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279" r:id="rId6"/>
    <p:sldId id="278" r:id="rId7"/>
    <p:sldId id="280" r:id="rId8"/>
    <p:sldId id="281" r:id="rId9"/>
    <p:sldId id="287" r:id="rId10"/>
    <p:sldId id="288" r:id="rId11"/>
    <p:sldId id="290" r:id="rId12"/>
    <p:sldId id="291" r:id="rId13"/>
    <p:sldId id="292" r:id="rId14"/>
    <p:sldId id="334" r:id="rId15"/>
    <p:sldId id="336" r:id="rId16"/>
    <p:sldId id="337" r:id="rId17"/>
    <p:sldId id="338" r:id="rId18"/>
    <p:sldId id="339" r:id="rId19"/>
    <p:sldId id="320" r:id="rId20"/>
    <p:sldId id="289" r:id="rId21"/>
    <p:sldId id="294" r:id="rId22"/>
    <p:sldId id="295" r:id="rId23"/>
    <p:sldId id="298" r:id="rId24"/>
    <p:sldId id="323" r:id="rId25"/>
    <p:sldId id="322" r:id="rId26"/>
    <p:sldId id="297" r:id="rId27"/>
    <p:sldId id="324" r:id="rId28"/>
    <p:sldId id="299" r:id="rId29"/>
    <p:sldId id="300" r:id="rId30"/>
    <p:sldId id="303" r:id="rId31"/>
    <p:sldId id="301" r:id="rId32"/>
    <p:sldId id="304" r:id="rId33"/>
    <p:sldId id="311" r:id="rId34"/>
    <p:sldId id="305" r:id="rId35"/>
    <p:sldId id="306" r:id="rId36"/>
    <p:sldId id="310" r:id="rId37"/>
    <p:sldId id="333" r:id="rId38"/>
    <p:sldId id="308" r:id="rId39"/>
    <p:sldId id="312" r:id="rId40"/>
    <p:sldId id="325" r:id="rId41"/>
    <p:sldId id="313" r:id="rId42"/>
    <p:sldId id="326" r:id="rId43"/>
    <p:sldId id="314" r:id="rId44"/>
    <p:sldId id="315" r:id="rId45"/>
    <p:sldId id="307" r:id="rId46"/>
    <p:sldId id="327" r:id="rId47"/>
    <p:sldId id="328" r:id="rId48"/>
    <p:sldId id="329" r:id="rId49"/>
    <p:sldId id="330" r:id="rId50"/>
    <p:sldId id="331" r:id="rId51"/>
    <p:sldId id="332" r:id="rId52"/>
    <p:sldId id="309"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68020" autoAdjust="0"/>
  </p:normalViewPr>
  <p:slideViewPr>
    <p:cSldViewPr>
      <p:cViewPr varScale="1">
        <p:scale>
          <a:sx n="56" d="100"/>
          <a:sy n="56" d="100"/>
        </p:scale>
        <p:origin x="-1044"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612AF0-2EDB-473A-ABA6-B26B0B80455D}"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C2CFE9C9-FAEF-4A30-BB78-663F23BB480B}">
      <dgm:prSet/>
      <dgm:spPr/>
      <dgm:t>
        <a:bodyPr/>
        <a:lstStyle/>
        <a:p>
          <a:pPr rtl="0"/>
          <a:r>
            <a:rPr lang="en-US" smtClean="0"/>
            <a:t>Features</a:t>
          </a:r>
          <a:endParaRPr lang="en-US"/>
        </a:p>
      </dgm:t>
    </dgm:pt>
    <dgm:pt modelId="{553C0C99-E5CE-478A-A843-2F00D4BCAEF7}" type="parTrans" cxnId="{066CB75E-B7ED-47B6-978E-AA168DE28DD7}">
      <dgm:prSet/>
      <dgm:spPr/>
      <dgm:t>
        <a:bodyPr/>
        <a:lstStyle/>
        <a:p>
          <a:endParaRPr lang="en-US"/>
        </a:p>
      </dgm:t>
    </dgm:pt>
    <dgm:pt modelId="{8DAB266F-9E2E-43CA-A9AE-81982E1D0D6F}" type="sibTrans" cxnId="{066CB75E-B7ED-47B6-978E-AA168DE28DD7}">
      <dgm:prSet/>
      <dgm:spPr/>
      <dgm:t>
        <a:bodyPr/>
        <a:lstStyle/>
        <a:p>
          <a:endParaRPr lang="en-US"/>
        </a:p>
      </dgm:t>
    </dgm:pt>
    <dgm:pt modelId="{20553BF3-2A93-4436-BBC5-018EC41566CB}">
      <dgm:prSet/>
      <dgm:spPr/>
      <dgm:t>
        <a:bodyPr/>
        <a:lstStyle/>
        <a:p>
          <a:pPr rtl="0"/>
          <a:r>
            <a:rPr lang="en-US" smtClean="0"/>
            <a:t>Used to deploy artifacts</a:t>
          </a:r>
          <a:endParaRPr lang="en-US"/>
        </a:p>
      </dgm:t>
    </dgm:pt>
    <dgm:pt modelId="{9B41EC0D-FFB2-47F7-9849-121CEEC5655E}" type="parTrans" cxnId="{44309528-7EBF-4B9B-8AF3-FB1EC4BB3852}">
      <dgm:prSet/>
      <dgm:spPr/>
      <dgm:t>
        <a:bodyPr/>
        <a:lstStyle/>
        <a:p>
          <a:endParaRPr lang="en-US"/>
        </a:p>
      </dgm:t>
    </dgm:pt>
    <dgm:pt modelId="{DD789D3F-A5DD-4F89-9FC6-434511DC6FA1}" type="sibTrans" cxnId="{44309528-7EBF-4B9B-8AF3-FB1EC4BB3852}">
      <dgm:prSet/>
      <dgm:spPr/>
      <dgm:t>
        <a:bodyPr/>
        <a:lstStyle/>
        <a:p>
          <a:endParaRPr lang="en-US"/>
        </a:p>
      </dgm:t>
    </dgm:pt>
    <dgm:pt modelId="{EEBFC452-F1F3-4CAF-93E4-68CFA42DE5DC}">
      <dgm:prSet/>
      <dgm:spPr/>
      <dgm:t>
        <a:bodyPr/>
        <a:lstStyle/>
        <a:p>
          <a:pPr rtl="0"/>
          <a:r>
            <a:rPr lang="en-US" dirty="0" smtClean="0"/>
            <a:t>List templates &amp; instances, workflows, UI customizations, Web Parts</a:t>
          </a:r>
          <a:endParaRPr lang="en-US" dirty="0"/>
        </a:p>
      </dgm:t>
    </dgm:pt>
    <dgm:pt modelId="{769BB3E1-9D5B-4B1E-A542-D79D04E86DBE}" type="parTrans" cxnId="{6438E5A5-A22E-4D62-83EE-470878349364}">
      <dgm:prSet/>
      <dgm:spPr/>
      <dgm:t>
        <a:bodyPr/>
        <a:lstStyle/>
        <a:p>
          <a:endParaRPr lang="en-US"/>
        </a:p>
      </dgm:t>
    </dgm:pt>
    <dgm:pt modelId="{198445FC-92C3-4705-A671-75E889F237ED}" type="sibTrans" cxnId="{6438E5A5-A22E-4D62-83EE-470878349364}">
      <dgm:prSet/>
      <dgm:spPr/>
      <dgm:t>
        <a:bodyPr/>
        <a:lstStyle/>
        <a:p>
          <a:endParaRPr lang="en-US"/>
        </a:p>
      </dgm:t>
    </dgm:pt>
    <dgm:pt modelId="{6ED7702D-460D-4D6D-BADD-ED221A28811E}">
      <dgm:prSet/>
      <dgm:spPr/>
      <dgm:t>
        <a:bodyPr/>
        <a:lstStyle/>
        <a:p>
          <a:pPr rtl="0"/>
          <a:r>
            <a:rPr lang="en-US" smtClean="0"/>
            <a:t>Solutions</a:t>
          </a:r>
          <a:endParaRPr lang="en-US"/>
        </a:p>
      </dgm:t>
    </dgm:pt>
    <dgm:pt modelId="{3DB2D610-3357-4BE7-8809-FD5FF06A4685}" type="parTrans" cxnId="{7CF25CBD-1813-40C5-8996-D2BF62A89643}">
      <dgm:prSet/>
      <dgm:spPr/>
      <dgm:t>
        <a:bodyPr/>
        <a:lstStyle/>
        <a:p>
          <a:endParaRPr lang="en-US"/>
        </a:p>
      </dgm:t>
    </dgm:pt>
    <dgm:pt modelId="{ED2FEA29-20FA-45D1-9E49-1C0B42E931D5}" type="sibTrans" cxnId="{7CF25CBD-1813-40C5-8996-D2BF62A89643}">
      <dgm:prSet/>
      <dgm:spPr/>
      <dgm:t>
        <a:bodyPr/>
        <a:lstStyle/>
        <a:p>
          <a:endParaRPr lang="en-US"/>
        </a:p>
      </dgm:t>
    </dgm:pt>
    <dgm:pt modelId="{B8C75CED-0A72-47BE-81D7-AEBD1328CD34}">
      <dgm:prSet/>
      <dgm:spPr/>
      <dgm:t>
        <a:bodyPr/>
        <a:lstStyle/>
        <a:p>
          <a:pPr rtl="0"/>
          <a:r>
            <a:rPr lang="en-US" smtClean="0"/>
            <a:t>Used to deploy code &amp; files to SharePoint servers &amp; sites</a:t>
          </a:r>
          <a:endParaRPr lang="en-US"/>
        </a:p>
      </dgm:t>
    </dgm:pt>
    <dgm:pt modelId="{AE1C6516-5DF3-4191-9496-E5856B4FDED7}" type="parTrans" cxnId="{9895901D-4712-41B2-9D49-780AF3D7009E}">
      <dgm:prSet/>
      <dgm:spPr/>
      <dgm:t>
        <a:bodyPr/>
        <a:lstStyle/>
        <a:p>
          <a:endParaRPr lang="en-US"/>
        </a:p>
      </dgm:t>
    </dgm:pt>
    <dgm:pt modelId="{58C58B71-8EA3-4C87-A530-8F8A3AB032D8}" type="sibTrans" cxnId="{9895901D-4712-41B2-9D49-780AF3D7009E}">
      <dgm:prSet/>
      <dgm:spPr/>
      <dgm:t>
        <a:bodyPr/>
        <a:lstStyle/>
        <a:p>
          <a:endParaRPr lang="en-US"/>
        </a:p>
      </dgm:t>
    </dgm:pt>
    <dgm:pt modelId="{FD41E52C-64B4-4FA9-A1BF-EF0E9FBD656E}">
      <dgm:prSet/>
      <dgm:spPr/>
      <dgm:t>
        <a:bodyPr/>
        <a:lstStyle/>
        <a:p>
          <a:pPr rtl="0"/>
          <a:r>
            <a:rPr lang="en-US" smtClean="0"/>
            <a:t>Usually includes Feature(s)</a:t>
          </a:r>
          <a:endParaRPr lang="en-US"/>
        </a:p>
      </dgm:t>
    </dgm:pt>
    <dgm:pt modelId="{BB883AD4-1F1F-4C89-B252-7B001E6A3154}" type="parTrans" cxnId="{85510596-D052-438B-892F-70E7CFF4319D}">
      <dgm:prSet/>
      <dgm:spPr/>
      <dgm:t>
        <a:bodyPr/>
        <a:lstStyle/>
        <a:p>
          <a:endParaRPr lang="en-US"/>
        </a:p>
      </dgm:t>
    </dgm:pt>
    <dgm:pt modelId="{4A1E2C24-FE38-4BA0-B382-B4F3D406B558}" type="sibTrans" cxnId="{85510596-D052-438B-892F-70E7CFF4319D}">
      <dgm:prSet/>
      <dgm:spPr/>
      <dgm:t>
        <a:bodyPr/>
        <a:lstStyle/>
        <a:p>
          <a:endParaRPr lang="en-US"/>
        </a:p>
      </dgm:t>
    </dgm:pt>
    <dgm:pt modelId="{407273E0-C3A5-4911-84F6-4B29F36D187A}">
      <dgm:prSet/>
      <dgm:spPr/>
      <dgm:t>
        <a:bodyPr/>
        <a:lstStyle/>
        <a:p>
          <a:pPr rtl="0"/>
          <a:r>
            <a:rPr lang="en-US" smtClean="0"/>
            <a:t>Package of files (*.wsp)</a:t>
          </a:r>
          <a:endParaRPr lang="en-US"/>
        </a:p>
      </dgm:t>
    </dgm:pt>
    <dgm:pt modelId="{6D64852F-50D5-4172-A83F-4F320CCE5F34}" type="parTrans" cxnId="{B260AAC1-0E48-48CD-B88F-2A3CD8815A07}">
      <dgm:prSet/>
      <dgm:spPr/>
      <dgm:t>
        <a:bodyPr/>
        <a:lstStyle/>
        <a:p>
          <a:endParaRPr lang="en-US"/>
        </a:p>
      </dgm:t>
    </dgm:pt>
    <dgm:pt modelId="{EAE68D6F-1368-4706-B229-08500E8075D5}" type="sibTrans" cxnId="{B260AAC1-0E48-48CD-B88F-2A3CD8815A07}">
      <dgm:prSet/>
      <dgm:spPr/>
      <dgm:t>
        <a:bodyPr/>
        <a:lstStyle/>
        <a:p>
          <a:endParaRPr lang="en-US"/>
        </a:p>
      </dgm:t>
    </dgm:pt>
    <dgm:pt modelId="{259282CC-D22A-4DB6-9F3B-F766E5047C7E}">
      <dgm:prSet/>
      <dgm:spPr/>
      <dgm:t>
        <a:bodyPr/>
        <a:lstStyle/>
        <a:p>
          <a:pPr rtl="0"/>
          <a:r>
            <a:rPr lang="en-US" smtClean="0"/>
            <a:t>Apps</a:t>
          </a:r>
          <a:endParaRPr lang="en-US"/>
        </a:p>
      </dgm:t>
    </dgm:pt>
    <dgm:pt modelId="{D1DEE9EA-20CE-469B-9A3A-DD75D34E758F}" type="parTrans" cxnId="{C7BB94A4-030E-44D1-8BDF-D234D6047457}">
      <dgm:prSet/>
      <dgm:spPr/>
      <dgm:t>
        <a:bodyPr/>
        <a:lstStyle/>
        <a:p>
          <a:endParaRPr lang="en-US"/>
        </a:p>
      </dgm:t>
    </dgm:pt>
    <dgm:pt modelId="{CB8C0D1D-C439-4525-B491-400C1363DFF6}" type="sibTrans" cxnId="{C7BB94A4-030E-44D1-8BDF-D234D6047457}">
      <dgm:prSet/>
      <dgm:spPr/>
      <dgm:t>
        <a:bodyPr/>
        <a:lstStyle/>
        <a:p>
          <a:endParaRPr lang="en-US"/>
        </a:p>
      </dgm:t>
    </dgm:pt>
    <dgm:pt modelId="{9A1ECF23-9CAD-4DAA-99A1-1798648399CC}">
      <dgm:prSet/>
      <dgm:spPr/>
      <dgm:t>
        <a:bodyPr/>
        <a:lstStyle/>
        <a:p>
          <a:pPr rtl="0"/>
          <a:r>
            <a:rPr lang="en-US" smtClean="0"/>
            <a:t>New in SharePoint 2013</a:t>
          </a:r>
          <a:endParaRPr lang="en-US"/>
        </a:p>
      </dgm:t>
    </dgm:pt>
    <dgm:pt modelId="{5842EFC5-E275-471A-9C31-63968CE37BAC}" type="parTrans" cxnId="{FAAE065A-33C2-4239-A525-DD7851851A5C}">
      <dgm:prSet/>
      <dgm:spPr/>
      <dgm:t>
        <a:bodyPr/>
        <a:lstStyle/>
        <a:p>
          <a:endParaRPr lang="en-US"/>
        </a:p>
      </dgm:t>
    </dgm:pt>
    <dgm:pt modelId="{DCF35EFB-5ED4-470D-809D-A01E53082A19}" type="sibTrans" cxnId="{FAAE065A-33C2-4239-A525-DD7851851A5C}">
      <dgm:prSet/>
      <dgm:spPr/>
      <dgm:t>
        <a:bodyPr/>
        <a:lstStyle/>
        <a:p>
          <a:endParaRPr lang="en-US"/>
        </a:p>
      </dgm:t>
    </dgm:pt>
    <dgm:pt modelId="{12A8216D-330F-45D0-ADA5-53A2151837DA}">
      <dgm:prSet/>
      <dgm:spPr/>
      <dgm:t>
        <a:bodyPr/>
        <a:lstStyle/>
        <a:p>
          <a:pPr rtl="0"/>
          <a:r>
            <a:rPr lang="en-US" smtClean="0"/>
            <a:t>Used to deploy solutions &amp; other things that makeup app</a:t>
          </a:r>
          <a:endParaRPr lang="en-US"/>
        </a:p>
      </dgm:t>
    </dgm:pt>
    <dgm:pt modelId="{EEE907AA-F172-49D1-9CF2-6B24DE9A0E16}" type="parTrans" cxnId="{1CCFE2A3-DB7F-492B-8F6E-D4975EA80C88}">
      <dgm:prSet/>
      <dgm:spPr/>
      <dgm:t>
        <a:bodyPr/>
        <a:lstStyle/>
        <a:p>
          <a:endParaRPr lang="en-US"/>
        </a:p>
      </dgm:t>
    </dgm:pt>
    <dgm:pt modelId="{908EF19D-30DB-4DB8-9C5F-02D8B5EE7F7C}" type="sibTrans" cxnId="{1CCFE2A3-DB7F-492B-8F6E-D4975EA80C88}">
      <dgm:prSet/>
      <dgm:spPr/>
      <dgm:t>
        <a:bodyPr/>
        <a:lstStyle/>
        <a:p>
          <a:endParaRPr lang="en-US"/>
        </a:p>
      </dgm:t>
    </dgm:pt>
    <dgm:pt modelId="{85ABEB32-098C-4423-B248-62706130B98F}">
      <dgm:prSet/>
      <dgm:spPr/>
      <dgm:t>
        <a:bodyPr/>
        <a:lstStyle/>
        <a:p>
          <a:pPr rtl="0"/>
          <a:r>
            <a:rPr lang="en-US" smtClean="0"/>
            <a:t>Package of files (*.app)</a:t>
          </a:r>
          <a:endParaRPr lang="en-US"/>
        </a:p>
      </dgm:t>
    </dgm:pt>
    <dgm:pt modelId="{F1E20EA2-5B84-4EE4-8DCF-063F1CD3254A}" type="parTrans" cxnId="{91B92B1E-0D93-4CA2-A0A3-DC50BEF1F348}">
      <dgm:prSet/>
      <dgm:spPr/>
      <dgm:t>
        <a:bodyPr/>
        <a:lstStyle/>
        <a:p>
          <a:endParaRPr lang="en-US"/>
        </a:p>
      </dgm:t>
    </dgm:pt>
    <dgm:pt modelId="{C74C7082-DEB6-43E3-A7C8-68F73F41DD5C}" type="sibTrans" cxnId="{91B92B1E-0D93-4CA2-A0A3-DC50BEF1F348}">
      <dgm:prSet/>
      <dgm:spPr/>
      <dgm:t>
        <a:bodyPr/>
        <a:lstStyle/>
        <a:p>
          <a:endParaRPr lang="en-US"/>
        </a:p>
      </dgm:t>
    </dgm:pt>
    <dgm:pt modelId="{C1115D99-94F1-4EEC-8B4A-6C9B79F98325}" type="pres">
      <dgm:prSet presAssocID="{BD612AF0-2EDB-473A-ABA6-B26B0B80455D}" presName="Name0" presStyleCnt="0">
        <dgm:presLayoutVars>
          <dgm:dir/>
          <dgm:animLvl val="lvl"/>
          <dgm:resizeHandles val="exact"/>
        </dgm:presLayoutVars>
      </dgm:prSet>
      <dgm:spPr/>
      <dgm:t>
        <a:bodyPr/>
        <a:lstStyle/>
        <a:p>
          <a:endParaRPr lang="en-US"/>
        </a:p>
      </dgm:t>
    </dgm:pt>
    <dgm:pt modelId="{9CEE85B5-BDF3-4FD7-ACBE-C5AE65DB1471}" type="pres">
      <dgm:prSet presAssocID="{C2CFE9C9-FAEF-4A30-BB78-663F23BB480B}" presName="linNode" presStyleCnt="0"/>
      <dgm:spPr/>
      <dgm:t>
        <a:bodyPr/>
        <a:lstStyle/>
        <a:p>
          <a:endParaRPr lang="en-US"/>
        </a:p>
      </dgm:t>
    </dgm:pt>
    <dgm:pt modelId="{77D55393-A789-4B02-B80C-3D0289471A6D}" type="pres">
      <dgm:prSet presAssocID="{C2CFE9C9-FAEF-4A30-BB78-663F23BB480B}" presName="parentText" presStyleLbl="node1" presStyleIdx="0" presStyleCnt="3">
        <dgm:presLayoutVars>
          <dgm:chMax val="1"/>
          <dgm:bulletEnabled val="1"/>
        </dgm:presLayoutVars>
      </dgm:prSet>
      <dgm:spPr/>
      <dgm:t>
        <a:bodyPr/>
        <a:lstStyle/>
        <a:p>
          <a:endParaRPr lang="en-US"/>
        </a:p>
      </dgm:t>
    </dgm:pt>
    <dgm:pt modelId="{C633B04E-F62C-4F43-AE8C-A570685C63B4}" type="pres">
      <dgm:prSet presAssocID="{C2CFE9C9-FAEF-4A30-BB78-663F23BB480B}" presName="descendantText" presStyleLbl="alignAccFollowNode1" presStyleIdx="0" presStyleCnt="3">
        <dgm:presLayoutVars>
          <dgm:bulletEnabled val="1"/>
        </dgm:presLayoutVars>
      </dgm:prSet>
      <dgm:spPr/>
      <dgm:t>
        <a:bodyPr/>
        <a:lstStyle/>
        <a:p>
          <a:endParaRPr lang="en-US"/>
        </a:p>
      </dgm:t>
    </dgm:pt>
    <dgm:pt modelId="{F51220D1-F399-4B8A-A9B1-265823CA671D}" type="pres">
      <dgm:prSet presAssocID="{8DAB266F-9E2E-43CA-A9AE-81982E1D0D6F}" presName="sp" presStyleCnt="0"/>
      <dgm:spPr/>
      <dgm:t>
        <a:bodyPr/>
        <a:lstStyle/>
        <a:p>
          <a:endParaRPr lang="en-US"/>
        </a:p>
      </dgm:t>
    </dgm:pt>
    <dgm:pt modelId="{60FF7602-BBB5-4182-861B-681D0CB480C3}" type="pres">
      <dgm:prSet presAssocID="{6ED7702D-460D-4D6D-BADD-ED221A28811E}" presName="linNode" presStyleCnt="0"/>
      <dgm:spPr/>
      <dgm:t>
        <a:bodyPr/>
        <a:lstStyle/>
        <a:p>
          <a:endParaRPr lang="en-US"/>
        </a:p>
      </dgm:t>
    </dgm:pt>
    <dgm:pt modelId="{E7CBA63B-F066-4E0D-AC8A-0A5F8900C347}" type="pres">
      <dgm:prSet presAssocID="{6ED7702D-460D-4D6D-BADD-ED221A28811E}" presName="parentText" presStyleLbl="node1" presStyleIdx="1" presStyleCnt="3">
        <dgm:presLayoutVars>
          <dgm:chMax val="1"/>
          <dgm:bulletEnabled val="1"/>
        </dgm:presLayoutVars>
      </dgm:prSet>
      <dgm:spPr/>
      <dgm:t>
        <a:bodyPr/>
        <a:lstStyle/>
        <a:p>
          <a:endParaRPr lang="en-US"/>
        </a:p>
      </dgm:t>
    </dgm:pt>
    <dgm:pt modelId="{A7BCE603-5EA4-4AFA-8FFC-D8F511F3111B}" type="pres">
      <dgm:prSet presAssocID="{6ED7702D-460D-4D6D-BADD-ED221A28811E}" presName="descendantText" presStyleLbl="alignAccFollowNode1" presStyleIdx="1" presStyleCnt="3">
        <dgm:presLayoutVars>
          <dgm:bulletEnabled val="1"/>
        </dgm:presLayoutVars>
      </dgm:prSet>
      <dgm:spPr/>
      <dgm:t>
        <a:bodyPr/>
        <a:lstStyle/>
        <a:p>
          <a:endParaRPr lang="en-US"/>
        </a:p>
      </dgm:t>
    </dgm:pt>
    <dgm:pt modelId="{96B0A754-A587-4F5F-8548-9A6D80466A67}" type="pres">
      <dgm:prSet presAssocID="{ED2FEA29-20FA-45D1-9E49-1C0B42E931D5}" presName="sp" presStyleCnt="0"/>
      <dgm:spPr/>
      <dgm:t>
        <a:bodyPr/>
        <a:lstStyle/>
        <a:p>
          <a:endParaRPr lang="en-US"/>
        </a:p>
      </dgm:t>
    </dgm:pt>
    <dgm:pt modelId="{78A7E623-25EF-4D88-91B2-55B32A00B70D}" type="pres">
      <dgm:prSet presAssocID="{259282CC-D22A-4DB6-9F3B-F766E5047C7E}" presName="linNode" presStyleCnt="0"/>
      <dgm:spPr/>
      <dgm:t>
        <a:bodyPr/>
        <a:lstStyle/>
        <a:p>
          <a:endParaRPr lang="en-US"/>
        </a:p>
      </dgm:t>
    </dgm:pt>
    <dgm:pt modelId="{878878C6-7A38-44C8-B935-E7A53975A99B}" type="pres">
      <dgm:prSet presAssocID="{259282CC-D22A-4DB6-9F3B-F766E5047C7E}" presName="parentText" presStyleLbl="node1" presStyleIdx="2" presStyleCnt="3">
        <dgm:presLayoutVars>
          <dgm:chMax val="1"/>
          <dgm:bulletEnabled val="1"/>
        </dgm:presLayoutVars>
      </dgm:prSet>
      <dgm:spPr/>
      <dgm:t>
        <a:bodyPr/>
        <a:lstStyle/>
        <a:p>
          <a:endParaRPr lang="en-US"/>
        </a:p>
      </dgm:t>
    </dgm:pt>
    <dgm:pt modelId="{525F37A6-BA21-43B1-BCB9-0B47EDD1AFA1}" type="pres">
      <dgm:prSet presAssocID="{259282CC-D22A-4DB6-9F3B-F766E5047C7E}" presName="descendantText" presStyleLbl="alignAccFollowNode1" presStyleIdx="2" presStyleCnt="3">
        <dgm:presLayoutVars>
          <dgm:bulletEnabled val="1"/>
        </dgm:presLayoutVars>
      </dgm:prSet>
      <dgm:spPr/>
      <dgm:t>
        <a:bodyPr/>
        <a:lstStyle/>
        <a:p>
          <a:endParaRPr lang="en-US"/>
        </a:p>
      </dgm:t>
    </dgm:pt>
  </dgm:ptLst>
  <dgm:cxnLst>
    <dgm:cxn modelId="{FF7E0E11-992C-4C51-A2CF-9AC46B5B1761}" type="presOf" srcId="{20553BF3-2A93-4436-BBC5-018EC41566CB}" destId="{C633B04E-F62C-4F43-AE8C-A570685C63B4}" srcOrd="0" destOrd="0" presId="urn:microsoft.com/office/officeart/2005/8/layout/vList5"/>
    <dgm:cxn modelId="{85510596-D052-438B-892F-70E7CFF4319D}" srcId="{6ED7702D-460D-4D6D-BADD-ED221A28811E}" destId="{FD41E52C-64B4-4FA9-A1BF-EF0E9FBD656E}" srcOrd="1" destOrd="0" parTransId="{BB883AD4-1F1F-4C89-B252-7B001E6A3154}" sibTransId="{4A1E2C24-FE38-4BA0-B382-B4F3D406B558}"/>
    <dgm:cxn modelId="{22E8641D-1477-4F8F-9D9F-8D4386EAF45B}" type="presOf" srcId="{FD41E52C-64B4-4FA9-A1BF-EF0E9FBD656E}" destId="{A7BCE603-5EA4-4AFA-8FFC-D8F511F3111B}" srcOrd="0" destOrd="1" presId="urn:microsoft.com/office/officeart/2005/8/layout/vList5"/>
    <dgm:cxn modelId="{56E9401A-9F80-4172-8938-0A7C375FB08D}" type="presOf" srcId="{B8C75CED-0A72-47BE-81D7-AEBD1328CD34}" destId="{A7BCE603-5EA4-4AFA-8FFC-D8F511F3111B}" srcOrd="0" destOrd="0" presId="urn:microsoft.com/office/officeart/2005/8/layout/vList5"/>
    <dgm:cxn modelId="{C7BB94A4-030E-44D1-8BDF-D234D6047457}" srcId="{BD612AF0-2EDB-473A-ABA6-B26B0B80455D}" destId="{259282CC-D22A-4DB6-9F3B-F766E5047C7E}" srcOrd="2" destOrd="0" parTransId="{D1DEE9EA-20CE-469B-9A3A-DD75D34E758F}" sibTransId="{CB8C0D1D-C439-4525-B491-400C1363DFF6}"/>
    <dgm:cxn modelId="{1CCFE2A3-DB7F-492B-8F6E-D4975EA80C88}" srcId="{259282CC-D22A-4DB6-9F3B-F766E5047C7E}" destId="{12A8216D-330F-45D0-ADA5-53A2151837DA}" srcOrd="1" destOrd="0" parTransId="{EEE907AA-F172-49D1-9CF2-6B24DE9A0E16}" sibTransId="{908EF19D-30DB-4DB8-9C5F-02D8B5EE7F7C}"/>
    <dgm:cxn modelId="{9C9A4B9A-CC0F-4CD6-B1BB-699FB7B3B3BC}" type="presOf" srcId="{85ABEB32-098C-4423-B248-62706130B98F}" destId="{525F37A6-BA21-43B1-BCB9-0B47EDD1AFA1}" srcOrd="0" destOrd="2" presId="urn:microsoft.com/office/officeart/2005/8/layout/vList5"/>
    <dgm:cxn modelId="{B260AAC1-0E48-48CD-B88F-2A3CD8815A07}" srcId="{6ED7702D-460D-4D6D-BADD-ED221A28811E}" destId="{407273E0-C3A5-4911-84F6-4B29F36D187A}" srcOrd="2" destOrd="0" parTransId="{6D64852F-50D5-4172-A83F-4F320CCE5F34}" sibTransId="{EAE68D6F-1368-4706-B229-08500E8075D5}"/>
    <dgm:cxn modelId="{F7743482-970E-48B9-9CFE-E11316E15010}" type="presOf" srcId="{12A8216D-330F-45D0-ADA5-53A2151837DA}" destId="{525F37A6-BA21-43B1-BCB9-0B47EDD1AFA1}" srcOrd="0" destOrd="1" presId="urn:microsoft.com/office/officeart/2005/8/layout/vList5"/>
    <dgm:cxn modelId="{FAAE065A-33C2-4239-A525-DD7851851A5C}" srcId="{259282CC-D22A-4DB6-9F3B-F766E5047C7E}" destId="{9A1ECF23-9CAD-4DAA-99A1-1798648399CC}" srcOrd="0" destOrd="0" parTransId="{5842EFC5-E275-471A-9C31-63968CE37BAC}" sibTransId="{DCF35EFB-5ED4-470D-809D-A01E53082A19}"/>
    <dgm:cxn modelId="{9895901D-4712-41B2-9D49-780AF3D7009E}" srcId="{6ED7702D-460D-4D6D-BADD-ED221A28811E}" destId="{B8C75CED-0A72-47BE-81D7-AEBD1328CD34}" srcOrd="0" destOrd="0" parTransId="{AE1C6516-5DF3-4191-9496-E5856B4FDED7}" sibTransId="{58C58B71-8EA3-4C87-A530-8F8A3AB032D8}"/>
    <dgm:cxn modelId="{7CF25CBD-1813-40C5-8996-D2BF62A89643}" srcId="{BD612AF0-2EDB-473A-ABA6-B26B0B80455D}" destId="{6ED7702D-460D-4D6D-BADD-ED221A28811E}" srcOrd="1" destOrd="0" parTransId="{3DB2D610-3357-4BE7-8809-FD5FF06A4685}" sibTransId="{ED2FEA29-20FA-45D1-9E49-1C0B42E931D5}"/>
    <dgm:cxn modelId="{066CB75E-B7ED-47B6-978E-AA168DE28DD7}" srcId="{BD612AF0-2EDB-473A-ABA6-B26B0B80455D}" destId="{C2CFE9C9-FAEF-4A30-BB78-663F23BB480B}" srcOrd="0" destOrd="0" parTransId="{553C0C99-E5CE-478A-A843-2F00D4BCAEF7}" sibTransId="{8DAB266F-9E2E-43CA-A9AE-81982E1D0D6F}"/>
    <dgm:cxn modelId="{6C9287EC-B3A0-40A2-BC06-D1F74418F230}" type="presOf" srcId="{407273E0-C3A5-4911-84F6-4B29F36D187A}" destId="{A7BCE603-5EA4-4AFA-8FFC-D8F511F3111B}" srcOrd="0" destOrd="2" presId="urn:microsoft.com/office/officeart/2005/8/layout/vList5"/>
    <dgm:cxn modelId="{4A60A2DD-938E-4109-9D0B-FBFC588BB95E}" type="presOf" srcId="{C2CFE9C9-FAEF-4A30-BB78-663F23BB480B}" destId="{77D55393-A789-4B02-B80C-3D0289471A6D}" srcOrd="0" destOrd="0" presId="urn:microsoft.com/office/officeart/2005/8/layout/vList5"/>
    <dgm:cxn modelId="{6438E5A5-A22E-4D62-83EE-470878349364}" srcId="{C2CFE9C9-FAEF-4A30-BB78-663F23BB480B}" destId="{EEBFC452-F1F3-4CAF-93E4-68CFA42DE5DC}" srcOrd="1" destOrd="0" parTransId="{769BB3E1-9D5B-4B1E-A542-D79D04E86DBE}" sibTransId="{198445FC-92C3-4705-A671-75E889F237ED}"/>
    <dgm:cxn modelId="{B73F92F8-0D12-4C12-888B-C78ABEA37229}" type="presOf" srcId="{BD612AF0-2EDB-473A-ABA6-B26B0B80455D}" destId="{C1115D99-94F1-4EEC-8B4A-6C9B79F98325}" srcOrd="0" destOrd="0" presId="urn:microsoft.com/office/officeart/2005/8/layout/vList5"/>
    <dgm:cxn modelId="{44309528-7EBF-4B9B-8AF3-FB1EC4BB3852}" srcId="{C2CFE9C9-FAEF-4A30-BB78-663F23BB480B}" destId="{20553BF3-2A93-4436-BBC5-018EC41566CB}" srcOrd="0" destOrd="0" parTransId="{9B41EC0D-FFB2-47F7-9849-121CEEC5655E}" sibTransId="{DD789D3F-A5DD-4F89-9FC6-434511DC6FA1}"/>
    <dgm:cxn modelId="{88D2A232-0B79-4F6E-8246-64FF09DD7674}" type="presOf" srcId="{259282CC-D22A-4DB6-9F3B-F766E5047C7E}" destId="{878878C6-7A38-44C8-B935-E7A53975A99B}" srcOrd="0" destOrd="0" presId="urn:microsoft.com/office/officeart/2005/8/layout/vList5"/>
    <dgm:cxn modelId="{6806F2D4-752E-402A-AE72-58C47474BB87}" type="presOf" srcId="{6ED7702D-460D-4D6D-BADD-ED221A28811E}" destId="{E7CBA63B-F066-4E0D-AC8A-0A5F8900C347}" srcOrd="0" destOrd="0" presId="urn:microsoft.com/office/officeart/2005/8/layout/vList5"/>
    <dgm:cxn modelId="{A6A710AB-1250-4033-9B2E-802704992E95}" type="presOf" srcId="{9A1ECF23-9CAD-4DAA-99A1-1798648399CC}" destId="{525F37A6-BA21-43B1-BCB9-0B47EDD1AFA1}" srcOrd="0" destOrd="0" presId="urn:microsoft.com/office/officeart/2005/8/layout/vList5"/>
    <dgm:cxn modelId="{91B92B1E-0D93-4CA2-A0A3-DC50BEF1F348}" srcId="{259282CC-D22A-4DB6-9F3B-F766E5047C7E}" destId="{85ABEB32-098C-4423-B248-62706130B98F}" srcOrd="2" destOrd="0" parTransId="{F1E20EA2-5B84-4EE4-8DCF-063F1CD3254A}" sibTransId="{C74C7082-DEB6-43E3-A7C8-68F73F41DD5C}"/>
    <dgm:cxn modelId="{BBC5EBE6-0DD2-4BEC-9C8B-474CACF753E0}" type="presOf" srcId="{EEBFC452-F1F3-4CAF-93E4-68CFA42DE5DC}" destId="{C633B04E-F62C-4F43-AE8C-A570685C63B4}" srcOrd="0" destOrd="1" presId="urn:microsoft.com/office/officeart/2005/8/layout/vList5"/>
    <dgm:cxn modelId="{B75D28DC-1A87-46CF-8D25-4391AAA27C95}" type="presParOf" srcId="{C1115D99-94F1-4EEC-8B4A-6C9B79F98325}" destId="{9CEE85B5-BDF3-4FD7-ACBE-C5AE65DB1471}" srcOrd="0" destOrd="0" presId="urn:microsoft.com/office/officeart/2005/8/layout/vList5"/>
    <dgm:cxn modelId="{FBB79B3C-4CBF-4DC0-8D6C-F1EFA74075AA}" type="presParOf" srcId="{9CEE85B5-BDF3-4FD7-ACBE-C5AE65DB1471}" destId="{77D55393-A789-4B02-B80C-3D0289471A6D}" srcOrd="0" destOrd="0" presId="urn:microsoft.com/office/officeart/2005/8/layout/vList5"/>
    <dgm:cxn modelId="{8ACD3C6F-532D-46C7-ADB9-B184CC1996B0}" type="presParOf" srcId="{9CEE85B5-BDF3-4FD7-ACBE-C5AE65DB1471}" destId="{C633B04E-F62C-4F43-AE8C-A570685C63B4}" srcOrd="1" destOrd="0" presId="urn:microsoft.com/office/officeart/2005/8/layout/vList5"/>
    <dgm:cxn modelId="{D27F7B5B-A07D-4BC2-AD7C-A16232C6655D}" type="presParOf" srcId="{C1115D99-94F1-4EEC-8B4A-6C9B79F98325}" destId="{F51220D1-F399-4B8A-A9B1-265823CA671D}" srcOrd="1" destOrd="0" presId="urn:microsoft.com/office/officeart/2005/8/layout/vList5"/>
    <dgm:cxn modelId="{498FF256-BF24-4EC8-B61D-116280FB25E6}" type="presParOf" srcId="{C1115D99-94F1-4EEC-8B4A-6C9B79F98325}" destId="{60FF7602-BBB5-4182-861B-681D0CB480C3}" srcOrd="2" destOrd="0" presId="urn:microsoft.com/office/officeart/2005/8/layout/vList5"/>
    <dgm:cxn modelId="{3413F5B2-88BF-4F0D-A87C-A14D2CF4E663}" type="presParOf" srcId="{60FF7602-BBB5-4182-861B-681D0CB480C3}" destId="{E7CBA63B-F066-4E0D-AC8A-0A5F8900C347}" srcOrd="0" destOrd="0" presId="urn:microsoft.com/office/officeart/2005/8/layout/vList5"/>
    <dgm:cxn modelId="{D0B075A3-22B4-4662-85CF-ADFA8912FE6B}" type="presParOf" srcId="{60FF7602-BBB5-4182-861B-681D0CB480C3}" destId="{A7BCE603-5EA4-4AFA-8FFC-D8F511F3111B}" srcOrd="1" destOrd="0" presId="urn:microsoft.com/office/officeart/2005/8/layout/vList5"/>
    <dgm:cxn modelId="{59F7ECCB-9EF2-462F-BAE6-87D148A6FBBC}" type="presParOf" srcId="{C1115D99-94F1-4EEC-8B4A-6C9B79F98325}" destId="{96B0A754-A587-4F5F-8548-9A6D80466A67}" srcOrd="3" destOrd="0" presId="urn:microsoft.com/office/officeart/2005/8/layout/vList5"/>
    <dgm:cxn modelId="{34DB7DA2-6CE5-44EE-B9E2-3F6D9626B807}" type="presParOf" srcId="{C1115D99-94F1-4EEC-8B4A-6C9B79F98325}" destId="{78A7E623-25EF-4D88-91B2-55B32A00B70D}" srcOrd="4" destOrd="0" presId="urn:microsoft.com/office/officeart/2005/8/layout/vList5"/>
    <dgm:cxn modelId="{9AF5904A-4DF6-4299-A156-229ACCC87A1B}" type="presParOf" srcId="{78A7E623-25EF-4D88-91B2-55B32A00B70D}" destId="{878878C6-7A38-44C8-B935-E7A53975A99B}" srcOrd="0" destOrd="0" presId="urn:microsoft.com/office/officeart/2005/8/layout/vList5"/>
    <dgm:cxn modelId="{809F1F12-F4B5-43D2-A68D-BE8B7D8B98F9}" type="presParOf" srcId="{78A7E623-25EF-4D88-91B2-55B32A00B70D}" destId="{525F37A6-BA21-43B1-BCB9-0B47EDD1AFA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3B04E-F62C-4F43-AE8C-A570685C63B4}">
      <dsp:nvSpPr>
        <dsp:cNvPr id="0" name=""/>
        <dsp:cNvSpPr/>
      </dsp:nvSpPr>
      <dsp:spPr>
        <a:xfrm rot="5400000">
          <a:off x="5031819" y="-1844784"/>
          <a:ext cx="1335881" cy="5364480"/>
        </a:xfrm>
        <a:prstGeom prst="round2Same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Used to deploy artifacts</a:t>
          </a:r>
          <a:endParaRPr lang="en-US" sz="1900" kern="1200"/>
        </a:p>
        <a:p>
          <a:pPr marL="171450" lvl="1" indent="-171450" algn="l" defTabSz="844550" rtl="0">
            <a:lnSpc>
              <a:spcPct val="90000"/>
            </a:lnSpc>
            <a:spcBef>
              <a:spcPct val="0"/>
            </a:spcBef>
            <a:spcAft>
              <a:spcPct val="15000"/>
            </a:spcAft>
            <a:buChar char="••"/>
          </a:pPr>
          <a:r>
            <a:rPr lang="en-US" sz="1900" kern="1200" dirty="0" smtClean="0"/>
            <a:t>List templates &amp; instances, workflows, UI customizations, Web Parts</a:t>
          </a:r>
          <a:endParaRPr lang="en-US" sz="1900" kern="1200" dirty="0"/>
        </a:p>
      </dsp:txBody>
      <dsp:txXfrm rot="-5400000">
        <a:off x="3017520" y="234727"/>
        <a:ext cx="5299268" cy="1205457"/>
      </dsp:txXfrm>
    </dsp:sp>
    <dsp:sp modelId="{77D55393-A789-4B02-B80C-3D0289471A6D}">
      <dsp:nvSpPr>
        <dsp:cNvPr id="0" name=""/>
        <dsp:cNvSpPr/>
      </dsp:nvSpPr>
      <dsp:spPr>
        <a:xfrm>
          <a:off x="0" y="2530"/>
          <a:ext cx="3017520" cy="1669851"/>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rtl="0">
            <a:lnSpc>
              <a:spcPct val="90000"/>
            </a:lnSpc>
            <a:spcBef>
              <a:spcPct val="0"/>
            </a:spcBef>
            <a:spcAft>
              <a:spcPct val="35000"/>
            </a:spcAft>
          </a:pPr>
          <a:r>
            <a:rPr lang="en-US" sz="4500" kern="1200" smtClean="0"/>
            <a:t>Features</a:t>
          </a:r>
          <a:endParaRPr lang="en-US" sz="4500" kern="1200"/>
        </a:p>
      </dsp:txBody>
      <dsp:txXfrm>
        <a:off x="81515" y="84045"/>
        <a:ext cx="2854490" cy="1506821"/>
      </dsp:txXfrm>
    </dsp:sp>
    <dsp:sp modelId="{A7BCE603-5EA4-4AFA-8FFC-D8F511F3111B}">
      <dsp:nvSpPr>
        <dsp:cNvPr id="0" name=""/>
        <dsp:cNvSpPr/>
      </dsp:nvSpPr>
      <dsp:spPr>
        <a:xfrm rot="5400000">
          <a:off x="5031819" y="-91440"/>
          <a:ext cx="1335881" cy="5364480"/>
        </a:xfrm>
        <a:prstGeom prst="round2Same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Used to deploy code &amp; files to SharePoint servers &amp; sites</a:t>
          </a:r>
          <a:endParaRPr lang="en-US" sz="1900" kern="1200"/>
        </a:p>
        <a:p>
          <a:pPr marL="171450" lvl="1" indent="-171450" algn="l" defTabSz="844550" rtl="0">
            <a:lnSpc>
              <a:spcPct val="90000"/>
            </a:lnSpc>
            <a:spcBef>
              <a:spcPct val="0"/>
            </a:spcBef>
            <a:spcAft>
              <a:spcPct val="15000"/>
            </a:spcAft>
            <a:buChar char="••"/>
          </a:pPr>
          <a:r>
            <a:rPr lang="en-US" sz="1900" kern="1200" smtClean="0"/>
            <a:t>Usually includes Feature(s)</a:t>
          </a:r>
          <a:endParaRPr lang="en-US" sz="1900" kern="1200"/>
        </a:p>
        <a:p>
          <a:pPr marL="171450" lvl="1" indent="-171450" algn="l" defTabSz="844550" rtl="0">
            <a:lnSpc>
              <a:spcPct val="90000"/>
            </a:lnSpc>
            <a:spcBef>
              <a:spcPct val="0"/>
            </a:spcBef>
            <a:spcAft>
              <a:spcPct val="15000"/>
            </a:spcAft>
            <a:buChar char="••"/>
          </a:pPr>
          <a:r>
            <a:rPr lang="en-US" sz="1900" kern="1200" smtClean="0"/>
            <a:t>Package of files (*.wsp)</a:t>
          </a:r>
          <a:endParaRPr lang="en-US" sz="1900" kern="1200"/>
        </a:p>
      </dsp:txBody>
      <dsp:txXfrm rot="-5400000">
        <a:off x="3017520" y="1988071"/>
        <a:ext cx="5299268" cy="1205457"/>
      </dsp:txXfrm>
    </dsp:sp>
    <dsp:sp modelId="{E7CBA63B-F066-4E0D-AC8A-0A5F8900C347}">
      <dsp:nvSpPr>
        <dsp:cNvPr id="0" name=""/>
        <dsp:cNvSpPr/>
      </dsp:nvSpPr>
      <dsp:spPr>
        <a:xfrm>
          <a:off x="0" y="1755874"/>
          <a:ext cx="3017520" cy="1669851"/>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rtl="0">
            <a:lnSpc>
              <a:spcPct val="90000"/>
            </a:lnSpc>
            <a:spcBef>
              <a:spcPct val="0"/>
            </a:spcBef>
            <a:spcAft>
              <a:spcPct val="35000"/>
            </a:spcAft>
          </a:pPr>
          <a:r>
            <a:rPr lang="en-US" sz="4500" kern="1200" smtClean="0"/>
            <a:t>Solutions</a:t>
          </a:r>
          <a:endParaRPr lang="en-US" sz="4500" kern="1200"/>
        </a:p>
      </dsp:txBody>
      <dsp:txXfrm>
        <a:off x="81515" y="1837389"/>
        <a:ext cx="2854490" cy="1506821"/>
      </dsp:txXfrm>
    </dsp:sp>
    <dsp:sp modelId="{525F37A6-BA21-43B1-BCB9-0B47EDD1AFA1}">
      <dsp:nvSpPr>
        <dsp:cNvPr id="0" name=""/>
        <dsp:cNvSpPr/>
      </dsp:nvSpPr>
      <dsp:spPr>
        <a:xfrm rot="5400000">
          <a:off x="5031819" y="1661904"/>
          <a:ext cx="1335881" cy="5364480"/>
        </a:xfrm>
        <a:prstGeom prst="round2Same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New in SharePoint 2013</a:t>
          </a:r>
          <a:endParaRPr lang="en-US" sz="1900" kern="1200"/>
        </a:p>
        <a:p>
          <a:pPr marL="171450" lvl="1" indent="-171450" algn="l" defTabSz="844550" rtl="0">
            <a:lnSpc>
              <a:spcPct val="90000"/>
            </a:lnSpc>
            <a:spcBef>
              <a:spcPct val="0"/>
            </a:spcBef>
            <a:spcAft>
              <a:spcPct val="15000"/>
            </a:spcAft>
            <a:buChar char="••"/>
          </a:pPr>
          <a:r>
            <a:rPr lang="en-US" sz="1900" kern="1200" smtClean="0"/>
            <a:t>Used to deploy solutions &amp; other things that makeup app</a:t>
          </a:r>
          <a:endParaRPr lang="en-US" sz="1900" kern="1200"/>
        </a:p>
        <a:p>
          <a:pPr marL="171450" lvl="1" indent="-171450" algn="l" defTabSz="844550" rtl="0">
            <a:lnSpc>
              <a:spcPct val="90000"/>
            </a:lnSpc>
            <a:spcBef>
              <a:spcPct val="0"/>
            </a:spcBef>
            <a:spcAft>
              <a:spcPct val="15000"/>
            </a:spcAft>
            <a:buChar char="••"/>
          </a:pPr>
          <a:r>
            <a:rPr lang="en-US" sz="1900" kern="1200" smtClean="0"/>
            <a:t>Package of files (*.app)</a:t>
          </a:r>
          <a:endParaRPr lang="en-US" sz="1900" kern="1200"/>
        </a:p>
      </dsp:txBody>
      <dsp:txXfrm rot="-5400000">
        <a:off x="3017520" y="3741415"/>
        <a:ext cx="5299268" cy="1205457"/>
      </dsp:txXfrm>
    </dsp:sp>
    <dsp:sp modelId="{878878C6-7A38-44C8-B935-E7A53975A99B}">
      <dsp:nvSpPr>
        <dsp:cNvPr id="0" name=""/>
        <dsp:cNvSpPr/>
      </dsp:nvSpPr>
      <dsp:spPr>
        <a:xfrm>
          <a:off x="0" y="3509218"/>
          <a:ext cx="3017520" cy="1669851"/>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rtl="0">
            <a:lnSpc>
              <a:spcPct val="90000"/>
            </a:lnSpc>
            <a:spcBef>
              <a:spcPct val="0"/>
            </a:spcBef>
            <a:spcAft>
              <a:spcPct val="35000"/>
            </a:spcAft>
          </a:pPr>
          <a:r>
            <a:rPr lang="en-US" sz="4500" kern="1200" smtClean="0"/>
            <a:t>Apps</a:t>
          </a:r>
          <a:endParaRPr lang="en-US" sz="4500" kern="1200"/>
        </a:p>
      </dsp:txBody>
      <dsp:txXfrm>
        <a:off x="81515" y="3590733"/>
        <a:ext cx="2854490" cy="15068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 solid understanding of the high-level structure of SharePoint 2013, students will then learn </a:t>
            </a:r>
            <a:r>
              <a:rPr lang="en-US" sz="1200" kern="1200" dirty="0" smtClean="0">
                <a:solidFill>
                  <a:schemeClr val="tx1"/>
                </a:solidFill>
                <a:effectLst/>
                <a:latin typeface="+mn-lt"/>
                <a:ea typeface="+mn-ea"/>
                <a:cs typeface="+mn-cs"/>
              </a:rPr>
              <a:t>about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development options and tools available to them for creating custom solutions in this module. Not only are the tools </a:t>
            </a:r>
            <a:r>
              <a:rPr lang="en-US" sz="1200"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approaches covered, but an overview of the different APIs available for both server-side and client-side development are discussed in this module. Finally, some practices and techniques are demonstrated along with some useful tools (both those included with SharePoint as well as publically available free tools) for debugging &amp; testing customizations.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OData is quickly becoming the industry’s new data access API. </a:t>
            </a:r>
            <a:r>
              <a:rPr lang="en-US" dirty="0" smtClean="0"/>
              <a:t>Its </a:t>
            </a:r>
            <a:r>
              <a:rPr lang="en-US" dirty="0" smtClean="0"/>
              <a:t>popularity is based on the fact that it is the first mainstream data access API for HTTP-based </a:t>
            </a:r>
            <a:r>
              <a:rPr lang="en-US" dirty="0" smtClean="0"/>
              <a:t>clients</a:t>
            </a:r>
            <a:r>
              <a:rPr lang="en-US" dirty="0" smtClean="0"/>
              <a:t>. OData serves to standardize performing CRUD (Create, Read, Update, Delete) operations from across</a:t>
            </a:r>
            <a:r>
              <a:rPr lang="en-US" baseline="0" dirty="0" smtClean="0"/>
              <a:t> the network using HTTP verbs such as GET, PUT and POST.</a:t>
            </a:r>
          </a:p>
          <a:p>
            <a:endParaRPr lang="en-US" dirty="0" smtClean="0"/>
          </a:p>
          <a:p>
            <a:pPr lvl="0"/>
            <a:r>
              <a:rPr lang="en-US" dirty="0" smtClean="0"/>
              <a:t>OData services are becoming more popular on the Internet.</a:t>
            </a:r>
            <a:r>
              <a:rPr lang="en-US" baseline="0" dirty="0" smtClean="0"/>
              <a:t> Examples of OData services include </a:t>
            </a:r>
            <a:r>
              <a:rPr lang="en-US" sz="2300" dirty="0" err="1" smtClean="0"/>
              <a:t>NetFlix</a:t>
            </a:r>
            <a:r>
              <a:rPr lang="en-US" sz="2300" dirty="0" smtClean="0"/>
              <a:t>, Dallas, and the Azure</a:t>
            </a:r>
            <a:r>
              <a:rPr lang="en-US" sz="2300" baseline="0" dirty="0" smtClean="0"/>
              <a:t> Data Mart. Client application such as Excel 2010 and Excel 2013 are examples of </a:t>
            </a:r>
            <a:r>
              <a:rPr lang="en-US" baseline="0" dirty="0" smtClean="0"/>
              <a:t>applications </a:t>
            </a:r>
            <a:r>
              <a:rPr lang="en-US" baseline="0" dirty="0" smtClean="0"/>
              <a:t>that can consume data from any OData-based data source.</a:t>
            </a:r>
            <a:endParaRPr lang="en-US" dirty="0" smtClean="0"/>
          </a:p>
          <a:p>
            <a:endParaRPr lang="en-US" dirty="0"/>
          </a:p>
        </p:txBody>
      </p:sp>
    </p:spTree>
    <p:extLst>
      <p:ext uri="{BB962C8B-B14F-4D97-AF65-F5344CB8AC3E}">
        <p14:creationId xmlns:p14="http://schemas.microsoft.com/office/powerpoint/2010/main" val="4098031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dirty="0" smtClean="0"/>
              <a:t>The primary purpose of OData is to map CRUD operations to HTTP verbs. For example, you can query data using an HTTP GET. You can add new entries (e.g. list items, database records) using an HTP POST. Updates are performed using either an</a:t>
            </a:r>
            <a:r>
              <a:rPr lang="en-US" baseline="0" dirty="0" smtClean="0"/>
              <a:t> </a:t>
            </a:r>
            <a:r>
              <a:rPr lang="en-US" dirty="0" smtClean="0"/>
              <a:t>HTTP PUT or an HTTP MERGE. You can delete entries using an HTTP DELETE.</a:t>
            </a:r>
          </a:p>
          <a:p>
            <a:endParaRPr lang="en-US" dirty="0" smtClean="0"/>
          </a:p>
          <a:p>
            <a:r>
              <a:rPr lang="en-US" dirty="0" smtClean="0"/>
              <a:t>The advantage of the HTTP Merge over the HTTP PUT for updates</a:t>
            </a:r>
            <a:r>
              <a:rPr lang="en-US" baseline="0" dirty="0" smtClean="0"/>
              <a:t> is that you can update some columns while leaving others with their original value. Updating an entry with </a:t>
            </a:r>
            <a:r>
              <a:rPr lang="en-US" baseline="0" dirty="0" smtClean="0"/>
              <a:t>the HTTP </a:t>
            </a:r>
            <a:r>
              <a:rPr lang="en-US" baseline="0" dirty="0" smtClean="0"/>
              <a:t>PUT operation will reset any column not explicitly assigned a value back to the default value.</a:t>
            </a:r>
            <a:endParaRPr lang="en-US" dirty="0" smtClean="0"/>
          </a:p>
        </p:txBody>
      </p:sp>
    </p:spTree>
    <p:extLst>
      <p:ext uri="{BB962C8B-B14F-4D97-AF65-F5344CB8AC3E}">
        <p14:creationId xmlns:p14="http://schemas.microsoft.com/office/powerpoint/2010/main" val="4027190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understand</a:t>
            </a:r>
            <a:r>
              <a:rPr lang="en-US" baseline="0" dirty="0" smtClean="0"/>
              <a:t> how to use OData as a developer, you must understand how OData URIs are constructed. Each </a:t>
            </a:r>
            <a:r>
              <a:rPr lang="en-US" dirty="0" smtClean="0"/>
              <a:t>URI has three significant </a:t>
            </a:r>
            <a:r>
              <a:rPr lang="en-US" dirty="0" smtClean="0"/>
              <a:t>parts: </a:t>
            </a:r>
            <a:r>
              <a:rPr lang="en-US" dirty="0" smtClean="0"/>
              <a:t>The first part of the URI is the Service root URI which points to a site on the Internet and a path to an entry</a:t>
            </a:r>
            <a:r>
              <a:rPr lang="en-US" baseline="0" dirty="0" smtClean="0"/>
              <a:t> point such as a .svc file. The next part of the URI is the </a:t>
            </a:r>
            <a:r>
              <a:rPr lang="en-US" dirty="0" smtClean="0"/>
              <a:t>Resource path which identifies a specific object such as a site,</a:t>
            </a:r>
            <a:r>
              <a:rPr lang="en-US" baseline="0" dirty="0" smtClean="0"/>
              <a:t> a collection (</a:t>
            </a:r>
            <a:r>
              <a:rPr lang="en-US" baseline="0" dirty="0" err="1" smtClean="0"/>
              <a:t>e.g</a:t>
            </a:r>
            <a:r>
              <a:rPr lang="en-US" baseline="0" dirty="0" smtClean="0"/>
              <a:t> list) or an entry (e.g. item). The final part of the URI </a:t>
            </a:r>
            <a:r>
              <a:rPr lang="en-US" baseline="0" dirty="0" smtClean="0"/>
              <a:t>is the </a:t>
            </a:r>
            <a:r>
              <a:rPr lang="en-US" baseline="0" dirty="0" smtClean="0"/>
              <a:t>optional query string parameters that allow you to request special processing instructions such as filtering and sorting.</a:t>
            </a:r>
            <a:endParaRPr lang="en-US" dirty="0"/>
          </a:p>
        </p:txBody>
      </p:sp>
    </p:spTree>
    <p:extLst>
      <p:ext uri="{BB962C8B-B14F-4D97-AF65-F5344CB8AC3E}">
        <p14:creationId xmlns:p14="http://schemas.microsoft.com/office/powerpoint/2010/main" val="3189646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last few years REST-based Web services have become increasing popular</a:t>
            </a:r>
            <a:r>
              <a:rPr lang="en-US" baseline="0" dirty="0" smtClean="0"/>
              <a:t> through the IT industry and particularly within Microsoft. REST-based Web services are </a:t>
            </a:r>
            <a:r>
              <a:rPr lang="en-US" dirty="0" smtClean="0"/>
              <a:t>much easier to use than SOAP-based Web service and therefore</a:t>
            </a:r>
            <a:r>
              <a:rPr lang="en-US" baseline="0" dirty="0" smtClean="0"/>
              <a:t> lower the barrier of entry to different types of potential clients. REST-based Web services are also much easier to call from JavaScript code especially when using the jQuery library.</a:t>
            </a:r>
            <a:endParaRPr lang="en-US" dirty="0" smtClean="0"/>
          </a:p>
        </p:txBody>
      </p:sp>
    </p:spTree>
    <p:extLst>
      <p:ext uri="{BB962C8B-B14F-4D97-AF65-F5344CB8AC3E}">
        <p14:creationId xmlns:p14="http://schemas.microsoft.com/office/powerpoint/2010/main" val="3261210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sz="2800" dirty="0" smtClean="0"/>
              <a:t>When you run REST-based queries</a:t>
            </a:r>
            <a:r>
              <a:rPr lang="en-US" sz="2800" baseline="0" dirty="0" smtClean="0"/>
              <a:t> against SharePoint 2013 sites, you have the option of having the data returned as either XML in the ATOM format or JSON (JavaScript Object Notation). The default behavior is to return XML but you can change this default behavior to return JSON by including the </a:t>
            </a:r>
            <a:r>
              <a:rPr lang="en-US" sz="2800" dirty="0" smtClean="0"/>
              <a:t>ACCEPT header with a value of </a:t>
            </a:r>
            <a:r>
              <a:rPr lang="en-US" sz="2400" b="1" dirty="0" smtClean="0">
                <a:solidFill>
                  <a:srgbClr val="C00000"/>
                </a:solidFill>
              </a:rPr>
              <a:t>application/</a:t>
            </a:r>
            <a:r>
              <a:rPr lang="en-US" sz="2400" b="1" dirty="0" err="1" smtClean="0">
                <a:solidFill>
                  <a:srgbClr val="C00000"/>
                </a:solidFill>
              </a:rPr>
              <a:t>json</a:t>
            </a:r>
            <a:r>
              <a:rPr lang="en-US" sz="2400" b="0" dirty="0" smtClean="0">
                <a:solidFill>
                  <a:srgbClr val="C00000"/>
                </a:solidFill>
              </a:rPr>
              <a:t> </a:t>
            </a:r>
            <a:r>
              <a:rPr lang="en-US" sz="2400" b="0" dirty="0" smtClean="0">
                <a:solidFill>
                  <a:srgbClr val="C00000"/>
                </a:solidFill>
              </a:rPr>
              <a:t>or the more preferred</a:t>
            </a:r>
            <a:r>
              <a:rPr lang="en-US" sz="2400" b="0" baseline="0" dirty="0" smtClean="0">
                <a:solidFill>
                  <a:srgbClr val="C00000"/>
                </a:solidFill>
              </a:rPr>
              <a:t> “</a:t>
            </a:r>
            <a:r>
              <a:rPr lang="en-US" sz="2400" b="1" baseline="0" dirty="0" smtClean="0">
                <a:solidFill>
                  <a:srgbClr val="C00000"/>
                </a:solidFill>
              </a:rPr>
              <a:t>application/</a:t>
            </a:r>
            <a:r>
              <a:rPr lang="en-US" sz="2400" b="1" baseline="0" dirty="0" err="1" smtClean="0">
                <a:solidFill>
                  <a:srgbClr val="C00000"/>
                </a:solidFill>
              </a:rPr>
              <a:t>json;odata</a:t>
            </a:r>
            <a:r>
              <a:rPr lang="en-US" sz="2400" b="1" baseline="0" dirty="0" smtClean="0">
                <a:solidFill>
                  <a:srgbClr val="C00000"/>
                </a:solidFill>
              </a:rPr>
              <a:t>=verbose”</a:t>
            </a:r>
            <a:r>
              <a:rPr lang="en-US" sz="2400" b="0" dirty="0" smtClean="0">
                <a:solidFill>
                  <a:srgbClr val="C00000"/>
                </a:solidFill>
              </a:rPr>
              <a:t>. If you include the ACCEPT header with</a:t>
            </a:r>
            <a:r>
              <a:rPr lang="en-US" sz="2400" b="0" baseline="0" dirty="0" smtClean="0">
                <a:solidFill>
                  <a:srgbClr val="C00000"/>
                </a:solidFill>
              </a:rPr>
              <a:t> an </a:t>
            </a:r>
            <a:r>
              <a:rPr lang="en-US" sz="2400" b="0" dirty="0" smtClean="0">
                <a:solidFill>
                  <a:srgbClr val="C00000"/>
                </a:solidFill>
              </a:rPr>
              <a:t>explicit</a:t>
            </a:r>
            <a:r>
              <a:rPr lang="en-US" sz="2400" b="0" baseline="0" dirty="0" smtClean="0">
                <a:solidFill>
                  <a:srgbClr val="C00000"/>
                </a:solidFill>
              </a:rPr>
              <a:t> value of </a:t>
            </a:r>
            <a:r>
              <a:rPr lang="en-US" sz="2400" b="1" dirty="0" smtClean="0">
                <a:solidFill>
                  <a:srgbClr val="C00000"/>
                </a:solidFill>
              </a:rPr>
              <a:t>"application/</a:t>
            </a:r>
            <a:r>
              <a:rPr lang="en-US" sz="2400" b="1" dirty="0" err="1" smtClean="0">
                <a:solidFill>
                  <a:srgbClr val="C00000"/>
                </a:solidFill>
              </a:rPr>
              <a:t>atom+xml</a:t>
            </a:r>
            <a:r>
              <a:rPr lang="en-US" sz="2400" b="1" dirty="0" smtClean="0">
                <a:solidFill>
                  <a:srgbClr val="C00000"/>
                </a:solidFill>
              </a:rPr>
              <a:t>"</a:t>
            </a:r>
            <a:r>
              <a:rPr lang="en-US" sz="2400" b="0" dirty="0" smtClean="0">
                <a:solidFill>
                  <a:srgbClr val="C00000"/>
                </a:solidFill>
              </a:rPr>
              <a:t>, this has the same result as the default behavior in that the results are returned as ATOM-based XML.</a:t>
            </a:r>
          </a:p>
          <a:p>
            <a:pPr marL="0" marR="0" lvl="1" indent="0" algn="l" defTabSz="914363" rtl="0" eaLnBrk="1" fontAlgn="auto" latinLnBrk="0" hangingPunct="1">
              <a:lnSpc>
                <a:spcPct val="90000"/>
              </a:lnSpc>
              <a:spcBef>
                <a:spcPts val="0"/>
              </a:spcBef>
              <a:spcAft>
                <a:spcPts val="333"/>
              </a:spcAft>
              <a:buClrTx/>
              <a:buSzTx/>
              <a:buFontTx/>
              <a:buNone/>
              <a:tabLst/>
              <a:defRPr/>
            </a:pPr>
            <a:endParaRPr lang="en-US" sz="2400" b="0" dirty="0" smtClean="0">
              <a:solidFill>
                <a:srgbClr val="C00000"/>
              </a:solidFill>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2400" b="0" dirty="0" smtClean="0">
                <a:solidFill>
                  <a:srgbClr val="C00000"/>
                </a:solidFill>
              </a:rPr>
              <a:t>Both</a:t>
            </a:r>
            <a:r>
              <a:rPr lang="en-US" sz="2400" b="0" baseline="0" dirty="0" smtClean="0">
                <a:solidFill>
                  <a:srgbClr val="C00000"/>
                </a:solidFill>
              </a:rPr>
              <a:t> XML </a:t>
            </a:r>
            <a:r>
              <a:rPr lang="en-US" sz="2400" b="0" baseline="0" dirty="0" smtClean="0">
                <a:solidFill>
                  <a:srgbClr val="C00000"/>
                </a:solidFill>
              </a:rPr>
              <a:t>and </a:t>
            </a:r>
            <a:r>
              <a:rPr lang="en-US" sz="2400" b="0" baseline="0" dirty="0" smtClean="0">
                <a:solidFill>
                  <a:srgbClr val="C00000"/>
                </a:solidFill>
              </a:rPr>
              <a:t>JSON can be consumed client-side and server-side:</a:t>
            </a:r>
          </a:p>
          <a:p>
            <a:pPr marL="342900" marR="0" lvl="1"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0" baseline="0" dirty="0" smtClean="0">
                <a:solidFill>
                  <a:srgbClr val="C00000"/>
                </a:solidFill>
              </a:rPr>
              <a:t>Both can be serialized </a:t>
            </a:r>
            <a:r>
              <a:rPr lang="en-US" sz="2400" b="0" baseline="0" dirty="0" smtClean="0">
                <a:solidFill>
                  <a:srgbClr val="C00000"/>
                </a:solidFill>
              </a:rPr>
              <a:t>and </a:t>
            </a:r>
            <a:r>
              <a:rPr lang="en-US" sz="2400" b="0" baseline="0" dirty="0" err="1" smtClean="0">
                <a:solidFill>
                  <a:srgbClr val="C00000"/>
                </a:solidFill>
              </a:rPr>
              <a:t>deserialized</a:t>
            </a:r>
            <a:r>
              <a:rPr lang="en-US" sz="2400" b="0" baseline="0" dirty="0" smtClean="0">
                <a:solidFill>
                  <a:srgbClr val="C00000"/>
                </a:solidFill>
              </a:rPr>
              <a:t> into strongly typed objects in managed code</a:t>
            </a:r>
          </a:p>
          <a:p>
            <a:pPr marL="800100" marR="0" lvl="2"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1" baseline="0" dirty="0" smtClean="0">
                <a:solidFill>
                  <a:srgbClr val="C00000"/>
                </a:solidFill>
              </a:rPr>
              <a:t>ATOM-PUB: </a:t>
            </a:r>
            <a:r>
              <a:rPr lang="en-US" sz="2400" b="0" baseline="0" dirty="0" smtClean="0">
                <a:solidFill>
                  <a:srgbClr val="C00000"/>
                </a:solidFill>
              </a:rPr>
              <a:t>using standard XML serialization objects &amp; techniques</a:t>
            </a:r>
          </a:p>
          <a:p>
            <a:pPr marL="800100" marR="0" lvl="2"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1" baseline="0" dirty="0" smtClean="0">
                <a:solidFill>
                  <a:srgbClr val="C00000"/>
                </a:solidFill>
              </a:rPr>
              <a:t>JSON: </a:t>
            </a:r>
            <a:r>
              <a:rPr lang="en-US" sz="2400" b="0" baseline="0" dirty="0" smtClean="0">
                <a:solidFill>
                  <a:srgbClr val="C00000"/>
                </a:solidFill>
              </a:rPr>
              <a:t>using the </a:t>
            </a:r>
            <a:r>
              <a:rPr lang="en-US" sz="2400" b="1" baseline="0" dirty="0" err="1" smtClean="0">
                <a:solidFill>
                  <a:srgbClr val="C00000"/>
                </a:solidFill>
              </a:rPr>
              <a:t>JavaScriptSerializer</a:t>
            </a:r>
            <a:r>
              <a:rPr lang="en-US" sz="2400" b="0" baseline="0" dirty="0" smtClean="0">
                <a:solidFill>
                  <a:srgbClr val="C00000"/>
                </a:solidFill>
              </a:rPr>
              <a:t> object</a:t>
            </a:r>
          </a:p>
          <a:p>
            <a:pPr marL="342900" marR="0" lvl="1"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0" baseline="0" dirty="0" smtClean="0">
                <a:solidFill>
                  <a:srgbClr val="C00000"/>
                </a:solidFill>
              </a:rPr>
              <a:t>In client-side code, XML is a bit more cumbersome to work with</a:t>
            </a:r>
          </a:p>
          <a:p>
            <a:pPr marL="800100" marR="0" lvl="2"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1" baseline="0" dirty="0" smtClean="0">
                <a:solidFill>
                  <a:srgbClr val="C00000"/>
                </a:solidFill>
              </a:rPr>
              <a:t>ATOM-PUB: </a:t>
            </a:r>
            <a:r>
              <a:rPr lang="en-US" sz="2400" b="0" baseline="0" dirty="0" smtClean="0">
                <a:solidFill>
                  <a:srgbClr val="C00000"/>
                </a:solidFill>
              </a:rPr>
              <a:t>manual parsing of XML</a:t>
            </a:r>
          </a:p>
          <a:p>
            <a:pPr marL="800100" marR="0" lvl="2"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1" baseline="0" dirty="0" smtClean="0">
                <a:solidFill>
                  <a:srgbClr val="C00000"/>
                </a:solidFill>
              </a:rPr>
              <a:t>JSON: </a:t>
            </a:r>
            <a:r>
              <a:rPr lang="en-US" sz="2400" b="0" baseline="0" dirty="0" smtClean="0">
                <a:solidFill>
                  <a:srgbClr val="C00000"/>
                </a:solidFill>
              </a:rPr>
              <a:t>community libraries, such as </a:t>
            </a:r>
            <a:r>
              <a:rPr lang="en-US" sz="2400" b="0" baseline="0" dirty="0" err="1" smtClean="0">
                <a:solidFill>
                  <a:srgbClr val="C00000"/>
                </a:solidFill>
              </a:rPr>
              <a:t>datajs</a:t>
            </a:r>
            <a:r>
              <a:rPr lang="en-US" sz="2400" b="0" baseline="0" dirty="0" smtClean="0">
                <a:solidFill>
                  <a:srgbClr val="C00000"/>
                </a:solidFill>
              </a:rPr>
              <a:t> (covered later), make it easier to consume</a:t>
            </a:r>
            <a:endParaRPr lang="en-US" sz="2400" b="0" dirty="0" smtClean="0">
              <a:solidFill>
                <a:srgbClr val="C00000"/>
              </a:solidFill>
            </a:endParaRPr>
          </a:p>
        </p:txBody>
      </p:sp>
    </p:spTree>
    <p:extLst>
      <p:ext uri="{BB962C8B-B14F-4D97-AF65-F5344CB8AC3E}">
        <p14:creationId xmlns:p14="http://schemas.microsoft.com/office/powerpoint/2010/main" val="1204352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3782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type of development environment required is going to be dependent on</a:t>
            </a:r>
            <a:r>
              <a:rPr lang="en-US" baseline="0" dirty="0" smtClean="0"/>
              <a:t> the types of solutions you’ll be building. For instance, if you are only building apps, you might be able to get by with Visual Studio 2012, the SharePoint 2013 developer tools, an internet connection &amp; a Office 365 account. However, if you are building solutions or more advanced apps, you might need a completely built out SharePoint developer environment.</a:t>
            </a:r>
            <a:endParaRPr lang="en-US" dirty="0"/>
          </a:p>
        </p:txBody>
      </p:sp>
    </p:spTree>
    <p:extLst>
      <p:ext uri="{BB962C8B-B14F-4D97-AF65-F5344CB8AC3E}">
        <p14:creationId xmlns:p14="http://schemas.microsoft.com/office/powerpoint/2010/main" val="1730949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 SharePoint developer environment</a:t>
            </a:r>
            <a:r>
              <a:rPr lang="en-US" baseline="0" dirty="0" smtClean="0"/>
              <a:t> can be a tedious and complicated task. You can use a setup guide we’ve provided with detailed walk-through </a:t>
            </a:r>
            <a:r>
              <a:rPr lang="en-US" baseline="0" dirty="0" smtClean="0"/>
              <a:t>steps. We offer tis guide free of charge to the SharePoint community and </a:t>
            </a:r>
            <a:r>
              <a:rPr lang="en-US" baseline="0" dirty="0" err="1" smtClean="0"/>
              <a:t>distrubute</a:t>
            </a:r>
            <a:r>
              <a:rPr lang="en-US" baseline="0" dirty="0" smtClean="0"/>
              <a:t> it through the Members section of our website: www.criticalpathtraining.com. </a:t>
            </a:r>
            <a:endParaRPr lang="en-US" dirty="0"/>
          </a:p>
        </p:txBody>
      </p:sp>
    </p:spTree>
    <p:extLst>
      <p:ext uri="{BB962C8B-B14F-4D97-AF65-F5344CB8AC3E}">
        <p14:creationId xmlns:p14="http://schemas.microsoft.com/office/powerpoint/2010/main" val="3146218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1039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NAPA tools for building apps is essentially a stripped down version of Visual Studio 2012 that runs in the browser. It cannot handle code-behind files, but it is useful in building custom solutions that are HTML, ASPX and </a:t>
            </a:r>
            <a:r>
              <a:rPr lang="en-US" dirty="0" smtClean="0"/>
              <a:t>JavaScript-based</a:t>
            </a:r>
            <a:r>
              <a:rPr lang="en-US" dirty="0" smtClean="0"/>
              <a:t>.</a:t>
            </a:r>
            <a:endParaRPr lang="en-US" dirty="0"/>
          </a:p>
        </p:txBody>
      </p:sp>
    </p:spTree>
    <p:extLst>
      <p:ext uri="{BB962C8B-B14F-4D97-AF65-F5344CB8AC3E}">
        <p14:creationId xmlns:p14="http://schemas.microsoft.com/office/powerpoint/2010/main" val="335271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2012</a:t>
            </a:r>
            <a:r>
              <a:rPr lang="en-US" baseline="0" dirty="0" smtClean="0"/>
              <a:t> has an extra </a:t>
            </a:r>
            <a:r>
              <a:rPr lang="en-US" baseline="0" dirty="0" err="1" smtClean="0"/>
              <a:t>addin</a:t>
            </a:r>
            <a:r>
              <a:rPr lang="en-US" baseline="0" dirty="0" smtClean="0"/>
              <a:t> you can download and install using the Web Platform Installer that adds support for developing SharePoint solutions apps and adds a bunch of useful tool windows to Visual Studio.</a:t>
            </a:r>
            <a:endParaRPr lang="en-US" dirty="0"/>
          </a:p>
        </p:txBody>
      </p:sp>
    </p:spTree>
    <p:extLst>
      <p:ext uri="{BB962C8B-B14F-4D97-AF65-F5344CB8AC3E}">
        <p14:creationId xmlns:p14="http://schemas.microsoft.com/office/powerpoint/2010/main" val="1670127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Demo 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INTENRET CONNECTION REQUIRED</a:t>
            </a:r>
            <a:endParaRPr lang="en-US" baseline="0" dirty="0" smtClean="0"/>
          </a:p>
          <a:p>
            <a:pPr marL="171450" indent="-171450">
              <a:buFont typeface="Arial" panose="020B0604020202020204" pitchFamily="34" charset="0"/>
              <a:buChar char="•"/>
            </a:pPr>
            <a:r>
              <a:rPr lang="en-US" dirty="0" smtClean="0"/>
              <a:t>Add Napa</a:t>
            </a:r>
            <a:r>
              <a:rPr lang="en-US" baseline="0" dirty="0" smtClean="0"/>
              <a:t> app to Office 365 developer site</a:t>
            </a:r>
          </a:p>
          <a:p>
            <a:pPr marL="171450" indent="-171450">
              <a:buFont typeface="Arial" panose="020B0604020202020204" pitchFamily="34" charset="0"/>
              <a:buChar char="•"/>
            </a:pPr>
            <a:r>
              <a:rPr lang="en-US" baseline="0" dirty="0" smtClean="0"/>
              <a:t>Create a new app</a:t>
            </a:r>
          </a:p>
          <a:p>
            <a:pPr marL="171450" indent="-171450">
              <a:buFont typeface="Arial" panose="020B0604020202020204" pitchFamily="34" charset="0"/>
              <a:buChar char="•"/>
            </a:pPr>
            <a:r>
              <a:rPr lang="en-US" baseline="0" dirty="0" smtClean="0"/>
              <a:t>Write markup &amp; JavaScript to show lists in site and site name</a:t>
            </a:r>
          </a:p>
          <a:p>
            <a:pPr marL="171450" indent="-171450">
              <a:buFont typeface="Arial" panose="020B0604020202020204" pitchFamily="34" charset="0"/>
              <a:buChar char="•"/>
            </a:pPr>
            <a:r>
              <a:rPr lang="en-US" baseline="0" dirty="0" smtClean="0"/>
              <a:t>Open app in Visual Studio 2012</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Demo 2:</a:t>
            </a:r>
          </a:p>
          <a:p>
            <a:pPr marL="171450" indent="-171450">
              <a:buFont typeface="Arial" panose="020B0604020202020204" pitchFamily="34" charset="0"/>
              <a:buChar char="•"/>
            </a:pPr>
            <a:r>
              <a:rPr lang="en-US" baseline="0" dirty="0" smtClean="0"/>
              <a:t>Do same thing as above, except do it with Visual Studio 2012</a:t>
            </a:r>
          </a:p>
          <a:p>
            <a:pPr marL="171450" indent="-171450">
              <a:buFont typeface="Arial" panose="020B0604020202020204" pitchFamily="34" charset="0"/>
              <a:buChar char="•"/>
            </a:pPr>
            <a:r>
              <a:rPr lang="en-US" baseline="0" dirty="0" smtClean="0"/>
              <a:t>Use local environment</a:t>
            </a:r>
          </a:p>
        </p:txBody>
      </p:sp>
    </p:spTree>
    <p:extLst>
      <p:ext uri="{BB962C8B-B14F-4D97-AF65-F5344CB8AC3E}">
        <p14:creationId xmlns:p14="http://schemas.microsoft.com/office/powerpoint/2010/main" val="3342783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developer dashboard</a:t>
            </a:r>
            <a:r>
              <a:rPr lang="en-US" baseline="0" dirty="0" smtClean="0"/>
              <a:t> was introduced in SharePoint 2010 in an effort to assist developers with finding performance issues with custom components on a page. In SharePoint 2013 it has been improved to be surfaced as a popup window and track all requests for the current </a:t>
            </a:r>
            <a:r>
              <a:rPr lang="en-US" baseline="0" dirty="0" smtClean="0"/>
              <a:t>logged-in </a:t>
            </a:r>
            <a:r>
              <a:rPr lang="en-US" baseline="0" dirty="0" smtClean="0"/>
              <a:t>user (note: not all users, just the currently </a:t>
            </a:r>
            <a:r>
              <a:rPr lang="en-US" baseline="0" dirty="0" smtClean="0"/>
              <a:t>logged-in </a:t>
            </a:r>
            <a:r>
              <a:rPr lang="en-US" baseline="0" dirty="0" smtClean="0"/>
              <a:t>user).</a:t>
            </a:r>
            <a:endParaRPr lang="en-US" dirty="0"/>
          </a:p>
        </p:txBody>
      </p:sp>
    </p:spTree>
    <p:extLst>
      <p:ext uri="{BB962C8B-B14F-4D97-AF65-F5344CB8AC3E}">
        <p14:creationId xmlns:p14="http://schemas.microsoft.com/office/powerpoint/2010/main" val="3564420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dashboard must be enabled through the server-side</a:t>
            </a:r>
            <a:r>
              <a:rPr lang="en-US" baseline="0" dirty="0" smtClean="0"/>
              <a:t> SharePoint </a:t>
            </a:r>
            <a:r>
              <a:rPr lang="en-US" dirty="0" smtClean="0"/>
              <a:t>API</a:t>
            </a:r>
            <a:r>
              <a:rPr lang="en-US" baseline="0" dirty="0" smtClean="0"/>
              <a:t> such as with PowerShell as shown on the slide. This means that it is not available in Office </a:t>
            </a:r>
            <a:r>
              <a:rPr lang="en-US" baseline="0" dirty="0" smtClean="0"/>
              <a:t>365. It </a:t>
            </a:r>
            <a:r>
              <a:rPr lang="en-US" baseline="0" dirty="0" smtClean="0"/>
              <a:t>is only available in SharePoint on-premises installations.</a:t>
            </a:r>
            <a:endParaRPr lang="en-US" dirty="0"/>
          </a:p>
        </p:txBody>
      </p:sp>
    </p:spTree>
    <p:extLst>
      <p:ext uri="{BB962C8B-B14F-4D97-AF65-F5344CB8AC3E}">
        <p14:creationId xmlns:p14="http://schemas.microsoft.com/office/powerpoint/2010/main" val="899245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SharePoint </a:t>
            </a:r>
            <a:r>
              <a:rPr lang="en-US" dirty="0" smtClean="0"/>
              <a:t>logging</a:t>
            </a:r>
            <a:r>
              <a:rPr lang="en-US" baseline="0" dirty="0" smtClean="0"/>
              <a:t> system is called the Unified Logging Service, or ULS for short. You can configure the level of logging through Central Administration for on-premises deployments only. In addition, when something occurs you can use the </a:t>
            </a:r>
            <a:r>
              <a:rPr lang="en-US" b="1" baseline="0" dirty="0" smtClean="0"/>
              <a:t>Merge-</a:t>
            </a:r>
            <a:r>
              <a:rPr lang="en-US" b="1" baseline="0" dirty="0" err="1" smtClean="0"/>
              <a:t>SPLogFile</a:t>
            </a:r>
            <a:r>
              <a:rPr lang="en-US" baseline="0" dirty="0" smtClean="0"/>
              <a:t> </a:t>
            </a:r>
            <a:r>
              <a:rPr lang="en-US" baseline="0" dirty="0" err="1" smtClean="0"/>
              <a:t>cmdlet</a:t>
            </a:r>
            <a:r>
              <a:rPr lang="en-US" baseline="0" dirty="0" smtClean="0"/>
              <a:t> to search across all servers in the farm and find all entries matching the message provided.</a:t>
            </a:r>
            <a:endParaRPr lang="en-US" dirty="0"/>
          </a:p>
        </p:txBody>
      </p:sp>
    </p:spTree>
    <p:extLst>
      <p:ext uri="{BB962C8B-B14F-4D97-AF65-F5344CB8AC3E}">
        <p14:creationId xmlns:p14="http://schemas.microsoft.com/office/powerpoint/2010/main" val="425369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can write to the ULS in custom solutions provided they are deployed in fully trusted farm solutions</a:t>
            </a:r>
            <a:r>
              <a:rPr lang="en-US" baseline="0" dirty="0" smtClean="0"/>
              <a:t> (this means you can’t do this in Office 365).</a:t>
            </a:r>
            <a:endParaRPr lang="en-US" dirty="0"/>
          </a:p>
        </p:txBody>
      </p:sp>
    </p:spTree>
    <p:extLst>
      <p:ext uri="{BB962C8B-B14F-4D97-AF65-F5344CB8AC3E}">
        <p14:creationId xmlns:p14="http://schemas.microsoft.com/office/powerpoint/2010/main" val="3077135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Demo 1:</a:t>
            </a:r>
          </a:p>
          <a:p>
            <a:pPr marL="171450" indent="-171450">
              <a:buFont typeface="Arial" panose="020B0604020202020204" pitchFamily="34" charset="0"/>
              <a:buChar char="•"/>
            </a:pPr>
            <a:r>
              <a:rPr lang="en-US" dirty="0" smtClean="0"/>
              <a:t>Show </a:t>
            </a:r>
            <a:r>
              <a:rPr lang="en-US" baseline="0" dirty="0" smtClean="0"/>
              <a:t>Usage &amp; Health Data Collection service app</a:t>
            </a:r>
          </a:p>
          <a:p>
            <a:pPr marL="171450" indent="-171450">
              <a:buFont typeface="Arial" panose="020B0604020202020204" pitchFamily="34" charset="0"/>
              <a:buChar char="•"/>
            </a:pPr>
            <a:r>
              <a:rPr lang="en-US" baseline="0" dirty="0" smtClean="0"/>
              <a:t>Enable dashboard</a:t>
            </a:r>
          </a:p>
          <a:p>
            <a:pPr marL="171450" indent="-171450">
              <a:buFont typeface="Arial" panose="020B0604020202020204" pitchFamily="34" charset="0"/>
              <a:buChar char="•"/>
            </a:pPr>
            <a:r>
              <a:rPr lang="en-US" baseline="0" dirty="0" smtClean="0"/>
              <a:t>Open dashboard on the page &amp; tour</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Demo 2:</a:t>
            </a:r>
          </a:p>
          <a:p>
            <a:pPr marL="171450" indent="-171450">
              <a:buFont typeface="Arial" panose="020B0604020202020204" pitchFamily="34" charset="0"/>
              <a:buChar char="•"/>
            </a:pPr>
            <a:r>
              <a:rPr lang="en-US" dirty="0" smtClean="0"/>
              <a:t>Write a farm solution with a web part</a:t>
            </a:r>
          </a:p>
          <a:p>
            <a:pPr marL="171450" indent="-171450" algn="l">
              <a:buFont typeface="Arial" panose="020B0604020202020204" pitchFamily="34" charset="0"/>
              <a:buChar char="•"/>
            </a:pPr>
            <a:r>
              <a:rPr lang="en-US" dirty="0" smtClean="0"/>
              <a:t>Include </a:t>
            </a:r>
            <a:r>
              <a:rPr lang="en-US" dirty="0" err="1" smtClean="0"/>
              <a:t>SPMonitoredScope</a:t>
            </a:r>
            <a:r>
              <a:rPr lang="en-US" dirty="0" smtClean="0"/>
              <a:t>, add a nested one too, use</a:t>
            </a:r>
            <a:r>
              <a:rPr lang="en-US" baseline="0" dirty="0" smtClean="0"/>
              <a:t> trace severity</a:t>
            </a:r>
            <a:endParaRPr lang="en-US" dirty="0" smtClean="0"/>
          </a:p>
          <a:p>
            <a:pPr marL="171450" indent="-171450" algn="l">
              <a:buFont typeface="Arial" panose="020B0604020202020204" pitchFamily="34" charset="0"/>
              <a:buChar char="•"/>
            </a:pPr>
            <a:r>
              <a:rPr lang="en-US" dirty="0" smtClean="0"/>
              <a:t>Deploy</a:t>
            </a:r>
            <a:r>
              <a:rPr lang="en-US" baseline="0" dirty="0" smtClean="0"/>
              <a:t> &amp; add to page</a:t>
            </a:r>
          </a:p>
          <a:p>
            <a:pPr marL="171450" indent="-171450" algn="l">
              <a:buFont typeface="Arial" panose="020B0604020202020204" pitchFamily="34" charset="0"/>
              <a:buChar char="•"/>
            </a:pPr>
            <a:r>
              <a:rPr lang="en-US" baseline="0" dirty="0" smtClean="0"/>
              <a:t>Open dashboard &amp; navigate to page</a:t>
            </a:r>
          </a:p>
          <a:p>
            <a:pPr marL="171450" indent="-171450" algn="l">
              <a:buFont typeface="Arial" panose="020B0604020202020204" pitchFamily="34" charset="0"/>
              <a:buChar char="•"/>
            </a:pPr>
            <a:r>
              <a:rPr lang="en-US" baseline="0" dirty="0" smtClean="0"/>
              <a:t>See data from scope</a:t>
            </a:r>
            <a:endParaRPr lang="en-US" dirty="0" smtClean="0"/>
          </a:p>
          <a:p>
            <a:pPr marL="171450" indent="-171450">
              <a:buFont typeface="Arial" panose="020B0604020202020204" pitchFamily="34" charset="0"/>
              <a:buChar char="•"/>
            </a:pPr>
            <a:endParaRPr lang="en-US" baseline="0" dirty="0" smtClean="0"/>
          </a:p>
        </p:txBody>
      </p:sp>
    </p:spTree>
    <p:extLst>
      <p:ext uri="{BB962C8B-B14F-4D97-AF65-F5344CB8AC3E}">
        <p14:creationId xmlns:p14="http://schemas.microsoft.com/office/powerpoint/2010/main" val="2474943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9594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SharePoint moving to a more client-side or “off the SharePoint box” development model, there are many common web development tools</a:t>
            </a:r>
            <a:r>
              <a:rPr lang="en-US" baseline="0" dirty="0" smtClean="0"/>
              <a:t> that will be useful for developers. </a:t>
            </a:r>
          </a:p>
          <a:p>
            <a:endParaRPr lang="en-US" baseline="0" dirty="0" smtClean="0"/>
          </a:p>
          <a:p>
            <a:r>
              <a:rPr lang="en-US" baseline="0" dirty="0" smtClean="0"/>
              <a:t>The Web Essentials 2012 Visual Studio 2012 free add on is by a senior person on the Microsoft ASP.NET web development team and includes a TON of cross browser tools to make your life easier.</a:t>
            </a:r>
          </a:p>
          <a:p>
            <a:r>
              <a:rPr lang="en-US" dirty="0" smtClean="0"/>
              <a:t>http://visualstudiogallery.msdn.microsoft.com/07d54d12-7133-4e15-becb-6f451ea3bea6</a:t>
            </a:r>
          </a:p>
          <a:p>
            <a:endParaRPr lang="en-US" dirty="0" smtClean="0"/>
          </a:p>
          <a:p>
            <a:r>
              <a:rPr lang="en-US" dirty="0" smtClean="0"/>
              <a:t>Fiddler is an HTTP debugging proxy that enables</a:t>
            </a:r>
            <a:r>
              <a:rPr lang="en-US" baseline="0" dirty="0" smtClean="0"/>
              <a:t> you to see the raw requests &amp; responses coming form the currently logged in user:</a:t>
            </a:r>
          </a:p>
          <a:p>
            <a:r>
              <a:rPr lang="en-US" dirty="0" smtClean="0"/>
              <a:t>http://www.fiddler2.com/fiddler2/</a:t>
            </a:r>
            <a:endParaRPr lang="en-US" dirty="0"/>
          </a:p>
        </p:txBody>
      </p:sp>
    </p:spTree>
    <p:extLst>
      <p:ext uri="{BB962C8B-B14F-4D97-AF65-F5344CB8AC3E}">
        <p14:creationId xmlns:p14="http://schemas.microsoft.com/office/powerpoint/2010/main" val="3109437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smtClean="0"/>
              <a:t>Open Fiddler</a:t>
            </a:r>
          </a:p>
          <a:p>
            <a:pPr marL="171450" indent="-171450" algn="l">
              <a:buFont typeface="Arial" panose="020B0604020202020204" pitchFamily="34" charset="0"/>
              <a:buChar char="•"/>
            </a:pPr>
            <a:r>
              <a:rPr lang="en-US" dirty="0" smtClean="0"/>
              <a:t>Explain the UI</a:t>
            </a:r>
          </a:p>
          <a:p>
            <a:pPr marL="171450" indent="-171450" algn="l">
              <a:buFont typeface="Arial" panose="020B0604020202020204" pitchFamily="34" charset="0"/>
              <a:buChar char="•"/>
            </a:pPr>
            <a:r>
              <a:rPr lang="en-US" dirty="0" smtClean="0"/>
              <a:t>Browse</a:t>
            </a:r>
            <a:r>
              <a:rPr lang="en-US" baseline="0" dirty="0" smtClean="0"/>
              <a:t> to a page</a:t>
            </a:r>
          </a:p>
          <a:p>
            <a:pPr marL="171450" indent="-171450" algn="l">
              <a:buFont typeface="Arial" panose="020B0604020202020204" pitchFamily="34" charset="0"/>
              <a:buChar char="•"/>
            </a:pPr>
            <a:r>
              <a:rPr lang="en-US" baseline="0" dirty="0" smtClean="0"/>
              <a:t>Inspect the request</a:t>
            </a:r>
          </a:p>
          <a:p>
            <a:pPr marL="171450" lvl="0" indent="-171450" algn="l">
              <a:buFont typeface="Arial" panose="020B0604020202020204" pitchFamily="34" charset="0"/>
              <a:buChar char="•"/>
            </a:pPr>
            <a:r>
              <a:rPr lang="en-US" baseline="0" dirty="0" smtClean="0"/>
              <a:t>Run process trigger </a:t>
            </a:r>
            <a:r>
              <a:rPr lang="en-US" baseline="0" dirty="0" err="1" smtClean="0"/>
              <a:t>OData</a:t>
            </a:r>
            <a:r>
              <a:rPr lang="en-US" baseline="0" dirty="0" smtClean="0"/>
              <a:t> with XML &amp; JSON</a:t>
            </a:r>
          </a:p>
          <a:p>
            <a:pPr marL="628650" lvl="1" indent="-171450" algn="l">
              <a:buFont typeface="Arial" panose="020B0604020202020204" pitchFamily="34" charset="0"/>
              <a:buChar char="•"/>
            </a:pPr>
            <a:r>
              <a:rPr lang="en-US" baseline="0" dirty="0" smtClean="0"/>
              <a:t>Examine responses</a:t>
            </a:r>
            <a:endParaRPr lang="en-US" dirty="0"/>
          </a:p>
        </p:txBody>
      </p:sp>
    </p:spTree>
    <p:extLst>
      <p:ext uri="{BB962C8B-B14F-4D97-AF65-F5344CB8AC3E}">
        <p14:creationId xmlns:p14="http://schemas.microsoft.com/office/powerpoint/2010/main" val="382732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SharePoint by </a:t>
            </a:r>
            <a:r>
              <a:rPr lang="en-US" dirty="0" smtClean="0"/>
              <a:t>its nature</a:t>
            </a:r>
            <a:r>
              <a:rPr lang="en-US" baseline="0" dirty="0" smtClean="0"/>
              <a:t> </a:t>
            </a:r>
            <a:r>
              <a:rPr lang="en-US" baseline="0" dirty="0" smtClean="0"/>
              <a:t>is a very customizable and extensible platform. For Power Users, you can customize and extend SharePoint using just the browser or by using the SharePoint Designer client. For Developers, you can customize and extend SharePoint either using SharePoint solutions (*.</a:t>
            </a:r>
            <a:r>
              <a:rPr lang="en-US" baseline="0" dirty="0" err="1" smtClean="0"/>
              <a:t>wsp</a:t>
            </a:r>
            <a:r>
              <a:rPr lang="en-US" baseline="0" dirty="0" smtClean="0"/>
              <a:t>) or using SharePoint Apps. Both of which will be covered throughout the course.</a:t>
            </a:r>
            <a:endParaRPr lang="en-US" dirty="0" smtClean="0"/>
          </a:p>
        </p:txBody>
      </p:sp>
    </p:spTree>
    <p:extLst>
      <p:ext uri="{BB962C8B-B14F-4D97-AF65-F5344CB8AC3E}">
        <p14:creationId xmlns:p14="http://schemas.microsoft.com/office/powerpoint/2010/main" val="719674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6306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popular browsers include developer tools for debugging JavaScript, understanding how a page is constructed client-side and inspecting CSS styles.</a:t>
            </a:r>
            <a:endParaRPr lang="en-US" dirty="0"/>
          </a:p>
        </p:txBody>
      </p:sp>
    </p:spTree>
    <p:extLst>
      <p:ext uri="{BB962C8B-B14F-4D97-AF65-F5344CB8AC3E}">
        <p14:creationId xmlns:p14="http://schemas.microsoft.com/office/powerpoint/2010/main" val="1209325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http://www.jslint.com/lint.html</a:t>
            </a:r>
          </a:p>
          <a:p>
            <a:r>
              <a:rPr lang="en-US" dirty="0" smtClean="0"/>
              <a:t>http://anton.kovalyov.net/2011/02/20/why-i-forked-jslint-to-jshint/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http://www.jshint.com/about/</a:t>
            </a:r>
          </a:p>
        </p:txBody>
      </p:sp>
    </p:spTree>
    <p:extLst>
      <p:ext uri="{BB962C8B-B14F-4D97-AF65-F5344CB8AC3E}">
        <p14:creationId xmlns:p14="http://schemas.microsoft.com/office/powerpoint/2010/main" val="23753319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jQuery</a:t>
            </a:r>
            <a:r>
              <a:rPr lang="en-US" dirty="0" smtClean="0"/>
              <a:t> is a fast and concise JavaScript Library that simplifies HTML document traversing, event handling, animating, and Ajax interactions for rapid web development. </a:t>
            </a:r>
            <a:r>
              <a:rPr lang="en-US" b="1" dirty="0" err="1" smtClean="0"/>
              <a:t>jQuery</a:t>
            </a:r>
            <a:r>
              <a:rPr lang="en-US" b="1" dirty="0" smtClean="0"/>
              <a:t> is designed to change the way that you write JavaScript.</a:t>
            </a:r>
            <a:r>
              <a:rPr lang="en-US" b="0" dirty="0" smtClean="0"/>
              <a:t>” – http://www.jquery.com</a:t>
            </a:r>
            <a:endParaRPr lang="en-US" b="0" dirty="0"/>
          </a:p>
        </p:txBody>
      </p:sp>
    </p:spTree>
    <p:extLst>
      <p:ext uri="{BB962C8B-B14F-4D97-AF65-F5344CB8AC3E}">
        <p14:creationId xmlns:p14="http://schemas.microsoft.com/office/powerpoint/2010/main" val="1266155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t>
            </a:r>
            <a:r>
              <a:rPr lang="en-US" dirty="0" err="1" smtClean="0">
                <a:effectLst/>
              </a:rPr>
              <a:t>datajs</a:t>
            </a:r>
            <a:r>
              <a:rPr lang="en-US" dirty="0" smtClean="0">
                <a:effectLst/>
              </a:rPr>
              <a:t> is a new cross-browser JavaScript library that enables data-centric web applications by leveraging modern protocols such as JSON and </a:t>
            </a:r>
            <a:r>
              <a:rPr lang="en-US" dirty="0" err="1" smtClean="0">
                <a:effectLst/>
              </a:rPr>
              <a:t>OData</a:t>
            </a:r>
            <a:r>
              <a:rPr lang="en-US" dirty="0" smtClean="0">
                <a:effectLst/>
              </a:rPr>
              <a:t> and HTML5-enabled browser features. It's designed to be small, fast and easy to use.” – http://datajs.codeplex.com  </a:t>
            </a:r>
            <a:endParaRPr lang="en-US" dirty="0"/>
          </a:p>
        </p:txBody>
      </p:sp>
    </p:spTree>
    <p:extLst>
      <p:ext uri="{BB962C8B-B14F-4D97-AF65-F5344CB8AC3E}">
        <p14:creationId xmlns:p14="http://schemas.microsoft.com/office/powerpoint/2010/main" val="1853331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dealing with JSON result sets, it is a common</a:t>
            </a:r>
            <a:r>
              <a:rPr lang="en-US" baseline="0" dirty="0" smtClean="0"/>
              <a:t> practice to parse together HTML elements to update the current page. The </a:t>
            </a:r>
            <a:r>
              <a:rPr lang="en-US" baseline="0" dirty="0" err="1" smtClean="0"/>
              <a:t>jsRender</a:t>
            </a:r>
            <a:r>
              <a:rPr lang="en-US" baseline="0" dirty="0" smtClean="0"/>
              <a:t> library is a very useful utility library because it allows you to construct complex HTML elements using a special syntax for creating templates. More information on this library can be found at the following URL:</a:t>
            </a:r>
          </a:p>
          <a:p>
            <a:endParaRPr lang="en-US" baseline="0" dirty="0" smtClean="0"/>
          </a:p>
          <a:p>
            <a:pPr marL="171450" indent="-171450">
              <a:buFont typeface="Arial" panose="020B0604020202020204" pitchFamily="34" charset="0"/>
              <a:buChar char="•"/>
            </a:pPr>
            <a:r>
              <a:rPr lang="en-US" dirty="0" smtClean="0"/>
              <a:t>https://github.com/BorisMoore/jsrender</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dirty="0" smtClean="0"/>
              <a:t>You can also ready about using </a:t>
            </a:r>
            <a:r>
              <a:rPr lang="en-US" dirty="0" err="1" smtClean="0"/>
              <a:t>jsRender</a:t>
            </a:r>
            <a:r>
              <a:rPr lang="en-US" dirty="0" smtClean="0"/>
              <a:t> in these two MSDN articles:</a:t>
            </a:r>
          </a:p>
          <a:p>
            <a:pPr marL="171450" indent="-171450">
              <a:buFont typeface="Arial" panose="020B0604020202020204" pitchFamily="34" charset="0"/>
              <a:buChar char="•"/>
            </a:pPr>
            <a:r>
              <a:rPr lang="en-US" dirty="0" smtClean="0"/>
              <a:t>http://msdn.microsoft.com/en-us/magazine/hh882454.aspx</a:t>
            </a:r>
          </a:p>
          <a:p>
            <a:pPr marL="171450" indent="-171450">
              <a:buFont typeface="Arial" panose="020B0604020202020204" pitchFamily="34" charset="0"/>
              <a:buChar char="•"/>
            </a:pPr>
            <a:r>
              <a:rPr lang="en-US" dirty="0" smtClean="0"/>
              <a:t>http://msdn.microsoft.com/en-us/magazine/hh975379.aspx</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523835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“Knockout is a JavaScript library that helps you to create rich, responsive display and editor user interfaces with a clean underlying data model. Any time you have sections of UI that update dynamically (e.g., changing depending on the user’s actions or when an external data source changes), KO can help you implement it more simply and </a:t>
            </a:r>
            <a:r>
              <a:rPr lang="en-US" dirty="0" err="1" smtClean="0"/>
              <a:t>maintainably</a:t>
            </a:r>
            <a:r>
              <a:rPr lang="en-US" dirty="0" smtClean="0"/>
              <a:t>.” - http://knockoutjs.com</a:t>
            </a:r>
            <a:endParaRPr lang="en-US" dirty="0"/>
          </a:p>
        </p:txBody>
      </p:sp>
    </p:spTree>
    <p:extLst>
      <p:ext uri="{BB962C8B-B14F-4D97-AF65-F5344CB8AC3E}">
        <p14:creationId xmlns:p14="http://schemas.microsoft.com/office/powerpoint/2010/main" val="17758392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1:</a:t>
            </a:r>
          </a:p>
          <a:p>
            <a:pPr marL="171450" indent="-171450">
              <a:buFont typeface="Arial" panose="020B0604020202020204" pitchFamily="34" charset="0"/>
              <a:buChar char="•"/>
            </a:pPr>
            <a:r>
              <a:rPr lang="en-US" dirty="0" smtClean="0"/>
              <a:t>Open IE &amp; show developer</a:t>
            </a:r>
            <a:r>
              <a:rPr lang="en-US" baseline="0" dirty="0" smtClean="0"/>
              <a:t> dashboard</a:t>
            </a:r>
          </a:p>
          <a:p>
            <a:pPr marL="171450" indent="-171450">
              <a:buFont typeface="Arial" panose="020B0604020202020204" pitchFamily="34" charset="0"/>
              <a:buChar char="•"/>
            </a:pPr>
            <a:r>
              <a:rPr lang="en-US" baseline="0" dirty="0" smtClean="0"/>
              <a:t>Show how to view CSS &amp; Script</a:t>
            </a:r>
          </a:p>
          <a:p>
            <a:pPr marL="171450" indent="-171450">
              <a:buFont typeface="Arial" panose="020B0604020202020204" pitchFamily="34" charset="0"/>
              <a:buChar char="•"/>
            </a:pPr>
            <a:r>
              <a:rPr lang="en-US" baseline="0" dirty="0" smtClean="0"/>
              <a:t>Add WINDOW to watch window &amp; explore global variables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Demo 2:</a:t>
            </a:r>
          </a:p>
          <a:p>
            <a:pPr marL="171450" indent="-171450">
              <a:buFont typeface="Arial" panose="020B0604020202020204" pitchFamily="34" charset="0"/>
              <a:buChar char="•"/>
            </a:pPr>
            <a:r>
              <a:rPr lang="en-US" dirty="0" smtClean="0"/>
              <a:t>Open </a:t>
            </a:r>
            <a:r>
              <a:rPr lang="en-US" dirty="0" err="1" smtClean="0"/>
              <a:t>FireFox</a:t>
            </a:r>
            <a:r>
              <a:rPr lang="en-US" dirty="0" smtClean="0"/>
              <a:t> &amp; show developer</a:t>
            </a:r>
            <a:r>
              <a:rPr lang="en-US" baseline="0" dirty="0" smtClean="0"/>
              <a:t> dashboard</a:t>
            </a:r>
          </a:p>
          <a:p>
            <a:pPr marL="171450" indent="-171450">
              <a:buFont typeface="Arial" panose="020B0604020202020204" pitchFamily="34" charset="0"/>
              <a:buChar char="•"/>
            </a:pPr>
            <a:r>
              <a:rPr lang="en-US" baseline="0" dirty="0" smtClean="0"/>
              <a:t>Show how to view CSS &amp; Script</a:t>
            </a:r>
          </a:p>
          <a:p>
            <a:pPr marL="171450" indent="-171450">
              <a:buFont typeface="Arial" panose="020B0604020202020204" pitchFamily="34" charset="0"/>
              <a:buChar char="•"/>
            </a:pPr>
            <a:r>
              <a:rPr lang="en-US" baseline="0" dirty="0" smtClean="0"/>
              <a:t>Add WINDOW to watch window &amp; explore global variables</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dirty="0" smtClean="0"/>
              <a:t>Demo 3:</a:t>
            </a:r>
          </a:p>
          <a:p>
            <a:pPr marL="171450" indent="-171450" algn="l">
              <a:buFont typeface="Arial" panose="020B0604020202020204" pitchFamily="34" charset="0"/>
              <a:buChar char="•"/>
            </a:pPr>
            <a:r>
              <a:rPr lang="en-US" dirty="0" smtClean="0"/>
              <a:t>Show sample web project using </a:t>
            </a:r>
            <a:r>
              <a:rPr lang="en-US" dirty="0" err="1" smtClean="0"/>
              <a:t>DataJS</a:t>
            </a:r>
            <a:endParaRPr lang="en-US" dirty="0" smtClean="0"/>
          </a:p>
          <a:p>
            <a:pPr marL="171450" indent="-171450" algn="l">
              <a:buFont typeface="Arial" panose="020B0604020202020204" pitchFamily="34" charset="0"/>
              <a:buChar char="•"/>
            </a:pPr>
            <a:endParaRPr lang="en-US" dirty="0" smtClean="0"/>
          </a:p>
          <a:p>
            <a:pPr marL="0" indent="0" algn="l">
              <a:buFont typeface="Arial" panose="020B0604020202020204" pitchFamily="34" charset="0"/>
              <a:buNone/>
            </a:pPr>
            <a:r>
              <a:rPr lang="en-US" dirty="0" smtClean="0"/>
              <a:t>Demo 4:</a:t>
            </a:r>
          </a:p>
          <a:p>
            <a:pPr marL="171450" indent="-171450" algn="l">
              <a:buFont typeface="Arial" panose="020B0604020202020204" pitchFamily="34" charset="0"/>
              <a:buChar char="•"/>
            </a:pPr>
            <a:r>
              <a:rPr lang="en-US" dirty="0" smtClean="0"/>
              <a:t>Show sample web project using </a:t>
            </a:r>
            <a:r>
              <a:rPr lang="en-US" dirty="0" err="1" smtClean="0"/>
              <a:t>KnockoutJS</a:t>
            </a:r>
            <a:endParaRPr lang="en-US" dirty="0"/>
          </a:p>
        </p:txBody>
      </p:sp>
    </p:spTree>
    <p:extLst>
      <p:ext uri="{BB962C8B-B14F-4D97-AF65-F5344CB8AC3E}">
        <p14:creationId xmlns:p14="http://schemas.microsoft.com/office/powerpoint/2010/main" val="20719375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58923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 the last few years, Windows PowerShell scripting has begun to replace older DOS-style batch files and VBScript files as the preferred way to manage and automate administrative tasks</a:t>
            </a:r>
          </a:p>
          <a:p>
            <a:endParaRPr lang="en-US" dirty="0" smtClean="0"/>
          </a:p>
          <a:p>
            <a:pPr marL="628650" lvl="1" indent="-171450" algn="l">
              <a:buFont typeface="Arial" pitchFamily="34" charset="0"/>
              <a:buChar char="•"/>
            </a:pPr>
            <a:r>
              <a:rPr lang="en-US" dirty="0" err="1" smtClean="0"/>
              <a:t>Cmdlets</a:t>
            </a:r>
            <a:r>
              <a:rPr lang="en-US" dirty="0" smtClean="0"/>
              <a:t> are callable functions. </a:t>
            </a:r>
          </a:p>
          <a:p>
            <a:pPr marL="628650" lvl="1" indent="-171450" algn="l">
              <a:buFont typeface="Arial" pitchFamily="34" charset="0"/>
              <a:buChar char="•"/>
            </a:pPr>
            <a:r>
              <a:rPr lang="en-US" dirty="0" smtClean="0"/>
              <a:t>Pipelining allows one </a:t>
            </a:r>
            <a:r>
              <a:rPr lang="en-US" dirty="0" err="1" smtClean="0"/>
              <a:t>Cmdlet</a:t>
            </a:r>
            <a:r>
              <a:rPr lang="en-US" dirty="0" smtClean="0"/>
              <a:t> to return an object as input to another.</a:t>
            </a:r>
          </a:p>
          <a:p>
            <a:pPr marL="628650" lvl="1" indent="-171450" algn="l">
              <a:buFont typeface="Arial" pitchFamily="34" charset="0"/>
              <a:buChar char="•"/>
            </a:pPr>
            <a:r>
              <a:rPr lang="en-US" dirty="0" smtClean="0"/>
              <a:t>Windows PowerShell includes formatting features to display output using lists or tables.</a:t>
            </a:r>
          </a:p>
          <a:p>
            <a:pPr marL="628650" lvl="1" indent="-171450" algn="l">
              <a:buFont typeface="Arial" pitchFamily="34" charset="0"/>
              <a:buChar char="•"/>
            </a:pPr>
            <a:r>
              <a:rPr lang="en-US" dirty="0" smtClean="0"/>
              <a:t>Windows PowerShell is based on a provider-based model based on Snap-ins.</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42</a:t>
            </a:fld>
            <a:endParaRPr lang="en-US" dirty="0"/>
          </a:p>
        </p:txBody>
      </p:sp>
    </p:spTree>
    <p:extLst>
      <p:ext uri="{BB962C8B-B14F-4D97-AF65-F5344CB8AC3E}">
        <p14:creationId xmlns:p14="http://schemas.microsoft.com/office/powerpoint/2010/main" val="3857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previously mentioned, there are two different types of extensibility options for SharePoint developers: apps and solutions. This slide shows that some of these are available in certain deployment</a:t>
            </a:r>
            <a:r>
              <a:rPr lang="en-US" baseline="0" dirty="0" smtClean="0"/>
              <a:t> </a:t>
            </a:r>
            <a:r>
              <a:rPr lang="en-US" dirty="0" smtClean="0"/>
              <a:t>scenarios while others are not.</a:t>
            </a:r>
            <a:endParaRPr lang="en-US" dirty="0"/>
          </a:p>
        </p:txBody>
      </p:sp>
    </p:spTree>
    <p:extLst>
      <p:ext uri="{BB962C8B-B14F-4D97-AF65-F5344CB8AC3E}">
        <p14:creationId xmlns:p14="http://schemas.microsoft.com/office/powerpoint/2010/main" val="20743859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example shows calling a </a:t>
            </a:r>
            <a:r>
              <a:rPr lang="en-US" dirty="0" err="1" smtClean="0"/>
              <a:t>Cmdlet</a:t>
            </a:r>
            <a:r>
              <a:rPr lang="en-US" dirty="0" smtClean="0"/>
              <a:t> that takes no parameters.</a:t>
            </a:r>
          </a:p>
          <a:p>
            <a:r>
              <a:rPr lang="en-US" dirty="0" smtClean="0"/>
              <a:t>The second example adds filtering by adding a </a:t>
            </a:r>
            <a:r>
              <a:rPr lang="en-US" b="1" dirty="0" smtClean="0"/>
              <a:t>Where-Object</a:t>
            </a:r>
            <a:r>
              <a:rPr lang="en-US" dirty="0" smtClean="0"/>
              <a:t> </a:t>
            </a:r>
            <a:r>
              <a:rPr lang="en-US" dirty="0" err="1" smtClean="0"/>
              <a:t>cmdlet</a:t>
            </a:r>
            <a:r>
              <a:rPr lang="en-US" dirty="0" smtClean="0"/>
              <a:t>:</a:t>
            </a:r>
          </a:p>
          <a:p>
            <a:pPr marL="628650" lvl="1" indent="-171450" algn="l">
              <a:buFont typeface="Arial" pitchFamily="34" charset="0"/>
              <a:buChar char="•"/>
            </a:pPr>
            <a:r>
              <a:rPr lang="en-US" b="1" dirty="0" smtClean="0"/>
              <a:t>Where-Object {$_.name –</a:t>
            </a:r>
            <a:r>
              <a:rPr lang="en-US" b="1" dirty="0" err="1" smtClean="0"/>
              <a:t>eq</a:t>
            </a:r>
            <a:r>
              <a:rPr lang="en-US" b="1" dirty="0" smtClean="0"/>
              <a:t> "F*"}</a:t>
            </a:r>
          </a:p>
          <a:p>
            <a:pPr marL="628650" lvl="1" indent="-171450" algn="l">
              <a:buFont typeface="Arial" pitchFamily="34" charset="0"/>
              <a:buChar char="•"/>
            </a:pPr>
            <a:r>
              <a:rPr lang="en-US" dirty="0" smtClean="0"/>
              <a:t>The syntax </a:t>
            </a:r>
            <a:r>
              <a:rPr lang="en-US" b="1" dirty="0" smtClean="0"/>
              <a:t>$_ </a:t>
            </a:r>
            <a:r>
              <a:rPr lang="en-US" dirty="0" smtClean="0"/>
              <a:t>refers to the object in question</a:t>
            </a:r>
          </a:p>
          <a:p>
            <a:pPr marL="628650" lvl="1" indent="-171450" algn="l">
              <a:buFont typeface="Arial" pitchFamily="34" charset="0"/>
              <a:buChar char="•"/>
            </a:pPr>
            <a:r>
              <a:rPr lang="en-US" b="1" dirty="0" smtClean="0"/>
              <a:t>$_.name </a:t>
            </a:r>
            <a:r>
              <a:rPr lang="en-US" dirty="0" smtClean="0"/>
              <a:t>refers to the object's name property</a:t>
            </a:r>
          </a:p>
          <a:p>
            <a:pPr marL="628650" lvl="1" indent="-171450" algn="l">
              <a:buFont typeface="Arial" pitchFamily="34" charset="0"/>
              <a:buChar char="•"/>
            </a:pPr>
            <a:r>
              <a:rPr lang="en-US" b="1" dirty="0" smtClean="0"/>
              <a:t>-</a:t>
            </a:r>
            <a:r>
              <a:rPr lang="en-US" b="1" dirty="0" err="1" smtClean="0"/>
              <a:t>eq</a:t>
            </a:r>
            <a:r>
              <a:rPr lang="en-US" b="1" dirty="0" smtClean="0"/>
              <a:t> </a:t>
            </a:r>
            <a:r>
              <a:rPr lang="en-US" dirty="0" smtClean="0"/>
              <a:t>is the operator for equals</a:t>
            </a:r>
          </a:p>
          <a:p>
            <a:endParaRPr lang="en-US" dirty="0" smtClean="0"/>
          </a:p>
          <a:p>
            <a:r>
              <a:rPr lang="en-US" dirty="0" smtClean="0"/>
              <a:t>The third example adds in formatting instructions. </a:t>
            </a:r>
            <a:endParaRPr lang="en-US" dirty="0" smtClean="0"/>
          </a:p>
          <a:p>
            <a:endParaRPr lang="en-US" dirty="0" smtClean="0"/>
          </a:p>
          <a:p>
            <a:r>
              <a:rPr lang="en-US" dirty="0" smtClean="0"/>
              <a:t>The </a:t>
            </a:r>
            <a:r>
              <a:rPr lang="en-US" dirty="0" smtClean="0"/>
              <a:t>last example redirects output so it is stored in a new text file.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43</a:t>
            </a:fld>
            <a:endParaRPr lang="en-US" dirty="0"/>
          </a:p>
        </p:txBody>
      </p:sp>
    </p:spTree>
    <p:extLst>
      <p:ext uri="{BB962C8B-B14F-4D97-AF65-F5344CB8AC3E}">
        <p14:creationId xmlns:p14="http://schemas.microsoft.com/office/powerpoint/2010/main" val="17980364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default, Windows PowerShell does not </a:t>
            </a:r>
            <a:r>
              <a:rPr lang="en-US" smtClean="0"/>
              <a:t>allow </a:t>
            </a:r>
            <a:r>
              <a:rPr lang="en-US" smtClean="0"/>
              <a:t>scripts </a:t>
            </a:r>
            <a:r>
              <a:rPr lang="en-US" dirty="0" smtClean="0"/>
              <a:t>to run.</a:t>
            </a:r>
            <a:r>
              <a:rPr lang="en-US" baseline="0" dirty="0" smtClean="0"/>
              <a:t> The SharePoint </a:t>
            </a:r>
            <a:r>
              <a:rPr lang="en-US" dirty="0" smtClean="0"/>
              <a:t>Administrator must change execution policy to enable script execution.</a:t>
            </a:r>
          </a:p>
          <a:p>
            <a:pPr lvl="1"/>
            <a:endParaRPr lang="en-US" dirty="0" smtClean="0"/>
          </a:p>
          <a:p>
            <a:r>
              <a:rPr lang="en-US" dirty="0" smtClean="0"/>
              <a:t>There are a number of settings that you can apply</a:t>
            </a:r>
            <a:r>
              <a:rPr lang="en-US" baseline="0" dirty="0" smtClean="0"/>
              <a:t> to </a:t>
            </a:r>
            <a:r>
              <a:rPr lang="en-US" dirty="0" smtClean="0"/>
              <a:t>Execution Policy:</a:t>
            </a:r>
          </a:p>
          <a:p>
            <a:pPr marL="628650" lvl="1" indent="-171450">
              <a:buFont typeface="Arial" pitchFamily="34" charset="0"/>
              <a:buChar char="•"/>
            </a:pPr>
            <a:r>
              <a:rPr lang="en-US" b="1" dirty="0" smtClean="0"/>
              <a:t>restricted</a:t>
            </a:r>
            <a:r>
              <a:rPr lang="en-US" dirty="0" smtClean="0"/>
              <a:t> (default) – Scripts prohibited from executing.</a:t>
            </a:r>
          </a:p>
          <a:p>
            <a:pPr marL="628650" lvl="1" indent="-171450">
              <a:buFont typeface="Arial" pitchFamily="34" charset="0"/>
              <a:buChar char="•"/>
            </a:pPr>
            <a:r>
              <a:rPr lang="en-US" b="1" dirty="0" smtClean="0"/>
              <a:t>unrestricted</a:t>
            </a:r>
            <a:r>
              <a:rPr lang="en-US" dirty="0" smtClean="0"/>
              <a:t> - Scripts can execute. Scripts that are signed can run with user interaction. Scripts that are not signed result in prompting user for permission to execute.</a:t>
            </a:r>
          </a:p>
          <a:p>
            <a:pPr marL="628650" lvl="1" indent="-171450">
              <a:buFont typeface="Arial" pitchFamily="34" charset="0"/>
              <a:buChar char="•"/>
            </a:pPr>
            <a:r>
              <a:rPr lang="en-US" b="1" dirty="0" smtClean="0"/>
              <a:t>bypass</a:t>
            </a:r>
            <a:r>
              <a:rPr lang="en-US" dirty="0" smtClean="0"/>
              <a:t> (developer mode) – Scripts can execute and user interaction is suppressed.</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44</a:t>
            </a:fld>
            <a:endParaRPr lang="en-US" dirty="0"/>
          </a:p>
        </p:txBody>
      </p:sp>
    </p:spTree>
    <p:extLst>
      <p:ext uri="{BB962C8B-B14F-4D97-AF65-F5344CB8AC3E}">
        <p14:creationId xmlns:p14="http://schemas.microsoft.com/office/powerpoint/2010/main" val="2927249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initial release of Windows </a:t>
            </a:r>
            <a:r>
              <a:rPr lang="en-US" dirty="0" err="1" smtClean="0"/>
              <a:t>Powershell</a:t>
            </a:r>
            <a:r>
              <a:rPr lang="en-US" dirty="0" smtClean="0"/>
              <a:t>, administrators and developers usually resorted to writing scripts with NotePad. Windows PowerShell 2 provides a nice development environment for writing Windows PowerShell scripts named the </a:t>
            </a:r>
            <a:r>
              <a:rPr lang="en-US" b="1" dirty="0" smtClean="0"/>
              <a:t>Windows PowerShell Integrated Scripting Environment (ISE)</a:t>
            </a:r>
            <a:r>
              <a:rPr lang="en-US" dirty="0" smtClean="0"/>
              <a:t>. </a:t>
            </a:r>
          </a:p>
          <a:p>
            <a:endParaRPr lang="en-US" dirty="0" smtClean="0"/>
          </a:p>
          <a:p>
            <a:r>
              <a:rPr lang="en-US" dirty="0" smtClean="0"/>
              <a:t>When it comes to writing complex scripts with control of flow logic, it is really nice to be able to debug and single step through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45</a:t>
            </a:fld>
            <a:endParaRPr lang="en-US" dirty="0"/>
          </a:p>
        </p:txBody>
      </p:sp>
    </p:spTree>
    <p:extLst>
      <p:ext uri="{BB962C8B-B14F-4D97-AF65-F5344CB8AC3E}">
        <p14:creationId xmlns:p14="http://schemas.microsoft.com/office/powerpoint/2010/main" val="2501982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SharePoint Server 2013 </a:t>
            </a:r>
            <a:r>
              <a:rPr lang="en-US" dirty="0" smtClean="0"/>
              <a:t>adds many </a:t>
            </a:r>
            <a:r>
              <a:rPr lang="en-US" dirty="0" err="1" smtClean="0"/>
              <a:t>cmdlets</a:t>
            </a:r>
            <a:r>
              <a:rPr lang="en-US" dirty="0" smtClean="0"/>
              <a:t> for SharePoint administration through a Snap-in provider named </a:t>
            </a:r>
            <a:r>
              <a:rPr lang="en-US" b="1" dirty="0" err="1" smtClean="0"/>
              <a:t>Microsoft.SharePoint.PowerShell</a:t>
            </a:r>
            <a:r>
              <a:rPr lang="en-US" dirty="0" smtClean="0"/>
              <a:t>. The SharePoint </a:t>
            </a:r>
            <a:r>
              <a:rPr lang="en-US" dirty="0" err="1" smtClean="0"/>
              <a:t>cmdlets</a:t>
            </a:r>
            <a:r>
              <a:rPr lang="en-US" dirty="0" smtClean="0"/>
              <a:t> cannot be called until the SharePoint snap-in has been loaded.</a:t>
            </a:r>
          </a:p>
          <a:p>
            <a:endParaRPr lang="en-US" dirty="0" smtClean="0"/>
          </a:p>
          <a:p>
            <a:r>
              <a:rPr lang="en-US" dirty="0" smtClean="0"/>
              <a:t>There are two common ways to load the SharePoint snap-in:</a:t>
            </a:r>
          </a:p>
          <a:p>
            <a:pPr marL="628650" lvl="1" indent="-171450">
              <a:buFont typeface="Arial" pitchFamily="34" charset="0"/>
              <a:buChar char="•"/>
            </a:pPr>
            <a:r>
              <a:rPr lang="en-US" dirty="0" smtClean="0"/>
              <a:t>Call the </a:t>
            </a:r>
            <a:r>
              <a:rPr lang="en-US" b="1" dirty="0" smtClean="0"/>
              <a:t>Add-</a:t>
            </a:r>
            <a:r>
              <a:rPr lang="en-US" b="1" dirty="0" err="1" smtClean="0"/>
              <a:t>PSSnapin</a:t>
            </a:r>
            <a:r>
              <a:rPr lang="en-US" b="1" dirty="0" smtClean="0"/>
              <a:t> </a:t>
            </a:r>
            <a:r>
              <a:rPr lang="en-US" dirty="0" err="1" smtClean="0"/>
              <a:t>cmdlet</a:t>
            </a:r>
            <a:r>
              <a:rPr lang="en-US" dirty="0" smtClean="0"/>
              <a:t> and pass a parameter with the snap-in name</a:t>
            </a:r>
          </a:p>
          <a:p>
            <a:pPr marL="628650" lvl="1" indent="-171450">
              <a:buFont typeface="Arial" pitchFamily="34" charset="0"/>
              <a:buChar char="•"/>
            </a:pPr>
            <a:r>
              <a:rPr lang="en-US" dirty="0" smtClean="0"/>
              <a:t>Launch the Windows PowerShell console using </a:t>
            </a:r>
            <a:r>
              <a:rPr lang="en-US" b="1" dirty="0" smtClean="0"/>
              <a:t>SharePoint 2013 Management Console</a:t>
            </a:r>
            <a:r>
              <a:rPr lang="en-US" dirty="0" smtClean="0"/>
              <a:t>. This link points to an XML file that loads the SharePoint snap-in in a declarative fashion.</a:t>
            </a:r>
          </a:p>
          <a:p>
            <a:pPr lvl="2"/>
            <a:endParaRPr lang="en-US" dirty="0" smtClean="0"/>
          </a:p>
          <a:p>
            <a:pPr lvl="2"/>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46</a:t>
            </a:fld>
            <a:endParaRPr lang="en-US" dirty="0"/>
          </a:p>
        </p:txBody>
      </p:sp>
    </p:spTree>
    <p:extLst>
      <p:ext uri="{BB962C8B-B14F-4D97-AF65-F5344CB8AC3E}">
        <p14:creationId xmlns:p14="http://schemas.microsoft.com/office/powerpoint/2010/main" val="17294668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Use PowerShell</a:t>
            </a:r>
            <a:r>
              <a:rPr lang="en-US" baseline="0" dirty="0" smtClean="0"/>
              <a:t> Console</a:t>
            </a:r>
            <a:endParaRPr lang="en-US" dirty="0" smtClean="0"/>
          </a:p>
          <a:p>
            <a:pPr marL="171450" indent="-171450">
              <a:buFont typeface="Arial" panose="020B0604020202020204" pitchFamily="34" charset="0"/>
              <a:buChar char="•"/>
            </a:pPr>
            <a:r>
              <a:rPr lang="en-US" dirty="0" smtClean="0"/>
              <a:t>Show</a:t>
            </a:r>
            <a:r>
              <a:rPr lang="en-US" baseline="0" dirty="0" smtClean="0"/>
              <a:t> simple OOB Windows PowerShell stuff</a:t>
            </a:r>
          </a:p>
          <a:p>
            <a:pPr marL="628650" lvl="1" indent="-171450">
              <a:buFont typeface="Arial" panose="020B0604020202020204" pitchFamily="34" charset="0"/>
              <a:buChar char="•"/>
            </a:pPr>
            <a:r>
              <a:rPr lang="en-US" baseline="0" dirty="0" smtClean="0"/>
              <a:t>Get-</a:t>
            </a:r>
            <a:r>
              <a:rPr lang="en-US" baseline="0" dirty="0" err="1" smtClean="0"/>
              <a:t>ChildItem</a:t>
            </a:r>
            <a:endParaRPr lang="en-US" baseline="0" dirty="0" smtClean="0"/>
          </a:p>
          <a:p>
            <a:pPr marL="628650" lvl="1" indent="-171450">
              <a:buFont typeface="Arial" panose="020B0604020202020204" pitchFamily="34" charset="0"/>
              <a:buChar char="•"/>
            </a:pPr>
            <a:r>
              <a:rPr lang="en-US" baseline="0" dirty="0" smtClean="0"/>
              <a:t>Pipeline</a:t>
            </a:r>
          </a:p>
          <a:p>
            <a:pPr marL="171450" lvl="0" indent="-171450">
              <a:buFont typeface="Arial" panose="020B0604020202020204" pitchFamily="34" charset="0"/>
              <a:buChar char="•"/>
            </a:pPr>
            <a:r>
              <a:rPr lang="en-US" baseline="0" dirty="0" smtClean="0"/>
              <a:t>Show how to ask PowerShell for help</a:t>
            </a:r>
          </a:p>
          <a:p>
            <a:pPr marL="628650" lvl="1" indent="-171450">
              <a:buFont typeface="Arial" panose="020B0604020202020204" pitchFamily="34" charset="0"/>
              <a:buChar char="•"/>
            </a:pPr>
            <a:r>
              <a:rPr lang="en-US" baseline="0" dirty="0" smtClean="0"/>
              <a:t>Get-Help</a:t>
            </a:r>
          </a:p>
          <a:p>
            <a:pPr marL="628650" lvl="1" indent="-171450">
              <a:buFont typeface="Arial" panose="020B0604020202020204" pitchFamily="34" charset="0"/>
              <a:buChar char="•"/>
            </a:pPr>
            <a:r>
              <a:rPr lang="en-US" baseline="0" dirty="0" smtClean="0"/>
              <a:t>Get-Command</a:t>
            </a:r>
          </a:p>
          <a:p>
            <a:pPr marL="628650" lvl="1" indent="-171450">
              <a:buFont typeface="Arial" panose="020B0604020202020204" pitchFamily="34" charset="0"/>
              <a:buChar char="•"/>
            </a:pPr>
            <a:r>
              <a:rPr lang="en-US" baseline="0" dirty="0" smtClean="0"/>
              <a:t>Get-Member</a:t>
            </a:r>
          </a:p>
          <a:p>
            <a:pPr marL="171450" lvl="0" indent="-171450">
              <a:buFont typeface="Arial" panose="020B0604020202020204" pitchFamily="34" charset="0"/>
              <a:buChar char="•"/>
            </a:pPr>
            <a:r>
              <a:rPr lang="en-US" baseline="0" dirty="0" smtClean="0"/>
              <a:t>Show working with scripts</a:t>
            </a:r>
          </a:p>
          <a:p>
            <a:pPr marL="628650" lvl="1" indent="-171450">
              <a:buFont typeface="Arial" panose="020B0604020202020204" pitchFamily="34" charset="0"/>
              <a:buChar char="•"/>
            </a:pPr>
            <a:r>
              <a:rPr lang="en-US" baseline="0" dirty="0" smtClean="0"/>
              <a:t>Execution policy</a:t>
            </a:r>
          </a:p>
          <a:p>
            <a:pPr marL="171450" lvl="0" indent="-171450">
              <a:buFont typeface="Arial" panose="020B0604020202020204" pitchFamily="34" charset="0"/>
              <a:buChar char="•"/>
            </a:pPr>
            <a:r>
              <a:rPr lang="en-US" baseline="0" dirty="0" smtClean="0"/>
              <a:t>Show how possible to run remote commands on servers</a:t>
            </a:r>
          </a:p>
          <a:p>
            <a:pPr marL="628650" lvl="1" indent="-171450">
              <a:buFont typeface="Arial" panose="020B0604020202020204" pitchFamily="34" charset="0"/>
              <a:buChar char="•"/>
            </a:pPr>
            <a:r>
              <a:rPr lang="en-US" baseline="0" dirty="0" smtClean="0"/>
              <a:t>Mention this is how some scripts in the course work</a:t>
            </a:r>
          </a:p>
          <a:p>
            <a:pPr marL="171450" lvl="0" indent="-171450">
              <a:buFont typeface="Arial" panose="020B0604020202020204" pitchFamily="34" charset="0"/>
              <a:buChar char="•"/>
            </a:pPr>
            <a:r>
              <a:rPr lang="en-US" baseline="0" dirty="0" smtClean="0"/>
              <a:t>Show Integrated Scripting Environment</a:t>
            </a:r>
          </a:p>
          <a:p>
            <a:pPr marL="171450" lvl="0" indent="-171450">
              <a:buFont typeface="Arial" panose="020B0604020202020204" pitchFamily="34" charset="0"/>
              <a:buChar char="•"/>
            </a:pPr>
            <a:r>
              <a:rPr lang="en-US" baseline="0" dirty="0" smtClean="0"/>
              <a:t>Show how to work with SharePoint PowerShell provider</a:t>
            </a:r>
          </a:p>
          <a:p>
            <a:pPr marL="628650" lvl="1" indent="-171450">
              <a:buFont typeface="Arial" panose="020B0604020202020204" pitchFamily="34" charset="0"/>
              <a:buChar char="•"/>
            </a:pPr>
            <a:r>
              <a:rPr lang="en-US" dirty="0" smtClean="0"/>
              <a:t>Load </a:t>
            </a:r>
            <a:r>
              <a:rPr lang="en-US" dirty="0" err="1" smtClean="0"/>
              <a:t>snapin</a:t>
            </a:r>
            <a:r>
              <a:rPr lang="en-US" baseline="0" dirty="0" smtClean="0"/>
              <a:t> from OOB</a:t>
            </a:r>
          </a:p>
          <a:p>
            <a:pPr marL="171450" lvl="0" indent="-171450">
              <a:buFont typeface="Arial" panose="020B0604020202020204" pitchFamily="34" charset="0"/>
              <a:buChar char="•"/>
            </a:pPr>
            <a:r>
              <a:rPr lang="en-US" dirty="0" smtClean="0"/>
              <a:t>Show how to launch the</a:t>
            </a:r>
            <a:r>
              <a:rPr lang="en-US" baseline="0" dirty="0" smtClean="0"/>
              <a:t> SharePoint Management Shell</a:t>
            </a:r>
            <a:endParaRPr lang="en-US" dirty="0"/>
          </a:p>
        </p:txBody>
      </p:sp>
    </p:spTree>
    <p:extLst>
      <p:ext uri="{BB962C8B-B14F-4D97-AF65-F5344CB8AC3E}">
        <p14:creationId xmlns:p14="http://schemas.microsoft.com/office/powerpoint/2010/main" val="33754308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6859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4921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types of extensibility models include one or more of the different</a:t>
            </a:r>
            <a:r>
              <a:rPr lang="en-US" baseline="0" dirty="0" smtClean="0"/>
              <a:t> artifacts depicted on the slide </a:t>
            </a:r>
            <a:r>
              <a:rPr lang="en-US" baseline="0" dirty="0" smtClean="0"/>
              <a:t>here. Some </a:t>
            </a:r>
            <a:r>
              <a:rPr lang="en-US" baseline="0" dirty="0" smtClean="0"/>
              <a:t>contain each other. For instance a </a:t>
            </a:r>
            <a:r>
              <a:rPr lang="en-US" b="1" baseline="0" dirty="0" smtClean="0"/>
              <a:t>Feature</a:t>
            </a:r>
            <a:r>
              <a:rPr lang="en-US" baseline="0" dirty="0" smtClean="0"/>
              <a:t> is an atomic unit of reuse to deploy certain artifacts to SharePoint. In order for these to get on the server, they are grouped together within a </a:t>
            </a:r>
            <a:r>
              <a:rPr lang="en-US" b="1" baseline="0" dirty="0" smtClean="0"/>
              <a:t>Solution</a:t>
            </a:r>
            <a:r>
              <a:rPr lang="en-US" b="0" baseline="0" dirty="0" smtClean="0"/>
              <a:t> which is used to deploy things to the server</a:t>
            </a:r>
            <a:r>
              <a:rPr lang="en-US" baseline="0" dirty="0" smtClean="0"/>
              <a:t>. While an </a:t>
            </a:r>
            <a:r>
              <a:rPr lang="en-US" b="1" baseline="0" dirty="0" smtClean="0"/>
              <a:t>App</a:t>
            </a:r>
            <a:r>
              <a:rPr lang="en-US" baseline="0" dirty="0" smtClean="0"/>
              <a:t> may not deploy anything to SharePoint, when it does (as in the case of a </a:t>
            </a:r>
            <a:r>
              <a:rPr lang="en-US" baseline="0" dirty="0" smtClean="0"/>
              <a:t>SharePoint-hosted </a:t>
            </a:r>
            <a:r>
              <a:rPr lang="en-US" baseline="0" dirty="0" smtClean="0"/>
              <a:t>app), it does so using a Solution that may or may not include one or more Features.</a:t>
            </a:r>
            <a:endParaRPr lang="en-US" dirty="0"/>
          </a:p>
        </p:txBody>
      </p:sp>
    </p:spTree>
    <p:extLst>
      <p:ext uri="{BB962C8B-B14F-4D97-AF65-F5344CB8AC3E}">
        <p14:creationId xmlns:p14="http://schemas.microsoft.com/office/powerpoint/2010/main" val="2026446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oldest</a:t>
            </a:r>
            <a:r>
              <a:rPr lang="en-US" baseline="0" dirty="0" smtClean="0"/>
              <a:t> and most mature way to program against SharePoint is to use the server-side object model. This is available in solutions and is accessible from custom code running on the SharePoint server. However this model is being deprecated by Microsoft in favor of more </a:t>
            </a:r>
            <a:r>
              <a:rPr lang="en-US" baseline="0" dirty="0" smtClean="0"/>
              <a:t>client-friendly </a:t>
            </a:r>
            <a:r>
              <a:rPr lang="en-US" baseline="0" dirty="0" smtClean="0"/>
              <a:t>APIs.</a:t>
            </a:r>
            <a:endParaRPr lang="en-US" dirty="0"/>
          </a:p>
        </p:txBody>
      </p:sp>
    </p:spTree>
    <p:extLst>
      <p:ext uri="{BB962C8B-B14F-4D97-AF65-F5344CB8AC3E}">
        <p14:creationId xmlns:p14="http://schemas.microsoft.com/office/powerpoint/2010/main" val="1557950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a:t>
            </a:r>
            <a:r>
              <a:rPr lang="en-US" baseline="0" dirty="0" smtClean="0"/>
              <a:t> introduced the client-side object model, also known as the CSOM. This enables developers to use .NET, Silverlight or JavaScript to interact with SharePoint from </a:t>
            </a:r>
            <a:r>
              <a:rPr lang="en-US" baseline="0" dirty="0" smtClean="0"/>
              <a:t>the </a:t>
            </a:r>
            <a:r>
              <a:rPr lang="en-US" baseline="0" dirty="0" smtClean="0"/>
              <a:t>SharePoint server. In SharePoint 2013 Microsoft greatly expanded the area and API enabling many more types of solutions to be built with the CSOM.</a:t>
            </a:r>
            <a:endParaRPr lang="en-US" dirty="0"/>
          </a:p>
        </p:txBody>
      </p:sp>
    </p:spTree>
    <p:extLst>
      <p:ext uri="{BB962C8B-B14F-4D97-AF65-F5344CB8AC3E}">
        <p14:creationId xmlns:p14="http://schemas.microsoft.com/office/powerpoint/2010/main" val="1570635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800" dirty="0" smtClean="0"/>
              <a:t>In SharePoint 2013 the </a:t>
            </a:r>
            <a:r>
              <a:rPr lang="en-US" dirty="0" smtClean="0"/>
              <a:t>Service root URI contains the URI to the target SharePoint</a:t>
            </a:r>
            <a:r>
              <a:rPr lang="en-US" baseline="0" dirty="0" smtClean="0"/>
              <a:t> site and then the relative path to the </a:t>
            </a:r>
            <a:r>
              <a:rPr lang="en-US" b="1" baseline="0" dirty="0" err="1" smtClean="0"/>
              <a:t>client.svc</a:t>
            </a:r>
            <a:r>
              <a:rPr lang="en-US" baseline="0" dirty="0" smtClean="0"/>
              <a:t> entry point inside the </a:t>
            </a:r>
            <a:r>
              <a:rPr lang="en-US" b="1" baseline="0" dirty="0" smtClean="0"/>
              <a:t>_</a:t>
            </a:r>
            <a:r>
              <a:rPr lang="en-US" b="1" baseline="0" dirty="0" err="1" smtClean="0"/>
              <a:t>vti_bin</a:t>
            </a:r>
            <a:r>
              <a:rPr lang="en-US" b="1" baseline="0" dirty="0" smtClean="0"/>
              <a:t> </a:t>
            </a:r>
            <a:r>
              <a:rPr lang="en-US" baseline="0" dirty="0" smtClean="0"/>
              <a:t>virtual directory. After that you add the resource path to specify an object such as a site or list. Here's an example of a resource path for the current site.</a:t>
            </a:r>
          </a:p>
          <a:p>
            <a:endParaRPr lang="en-US" baseline="0" dirty="0" smtClean="0"/>
          </a:p>
          <a:p>
            <a:pPr marL="0" indent="0">
              <a:buFont typeface="Arial" panose="020B0604020202020204" pitchFamily="34" charset="0"/>
              <a:buNone/>
            </a:pPr>
            <a:r>
              <a:rPr lang="en-US" sz="900" dirty="0" smtClean="0">
                <a:latin typeface="Courier New" pitchFamily="49" charset="0"/>
                <a:cs typeface="Courier New" pitchFamily="49" charset="0"/>
              </a:rPr>
              <a:t>http://intranet.wingtip.com/</a:t>
            </a:r>
            <a:r>
              <a:rPr lang="en-US" sz="900" b="1" dirty="0" smtClean="0">
                <a:solidFill>
                  <a:schemeClr val="accent2">
                    <a:lumMod val="50000"/>
                  </a:schemeClr>
                </a:solidFill>
                <a:latin typeface="Courier New" pitchFamily="49" charset="0"/>
                <a:cs typeface="Courier New" pitchFamily="49" charset="0"/>
              </a:rPr>
              <a:t>_vti_bin/client.svc</a:t>
            </a:r>
            <a:r>
              <a:rPr lang="en-US" sz="900" dirty="0" smtClean="0">
                <a:latin typeface="Courier New" pitchFamily="49" charset="0"/>
                <a:cs typeface="Courier New" pitchFamily="49" charset="0"/>
              </a:rPr>
              <a:t>/web</a:t>
            </a:r>
            <a:endParaRPr lang="en-US" dirty="0" smtClean="0"/>
          </a:p>
          <a:p>
            <a:endParaRPr lang="en-US" sz="2800" dirty="0" smtClean="0"/>
          </a:p>
          <a:p>
            <a:r>
              <a:rPr lang="en-US" sz="2800" dirty="0" smtClean="0"/>
              <a:t>SharePoint</a:t>
            </a:r>
            <a:r>
              <a:rPr lang="en-US" sz="2800" baseline="0" dirty="0" smtClean="0"/>
              <a:t> 2013 allows </a:t>
            </a:r>
            <a:r>
              <a:rPr lang="en-US" sz="2800" dirty="0" smtClean="0"/>
              <a:t>REST </a:t>
            </a:r>
            <a:r>
              <a:rPr lang="en-US" sz="2800" dirty="0" smtClean="0"/>
              <a:t>URLs to go </a:t>
            </a:r>
            <a:r>
              <a:rPr lang="en-US" sz="2800" dirty="0" smtClean="0"/>
              <a:t>through </a:t>
            </a:r>
            <a:r>
              <a:rPr lang="en-US" sz="2800" b="1" dirty="0" smtClean="0"/>
              <a:t>_</a:t>
            </a:r>
            <a:r>
              <a:rPr lang="en-US" sz="2800" b="1" dirty="0" err="1" smtClean="0"/>
              <a:t>api</a:t>
            </a:r>
            <a:r>
              <a:rPr lang="en-US" sz="2800" b="1" dirty="0" smtClean="0"/>
              <a:t> </a:t>
            </a:r>
            <a:r>
              <a:rPr lang="en-US" sz="2800" dirty="0" smtClean="0"/>
              <a:t>folder which cleans up the look of the </a:t>
            </a:r>
            <a:r>
              <a:rPr lang="en-US" sz="2400" dirty="0" smtClean="0"/>
              <a:t>URLs that need to be built and removes </a:t>
            </a:r>
            <a:r>
              <a:rPr lang="en-US" sz="2400" b="1" dirty="0" err="1" smtClean="0"/>
              <a:t>client.svc</a:t>
            </a:r>
            <a:r>
              <a:rPr lang="en-US" sz="2400" dirty="0" smtClean="0"/>
              <a:t> file name from URL. The URL below is equivalent to the one above and should be preferred.</a:t>
            </a:r>
          </a:p>
          <a:p>
            <a:endParaRPr lang="en-US" sz="2400" dirty="0" smtClean="0"/>
          </a:p>
          <a:p>
            <a:pPr marL="0" indent="0">
              <a:buFont typeface="Arial" panose="020B0604020202020204" pitchFamily="34" charset="0"/>
              <a:buNone/>
            </a:pPr>
            <a:r>
              <a:rPr lang="en-US" sz="2400" dirty="0" smtClean="0">
                <a:latin typeface="Courier New" pitchFamily="49" charset="0"/>
                <a:cs typeface="Courier New" pitchFamily="49" charset="0"/>
              </a:rPr>
              <a:t>http://intranet.wingtip.com/</a:t>
            </a:r>
            <a:r>
              <a:rPr lang="en-US" sz="2400" b="1" dirty="0" smtClean="0">
                <a:solidFill>
                  <a:schemeClr val="accent2">
                    <a:lumMod val="50000"/>
                  </a:schemeClr>
                </a:solidFill>
                <a:latin typeface="Courier New" pitchFamily="49" charset="0"/>
                <a:cs typeface="Courier New" pitchFamily="49" charset="0"/>
              </a:rPr>
              <a:t>_api</a:t>
            </a:r>
            <a:r>
              <a:rPr lang="en-US" sz="2400" dirty="0" smtClean="0">
                <a:latin typeface="Courier New" pitchFamily="49" charset="0"/>
                <a:cs typeface="Courier New" pitchFamily="49" charset="0"/>
              </a:rPr>
              <a:t>/web</a:t>
            </a:r>
            <a:endParaRPr lang="en-US" sz="2400" dirty="0" smtClean="0"/>
          </a:p>
        </p:txBody>
      </p:sp>
    </p:spTree>
    <p:extLst>
      <p:ext uri="{BB962C8B-B14F-4D97-AF65-F5344CB8AC3E}">
        <p14:creationId xmlns:p14="http://schemas.microsoft.com/office/powerpoint/2010/main" val="510515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3234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data.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riticalpathtraining.com/Member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jquery.co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datajs.codeplex.c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BorisMoore/jsrender"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knockoutjs.co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_vti_bin/ListData.svc"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_api/" TargetMode="External"/><Relationship Id="rId4" Type="http://schemas.openxmlformats.org/officeDocument/2006/relationships/hyperlink" Target="http://[..]/_vti_bin/client.sv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SharePoint </a:t>
            </a:r>
            <a:r>
              <a:rPr lang="en-US" dirty="0" smtClean="0"/>
              <a:t>Development</a:t>
            </a:r>
            <a:br>
              <a:rPr lang="en-US" dirty="0" smtClean="0"/>
            </a:br>
            <a:r>
              <a:rPr lang="en-US" dirty="0" smtClean="0"/>
              <a:t>Practices and Techniques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OData</a:t>
            </a:r>
            <a:r>
              <a:rPr lang="en-US" dirty="0" smtClean="0"/>
              <a:t> Primer</a:t>
            </a:r>
            <a:endParaRPr lang="en-US" dirty="0"/>
          </a:p>
        </p:txBody>
      </p:sp>
      <p:sp>
        <p:nvSpPr>
          <p:cNvPr id="5" name="Content Placeholder 4"/>
          <p:cNvSpPr>
            <a:spLocks noGrp="1"/>
          </p:cNvSpPr>
          <p:nvPr>
            <p:ph idx="1"/>
          </p:nvPr>
        </p:nvSpPr>
        <p:spPr/>
        <p:txBody>
          <a:bodyPr/>
          <a:lstStyle/>
          <a:p>
            <a:r>
              <a:rPr lang="en-US" dirty="0" smtClean="0"/>
              <a:t>“THE” Data Access API for HTTP-based Clients</a:t>
            </a:r>
          </a:p>
          <a:p>
            <a:pPr lvl="1"/>
            <a:r>
              <a:rPr lang="en-US" dirty="0" smtClean="0"/>
              <a:t>Based on open specification growing in popularity</a:t>
            </a:r>
          </a:p>
          <a:p>
            <a:pPr lvl="1"/>
            <a:r>
              <a:rPr lang="en-US" dirty="0" smtClean="0"/>
              <a:t>Standardizes Data Access APIs for CRUD operations</a:t>
            </a:r>
          </a:p>
          <a:p>
            <a:pPr lvl="1"/>
            <a:r>
              <a:rPr lang="en-US" dirty="0" err="1" smtClean="0"/>
              <a:t>OData</a:t>
            </a:r>
            <a:r>
              <a:rPr lang="en-US" dirty="0" smtClean="0"/>
              <a:t> services emerging on Internet (</a:t>
            </a:r>
            <a:r>
              <a:rPr lang="en-US" dirty="0" err="1" smtClean="0"/>
              <a:t>NetFlix</a:t>
            </a:r>
            <a:r>
              <a:rPr lang="en-US" dirty="0" smtClean="0"/>
              <a:t>, Azure)</a:t>
            </a:r>
          </a:p>
          <a:p>
            <a:pPr lvl="1"/>
            <a:r>
              <a:rPr lang="en-US" dirty="0" smtClean="0"/>
              <a:t>OData clients also becoming popular (Excel 2010)</a:t>
            </a:r>
          </a:p>
          <a:p>
            <a:r>
              <a:rPr lang="en-US" dirty="0" smtClean="0">
                <a:hlinkClick r:id="rId3"/>
              </a:rPr>
              <a:t>http://www.odata.org</a:t>
            </a:r>
            <a:r>
              <a:rPr lang="en-US" dirty="0" smtClean="0"/>
              <a:t> </a:t>
            </a:r>
            <a:endParaRPr lang="en-US" dirty="0"/>
          </a:p>
        </p:txBody>
      </p:sp>
    </p:spTree>
    <p:extLst>
      <p:ext uri="{BB962C8B-B14F-4D97-AF65-F5344CB8AC3E}">
        <p14:creationId xmlns:p14="http://schemas.microsoft.com/office/powerpoint/2010/main" val="2707030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OData Implementation Details</a:t>
            </a:r>
            <a:endParaRPr lang="en-US" dirty="0"/>
          </a:p>
        </p:txBody>
      </p:sp>
      <p:sp>
        <p:nvSpPr>
          <p:cNvPr id="5" name="Content Placeholder 4"/>
          <p:cNvSpPr>
            <a:spLocks noGrp="1"/>
          </p:cNvSpPr>
          <p:nvPr>
            <p:ph idx="1"/>
          </p:nvPr>
        </p:nvSpPr>
        <p:spPr/>
        <p:txBody>
          <a:bodyPr/>
          <a:lstStyle/>
          <a:p>
            <a:r>
              <a:rPr lang="en-US" dirty="0" smtClean="0"/>
              <a:t>OData maps CRUD operations to HTTP verbs</a:t>
            </a:r>
          </a:p>
          <a:p>
            <a:pPr lvl="1"/>
            <a:r>
              <a:rPr lang="en-US" dirty="0" smtClean="0"/>
              <a:t>Read </a:t>
            </a:r>
            <a:r>
              <a:rPr lang="en-US" dirty="0"/>
              <a:t>operations </a:t>
            </a:r>
            <a:r>
              <a:rPr lang="en-US" dirty="0" smtClean="0"/>
              <a:t>mapped </a:t>
            </a:r>
            <a:r>
              <a:rPr lang="en-US" dirty="0"/>
              <a:t>to HTTP </a:t>
            </a:r>
            <a:r>
              <a:rPr lang="en-US" dirty="0" smtClean="0"/>
              <a:t>GET</a:t>
            </a:r>
          </a:p>
          <a:p>
            <a:pPr lvl="1"/>
            <a:r>
              <a:rPr lang="en-US" dirty="0"/>
              <a:t>Insert operations mapped to </a:t>
            </a:r>
            <a:r>
              <a:rPr lang="en-US" dirty="0" smtClean="0"/>
              <a:t>HTTP </a:t>
            </a:r>
            <a:r>
              <a:rPr lang="en-US" dirty="0"/>
              <a:t>POST</a:t>
            </a:r>
          </a:p>
          <a:p>
            <a:pPr lvl="1"/>
            <a:r>
              <a:rPr lang="en-US" dirty="0" smtClean="0"/>
              <a:t>Update </a:t>
            </a:r>
            <a:r>
              <a:rPr lang="en-US" dirty="0"/>
              <a:t>operations </a:t>
            </a:r>
            <a:r>
              <a:rPr lang="en-US" dirty="0" smtClean="0"/>
              <a:t>mapped </a:t>
            </a:r>
            <a:r>
              <a:rPr lang="en-US" dirty="0"/>
              <a:t>to HTTP </a:t>
            </a:r>
            <a:r>
              <a:rPr lang="en-US" dirty="0" smtClean="0"/>
              <a:t>PUT or MERGE</a:t>
            </a:r>
          </a:p>
          <a:p>
            <a:pPr lvl="1"/>
            <a:r>
              <a:rPr lang="en-US" dirty="0" smtClean="0"/>
              <a:t>Delete operations mapped to HTTP DELETE</a:t>
            </a:r>
          </a:p>
          <a:p>
            <a:endParaRPr lang="en-US" dirty="0" smtClean="0"/>
          </a:p>
          <a:p>
            <a:r>
              <a:rPr lang="en-US" dirty="0" smtClean="0"/>
              <a:t>Methods </a:t>
            </a:r>
            <a:r>
              <a:rPr lang="en-US" dirty="0"/>
              <a:t>will be mapped into </a:t>
            </a:r>
            <a:r>
              <a:rPr lang="en-US" dirty="0" smtClean="0"/>
              <a:t>either…</a:t>
            </a:r>
          </a:p>
          <a:p>
            <a:pPr lvl="1"/>
            <a:r>
              <a:rPr lang="en-US" dirty="0" smtClean="0"/>
              <a:t>Navigator </a:t>
            </a:r>
            <a:r>
              <a:rPr lang="en-US" dirty="0"/>
              <a:t>operations (e.g., </a:t>
            </a:r>
            <a:r>
              <a:rPr lang="en-US" dirty="0" err="1" smtClean="0"/>
              <a:t>lists.getByTitle</a:t>
            </a:r>
            <a:r>
              <a:rPr lang="en-US" dirty="0"/>
              <a:t>) </a:t>
            </a:r>
            <a:r>
              <a:rPr lang="en-US" dirty="0" smtClean="0"/>
              <a:t>via GET</a:t>
            </a:r>
          </a:p>
          <a:p>
            <a:pPr lvl="1"/>
            <a:r>
              <a:rPr lang="en-US" dirty="0" err="1" smtClean="0"/>
              <a:t>Modifcations</a:t>
            </a:r>
            <a:r>
              <a:rPr lang="en-US" dirty="0" smtClean="0"/>
              <a:t> via POST, PUT, MERGE or DELETE</a:t>
            </a:r>
            <a:endParaRPr lang="en-US" dirty="0"/>
          </a:p>
        </p:txBody>
      </p:sp>
    </p:spTree>
    <p:extLst>
      <p:ext uri="{BB962C8B-B14F-4D97-AF65-F5344CB8AC3E}">
        <p14:creationId xmlns:p14="http://schemas.microsoft.com/office/powerpoint/2010/main" val="679320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OData URIs</a:t>
            </a:r>
            <a:endParaRPr lang="en-US" dirty="0"/>
          </a:p>
        </p:txBody>
      </p:sp>
      <p:sp>
        <p:nvSpPr>
          <p:cNvPr id="5" name="Content Placeholder 4"/>
          <p:cNvSpPr>
            <a:spLocks noGrp="1"/>
          </p:cNvSpPr>
          <p:nvPr>
            <p:ph idx="1"/>
          </p:nvPr>
        </p:nvSpPr>
        <p:spPr/>
        <p:txBody>
          <a:bodyPr/>
          <a:lstStyle/>
          <a:p>
            <a:r>
              <a:rPr lang="en-US" dirty="0"/>
              <a:t>URI has three significant </a:t>
            </a:r>
            <a:r>
              <a:rPr lang="en-US" dirty="0" smtClean="0"/>
              <a:t>parts</a:t>
            </a:r>
          </a:p>
          <a:p>
            <a:pPr lvl="1"/>
            <a:r>
              <a:rPr lang="en-US" dirty="0"/>
              <a:t>S</a:t>
            </a:r>
            <a:r>
              <a:rPr lang="en-US" dirty="0" smtClean="0"/>
              <a:t>ervice </a:t>
            </a:r>
            <a:r>
              <a:rPr lang="en-US" dirty="0"/>
              <a:t>root </a:t>
            </a:r>
            <a:r>
              <a:rPr lang="en-US" dirty="0" smtClean="0"/>
              <a:t>URI</a:t>
            </a:r>
          </a:p>
          <a:p>
            <a:pPr lvl="1"/>
            <a:r>
              <a:rPr lang="en-US" dirty="0" smtClean="0"/>
              <a:t>Resource </a:t>
            </a:r>
            <a:r>
              <a:rPr lang="en-US" dirty="0"/>
              <a:t>path </a:t>
            </a:r>
            <a:endParaRPr lang="en-US" dirty="0" smtClean="0"/>
          </a:p>
          <a:p>
            <a:pPr lvl="1"/>
            <a:r>
              <a:rPr lang="en-US" dirty="0"/>
              <a:t>Q</a:t>
            </a:r>
            <a:r>
              <a:rPr lang="en-US" dirty="0" smtClean="0"/>
              <a:t>uery </a:t>
            </a:r>
            <a:r>
              <a:rPr lang="en-US" dirty="0"/>
              <a:t>string </a:t>
            </a:r>
            <a:r>
              <a:rPr lang="en-US" dirty="0" smtClean="0"/>
              <a:t>options</a:t>
            </a:r>
            <a:endParaRPr lang="en-US" dirty="0"/>
          </a:p>
        </p:txBody>
      </p:sp>
      <p:pic>
        <p:nvPicPr>
          <p:cNvPr id="7" name="Picture 6"/>
          <p:cNvPicPr>
            <a:picLocks noChangeAspect="1"/>
          </p:cNvPicPr>
          <p:nvPr/>
        </p:nvPicPr>
        <p:blipFill>
          <a:blip r:embed="rId3"/>
          <a:stretch>
            <a:fillRect/>
          </a:stretch>
        </p:blipFill>
        <p:spPr>
          <a:xfrm>
            <a:off x="249928" y="3450887"/>
            <a:ext cx="8644145" cy="587713"/>
          </a:xfrm>
          <a:prstGeom prst="rect">
            <a:avLst/>
          </a:prstGeom>
          <a:ln>
            <a:solidFill>
              <a:schemeClr val="bg1">
                <a:lumMod val="75000"/>
              </a:schemeClr>
            </a:solidFill>
          </a:ln>
        </p:spPr>
      </p:pic>
      <p:pic>
        <p:nvPicPr>
          <p:cNvPr id="8" name="Picture 7"/>
          <p:cNvPicPr>
            <a:picLocks noChangeAspect="1"/>
          </p:cNvPicPr>
          <p:nvPr/>
        </p:nvPicPr>
        <p:blipFill>
          <a:blip r:embed="rId4"/>
          <a:stretch>
            <a:fillRect/>
          </a:stretch>
        </p:blipFill>
        <p:spPr>
          <a:xfrm>
            <a:off x="163064" y="4175086"/>
            <a:ext cx="8817873" cy="1050722"/>
          </a:xfrm>
          <a:prstGeom prst="rect">
            <a:avLst/>
          </a:prstGeom>
          <a:ln>
            <a:solidFill>
              <a:schemeClr val="bg1">
                <a:lumMod val="75000"/>
              </a:schemeClr>
            </a:solidFill>
          </a:ln>
        </p:spPr>
      </p:pic>
    </p:spTree>
    <p:extLst>
      <p:ext uri="{BB962C8B-B14F-4D97-AF65-F5344CB8AC3E}">
        <p14:creationId xmlns:p14="http://schemas.microsoft.com/office/powerpoint/2010/main" val="2458698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Why is REST Important?</a:t>
            </a:r>
            <a:endParaRPr lang="en-US" dirty="0"/>
          </a:p>
        </p:txBody>
      </p:sp>
      <p:sp>
        <p:nvSpPr>
          <p:cNvPr id="5" name="Content Placeholder 4"/>
          <p:cNvSpPr>
            <a:spLocks noGrp="1"/>
          </p:cNvSpPr>
          <p:nvPr>
            <p:ph idx="1"/>
          </p:nvPr>
        </p:nvSpPr>
        <p:spPr/>
        <p:txBody>
          <a:bodyPr/>
          <a:lstStyle/>
          <a:p>
            <a:r>
              <a:rPr lang="en-US" dirty="0" smtClean="0"/>
              <a:t>Significant Industry Momentum</a:t>
            </a:r>
          </a:p>
          <a:p>
            <a:pPr lvl="1"/>
            <a:endParaRPr lang="en-US" dirty="0" smtClean="0"/>
          </a:p>
          <a:p>
            <a:r>
              <a:rPr lang="en-US" dirty="0" smtClean="0"/>
              <a:t>Simpler and Easier to Use</a:t>
            </a:r>
          </a:p>
          <a:p>
            <a:pPr lvl="1"/>
            <a:r>
              <a:rPr lang="en-US" dirty="0" smtClean="0"/>
              <a:t>Much easier to use than SOAP-based Web service</a:t>
            </a:r>
          </a:p>
          <a:p>
            <a:pPr lvl="1"/>
            <a:r>
              <a:rPr lang="en-US" dirty="0" smtClean="0"/>
              <a:t>Higher productivity when using JavaScript and </a:t>
            </a:r>
            <a:r>
              <a:rPr lang="en-US" dirty="0" err="1" smtClean="0"/>
              <a:t>jQuery</a:t>
            </a:r>
            <a:endParaRPr lang="en-US" dirty="0" smtClean="0"/>
          </a:p>
          <a:p>
            <a:pPr lvl="1"/>
            <a:r>
              <a:rPr lang="en-US" dirty="0" smtClean="0"/>
              <a:t>Results can be returned in JSON or ATOM format</a:t>
            </a:r>
          </a:p>
          <a:p>
            <a:pPr lvl="1"/>
            <a:endParaRPr lang="en-US" dirty="0" smtClean="0"/>
          </a:p>
          <a:p>
            <a:r>
              <a:rPr lang="en-US" dirty="0" smtClean="0"/>
              <a:t>Each query is submitted with a unique URL</a:t>
            </a:r>
          </a:p>
          <a:p>
            <a:pPr lvl="1"/>
            <a:r>
              <a:rPr lang="en-US" dirty="0" smtClean="0"/>
              <a:t>Results can be cached by proxy servers</a:t>
            </a:r>
          </a:p>
          <a:p>
            <a:endParaRPr lang="en-US" dirty="0"/>
          </a:p>
        </p:txBody>
      </p:sp>
    </p:spTree>
    <p:extLst>
      <p:ext uri="{BB962C8B-B14F-4D97-AF65-F5344CB8AC3E}">
        <p14:creationId xmlns:p14="http://schemas.microsoft.com/office/powerpoint/2010/main" val="3663363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Returning ATOM XML vs. JSON</a:t>
            </a:r>
            <a:endParaRPr lang="en-US" dirty="0"/>
          </a:p>
        </p:txBody>
      </p:sp>
      <p:sp>
        <p:nvSpPr>
          <p:cNvPr id="5" name="Content Placeholder 4"/>
          <p:cNvSpPr>
            <a:spLocks noGrp="1"/>
          </p:cNvSpPr>
          <p:nvPr>
            <p:ph idx="1"/>
          </p:nvPr>
        </p:nvSpPr>
        <p:spPr>
          <a:xfrm>
            <a:off x="381000" y="1447800"/>
            <a:ext cx="8382000" cy="5410200"/>
          </a:xfrm>
        </p:spPr>
        <p:txBody>
          <a:bodyPr>
            <a:normAutofit/>
          </a:bodyPr>
          <a:lstStyle/>
          <a:p>
            <a:r>
              <a:rPr lang="en-US" sz="2400" dirty="0" smtClean="0"/>
              <a:t>Control data format </a:t>
            </a:r>
            <a:br>
              <a:rPr lang="en-US" sz="2400" dirty="0" smtClean="0"/>
            </a:br>
            <a:r>
              <a:rPr lang="en-US" sz="2400" dirty="0" smtClean="0"/>
              <a:t>response with</a:t>
            </a:r>
            <a:br>
              <a:rPr lang="en-US" sz="2400" dirty="0" smtClean="0"/>
            </a:br>
            <a:r>
              <a:rPr lang="en-US" sz="2400" dirty="0" smtClean="0"/>
              <a:t>ACCEPT header</a:t>
            </a:r>
          </a:p>
          <a:p>
            <a:endParaRPr lang="en-US" sz="2400" dirty="0" smtClean="0"/>
          </a:p>
          <a:p>
            <a:r>
              <a:rPr lang="en-US" sz="2400" b="1" dirty="0" smtClean="0"/>
              <a:t>ATOM-PUB (XML)</a:t>
            </a:r>
          </a:p>
          <a:p>
            <a:pPr lvl="1"/>
            <a:r>
              <a:rPr lang="en-US" sz="2000" dirty="0" smtClean="0"/>
              <a:t>Verbose</a:t>
            </a:r>
          </a:p>
          <a:p>
            <a:pPr lvl="1"/>
            <a:r>
              <a:rPr lang="en-US" sz="2000" dirty="0" smtClean="0"/>
              <a:t>Easier to read</a:t>
            </a:r>
          </a:p>
          <a:p>
            <a:pPr lvl="1"/>
            <a:r>
              <a:rPr lang="en-US" sz="2000" dirty="0" smtClean="0">
                <a:latin typeface="Courier New" panose="02070309020205020404" pitchFamily="49" charset="0"/>
                <a:cs typeface="Courier New" panose="02070309020205020404" pitchFamily="49" charset="0"/>
              </a:rPr>
              <a:t>ACCEPT = application/</a:t>
            </a:r>
            <a:r>
              <a:rPr lang="en-US" sz="2000" dirty="0" err="1" smtClean="0">
                <a:latin typeface="Courier New" panose="02070309020205020404" pitchFamily="49" charset="0"/>
                <a:cs typeface="Courier New" panose="02070309020205020404" pitchFamily="49" charset="0"/>
              </a:rPr>
              <a:t>atom+xml</a:t>
            </a:r>
            <a:endParaRPr lang="en-US" sz="2000" dirty="0" smtClean="0">
              <a:latin typeface="Courier New" panose="02070309020205020404" pitchFamily="49" charset="0"/>
              <a:cs typeface="Courier New" panose="02070309020205020404" pitchFamily="49" charset="0"/>
            </a:endParaRPr>
          </a:p>
          <a:p>
            <a:endParaRPr lang="en-US" sz="2400" b="1" dirty="0" smtClean="0"/>
          </a:p>
          <a:p>
            <a:r>
              <a:rPr lang="en-US" sz="2400" b="1" dirty="0" smtClean="0"/>
              <a:t>JSON</a:t>
            </a:r>
          </a:p>
          <a:p>
            <a:pPr lvl="1"/>
            <a:r>
              <a:rPr lang="en-US" sz="2000" dirty="0" smtClean="0"/>
              <a:t>Condensed notation</a:t>
            </a:r>
          </a:p>
          <a:p>
            <a:pPr lvl="1"/>
            <a:r>
              <a:rPr lang="en-US" sz="2000" dirty="0" smtClean="0"/>
              <a:t>Smaller payload</a:t>
            </a:r>
          </a:p>
          <a:p>
            <a:pPr lvl="1"/>
            <a:r>
              <a:rPr lang="en-US" sz="2000" dirty="0">
                <a:latin typeface="Courier New" panose="02070309020205020404" pitchFamily="49" charset="0"/>
                <a:cs typeface="Courier New" panose="02070309020205020404" pitchFamily="49" charset="0"/>
              </a:rPr>
              <a:t>ACCEPT = </a:t>
            </a:r>
            <a:r>
              <a:rPr lang="en-US" sz="2000" dirty="0" smtClean="0">
                <a:latin typeface="Courier New" panose="02070309020205020404" pitchFamily="49" charset="0"/>
                <a:cs typeface="Courier New" panose="02070309020205020404" pitchFamily="49" charset="0"/>
              </a:rPr>
              <a:t>application/</a:t>
            </a:r>
            <a:r>
              <a:rPr lang="en-US" sz="2000" dirty="0" err="1" smtClean="0">
                <a:latin typeface="Courier New" panose="02070309020205020404" pitchFamily="49" charset="0"/>
                <a:cs typeface="Courier New" panose="02070309020205020404" pitchFamily="49" charset="0"/>
              </a:rPr>
              <a:t>json;odata</a:t>
            </a:r>
            <a:r>
              <a:rPr lang="en-US" sz="2000" dirty="0" smtClean="0">
                <a:latin typeface="Courier New" panose="02070309020205020404" pitchFamily="49" charset="0"/>
                <a:cs typeface="Courier New" panose="02070309020205020404" pitchFamily="49" charset="0"/>
              </a:rPr>
              <a:t>=verbose</a:t>
            </a:r>
            <a:endParaRPr lang="en-US" sz="2000" dirty="0">
              <a:latin typeface="Courier New" panose="02070309020205020404" pitchFamily="49" charset="0"/>
              <a:cs typeface="Courier New" panose="02070309020205020404" pitchFamily="49" charset="0"/>
            </a:endParaRPr>
          </a:p>
        </p:txBody>
      </p:sp>
      <p:sp>
        <p:nvSpPr>
          <p:cNvPr id="6" name="Text Placeholder 3"/>
          <p:cNvSpPr txBox="1">
            <a:spLocks/>
          </p:cNvSpPr>
          <p:nvPr/>
        </p:nvSpPr>
        <p:spPr>
          <a:xfrm>
            <a:off x="5737761" y="4419600"/>
            <a:ext cx="3253839" cy="19050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"d"</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"__metadata"</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"id"</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"F05C411B-943E-42A0-A5DF-205F5C75E673"</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uri</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"http://intranet.wingtip.com/_</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api</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/Web/Lists(guid'0c165f0c-fc82-44e6-ae8c-3d0405d2cbb2')"</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etag</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"type"</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SP.List</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"Id"</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"0c165f0c-fc82-44e6-ae8c-3d0405d2cbb2"</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Title"</a:t>
            </a:r>
            <a:r>
              <a:rPr lang="en-US" sz="8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"Documents</a:t>
            </a:r>
            <a:r>
              <a:rPr lang="en-US" sz="8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8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800" dirty="0">
              <a:latin typeface="Consolas" panose="020B0609020204030204" pitchFamily="49" charset="0"/>
              <a:cs typeface="Consolas" panose="020B0609020204030204" pitchFamily="49" charset="0"/>
            </a:endParaRPr>
          </a:p>
        </p:txBody>
      </p:sp>
      <p:sp>
        <p:nvSpPr>
          <p:cNvPr id="7" name="Text Placeholder 3"/>
          <p:cNvSpPr txBox="1">
            <a:spLocks/>
          </p:cNvSpPr>
          <p:nvPr/>
        </p:nvSpPr>
        <p:spPr bwMode="auto">
          <a:xfrm>
            <a:off x="4975761" y="1066800"/>
            <a:ext cx="4092039" cy="3048000"/>
          </a:xfrm>
          <a:prstGeom prst="rect">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defTabSz="-13873163" rtl="0" eaLnBrk="1" fontAlgn="base" hangingPunct="1">
              <a:spcBef>
                <a:spcPct val="20000"/>
              </a:spcBef>
              <a:spcAft>
                <a:spcPct val="0"/>
              </a:spcAft>
              <a:buFont typeface="Wingdings" pitchFamily="2" charset="2"/>
              <a:buNone/>
              <a:defRPr sz="1800" b="0">
                <a:solidFill>
                  <a:schemeClr val="tx1"/>
                </a:solidFill>
                <a:latin typeface="Consolas" pitchFamily="49"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marR="0">
              <a:lnSpc>
                <a:spcPct val="107000"/>
              </a:lnSpc>
              <a:spcBef>
                <a:spcPts val="0"/>
              </a:spcBef>
              <a:spcAft>
                <a:spcPts val="0"/>
              </a:spcAft>
            </a:pPr>
            <a:r>
              <a:rPr lang="en-US" sz="800" kern="0" dirty="0" smtClean="0">
                <a:solidFill>
                  <a:srgbClr val="0000FF"/>
                </a:solidFill>
                <a:ea typeface="Calibri" panose="020F0502020204030204" pitchFamily="34" charset="0"/>
                <a:cs typeface="Consolas" panose="020B0609020204030204" pitchFamily="49" charset="0"/>
              </a:rPr>
              <a:t>&lt;</a:t>
            </a:r>
            <a:r>
              <a:rPr lang="en-US" sz="800" kern="0" dirty="0">
                <a:solidFill>
                  <a:srgbClr val="A31515"/>
                </a:solidFill>
                <a:ea typeface="Calibri" panose="020F0502020204030204" pitchFamily="34" charset="0"/>
                <a:cs typeface="Consolas" panose="020B0609020204030204" pitchFamily="49" charset="0"/>
              </a:rPr>
              <a:t>entry</a:t>
            </a:r>
            <a:r>
              <a:rPr lang="en-US" sz="800" kern="0" dirty="0">
                <a:solidFill>
                  <a:srgbClr val="0000FF"/>
                </a:solidFill>
                <a:ea typeface="Calibri" panose="020F0502020204030204" pitchFamily="34" charset="0"/>
                <a:cs typeface="Consolas" panose="020B0609020204030204" pitchFamily="49" charset="0"/>
              </a:rPr>
              <a:t> </a:t>
            </a:r>
            <a:r>
              <a:rPr lang="en-US" sz="800" kern="0" dirty="0" err="1">
                <a:solidFill>
                  <a:srgbClr val="FF0000"/>
                </a:solidFill>
                <a:ea typeface="Calibri" panose="020F0502020204030204" pitchFamily="34" charset="0"/>
                <a:cs typeface="Consolas" panose="020B0609020204030204" pitchFamily="49" charset="0"/>
              </a:rPr>
              <a:t>xml:base</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http://intranet.wingtip.com/_</a:t>
            </a:r>
            <a:r>
              <a:rPr lang="en-US" sz="800" kern="0" dirty="0" err="1">
                <a:solidFill>
                  <a:srgbClr val="0000FF"/>
                </a:solidFill>
                <a:ea typeface="Calibri" panose="020F0502020204030204" pitchFamily="34" charset="0"/>
                <a:cs typeface="Consolas" panose="020B0609020204030204" pitchFamily="49" charset="0"/>
              </a:rPr>
              <a:t>api</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a:t>
            </a:r>
            <a:r>
              <a:rPr lang="en-US" sz="800" kern="0" dirty="0" err="1">
                <a:solidFill>
                  <a:srgbClr val="FF0000"/>
                </a:solidFill>
                <a:ea typeface="Calibri" panose="020F0502020204030204" pitchFamily="34" charset="0"/>
                <a:cs typeface="Consolas" panose="020B0609020204030204" pitchFamily="49" charset="0"/>
              </a:rPr>
              <a:t>xmlns</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http://www.w3.org/2005/Atom</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a:t>
            </a:r>
            <a:r>
              <a:rPr lang="en-US" sz="800" kern="0" dirty="0" err="1">
                <a:solidFill>
                  <a:srgbClr val="FF0000"/>
                </a:solidFill>
                <a:ea typeface="Calibri" panose="020F0502020204030204" pitchFamily="34" charset="0"/>
                <a:cs typeface="Consolas" panose="020B0609020204030204" pitchFamily="49" charset="0"/>
              </a:rPr>
              <a:t>xmlns:d</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http://schemas.microsoft.com/ado/2007/08/</a:t>
            </a:r>
            <a:r>
              <a:rPr lang="en-US" sz="800" kern="0" dirty="0" err="1">
                <a:solidFill>
                  <a:srgbClr val="0000FF"/>
                </a:solidFill>
                <a:ea typeface="Calibri" panose="020F0502020204030204" pitchFamily="34" charset="0"/>
                <a:cs typeface="Consolas" panose="020B0609020204030204" pitchFamily="49" charset="0"/>
              </a:rPr>
              <a:t>dataservices</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a:t>
            </a:r>
            <a:r>
              <a:rPr lang="en-US" sz="800" kern="0" dirty="0" err="1">
                <a:solidFill>
                  <a:srgbClr val="FF0000"/>
                </a:solidFill>
                <a:ea typeface="Calibri" panose="020F0502020204030204" pitchFamily="34" charset="0"/>
                <a:cs typeface="Consolas" panose="020B0609020204030204" pitchFamily="49" charset="0"/>
              </a:rPr>
              <a:t>xmlns:m</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http://schemas.microsoft.com/ado/2007/08/</a:t>
            </a:r>
            <a:r>
              <a:rPr lang="en-US" sz="800" kern="0" dirty="0" err="1">
                <a:solidFill>
                  <a:srgbClr val="0000FF"/>
                </a:solidFill>
                <a:ea typeface="Calibri" panose="020F0502020204030204" pitchFamily="34" charset="0"/>
                <a:cs typeface="Consolas" panose="020B0609020204030204" pitchFamily="49" charset="0"/>
              </a:rPr>
              <a:t>dataservices</a:t>
            </a:r>
            <a:r>
              <a:rPr lang="en-US" sz="800" kern="0" dirty="0">
                <a:solidFill>
                  <a:srgbClr val="0000FF"/>
                </a:solidFill>
                <a:ea typeface="Calibri" panose="020F0502020204030204" pitchFamily="34" charset="0"/>
                <a:cs typeface="Consolas" panose="020B0609020204030204" pitchFamily="49" charset="0"/>
              </a:rPr>
              <a:t>/metadata</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a:t>
            </a:r>
            <a:r>
              <a:rPr lang="en-US" sz="800" kern="0" dirty="0" smtClean="0">
                <a:solidFill>
                  <a:srgbClr val="FF0000"/>
                </a:solidFill>
                <a:ea typeface="Calibri" panose="020F0502020204030204" pitchFamily="34" charset="0"/>
                <a:cs typeface="Consolas" panose="020B0609020204030204" pitchFamily="49" charset="0"/>
              </a:rPr>
              <a:t>m:etag</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FF0000"/>
                </a:solidFill>
                <a:ea typeface="Calibri" panose="020F0502020204030204" pitchFamily="34" charset="0"/>
                <a:cs typeface="Consolas" panose="020B0609020204030204" pitchFamily="49" charset="0"/>
              </a:rPr>
              <a:t>&amp;quot;</a:t>
            </a:r>
            <a:r>
              <a:rPr lang="en-US" sz="800" kern="0" dirty="0">
                <a:solidFill>
                  <a:srgbClr val="0000FF"/>
                </a:solidFill>
                <a:ea typeface="Calibri" panose="020F0502020204030204" pitchFamily="34" charset="0"/>
                <a:cs typeface="Consolas" panose="020B0609020204030204" pitchFamily="49" charset="0"/>
              </a:rPr>
              <a:t>0</a:t>
            </a:r>
            <a:r>
              <a:rPr lang="en-US" sz="800" kern="0" dirty="0">
                <a:solidFill>
                  <a:srgbClr val="FF0000"/>
                </a:solidFill>
                <a:ea typeface="Calibri" panose="020F0502020204030204" pitchFamily="34" charset="0"/>
                <a:cs typeface="Consolas" panose="020B0609020204030204" pitchFamily="49" charset="0"/>
              </a:rPr>
              <a:t>&amp;quot;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id</a:t>
            </a:r>
            <a:r>
              <a:rPr lang="en-US" sz="800" kern="0" dirty="0">
                <a:solidFill>
                  <a:srgbClr val="0000FF"/>
                </a:solidFill>
                <a:ea typeface="Calibri" panose="020F0502020204030204" pitchFamily="34" charset="0"/>
                <a:cs typeface="Consolas" panose="020B0609020204030204" pitchFamily="49" charset="0"/>
              </a:rPr>
              <a:t>&gt;</a:t>
            </a:r>
            <a:r>
              <a:rPr lang="en-US" sz="800" kern="0" dirty="0">
                <a:solidFill>
                  <a:srgbClr val="000000"/>
                </a:solidFill>
                <a:ea typeface="Calibri" panose="020F0502020204030204" pitchFamily="34" charset="0"/>
                <a:cs typeface="Consolas" panose="020B0609020204030204" pitchFamily="49" charset="0"/>
              </a:rPr>
              <a:t>http://intranet.wingtip.com/_api/Web/Lists(guid'0c165f0c-fc82-44e6-ae8c-3d0405d2cbb2')</a:t>
            </a:r>
            <a:r>
              <a:rPr lang="en-US" sz="800" kern="0" dirty="0">
                <a:solidFill>
                  <a:srgbClr val="0000FF"/>
                </a:solidFill>
                <a:ea typeface="Calibri" panose="020F0502020204030204" pitchFamily="34" charset="0"/>
                <a:cs typeface="Consolas" panose="020B0609020204030204" pitchFamily="49" charset="0"/>
              </a:rPr>
              <a:t>&lt;/</a:t>
            </a:r>
            <a:r>
              <a:rPr lang="en-US" sz="800" kern="0" dirty="0">
                <a:solidFill>
                  <a:srgbClr val="A31515"/>
                </a:solidFill>
                <a:ea typeface="Calibri" panose="020F0502020204030204" pitchFamily="34" charset="0"/>
                <a:cs typeface="Consolas" panose="020B0609020204030204" pitchFamily="49" charset="0"/>
              </a:rPr>
              <a:t>id</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category</a:t>
            </a:r>
            <a:r>
              <a:rPr lang="en-US" sz="800" kern="0" dirty="0">
                <a:solidFill>
                  <a:srgbClr val="0000FF"/>
                </a:solidFill>
                <a:ea typeface="Calibri" panose="020F0502020204030204" pitchFamily="34" charset="0"/>
                <a:cs typeface="Consolas" panose="020B0609020204030204" pitchFamily="49" charset="0"/>
              </a:rPr>
              <a:t> </a:t>
            </a:r>
            <a:r>
              <a:rPr lang="en-US" sz="800" kern="0" dirty="0">
                <a:solidFill>
                  <a:srgbClr val="FF0000"/>
                </a:solidFill>
                <a:ea typeface="Calibri" panose="020F0502020204030204" pitchFamily="34" charset="0"/>
                <a:cs typeface="Consolas" panose="020B0609020204030204" pitchFamily="49" charset="0"/>
              </a:rPr>
              <a:t>term</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err="1">
                <a:solidFill>
                  <a:srgbClr val="0000FF"/>
                </a:solidFill>
                <a:ea typeface="Calibri" panose="020F0502020204030204" pitchFamily="34" charset="0"/>
                <a:cs typeface="Consolas" panose="020B0609020204030204" pitchFamily="49" charset="0"/>
              </a:rPr>
              <a:t>SP.List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a:t>
            </a:r>
            <a:r>
              <a:rPr lang="en-US" sz="800" kern="0" dirty="0">
                <a:solidFill>
                  <a:srgbClr val="FF0000"/>
                </a:solidFill>
                <a:ea typeface="Calibri" panose="020F0502020204030204" pitchFamily="34" charset="0"/>
                <a:cs typeface="Consolas" panose="020B0609020204030204" pitchFamily="49" charset="0"/>
              </a:rPr>
              <a:t>scheme</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http://schemas.microsoft.com/ado/2007/08/</a:t>
            </a:r>
            <a:r>
              <a:rPr lang="en-US" sz="800" kern="0" dirty="0" err="1">
                <a:solidFill>
                  <a:srgbClr val="0000FF"/>
                </a:solidFill>
                <a:ea typeface="Calibri" panose="020F0502020204030204" pitchFamily="34" charset="0"/>
                <a:cs typeface="Consolas" panose="020B0609020204030204" pitchFamily="49" charset="0"/>
              </a:rPr>
              <a:t>dataservices</a:t>
            </a:r>
            <a:r>
              <a:rPr lang="en-US" sz="800" kern="0" dirty="0">
                <a:solidFill>
                  <a:srgbClr val="0000FF"/>
                </a:solidFill>
                <a:ea typeface="Calibri" panose="020F0502020204030204" pitchFamily="34" charset="0"/>
                <a:cs typeface="Consolas" panose="020B0609020204030204" pitchFamily="49" charset="0"/>
              </a:rPr>
              <a:t>/scheme</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link</a:t>
            </a:r>
            <a:r>
              <a:rPr lang="en-US" sz="800" kern="0" dirty="0">
                <a:solidFill>
                  <a:srgbClr val="0000FF"/>
                </a:solidFill>
                <a:ea typeface="Calibri" panose="020F0502020204030204" pitchFamily="34" charset="0"/>
                <a:cs typeface="Consolas" panose="020B0609020204030204" pitchFamily="49" charset="0"/>
              </a:rPr>
              <a:t> </a:t>
            </a:r>
            <a:r>
              <a:rPr lang="en-US" sz="800" kern="0" dirty="0" err="1">
                <a:solidFill>
                  <a:srgbClr val="FF0000"/>
                </a:solidFill>
                <a:ea typeface="Calibri" panose="020F0502020204030204" pitchFamily="34" charset="0"/>
                <a:cs typeface="Consolas" panose="020B0609020204030204" pitchFamily="49" charset="0"/>
              </a:rPr>
              <a:t>rel</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edit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a:t>
            </a:r>
            <a:r>
              <a:rPr lang="en-US" sz="800" kern="0" dirty="0" err="1">
                <a:solidFill>
                  <a:srgbClr val="FF0000"/>
                </a:solidFill>
                <a:ea typeface="Calibri" panose="020F0502020204030204" pitchFamily="34" charset="0"/>
                <a:cs typeface="Consolas" panose="020B0609020204030204" pitchFamily="49" charset="0"/>
              </a:rPr>
              <a:t>href</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Web/Lists(guid'0c165f0c-fc82-44e6-ae8c-3d0405d2cbb2')</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 /&gt;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title</a:t>
            </a:r>
            <a:r>
              <a:rPr lang="en-US" sz="800" kern="0" dirty="0">
                <a:solidFill>
                  <a:srgbClr val="0000FF"/>
                </a:solidFill>
                <a:ea typeface="Calibri" panose="020F0502020204030204" pitchFamily="34" charset="0"/>
                <a:cs typeface="Consolas" panose="020B0609020204030204" pitchFamily="49" charset="0"/>
              </a:rPr>
              <a:t> /&gt;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updated</a:t>
            </a:r>
            <a:r>
              <a:rPr lang="en-US" sz="800" kern="0" dirty="0">
                <a:solidFill>
                  <a:srgbClr val="0000FF"/>
                </a:solidFill>
                <a:ea typeface="Calibri" panose="020F0502020204030204" pitchFamily="34" charset="0"/>
                <a:cs typeface="Consolas" panose="020B0609020204030204" pitchFamily="49" charset="0"/>
              </a:rPr>
              <a:t>&gt;</a:t>
            </a:r>
            <a:r>
              <a:rPr lang="en-US" sz="800" kern="0" dirty="0">
                <a:solidFill>
                  <a:srgbClr val="000000"/>
                </a:solidFill>
                <a:ea typeface="Calibri" panose="020F0502020204030204" pitchFamily="34" charset="0"/>
                <a:cs typeface="Consolas" panose="020B0609020204030204" pitchFamily="49" charset="0"/>
              </a:rPr>
              <a:t>2012-10-05T20:53:47Z</a:t>
            </a:r>
            <a:r>
              <a:rPr lang="en-US" sz="800" kern="0" dirty="0">
                <a:solidFill>
                  <a:srgbClr val="0000FF"/>
                </a:solidFill>
                <a:ea typeface="Calibri" panose="020F0502020204030204" pitchFamily="34" charset="0"/>
                <a:cs typeface="Consolas" panose="020B0609020204030204" pitchFamily="49" charset="0"/>
              </a:rPr>
              <a:t>&lt;/</a:t>
            </a:r>
            <a:r>
              <a:rPr lang="en-US" sz="800" kern="0" dirty="0">
                <a:solidFill>
                  <a:srgbClr val="A31515"/>
                </a:solidFill>
                <a:ea typeface="Calibri" panose="020F0502020204030204" pitchFamily="34" charset="0"/>
                <a:cs typeface="Consolas" panose="020B0609020204030204" pitchFamily="49" charset="0"/>
              </a:rPr>
              <a:t>updated</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author</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name</a:t>
            </a:r>
            <a:r>
              <a:rPr lang="en-US" sz="800" kern="0" dirty="0">
                <a:solidFill>
                  <a:srgbClr val="0000FF"/>
                </a:solidFill>
                <a:ea typeface="Calibri" panose="020F0502020204030204" pitchFamily="34" charset="0"/>
                <a:cs typeface="Consolas" panose="020B0609020204030204" pitchFamily="49" charset="0"/>
              </a:rPr>
              <a:t> /&gt;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author</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content</a:t>
            </a:r>
            <a:r>
              <a:rPr lang="en-US" sz="800" kern="0" dirty="0">
                <a:solidFill>
                  <a:srgbClr val="0000FF"/>
                </a:solidFill>
                <a:ea typeface="Calibri" panose="020F0502020204030204" pitchFamily="34" charset="0"/>
                <a:cs typeface="Consolas" panose="020B0609020204030204" pitchFamily="49" charset="0"/>
              </a:rPr>
              <a:t> </a:t>
            </a:r>
            <a:r>
              <a:rPr lang="en-US" sz="800" kern="0" dirty="0">
                <a:solidFill>
                  <a:srgbClr val="FF0000"/>
                </a:solidFill>
                <a:ea typeface="Calibri" panose="020F0502020204030204" pitchFamily="34" charset="0"/>
                <a:cs typeface="Consolas" panose="020B0609020204030204" pitchFamily="49" charset="0"/>
              </a:rPr>
              <a:t>type</a:t>
            </a:r>
            <a:r>
              <a:rPr lang="en-US" sz="800" kern="0" dirty="0">
                <a:solidFill>
                  <a:srgbClr val="0000FF"/>
                </a:solidFill>
                <a:ea typeface="Calibri" panose="020F0502020204030204" pitchFamily="34" charset="0"/>
                <a:cs typeface="Consolas" panose="020B0609020204030204" pitchFamily="49" charset="0"/>
              </a:rPr>
              <a:t>=</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application/xml</a:t>
            </a:r>
            <a:r>
              <a:rPr lang="en-US" sz="800" kern="0" dirty="0">
                <a:solidFill>
                  <a:srgbClr val="000000"/>
                </a:solidFill>
                <a:ea typeface="Calibri" panose="020F0502020204030204" pitchFamily="34" charset="0"/>
                <a:cs typeface="Consolas" panose="020B0609020204030204" pitchFamily="49" charset="0"/>
              </a:rPr>
              <a:t>"</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err="1">
                <a:solidFill>
                  <a:srgbClr val="A31515"/>
                </a:solidFill>
                <a:ea typeface="Calibri" panose="020F0502020204030204" pitchFamily="34" charset="0"/>
                <a:cs typeface="Consolas" panose="020B0609020204030204" pitchFamily="49" charset="0"/>
              </a:rPr>
              <a:t>m:properties</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err="1">
                <a:solidFill>
                  <a:srgbClr val="A31515"/>
                </a:solidFill>
                <a:ea typeface="Calibri" panose="020F0502020204030204" pitchFamily="34" charset="0"/>
                <a:cs typeface="Consolas" panose="020B0609020204030204" pitchFamily="49" charset="0"/>
              </a:rPr>
              <a:t>d:Title</a:t>
            </a:r>
            <a:r>
              <a:rPr lang="en-US" sz="800" kern="0" dirty="0">
                <a:solidFill>
                  <a:srgbClr val="0000FF"/>
                </a:solidFill>
                <a:ea typeface="Calibri" panose="020F0502020204030204" pitchFamily="34" charset="0"/>
                <a:cs typeface="Consolas" panose="020B0609020204030204" pitchFamily="49" charset="0"/>
              </a:rPr>
              <a:t>&gt;</a:t>
            </a:r>
            <a:r>
              <a:rPr lang="en-US" sz="800" kern="0" dirty="0">
                <a:solidFill>
                  <a:srgbClr val="000000"/>
                </a:solidFill>
                <a:ea typeface="Calibri" panose="020F0502020204030204" pitchFamily="34" charset="0"/>
                <a:cs typeface="Consolas" panose="020B0609020204030204" pitchFamily="49" charset="0"/>
              </a:rPr>
              <a:t>Documents</a:t>
            </a:r>
            <a:r>
              <a:rPr lang="en-US" sz="800" kern="0" dirty="0">
                <a:solidFill>
                  <a:srgbClr val="0000FF"/>
                </a:solidFill>
                <a:ea typeface="Calibri" panose="020F0502020204030204" pitchFamily="34" charset="0"/>
                <a:cs typeface="Consolas" panose="020B0609020204030204" pitchFamily="49" charset="0"/>
              </a:rPr>
              <a:t>&lt;/</a:t>
            </a:r>
            <a:r>
              <a:rPr lang="en-US" sz="800" kern="0" dirty="0" err="1">
                <a:solidFill>
                  <a:srgbClr val="A31515"/>
                </a:solidFill>
                <a:ea typeface="Calibri" panose="020F0502020204030204" pitchFamily="34" charset="0"/>
                <a:cs typeface="Consolas" panose="020B0609020204030204" pitchFamily="49" charset="0"/>
              </a:rPr>
              <a:t>d:Title</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err="1">
                <a:solidFill>
                  <a:srgbClr val="A31515"/>
                </a:solidFill>
                <a:ea typeface="Calibri" panose="020F0502020204030204" pitchFamily="34" charset="0"/>
                <a:cs typeface="Consolas" panose="020B0609020204030204" pitchFamily="49" charset="0"/>
              </a:rPr>
              <a:t>m:properties</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800" kern="0" dirty="0">
                <a:solidFill>
                  <a:srgbClr val="0000FF"/>
                </a:solidFill>
                <a:ea typeface="Calibri" panose="020F0502020204030204" pitchFamily="34" charset="0"/>
                <a:cs typeface="Consolas" panose="020B0609020204030204" pitchFamily="49" charset="0"/>
              </a:rPr>
              <a:t>  &lt;/</a:t>
            </a:r>
            <a:r>
              <a:rPr lang="en-US" sz="800" kern="0" dirty="0">
                <a:solidFill>
                  <a:srgbClr val="A31515"/>
                </a:solidFill>
                <a:ea typeface="Calibri" panose="020F0502020204030204" pitchFamily="34" charset="0"/>
                <a:cs typeface="Consolas" panose="020B0609020204030204" pitchFamily="49" charset="0"/>
              </a:rPr>
              <a:t>content</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a typeface="Calibri" panose="020F0502020204030204" pitchFamily="34" charset="0"/>
              <a:cs typeface="Consolas" panose="020B0609020204030204" pitchFamily="49" charset="0"/>
            </a:endParaRPr>
          </a:p>
          <a:p>
            <a:pPr marL="0" marR="0">
              <a:lnSpc>
                <a:spcPct val="107000"/>
              </a:lnSpc>
              <a:spcBef>
                <a:spcPts val="0"/>
              </a:spcBef>
              <a:spcAft>
                <a:spcPts val="800"/>
              </a:spcAft>
            </a:pPr>
            <a:r>
              <a:rPr lang="en-US" sz="800" kern="0" dirty="0">
                <a:solidFill>
                  <a:srgbClr val="0000FF"/>
                </a:solidFill>
                <a:ea typeface="Calibri" panose="020F0502020204030204" pitchFamily="34" charset="0"/>
                <a:cs typeface="Consolas" panose="020B0609020204030204" pitchFamily="49" charset="0"/>
              </a:rPr>
              <a:t>&lt;/</a:t>
            </a:r>
            <a:r>
              <a:rPr lang="en-US" sz="800" kern="0" dirty="0">
                <a:solidFill>
                  <a:srgbClr val="A31515"/>
                </a:solidFill>
                <a:ea typeface="Calibri" panose="020F0502020204030204" pitchFamily="34" charset="0"/>
                <a:cs typeface="Consolas" panose="020B0609020204030204" pitchFamily="49" charset="0"/>
              </a:rPr>
              <a:t>entry</a:t>
            </a:r>
            <a:r>
              <a:rPr lang="en-US" sz="800" kern="0" dirty="0">
                <a:solidFill>
                  <a:srgbClr val="0000FF"/>
                </a:solidFill>
                <a:ea typeface="Calibri" panose="020F0502020204030204" pitchFamily="34" charset="0"/>
                <a:cs typeface="Consolas" panose="020B0609020204030204" pitchFamily="49" charset="0"/>
              </a:rPr>
              <a:t>&gt;</a:t>
            </a:r>
            <a:endParaRPr lang="en-US" sz="800" kern="100" dirty="0">
              <a:effectLst/>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26510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Types: Available Languages</a:t>
            </a:r>
            <a:endParaRPr lang="en-US" dirty="0"/>
          </a:p>
        </p:txBody>
      </p:sp>
      <p:sp>
        <p:nvSpPr>
          <p:cNvPr id="16" name="Content Placeholder 15"/>
          <p:cNvSpPr>
            <a:spLocks noGrp="1"/>
          </p:cNvSpPr>
          <p:nvPr>
            <p:ph idx="1"/>
          </p:nvPr>
        </p:nvSpPr>
        <p:spPr/>
        <p:txBody>
          <a:bodyPr/>
          <a:lstStyle/>
          <a:p>
            <a:r>
              <a:rPr lang="en-US" dirty="0" smtClean="0"/>
              <a:t>Depending on the deployment type of your customizations, different languages are available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92297742"/>
              </p:ext>
            </p:extLst>
          </p:nvPr>
        </p:nvGraphicFramePr>
        <p:xfrm>
          <a:off x="152400" y="2590800"/>
          <a:ext cx="8915400" cy="3657600"/>
        </p:xfrm>
        <a:graphic>
          <a:graphicData uri="http://schemas.openxmlformats.org/drawingml/2006/table">
            <a:tbl>
              <a:tblPr firstRow="1" bandRow="1">
                <a:tableStyleId>{5C22544A-7EE6-4342-B048-85BDC9FD1C3A}</a:tableStyleId>
              </a:tblPr>
              <a:tblGrid>
                <a:gridCol w="1783080"/>
                <a:gridCol w="1188720"/>
                <a:gridCol w="1295400"/>
                <a:gridCol w="1676400"/>
                <a:gridCol w="2971800"/>
              </a:tblGrid>
              <a:tr h="914400">
                <a:tc>
                  <a:txBody>
                    <a:bodyPr/>
                    <a:lstStyle/>
                    <a:p>
                      <a:endParaRPr lang="en-US" dirty="0"/>
                    </a:p>
                  </a:txBody>
                  <a:tcPr/>
                </a:tc>
                <a:tc>
                  <a:txBody>
                    <a:bodyPr/>
                    <a:lstStyle/>
                    <a:p>
                      <a:r>
                        <a:rPr lang="en-US" dirty="0" smtClean="0"/>
                        <a:t>Farm Solution</a:t>
                      </a:r>
                      <a:endParaRPr lang="en-US" dirty="0"/>
                    </a:p>
                  </a:txBody>
                  <a:tcPr/>
                </a:tc>
                <a:tc>
                  <a:txBody>
                    <a:bodyPr/>
                    <a:lstStyle/>
                    <a:p>
                      <a:r>
                        <a:rPr lang="en-US" dirty="0" smtClean="0"/>
                        <a:t>Sandbox Solution</a:t>
                      </a:r>
                      <a:endParaRPr lang="en-US" dirty="0"/>
                    </a:p>
                  </a:txBody>
                  <a:tcPr/>
                </a:tc>
                <a:tc>
                  <a:txBody>
                    <a:bodyPr/>
                    <a:lstStyle/>
                    <a:p>
                      <a:r>
                        <a:rPr lang="en-US" dirty="0" smtClean="0"/>
                        <a:t>App</a:t>
                      </a:r>
                      <a:br>
                        <a:rPr lang="en-US" dirty="0" smtClean="0"/>
                      </a:br>
                      <a:r>
                        <a:rPr lang="en-US" dirty="0" smtClean="0"/>
                        <a:t>(SP-Hosted)</a:t>
                      </a:r>
                      <a:endParaRPr lang="en-US" dirty="0"/>
                    </a:p>
                  </a:txBody>
                  <a:tcPr/>
                </a:tc>
                <a:tc>
                  <a:txBody>
                    <a:bodyPr/>
                    <a:lstStyle/>
                    <a:p>
                      <a:r>
                        <a:rPr lang="en-US" dirty="0" smtClean="0"/>
                        <a:t>App</a:t>
                      </a:r>
                      <a:br>
                        <a:rPr lang="en-US" dirty="0" smtClean="0"/>
                      </a:br>
                      <a:r>
                        <a:rPr lang="en-US" dirty="0" smtClean="0"/>
                        <a:t>(Provider/Auto-Hosted)</a:t>
                      </a:r>
                      <a:endParaRPr lang="en-US" dirty="0"/>
                    </a:p>
                  </a:txBody>
                  <a:tcPr/>
                </a:tc>
              </a:tr>
              <a:tr h="914400">
                <a:tc>
                  <a:txBody>
                    <a:bodyPr/>
                    <a:lstStyle/>
                    <a:p>
                      <a:r>
                        <a:rPr lang="en-US" dirty="0" smtClean="0"/>
                        <a:t>C# / VB.NET</a:t>
                      </a:r>
                      <a:endParaRPr lang="en-US"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914400">
                <a:tc>
                  <a:txBody>
                    <a:bodyPr/>
                    <a:lstStyle/>
                    <a:p>
                      <a:r>
                        <a:rPr lang="en-US" dirty="0" smtClean="0"/>
                        <a:t>Managed code on SharePoint server</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914400">
                <a:tc>
                  <a:txBody>
                    <a:bodyPr/>
                    <a:lstStyle/>
                    <a:p>
                      <a:r>
                        <a:rPr lang="en-US" dirty="0" smtClean="0"/>
                        <a:t>JavaScript</a:t>
                      </a:r>
                      <a:endParaRPr lang="en-US" dirty="0"/>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Multiply 3"/>
          <p:cNvSpPr/>
          <p:nvPr/>
        </p:nvSpPr>
        <p:spPr>
          <a:xfrm>
            <a:off x="4991100" y="374332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p:cNvSpPr/>
          <p:nvPr/>
        </p:nvSpPr>
        <p:spPr>
          <a:xfrm>
            <a:off x="4991100" y="469582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p:cNvSpPr/>
          <p:nvPr/>
        </p:nvSpPr>
        <p:spPr>
          <a:xfrm>
            <a:off x="7334668" y="469582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lus 16"/>
          <p:cNvSpPr/>
          <p:nvPr/>
        </p:nvSpPr>
        <p:spPr>
          <a:xfrm>
            <a:off x="2318238" y="3743325"/>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Plus 17"/>
          <p:cNvSpPr/>
          <p:nvPr/>
        </p:nvSpPr>
        <p:spPr>
          <a:xfrm>
            <a:off x="2318238" y="4695825"/>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Plus 18"/>
          <p:cNvSpPr/>
          <p:nvPr/>
        </p:nvSpPr>
        <p:spPr>
          <a:xfrm>
            <a:off x="2318238" y="5626554"/>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Plus 19"/>
          <p:cNvSpPr/>
          <p:nvPr/>
        </p:nvSpPr>
        <p:spPr>
          <a:xfrm>
            <a:off x="3562768" y="3743325"/>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Plus 20"/>
          <p:cNvSpPr/>
          <p:nvPr/>
        </p:nvSpPr>
        <p:spPr>
          <a:xfrm>
            <a:off x="3562768" y="4695825"/>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Plus 21"/>
          <p:cNvSpPr/>
          <p:nvPr/>
        </p:nvSpPr>
        <p:spPr>
          <a:xfrm>
            <a:off x="3562768" y="5626554"/>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Plus 22"/>
          <p:cNvSpPr/>
          <p:nvPr/>
        </p:nvSpPr>
        <p:spPr>
          <a:xfrm>
            <a:off x="7334668" y="3708894"/>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Plus 23"/>
          <p:cNvSpPr/>
          <p:nvPr/>
        </p:nvSpPr>
        <p:spPr>
          <a:xfrm>
            <a:off x="7334668" y="5592123"/>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Plus 24"/>
          <p:cNvSpPr/>
          <p:nvPr/>
        </p:nvSpPr>
        <p:spPr>
          <a:xfrm>
            <a:off x="4991100" y="5627433"/>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7769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Extensibility &amp; Development Options</a:t>
            </a:r>
          </a:p>
          <a:p>
            <a:pPr>
              <a:buFont typeface="Wingdings" panose="05000000000000000000" pitchFamily="2" charset="2"/>
              <a:buChar char="ü"/>
            </a:pPr>
            <a:r>
              <a:rPr lang="en-US" dirty="0">
                <a:solidFill>
                  <a:schemeClr val="bg1">
                    <a:lumMod val="50000"/>
                  </a:schemeClr>
                </a:solidFill>
              </a:rPr>
              <a:t>Packaging Extensibility &amp; Development Artifacts</a:t>
            </a:r>
          </a:p>
          <a:p>
            <a:pPr>
              <a:buFont typeface="Wingdings" panose="05000000000000000000" pitchFamily="2" charset="2"/>
              <a:buChar char="ü"/>
            </a:pPr>
            <a:r>
              <a:rPr lang="en-US" dirty="0">
                <a:solidFill>
                  <a:schemeClr val="bg1">
                    <a:lumMod val="50000"/>
                  </a:schemeClr>
                </a:solidFill>
              </a:rPr>
              <a:t>SharePoint 2013 APIs</a:t>
            </a:r>
          </a:p>
          <a:p>
            <a:pPr>
              <a:buFont typeface="Wingdings" panose="05000000000000000000" pitchFamily="2" charset="2"/>
              <a:buChar char="Ø"/>
            </a:pPr>
            <a:r>
              <a:rPr lang="en-US" dirty="0"/>
              <a:t>SharePoint Development Environment</a:t>
            </a:r>
          </a:p>
          <a:p>
            <a:r>
              <a:rPr lang="en-US" dirty="0" smtClean="0"/>
              <a:t>SharePoint Development Tools &amp; Utilities</a:t>
            </a:r>
          </a:p>
          <a:p>
            <a:r>
              <a:rPr lang="en-US" dirty="0"/>
              <a:t>Community Development Tools </a:t>
            </a:r>
            <a:r>
              <a:rPr lang="en-US" dirty="0" smtClean="0"/>
              <a:t>&amp; Utilities</a:t>
            </a:r>
          </a:p>
          <a:p>
            <a:r>
              <a:rPr lang="en-US" dirty="0"/>
              <a:t>Client-Side Development Tools &amp; </a:t>
            </a:r>
            <a:r>
              <a:rPr lang="en-US" dirty="0" smtClean="0"/>
              <a:t>Libraries</a:t>
            </a:r>
          </a:p>
          <a:p>
            <a:r>
              <a:rPr lang="en-US" dirty="0"/>
              <a:t>Windows PowerShell &amp; SharePoint</a:t>
            </a:r>
          </a:p>
          <a:p>
            <a:endParaRPr lang="en-US" dirty="0"/>
          </a:p>
        </p:txBody>
      </p:sp>
    </p:spTree>
    <p:extLst>
      <p:ext uri="{BB962C8B-B14F-4D97-AF65-F5344CB8AC3E}">
        <p14:creationId xmlns:p14="http://schemas.microsoft.com/office/powerpoint/2010/main" val="3520710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 Options</a:t>
            </a:r>
            <a:endParaRPr lang="en-US" dirty="0"/>
          </a:p>
        </p:txBody>
      </p:sp>
      <p:sp>
        <p:nvSpPr>
          <p:cNvPr id="3" name="Content Placeholder 2"/>
          <p:cNvSpPr>
            <a:spLocks noGrp="1"/>
          </p:cNvSpPr>
          <p:nvPr>
            <p:ph idx="1"/>
          </p:nvPr>
        </p:nvSpPr>
        <p:spPr/>
        <p:txBody>
          <a:bodyPr/>
          <a:lstStyle/>
          <a:p>
            <a:r>
              <a:rPr lang="en-US" dirty="0" smtClean="0"/>
              <a:t>What types of things are you building?</a:t>
            </a:r>
          </a:p>
          <a:p>
            <a:pPr lvl="1"/>
            <a:r>
              <a:rPr lang="en-US" dirty="0" smtClean="0"/>
              <a:t>SharePoint-hosted apps</a:t>
            </a:r>
          </a:p>
          <a:p>
            <a:pPr lvl="1"/>
            <a:r>
              <a:rPr lang="en-US" dirty="0" smtClean="0"/>
              <a:t>Solutions apps</a:t>
            </a:r>
          </a:p>
          <a:p>
            <a:r>
              <a:rPr lang="en-US" dirty="0" smtClean="0"/>
              <a:t>What you are building dictates the type of local development environment you need</a:t>
            </a:r>
          </a:p>
          <a:p>
            <a:pPr lvl="1"/>
            <a:r>
              <a:rPr lang="en-US" dirty="0" smtClean="0"/>
              <a:t>SharePoint-Hosted Apps</a:t>
            </a:r>
          </a:p>
          <a:p>
            <a:pPr lvl="2"/>
            <a:r>
              <a:rPr lang="en-US" dirty="0" smtClean="0"/>
              <a:t>Office 365 Napa App</a:t>
            </a:r>
          </a:p>
          <a:p>
            <a:pPr lvl="2"/>
            <a:r>
              <a:rPr lang="en-US" dirty="0" smtClean="0"/>
              <a:t>What you need: Office 365 Developer Site &amp; browser</a:t>
            </a:r>
          </a:p>
          <a:p>
            <a:pPr lvl="1"/>
            <a:r>
              <a:rPr lang="en-US" dirty="0" smtClean="0"/>
              <a:t>Solutions, Provider-Hosted / </a:t>
            </a:r>
            <a:r>
              <a:rPr lang="en-US" dirty="0" err="1" smtClean="0"/>
              <a:t>Autohosted</a:t>
            </a:r>
            <a:r>
              <a:rPr lang="en-US" dirty="0" smtClean="0"/>
              <a:t> Apps</a:t>
            </a:r>
          </a:p>
          <a:p>
            <a:pPr lvl="2"/>
            <a:r>
              <a:rPr lang="en-US" dirty="0" smtClean="0"/>
              <a:t>Visual Studio 2012 + Office &amp; SharePoint Tools</a:t>
            </a:r>
          </a:p>
          <a:p>
            <a:pPr lvl="2"/>
            <a:r>
              <a:rPr lang="en-US" dirty="0"/>
              <a:t>What you </a:t>
            </a:r>
            <a:r>
              <a:rPr lang="en-US" dirty="0" smtClean="0"/>
              <a:t>need: Complete local development environment</a:t>
            </a:r>
            <a:endParaRPr lang="en-US" dirty="0"/>
          </a:p>
        </p:txBody>
      </p:sp>
    </p:spTree>
    <p:extLst>
      <p:ext uri="{BB962C8B-B14F-4D97-AF65-F5344CB8AC3E}">
        <p14:creationId xmlns:p14="http://schemas.microsoft.com/office/powerpoint/2010/main" val="3559686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Development Environment</a:t>
            </a:r>
            <a:endParaRPr lang="en-US" dirty="0"/>
          </a:p>
        </p:txBody>
      </p:sp>
      <p:sp>
        <p:nvSpPr>
          <p:cNvPr id="3" name="Content Placeholder 2"/>
          <p:cNvSpPr>
            <a:spLocks noGrp="1"/>
          </p:cNvSpPr>
          <p:nvPr>
            <p:ph idx="1"/>
          </p:nvPr>
        </p:nvSpPr>
        <p:spPr/>
        <p:txBody>
          <a:bodyPr>
            <a:normAutofit/>
          </a:bodyPr>
          <a:lstStyle/>
          <a:p>
            <a:r>
              <a:rPr lang="en-US" dirty="0" smtClean="0"/>
              <a:t>Local on-premises deployment of:</a:t>
            </a:r>
          </a:p>
          <a:p>
            <a:pPr lvl="1"/>
            <a:r>
              <a:rPr lang="en-US" dirty="0"/>
              <a:t>Prerequisites: SQL Server, Workflow Manager, etc.</a:t>
            </a:r>
          </a:p>
          <a:p>
            <a:pPr lvl="1"/>
            <a:r>
              <a:rPr lang="en-US" dirty="0" smtClean="0"/>
              <a:t>SharePoint 2013 Server</a:t>
            </a:r>
          </a:p>
          <a:p>
            <a:pPr lvl="1"/>
            <a:r>
              <a:rPr lang="en-US" dirty="0" smtClean="0"/>
              <a:t>Tools: Visual Studio, Office, SharePoint Designer</a:t>
            </a:r>
          </a:p>
          <a:p>
            <a:r>
              <a:rPr lang="en-US" dirty="0" smtClean="0"/>
              <a:t>Recommended hardware</a:t>
            </a:r>
          </a:p>
          <a:p>
            <a:pPr lvl="1"/>
            <a:r>
              <a:rPr lang="en-US" dirty="0" smtClean="0"/>
              <a:t>Host machine has 16GB+</a:t>
            </a:r>
          </a:p>
          <a:p>
            <a:pPr lvl="1"/>
            <a:r>
              <a:rPr lang="en-US" dirty="0" smtClean="0"/>
              <a:t>Allocate 12GB+ to SharePoint VM</a:t>
            </a:r>
          </a:p>
          <a:p>
            <a:r>
              <a:rPr lang="en-US" dirty="0" smtClean="0"/>
              <a:t>Complete environment setup guide available at </a:t>
            </a:r>
            <a:r>
              <a:rPr lang="en-US" b="1" dirty="0" smtClean="0">
                <a:hlinkClick r:id="rId3"/>
              </a:rPr>
              <a:t>www.CriticalPathTraining.com/Members</a:t>
            </a:r>
            <a:r>
              <a:rPr lang="en-US" b="1" dirty="0" smtClean="0"/>
              <a:t> </a:t>
            </a:r>
          </a:p>
        </p:txBody>
      </p:sp>
    </p:spTree>
    <p:extLst>
      <p:ext uri="{BB962C8B-B14F-4D97-AF65-F5344CB8AC3E}">
        <p14:creationId xmlns:p14="http://schemas.microsoft.com/office/powerpoint/2010/main" val="536568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Extensibility &amp; Development Options</a:t>
            </a:r>
          </a:p>
          <a:p>
            <a:pPr>
              <a:buFont typeface="Wingdings" panose="05000000000000000000" pitchFamily="2" charset="2"/>
              <a:buChar char="ü"/>
            </a:pPr>
            <a:r>
              <a:rPr lang="en-US" dirty="0">
                <a:solidFill>
                  <a:schemeClr val="bg1">
                    <a:lumMod val="50000"/>
                  </a:schemeClr>
                </a:solidFill>
              </a:rPr>
              <a:t>Packaging Extensibility &amp; Development Artifacts</a:t>
            </a:r>
          </a:p>
          <a:p>
            <a:pPr>
              <a:buFont typeface="Wingdings" panose="05000000000000000000" pitchFamily="2" charset="2"/>
              <a:buChar char="ü"/>
            </a:pPr>
            <a:r>
              <a:rPr lang="en-US" dirty="0">
                <a:solidFill>
                  <a:schemeClr val="bg1">
                    <a:lumMod val="50000"/>
                  </a:schemeClr>
                </a:solidFill>
              </a:rPr>
              <a:t>SharePoint 2013 APIs</a:t>
            </a:r>
          </a:p>
          <a:p>
            <a:pPr>
              <a:buFont typeface="Wingdings" panose="05000000000000000000" pitchFamily="2" charset="2"/>
              <a:buChar char="ü"/>
            </a:pPr>
            <a:r>
              <a:rPr lang="en-US" dirty="0">
                <a:solidFill>
                  <a:schemeClr val="bg1">
                    <a:lumMod val="50000"/>
                  </a:schemeClr>
                </a:solidFill>
              </a:rPr>
              <a:t>SharePoint Development Environment</a:t>
            </a:r>
          </a:p>
          <a:p>
            <a:pPr>
              <a:buFont typeface="Wingdings" panose="05000000000000000000" pitchFamily="2" charset="2"/>
              <a:buChar char="Ø"/>
            </a:pPr>
            <a:r>
              <a:rPr lang="en-US" dirty="0" smtClean="0"/>
              <a:t>SharePoint Development Tools &amp; Utilities</a:t>
            </a:r>
          </a:p>
          <a:p>
            <a:r>
              <a:rPr lang="en-US" dirty="0"/>
              <a:t>Community Development Tools </a:t>
            </a:r>
            <a:r>
              <a:rPr lang="en-US" dirty="0" smtClean="0"/>
              <a:t>&amp; Utilities</a:t>
            </a:r>
          </a:p>
          <a:p>
            <a:r>
              <a:rPr lang="en-US" dirty="0"/>
              <a:t>Client-Side Development Tools &amp; </a:t>
            </a:r>
            <a:r>
              <a:rPr lang="en-US" dirty="0" smtClean="0"/>
              <a:t>Libraries</a:t>
            </a:r>
          </a:p>
          <a:p>
            <a:r>
              <a:rPr lang="en-US" dirty="0"/>
              <a:t>Windows PowerShell &amp; SharePoint</a:t>
            </a:r>
          </a:p>
          <a:p>
            <a:endParaRPr lang="en-US" dirty="0"/>
          </a:p>
        </p:txBody>
      </p:sp>
    </p:spTree>
    <p:extLst>
      <p:ext uri="{BB962C8B-B14F-4D97-AF65-F5344CB8AC3E}">
        <p14:creationId xmlns:p14="http://schemas.microsoft.com/office/powerpoint/2010/main" val="3655566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Extensibility &amp; Development Options</a:t>
            </a:r>
          </a:p>
          <a:p>
            <a:r>
              <a:rPr lang="en-US" dirty="0" smtClean="0"/>
              <a:t>Packaging </a:t>
            </a:r>
            <a:r>
              <a:rPr lang="en-US" dirty="0"/>
              <a:t>Extensibility &amp; Development </a:t>
            </a:r>
            <a:r>
              <a:rPr lang="en-US" dirty="0" smtClean="0"/>
              <a:t>Artifacts</a:t>
            </a:r>
          </a:p>
          <a:p>
            <a:r>
              <a:rPr lang="en-US" dirty="0" smtClean="0"/>
              <a:t>SharePoint 2013 APIs</a:t>
            </a:r>
          </a:p>
          <a:p>
            <a:r>
              <a:rPr lang="en-US" dirty="0" smtClean="0"/>
              <a:t>SharePoint Development Environment</a:t>
            </a:r>
          </a:p>
          <a:p>
            <a:r>
              <a:rPr lang="en-US" dirty="0" smtClean="0"/>
              <a:t>SharePoint Development Tools &amp; Utilities</a:t>
            </a:r>
          </a:p>
          <a:p>
            <a:r>
              <a:rPr lang="en-US" dirty="0"/>
              <a:t>Community Development Tools </a:t>
            </a:r>
            <a:r>
              <a:rPr lang="en-US" dirty="0" smtClean="0"/>
              <a:t>&amp; Utilities</a:t>
            </a:r>
          </a:p>
          <a:p>
            <a:r>
              <a:rPr lang="en-US" dirty="0" smtClean="0"/>
              <a:t>Client-Side </a:t>
            </a:r>
            <a:r>
              <a:rPr lang="en-US" dirty="0"/>
              <a:t>Development Tools &amp; </a:t>
            </a:r>
            <a:r>
              <a:rPr lang="en-US" dirty="0" smtClean="0"/>
              <a:t>Libraries</a:t>
            </a:r>
          </a:p>
          <a:p>
            <a:r>
              <a:rPr lang="en-US" dirty="0"/>
              <a:t>Windows PowerShell </a:t>
            </a:r>
            <a:r>
              <a:rPr lang="en-US"/>
              <a:t>&amp; </a:t>
            </a:r>
            <a:r>
              <a:rPr lang="en-US" smtClean="0"/>
              <a:t>SharePoint</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“Napa” Office 365 Development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Office 365 Developer Sites have an unlimited license to the “Napa” app</a:t>
            </a:r>
          </a:p>
          <a:p>
            <a:pPr lvl="1"/>
            <a:r>
              <a:rPr lang="en-US" dirty="0" smtClean="0"/>
              <a:t>Available in online SharePoint Store for free</a:t>
            </a:r>
          </a:p>
          <a:p>
            <a:r>
              <a:rPr lang="en-US" dirty="0" smtClean="0"/>
              <a:t>Essentially a simplified and </a:t>
            </a:r>
            <a:r>
              <a:rPr lang="en-US" dirty="0" err="1" smtClean="0"/>
              <a:t>webified</a:t>
            </a:r>
            <a:r>
              <a:rPr lang="en-US" dirty="0" smtClean="0"/>
              <a:t> version of Visual Studio 2012</a:t>
            </a:r>
          </a:p>
          <a:p>
            <a:pPr lvl="1"/>
            <a:r>
              <a:rPr lang="en-US" dirty="0" smtClean="0"/>
              <a:t>Client-side code only</a:t>
            </a:r>
          </a:p>
          <a:p>
            <a:pPr lvl="1"/>
            <a:r>
              <a:rPr lang="en-US" dirty="0" smtClean="0"/>
              <a:t>Markup view for ASPX pages</a:t>
            </a:r>
          </a:p>
          <a:p>
            <a:pPr lvl="1"/>
            <a:r>
              <a:rPr lang="en-US" dirty="0" smtClean="0"/>
              <a:t>Code-behind not allowed</a:t>
            </a:r>
          </a:p>
          <a:p>
            <a:r>
              <a:rPr lang="en-US" dirty="0" smtClean="0"/>
              <a:t>Ideal for creating SharePoint-hosted apps</a:t>
            </a:r>
          </a:p>
          <a:p>
            <a:r>
              <a:rPr lang="en-US" dirty="0" smtClean="0"/>
              <a:t>Can create many SharePoint 2013 or </a:t>
            </a:r>
            <a:br>
              <a:rPr lang="en-US" dirty="0" smtClean="0"/>
            </a:br>
            <a:r>
              <a:rPr lang="en-US" dirty="0" smtClean="0"/>
              <a:t>Office 2013 Apps</a:t>
            </a:r>
          </a:p>
          <a:p>
            <a:r>
              <a:rPr lang="en-US" dirty="0" smtClean="0"/>
              <a:t>Can open the app in a local instance of Visual Studio 2012 to take it to the next level</a:t>
            </a:r>
            <a:endParaRPr lang="en-US" dirty="0"/>
          </a:p>
        </p:txBody>
      </p:sp>
    </p:spTree>
    <p:extLst>
      <p:ext uri="{BB962C8B-B14F-4D97-AF65-F5344CB8AC3E}">
        <p14:creationId xmlns:p14="http://schemas.microsoft.com/office/powerpoint/2010/main" val="908063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“Napa” Office 365 Development Tools</a:t>
            </a:r>
          </a:p>
        </p:txBody>
      </p:sp>
      <p:pic>
        <p:nvPicPr>
          <p:cNvPr id="4" name="Picture 3"/>
          <p:cNvPicPr>
            <a:picLocks noChangeAspect="1"/>
          </p:cNvPicPr>
          <p:nvPr/>
        </p:nvPicPr>
        <p:blipFill>
          <a:blip r:embed="rId2"/>
          <a:stretch>
            <a:fillRect/>
          </a:stretch>
        </p:blipFill>
        <p:spPr>
          <a:xfrm>
            <a:off x="762000" y="1219200"/>
            <a:ext cx="7620000" cy="53142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4185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Development Tools</a:t>
            </a:r>
            <a:endParaRPr lang="en-US" dirty="0"/>
          </a:p>
        </p:txBody>
      </p:sp>
      <p:sp>
        <p:nvSpPr>
          <p:cNvPr id="3" name="Content Placeholder 2"/>
          <p:cNvSpPr>
            <a:spLocks noGrp="1"/>
          </p:cNvSpPr>
          <p:nvPr>
            <p:ph idx="1"/>
          </p:nvPr>
        </p:nvSpPr>
        <p:spPr/>
        <p:txBody>
          <a:bodyPr/>
          <a:lstStyle/>
          <a:p>
            <a:r>
              <a:rPr lang="en-US" dirty="0" smtClean="0"/>
              <a:t>Visual Studio 2012</a:t>
            </a:r>
          </a:p>
          <a:p>
            <a:r>
              <a:rPr lang="en-US" dirty="0" smtClean="0"/>
              <a:t>Microsoft Office Developer Tools for </a:t>
            </a:r>
            <a:br>
              <a:rPr lang="en-US" dirty="0" smtClean="0"/>
            </a:br>
            <a:r>
              <a:rPr lang="en-US" dirty="0" smtClean="0"/>
              <a:t>Visual Studio 2012</a:t>
            </a:r>
          </a:p>
          <a:p>
            <a:pPr lvl="1"/>
            <a:r>
              <a:rPr lang="en-US" dirty="0" smtClean="0"/>
              <a:t>Distributed via Microsoft’s Web </a:t>
            </a:r>
            <a:br>
              <a:rPr lang="en-US" dirty="0" smtClean="0"/>
            </a:br>
            <a:r>
              <a:rPr lang="en-US" dirty="0" smtClean="0"/>
              <a:t>Platform Installer</a:t>
            </a:r>
          </a:p>
          <a:p>
            <a:r>
              <a:rPr lang="en-US" dirty="0" smtClean="0"/>
              <a:t>Developer tools include:</a:t>
            </a:r>
          </a:p>
          <a:p>
            <a:pPr lvl="1"/>
            <a:r>
              <a:rPr lang="en-US" dirty="0" smtClean="0"/>
              <a:t>Project templates</a:t>
            </a:r>
          </a:p>
          <a:p>
            <a:pPr lvl="1"/>
            <a:r>
              <a:rPr lang="en-US" dirty="0" smtClean="0"/>
              <a:t>Item templates</a:t>
            </a:r>
          </a:p>
          <a:p>
            <a:pPr lvl="1"/>
            <a:r>
              <a:rPr lang="en-US" dirty="0"/>
              <a:t>Designers &amp; tool windows</a:t>
            </a:r>
          </a:p>
          <a:p>
            <a:pPr lvl="1"/>
            <a:r>
              <a:rPr lang="en-US" dirty="0" smtClean="0"/>
              <a:t>Deployment &amp; debugging</a:t>
            </a:r>
            <a:br>
              <a:rPr lang="en-US" dirty="0" smtClean="0"/>
            </a:br>
            <a:r>
              <a:rPr lang="en-US" dirty="0" smtClean="0"/>
              <a:t>steps</a:t>
            </a:r>
          </a:p>
        </p:txBody>
      </p:sp>
      <p:pic>
        <p:nvPicPr>
          <p:cNvPr id="4" name="Picture 3"/>
          <p:cNvPicPr>
            <a:picLocks noChangeAspect="1"/>
          </p:cNvPicPr>
          <p:nvPr/>
        </p:nvPicPr>
        <p:blipFill>
          <a:blip r:embed="rId3"/>
          <a:stretch>
            <a:fillRect/>
          </a:stretch>
        </p:blipFill>
        <p:spPr>
          <a:xfrm>
            <a:off x="6019800" y="2590800"/>
            <a:ext cx="2667000" cy="37060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9752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Exploring Development Tools:</a:t>
            </a:r>
            <a:br>
              <a:rPr lang="en-US" dirty="0" smtClean="0"/>
            </a:br>
            <a:r>
              <a:rPr lang="en-US" dirty="0" smtClean="0"/>
              <a:t>“Napa” &amp; Visual Studio 2012</a:t>
            </a:r>
            <a:endParaRPr lang="en-US" dirty="0"/>
          </a:p>
        </p:txBody>
      </p:sp>
    </p:spTree>
    <p:extLst>
      <p:ext uri="{BB962C8B-B14F-4D97-AF65-F5344CB8AC3E}">
        <p14:creationId xmlns:p14="http://schemas.microsoft.com/office/powerpoint/2010/main" val="1140770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Dashboard Details</a:t>
            </a:r>
            <a:endParaRPr lang="en-US" dirty="0"/>
          </a:p>
        </p:txBody>
      </p:sp>
      <p:sp>
        <p:nvSpPr>
          <p:cNvPr id="3" name="Content Placeholder 2"/>
          <p:cNvSpPr>
            <a:spLocks noGrp="1"/>
          </p:cNvSpPr>
          <p:nvPr>
            <p:ph idx="1"/>
          </p:nvPr>
        </p:nvSpPr>
        <p:spPr/>
        <p:txBody>
          <a:bodyPr>
            <a:normAutofit/>
          </a:bodyPr>
          <a:lstStyle/>
          <a:p>
            <a:r>
              <a:rPr lang="en-US" dirty="0" smtClean="0"/>
              <a:t>Introduced in SharePoint 2010</a:t>
            </a:r>
          </a:p>
          <a:p>
            <a:pPr lvl="1"/>
            <a:r>
              <a:rPr lang="en-US" dirty="0" smtClean="0"/>
              <a:t>Showed only information about current request</a:t>
            </a:r>
          </a:p>
          <a:p>
            <a:r>
              <a:rPr lang="en-US" dirty="0" smtClean="0"/>
              <a:t>SharePoint 2013 improvements</a:t>
            </a:r>
          </a:p>
          <a:p>
            <a:pPr lvl="1"/>
            <a:r>
              <a:rPr lang="en-US" dirty="0" smtClean="0"/>
              <a:t>Shows requests from start of dashboard session </a:t>
            </a:r>
          </a:p>
          <a:p>
            <a:pPr lvl="1"/>
            <a:r>
              <a:rPr lang="en-US" dirty="0" smtClean="0"/>
              <a:t>Surfaced as a popup window</a:t>
            </a:r>
          </a:p>
          <a:p>
            <a:r>
              <a:rPr lang="en-US" dirty="0" smtClean="0"/>
              <a:t>Diagnostic data shown (per request):</a:t>
            </a:r>
          </a:p>
          <a:p>
            <a:pPr marL="0" indent="0">
              <a:buNone/>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152226957"/>
              </p:ext>
            </p:extLst>
          </p:nvPr>
        </p:nvGraphicFramePr>
        <p:xfrm>
          <a:off x="1181100" y="4495800"/>
          <a:ext cx="6781801" cy="1854200"/>
        </p:xfrm>
        <a:graphic>
          <a:graphicData uri="http://schemas.openxmlformats.org/drawingml/2006/table">
            <a:tbl>
              <a:tblPr bandRow="1">
                <a:tableStyleId>{5C22544A-7EE6-4342-B048-85BDC9FD1C3A}</a:tableStyleId>
              </a:tblPr>
              <a:tblGrid>
                <a:gridCol w="3814763"/>
                <a:gridCol w="2967038"/>
              </a:tblGrid>
              <a:tr h="370840">
                <a:tc>
                  <a:txBody>
                    <a:bodyPr/>
                    <a:lstStyle/>
                    <a:p>
                      <a:r>
                        <a:rPr lang="en-US" dirty="0" smtClean="0"/>
                        <a:t>Server Information</a:t>
                      </a:r>
                      <a:endParaRPr lang="en-US" dirty="0"/>
                    </a:p>
                  </a:txBody>
                  <a:tcPr/>
                </a:tc>
                <a:tc>
                  <a:txBody>
                    <a:bodyPr/>
                    <a:lstStyle/>
                    <a:p>
                      <a:r>
                        <a:rPr lang="en-US" dirty="0" smtClean="0"/>
                        <a:t>Service Calls</a:t>
                      </a:r>
                      <a:endParaRPr lang="en-US" dirty="0"/>
                    </a:p>
                  </a:txBody>
                  <a:tcPr/>
                </a:tc>
              </a:tr>
              <a:tr h="370840">
                <a:tc>
                  <a:txBody>
                    <a:bodyPr/>
                    <a:lstStyle/>
                    <a:p>
                      <a:r>
                        <a:rPr lang="en-US" dirty="0" smtClean="0"/>
                        <a:t>Scopes</a:t>
                      </a:r>
                      <a:endParaRPr lang="en-US" dirty="0"/>
                    </a:p>
                  </a:txBody>
                  <a:tcPr/>
                </a:tc>
                <a:tc>
                  <a:txBody>
                    <a:bodyPr/>
                    <a:lstStyle/>
                    <a:p>
                      <a:r>
                        <a:rPr lang="en-US" dirty="0" smtClean="0"/>
                        <a:t>ULS Entries</a:t>
                      </a:r>
                      <a:r>
                        <a:rPr lang="en-US" baseline="0" dirty="0" smtClean="0"/>
                        <a:t> (new)</a:t>
                      </a:r>
                      <a:endParaRPr lang="en-US" dirty="0"/>
                    </a:p>
                  </a:txBody>
                  <a:tcPr/>
                </a:tc>
              </a:tr>
              <a:tr h="370840">
                <a:tc>
                  <a:txBody>
                    <a:bodyPr/>
                    <a:lstStyle/>
                    <a:p>
                      <a:r>
                        <a:rPr lang="en-US" dirty="0" smtClean="0"/>
                        <a:t>SQL Queries from SharePoint API</a:t>
                      </a:r>
                      <a:endParaRPr lang="en-US" dirty="0"/>
                    </a:p>
                  </a:txBody>
                  <a:tcPr/>
                </a:tc>
                <a:tc>
                  <a:txBody>
                    <a:bodyPr/>
                    <a:lstStyle/>
                    <a:p>
                      <a:r>
                        <a:rPr lang="en-US" dirty="0" smtClean="0"/>
                        <a:t>Cache Calls (new)</a:t>
                      </a:r>
                    </a:p>
                  </a:txBody>
                  <a:tcPr/>
                </a:tc>
              </a:tr>
              <a:tr h="370840">
                <a:tc>
                  <a:txBody>
                    <a:bodyPr/>
                    <a:lstStyle/>
                    <a:p>
                      <a:r>
                        <a:rPr lang="en-US" dirty="0" err="1" smtClean="0"/>
                        <a:t>SPRequests</a:t>
                      </a:r>
                      <a:endParaRPr lang="en-US" dirty="0"/>
                    </a:p>
                  </a:txBody>
                  <a:tcPr/>
                </a:tc>
                <a:tc>
                  <a:txBody>
                    <a:bodyPr/>
                    <a:lstStyle/>
                    <a:p>
                      <a:r>
                        <a:rPr lang="en-US" dirty="0" smtClean="0"/>
                        <a:t>Animation details (new)</a:t>
                      </a:r>
                      <a:endParaRPr lang="en-US" dirty="0"/>
                    </a:p>
                  </a:txBody>
                  <a:tcPr/>
                </a:tc>
              </a:tr>
              <a:tr h="370840">
                <a:tc>
                  <a:txBody>
                    <a:bodyPr/>
                    <a:lstStyle/>
                    <a:p>
                      <a:r>
                        <a:rPr lang="en-US" dirty="0" smtClean="0"/>
                        <a:t>Asserts</a:t>
                      </a:r>
                      <a:endParaRPr lang="en-US" dirty="0"/>
                    </a:p>
                  </a:txBody>
                  <a:tcPr/>
                </a:tc>
                <a:tc>
                  <a:txBody>
                    <a:bodyPr/>
                    <a:lstStyle/>
                    <a:p>
                      <a:r>
                        <a:rPr lang="en-US" dirty="0" smtClean="0"/>
                        <a:t>MDS</a:t>
                      </a:r>
                      <a:r>
                        <a:rPr lang="en-US" baseline="0" dirty="0" smtClean="0"/>
                        <a:t> details (new)</a:t>
                      </a:r>
                      <a:endParaRPr lang="en-US" dirty="0"/>
                    </a:p>
                  </a:txBody>
                  <a:tcPr/>
                </a:tc>
              </a:tr>
            </a:tbl>
          </a:graphicData>
        </a:graphic>
      </p:graphicFrame>
    </p:spTree>
    <p:extLst>
      <p:ext uri="{BB962C8B-B14F-4D97-AF65-F5344CB8AC3E}">
        <p14:creationId xmlns:p14="http://schemas.microsoft.com/office/powerpoint/2010/main" val="4106830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&amp; Using Developer Dashboard</a:t>
            </a:r>
            <a:endParaRPr lang="en-US" dirty="0"/>
          </a:p>
        </p:txBody>
      </p:sp>
      <p:sp>
        <p:nvSpPr>
          <p:cNvPr id="3" name="Content Placeholder 2"/>
          <p:cNvSpPr>
            <a:spLocks noGrp="1"/>
          </p:cNvSpPr>
          <p:nvPr>
            <p:ph idx="1"/>
          </p:nvPr>
        </p:nvSpPr>
        <p:spPr/>
        <p:txBody>
          <a:bodyPr>
            <a:normAutofit/>
          </a:bodyPr>
          <a:lstStyle/>
          <a:p>
            <a:r>
              <a:rPr lang="en-US" dirty="0" smtClean="0"/>
              <a:t>Must </a:t>
            </a:r>
            <a:r>
              <a:rPr lang="en-US" dirty="0"/>
              <a:t>be enabled via API:</a:t>
            </a:r>
          </a:p>
          <a:p>
            <a:endParaRPr lang="en-US" dirty="0"/>
          </a:p>
          <a:p>
            <a:endParaRPr lang="en-US" dirty="0"/>
          </a:p>
          <a:p>
            <a:endParaRPr lang="en-US" dirty="0" smtClean="0"/>
          </a:p>
          <a:p>
            <a:endParaRPr lang="en-US" dirty="0" smtClean="0"/>
          </a:p>
          <a:p>
            <a:r>
              <a:rPr lang="en-US" dirty="0" smtClean="0"/>
              <a:t>Display </a:t>
            </a:r>
            <a:r>
              <a:rPr lang="en-US" dirty="0"/>
              <a:t>mode </a:t>
            </a:r>
            <a:r>
              <a:rPr lang="en-US" b="1" dirty="0" err="1"/>
              <a:t>OnDemand</a:t>
            </a:r>
            <a:r>
              <a:rPr lang="en-US" dirty="0"/>
              <a:t> </a:t>
            </a:r>
            <a:r>
              <a:rPr lang="en-US" dirty="0" smtClean="0"/>
              <a:t>deprecated</a:t>
            </a:r>
          </a:p>
          <a:p>
            <a:pPr lvl="1"/>
            <a:r>
              <a:rPr lang="en-US" dirty="0" smtClean="0"/>
              <a:t>Default: Off</a:t>
            </a:r>
            <a:endParaRPr lang="en-US" dirty="0"/>
          </a:p>
          <a:p>
            <a:r>
              <a:rPr lang="en-US" dirty="0"/>
              <a:t>Requires </a:t>
            </a:r>
            <a:r>
              <a:rPr lang="en-US" b="1" dirty="0"/>
              <a:t>Usage &amp; Health Data Collection Service Application</a:t>
            </a:r>
            <a:r>
              <a:rPr lang="en-US" dirty="0"/>
              <a:t> instance, otherwise shows no </a:t>
            </a:r>
            <a:r>
              <a:rPr lang="en-US" dirty="0" smtClean="0"/>
              <a:t>data	</a:t>
            </a:r>
          </a:p>
        </p:txBody>
      </p:sp>
      <p:sp>
        <p:nvSpPr>
          <p:cNvPr id="5" name="TextBox 4"/>
          <p:cNvSpPr txBox="1"/>
          <p:nvPr/>
        </p:nvSpPr>
        <p:spPr>
          <a:xfrm>
            <a:off x="571500" y="2133600"/>
            <a:ext cx="8001000" cy="175432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contentService</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err="1">
                <a:solidFill>
                  <a:srgbClr val="008080"/>
                </a:solidFill>
                <a:latin typeface="Lucida Console" panose="020B0609040504020204" pitchFamily="49" charset="0"/>
              </a:rPr>
              <a:t>Microsoft.SharePoint.Administration.SPWebService</a:t>
            </a:r>
            <a:r>
              <a:rPr lang="en-US" sz="1200" dirty="0">
                <a:solidFill>
                  <a:srgbClr val="A9A9A9"/>
                </a:solidFill>
                <a:latin typeface="Lucida Console" panose="020B0609040504020204" pitchFamily="49" charset="0"/>
              </a:rPr>
              <a:t>]::</a:t>
            </a:r>
            <a:r>
              <a:rPr lang="en-US" sz="1200" dirty="0" err="1">
                <a:solidFill>
                  <a:prstClr val="black"/>
                </a:solidFill>
                <a:latin typeface="Lucida Console" panose="020B0609040504020204" pitchFamily="49" charset="0"/>
              </a:rPr>
              <a:t>ContentService</a:t>
            </a:r>
            <a:endParaRPr lang="en-US" sz="1200" dirty="0">
              <a:solidFill>
                <a:prstClr val="black"/>
              </a:solidFill>
              <a:latin typeface="Lucida Console" panose="020B0609040504020204" pitchFamily="49" charset="0"/>
            </a:endParaRPr>
          </a:p>
          <a:p>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devDashboardSettings</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a:t>
            </a:r>
            <a:r>
              <a:rPr lang="en-US" sz="1200" dirty="0" err="1" smtClean="0">
                <a:solidFill>
                  <a:srgbClr val="FF4500"/>
                </a:solidFill>
                <a:latin typeface="Lucida Console" panose="020B0609040504020204" pitchFamily="49" charset="0"/>
              </a:rPr>
              <a:t>contentService</a:t>
            </a:r>
            <a:r>
              <a:rPr lang="en-US" sz="1200" dirty="0" err="1" smtClean="0">
                <a:solidFill>
                  <a:srgbClr val="A9A9A9"/>
                </a:solidFill>
                <a:latin typeface="Lucida Console" panose="020B0609040504020204" pitchFamily="49" charset="0"/>
              </a:rPr>
              <a:t>.</a:t>
            </a:r>
            <a:r>
              <a:rPr lang="en-US" sz="1200" dirty="0" err="1" smtClean="0">
                <a:solidFill>
                  <a:prstClr val="black"/>
                </a:solidFill>
                <a:latin typeface="Lucida Console" panose="020B0609040504020204" pitchFamily="49" charset="0"/>
              </a:rPr>
              <a:t>DeveloperDashboardSettings</a:t>
            </a:r>
            <a:endParaRPr lang="en-US" sz="1200" dirty="0" smtClean="0">
              <a:solidFill>
                <a:prstClr val="black"/>
              </a:solidFill>
              <a:latin typeface="Lucida Console" panose="020B0609040504020204" pitchFamily="49" charset="0"/>
            </a:endParaRPr>
          </a:p>
          <a:p>
            <a:endParaRPr lang="en-US" sz="1200" dirty="0">
              <a:solidFill>
                <a:prstClr val="black"/>
              </a:solidFill>
              <a:latin typeface="Lucida Console" panose="020B0609040504020204" pitchFamily="49" charset="0"/>
            </a:endParaRPr>
          </a:p>
          <a:p>
            <a:r>
              <a:rPr lang="en-US" sz="1200" dirty="0">
                <a:solidFill>
                  <a:srgbClr val="00008B"/>
                </a:solidFill>
                <a:latin typeface="Lucida Console" panose="020B0609040504020204" pitchFamily="49" charset="0"/>
              </a:rPr>
              <a:t>if</a:t>
            </a:r>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devDashboardSettings</a:t>
            </a:r>
            <a:r>
              <a:rPr lang="en-US" sz="1200" dirty="0" err="1">
                <a:solidFill>
                  <a:srgbClr val="A9A9A9"/>
                </a:solidFill>
                <a:latin typeface="Lucida Console" panose="020B0609040504020204" pitchFamily="49" charset="0"/>
              </a:rPr>
              <a:t>.</a:t>
            </a:r>
            <a:r>
              <a:rPr lang="en-US" sz="1200" dirty="0" err="1">
                <a:solidFill>
                  <a:prstClr val="black"/>
                </a:solidFill>
                <a:latin typeface="Lucida Console" panose="020B0609040504020204" pitchFamily="49" charset="0"/>
              </a:rPr>
              <a:t>DisplayLevel</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err="1">
                <a:solidFill>
                  <a:srgbClr val="A9A9A9"/>
                </a:solidFill>
                <a:latin typeface="Lucida Console" panose="020B0609040504020204" pitchFamily="49" charset="0"/>
              </a:rPr>
              <a:t>eq</a:t>
            </a:r>
            <a:r>
              <a:rPr lang="en-US" sz="1200" dirty="0">
                <a:solidFill>
                  <a:prstClr val="black"/>
                </a:solidFill>
                <a:latin typeface="Lucida Console" panose="020B0609040504020204" pitchFamily="49" charset="0"/>
              </a:rPr>
              <a:t> </a:t>
            </a:r>
            <a:r>
              <a:rPr lang="en-US" sz="1200" dirty="0">
                <a:solidFill>
                  <a:srgbClr val="8B0000"/>
                </a:solidFill>
                <a:latin typeface="Lucida Console" panose="020B0609040504020204" pitchFamily="49" charset="0"/>
              </a:rPr>
              <a:t>"On"</a:t>
            </a:r>
            <a:r>
              <a:rPr lang="en-US" sz="1200" dirty="0">
                <a:solidFill>
                  <a:prstClr val="black"/>
                </a:solidFill>
                <a:latin typeface="Lucida Console" panose="020B0609040504020204" pitchFamily="49" charset="0"/>
              </a:rPr>
              <a:t>){</a:t>
            </a:r>
          </a:p>
          <a:p>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devDashboardSettings</a:t>
            </a:r>
            <a:r>
              <a:rPr lang="en-US" sz="1200" dirty="0" err="1">
                <a:solidFill>
                  <a:srgbClr val="A9A9A9"/>
                </a:solidFill>
                <a:latin typeface="Lucida Console" panose="020B0609040504020204" pitchFamily="49" charset="0"/>
              </a:rPr>
              <a:t>.</a:t>
            </a:r>
            <a:r>
              <a:rPr lang="en-US" sz="1200" dirty="0" err="1">
                <a:solidFill>
                  <a:prstClr val="black"/>
                </a:solidFill>
                <a:latin typeface="Lucida Console" panose="020B0609040504020204" pitchFamily="49" charset="0"/>
              </a:rPr>
              <a:t>DisplayLevel</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a:solidFill>
                  <a:prstClr val="black"/>
                </a:solidFill>
                <a:latin typeface="Lucida Console" panose="020B0609040504020204" pitchFamily="49" charset="0"/>
              </a:rPr>
              <a:t> </a:t>
            </a:r>
            <a:r>
              <a:rPr lang="en-US" sz="1200" dirty="0">
                <a:solidFill>
                  <a:srgbClr val="8B0000"/>
                </a:solidFill>
                <a:latin typeface="Lucida Console" panose="020B0609040504020204" pitchFamily="49" charset="0"/>
              </a:rPr>
              <a:t>"Off"</a:t>
            </a:r>
            <a:endParaRPr lang="en-US" sz="1200" dirty="0">
              <a:solidFill>
                <a:prstClr val="black"/>
              </a:solidFill>
              <a:latin typeface="Lucida Console" panose="020B0609040504020204" pitchFamily="49" charset="0"/>
            </a:endParaRPr>
          </a:p>
          <a:p>
            <a:r>
              <a:rPr lang="en-US" sz="1200" dirty="0">
                <a:solidFill>
                  <a:prstClr val="black"/>
                </a:solidFill>
                <a:latin typeface="Lucida Console" panose="020B0609040504020204" pitchFamily="49" charset="0"/>
              </a:rPr>
              <a:t>} </a:t>
            </a:r>
            <a:r>
              <a:rPr lang="en-US" sz="1200" dirty="0">
                <a:solidFill>
                  <a:srgbClr val="00008B"/>
                </a:solidFill>
                <a:latin typeface="Lucida Console" panose="020B0609040504020204" pitchFamily="49" charset="0"/>
              </a:rPr>
              <a:t>else</a:t>
            </a:r>
            <a:r>
              <a:rPr lang="en-US" sz="1200" dirty="0">
                <a:solidFill>
                  <a:prstClr val="black"/>
                </a:solidFill>
                <a:latin typeface="Lucida Console" panose="020B0609040504020204" pitchFamily="49" charset="0"/>
              </a:rPr>
              <a:t> {</a:t>
            </a:r>
          </a:p>
          <a:p>
            <a:r>
              <a:rPr lang="en-US" sz="1200" dirty="0">
                <a:solidFill>
                  <a:prstClr val="black"/>
                </a:solidFill>
                <a:latin typeface="Lucida Console" panose="020B0609040504020204" pitchFamily="49" charset="0"/>
              </a:rPr>
              <a:t>  </a:t>
            </a:r>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devDashboardSettings</a:t>
            </a:r>
            <a:r>
              <a:rPr lang="en-US" sz="1200" dirty="0" err="1">
                <a:solidFill>
                  <a:srgbClr val="A9A9A9"/>
                </a:solidFill>
                <a:latin typeface="Lucida Console" panose="020B0609040504020204" pitchFamily="49" charset="0"/>
              </a:rPr>
              <a:t>.</a:t>
            </a:r>
            <a:r>
              <a:rPr lang="en-US" sz="1200" dirty="0" err="1">
                <a:solidFill>
                  <a:prstClr val="black"/>
                </a:solidFill>
                <a:latin typeface="Lucida Console" panose="020B0609040504020204" pitchFamily="49" charset="0"/>
              </a:rPr>
              <a:t>DisplayLevel</a:t>
            </a:r>
            <a:r>
              <a:rPr lang="en-US" sz="1200" dirty="0">
                <a:solidFill>
                  <a:prstClr val="black"/>
                </a:solidFill>
                <a:latin typeface="Lucida Console" panose="020B0609040504020204" pitchFamily="49" charset="0"/>
              </a:rPr>
              <a:t> </a:t>
            </a:r>
            <a:r>
              <a:rPr lang="en-US" sz="1200" dirty="0">
                <a:solidFill>
                  <a:srgbClr val="A9A9A9"/>
                </a:solidFill>
                <a:latin typeface="Lucida Console" panose="020B0609040504020204" pitchFamily="49" charset="0"/>
              </a:rPr>
              <a:t>=</a:t>
            </a:r>
            <a:r>
              <a:rPr lang="en-US" sz="1200" dirty="0">
                <a:solidFill>
                  <a:prstClr val="black"/>
                </a:solidFill>
                <a:latin typeface="Lucida Console" panose="020B0609040504020204" pitchFamily="49" charset="0"/>
              </a:rPr>
              <a:t> </a:t>
            </a:r>
            <a:r>
              <a:rPr lang="en-US" sz="1200" dirty="0">
                <a:solidFill>
                  <a:srgbClr val="8B0000"/>
                </a:solidFill>
                <a:latin typeface="Lucida Console" panose="020B0609040504020204" pitchFamily="49" charset="0"/>
              </a:rPr>
              <a:t>"On"</a:t>
            </a:r>
            <a:endParaRPr lang="en-US" sz="1200" dirty="0">
              <a:solidFill>
                <a:prstClr val="black"/>
              </a:solidFill>
              <a:latin typeface="Lucida Console" panose="020B0609040504020204" pitchFamily="49" charset="0"/>
            </a:endParaRPr>
          </a:p>
          <a:p>
            <a:r>
              <a:rPr lang="en-US" sz="1200" dirty="0">
                <a:solidFill>
                  <a:prstClr val="black"/>
                </a:solidFill>
                <a:latin typeface="Lucida Console" panose="020B0609040504020204" pitchFamily="49" charset="0"/>
              </a:rPr>
              <a:t>}</a:t>
            </a:r>
          </a:p>
          <a:p>
            <a:r>
              <a:rPr lang="en-US" sz="1200" dirty="0">
                <a:solidFill>
                  <a:srgbClr val="FF4500"/>
                </a:solidFill>
                <a:latin typeface="Lucida Console" panose="020B0609040504020204" pitchFamily="49" charset="0"/>
              </a:rPr>
              <a:t>$</a:t>
            </a:r>
            <a:r>
              <a:rPr lang="en-US" sz="1200" dirty="0" err="1">
                <a:solidFill>
                  <a:srgbClr val="FF4500"/>
                </a:solidFill>
                <a:latin typeface="Lucida Console" panose="020B0609040504020204" pitchFamily="49" charset="0"/>
              </a:rPr>
              <a:t>devDashboardSettings</a:t>
            </a:r>
            <a:r>
              <a:rPr lang="en-US" sz="1200" dirty="0" err="1">
                <a:solidFill>
                  <a:srgbClr val="A9A9A9"/>
                </a:solidFill>
                <a:latin typeface="Lucida Console" panose="020B0609040504020204" pitchFamily="49" charset="0"/>
              </a:rPr>
              <a:t>.</a:t>
            </a:r>
            <a:r>
              <a:rPr lang="en-US" sz="1200" dirty="0" err="1">
                <a:solidFill>
                  <a:prstClr val="black"/>
                </a:solidFill>
                <a:latin typeface="Lucida Console" panose="020B0609040504020204" pitchFamily="49" charset="0"/>
              </a:rPr>
              <a:t>Update</a:t>
            </a:r>
            <a:r>
              <a:rPr lang="en-US" sz="1200" dirty="0" smtClean="0">
                <a:solidFill>
                  <a:prstClr val="black"/>
                </a:solidFill>
                <a:latin typeface="Lucida Console" panose="020B0609040504020204" pitchFamily="49" charset="0"/>
              </a:rPr>
              <a:t>() </a:t>
            </a:r>
            <a:endParaRPr lang="en-US" sz="12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4260436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Dashboard</a:t>
            </a:r>
            <a:endParaRPr lang="en-US" dirty="0"/>
          </a:p>
        </p:txBody>
      </p:sp>
      <p:pic>
        <p:nvPicPr>
          <p:cNvPr id="5" name="Picture 4"/>
          <p:cNvPicPr>
            <a:picLocks noChangeAspect="1"/>
          </p:cNvPicPr>
          <p:nvPr/>
        </p:nvPicPr>
        <p:blipFill>
          <a:blip r:embed="rId2"/>
          <a:stretch>
            <a:fillRect/>
          </a:stretch>
        </p:blipFill>
        <p:spPr>
          <a:xfrm>
            <a:off x="1394178" y="1143000"/>
            <a:ext cx="6355644" cy="5551886"/>
          </a:xfrm>
          <a:prstGeom prst="rect">
            <a:avLst/>
          </a:prstGeom>
        </p:spPr>
      </p:pic>
    </p:spTree>
    <p:extLst>
      <p:ext uri="{BB962C8B-B14F-4D97-AF65-F5344CB8AC3E}">
        <p14:creationId xmlns:p14="http://schemas.microsoft.com/office/powerpoint/2010/main" val="1789516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Logging Service</a:t>
            </a:r>
            <a:endParaRPr lang="en-US" dirty="0"/>
          </a:p>
        </p:txBody>
      </p:sp>
      <p:sp>
        <p:nvSpPr>
          <p:cNvPr id="3" name="Content Placeholder 2"/>
          <p:cNvSpPr>
            <a:spLocks noGrp="1"/>
          </p:cNvSpPr>
          <p:nvPr>
            <p:ph idx="1"/>
          </p:nvPr>
        </p:nvSpPr>
        <p:spPr/>
        <p:txBody>
          <a:bodyPr/>
          <a:lstStyle/>
          <a:p>
            <a:r>
              <a:rPr lang="en-US" dirty="0" smtClean="0"/>
              <a:t>SharePoint’s log files</a:t>
            </a:r>
          </a:p>
          <a:p>
            <a:r>
              <a:rPr lang="en-US" dirty="0" smtClean="0"/>
              <a:t>Located on each SharePoint server:</a:t>
            </a:r>
          </a:p>
          <a:p>
            <a:pPr marL="334962" lvl="1" indent="0">
              <a:buNone/>
            </a:pPr>
            <a:r>
              <a:rPr lang="en-US" dirty="0" smtClean="0">
                <a:latin typeface="Courier New" panose="02070309020205020404" pitchFamily="49" charset="0"/>
                <a:cs typeface="Courier New" panose="02070309020205020404" pitchFamily="49" charset="0"/>
              </a:rPr>
              <a:t>[..]\15\LOGS</a:t>
            </a:r>
          </a:p>
          <a:p>
            <a:r>
              <a:rPr lang="en-US" dirty="0" smtClean="0"/>
              <a:t>Configure level of logging for different categories:</a:t>
            </a:r>
          </a:p>
          <a:p>
            <a:pPr lvl="1"/>
            <a:r>
              <a:rPr lang="en-US" dirty="0" smtClean="0"/>
              <a:t>Central Administration </a:t>
            </a:r>
            <a:r>
              <a:rPr lang="en-US" dirty="0" smtClean="0">
                <a:sym typeface="Wingdings" panose="05000000000000000000" pitchFamily="2" charset="2"/>
              </a:rPr>
              <a:t> Monitoring </a:t>
            </a:r>
            <a:br>
              <a:rPr lang="en-US" dirty="0" smtClean="0">
                <a:sym typeface="Wingdings" panose="05000000000000000000" pitchFamily="2" charset="2"/>
              </a:rPr>
            </a:br>
            <a:r>
              <a:rPr lang="en-US" dirty="0" smtClean="0">
                <a:sym typeface="Wingdings" panose="05000000000000000000" pitchFamily="2" charset="2"/>
              </a:rPr>
              <a:t>		 Configure Diagnostic Logging</a:t>
            </a:r>
          </a:p>
          <a:p>
            <a:r>
              <a:rPr lang="en-US" dirty="0" smtClean="0"/>
              <a:t>Collecting logging data:</a:t>
            </a:r>
          </a:p>
          <a:p>
            <a:pPr lvl="1"/>
            <a:r>
              <a:rPr lang="en-US" dirty="0" smtClean="0"/>
              <a:t>PowerShell: </a:t>
            </a:r>
            <a:r>
              <a:rPr lang="en-US" dirty="0" smtClean="0">
                <a:latin typeface="Courier New" panose="02070309020205020404" pitchFamily="49" charset="0"/>
                <a:cs typeface="Courier New" panose="02070309020205020404" pitchFamily="49" charset="0"/>
              </a:rPr>
              <a:t>Merge-</a:t>
            </a:r>
            <a:r>
              <a:rPr lang="en-US" dirty="0" err="1" smtClean="0">
                <a:latin typeface="Courier New" panose="02070309020205020404" pitchFamily="49" charset="0"/>
                <a:cs typeface="Courier New" panose="02070309020205020404" pitchFamily="49" charset="0"/>
              </a:rPr>
              <a:t>SPLogFile</a:t>
            </a:r>
            <a:endParaRPr lang="en-US" dirty="0" smtClean="0">
              <a:latin typeface="Courier New" panose="02070309020205020404" pitchFamily="49" charset="0"/>
              <a:cs typeface="Courier New" panose="02070309020205020404" pitchFamily="49" charset="0"/>
            </a:endParaRPr>
          </a:p>
          <a:p>
            <a:pPr lvl="1"/>
            <a:r>
              <a:rPr lang="en-US" dirty="0" smtClean="0"/>
              <a:t>Collects data from ULS into a new text file for analysis</a:t>
            </a:r>
          </a:p>
          <a:p>
            <a:pPr lvl="1"/>
            <a:r>
              <a:rPr lang="en-US" dirty="0" smtClean="0"/>
              <a:t>Filter by category, message contents, time, </a:t>
            </a:r>
            <a:br>
              <a:rPr lang="en-US" dirty="0" smtClean="0"/>
            </a:br>
            <a:r>
              <a:rPr lang="en-US" dirty="0" smtClean="0"/>
              <a:t>correlation ID, event ID, etc.</a:t>
            </a:r>
            <a:endParaRPr lang="en-US" dirty="0"/>
          </a:p>
        </p:txBody>
      </p:sp>
    </p:spTree>
    <p:extLst>
      <p:ext uri="{BB962C8B-B14F-4D97-AF65-F5344CB8AC3E}">
        <p14:creationId xmlns:p14="http://schemas.microsoft.com/office/powerpoint/2010/main" val="838805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the Logging Information</a:t>
            </a:r>
            <a:endParaRPr lang="en-US" dirty="0"/>
          </a:p>
        </p:txBody>
      </p:sp>
      <p:sp>
        <p:nvSpPr>
          <p:cNvPr id="3" name="Content Placeholder 2"/>
          <p:cNvSpPr>
            <a:spLocks noGrp="1"/>
          </p:cNvSpPr>
          <p:nvPr>
            <p:ph idx="1"/>
          </p:nvPr>
        </p:nvSpPr>
        <p:spPr/>
        <p:txBody>
          <a:bodyPr/>
          <a:lstStyle/>
          <a:p>
            <a:r>
              <a:rPr lang="en-US" dirty="0" smtClean="0"/>
              <a:t>Only possible from full trust farm solutions</a:t>
            </a:r>
          </a:p>
          <a:p>
            <a:r>
              <a:rPr lang="en-US" dirty="0"/>
              <a:t>Each scope is listed in dashboard</a:t>
            </a:r>
          </a:p>
          <a:p>
            <a:r>
              <a:rPr lang="en-US" dirty="0" smtClean="0"/>
              <a:t>Wrap code in </a:t>
            </a:r>
            <a:r>
              <a:rPr lang="en-US" sz="2400" dirty="0" err="1" smtClean="0">
                <a:latin typeface="Courier New" panose="02070309020205020404" pitchFamily="49" charset="0"/>
                <a:cs typeface="Courier New" panose="02070309020205020404" pitchFamily="49" charset="0"/>
              </a:rPr>
              <a:t>SPMonitoredScope</a:t>
            </a:r>
            <a:endParaRPr lang="en-US" sz="2400" dirty="0" smtClean="0">
              <a:latin typeface="Courier New" panose="02070309020205020404" pitchFamily="49" charset="0"/>
              <a:cs typeface="Courier New" panose="02070309020205020404" pitchFamily="49" charset="0"/>
            </a:endParaRPr>
          </a:p>
          <a:p>
            <a:pPr lvl="1"/>
            <a:r>
              <a:rPr lang="en-US" dirty="0" smtClean="0"/>
              <a:t>New constructor supports conditional scope:</a:t>
            </a:r>
            <a:br>
              <a:rPr lang="en-US" dirty="0" smtClean="0"/>
            </a:br>
            <a:r>
              <a:rPr lang="en-US" sz="2000" dirty="0" err="1" smtClean="0">
                <a:latin typeface="Courier New" panose="02070309020205020404" pitchFamily="49" charset="0"/>
                <a:cs typeface="Courier New" panose="02070309020205020404" pitchFamily="49" charset="0"/>
              </a:rPr>
              <a:t>Microsoft.SharePoint.Administration.TraceSeverity</a:t>
            </a:r>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TraceSeverity</a:t>
            </a:r>
            <a:r>
              <a:rPr lang="en-US" dirty="0" smtClean="0">
                <a:latin typeface="Courier New" panose="02070309020205020404" pitchFamily="49" charset="0"/>
                <a:cs typeface="Courier New" panose="02070309020205020404" pitchFamily="49" charset="0"/>
              </a:rPr>
              <a:t> </a:t>
            </a:r>
            <a:r>
              <a:rPr lang="en-US" dirty="0" smtClean="0"/>
              <a:t>set in the SharePoint Foundation </a:t>
            </a:r>
            <a:r>
              <a:rPr lang="en-US" dirty="0" smtClean="0">
                <a:sym typeface="Wingdings" panose="05000000000000000000" pitchFamily="2" charset="2"/>
              </a:rPr>
              <a:t> Monitoring category in ULS’ Diagnostic Logging </a:t>
            </a:r>
            <a:r>
              <a:rPr lang="en-US" dirty="0" err="1" smtClean="0">
                <a:sym typeface="Wingdings" panose="05000000000000000000" pitchFamily="2" charset="2"/>
              </a:rPr>
              <a:t>confg</a:t>
            </a:r>
            <a:r>
              <a:rPr lang="en-US" dirty="0" smtClean="0">
                <a:sym typeface="Wingdings" panose="05000000000000000000" pitchFamily="2" charset="2"/>
              </a:rPr>
              <a:t>.</a:t>
            </a:r>
          </a:p>
          <a:p>
            <a:endParaRPr lang="en-US" dirty="0" smtClean="0">
              <a:sym typeface="Wingdings" panose="05000000000000000000" pitchFamily="2" charset="2"/>
            </a:endParaRPr>
          </a:p>
          <a:p>
            <a:r>
              <a:rPr lang="en-US" dirty="0" smtClean="0">
                <a:sym typeface="Wingdings" panose="05000000000000000000" pitchFamily="2" charset="2"/>
              </a:rPr>
              <a:t>Determine if dashboard is on within scope:</a:t>
            </a:r>
            <a:br>
              <a:rPr lang="en-US" dirty="0" smtClean="0">
                <a:sym typeface="Wingdings" panose="05000000000000000000" pitchFamily="2" charset="2"/>
              </a:rPr>
            </a:br>
            <a:r>
              <a:rPr lang="en-US" sz="2200" dirty="0" err="1" smtClean="0">
                <a:latin typeface="Courier New" panose="02070309020205020404" pitchFamily="49" charset="0"/>
                <a:cs typeface="Courier New" panose="02070309020205020404" pitchFamily="49" charset="0"/>
                <a:sym typeface="Wingdings" panose="05000000000000000000" pitchFamily="2" charset="2"/>
              </a:rPr>
              <a:t>SPMonitoredScope.IsDeveloperDashboardEnabled</a:t>
            </a:r>
            <a:endParaRPr lang="en-US" sz="2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0278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a:t>
            </a:r>
            <a:r>
              <a:rPr lang="en-US" dirty="0"/>
              <a:t>Dashboard &amp; </a:t>
            </a:r>
            <a:br>
              <a:rPr lang="en-US" dirty="0"/>
            </a:br>
            <a:r>
              <a:rPr lang="en-US" dirty="0"/>
              <a:t>Unified Logging Service</a:t>
            </a:r>
          </a:p>
        </p:txBody>
      </p:sp>
    </p:spTree>
    <p:extLst>
      <p:ext uri="{BB962C8B-B14F-4D97-AF65-F5344CB8AC3E}">
        <p14:creationId xmlns:p14="http://schemas.microsoft.com/office/powerpoint/2010/main" val="2914228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 &amp; Development Options</a:t>
            </a:r>
            <a:endParaRPr lang="en-US" dirty="0"/>
          </a:p>
        </p:txBody>
      </p:sp>
      <p:sp>
        <p:nvSpPr>
          <p:cNvPr id="3" name="Content Placeholder 2"/>
          <p:cNvSpPr>
            <a:spLocks noGrp="1"/>
          </p:cNvSpPr>
          <p:nvPr>
            <p:ph idx="1"/>
          </p:nvPr>
        </p:nvSpPr>
        <p:spPr/>
        <p:txBody>
          <a:bodyPr/>
          <a:lstStyle/>
          <a:p>
            <a:r>
              <a:rPr lang="en-US" b="1" dirty="0" smtClean="0"/>
              <a:t>Audience: </a:t>
            </a:r>
            <a:r>
              <a:rPr lang="en-US" dirty="0" smtClean="0"/>
              <a:t>Power User</a:t>
            </a:r>
          </a:p>
          <a:p>
            <a:pPr lvl="1"/>
            <a:r>
              <a:rPr lang="en-US" dirty="0" smtClean="0"/>
              <a:t>Browser</a:t>
            </a:r>
          </a:p>
          <a:p>
            <a:pPr lvl="1"/>
            <a:r>
              <a:rPr lang="en-US" dirty="0" smtClean="0"/>
              <a:t>SharePoint Designer</a:t>
            </a:r>
          </a:p>
          <a:p>
            <a:pPr lvl="2"/>
            <a:r>
              <a:rPr lang="en-US" dirty="0" smtClean="0"/>
              <a:t>Rich-client for SharePoint (sites, lists, libraries, etc.)</a:t>
            </a:r>
          </a:p>
          <a:p>
            <a:pPr lvl="2"/>
            <a:r>
              <a:rPr lang="en-US" dirty="0" smtClean="0"/>
              <a:t>Workflow &amp; External Content Type Designer</a:t>
            </a:r>
          </a:p>
          <a:p>
            <a:r>
              <a:rPr lang="en-US" b="1" dirty="0"/>
              <a:t>Audience:</a:t>
            </a:r>
            <a:r>
              <a:rPr lang="en-US" dirty="0"/>
              <a:t> </a:t>
            </a:r>
            <a:r>
              <a:rPr lang="en-US" dirty="0" smtClean="0"/>
              <a:t>Developer</a:t>
            </a:r>
          </a:p>
          <a:p>
            <a:pPr lvl="1"/>
            <a:r>
              <a:rPr lang="en-US" dirty="0" smtClean="0"/>
              <a:t>Solutions</a:t>
            </a:r>
          </a:p>
          <a:p>
            <a:pPr lvl="2"/>
            <a:r>
              <a:rPr lang="en-US" dirty="0" smtClean="0"/>
              <a:t>Introduced in SharePoint 2007, updated in SharePoint 2010</a:t>
            </a:r>
          </a:p>
          <a:p>
            <a:pPr lvl="1"/>
            <a:r>
              <a:rPr lang="en-US" dirty="0" smtClean="0"/>
              <a:t>SharePoint Apps</a:t>
            </a:r>
          </a:p>
          <a:p>
            <a:pPr lvl="2"/>
            <a:r>
              <a:rPr lang="en-US" dirty="0" smtClean="0"/>
              <a:t>Introduced in SharePoint 2013</a:t>
            </a:r>
          </a:p>
          <a:p>
            <a:pPr lvl="2"/>
            <a:r>
              <a:rPr lang="en-US" dirty="0" smtClean="0"/>
              <a:t>Marketplace distribution model</a:t>
            </a:r>
          </a:p>
          <a:p>
            <a:pPr lvl="2"/>
            <a:r>
              <a:rPr lang="en-US" dirty="0" smtClean="0"/>
              <a:t>Ideal for Office 365</a:t>
            </a:r>
            <a:endParaRPr lang="en-US" dirty="0"/>
          </a:p>
        </p:txBody>
      </p:sp>
    </p:spTree>
    <p:extLst>
      <p:ext uri="{BB962C8B-B14F-4D97-AF65-F5344CB8AC3E}">
        <p14:creationId xmlns:p14="http://schemas.microsoft.com/office/powerpoint/2010/main" val="2842561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Extensibility &amp; Development Options</a:t>
            </a:r>
          </a:p>
          <a:p>
            <a:pPr>
              <a:buFont typeface="Wingdings" panose="05000000000000000000" pitchFamily="2" charset="2"/>
              <a:buChar char="ü"/>
            </a:pPr>
            <a:r>
              <a:rPr lang="en-US" dirty="0">
                <a:solidFill>
                  <a:schemeClr val="bg1">
                    <a:lumMod val="50000"/>
                  </a:schemeClr>
                </a:solidFill>
              </a:rPr>
              <a:t>Packaging Extensibility &amp; Development Artifacts</a:t>
            </a:r>
          </a:p>
          <a:p>
            <a:pPr>
              <a:buFont typeface="Wingdings" panose="05000000000000000000" pitchFamily="2" charset="2"/>
              <a:buChar char="ü"/>
            </a:pPr>
            <a:r>
              <a:rPr lang="en-US" dirty="0">
                <a:solidFill>
                  <a:schemeClr val="bg1">
                    <a:lumMod val="50000"/>
                  </a:schemeClr>
                </a:solidFill>
              </a:rPr>
              <a:t>SharePoint 2013 APIs</a:t>
            </a:r>
          </a:p>
          <a:p>
            <a:pPr>
              <a:buFont typeface="Wingdings" panose="05000000000000000000" pitchFamily="2" charset="2"/>
              <a:buChar char="ü"/>
            </a:pPr>
            <a:r>
              <a:rPr lang="en-US" dirty="0">
                <a:solidFill>
                  <a:schemeClr val="bg1">
                    <a:lumMod val="50000"/>
                  </a:schemeClr>
                </a:solidFill>
              </a:rPr>
              <a:t>SharePoint Development Environment</a:t>
            </a:r>
          </a:p>
          <a:p>
            <a:pPr>
              <a:buFont typeface="Wingdings" panose="05000000000000000000" pitchFamily="2" charset="2"/>
              <a:buChar char="ü"/>
            </a:pPr>
            <a:r>
              <a:rPr lang="en-US" dirty="0">
                <a:solidFill>
                  <a:schemeClr val="bg1">
                    <a:lumMod val="50000"/>
                  </a:schemeClr>
                </a:solidFill>
              </a:rPr>
              <a:t>SharePoint Development Tools &amp; Utilities</a:t>
            </a:r>
          </a:p>
          <a:p>
            <a:pPr>
              <a:buFont typeface="Wingdings" panose="05000000000000000000" pitchFamily="2" charset="2"/>
              <a:buChar char="Ø"/>
            </a:pPr>
            <a:r>
              <a:rPr lang="en-US" dirty="0"/>
              <a:t>Community Development Tools </a:t>
            </a:r>
            <a:r>
              <a:rPr lang="en-US" dirty="0" smtClean="0"/>
              <a:t>&amp; Utilities</a:t>
            </a:r>
          </a:p>
          <a:p>
            <a:r>
              <a:rPr lang="en-US" dirty="0"/>
              <a:t>Client-Side Development Tools &amp; </a:t>
            </a:r>
            <a:r>
              <a:rPr lang="en-US" dirty="0" smtClean="0"/>
              <a:t>Libraries</a:t>
            </a:r>
          </a:p>
          <a:p>
            <a:r>
              <a:rPr lang="en-US" dirty="0"/>
              <a:t>Windows PowerShell &amp; SharePoint</a:t>
            </a:r>
          </a:p>
          <a:p>
            <a:endParaRPr lang="en-US" dirty="0"/>
          </a:p>
        </p:txBody>
      </p:sp>
    </p:spTree>
    <p:extLst>
      <p:ext uri="{BB962C8B-B14F-4D97-AF65-F5344CB8AC3E}">
        <p14:creationId xmlns:p14="http://schemas.microsoft.com/office/powerpoint/2010/main" val="21258806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Development Tools &amp; Utilities</a:t>
            </a:r>
            <a:endParaRPr lang="en-US" dirty="0"/>
          </a:p>
        </p:txBody>
      </p:sp>
      <p:sp>
        <p:nvSpPr>
          <p:cNvPr id="3" name="Content Placeholder 2"/>
          <p:cNvSpPr>
            <a:spLocks noGrp="1"/>
          </p:cNvSpPr>
          <p:nvPr>
            <p:ph idx="1"/>
          </p:nvPr>
        </p:nvSpPr>
        <p:spPr/>
        <p:txBody>
          <a:bodyPr/>
          <a:lstStyle/>
          <a:p>
            <a:r>
              <a:rPr lang="en-US" dirty="0" smtClean="0"/>
              <a:t>Web Essentials 2012</a:t>
            </a:r>
          </a:p>
          <a:p>
            <a:pPr lvl="1"/>
            <a:r>
              <a:rPr lang="en-US" dirty="0" smtClean="0"/>
              <a:t>Visual Studio 2012 Extension in Online Gallery</a:t>
            </a:r>
          </a:p>
          <a:p>
            <a:pPr lvl="1"/>
            <a:r>
              <a:rPr lang="en-US" dirty="0" smtClean="0"/>
              <a:t>Additional IntelliSense for CSS3</a:t>
            </a:r>
          </a:p>
          <a:p>
            <a:pPr lvl="1"/>
            <a:r>
              <a:rPr lang="en-US" dirty="0" smtClean="0"/>
              <a:t>Warnings &amp; helpers for browser compatibility issues</a:t>
            </a:r>
          </a:p>
          <a:p>
            <a:pPr lvl="1"/>
            <a:r>
              <a:rPr lang="en-US" dirty="0" smtClean="0"/>
              <a:t>Selector IntelliSense for HTML elements, classes, IDs</a:t>
            </a:r>
          </a:p>
          <a:p>
            <a:r>
              <a:rPr lang="en-US" dirty="0" smtClean="0"/>
              <a:t>Fiddler</a:t>
            </a:r>
          </a:p>
          <a:p>
            <a:pPr lvl="1"/>
            <a:r>
              <a:rPr lang="en-US" dirty="0" smtClean="0"/>
              <a:t>HTTP debugging proxy</a:t>
            </a:r>
          </a:p>
          <a:p>
            <a:pPr lvl="1"/>
            <a:r>
              <a:rPr lang="en-US" dirty="0" smtClean="0"/>
              <a:t>See everything in a request &amp; associated response</a:t>
            </a:r>
          </a:p>
          <a:p>
            <a:pPr lvl="1"/>
            <a:r>
              <a:rPr lang="en-US" dirty="0" smtClean="0"/>
              <a:t>Useful in debugging SharePoint </a:t>
            </a:r>
            <a:r>
              <a:rPr lang="en-US" dirty="0" smtClean="0">
                <a:sym typeface="Wingdings" panose="05000000000000000000" pitchFamily="2" charset="2"/>
              </a:rPr>
              <a:t> Workflow</a:t>
            </a:r>
          </a:p>
          <a:p>
            <a:pPr lvl="1"/>
            <a:r>
              <a:rPr lang="en-US" dirty="0" smtClean="0">
                <a:sym typeface="Wingdings" panose="05000000000000000000" pitchFamily="2" charset="2"/>
              </a:rPr>
              <a:t>Useful in debugging JavaScript / client-side &amp; REST based development</a:t>
            </a:r>
            <a:endParaRPr lang="en-US" dirty="0"/>
          </a:p>
        </p:txBody>
      </p:sp>
    </p:spTree>
    <p:extLst>
      <p:ext uri="{BB962C8B-B14F-4D97-AF65-F5344CB8AC3E}">
        <p14:creationId xmlns:p14="http://schemas.microsoft.com/office/powerpoint/2010/main" val="1879031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Fiddler: 101</a:t>
            </a:r>
            <a:endParaRPr lang="en-US" dirty="0"/>
          </a:p>
        </p:txBody>
      </p:sp>
    </p:spTree>
    <p:extLst>
      <p:ext uri="{BB962C8B-B14F-4D97-AF65-F5344CB8AC3E}">
        <p14:creationId xmlns:p14="http://schemas.microsoft.com/office/powerpoint/2010/main" val="903341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Extensibility &amp; Development Options</a:t>
            </a:r>
          </a:p>
          <a:p>
            <a:pPr>
              <a:buFont typeface="Wingdings" panose="05000000000000000000" pitchFamily="2" charset="2"/>
              <a:buChar char="ü"/>
            </a:pPr>
            <a:r>
              <a:rPr lang="en-US" dirty="0">
                <a:solidFill>
                  <a:schemeClr val="bg1">
                    <a:lumMod val="50000"/>
                  </a:schemeClr>
                </a:solidFill>
              </a:rPr>
              <a:t>Packaging Extensibility &amp; Development Artifacts</a:t>
            </a:r>
          </a:p>
          <a:p>
            <a:pPr>
              <a:buFont typeface="Wingdings" panose="05000000000000000000" pitchFamily="2" charset="2"/>
              <a:buChar char="ü"/>
            </a:pPr>
            <a:r>
              <a:rPr lang="en-US" dirty="0">
                <a:solidFill>
                  <a:schemeClr val="bg1">
                    <a:lumMod val="50000"/>
                  </a:schemeClr>
                </a:solidFill>
              </a:rPr>
              <a:t>SharePoint 2013 APIs</a:t>
            </a:r>
          </a:p>
          <a:p>
            <a:pPr>
              <a:buFont typeface="Wingdings" panose="05000000000000000000" pitchFamily="2" charset="2"/>
              <a:buChar char="ü"/>
            </a:pPr>
            <a:r>
              <a:rPr lang="en-US" dirty="0">
                <a:solidFill>
                  <a:schemeClr val="bg1">
                    <a:lumMod val="50000"/>
                  </a:schemeClr>
                </a:solidFill>
              </a:rPr>
              <a:t>SharePoint Development Environment</a:t>
            </a:r>
          </a:p>
          <a:p>
            <a:pPr>
              <a:buFont typeface="Wingdings" panose="05000000000000000000" pitchFamily="2" charset="2"/>
              <a:buChar char="ü"/>
            </a:pPr>
            <a:r>
              <a:rPr lang="en-US" dirty="0">
                <a:solidFill>
                  <a:schemeClr val="bg1">
                    <a:lumMod val="50000"/>
                  </a:schemeClr>
                </a:solidFill>
              </a:rPr>
              <a:t>SharePoint Development Tools &amp; Utilities</a:t>
            </a:r>
          </a:p>
          <a:p>
            <a:pPr>
              <a:buFont typeface="Wingdings" panose="05000000000000000000" pitchFamily="2" charset="2"/>
              <a:buChar char="ü"/>
            </a:pPr>
            <a:r>
              <a:rPr lang="en-US" dirty="0">
                <a:solidFill>
                  <a:schemeClr val="bg1">
                    <a:lumMod val="50000"/>
                  </a:schemeClr>
                </a:solidFill>
              </a:rPr>
              <a:t>Community Development Tools &amp; Utilities</a:t>
            </a:r>
          </a:p>
          <a:p>
            <a:pPr>
              <a:buFont typeface="Wingdings" panose="05000000000000000000" pitchFamily="2" charset="2"/>
              <a:buChar char="Ø"/>
            </a:pPr>
            <a:r>
              <a:rPr lang="en-US" dirty="0" smtClean="0"/>
              <a:t>Client-Side Development Tools &amp; Libraries</a:t>
            </a:r>
          </a:p>
          <a:p>
            <a:r>
              <a:rPr lang="en-US" dirty="0"/>
              <a:t>Windows PowerShell &amp; SharePoint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415026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a:t>
            </a:r>
            <a:r>
              <a:rPr lang="en-US" dirty="0" smtClean="0"/>
              <a:t>Development: Browsers</a:t>
            </a:r>
            <a:endParaRPr lang="en-US" dirty="0"/>
          </a:p>
        </p:txBody>
      </p:sp>
      <p:sp>
        <p:nvSpPr>
          <p:cNvPr id="3" name="Content Placeholder 2"/>
          <p:cNvSpPr>
            <a:spLocks noGrp="1"/>
          </p:cNvSpPr>
          <p:nvPr>
            <p:ph idx="1"/>
          </p:nvPr>
        </p:nvSpPr>
        <p:spPr/>
        <p:txBody>
          <a:bodyPr>
            <a:normAutofit lnSpcReduction="10000"/>
          </a:bodyPr>
          <a:lstStyle/>
          <a:p>
            <a:r>
              <a:rPr lang="en-US" dirty="0" smtClean="0"/>
              <a:t>Browser-based development tools</a:t>
            </a:r>
          </a:p>
          <a:p>
            <a:pPr lvl="1"/>
            <a:r>
              <a:rPr lang="en-US" dirty="0" smtClean="0"/>
              <a:t>View HTML</a:t>
            </a:r>
          </a:p>
          <a:p>
            <a:pPr lvl="1"/>
            <a:r>
              <a:rPr lang="en-US" dirty="0" smtClean="0"/>
              <a:t>View &amp; modify CSS</a:t>
            </a:r>
          </a:p>
          <a:p>
            <a:pPr lvl="1"/>
            <a:r>
              <a:rPr lang="en-US" dirty="0" smtClean="0"/>
              <a:t>View &amp; debug JavaScript</a:t>
            </a:r>
          </a:p>
          <a:p>
            <a:endParaRPr lang="en-US" dirty="0" smtClean="0"/>
          </a:p>
          <a:p>
            <a:r>
              <a:rPr lang="en-US" b="1" dirty="0" smtClean="0"/>
              <a:t>Internet Explorer</a:t>
            </a:r>
          </a:p>
          <a:p>
            <a:pPr lvl="1"/>
            <a:r>
              <a:rPr lang="en-US" dirty="0" smtClean="0"/>
              <a:t>Developer Tools: included</a:t>
            </a:r>
          </a:p>
          <a:p>
            <a:r>
              <a:rPr lang="en-US" b="1" dirty="0" err="1" smtClean="0"/>
              <a:t>FireFox</a:t>
            </a:r>
            <a:endParaRPr lang="en-US" b="1" dirty="0" smtClean="0"/>
          </a:p>
          <a:p>
            <a:pPr lvl="1"/>
            <a:r>
              <a:rPr lang="en-US" dirty="0" err="1" smtClean="0"/>
              <a:t>FireBug</a:t>
            </a:r>
            <a:r>
              <a:rPr lang="en-US" dirty="0" smtClean="0"/>
              <a:t>: extra download</a:t>
            </a:r>
          </a:p>
          <a:p>
            <a:r>
              <a:rPr lang="en-US" b="1" dirty="0" smtClean="0"/>
              <a:t>Google Chrome</a:t>
            </a:r>
          </a:p>
          <a:p>
            <a:pPr lvl="1"/>
            <a:r>
              <a:rPr lang="en-US" dirty="0" err="1" smtClean="0"/>
              <a:t>FireBug</a:t>
            </a:r>
            <a:r>
              <a:rPr lang="en-US" dirty="0" smtClean="0"/>
              <a:t>: extra download</a:t>
            </a:r>
          </a:p>
        </p:txBody>
      </p:sp>
    </p:spTree>
    <p:extLst>
      <p:ext uri="{BB962C8B-B14F-4D97-AF65-F5344CB8AC3E}">
        <p14:creationId xmlns:p14="http://schemas.microsoft.com/office/powerpoint/2010/main" val="2037863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Development</a:t>
            </a:r>
            <a:r>
              <a:rPr lang="en-US" dirty="0" smtClean="0"/>
              <a:t>: Tools</a:t>
            </a:r>
            <a:endParaRPr lang="en-US" dirty="0"/>
          </a:p>
        </p:txBody>
      </p:sp>
      <p:sp>
        <p:nvSpPr>
          <p:cNvPr id="3" name="Content Placeholder 2"/>
          <p:cNvSpPr>
            <a:spLocks noGrp="1"/>
          </p:cNvSpPr>
          <p:nvPr>
            <p:ph idx="1"/>
          </p:nvPr>
        </p:nvSpPr>
        <p:spPr/>
        <p:txBody>
          <a:bodyPr/>
          <a:lstStyle/>
          <a:p>
            <a:r>
              <a:rPr lang="en-US" b="1" dirty="0" err="1" smtClean="0"/>
              <a:t>JSLint</a:t>
            </a:r>
            <a:endParaRPr lang="en-US" b="1" dirty="0" smtClean="0"/>
          </a:p>
          <a:p>
            <a:pPr lvl="1"/>
            <a:r>
              <a:rPr lang="en-US" dirty="0" smtClean="0"/>
              <a:t>JavaScript code quality tool</a:t>
            </a:r>
          </a:p>
          <a:p>
            <a:pPr lvl="1"/>
            <a:r>
              <a:rPr lang="en-US" dirty="0" smtClean="0"/>
              <a:t>Originated as </a:t>
            </a:r>
            <a:r>
              <a:rPr lang="en-US" b="1" dirty="0" smtClean="0"/>
              <a:t>lint</a:t>
            </a:r>
            <a:r>
              <a:rPr lang="en-US" dirty="0" smtClean="0"/>
              <a:t>, a tool used to scan C programs</a:t>
            </a:r>
          </a:p>
          <a:p>
            <a:pPr lvl="1"/>
            <a:r>
              <a:rPr lang="en-US" dirty="0" smtClean="0"/>
              <a:t>Necessary before compilers got better at warnings</a:t>
            </a:r>
          </a:p>
          <a:p>
            <a:pPr lvl="1"/>
            <a:r>
              <a:rPr lang="en-US" dirty="0" smtClean="0"/>
              <a:t>Rigid code formatting rules</a:t>
            </a:r>
          </a:p>
          <a:p>
            <a:r>
              <a:rPr lang="en-US" b="1" dirty="0" err="1" smtClean="0"/>
              <a:t>JSHint</a:t>
            </a:r>
            <a:endParaRPr lang="en-US" b="1" dirty="0" smtClean="0"/>
          </a:p>
          <a:p>
            <a:pPr lvl="1"/>
            <a:r>
              <a:rPr lang="en-US" dirty="0" smtClean="0"/>
              <a:t>Many JavaScript developers frustrated by </a:t>
            </a:r>
            <a:r>
              <a:rPr lang="en-US" dirty="0" err="1" smtClean="0"/>
              <a:t>JSLint</a:t>
            </a:r>
            <a:r>
              <a:rPr lang="en-US" dirty="0" smtClean="0"/>
              <a:t> rigidity</a:t>
            </a:r>
          </a:p>
          <a:p>
            <a:pPr lvl="1"/>
            <a:r>
              <a:rPr lang="en-US" dirty="0" smtClean="0"/>
              <a:t>Forked version of </a:t>
            </a:r>
            <a:r>
              <a:rPr lang="en-US" dirty="0" err="1" smtClean="0"/>
              <a:t>JSLint</a:t>
            </a:r>
            <a:endParaRPr lang="en-US" dirty="0" smtClean="0"/>
          </a:p>
          <a:p>
            <a:pPr lvl="1"/>
            <a:r>
              <a:rPr lang="en-US" dirty="0" smtClean="0"/>
              <a:t>Detects errors &amp; potential problems in JavaScript code</a:t>
            </a:r>
          </a:p>
          <a:p>
            <a:pPr lvl="1"/>
            <a:r>
              <a:rPr lang="en-US" dirty="0" smtClean="0"/>
              <a:t>Rules are community driven</a:t>
            </a:r>
          </a:p>
          <a:p>
            <a:pPr lvl="1"/>
            <a:r>
              <a:rPr lang="en-US" dirty="0" smtClean="0"/>
              <a:t>Included &amp; supported in </a:t>
            </a:r>
            <a:r>
              <a:rPr lang="en-US" b="1" dirty="0" smtClean="0"/>
              <a:t>Web Essentials 2012</a:t>
            </a:r>
            <a:endParaRPr lang="en-US" b="1" dirty="0"/>
          </a:p>
        </p:txBody>
      </p:sp>
    </p:spTree>
    <p:extLst>
      <p:ext uri="{BB962C8B-B14F-4D97-AF65-F5344CB8AC3E}">
        <p14:creationId xmlns:p14="http://schemas.microsoft.com/office/powerpoint/2010/main" val="328792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Development: Libraries</a:t>
            </a:r>
          </a:p>
        </p:txBody>
      </p:sp>
      <p:sp>
        <p:nvSpPr>
          <p:cNvPr id="3" name="Content Placeholder 2"/>
          <p:cNvSpPr>
            <a:spLocks noGrp="1"/>
          </p:cNvSpPr>
          <p:nvPr>
            <p:ph idx="1"/>
          </p:nvPr>
        </p:nvSpPr>
        <p:spPr/>
        <p:txBody>
          <a:bodyPr/>
          <a:lstStyle/>
          <a:p>
            <a:r>
              <a:rPr lang="en-US" b="1" dirty="0" err="1" smtClean="0"/>
              <a:t>jQuery</a:t>
            </a:r>
            <a:endParaRPr lang="en-US" b="1" dirty="0" smtClean="0"/>
          </a:p>
          <a:p>
            <a:pPr lvl="1"/>
            <a:r>
              <a:rPr lang="en-US" b="1" dirty="0" smtClean="0">
                <a:hlinkClick r:id="rId3"/>
              </a:rPr>
              <a:t>http://www.jquery.com</a:t>
            </a:r>
            <a:endParaRPr lang="en-US" b="1" dirty="0" smtClean="0"/>
          </a:p>
          <a:p>
            <a:pPr lvl="1"/>
            <a:r>
              <a:rPr lang="en-US" dirty="0" smtClean="0"/>
              <a:t>Simplifies work of interacting with browser DOM</a:t>
            </a:r>
          </a:p>
          <a:p>
            <a:pPr lvl="1"/>
            <a:r>
              <a:rPr lang="en-US" dirty="0" smtClean="0"/>
              <a:t>Cross-browser</a:t>
            </a:r>
          </a:p>
          <a:p>
            <a:pPr lvl="1"/>
            <a:r>
              <a:rPr lang="en-US" dirty="0" smtClean="0"/>
              <a:t>Helps with selection, </a:t>
            </a:r>
            <a:br>
              <a:rPr lang="en-US" dirty="0" smtClean="0"/>
            </a:br>
            <a:r>
              <a:rPr lang="en-US" dirty="0" smtClean="0"/>
              <a:t>handling events</a:t>
            </a:r>
          </a:p>
          <a:p>
            <a:pPr lvl="1"/>
            <a:r>
              <a:rPr lang="en-US" dirty="0" smtClean="0"/>
              <a:t>Library size: </a:t>
            </a:r>
            <a:br>
              <a:rPr lang="en-US" dirty="0" smtClean="0"/>
            </a:br>
            <a:r>
              <a:rPr lang="en-US" dirty="0" smtClean="0"/>
              <a:t>32kb minified</a:t>
            </a:r>
            <a:endParaRPr lang="en-US" dirty="0"/>
          </a:p>
        </p:txBody>
      </p:sp>
      <p:sp>
        <p:nvSpPr>
          <p:cNvPr id="5" name="TextBox 4"/>
          <p:cNvSpPr txBox="1"/>
          <p:nvPr/>
        </p:nvSpPr>
        <p:spPr>
          <a:xfrm>
            <a:off x="4114800" y="3048000"/>
            <a:ext cx="4724400" cy="341837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err="1">
                <a:solidFill>
                  <a:srgbClr val="800000"/>
                </a:solidFill>
                <a:latin typeface="Consolas" panose="020B0609020204030204" pitchFamily="49" charset="0"/>
                <a:ea typeface="Calibri" panose="020F0502020204030204" pitchFamily="34" charset="0"/>
                <a:cs typeface="Times New Roman" panose="02020603050405020304" pitchFamily="18" charset="0"/>
              </a:rPr>
              <a:t>ol</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id</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="states"&gt;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Florida</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Washington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err="1">
                <a:solidFill>
                  <a:srgbClr val="800000"/>
                </a:solidFill>
                <a:latin typeface="Consolas" panose="020B0609020204030204" pitchFamily="49" charset="0"/>
                <a:ea typeface="Calibri" panose="020F0502020204030204" pitchFamily="34" charset="0"/>
                <a:cs typeface="Times New Roman" panose="02020603050405020304" pitchFamily="18" charset="0"/>
              </a:rPr>
              <a:t>ol</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script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$(document).ready(</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"#states li"</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).hover(</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this</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addClass</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yellowHighlight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this</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removeClass</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yellowHighlight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script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0538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Development</a:t>
            </a:r>
            <a:r>
              <a:rPr lang="en-US" dirty="0" smtClean="0"/>
              <a:t>: Libraries</a:t>
            </a:r>
            <a:endParaRPr lang="en-US" dirty="0"/>
          </a:p>
        </p:txBody>
      </p:sp>
      <p:sp>
        <p:nvSpPr>
          <p:cNvPr id="3" name="Content Placeholder 2"/>
          <p:cNvSpPr>
            <a:spLocks noGrp="1"/>
          </p:cNvSpPr>
          <p:nvPr>
            <p:ph idx="1"/>
          </p:nvPr>
        </p:nvSpPr>
        <p:spPr/>
        <p:txBody>
          <a:bodyPr/>
          <a:lstStyle/>
          <a:p>
            <a:r>
              <a:rPr lang="en-US" b="1" dirty="0" err="1" smtClean="0"/>
              <a:t>DataJS</a:t>
            </a:r>
            <a:endParaRPr lang="en-US" b="1" dirty="0" smtClean="0"/>
          </a:p>
          <a:p>
            <a:pPr lvl="1"/>
            <a:r>
              <a:rPr lang="en-US" b="1" dirty="0" smtClean="0">
                <a:hlinkClick r:id="rId3"/>
              </a:rPr>
              <a:t>http</a:t>
            </a:r>
            <a:r>
              <a:rPr lang="en-US" b="1" dirty="0">
                <a:hlinkClick r:id="rId3"/>
              </a:rPr>
              <a:t>://datajs.codeplex.com</a:t>
            </a:r>
            <a:r>
              <a:rPr lang="en-US" b="1" dirty="0" smtClean="0">
                <a:hlinkClick r:id="rId3"/>
              </a:rPr>
              <a:t>/</a:t>
            </a:r>
            <a:endParaRPr lang="en-US" b="1" dirty="0" smtClean="0"/>
          </a:p>
          <a:p>
            <a:pPr lvl="1"/>
            <a:r>
              <a:rPr lang="en-US" dirty="0" smtClean="0"/>
              <a:t>Cross-browser library for data-driven web applications</a:t>
            </a:r>
          </a:p>
          <a:p>
            <a:pPr lvl="1"/>
            <a:r>
              <a:rPr lang="en-US" dirty="0" smtClean="0"/>
              <a:t>Simplifies working with </a:t>
            </a:r>
            <a:r>
              <a:rPr lang="en-US" dirty="0" err="1" smtClean="0"/>
              <a:t>OData</a:t>
            </a:r>
            <a:r>
              <a:rPr lang="en-US" dirty="0" smtClean="0"/>
              <a:t> &amp; JSON responses</a:t>
            </a:r>
          </a:p>
          <a:p>
            <a:pPr lvl="1"/>
            <a:r>
              <a:rPr lang="en-US" dirty="0"/>
              <a:t>Library </a:t>
            </a:r>
            <a:r>
              <a:rPr lang="en-US" dirty="0" smtClean="0"/>
              <a:t>size: 58kb </a:t>
            </a:r>
            <a:r>
              <a:rPr lang="en-US" dirty="0"/>
              <a:t>minified</a:t>
            </a:r>
          </a:p>
          <a:p>
            <a:pPr lvl="1"/>
            <a:endParaRPr lang="en-US" dirty="0" smtClean="0"/>
          </a:p>
          <a:p>
            <a:pPr marL="347662" lvl="1" indent="0">
              <a:buNone/>
            </a:pPr>
            <a:endParaRPr lang="en-US" dirty="0"/>
          </a:p>
          <a:p>
            <a:pPr lvl="1"/>
            <a:endParaRPr lang="en-US" dirty="0" smtClean="0"/>
          </a:p>
          <a:p>
            <a:pPr lvl="1"/>
            <a:endParaRPr lang="en-US" dirty="0"/>
          </a:p>
        </p:txBody>
      </p:sp>
      <p:sp>
        <p:nvSpPr>
          <p:cNvPr id="4" name="TextBox 3"/>
          <p:cNvSpPr txBox="1"/>
          <p:nvPr/>
        </p:nvSpPr>
        <p:spPr>
          <a:xfrm>
            <a:off x="228600" y="3886200"/>
            <a:ext cx="8839200" cy="279281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60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script</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OData.read</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"http://../</a:t>
            </a:r>
            <a:r>
              <a:rPr lang="en-US" sz="16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Northwind</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Northwind.svc</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/Categories"</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(data) {</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html = </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$.each(</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data.results</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(item) {</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html += </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"&lt;div&gt;"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kern="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item.CategoryName</a:t>
            </a:r>
            <a:r>
              <a:rPr lang="en-US" sz="16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"&lt;/div&gt;"</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$(html).</a:t>
            </a:r>
            <a:r>
              <a:rPr lang="en-US" sz="16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appendTo</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"#target-element-id"</a:t>
            </a: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60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script</a:t>
            </a:r>
            <a:r>
              <a:rPr lang="en-US" sz="16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7465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Client-Side Development: Libraries</a:t>
            </a:r>
            <a:endParaRPr lang="en-US" dirty="0"/>
          </a:p>
        </p:txBody>
      </p:sp>
      <p:sp>
        <p:nvSpPr>
          <p:cNvPr id="5" name="Content Placeholder 4"/>
          <p:cNvSpPr>
            <a:spLocks noGrp="1"/>
          </p:cNvSpPr>
          <p:nvPr>
            <p:ph idx="1"/>
          </p:nvPr>
        </p:nvSpPr>
        <p:spPr/>
        <p:txBody>
          <a:bodyPr/>
          <a:lstStyle/>
          <a:p>
            <a:r>
              <a:rPr lang="en-US" b="1" dirty="0" err="1" smtClean="0"/>
              <a:t>jsRender</a:t>
            </a:r>
            <a:endParaRPr lang="en-US" b="1" dirty="0" smtClean="0"/>
          </a:p>
          <a:p>
            <a:pPr lvl="1"/>
            <a:r>
              <a:rPr lang="en-US" b="1" dirty="0" smtClean="0">
                <a:hlinkClick r:id="rId3"/>
              </a:rPr>
              <a:t>https://github.com/BorisMoore/jsrender</a:t>
            </a:r>
            <a:r>
              <a:rPr lang="en-US" dirty="0" smtClean="0"/>
              <a:t> </a:t>
            </a:r>
          </a:p>
          <a:p>
            <a:pPr lvl="1"/>
            <a:r>
              <a:rPr lang="en-US" dirty="0" err="1" smtClean="0"/>
              <a:t>Templated</a:t>
            </a:r>
            <a:r>
              <a:rPr lang="en-US" dirty="0" smtClean="0"/>
              <a:t> rendering</a:t>
            </a:r>
          </a:p>
          <a:p>
            <a:pPr lvl="1"/>
            <a:r>
              <a:rPr lang="en-US" dirty="0" smtClean="0"/>
              <a:t>Works very well in combination with JSON collections</a:t>
            </a:r>
          </a:p>
          <a:p>
            <a:pPr lvl="1"/>
            <a:r>
              <a:rPr lang="en-US" dirty="0" smtClean="0">
                <a:latin typeface="Courier New" panose="02070309020205020404" pitchFamily="49" charset="0"/>
                <a:cs typeface="Courier New" panose="02070309020205020404" pitchFamily="49" charset="0"/>
              </a:rPr>
              <a:t>$.template</a:t>
            </a:r>
            <a:r>
              <a:rPr lang="en-US" dirty="0"/>
              <a:t> </a:t>
            </a:r>
            <a:r>
              <a:rPr lang="en-US" dirty="0" smtClean="0"/>
              <a:t>- create a template</a:t>
            </a:r>
          </a:p>
          <a:p>
            <a:pPr lvl="1"/>
            <a:r>
              <a:rPr lang="en-US" dirty="0" smtClean="0">
                <a:latin typeface="Courier New" panose="02070309020205020404" pitchFamily="49" charset="0"/>
                <a:cs typeface="Courier New" panose="02070309020205020404" pitchFamily="49" charset="0"/>
              </a:rPr>
              <a:t>$.render</a:t>
            </a:r>
            <a:r>
              <a:rPr lang="en-US" dirty="0"/>
              <a:t> - </a:t>
            </a:r>
            <a:r>
              <a:rPr lang="en-US" dirty="0" smtClean="0"/>
              <a:t>generate output from JSON collections</a:t>
            </a:r>
            <a:endParaRPr lang="en-US" dirty="0"/>
          </a:p>
        </p:txBody>
      </p:sp>
      <p:sp>
        <p:nvSpPr>
          <p:cNvPr id="2" name="TextBox 1"/>
          <p:cNvSpPr txBox="1"/>
          <p:nvPr/>
        </p:nvSpPr>
        <p:spPr>
          <a:xfrm>
            <a:off x="1828800" y="4191000"/>
            <a:ext cx="5486400" cy="243040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script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oDataResults</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data.d.results</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renderingTemplate</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"&lt;li&gt;{{=Title}}&lt;/li&gt;"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$.template(</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templateLists</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renderingTemplate</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ol</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ol</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ol.append</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($.render(</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oDataResults</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templateLists</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resultsDiv</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).append(</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ol</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script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5214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Development: Libraries</a:t>
            </a:r>
          </a:p>
        </p:txBody>
      </p:sp>
      <p:sp>
        <p:nvSpPr>
          <p:cNvPr id="3" name="Content Placeholder 2"/>
          <p:cNvSpPr>
            <a:spLocks noGrp="1"/>
          </p:cNvSpPr>
          <p:nvPr>
            <p:ph idx="1"/>
          </p:nvPr>
        </p:nvSpPr>
        <p:spPr/>
        <p:txBody>
          <a:bodyPr/>
          <a:lstStyle/>
          <a:p>
            <a:r>
              <a:rPr lang="en-US" b="1" dirty="0"/>
              <a:t>Knockout</a:t>
            </a:r>
          </a:p>
          <a:p>
            <a:pPr lvl="1"/>
            <a:r>
              <a:rPr lang="en-US" b="1" dirty="0">
                <a:hlinkClick r:id="rId3"/>
              </a:rPr>
              <a:t>http</a:t>
            </a:r>
            <a:r>
              <a:rPr lang="en-US" b="1" dirty="0" smtClean="0">
                <a:hlinkClick r:id="rId3"/>
              </a:rPr>
              <a:t>://www.knockoutjs.com</a:t>
            </a:r>
            <a:r>
              <a:rPr lang="en-US" b="1" dirty="0" smtClean="0"/>
              <a:t> </a:t>
            </a:r>
          </a:p>
          <a:p>
            <a:pPr lvl="1"/>
            <a:r>
              <a:rPr lang="en-US" dirty="0" smtClean="0"/>
              <a:t>JavaScript implementation of MVVM pattern</a:t>
            </a:r>
            <a:endParaRPr lang="en-US" dirty="0"/>
          </a:p>
          <a:p>
            <a:pPr lvl="1"/>
            <a:r>
              <a:rPr lang="en-US" dirty="0" smtClean="0"/>
              <a:t>Declarative bindings</a:t>
            </a:r>
          </a:p>
          <a:p>
            <a:pPr lvl="1"/>
            <a:r>
              <a:rPr lang="en-US" dirty="0" smtClean="0"/>
              <a:t>Automatic UI refresh</a:t>
            </a:r>
          </a:p>
          <a:p>
            <a:pPr lvl="1"/>
            <a:r>
              <a:rPr lang="en-US" dirty="0" smtClean="0"/>
              <a:t>Dependency</a:t>
            </a:r>
            <a:br>
              <a:rPr lang="en-US" dirty="0" smtClean="0"/>
            </a:br>
            <a:r>
              <a:rPr lang="en-US" dirty="0" smtClean="0"/>
              <a:t>checking</a:t>
            </a:r>
          </a:p>
          <a:p>
            <a:pPr lvl="1"/>
            <a:r>
              <a:rPr lang="en-US" dirty="0" err="1" smtClean="0"/>
              <a:t>Templating</a:t>
            </a:r>
            <a:endParaRPr lang="en-US" dirty="0" smtClean="0"/>
          </a:p>
          <a:p>
            <a:pPr lvl="1"/>
            <a:r>
              <a:rPr lang="en-US" dirty="0" smtClean="0"/>
              <a:t>Library size:</a:t>
            </a:r>
            <a:br>
              <a:rPr lang="en-US" dirty="0" smtClean="0"/>
            </a:br>
            <a:r>
              <a:rPr lang="en-US" dirty="0" smtClean="0"/>
              <a:t>40kb minified</a:t>
            </a:r>
            <a:endParaRPr lang="en-US" dirty="0"/>
          </a:p>
          <a:p>
            <a:endParaRPr lang="en-US" dirty="0"/>
          </a:p>
        </p:txBody>
      </p:sp>
      <p:sp>
        <p:nvSpPr>
          <p:cNvPr id="4" name="TextBox 3"/>
          <p:cNvSpPr txBox="1"/>
          <p:nvPr/>
        </p:nvSpPr>
        <p:spPr>
          <a:xfrm>
            <a:off x="4114800" y="2971800"/>
            <a:ext cx="4953000" cy="354969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Choose a ticket class:</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select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data-bind</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="options: tickets, </a:t>
            </a:r>
            <a:r>
              <a:rPr lang="en-US" sz="105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optionsText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'name', value: </a:t>
            </a:r>
            <a:r>
              <a:rPr lang="en-US" sz="105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chosenTicket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sz="105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select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p</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data-bind</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="with: </a:t>
            </a:r>
            <a:r>
              <a:rPr lang="en-US" sz="105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chosenTicket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You have chosen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b</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data-bind</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 name"&gt;&lt;/</a:t>
            </a:r>
            <a:r>
              <a:rPr lang="en-US" sz="105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b</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span</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data-bind</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 price"&gt;&lt;/</a:t>
            </a:r>
            <a:r>
              <a:rPr lang="en-US" sz="105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span</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p</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script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en-US" sz="105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javascript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TicketsViewModel</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this</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.tickets</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name: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"Economy"</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price: 199.95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name: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"Business"</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price: 449.22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name: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"First Class"</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price: 1199.99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this</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.chosenTicket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ko.observable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this</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.resetTicket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05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this</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.chosenTicket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null</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ko.applyBindings</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TicketsViewModel</a:t>
            </a:r>
            <a:r>
              <a:rPr lang="en-US" sz="105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a:solidFill>
                  <a:srgbClr val="800000"/>
                </a:solidFill>
                <a:latin typeface="Consolas" panose="020B0609020204030204" pitchFamily="49" charset="0"/>
                <a:ea typeface="Calibri" panose="020F0502020204030204" pitchFamily="34" charset="0"/>
                <a:cs typeface="Times New Roman" panose="02020603050405020304" pitchFamily="18" charset="0"/>
              </a:rPr>
              <a:t>script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2275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Extensibility &amp; Development Options</a:t>
            </a:r>
          </a:p>
        </p:txBody>
      </p:sp>
      <p:sp>
        <p:nvSpPr>
          <p:cNvPr id="3" name="Content Placeholder 2"/>
          <p:cNvSpPr>
            <a:spLocks noGrp="1"/>
          </p:cNvSpPr>
          <p:nvPr>
            <p:ph idx="1"/>
          </p:nvPr>
        </p:nvSpPr>
        <p:spPr/>
        <p:txBody>
          <a:bodyPr/>
          <a:lstStyle/>
          <a:p>
            <a:r>
              <a:rPr lang="en-US" dirty="0" smtClean="0"/>
              <a:t>Some options available in both deployment types</a:t>
            </a:r>
          </a:p>
          <a:p>
            <a:pPr lvl="1"/>
            <a:r>
              <a:rPr lang="en-US" dirty="0" smtClean="0"/>
              <a:t>Sandboxed </a:t>
            </a:r>
            <a:r>
              <a:rPr lang="en-US" b="1" dirty="0" smtClean="0"/>
              <a:t>solutions</a:t>
            </a:r>
            <a:r>
              <a:rPr lang="en-US" dirty="0" smtClean="0"/>
              <a:t>: on-</a:t>
            </a:r>
            <a:r>
              <a:rPr lang="en-US" dirty="0" err="1" smtClean="0"/>
              <a:t>prem</a:t>
            </a:r>
            <a:r>
              <a:rPr lang="en-US" dirty="0" smtClean="0"/>
              <a:t> &amp; hosted</a:t>
            </a:r>
          </a:p>
          <a:p>
            <a:pPr lvl="1"/>
            <a:r>
              <a:rPr lang="en-US" dirty="0" smtClean="0"/>
              <a:t>SharePoint-hosted </a:t>
            </a:r>
            <a:r>
              <a:rPr lang="en-US" b="1" dirty="0" smtClean="0"/>
              <a:t>apps</a:t>
            </a:r>
            <a:r>
              <a:rPr lang="en-US" dirty="0" smtClean="0"/>
              <a:t>: </a:t>
            </a:r>
            <a:r>
              <a:rPr lang="en-US" dirty="0"/>
              <a:t>on-</a:t>
            </a:r>
            <a:r>
              <a:rPr lang="en-US" dirty="0" err="1"/>
              <a:t>prem</a:t>
            </a:r>
            <a:r>
              <a:rPr lang="en-US" dirty="0"/>
              <a:t> &amp; </a:t>
            </a:r>
            <a:r>
              <a:rPr lang="en-US" dirty="0" smtClean="0"/>
              <a:t>hosted</a:t>
            </a:r>
          </a:p>
          <a:p>
            <a:pPr lvl="1"/>
            <a:r>
              <a:rPr lang="en-US" dirty="0"/>
              <a:t>Provider-hosted </a:t>
            </a:r>
            <a:r>
              <a:rPr lang="en-US" b="1" dirty="0"/>
              <a:t>apps</a:t>
            </a:r>
            <a:r>
              <a:rPr lang="en-US" dirty="0"/>
              <a:t>: </a:t>
            </a:r>
            <a:r>
              <a:rPr lang="en-US" dirty="0" smtClean="0"/>
              <a:t>on-</a:t>
            </a:r>
            <a:r>
              <a:rPr lang="en-US" dirty="0" err="1" smtClean="0"/>
              <a:t>prem</a:t>
            </a:r>
            <a:r>
              <a:rPr lang="en-US" dirty="0" smtClean="0"/>
              <a:t> &amp; hosted</a:t>
            </a:r>
          </a:p>
          <a:p>
            <a:endParaRPr lang="en-US" dirty="0" smtClean="0"/>
          </a:p>
          <a:p>
            <a:r>
              <a:rPr lang="en-US" dirty="0" smtClean="0"/>
              <a:t>Others available only in specific deployments</a:t>
            </a:r>
          </a:p>
          <a:p>
            <a:pPr lvl="1"/>
            <a:r>
              <a:rPr lang="en-US" dirty="0" smtClean="0"/>
              <a:t>Farm </a:t>
            </a:r>
            <a:r>
              <a:rPr lang="en-US" b="1" dirty="0" smtClean="0"/>
              <a:t>solutions</a:t>
            </a:r>
            <a:r>
              <a:rPr lang="en-US" dirty="0" smtClean="0"/>
              <a:t>: on-</a:t>
            </a:r>
            <a:r>
              <a:rPr lang="en-US" dirty="0" err="1" smtClean="0"/>
              <a:t>prem</a:t>
            </a:r>
            <a:endParaRPr lang="en-US" dirty="0" smtClean="0"/>
          </a:p>
          <a:p>
            <a:pPr lvl="1"/>
            <a:r>
              <a:rPr lang="en-US" dirty="0" err="1" smtClean="0"/>
              <a:t>Autohosted</a:t>
            </a:r>
            <a:r>
              <a:rPr lang="en-US" dirty="0" smtClean="0"/>
              <a:t> </a:t>
            </a:r>
            <a:r>
              <a:rPr lang="en-US" b="1" dirty="0" smtClean="0"/>
              <a:t>apps</a:t>
            </a:r>
            <a:r>
              <a:rPr lang="en-US" dirty="0" smtClean="0"/>
              <a:t>: hosted</a:t>
            </a:r>
            <a:endParaRPr lang="en-US" dirty="0"/>
          </a:p>
        </p:txBody>
      </p:sp>
    </p:spTree>
    <p:extLst>
      <p:ext uri="{BB962C8B-B14F-4D97-AF65-F5344CB8AC3E}">
        <p14:creationId xmlns:p14="http://schemas.microsoft.com/office/powerpoint/2010/main" val="3287471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Browsers &amp; Libraries</a:t>
            </a:r>
            <a:endParaRPr lang="en-US" dirty="0"/>
          </a:p>
        </p:txBody>
      </p:sp>
    </p:spTree>
    <p:extLst>
      <p:ext uri="{BB962C8B-B14F-4D97-AF65-F5344CB8AC3E}">
        <p14:creationId xmlns:p14="http://schemas.microsoft.com/office/powerpoint/2010/main" val="30411302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Extensibility &amp; Development Options</a:t>
            </a:r>
          </a:p>
          <a:p>
            <a:pPr>
              <a:buFont typeface="Wingdings" panose="05000000000000000000" pitchFamily="2" charset="2"/>
              <a:buChar char="ü"/>
            </a:pPr>
            <a:r>
              <a:rPr lang="en-US" dirty="0">
                <a:solidFill>
                  <a:schemeClr val="bg1">
                    <a:lumMod val="50000"/>
                  </a:schemeClr>
                </a:solidFill>
              </a:rPr>
              <a:t>Packaging Extensibility &amp; Development Artifacts</a:t>
            </a:r>
          </a:p>
          <a:p>
            <a:pPr>
              <a:buFont typeface="Wingdings" panose="05000000000000000000" pitchFamily="2" charset="2"/>
              <a:buChar char="ü"/>
            </a:pPr>
            <a:r>
              <a:rPr lang="en-US" dirty="0">
                <a:solidFill>
                  <a:schemeClr val="bg1">
                    <a:lumMod val="50000"/>
                  </a:schemeClr>
                </a:solidFill>
              </a:rPr>
              <a:t>SharePoint 2013 APIs</a:t>
            </a:r>
          </a:p>
          <a:p>
            <a:pPr>
              <a:buFont typeface="Wingdings" panose="05000000000000000000" pitchFamily="2" charset="2"/>
              <a:buChar char="ü"/>
            </a:pPr>
            <a:r>
              <a:rPr lang="en-US" dirty="0">
                <a:solidFill>
                  <a:schemeClr val="bg1">
                    <a:lumMod val="50000"/>
                  </a:schemeClr>
                </a:solidFill>
              </a:rPr>
              <a:t>SharePoint Development Environment</a:t>
            </a:r>
          </a:p>
          <a:p>
            <a:pPr>
              <a:buFont typeface="Wingdings" panose="05000000000000000000" pitchFamily="2" charset="2"/>
              <a:buChar char="ü"/>
            </a:pPr>
            <a:r>
              <a:rPr lang="en-US" dirty="0">
                <a:solidFill>
                  <a:schemeClr val="bg1">
                    <a:lumMod val="50000"/>
                  </a:schemeClr>
                </a:solidFill>
              </a:rPr>
              <a:t>SharePoint Development Tools &amp; Utilities</a:t>
            </a:r>
          </a:p>
          <a:p>
            <a:pPr>
              <a:buFont typeface="Wingdings" panose="05000000000000000000" pitchFamily="2" charset="2"/>
              <a:buChar char="ü"/>
            </a:pPr>
            <a:r>
              <a:rPr lang="en-US" dirty="0">
                <a:solidFill>
                  <a:schemeClr val="bg1">
                    <a:lumMod val="50000"/>
                  </a:schemeClr>
                </a:solidFill>
              </a:rPr>
              <a:t>Community Development Tools &amp; Utilities</a:t>
            </a:r>
          </a:p>
          <a:p>
            <a:pPr>
              <a:buFont typeface="Wingdings" panose="05000000000000000000" pitchFamily="2" charset="2"/>
              <a:buChar char="ü"/>
            </a:pPr>
            <a:r>
              <a:rPr lang="en-US" dirty="0">
                <a:solidFill>
                  <a:schemeClr val="bg1">
                    <a:lumMod val="50000"/>
                  </a:schemeClr>
                </a:solidFill>
              </a:rPr>
              <a:t>Client-Side Development Tools &amp; Libraries</a:t>
            </a:r>
          </a:p>
          <a:p>
            <a:pPr>
              <a:buFont typeface="Wingdings" panose="05000000000000000000" pitchFamily="2" charset="2"/>
              <a:buChar char="Ø"/>
            </a:pPr>
            <a:r>
              <a:rPr lang="en-US" dirty="0"/>
              <a:t>Windows PowerShell &amp; SharePoint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4907693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t>
            </a:r>
            <a:r>
              <a:rPr smtClean="0"/>
              <a:t>PowerShell Primer </a:t>
            </a:r>
            <a:r>
              <a:rPr dirty="0" smtClean="0"/>
              <a:t>for Beginners</a:t>
            </a:r>
            <a:endParaRPr lang="en-US" dirty="0"/>
          </a:p>
        </p:txBody>
      </p:sp>
      <p:sp>
        <p:nvSpPr>
          <p:cNvPr id="3" name="Text Placeholder 2"/>
          <p:cNvSpPr>
            <a:spLocks noGrp="1"/>
          </p:cNvSpPr>
          <p:nvPr>
            <p:ph idx="1"/>
          </p:nvPr>
        </p:nvSpPr>
        <p:spPr/>
        <p:txBody>
          <a:bodyPr/>
          <a:lstStyle/>
          <a:p>
            <a:r>
              <a:rPr lang="en-US" dirty="0" smtClean="0"/>
              <a:t>What is Windows PowerShell?</a:t>
            </a:r>
          </a:p>
          <a:p>
            <a:pPr lvl="1"/>
            <a:r>
              <a:rPr lang="en-US" dirty="0" smtClean="0"/>
              <a:t>Modern replacement for the CMD (command) shell</a:t>
            </a:r>
          </a:p>
          <a:p>
            <a:pPr lvl="1"/>
            <a:r>
              <a:rPr lang="en-US" dirty="0" smtClean="0"/>
              <a:t>Powerful scripting environment for administration</a:t>
            </a:r>
          </a:p>
          <a:p>
            <a:pPr lvl="1"/>
            <a:endParaRPr lang="en-US" dirty="0" smtClean="0"/>
          </a:p>
          <a:p>
            <a:pPr lvl="2"/>
            <a:endParaRPr lang="en-US" dirty="0" smtClean="0"/>
          </a:p>
          <a:p>
            <a:pPr lvl="2"/>
            <a:endParaRPr lang="en-US" dirty="0" smtClean="0"/>
          </a:p>
          <a:p>
            <a:pPr lvl="1">
              <a:buNone/>
            </a:pPr>
            <a:endParaRPr lang="en-US" dirty="0" smtClean="0"/>
          </a:p>
          <a:p>
            <a:r>
              <a:rPr lang="en-US" dirty="0" smtClean="0"/>
              <a:t>Windows PowerShell fundamentals</a:t>
            </a:r>
          </a:p>
          <a:p>
            <a:pPr lvl="1"/>
            <a:r>
              <a:rPr lang="en-US" dirty="0" err="1"/>
              <a:t>Cmdlets</a:t>
            </a:r>
            <a:r>
              <a:rPr lang="en-US" dirty="0"/>
              <a:t> (e.g. </a:t>
            </a:r>
            <a:r>
              <a:rPr lang="en-US" dirty="0">
                <a:latin typeface="Courier New" pitchFamily="49" charset="0"/>
                <a:cs typeface="Courier New" pitchFamily="49" charset="0"/>
              </a:rPr>
              <a:t>Get-Process</a:t>
            </a:r>
            <a:r>
              <a:rPr lang="en-US" dirty="0"/>
              <a:t> and </a:t>
            </a:r>
            <a:r>
              <a:rPr lang="en-US" dirty="0">
                <a:latin typeface="Courier New" pitchFamily="49" charset="0"/>
                <a:cs typeface="Courier New" pitchFamily="49" charset="0"/>
              </a:rPr>
              <a:t>Stop-Process</a:t>
            </a:r>
            <a:r>
              <a:rPr lang="en-US" dirty="0"/>
              <a:t>)</a:t>
            </a:r>
          </a:p>
          <a:p>
            <a:pPr lvl="1"/>
            <a:r>
              <a:rPr lang="en-US" dirty="0" smtClean="0"/>
              <a:t>Pipelining and formatting features</a:t>
            </a:r>
          </a:p>
          <a:p>
            <a:pPr lvl="1"/>
            <a:r>
              <a:rPr lang="en-US" dirty="0" smtClean="0"/>
              <a:t>Provider-based model for accessing resources</a:t>
            </a:r>
          </a:p>
          <a:p>
            <a:pPr lvl="1"/>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1657350" y="2895600"/>
            <a:ext cx="5829300" cy="1380218"/>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746115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323850" y="1066883"/>
            <a:ext cx="8496300" cy="5667292"/>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dirty="0" smtClean="0"/>
              <a:t>Getting Started with </a:t>
            </a:r>
            <a:r>
              <a:rPr lang="en-US" dirty="0" smtClean="0"/>
              <a:t>Windows </a:t>
            </a:r>
            <a:r>
              <a:rPr dirty="0" smtClean="0"/>
              <a:t>PowerShell</a:t>
            </a:r>
            <a:endParaRPr lang="en-US" dirty="0"/>
          </a:p>
        </p:txBody>
      </p:sp>
      <p:cxnSp>
        <p:nvCxnSpPr>
          <p:cNvPr id="7" name="Straight Arrow Connector 6"/>
          <p:cNvCxnSpPr>
            <a:stCxn id="5" idx="1"/>
          </p:cNvCxnSpPr>
          <p:nvPr/>
        </p:nvCxnSpPr>
        <p:spPr>
          <a:xfrm rot="10800000">
            <a:off x="2043954" y="1355464"/>
            <a:ext cx="1537447" cy="16136"/>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1"/>
          </p:cNvCxnSpPr>
          <p:nvPr/>
        </p:nvCxnSpPr>
        <p:spPr>
          <a:xfrm rot="10800000" flipV="1">
            <a:off x="4666900" y="2743200"/>
            <a:ext cx="1429101" cy="25878"/>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8" idx="1"/>
          </p:cNvCxnSpPr>
          <p:nvPr/>
        </p:nvCxnSpPr>
        <p:spPr>
          <a:xfrm rot="10800000">
            <a:off x="5791200" y="3657600"/>
            <a:ext cx="685800" cy="7620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5943599" y="5334000"/>
            <a:ext cx="2699657"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(4) Redirect output to new text file</a:t>
            </a:r>
          </a:p>
        </p:txBody>
      </p:sp>
      <p:cxnSp>
        <p:nvCxnSpPr>
          <p:cNvPr id="28" name="Straight Arrow Connector 27"/>
          <p:cNvCxnSpPr>
            <a:stCxn id="27" idx="2"/>
          </p:cNvCxnSpPr>
          <p:nvPr/>
        </p:nvCxnSpPr>
        <p:spPr>
          <a:xfrm rot="5400000">
            <a:off x="6847115" y="5649687"/>
            <a:ext cx="457200" cy="435426"/>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6096000" y="2590800"/>
            <a:ext cx="2590800"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(2) Filter results using where clause</a:t>
            </a:r>
          </a:p>
        </p:txBody>
      </p:sp>
      <p:sp>
        <p:nvSpPr>
          <p:cNvPr id="5" name="Rectangle 4"/>
          <p:cNvSpPr/>
          <p:nvPr/>
        </p:nvSpPr>
        <p:spPr bwMode="auto">
          <a:xfrm>
            <a:off x="3581400" y="1219200"/>
            <a:ext cx="1600200" cy="304800"/>
          </a:xfrm>
          <a:prstGeom prst="rect">
            <a:avLst/>
          </a:prstGeom>
          <a:solidFill>
            <a:schemeClr val="accent2">
              <a:lumMod val="20000"/>
              <a:lumOff val="80000"/>
            </a:schemeClr>
          </a:solidFill>
          <a:ln>
            <a:solidFill>
              <a:srgbClr val="FF0000"/>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(1) Execute a Cmdlet</a:t>
            </a:r>
          </a:p>
        </p:txBody>
      </p:sp>
      <p:sp>
        <p:nvSpPr>
          <p:cNvPr id="18" name="Rectangle 17"/>
          <p:cNvSpPr/>
          <p:nvPr/>
        </p:nvSpPr>
        <p:spPr bwMode="auto">
          <a:xfrm>
            <a:off x="6477000" y="3581400"/>
            <a:ext cx="2362200"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(3) Add formatting instructions</a:t>
            </a:r>
          </a:p>
        </p:txBody>
      </p:sp>
    </p:spTree>
    <p:extLst>
      <p:ext uri="{BB962C8B-B14F-4D97-AF65-F5344CB8AC3E}">
        <p14:creationId xmlns:p14="http://schemas.microsoft.com/office/powerpoint/2010/main" val="256044095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Scripts and Execution Policy</a:t>
            </a:r>
            <a:endParaRPr lang="en-US" dirty="0"/>
          </a:p>
        </p:txBody>
      </p:sp>
      <p:sp>
        <p:nvSpPr>
          <p:cNvPr id="22" name="Text Placeholder 21"/>
          <p:cNvSpPr>
            <a:spLocks noGrp="1"/>
          </p:cNvSpPr>
          <p:nvPr>
            <p:ph idx="1"/>
          </p:nvPr>
        </p:nvSpPr>
        <p:spPr/>
        <p:txBody>
          <a:bodyPr/>
          <a:lstStyle/>
          <a:p>
            <a:r>
              <a:rPr lang="en-US" dirty="0" smtClean="0"/>
              <a:t>You can author Windows PowerShell scripts</a:t>
            </a:r>
          </a:p>
          <a:p>
            <a:pPr lvl="1"/>
            <a:r>
              <a:rPr lang="en-US" dirty="0" smtClean="0"/>
              <a:t>Scripts have </a:t>
            </a:r>
            <a:r>
              <a:rPr lang="en-US" dirty="0" smtClean="0">
                <a:latin typeface="Courier New" pitchFamily="49" charset="0"/>
                <a:cs typeface="Courier New" pitchFamily="49" charset="0"/>
              </a:rPr>
              <a:t>*.ps1</a:t>
            </a:r>
            <a:r>
              <a:rPr lang="en-US" dirty="0" smtClean="0"/>
              <a:t> extension</a:t>
            </a:r>
          </a:p>
          <a:p>
            <a:pPr lvl="1"/>
            <a:r>
              <a:rPr lang="en-US" dirty="0" smtClean="0"/>
              <a:t>Local execution policy must be configured</a:t>
            </a:r>
          </a:p>
        </p:txBody>
      </p:sp>
      <p:pic>
        <p:nvPicPr>
          <p:cNvPr id="5123" name="Picture 3"/>
          <p:cNvPicPr>
            <a:picLocks noChangeAspect="1" noChangeArrowheads="1"/>
          </p:cNvPicPr>
          <p:nvPr/>
        </p:nvPicPr>
        <p:blipFill>
          <a:blip r:embed="rId3" cstate="print"/>
          <a:srcRect/>
          <a:stretch>
            <a:fillRect/>
          </a:stretch>
        </p:blipFill>
        <p:spPr bwMode="auto">
          <a:xfrm>
            <a:off x="457200" y="3048000"/>
            <a:ext cx="7905750" cy="3224714"/>
          </a:xfrm>
          <a:prstGeom prst="rect">
            <a:avLst/>
          </a:prstGeom>
          <a:noFill/>
          <a:ln w="9525">
            <a:solidFill>
              <a:schemeClr val="accent2">
                <a:lumMod val="40000"/>
                <a:lumOff val="60000"/>
              </a:schemeClr>
            </a:solidFill>
            <a:miter lim="800000"/>
            <a:headEnd/>
            <a:tailEnd/>
          </a:ln>
          <a:effectLst>
            <a:outerShdw blurRad="50800" dist="38100" dir="2700000" algn="tl" rotWithShape="0">
              <a:prstClr val="black">
                <a:alpha val="40000"/>
              </a:prstClr>
            </a:outerShdw>
          </a:effectLst>
        </p:spPr>
      </p:pic>
      <p:sp>
        <p:nvSpPr>
          <p:cNvPr id="13" name="Rectangle 12"/>
          <p:cNvSpPr/>
          <p:nvPr/>
        </p:nvSpPr>
        <p:spPr bwMode="auto">
          <a:xfrm>
            <a:off x="3124200" y="32004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9" name="Straight Arrow Connector 8"/>
          <p:cNvCxnSpPr/>
          <p:nvPr/>
        </p:nvCxnSpPr>
        <p:spPr>
          <a:xfrm rot="10800000" flipV="1">
            <a:off x="5352702" y="32004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6172200" y="2895600"/>
            <a:ext cx="2819400" cy="5334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will not execute under default execution policy of </a:t>
            </a:r>
            <a:r>
              <a:rPr lang="en-US" sz="1100" b="1" dirty="0" smtClean="0">
                <a:solidFill>
                  <a:schemeClr val="tx1"/>
                </a:solidFill>
                <a:latin typeface="Segoe" pitchFamily="34" charset="0"/>
              </a:rPr>
              <a:t>restricted</a:t>
            </a:r>
          </a:p>
        </p:txBody>
      </p:sp>
      <p:sp>
        <p:nvSpPr>
          <p:cNvPr id="14" name="Rectangle 13"/>
          <p:cNvSpPr/>
          <p:nvPr/>
        </p:nvSpPr>
        <p:spPr bwMode="auto">
          <a:xfrm>
            <a:off x="3200400" y="40386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b="1"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Arrow Connector 14"/>
          <p:cNvCxnSpPr/>
          <p:nvPr/>
        </p:nvCxnSpPr>
        <p:spPr>
          <a:xfrm rot="10800000" flipV="1">
            <a:off x="5428902" y="40386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6248400" y="3733800"/>
            <a:ext cx="2819400" cy="7620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can execute under execution policy of </a:t>
            </a:r>
            <a:r>
              <a:rPr lang="en-US" sz="1100" b="1" dirty="0" smtClean="0">
                <a:solidFill>
                  <a:schemeClr val="tx1"/>
                </a:solidFill>
                <a:latin typeface="Segoe" pitchFamily="34" charset="0"/>
              </a:rPr>
              <a:t>unrestricted</a:t>
            </a:r>
            <a:r>
              <a:rPr lang="en-US" sz="1100" dirty="0" smtClean="0">
                <a:solidFill>
                  <a:schemeClr val="tx1"/>
                </a:solidFill>
                <a:latin typeface="Segoe" pitchFamily="34" charset="0"/>
              </a:rPr>
              <a:t>. Scripts that are not signed result in prompting user for permission to execute.</a:t>
            </a:r>
          </a:p>
        </p:txBody>
      </p:sp>
      <p:sp>
        <p:nvSpPr>
          <p:cNvPr id="17" name="Rectangle 16"/>
          <p:cNvSpPr/>
          <p:nvPr/>
        </p:nvSpPr>
        <p:spPr bwMode="auto">
          <a:xfrm>
            <a:off x="3124200" y="51054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8" name="Straight Arrow Connector 17"/>
          <p:cNvCxnSpPr/>
          <p:nvPr/>
        </p:nvCxnSpPr>
        <p:spPr>
          <a:xfrm rot="10800000" flipV="1">
            <a:off x="5352702" y="51054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6172200" y="4800600"/>
            <a:ext cx="2819400" cy="7620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can execute under execution policy of </a:t>
            </a:r>
            <a:r>
              <a:rPr lang="en-US" sz="1100" b="1" dirty="0" smtClean="0">
                <a:solidFill>
                  <a:schemeClr val="tx1"/>
                </a:solidFill>
                <a:latin typeface="Segoe" pitchFamily="34" charset="0"/>
              </a:rPr>
              <a:t>bypass</a:t>
            </a:r>
            <a:r>
              <a:rPr lang="en-US" sz="1100" dirty="0" smtClean="0">
                <a:solidFill>
                  <a:schemeClr val="tx1"/>
                </a:solidFill>
                <a:latin typeface="Segoe" pitchFamily="34" charset="0"/>
              </a:rPr>
              <a:t>. This mode suppresses prompting user for permission to execute.</a:t>
            </a:r>
          </a:p>
        </p:txBody>
      </p:sp>
      <p:pic>
        <p:nvPicPr>
          <p:cNvPr id="1034" name="Picture 10"/>
          <p:cNvPicPr>
            <a:picLocks noChangeAspect="1" noChangeArrowheads="1"/>
          </p:cNvPicPr>
          <p:nvPr/>
        </p:nvPicPr>
        <p:blipFill>
          <a:blip r:embed="rId4" cstate="print"/>
          <a:srcRect/>
          <a:stretch>
            <a:fillRect/>
          </a:stretch>
        </p:blipFill>
        <p:spPr bwMode="auto">
          <a:xfrm>
            <a:off x="3657600" y="5749095"/>
            <a:ext cx="4191000" cy="956505"/>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1456597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PowerShell ISE</a:t>
            </a:r>
            <a:endParaRPr lang="en-US" dirty="0"/>
          </a:p>
        </p:txBody>
      </p:sp>
      <p:sp>
        <p:nvSpPr>
          <p:cNvPr id="3" name="Text Placeholder 2"/>
          <p:cNvSpPr>
            <a:spLocks noGrp="1"/>
          </p:cNvSpPr>
          <p:nvPr>
            <p:ph idx="1"/>
          </p:nvPr>
        </p:nvSpPr>
        <p:spPr/>
        <p:txBody>
          <a:bodyPr/>
          <a:lstStyle/>
          <a:p>
            <a:r>
              <a:rPr lang="en-US" dirty="0" smtClean="0"/>
              <a:t>Supports color-coding, IntelliSense and debugging</a:t>
            </a:r>
          </a:p>
          <a:p>
            <a:pPr lvl="1"/>
            <a:endParaRPr lang="en-US" dirty="0"/>
          </a:p>
        </p:txBody>
      </p:sp>
      <p:pic>
        <p:nvPicPr>
          <p:cNvPr id="4" name="Picture 3"/>
          <p:cNvPicPr>
            <a:picLocks noChangeAspect="1"/>
          </p:cNvPicPr>
          <p:nvPr/>
        </p:nvPicPr>
        <p:blipFill>
          <a:blip r:embed="rId3"/>
          <a:stretch>
            <a:fillRect/>
          </a:stretch>
        </p:blipFill>
        <p:spPr>
          <a:xfrm>
            <a:off x="2819400" y="1981200"/>
            <a:ext cx="5627692" cy="47233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294057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idx="1"/>
          </p:nvPr>
        </p:nvSpPr>
        <p:spPr/>
        <p:txBody>
          <a:bodyPr/>
          <a:lstStyle/>
          <a:p>
            <a:r>
              <a:rPr lang="en-US" sz="2000" dirty="0" smtClean="0"/>
              <a:t>Explicitly load SharePoint </a:t>
            </a:r>
            <a:r>
              <a:rPr lang="en-US" sz="2000" dirty="0"/>
              <a:t>Windows PowerShell snap-in </a:t>
            </a:r>
            <a:r>
              <a:rPr lang="en-US" sz="2000" dirty="0" smtClean="0"/>
              <a:t/>
            </a:r>
            <a:br>
              <a:rPr lang="en-US" sz="2000" dirty="0" smtClean="0"/>
            </a:br>
            <a:r>
              <a:rPr lang="en-US" sz="2000" dirty="0" smtClean="0"/>
              <a:t>from console or script</a:t>
            </a:r>
          </a:p>
          <a:p>
            <a:endParaRPr lang="en-US" sz="2000" dirty="0" smtClean="0"/>
          </a:p>
          <a:p>
            <a:endParaRPr lang="en-US" sz="2000" dirty="0" smtClean="0"/>
          </a:p>
          <a:p>
            <a:pPr>
              <a:buNone/>
            </a:pPr>
            <a:endParaRPr lang="en-US" sz="2000" dirty="0" smtClean="0"/>
          </a:p>
          <a:p>
            <a:pPr lvl="1">
              <a:buNone/>
            </a:pPr>
            <a:endParaRPr lang="en-US" sz="1600" dirty="0" smtClean="0"/>
          </a:p>
          <a:p>
            <a:pPr lvl="1">
              <a:buNone/>
            </a:pPr>
            <a:endParaRPr lang="en-US" sz="1600" dirty="0" smtClean="0"/>
          </a:p>
          <a:p>
            <a:endParaRPr lang="en-US" sz="2000" dirty="0" smtClean="0"/>
          </a:p>
          <a:p>
            <a:r>
              <a:rPr lang="en-US" sz="2000" dirty="0" smtClean="0"/>
              <a:t>Implicitly load snap-in by using </a:t>
            </a:r>
            <a:br>
              <a:rPr lang="en-US" sz="2000" dirty="0" smtClean="0"/>
            </a:br>
            <a:r>
              <a:rPr lang="en-US" sz="2000" dirty="0" smtClean="0"/>
              <a:t>link in Windows Start menu</a:t>
            </a:r>
            <a:endParaRPr lang="en-US" sz="2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 y="2191984"/>
            <a:ext cx="8153400" cy="1922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dirty="0" smtClean="0"/>
              <a:t>SharePoint </a:t>
            </a:r>
            <a:r>
              <a:rPr lang="en-US" dirty="0"/>
              <a:t>Windows </a:t>
            </a:r>
            <a:r>
              <a:rPr dirty="0" err="1" smtClean="0"/>
              <a:t>Powershell</a:t>
            </a:r>
            <a:r>
              <a:rPr dirty="0" smtClean="0"/>
              <a:t> </a:t>
            </a:r>
            <a:r>
              <a:rPr dirty="0" err="1" smtClean="0"/>
              <a:t>Snapin</a:t>
            </a:r>
            <a:endParaRPr lang="en-US" dirty="0"/>
          </a:p>
        </p:txBody>
      </p:sp>
      <p:cxnSp>
        <p:nvCxnSpPr>
          <p:cNvPr id="9" name="Straight Arrow Connector 8"/>
          <p:cNvCxnSpPr>
            <a:stCxn id="10" idx="1"/>
          </p:cNvCxnSpPr>
          <p:nvPr/>
        </p:nvCxnSpPr>
        <p:spPr>
          <a:xfrm rot="10800000">
            <a:off x="4875362" y="2670948"/>
            <a:ext cx="1068238" cy="173966"/>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5943600" y="2692514"/>
            <a:ext cx="2209800" cy="304800"/>
          </a:xfrm>
          <a:prstGeom prst="rect">
            <a:avLst/>
          </a:prstGeom>
          <a:solidFill>
            <a:schemeClr val="accent2">
              <a:lumMod val="20000"/>
              <a:lumOff val="80000"/>
            </a:schemeClr>
          </a:solidFill>
          <a:ln>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Begin using SharePoint Cmdlets</a:t>
            </a:r>
          </a:p>
        </p:txBody>
      </p:sp>
      <p:pic>
        <p:nvPicPr>
          <p:cNvPr id="4" name="Picture 3"/>
          <p:cNvPicPr>
            <a:picLocks noChangeAspect="1"/>
          </p:cNvPicPr>
          <p:nvPr/>
        </p:nvPicPr>
        <p:blipFill>
          <a:blip r:embed="rId4"/>
          <a:stretch>
            <a:fillRect/>
          </a:stretch>
        </p:blipFill>
        <p:spPr>
          <a:xfrm>
            <a:off x="5311441" y="3497844"/>
            <a:ext cx="2841959" cy="3207755"/>
          </a:xfrm>
          <a:prstGeom prst="rect">
            <a:avLst/>
          </a:prstGeom>
        </p:spPr>
      </p:pic>
    </p:spTree>
    <p:extLst>
      <p:ext uri="{BB962C8B-B14F-4D97-AF65-F5344CB8AC3E}">
        <p14:creationId xmlns:p14="http://schemas.microsoft.com/office/powerpoint/2010/main" val="364378653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Windows PowerShell &amp; SharePoint</a:t>
            </a:r>
            <a:endParaRPr lang="en-US" dirty="0"/>
          </a:p>
        </p:txBody>
      </p:sp>
    </p:spTree>
    <p:extLst>
      <p:ext uri="{BB962C8B-B14F-4D97-AF65-F5344CB8AC3E}">
        <p14:creationId xmlns:p14="http://schemas.microsoft.com/office/powerpoint/2010/main" val="208161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Extensibility &amp; Development Options</a:t>
            </a:r>
          </a:p>
          <a:p>
            <a:pPr>
              <a:buFont typeface="Wingdings" panose="05000000000000000000" pitchFamily="2" charset="2"/>
              <a:buChar char="ü"/>
            </a:pPr>
            <a:r>
              <a:rPr lang="en-US" dirty="0" smtClean="0"/>
              <a:t>Packaging </a:t>
            </a:r>
            <a:r>
              <a:rPr lang="en-US" dirty="0"/>
              <a:t>Extensibility &amp; Development </a:t>
            </a:r>
            <a:r>
              <a:rPr lang="en-US" dirty="0" smtClean="0"/>
              <a:t>Artifacts</a:t>
            </a:r>
          </a:p>
          <a:p>
            <a:pPr>
              <a:buFont typeface="Wingdings" panose="05000000000000000000" pitchFamily="2" charset="2"/>
              <a:buChar char="ü"/>
            </a:pPr>
            <a:r>
              <a:rPr lang="en-US" dirty="0" smtClean="0"/>
              <a:t>SharePoint 2013 APIs</a:t>
            </a:r>
          </a:p>
          <a:p>
            <a:pPr>
              <a:buFont typeface="Wingdings" panose="05000000000000000000" pitchFamily="2" charset="2"/>
              <a:buChar char="ü"/>
            </a:pPr>
            <a:r>
              <a:rPr lang="en-US" dirty="0" smtClean="0"/>
              <a:t>SharePoint Development Environment</a:t>
            </a:r>
          </a:p>
          <a:p>
            <a:pPr>
              <a:buFont typeface="Wingdings" panose="05000000000000000000" pitchFamily="2" charset="2"/>
              <a:buChar char="ü"/>
            </a:pPr>
            <a:r>
              <a:rPr lang="en-US" dirty="0" smtClean="0"/>
              <a:t>SharePoint Development Tools &amp; Utilities</a:t>
            </a:r>
          </a:p>
          <a:p>
            <a:pPr>
              <a:buFont typeface="Wingdings" panose="05000000000000000000" pitchFamily="2" charset="2"/>
              <a:buChar char="ü"/>
            </a:pPr>
            <a:r>
              <a:rPr lang="en-US" dirty="0"/>
              <a:t>Community Development Tools </a:t>
            </a:r>
            <a:r>
              <a:rPr lang="en-US" dirty="0" smtClean="0"/>
              <a:t>&amp; Utilities</a:t>
            </a:r>
          </a:p>
          <a:p>
            <a:pPr>
              <a:buFont typeface="Wingdings" panose="05000000000000000000" pitchFamily="2" charset="2"/>
              <a:buChar char="ü"/>
            </a:pPr>
            <a:r>
              <a:rPr lang="en-US" dirty="0"/>
              <a:t>Client-Side Development Tools &amp; </a:t>
            </a:r>
            <a:r>
              <a:rPr lang="en-US" dirty="0" smtClean="0"/>
              <a:t>Libraries</a:t>
            </a:r>
          </a:p>
          <a:p>
            <a:pPr>
              <a:buFont typeface="Wingdings" panose="05000000000000000000" pitchFamily="2" charset="2"/>
              <a:buChar char="ü"/>
            </a:pPr>
            <a:r>
              <a:rPr lang="en-US" dirty="0"/>
              <a:t>Windows PowerShell &amp; SharePoint</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837875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Extensibility &amp; Development Options</a:t>
            </a:r>
          </a:p>
          <a:p>
            <a:pPr>
              <a:buFont typeface="Wingdings" panose="05000000000000000000" pitchFamily="2" charset="2"/>
              <a:buChar char="Ø"/>
            </a:pPr>
            <a:r>
              <a:rPr lang="en-US" dirty="0" smtClean="0"/>
              <a:t>Packaging </a:t>
            </a:r>
            <a:r>
              <a:rPr lang="en-US" dirty="0"/>
              <a:t>Extensibility &amp; Development </a:t>
            </a:r>
            <a:r>
              <a:rPr lang="en-US" dirty="0" smtClean="0"/>
              <a:t>Artifacts</a:t>
            </a:r>
          </a:p>
          <a:p>
            <a:pPr>
              <a:buFont typeface="Wingdings" panose="05000000000000000000" pitchFamily="2" charset="2"/>
              <a:buChar char="Ø"/>
            </a:pPr>
            <a:r>
              <a:rPr lang="en-US" dirty="0" smtClean="0"/>
              <a:t>SharePoint 2013 APIs</a:t>
            </a:r>
          </a:p>
          <a:p>
            <a:r>
              <a:rPr lang="en-US" dirty="0"/>
              <a:t>SharePoint Development Environment</a:t>
            </a:r>
          </a:p>
          <a:p>
            <a:r>
              <a:rPr lang="en-US" dirty="0" smtClean="0"/>
              <a:t>SharePoint Development Tools &amp; Utilities</a:t>
            </a:r>
          </a:p>
          <a:p>
            <a:r>
              <a:rPr lang="en-US" dirty="0"/>
              <a:t>Community Development Tools </a:t>
            </a:r>
            <a:r>
              <a:rPr lang="en-US" dirty="0" smtClean="0"/>
              <a:t>&amp; Utilities</a:t>
            </a:r>
          </a:p>
          <a:p>
            <a:r>
              <a:rPr lang="en-US" dirty="0"/>
              <a:t>Client-Side Development Tools &amp; </a:t>
            </a:r>
            <a:r>
              <a:rPr lang="en-US" dirty="0" smtClean="0"/>
              <a:t>Libraries</a:t>
            </a:r>
          </a:p>
          <a:p>
            <a:r>
              <a:rPr lang="en-US" dirty="0"/>
              <a:t>Windows PowerShell &amp; SharePoint</a:t>
            </a:r>
          </a:p>
          <a:p>
            <a:endParaRPr lang="en-US" dirty="0"/>
          </a:p>
        </p:txBody>
      </p:sp>
    </p:spTree>
    <p:extLst>
      <p:ext uri="{BB962C8B-B14F-4D97-AF65-F5344CB8AC3E}">
        <p14:creationId xmlns:p14="http://schemas.microsoft.com/office/powerpoint/2010/main" val="734075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 &amp; Development Artifacts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6219578"/>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739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Server-Side Object Model</a:t>
            </a:r>
            <a:endParaRPr lang="en-US" dirty="0"/>
          </a:p>
        </p:txBody>
      </p:sp>
      <p:sp>
        <p:nvSpPr>
          <p:cNvPr id="3" name="Content Placeholder 2"/>
          <p:cNvSpPr>
            <a:spLocks noGrp="1"/>
          </p:cNvSpPr>
          <p:nvPr>
            <p:ph idx="1"/>
          </p:nvPr>
        </p:nvSpPr>
        <p:spPr/>
        <p:txBody>
          <a:bodyPr>
            <a:normAutofit/>
          </a:bodyPr>
          <a:lstStyle/>
          <a:p>
            <a:r>
              <a:rPr lang="en-US" dirty="0" smtClean="0"/>
              <a:t>Oldest &amp; most mature API for SharePoint</a:t>
            </a:r>
          </a:p>
          <a:p>
            <a:r>
              <a:rPr lang="en-US" dirty="0" smtClean="0"/>
              <a:t>Only available for custom code running on a SharePoint server</a:t>
            </a:r>
          </a:p>
          <a:p>
            <a:r>
              <a:rPr lang="en-US" dirty="0" smtClean="0"/>
              <a:t>Farm solutions</a:t>
            </a:r>
          </a:p>
          <a:p>
            <a:pPr lvl="1"/>
            <a:r>
              <a:rPr lang="en-US" dirty="0" smtClean="0"/>
              <a:t>Full access to complete server-side API</a:t>
            </a:r>
          </a:p>
          <a:p>
            <a:r>
              <a:rPr lang="en-US" dirty="0" smtClean="0"/>
              <a:t>Sandbox solutions</a:t>
            </a:r>
          </a:p>
          <a:p>
            <a:pPr lvl="1"/>
            <a:r>
              <a:rPr lang="en-US" dirty="0" smtClean="0"/>
              <a:t>Access to subset of server-side API</a:t>
            </a:r>
          </a:p>
          <a:p>
            <a:r>
              <a:rPr lang="en-US" dirty="0" smtClean="0"/>
              <a:t>Apps</a:t>
            </a:r>
          </a:p>
          <a:p>
            <a:pPr lvl="1"/>
            <a:r>
              <a:rPr lang="en-US" dirty="0" smtClean="0"/>
              <a:t>Not available – no server-side code on SharePoint box</a:t>
            </a:r>
          </a:p>
        </p:txBody>
      </p:sp>
    </p:spTree>
    <p:extLst>
      <p:ext uri="{BB962C8B-B14F-4D97-AF65-F5344CB8AC3E}">
        <p14:creationId xmlns:p14="http://schemas.microsoft.com/office/powerpoint/2010/main" val="439334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15400" cy="838200"/>
          </a:xfrm>
        </p:spPr>
        <p:txBody>
          <a:bodyPr/>
          <a:lstStyle/>
          <a:p>
            <a:r>
              <a:rPr lang="en-US" dirty="0" smtClean="0"/>
              <a:t>SharePoint Client-Side Object Model (CSOM)</a:t>
            </a:r>
            <a:endParaRPr lang="en-US" dirty="0"/>
          </a:p>
        </p:txBody>
      </p:sp>
      <p:sp>
        <p:nvSpPr>
          <p:cNvPr id="3" name="Content Placeholder 2"/>
          <p:cNvSpPr>
            <a:spLocks noGrp="1"/>
          </p:cNvSpPr>
          <p:nvPr>
            <p:ph idx="1"/>
          </p:nvPr>
        </p:nvSpPr>
        <p:spPr/>
        <p:txBody>
          <a:bodyPr/>
          <a:lstStyle/>
          <a:p>
            <a:r>
              <a:rPr lang="en-US" dirty="0"/>
              <a:t>Introduced in SharePoint 2010</a:t>
            </a:r>
          </a:p>
          <a:p>
            <a:r>
              <a:rPr lang="en-US" dirty="0" smtClean="0"/>
              <a:t>Multiple implementations:</a:t>
            </a:r>
          </a:p>
          <a:p>
            <a:pPr lvl="1"/>
            <a:r>
              <a:rPr lang="en-US" dirty="0" smtClean="0"/>
              <a:t>Managed: .NET Framework &amp; Silverlight</a:t>
            </a:r>
          </a:p>
          <a:p>
            <a:pPr lvl="1"/>
            <a:r>
              <a:rPr lang="en-US" dirty="0" smtClean="0"/>
              <a:t>JavaScript</a:t>
            </a:r>
          </a:p>
          <a:p>
            <a:r>
              <a:rPr lang="en-US" dirty="0" smtClean="0"/>
              <a:t>Expanded significantly increased coverage from CSOM in SharePoint 2010, including:</a:t>
            </a:r>
          </a:p>
          <a:p>
            <a:endParaRPr lang="en-US" dirty="0"/>
          </a:p>
          <a:p>
            <a:endParaRPr lang="en-US" dirty="0" smtClean="0"/>
          </a:p>
          <a:p>
            <a:pPr lvl="1"/>
            <a:r>
              <a:rPr lang="en-US" i="1" dirty="0" smtClean="0"/>
              <a:t>and many </a:t>
            </a:r>
            <a:r>
              <a:rPr lang="en-US" i="1" dirty="0" err="1" smtClean="0"/>
              <a:t>many</a:t>
            </a:r>
            <a:r>
              <a:rPr lang="en-US" i="1" dirty="0" smtClean="0"/>
              <a:t> more!</a:t>
            </a:r>
          </a:p>
        </p:txBody>
      </p:sp>
      <p:graphicFrame>
        <p:nvGraphicFramePr>
          <p:cNvPr id="4" name="Table 3"/>
          <p:cNvGraphicFramePr>
            <a:graphicFrameLocks noGrp="1"/>
          </p:cNvGraphicFramePr>
          <p:nvPr>
            <p:extLst>
              <p:ext uri="{D42A27DB-BD31-4B8C-83A1-F6EECF244321}">
                <p14:modId xmlns:p14="http://schemas.microsoft.com/office/powerpoint/2010/main" val="1272276705"/>
              </p:ext>
            </p:extLst>
          </p:nvPr>
        </p:nvGraphicFramePr>
        <p:xfrm>
          <a:off x="1371600" y="4495800"/>
          <a:ext cx="6705600" cy="741680"/>
        </p:xfrm>
        <a:graphic>
          <a:graphicData uri="http://schemas.openxmlformats.org/drawingml/2006/table">
            <a:tbl>
              <a:tblPr bandRow="1">
                <a:tableStyleId>{5C22544A-7EE6-4342-B048-85BDC9FD1C3A}</a:tableStyleId>
              </a:tblPr>
              <a:tblGrid>
                <a:gridCol w="2235200"/>
                <a:gridCol w="1651000"/>
                <a:gridCol w="2819400"/>
              </a:tblGrid>
              <a:tr h="370840">
                <a:tc>
                  <a:txBody>
                    <a:bodyPr/>
                    <a:lstStyle/>
                    <a:p>
                      <a:r>
                        <a:rPr lang="en-US" dirty="0" smtClean="0"/>
                        <a:t>Business Data</a:t>
                      </a:r>
                      <a:endParaRPr lang="en-US" dirty="0"/>
                    </a:p>
                  </a:txBody>
                  <a:tcPr/>
                </a:tc>
                <a:tc>
                  <a:txBody>
                    <a:bodyPr/>
                    <a:lstStyle/>
                    <a:p>
                      <a:r>
                        <a:rPr lang="en-US" dirty="0" smtClean="0"/>
                        <a:t>Search</a:t>
                      </a:r>
                      <a:endParaRPr lang="en-US" dirty="0"/>
                    </a:p>
                  </a:txBody>
                  <a:tcPr/>
                </a:tc>
                <a:tc>
                  <a:txBody>
                    <a:bodyPr/>
                    <a:lstStyle/>
                    <a:p>
                      <a:r>
                        <a:rPr lang="en-US" dirty="0" smtClean="0"/>
                        <a:t>User Profile</a:t>
                      </a:r>
                      <a:r>
                        <a:rPr lang="en-US" baseline="0" dirty="0" smtClean="0"/>
                        <a:t> &amp; Feeds</a:t>
                      </a:r>
                      <a:endParaRPr lang="en-US" dirty="0"/>
                    </a:p>
                  </a:txBody>
                  <a:tcPr/>
                </a:tc>
              </a:tr>
              <a:tr h="370840">
                <a:tc>
                  <a:txBody>
                    <a:bodyPr/>
                    <a:lstStyle/>
                    <a:p>
                      <a:r>
                        <a:rPr lang="en-US" dirty="0" smtClean="0"/>
                        <a:t>Publishing</a:t>
                      </a:r>
                      <a:endParaRPr lang="en-US" dirty="0"/>
                    </a:p>
                  </a:txBody>
                  <a:tcPr/>
                </a:tc>
                <a:tc>
                  <a:txBody>
                    <a:bodyPr/>
                    <a:lstStyle/>
                    <a:p>
                      <a:r>
                        <a:rPr lang="en-US" dirty="0" smtClean="0"/>
                        <a:t>Taxonomy</a:t>
                      </a:r>
                      <a:endParaRPr lang="en-US" dirty="0"/>
                    </a:p>
                  </a:txBody>
                  <a:tcPr/>
                </a:tc>
                <a:tc>
                  <a:txBody>
                    <a:bodyPr/>
                    <a:lstStyle/>
                    <a:p>
                      <a:r>
                        <a:rPr lang="en-US" dirty="0" smtClean="0"/>
                        <a:t>Workflow</a:t>
                      </a:r>
                      <a:endParaRPr lang="en-US" dirty="0"/>
                    </a:p>
                  </a:txBody>
                  <a:tcPr/>
                </a:tc>
              </a:tr>
            </a:tbl>
          </a:graphicData>
        </a:graphic>
      </p:graphicFrame>
    </p:spTree>
    <p:extLst>
      <p:ext uri="{BB962C8B-B14F-4D97-AF65-F5344CB8AC3E}">
        <p14:creationId xmlns:p14="http://schemas.microsoft.com/office/powerpoint/2010/main" val="479752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t>
            </a:r>
            <a:r>
              <a:rPr lang="en-US" dirty="0" err="1" smtClean="0"/>
              <a:t>OData</a:t>
            </a:r>
            <a:r>
              <a:rPr lang="en-US" dirty="0" smtClean="0"/>
              <a:t> &amp; [..]/_API</a:t>
            </a:r>
            <a:endParaRPr lang="en-US" dirty="0"/>
          </a:p>
        </p:txBody>
      </p:sp>
      <p:sp>
        <p:nvSpPr>
          <p:cNvPr id="3" name="Content Placeholder 2"/>
          <p:cNvSpPr>
            <a:spLocks noGrp="1"/>
          </p:cNvSpPr>
          <p:nvPr>
            <p:ph idx="1"/>
          </p:nvPr>
        </p:nvSpPr>
        <p:spPr/>
        <p:txBody>
          <a:bodyPr/>
          <a:lstStyle/>
          <a:p>
            <a:r>
              <a:rPr lang="en-US" dirty="0" smtClean="0"/>
              <a:t>SharePoint 2010 had one REST endpoint:</a:t>
            </a:r>
          </a:p>
          <a:p>
            <a:pPr lvl="1"/>
            <a:r>
              <a:rPr lang="en-US" b="1" dirty="0" smtClean="0">
                <a:hlinkClick r:id="rId3"/>
              </a:rPr>
              <a:t>http://[..]/_</a:t>
            </a:r>
            <a:r>
              <a:rPr lang="en-US" b="1" dirty="0" err="1" smtClean="0">
                <a:hlinkClick r:id="rId3"/>
              </a:rPr>
              <a:t>vti_bin</a:t>
            </a:r>
            <a:r>
              <a:rPr lang="en-US" b="1" dirty="0" smtClean="0">
                <a:hlinkClick r:id="rId3"/>
              </a:rPr>
              <a:t>/</a:t>
            </a:r>
            <a:r>
              <a:rPr lang="en-US" b="1" dirty="0" err="1" smtClean="0">
                <a:hlinkClick r:id="rId3"/>
              </a:rPr>
              <a:t>ListData.svc</a:t>
            </a:r>
            <a:endParaRPr lang="en-US" b="1" dirty="0" smtClean="0"/>
          </a:p>
          <a:p>
            <a:pPr lvl="1"/>
            <a:r>
              <a:rPr lang="en-US" dirty="0" smtClean="0"/>
              <a:t>This has been deprecated in favor of new endpoints</a:t>
            </a:r>
          </a:p>
          <a:p>
            <a:r>
              <a:rPr lang="en-US" dirty="0" smtClean="0"/>
              <a:t>All requests map to </a:t>
            </a:r>
            <a:r>
              <a:rPr lang="en-US" b="1" dirty="0" smtClean="0">
                <a:hlinkClick r:id="rId4"/>
              </a:rPr>
              <a:t>http://[..]/_</a:t>
            </a:r>
            <a:r>
              <a:rPr lang="en-US" b="1" dirty="0" err="1" smtClean="0">
                <a:hlinkClick r:id="rId4"/>
              </a:rPr>
              <a:t>vti_bin</a:t>
            </a:r>
            <a:r>
              <a:rPr lang="en-US" b="1" dirty="0" smtClean="0">
                <a:hlinkClick r:id="rId4"/>
              </a:rPr>
              <a:t>/</a:t>
            </a:r>
            <a:r>
              <a:rPr lang="en-US" b="1" dirty="0" err="1" smtClean="0">
                <a:hlinkClick r:id="rId4"/>
              </a:rPr>
              <a:t>client.svc</a:t>
            </a:r>
            <a:endParaRPr lang="en-US" b="1" dirty="0" smtClean="0"/>
          </a:p>
          <a:p>
            <a:pPr lvl="1"/>
            <a:r>
              <a:rPr lang="en-US" dirty="0" smtClean="0"/>
              <a:t>This is also the primary CSOM endpoint</a:t>
            </a:r>
          </a:p>
          <a:p>
            <a:r>
              <a:rPr lang="en-US" dirty="0" smtClean="0"/>
              <a:t>New endpoint </a:t>
            </a:r>
            <a:r>
              <a:rPr lang="en-US" b="1" dirty="0" smtClean="0">
                <a:hlinkClick r:id="rId5"/>
              </a:rPr>
              <a:t>/_</a:t>
            </a:r>
            <a:r>
              <a:rPr lang="en-US" b="1" dirty="0" err="1" smtClean="0">
                <a:hlinkClick r:id="rId5"/>
              </a:rPr>
              <a:t>api</a:t>
            </a:r>
            <a:r>
              <a:rPr lang="en-US" b="1" dirty="0" smtClean="0">
                <a:hlinkClick r:id="rId5"/>
              </a:rPr>
              <a:t>/</a:t>
            </a:r>
            <a:r>
              <a:rPr lang="en-US" dirty="0" smtClean="0"/>
              <a:t> maps to </a:t>
            </a:r>
            <a:r>
              <a:rPr lang="en-US" b="1" dirty="0" smtClean="0">
                <a:hlinkClick r:id="rId4"/>
              </a:rPr>
              <a:t>/_</a:t>
            </a:r>
            <a:r>
              <a:rPr lang="en-US" b="1" dirty="0" err="1" smtClean="0">
                <a:hlinkClick r:id="rId4"/>
              </a:rPr>
              <a:t>vti_bin</a:t>
            </a:r>
            <a:r>
              <a:rPr lang="en-US" b="1" dirty="0" smtClean="0">
                <a:hlinkClick r:id="rId4"/>
              </a:rPr>
              <a:t>/</a:t>
            </a:r>
            <a:r>
              <a:rPr lang="en-US" b="1" dirty="0" err="1" smtClean="0">
                <a:hlinkClick r:id="rId4"/>
              </a:rPr>
              <a:t>client.svc</a:t>
            </a:r>
            <a:endParaRPr lang="en-US" b="1" dirty="0"/>
          </a:p>
          <a:p>
            <a:r>
              <a:rPr lang="en-US" dirty="0" smtClean="0"/>
              <a:t>Enables basic CRUD operations using </a:t>
            </a:r>
            <a:br>
              <a:rPr lang="en-US" dirty="0" smtClean="0"/>
            </a:br>
            <a:r>
              <a:rPr lang="en-US" dirty="0" smtClean="0"/>
              <a:t>REST interface &amp; </a:t>
            </a:r>
            <a:r>
              <a:rPr lang="en-US" dirty="0" err="1" smtClean="0"/>
              <a:t>OData</a:t>
            </a:r>
            <a:r>
              <a:rPr lang="en-US" dirty="0" smtClean="0"/>
              <a:t> syntax</a:t>
            </a:r>
          </a:p>
          <a:p>
            <a:pPr lvl="1"/>
            <a:r>
              <a:rPr lang="en-US" dirty="0" smtClean="0"/>
              <a:t>Queries crafted using </a:t>
            </a:r>
            <a:r>
              <a:rPr lang="en-US" dirty="0" err="1" smtClean="0"/>
              <a:t>OData</a:t>
            </a:r>
            <a:r>
              <a:rPr lang="en-US" dirty="0" smtClean="0"/>
              <a:t> syntax</a:t>
            </a:r>
          </a:p>
          <a:p>
            <a:pPr lvl="1"/>
            <a:r>
              <a:rPr lang="en-US" dirty="0" smtClean="0"/>
              <a:t>Supports </a:t>
            </a:r>
            <a:r>
              <a:rPr lang="en-US" dirty="0" err="1" smtClean="0"/>
              <a:t>OAuth</a:t>
            </a:r>
            <a:r>
              <a:rPr lang="en-US" dirty="0" smtClean="0"/>
              <a:t> security</a:t>
            </a:r>
            <a:endParaRPr lang="en-US" dirty="0"/>
          </a:p>
        </p:txBody>
      </p:sp>
    </p:spTree>
    <p:extLst>
      <p:ext uri="{BB962C8B-B14F-4D97-AF65-F5344CB8AC3E}">
        <p14:creationId xmlns:p14="http://schemas.microsoft.com/office/powerpoint/2010/main" val="3701059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77F1D586-3896-466B-ACE7-E1F19DDB5A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purl.org/dc/elements/1.1/"/>
    <ds:schemaRef ds:uri="http://schemas.openxmlformats.org/package/2006/metadata/core-properties"/>
    <ds:schemaRef ds:uri="http://purl.org/dc/terms/"/>
    <ds:schemaRef ds:uri="http://schemas.microsoft.com/office/infopath/2007/PartnerControls"/>
    <ds:schemaRef ds:uri="http://purl.org/dc/dcmitype/"/>
    <ds:schemaRef ds:uri="http://www.w3.org/XML/1998/namespace"/>
    <ds:schemaRef ds:uri="http://schemas.microsoft.com/office/2006/documentManagement/typ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CPT Course Module</Template>
  <TotalTime>1792</TotalTime>
  <Words>4698</Words>
  <Application>Microsoft Office PowerPoint</Application>
  <PresentationFormat>On-screen Show (4:3)</PresentationFormat>
  <Paragraphs>641</Paragraphs>
  <Slides>48</Slides>
  <Notes>45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CPT Course Module</vt:lpstr>
      <vt:lpstr>SharePoint Development Practices and Techniques</vt:lpstr>
      <vt:lpstr>Agenda</vt:lpstr>
      <vt:lpstr>Extensibility &amp; Development Options</vt:lpstr>
      <vt:lpstr>Extensibility &amp; Development Options</vt:lpstr>
      <vt:lpstr>Agenda</vt:lpstr>
      <vt:lpstr>Extensibility &amp; Development Artifacts</vt:lpstr>
      <vt:lpstr>SharePoint Server-Side Object Model</vt:lpstr>
      <vt:lpstr>SharePoint Client-Side Object Model (CSOM)</vt:lpstr>
      <vt:lpstr>REST, OData &amp; [..]/_API</vt:lpstr>
      <vt:lpstr>OData Primer</vt:lpstr>
      <vt:lpstr>OData Implementation Details</vt:lpstr>
      <vt:lpstr>OData URIs</vt:lpstr>
      <vt:lpstr>Why is REST Important?</vt:lpstr>
      <vt:lpstr>Returning ATOM XML vs. JSON</vt:lpstr>
      <vt:lpstr>Deployment Types: Available Languages</vt:lpstr>
      <vt:lpstr>Agenda</vt:lpstr>
      <vt:lpstr>Development Environment Options</vt:lpstr>
      <vt:lpstr>Complete Development Environment</vt:lpstr>
      <vt:lpstr>Agenda</vt:lpstr>
      <vt:lpstr>“Napa” Office 365 Development Tools</vt:lpstr>
      <vt:lpstr>“Napa” Office 365 Development Tools</vt:lpstr>
      <vt:lpstr>SharePoint Development Tools</vt:lpstr>
      <vt:lpstr>Exploring Development Tools: “Napa” &amp; Visual Studio 2012</vt:lpstr>
      <vt:lpstr>Developer Dashboard Details</vt:lpstr>
      <vt:lpstr>Enabling &amp; Using Developer Dashboard</vt:lpstr>
      <vt:lpstr>Developer Dashboard</vt:lpstr>
      <vt:lpstr>Unified Logging Service</vt:lpstr>
      <vt:lpstr>Writing to the Logging Information</vt:lpstr>
      <vt:lpstr>Developer Dashboard &amp;  Unified Logging Service</vt:lpstr>
      <vt:lpstr>Agenda</vt:lpstr>
      <vt:lpstr>Community Development Tools &amp; Utilities</vt:lpstr>
      <vt:lpstr>Using Fiddler: 101</vt:lpstr>
      <vt:lpstr>Agenda</vt:lpstr>
      <vt:lpstr>Client-Side Development: Browsers</vt:lpstr>
      <vt:lpstr>Client-Side Development: Tools</vt:lpstr>
      <vt:lpstr>Client-Side Development: Libraries</vt:lpstr>
      <vt:lpstr>Client-Side Development: Libraries</vt:lpstr>
      <vt:lpstr>Client-Side Development: Libraries</vt:lpstr>
      <vt:lpstr>Client-Side Development: Libraries</vt:lpstr>
      <vt:lpstr>JavaScript: Browsers &amp; Libraries</vt:lpstr>
      <vt:lpstr>Agenda</vt:lpstr>
      <vt:lpstr>Windows PowerShell Primer for Beginners</vt:lpstr>
      <vt:lpstr>Getting Started with Windows PowerShell</vt:lpstr>
      <vt:lpstr>Scripts and Execution Policy</vt:lpstr>
      <vt:lpstr>Windows PowerShell ISE</vt:lpstr>
      <vt:lpstr>SharePoint Windows Powershell Snapin</vt:lpstr>
      <vt:lpstr>Windows PowerShell &amp; SharePoint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Development Practices and Techniques</dc:title>
  <dc:creator>Windows User</dc:creator>
  <cp:lastModifiedBy>Chris</cp:lastModifiedBy>
  <cp:revision>94</cp:revision>
  <dcterms:created xsi:type="dcterms:W3CDTF">2012-07-07T16:04:48Z</dcterms:created>
  <dcterms:modified xsi:type="dcterms:W3CDTF">2014-01-07T20:51:30Z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