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79" r:id="rId6"/>
    <p:sldId id="278" r:id="rId7"/>
    <p:sldId id="300" r:id="rId8"/>
    <p:sldId id="304" r:id="rId9"/>
    <p:sldId id="305" r:id="rId10"/>
    <p:sldId id="311" r:id="rId11"/>
    <p:sldId id="302" r:id="rId12"/>
    <p:sldId id="303" r:id="rId13"/>
    <p:sldId id="309" r:id="rId14"/>
    <p:sldId id="306"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307" r:id="rId30"/>
    <p:sldId id="295" r:id="rId31"/>
    <p:sldId id="296" r:id="rId32"/>
    <p:sldId id="297" r:id="rId33"/>
    <p:sldId id="298" r:id="rId34"/>
    <p:sldId id="310" r:id="rId35"/>
    <p:sldId id="308"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64027" autoAdjust="0"/>
  </p:normalViewPr>
  <p:slideViewPr>
    <p:cSldViewPr>
      <p:cViewPr varScale="1">
        <p:scale>
          <a:sx n="60" d="100"/>
          <a:sy n="60" d="100"/>
        </p:scale>
        <p:origin x="-2028"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706"/>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covers everything students need to know about building solutions that run on the server and use the SharePoint Server-Side API. In this module you will learn how to setup LINQ for SharePoint and query lists as well as use the more traditional methods of working with SharePoint data using CAML, </a:t>
            </a:r>
            <a:r>
              <a:rPr lang="en-US" sz="1200" kern="1200" dirty="0" err="1" smtClean="0">
                <a:solidFill>
                  <a:schemeClr val="tx1"/>
                </a:solidFill>
                <a:effectLst/>
                <a:latin typeface="+mn-lt"/>
                <a:ea typeface="+mn-ea"/>
                <a:cs typeface="+mn-cs"/>
              </a:rPr>
              <a:t>SPQuery</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SPSiteDataQuery</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.NET 3.0 came with a number of new features, extension methods being one of them. Extension methods enable you to "add" methods to existing types without creating a new derived type, recompiling, or otherwise modifying the original type. </a:t>
            </a:r>
          </a:p>
          <a:p>
            <a:endParaRPr lang="en-US" dirty="0" smtClean="0"/>
          </a:p>
          <a:p>
            <a:r>
              <a:rPr lang="en-US" dirty="0" smtClean="0"/>
              <a:t>The most common extension methods are the LINQ standard query operators that add query functionality to the existing </a:t>
            </a:r>
            <a:r>
              <a:rPr lang="en-US" b="1" dirty="0" err="1" smtClean="0"/>
              <a:t>IEnumerable</a:t>
            </a:r>
            <a:r>
              <a:rPr lang="en-US" b="1" dirty="0" smtClean="0"/>
              <a:t>&lt;T&gt;</a:t>
            </a:r>
            <a:r>
              <a:rPr lang="en-US" dirty="0" smtClean="0"/>
              <a:t> types. To use the standard query operators, first bring them into scope with a using </a:t>
            </a:r>
            <a:r>
              <a:rPr lang="en-US" b="1" dirty="0" err="1" smtClean="0"/>
              <a:t>System.Linqdirective</a:t>
            </a:r>
            <a:r>
              <a:rPr lang="en-US" dirty="0" smtClean="0"/>
              <a:t>. Then any type that implements </a:t>
            </a:r>
            <a:r>
              <a:rPr lang="en-US" b="1" dirty="0" err="1" smtClean="0"/>
              <a:t>IEnumerable</a:t>
            </a:r>
            <a:r>
              <a:rPr lang="en-US" b="1" dirty="0" smtClean="0"/>
              <a:t>&lt;T&gt;</a:t>
            </a:r>
            <a:r>
              <a:rPr lang="en-US" dirty="0" smtClean="0"/>
              <a:t> appears to have instance methods such as </a:t>
            </a:r>
            <a:r>
              <a:rPr lang="en-US" b="1" dirty="0" err="1" smtClean="0"/>
              <a:t>GroupBy</a:t>
            </a:r>
            <a:r>
              <a:rPr lang="en-US" dirty="0" smtClean="0"/>
              <a:t>, </a:t>
            </a:r>
            <a:r>
              <a:rPr lang="en-US" b="1" dirty="0" err="1" smtClean="0"/>
              <a:t>OrderBy</a:t>
            </a:r>
            <a:r>
              <a:rPr lang="en-US" dirty="0" smtClean="0"/>
              <a:t>, </a:t>
            </a:r>
            <a:r>
              <a:rPr lang="en-US" b="1" dirty="0" smtClean="0"/>
              <a:t>Average</a:t>
            </a:r>
            <a:r>
              <a:rPr lang="en-US" dirty="0" smtClean="0"/>
              <a:t>, and so on. You can see these additional methods in IntelliSense statement completion when you type "dot" after an instance of an </a:t>
            </a:r>
            <a:r>
              <a:rPr lang="en-US" b="1" dirty="0" err="1" smtClean="0"/>
              <a:t>IEnumerable</a:t>
            </a:r>
            <a:r>
              <a:rPr lang="en-US" b="1" dirty="0" smtClean="0"/>
              <a:t>&lt;T&gt;</a:t>
            </a:r>
            <a:r>
              <a:rPr lang="en-US" dirty="0" smtClean="0"/>
              <a:t> type such as </a:t>
            </a:r>
            <a:r>
              <a:rPr lang="en-US" b="1" dirty="0" smtClean="0"/>
              <a:t>List&lt;T&gt;</a:t>
            </a:r>
            <a:r>
              <a:rPr lang="en-US" dirty="0" smtClean="0"/>
              <a:t> or </a:t>
            </a:r>
            <a:r>
              <a:rPr lang="en-US" b="1" dirty="0" smtClean="0"/>
              <a:t>Array</a:t>
            </a:r>
            <a:r>
              <a:rPr lang="en-US" dirty="0" smtClean="0"/>
              <a:t>. </a:t>
            </a:r>
          </a:p>
          <a:p>
            <a:endParaRPr lang="en-US" dirty="0" smtClean="0"/>
          </a:p>
          <a:p>
            <a:endParaRPr lang="en-US" dirty="0" smtClean="0"/>
          </a:p>
          <a:p>
            <a:endParaRPr lang="nl-BE"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13</a:t>
            </a:fld>
            <a:endParaRPr lang="en-US" dirty="0"/>
          </a:p>
        </p:txBody>
      </p:sp>
    </p:spTree>
    <p:extLst>
      <p:ext uri="{BB962C8B-B14F-4D97-AF65-F5344CB8AC3E}">
        <p14:creationId xmlns:p14="http://schemas.microsoft.com/office/powerpoint/2010/main" val="185524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short, LINQ extension methods add functionality to any type</a:t>
            </a:r>
            <a:r>
              <a:rPr lang="en-US" baseline="0" dirty="0" smtClean="0"/>
              <a:t> that implements </a:t>
            </a:r>
            <a:r>
              <a:rPr lang="en-US" b="1" dirty="0" err="1" smtClean="0"/>
              <a:t>IEnumerable</a:t>
            </a:r>
            <a:r>
              <a:rPr lang="en-US" b="1" dirty="0" smtClean="0"/>
              <a:t>&lt;T&gt; </a:t>
            </a:r>
            <a:r>
              <a:rPr lang="en-US" b="0" dirty="0" smtClean="0"/>
              <a:t>.</a:t>
            </a:r>
            <a:r>
              <a:rPr lang="en-US" b="1" dirty="0" smtClean="0"/>
              <a:t> </a:t>
            </a:r>
            <a:r>
              <a:rPr lang="en-US" dirty="0" smtClean="0"/>
              <a:t>It </a:t>
            </a:r>
            <a:r>
              <a:rPr lang="en-US" dirty="0" smtClean="0"/>
              <a:t>provides common list-based operations like </a:t>
            </a:r>
            <a:r>
              <a:rPr lang="en-US" b="1" dirty="0" smtClean="0"/>
              <a:t>Contains</a:t>
            </a:r>
            <a:r>
              <a:rPr lang="en-US" dirty="0" smtClean="0"/>
              <a:t>, </a:t>
            </a:r>
            <a:r>
              <a:rPr lang="en-US" b="1" dirty="0" smtClean="0"/>
              <a:t>Count, Distinct</a:t>
            </a:r>
            <a:r>
              <a:rPr lang="en-US" dirty="0" smtClean="0"/>
              <a:t>, </a:t>
            </a:r>
            <a:r>
              <a:rPr lang="en-US" b="1" dirty="0" err="1" smtClean="0"/>
              <a:t>GroupBy</a:t>
            </a:r>
            <a:r>
              <a:rPr lang="en-US" dirty="0" smtClean="0"/>
              <a:t>, </a:t>
            </a:r>
            <a:r>
              <a:rPr lang="en-US" b="1" dirty="0" err="1" smtClean="0"/>
              <a:t>OrderBy</a:t>
            </a:r>
            <a:r>
              <a:rPr lang="en-US" dirty="0" smtClean="0"/>
              <a:t>, </a:t>
            </a:r>
            <a:r>
              <a:rPr lang="en-US" b="1" dirty="0" smtClean="0"/>
              <a:t>Average</a:t>
            </a:r>
            <a:r>
              <a:rPr lang="en-US" dirty="0" smtClean="0"/>
              <a:t>, and so on. </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14</a:t>
            </a:fld>
            <a:endParaRPr lang="en-US" dirty="0"/>
          </a:p>
        </p:txBody>
      </p:sp>
    </p:spTree>
    <p:extLst>
      <p:ext uri="{BB962C8B-B14F-4D97-AF65-F5344CB8AC3E}">
        <p14:creationId xmlns:p14="http://schemas.microsoft.com/office/powerpoint/2010/main" val="2817276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LINQ to Objects </a:t>
            </a:r>
            <a:r>
              <a:rPr lang="en-US" dirty="0" smtClean="0"/>
              <a:t>represents a different approach to working over</a:t>
            </a:r>
            <a:r>
              <a:rPr lang="en-US" baseline="0" dirty="0" smtClean="0"/>
              <a:t> </a:t>
            </a:r>
            <a:r>
              <a:rPr lang="en-US" dirty="0" smtClean="0"/>
              <a:t>collections. In the old way, you had to write complex </a:t>
            </a:r>
            <a:r>
              <a:rPr lang="en-US" b="1" dirty="0" err="1" smtClean="0"/>
              <a:t>foreach</a:t>
            </a:r>
            <a:r>
              <a:rPr lang="en-US" dirty="0" smtClean="0"/>
              <a:t> loops that specified how to retrieve data from a collection. In the LINQ approach, you write declarative code that describes what you want to retrieve.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LINQ you can filter collections using</a:t>
            </a:r>
            <a:r>
              <a:rPr lang="en-US" baseline="0" dirty="0" smtClean="0"/>
              <a:t> the </a:t>
            </a:r>
            <a:r>
              <a:rPr lang="en-US" b="1" baseline="0" dirty="0" smtClean="0"/>
              <a:t>Where</a:t>
            </a:r>
            <a:r>
              <a:rPr lang="en-US" baseline="0" dirty="0" smtClean="0"/>
              <a:t> extension method. A first technique is to create a delegate and pass that delegate to the </a:t>
            </a:r>
            <a:r>
              <a:rPr lang="en-US" b="1" baseline="0" dirty="0" smtClean="0"/>
              <a:t>Where</a:t>
            </a:r>
            <a:r>
              <a:rPr lang="en-US" baseline="0" dirty="0" smtClean="0"/>
              <a:t> method. This technique requires a method to exist in the code. </a:t>
            </a:r>
            <a:r>
              <a:rPr lang="en-US" dirty="0" smtClean="0"/>
              <a:t>Many of these methods will only get used in a single call.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avoid having to develop numerous filter methods, you can use a second technique, which is the technique of using an anonymous delegate. The filtering code </a:t>
            </a:r>
            <a:r>
              <a:rPr lang="en-US" b="1" baseline="0" dirty="0" smtClean="0"/>
              <a:t>delegate</a:t>
            </a:r>
            <a:r>
              <a:rPr lang="en-US" baseline="0" dirty="0" smtClean="0"/>
              <a:t> is written inline in the </a:t>
            </a:r>
            <a:r>
              <a:rPr lang="en-US" b="1" baseline="0" dirty="0" smtClean="0"/>
              <a:t>Where</a:t>
            </a:r>
            <a:r>
              <a:rPr lang="en-US" baseline="0" dirty="0" smtClean="0"/>
              <a:t> clause using the </a:t>
            </a:r>
            <a:r>
              <a:rPr lang="en-US" b="1" baseline="0" dirty="0" smtClean="0"/>
              <a:t>delegate</a:t>
            </a:r>
            <a:r>
              <a:rPr lang="en-US" baseline="0" dirty="0" smtClean="0"/>
              <a:t> keyword.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shorter notation for anonymous delegates is the use of </a:t>
            </a:r>
            <a:r>
              <a:rPr lang="en-US" b="1" baseline="0" dirty="0" smtClean="0"/>
              <a:t>lambda expressions</a:t>
            </a:r>
            <a:r>
              <a:rPr lang="en-US" baseline="0" dirty="0" smtClean="0"/>
              <a:t>. A</a:t>
            </a:r>
            <a:r>
              <a:rPr lang="en-US" dirty="0" smtClean="0"/>
              <a:t> lambda expression is a very concise way to construct the expression tree. The lambdas allow the </a:t>
            </a:r>
            <a:r>
              <a:rPr lang="en-US" b="1" dirty="0" smtClean="0"/>
              <a:t>Where</a:t>
            </a:r>
            <a:r>
              <a:rPr lang="en-US" dirty="0" smtClean="0"/>
              <a:t> calls to look </a:t>
            </a:r>
            <a:r>
              <a:rPr lang="en-US" dirty="0" smtClean="0"/>
              <a:t>similar, </a:t>
            </a:r>
            <a:r>
              <a:rPr lang="en-US" dirty="0" smtClean="0"/>
              <a:t>although in fact the type of object created from the lambda is different.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15</a:t>
            </a:fld>
            <a:endParaRPr lang="en-US" dirty="0"/>
          </a:p>
        </p:txBody>
      </p:sp>
    </p:spTree>
    <p:extLst>
      <p:ext uri="{BB962C8B-B14F-4D97-AF65-F5344CB8AC3E}">
        <p14:creationId xmlns:p14="http://schemas.microsoft.com/office/powerpoint/2010/main" val="2261772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lambda expressions use the lambda operator </a:t>
            </a:r>
            <a:r>
              <a:rPr lang="en-US" b="1" dirty="0" smtClean="0"/>
              <a:t>=&gt;</a:t>
            </a:r>
            <a:r>
              <a:rPr lang="en-US" dirty="0" smtClean="0"/>
              <a:t>, which is read as "goes into". The left side of the lambda operator specifies the input parameters (if any) and the right side holds the expression or statement block. </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16</a:t>
            </a:fld>
            <a:endParaRPr lang="en-US" dirty="0"/>
          </a:p>
        </p:txBody>
      </p:sp>
    </p:spTree>
    <p:extLst>
      <p:ext uri="{BB962C8B-B14F-4D97-AF65-F5344CB8AC3E}">
        <p14:creationId xmlns:p14="http://schemas.microsoft.com/office/powerpoint/2010/main" val="191852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type </a:t>
            </a:r>
            <a:r>
              <a:rPr lang="en-US" b="1" dirty="0" err="1" smtClean="0"/>
              <a:t>IEnumerable</a:t>
            </a:r>
            <a:r>
              <a:rPr lang="en-US" dirty="0" smtClean="0"/>
              <a:t>&lt;T&gt; plays two key roles in this code.</a:t>
            </a:r>
          </a:p>
          <a:p>
            <a:endParaRPr lang="en-US" dirty="0" smtClean="0"/>
          </a:p>
          <a:p>
            <a:r>
              <a:rPr lang="en-US" dirty="0" smtClean="0"/>
              <a:t>The query expression has a data source called </a:t>
            </a:r>
            <a:r>
              <a:rPr lang="en-US" b="1" dirty="0" smtClean="0"/>
              <a:t>list</a:t>
            </a:r>
            <a:r>
              <a:rPr lang="en-US" dirty="0" smtClean="0"/>
              <a:t> which implements </a:t>
            </a:r>
            <a:r>
              <a:rPr lang="en-US" b="1" dirty="0" err="1" smtClean="0"/>
              <a:t>IEnumerable</a:t>
            </a:r>
            <a:r>
              <a:rPr lang="en-US" dirty="0" smtClean="0"/>
              <a:t>&lt;T&gt;.  </a:t>
            </a:r>
          </a:p>
          <a:p>
            <a:endParaRPr lang="en-US" dirty="0" smtClean="0"/>
          </a:p>
          <a:p>
            <a:r>
              <a:rPr lang="en-US" dirty="0" smtClean="0"/>
              <a:t>The query expression returns an instance of </a:t>
            </a:r>
            <a:r>
              <a:rPr lang="en-US" b="1" dirty="0" err="1" smtClean="0"/>
              <a:t>IEnumberable</a:t>
            </a:r>
            <a:r>
              <a:rPr lang="en-US" dirty="0" smtClean="0"/>
              <a:t>&lt;T&gt;. </a:t>
            </a:r>
          </a:p>
          <a:p>
            <a:endParaRPr lang="en-US" dirty="0" smtClean="0"/>
          </a:p>
          <a:p>
            <a:r>
              <a:rPr lang="en-US" dirty="0" smtClean="0"/>
              <a:t>Every LINQ to Objects query expression, including the one shown above, will begin with a line of this type:from </a:t>
            </a:r>
            <a:r>
              <a:rPr lang="en-US" b="1" dirty="0" smtClean="0"/>
              <a:t>item</a:t>
            </a:r>
            <a:r>
              <a:rPr lang="en-US" dirty="0" smtClean="0"/>
              <a:t> in </a:t>
            </a:r>
            <a:r>
              <a:rPr lang="en-US" b="1" dirty="0" smtClean="0"/>
              <a:t>list</a:t>
            </a:r>
            <a:r>
              <a:rPr lang="en-US" b="0" dirty="0" smtClean="0"/>
              <a:t>.</a:t>
            </a:r>
          </a:p>
          <a:p>
            <a:endParaRPr lang="en-US" dirty="0" smtClean="0"/>
          </a:p>
          <a:p>
            <a:r>
              <a:rPr lang="en-US" dirty="0" smtClean="0"/>
              <a:t>In each case, the data source represented by the variable </a:t>
            </a:r>
            <a:r>
              <a:rPr lang="en-US" b="1" dirty="0" smtClean="0"/>
              <a:t>list</a:t>
            </a:r>
            <a:r>
              <a:rPr lang="en-US" dirty="0" smtClean="0"/>
              <a:t> must support the </a:t>
            </a:r>
            <a:r>
              <a:rPr lang="en-US" b="1" dirty="0" err="1" smtClean="0"/>
              <a:t>IEnumerable</a:t>
            </a:r>
            <a:r>
              <a:rPr lang="en-US" dirty="0" smtClean="0"/>
              <a:t>&lt;T&gt; interface. The list of </a:t>
            </a:r>
            <a:r>
              <a:rPr lang="en-US" dirty="0" smtClean="0"/>
              <a:t>strings shown </a:t>
            </a:r>
            <a:r>
              <a:rPr lang="en-US" dirty="0" smtClean="0"/>
              <a:t>in this example supports that interface.</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17</a:t>
            </a:fld>
            <a:endParaRPr lang="en-US" dirty="0"/>
          </a:p>
        </p:txBody>
      </p:sp>
    </p:spTree>
    <p:extLst>
      <p:ext uri="{BB962C8B-B14F-4D97-AF65-F5344CB8AC3E}">
        <p14:creationId xmlns:p14="http://schemas.microsoft.com/office/powerpoint/2010/main" val="2230466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LINQ to</a:t>
            </a:r>
            <a:r>
              <a:rPr lang="nl-BE" baseline="0" dirty="0" smtClean="0"/>
              <a:t> Objects </a:t>
            </a:r>
            <a:r>
              <a:rPr lang="en-US" dirty="0" smtClean="0"/>
              <a:t>refers to the use of LINQ queries with any </a:t>
            </a:r>
            <a:r>
              <a:rPr lang="en-US" b="1" dirty="0" err="1" smtClean="0"/>
              <a:t>IEnumerable</a:t>
            </a:r>
            <a:r>
              <a:rPr lang="en-US" dirty="0" smtClean="0"/>
              <a:t> or </a:t>
            </a:r>
            <a:r>
              <a:rPr lang="en-US" b="1" dirty="0" err="1" smtClean="0"/>
              <a:t>IEnumerable</a:t>
            </a:r>
            <a:r>
              <a:rPr lang="en-US" b="1" dirty="0" smtClean="0"/>
              <a:t>&lt;T&gt;</a:t>
            </a:r>
            <a:r>
              <a:rPr lang="en-US" dirty="0" smtClean="0"/>
              <a:t> collection directly.</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18</a:t>
            </a:fld>
            <a:endParaRPr lang="en-US" dirty="0"/>
          </a:p>
        </p:txBody>
      </p:sp>
    </p:spTree>
    <p:extLst>
      <p:ext uri="{BB962C8B-B14F-4D97-AF65-F5344CB8AC3E}">
        <p14:creationId xmlns:p14="http://schemas.microsoft.com/office/powerpoint/2010/main" val="3988969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As collections</a:t>
            </a:r>
            <a:r>
              <a:rPr lang="nl-BE" baseline="0" dirty="0" smtClean="0"/>
              <a:t> of type </a:t>
            </a:r>
            <a:r>
              <a:rPr lang="en-US" b="1" dirty="0" err="1" smtClean="0"/>
              <a:t>IEnumerable</a:t>
            </a:r>
            <a:r>
              <a:rPr lang="en-US" b="1" dirty="0" smtClean="0"/>
              <a:t>&lt;T&gt;</a:t>
            </a:r>
            <a:r>
              <a:rPr lang="nl-BE" baseline="0" dirty="0" smtClean="0"/>
              <a:t> allow for collecting strongly typed objects, you can query and work with custom .NET objects using LINQ. The objects retrieved from the collection are still strongly typed and IntelliSense is available.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19</a:t>
            </a:fld>
            <a:endParaRPr lang="en-US" dirty="0"/>
          </a:p>
        </p:txBody>
      </p:sp>
    </p:spTree>
    <p:extLst>
      <p:ext uri="{BB962C8B-B14F-4D97-AF65-F5344CB8AC3E}">
        <p14:creationId xmlns:p14="http://schemas.microsoft.com/office/powerpoint/2010/main" val="1031657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Another useful feature of LINQ is the use </a:t>
            </a:r>
            <a:r>
              <a:rPr lang="nl-BE" dirty="0" smtClean="0"/>
              <a:t>of </a:t>
            </a:r>
            <a:r>
              <a:rPr lang="nl-BE" b="1" baseline="0" dirty="0" smtClean="0"/>
              <a:t>Type </a:t>
            </a:r>
            <a:r>
              <a:rPr lang="nl-BE" b="1" baseline="0" dirty="0" smtClean="0"/>
              <a:t>Inference</a:t>
            </a:r>
            <a:r>
              <a:rPr lang="nl-BE" baseline="0" dirty="0" smtClean="0"/>
              <a:t>. </a:t>
            </a:r>
            <a:r>
              <a:rPr lang="en-US" dirty="0" smtClean="0"/>
              <a:t>Type Inference allows the compiler to decide the data type of a variable at run time. This can be useful when using variables of which you don't know the data type. In order to use </a:t>
            </a:r>
            <a:r>
              <a:rPr lang="en-US" b="1" dirty="0" smtClean="0"/>
              <a:t>Type Inference </a:t>
            </a:r>
            <a:r>
              <a:rPr lang="en-US" dirty="0" smtClean="0"/>
              <a:t>in C#, we are required to use the new keyword </a:t>
            </a:r>
            <a:r>
              <a:rPr lang="en-US" b="1" dirty="0" smtClean="0"/>
              <a:t>var</a:t>
            </a:r>
            <a:r>
              <a:rPr lang="en-US" dirty="0" smtClean="0"/>
              <a:t>.</a:t>
            </a:r>
            <a:endParaRPr lang="nl-BE" baseline="0" dirty="0" smtClean="0"/>
          </a:p>
          <a:p>
            <a:endParaRPr lang="nl-BE" baseline="0" dirty="0" smtClean="0"/>
          </a:p>
          <a:p>
            <a:r>
              <a:rPr lang="nl-BE" baseline="0" dirty="0" smtClean="0"/>
              <a:t>The </a:t>
            </a:r>
            <a:r>
              <a:rPr lang="nl-BE" b="1" baseline="0" dirty="0" smtClean="0"/>
              <a:t>var</a:t>
            </a:r>
            <a:r>
              <a:rPr lang="nl-BE" baseline="0" dirty="0" smtClean="0"/>
              <a:t> keyword allows you to defer typing until you know the type of the object you are working with.</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20</a:t>
            </a:fld>
            <a:endParaRPr lang="en-US" dirty="0"/>
          </a:p>
        </p:txBody>
      </p:sp>
    </p:spTree>
    <p:extLst>
      <p:ext uri="{BB962C8B-B14F-4D97-AF65-F5344CB8AC3E}">
        <p14:creationId xmlns:p14="http://schemas.microsoft.com/office/powerpoint/2010/main" val="3872247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Projection</a:t>
            </a:r>
            <a:r>
              <a:rPr lang="en-US" dirty="0" smtClean="0"/>
              <a:t> is the technique of taking a collection of one type, </a:t>
            </a:r>
            <a:r>
              <a:rPr lang="en-US" dirty="0" smtClean="0"/>
              <a:t>filtering </a:t>
            </a:r>
            <a:r>
              <a:rPr lang="en-US" dirty="0" smtClean="0"/>
              <a:t>it and/or </a:t>
            </a:r>
            <a:r>
              <a:rPr lang="en-US" dirty="0" smtClean="0"/>
              <a:t>sorting </a:t>
            </a:r>
            <a:r>
              <a:rPr lang="en-US" dirty="0" smtClean="0"/>
              <a:t>it, and </a:t>
            </a:r>
            <a:r>
              <a:rPr lang="en-US" smtClean="0"/>
              <a:t>then </a:t>
            </a:r>
            <a:r>
              <a:rPr lang="en-US" smtClean="0"/>
              <a:t>projecting </a:t>
            </a:r>
            <a:r>
              <a:rPr lang="en-US" dirty="0" smtClean="0"/>
              <a:t>a collection of a new type. The </a:t>
            </a:r>
            <a:r>
              <a:rPr lang="en-US" b="1" dirty="0" smtClean="0"/>
              <a:t>select</a:t>
            </a:r>
            <a:r>
              <a:rPr lang="en-US" dirty="0" smtClean="0"/>
              <a:t> extension method is what you use to implement projection on a collection.  The new type is called </a:t>
            </a:r>
            <a:r>
              <a:rPr lang="en-US" b="0" dirty="0" smtClean="0"/>
              <a:t>an</a:t>
            </a:r>
            <a:r>
              <a:rPr lang="en-US" b="1" dirty="0" smtClean="0"/>
              <a:t> anonymous type</a:t>
            </a:r>
            <a:r>
              <a:rPr lang="en-US" dirty="0" smtClean="0"/>
              <a:t>.</a:t>
            </a:r>
          </a:p>
          <a:p>
            <a:endParaRPr lang="en-US" dirty="0" smtClean="0"/>
          </a:p>
          <a:p>
            <a:r>
              <a:rPr lang="en-US" dirty="0" smtClean="0"/>
              <a:t>Anonymous types provide a convenient way to encapsulate a set of read-only properties into a single object without having to first explicitly define a type. The type name is generated by the compiler and is not available at the source code level. Anonymous types are typically used in the </a:t>
            </a:r>
            <a:r>
              <a:rPr lang="en-US" b="1" dirty="0" smtClean="0"/>
              <a:t>select</a:t>
            </a:r>
            <a:r>
              <a:rPr lang="en-US" dirty="0" smtClean="0"/>
              <a:t> clause of a query expression to return a subset of the properties from each object in the source collection. </a:t>
            </a:r>
          </a:p>
          <a:p>
            <a:endParaRPr lang="en-US" dirty="0" smtClean="0"/>
          </a:p>
          <a:p>
            <a:r>
              <a:rPr lang="en-US" dirty="0" smtClean="0"/>
              <a:t>The </a:t>
            </a:r>
            <a:r>
              <a:rPr lang="en-US" b="1" dirty="0" smtClean="0"/>
              <a:t>select</a:t>
            </a:r>
            <a:r>
              <a:rPr lang="en-US" dirty="0" smtClean="0"/>
              <a:t> clause offers the ability to rename columns and to create calculated columns. The anonymous type declaration starts with the </a:t>
            </a:r>
            <a:r>
              <a:rPr lang="en-US" b="1" dirty="0" smtClean="0"/>
              <a:t>new</a:t>
            </a:r>
            <a:r>
              <a:rPr lang="en-US" dirty="0" smtClean="0"/>
              <a:t> keyword. </a:t>
            </a:r>
          </a:p>
          <a:p>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21</a:t>
            </a:fld>
            <a:endParaRPr lang="en-US" dirty="0"/>
          </a:p>
        </p:txBody>
      </p:sp>
    </p:spTree>
    <p:extLst>
      <p:ext uri="{BB962C8B-B14F-4D97-AF65-F5344CB8AC3E}">
        <p14:creationId xmlns:p14="http://schemas.microsoft.com/office/powerpoint/2010/main" val="2084787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Executing a LINQ query results in a new set of objects. This set can be</a:t>
            </a:r>
            <a:r>
              <a:rPr lang="nl-BE" baseline="0" dirty="0" smtClean="0"/>
              <a:t> used as the source for a second LINQ query. </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22</a:t>
            </a:fld>
            <a:endParaRPr lang="en-US" dirty="0"/>
          </a:p>
        </p:txBody>
      </p:sp>
    </p:spTree>
    <p:extLst>
      <p:ext uri="{BB962C8B-B14F-4D97-AF65-F5344CB8AC3E}">
        <p14:creationId xmlns:p14="http://schemas.microsoft.com/office/powerpoint/2010/main" val="123530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Another extension method in LINQ is </a:t>
            </a:r>
            <a:r>
              <a:rPr lang="nl-BE" b="1" dirty="0" smtClean="0"/>
              <a:t>group by</a:t>
            </a:r>
            <a:r>
              <a:rPr lang="nl-BE" dirty="0" smtClean="0"/>
              <a:t>. </a:t>
            </a:r>
            <a:r>
              <a:rPr lang="en-US" sz="1200" kern="1200" dirty="0" smtClean="0">
                <a:solidFill>
                  <a:schemeClr val="tx1"/>
                </a:solidFill>
                <a:latin typeface="+mn-lt"/>
                <a:ea typeface="+mn-ea"/>
                <a:cs typeface="+mn-cs"/>
              </a:rPr>
              <a:t>Essentially, the clause is </a:t>
            </a:r>
            <a:r>
              <a:rPr lang="en-US" sz="1200" b="1" kern="1200" dirty="0" smtClean="0">
                <a:solidFill>
                  <a:schemeClr val="tx1"/>
                </a:solidFill>
                <a:latin typeface="+mn-lt"/>
                <a:ea typeface="+mn-ea"/>
                <a:cs typeface="+mn-cs"/>
              </a:rPr>
              <a:t>group </a:t>
            </a:r>
            <a:r>
              <a:rPr lang="en-US" sz="1200" b="0" kern="1200" dirty="0" smtClean="0">
                <a:solidFill>
                  <a:schemeClr val="tx1"/>
                </a:solidFill>
                <a:latin typeface="+mn-lt"/>
                <a:ea typeface="+mn-ea"/>
                <a:cs typeface="+mn-cs"/>
              </a:rPr>
              <a:t>the objects </a:t>
            </a:r>
            <a:r>
              <a:rPr lang="en-US" sz="1200" b="1" kern="1200" dirty="0" smtClean="0">
                <a:solidFill>
                  <a:schemeClr val="tx1"/>
                </a:solidFill>
                <a:latin typeface="+mn-lt"/>
                <a:ea typeface="+mn-ea"/>
                <a:cs typeface="+mn-cs"/>
              </a:rPr>
              <a:t>by </a:t>
            </a:r>
            <a:r>
              <a:rPr lang="en-US" sz="1200" kern="1200" dirty="0" smtClean="0">
                <a:solidFill>
                  <a:schemeClr val="tx1"/>
                </a:solidFill>
                <a:latin typeface="+mn-lt"/>
                <a:ea typeface="+mn-ea"/>
                <a:cs typeface="+mn-cs"/>
              </a:rPr>
              <a:t>a list of fields by which to group the records, then </a:t>
            </a:r>
            <a:r>
              <a:rPr lang="en-US" sz="1200" b="1" kern="1200" dirty="0" smtClean="0">
                <a:solidFill>
                  <a:schemeClr val="tx1"/>
                </a:solidFill>
                <a:latin typeface="+mn-lt"/>
                <a:ea typeface="+mn-ea"/>
                <a:cs typeface="+mn-cs"/>
              </a:rPr>
              <a:t>into </a:t>
            </a:r>
            <a:r>
              <a:rPr lang="en-US" sz="1200" kern="1200" dirty="0" smtClean="0">
                <a:solidFill>
                  <a:schemeClr val="tx1"/>
                </a:solidFill>
                <a:latin typeface="+mn-lt"/>
                <a:ea typeface="+mn-ea"/>
                <a:cs typeface="+mn-cs"/>
              </a:rPr>
              <a:t>followed by a list of aggregate expressions to calculate. In addition to aggregate expressions, the </a:t>
            </a:r>
            <a:r>
              <a:rPr lang="en-US" sz="1200" b="1" kern="1200" dirty="0" smtClean="0">
                <a:solidFill>
                  <a:schemeClr val="tx1"/>
                </a:solidFill>
                <a:latin typeface="+mn-lt"/>
                <a:ea typeface="+mn-ea"/>
                <a:cs typeface="+mn-cs"/>
              </a:rPr>
              <a:t>into</a:t>
            </a:r>
            <a:r>
              <a:rPr lang="en-US" sz="1200" kern="1200" dirty="0" smtClean="0">
                <a:solidFill>
                  <a:schemeClr val="tx1"/>
                </a:solidFill>
                <a:latin typeface="+mn-lt"/>
                <a:ea typeface="+mn-ea"/>
                <a:cs typeface="+mn-cs"/>
              </a:rPr>
              <a:t> clause can also contain the keyword </a:t>
            </a:r>
            <a:r>
              <a:rPr lang="en-US" sz="1200" b="1" kern="1200" dirty="0" smtClean="0">
                <a:solidFill>
                  <a:schemeClr val="tx1"/>
                </a:solidFill>
                <a:latin typeface="+mn-lt"/>
                <a:ea typeface="+mn-ea"/>
                <a:cs typeface="+mn-cs"/>
              </a:rPr>
              <a:t>new</a:t>
            </a:r>
            <a:r>
              <a:rPr lang="en-US" sz="1200" kern="1200" dirty="0" smtClean="0">
                <a:solidFill>
                  <a:schemeClr val="tx1"/>
                </a:solidFill>
                <a:latin typeface="+mn-lt"/>
                <a:ea typeface="+mn-ea"/>
                <a:cs typeface="+mn-cs"/>
              </a:rPr>
              <a:t> to create a</a:t>
            </a:r>
            <a:r>
              <a:rPr lang="en-US" sz="1200" kern="1200" baseline="0" dirty="0" smtClean="0">
                <a:solidFill>
                  <a:schemeClr val="tx1"/>
                </a:solidFill>
                <a:latin typeface="+mn-lt"/>
                <a:ea typeface="+mn-ea"/>
                <a:cs typeface="+mn-cs"/>
              </a:rPr>
              <a:t> new type of object.</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23</a:t>
            </a:fld>
            <a:endParaRPr lang="en-US" dirty="0"/>
          </a:p>
        </p:txBody>
      </p:sp>
    </p:spTree>
    <p:extLst>
      <p:ext uri="{BB962C8B-B14F-4D97-AF65-F5344CB8AC3E}">
        <p14:creationId xmlns:p14="http://schemas.microsoft.com/office/powerpoint/2010/main" val="4277815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sample code executes a number of queries,</a:t>
            </a:r>
            <a:r>
              <a:rPr lang="nl-BE" baseline="0" dirty="0" smtClean="0"/>
              <a:t> each time returning a collection of objects of anonymous type, and serving as the source for the new query.</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24</a:t>
            </a:fld>
            <a:endParaRPr lang="en-US" dirty="0"/>
          </a:p>
        </p:txBody>
      </p:sp>
    </p:spTree>
    <p:extLst>
      <p:ext uri="{BB962C8B-B14F-4D97-AF65-F5344CB8AC3E}">
        <p14:creationId xmlns:p14="http://schemas.microsoft.com/office/powerpoint/2010/main" val="392610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9661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a:t>
            </a:r>
            <a:r>
              <a:rPr lang="en-US" baseline="0" dirty="0" smtClean="0"/>
              <a:t> comes with a LINQ provider for SharePoint called </a:t>
            </a:r>
            <a:r>
              <a:rPr lang="en-US" b="1" baseline="0" dirty="0" smtClean="0"/>
              <a:t>LINQ to SharePoint</a:t>
            </a:r>
            <a:r>
              <a:rPr lang="en-US" baseline="0" dirty="0" smtClean="0"/>
              <a:t>. You can use the </a:t>
            </a:r>
            <a:r>
              <a:rPr lang="en-US" b="1" baseline="0" dirty="0" err="1" smtClean="0"/>
              <a:t>SPMetal</a:t>
            </a:r>
            <a:r>
              <a:rPr lang="en-US" baseline="0" dirty="0" smtClean="0"/>
              <a:t> tool, which is a command line tool, to generate entity classes that </a:t>
            </a:r>
            <a:r>
              <a:rPr lang="en-US" dirty="0" smtClean="0"/>
              <a:t>provide an object oriented interface to the </a:t>
            </a:r>
            <a:r>
              <a:rPr lang="en-US" b="1" dirty="0" smtClean="0"/>
              <a:t>SharePoint </a:t>
            </a:r>
            <a:r>
              <a:rPr lang="en-US" dirty="0" smtClean="0"/>
              <a:t>content. Each entity</a:t>
            </a:r>
            <a:r>
              <a:rPr lang="en-US" baseline="0" dirty="0" smtClean="0"/>
              <a:t> class represents a SharePoint list.</a:t>
            </a:r>
            <a:endParaRPr lang="en-US" dirty="0" smtClean="0"/>
          </a:p>
          <a:p>
            <a:r>
              <a:rPr lang="en-US" b="1" dirty="0" err="1" smtClean="0"/>
              <a:t>SPMetal</a:t>
            </a:r>
            <a:r>
              <a:rPr lang="en-US" dirty="0" smtClean="0"/>
              <a:t> also generates a </a:t>
            </a:r>
            <a:r>
              <a:rPr lang="en-US" b="1" dirty="0" err="1" smtClean="0"/>
              <a:t>DataContext</a:t>
            </a:r>
            <a:r>
              <a:rPr lang="en-US" dirty="0" smtClean="0"/>
              <a:t> class.</a:t>
            </a:r>
          </a:p>
          <a:p>
            <a:endParaRPr lang="en-US" dirty="0" smtClean="0"/>
          </a:p>
          <a:p>
            <a:pPr rtl="0"/>
            <a:r>
              <a:rPr lang="en-US" dirty="0" smtClean="0"/>
              <a:t>The tool is included with </a:t>
            </a:r>
            <a:r>
              <a:rPr lang="en-US" b="1" dirty="0" smtClean="0"/>
              <a:t>SharePoint Foundation </a:t>
            </a:r>
            <a:r>
              <a:rPr lang="en-US" dirty="0" smtClean="0"/>
              <a:t>and is located in the </a:t>
            </a:r>
            <a:r>
              <a:rPr lang="en-US" b="1" dirty="0" smtClean="0"/>
              <a:t>[..]\15\BIN</a:t>
            </a:r>
            <a:r>
              <a:rPr lang="en-US" dirty="0" smtClean="0"/>
              <a:t> folder. </a:t>
            </a:r>
            <a:r>
              <a:rPr lang="en-US" b="1" dirty="0" err="1" smtClean="0"/>
              <a:t>SPMetal</a:t>
            </a:r>
            <a:r>
              <a:rPr lang="en-US" dirty="0" smtClean="0"/>
              <a:t> accepts</a:t>
            </a:r>
            <a:r>
              <a:rPr lang="en-US" baseline="0" dirty="0" smtClean="0"/>
              <a:t> arguments like:</a:t>
            </a:r>
          </a:p>
          <a:p>
            <a:pPr marL="628650" lvl="1" indent="-171450" rtl="0">
              <a:buFont typeface="Arial" pitchFamily="34" charset="0"/>
              <a:buChar char="•"/>
            </a:pPr>
            <a:r>
              <a:rPr lang="en-US" b="1" baseline="0" dirty="0" smtClean="0"/>
              <a:t>/web</a:t>
            </a:r>
            <a:r>
              <a:rPr lang="en-US" baseline="0" dirty="0" smtClean="0"/>
              <a:t>: specifies the URL to SharePoint site for which you want to generate entity classes.</a:t>
            </a:r>
          </a:p>
          <a:p>
            <a:pPr marL="628650" lvl="1" indent="-171450" rtl="0">
              <a:buFont typeface="Arial" pitchFamily="34" charset="0"/>
              <a:buChar char="•"/>
            </a:pPr>
            <a:r>
              <a:rPr lang="en-US" b="1" baseline="0" dirty="0" smtClean="0"/>
              <a:t>/namespace</a:t>
            </a:r>
            <a:r>
              <a:rPr lang="en-US" baseline="0" dirty="0" smtClean="0"/>
              <a:t>: the namespace in which the entity classes will reside.</a:t>
            </a:r>
          </a:p>
          <a:p>
            <a:pPr marL="628650" lvl="1" indent="-171450" rtl="0">
              <a:buFont typeface="Arial" pitchFamily="34" charset="0"/>
              <a:buChar char="•"/>
            </a:pPr>
            <a:r>
              <a:rPr lang="en-US" b="1" baseline="0" dirty="0" smtClean="0"/>
              <a:t>/code</a:t>
            </a:r>
            <a:r>
              <a:rPr lang="en-US" baseline="0" dirty="0" smtClean="0"/>
              <a:t>: the name of the class that will be generated.</a:t>
            </a:r>
            <a:endParaRPr lang="en-US" dirty="0" smtClean="0"/>
          </a:p>
          <a:p>
            <a:pPr rtl="0"/>
            <a:endParaRPr lang="en-US" dirty="0" smtClean="0"/>
          </a:p>
          <a:p>
            <a:pPr rtl="0"/>
            <a:r>
              <a:rPr lang="en-US" dirty="0" smtClean="0"/>
              <a:t>You can copy</a:t>
            </a:r>
            <a:r>
              <a:rPr lang="en-US" baseline="0" dirty="0" smtClean="0"/>
              <a:t> the generated source file to your project folder and add it to your Visual Studio project. </a:t>
            </a:r>
            <a:r>
              <a:rPr lang="en-US" b="1" baseline="0" dirty="0" err="1" smtClean="0"/>
              <a:t>SPMetal</a:t>
            </a:r>
            <a:r>
              <a:rPr lang="en-US" baseline="0" dirty="0" smtClean="0"/>
              <a:t> generates partial classes, so that you can easily add methods and properties in separate code files, and do not have to modify the generated code. </a:t>
            </a:r>
            <a:endParaRPr lang="en-US"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26</a:t>
            </a:fld>
            <a:endParaRPr lang="en-US" dirty="0"/>
          </a:p>
        </p:txBody>
      </p:sp>
    </p:spTree>
    <p:extLst>
      <p:ext uri="{BB962C8B-B14F-4D97-AF65-F5344CB8AC3E}">
        <p14:creationId xmlns:p14="http://schemas.microsoft.com/office/powerpoint/2010/main" val="488932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heart of the LINQ to SharePoint experience is the </a:t>
            </a:r>
            <a:r>
              <a:rPr lang="en-US" b="1" baseline="0" dirty="0" err="1" smtClean="0"/>
              <a:t>DataContext</a:t>
            </a:r>
            <a:r>
              <a:rPr lang="en-US" baseline="0" dirty="0" smtClean="0"/>
              <a:t> object. The </a:t>
            </a:r>
            <a:r>
              <a:rPr lang="en-US" b="1" baseline="0" dirty="0" err="1" smtClean="0"/>
              <a:t>DataContext</a:t>
            </a:r>
            <a:r>
              <a:rPr lang="en-US" baseline="0" dirty="0" smtClean="0"/>
              <a:t> object is retrieved from the </a:t>
            </a:r>
            <a:r>
              <a:rPr lang="en-US" b="1" baseline="0" dirty="0" err="1" smtClean="0"/>
              <a:t>SPWeb</a:t>
            </a:r>
            <a:r>
              <a:rPr lang="en-US" baseline="0" dirty="0" smtClean="0"/>
              <a:t> and allows access to the lists in the </a:t>
            </a:r>
            <a:r>
              <a:rPr lang="en-US" b="1" baseline="0" dirty="0" err="1" smtClean="0"/>
              <a:t>SPWeb</a:t>
            </a:r>
            <a:r>
              <a:rPr lang="en-US" baseline="0" dirty="0" smtClean="0"/>
              <a:t>.</a:t>
            </a:r>
          </a:p>
          <a:p>
            <a:endParaRPr lang="en-US" baseline="0" dirty="0" smtClean="0"/>
          </a:p>
          <a:p>
            <a:pPr defTabSz="948507" eaLnBrk="0" fontAlgn="base" hangingPunct="0">
              <a:spcBef>
                <a:spcPct val="30000"/>
              </a:spcBef>
              <a:spcAft>
                <a:spcPct val="0"/>
              </a:spcAft>
              <a:defRPr/>
            </a:pPr>
            <a:r>
              <a:rPr lang="en-US" dirty="0" smtClean="0"/>
              <a:t>Once entity classes are created, they</a:t>
            </a:r>
            <a:r>
              <a:rPr lang="en-US" baseline="0" dirty="0" smtClean="0"/>
              <a:t> may be used in LINQ queries. </a:t>
            </a:r>
            <a:r>
              <a:rPr lang="en-US" dirty="0" smtClean="0"/>
              <a:t>These classes are primarily used in LINQ to SharePoint queries, but they can also be used to add, delete, and change list items.</a:t>
            </a:r>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27</a:t>
            </a:fld>
            <a:endParaRPr lang="en-US" dirty="0"/>
          </a:p>
        </p:txBody>
      </p:sp>
    </p:spTree>
    <p:extLst>
      <p:ext uri="{BB962C8B-B14F-4D97-AF65-F5344CB8AC3E}">
        <p14:creationId xmlns:p14="http://schemas.microsoft.com/office/powerpoint/2010/main" val="2076023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query the SharePoint content</a:t>
            </a:r>
            <a:r>
              <a:rPr lang="nl-BE" baseline="0" dirty="0" smtClean="0"/>
              <a:t> using LINQ queries. The sample code retrieves all customers having a last name starting with A or B. The </a:t>
            </a:r>
            <a:r>
              <a:rPr lang="nl-BE" b="1" baseline="0" dirty="0" smtClean="0"/>
              <a:t>orderby</a:t>
            </a:r>
            <a:r>
              <a:rPr lang="nl-BE" baseline="0" dirty="0" smtClean="0"/>
              <a:t> clause sorts the customers by company. The resulting objects will be of a trimmed version of the customer class, only containing the columns Company, LastName, FirstName and BusinessPhone.</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28</a:t>
            </a:fld>
            <a:endParaRPr lang="en-US" dirty="0"/>
          </a:p>
        </p:txBody>
      </p:sp>
    </p:spTree>
    <p:extLst>
      <p:ext uri="{BB962C8B-B14F-4D97-AF65-F5344CB8AC3E}">
        <p14:creationId xmlns:p14="http://schemas.microsoft.com/office/powerpoint/2010/main" val="526927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Entity classes provide an </a:t>
            </a:r>
            <a:r>
              <a:rPr lang="nl-BE" b="1" baseline="0" dirty="0" smtClean="0"/>
              <a:t>InsertOnSubmit</a:t>
            </a:r>
            <a:r>
              <a:rPr lang="nl-BE" baseline="0" dirty="0" smtClean="0"/>
              <a:t> method. This method accepts a strongly-typed entity class instance that represents the list item that needs to be created. You must call the </a:t>
            </a:r>
            <a:r>
              <a:rPr lang="nl-BE" b="1" baseline="0" dirty="0" smtClean="0"/>
              <a:t>SubmitChanges</a:t>
            </a:r>
            <a:r>
              <a:rPr lang="nl-BE" baseline="0" dirty="0" smtClean="0"/>
              <a:t> method to save the changes through the </a:t>
            </a:r>
            <a:r>
              <a:rPr lang="nl-BE" b="1" baseline="0" dirty="0" smtClean="0"/>
              <a:t>DataContext</a:t>
            </a:r>
            <a:r>
              <a:rPr lang="nl-BE" baseline="0" dirty="0" smtClean="0"/>
              <a:t>.</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29</a:t>
            </a:fld>
            <a:endParaRPr lang="en-US" dirty="0"/>
          </a:p>
        </p:txBody>
      </p:sp>
    </p:spTree>
    <p:extLst>
      <p:ext uri="{BB962C8B-B14F-4D97-AF65-F5344CB8AC3E}">
        <p14:creationId xmlns:p14="http://schemas.microsoft.com/office/powerpoint/2010/main" val="2050203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1961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502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Collaborative </a:t>
            </a:r>
            <a:r>
              <a:rPr lang="en-US" dirty="0" smtClean="0"/>
              <a:t>Application Markup Language (CAML)</a:t>
            </a:r>
            <a:r>
              <a:rPr lang="en-US" baseline="0" dirty="0" smtClean="0"/>
              <a:t> is the schema defined and used by SharePoint. Introduced in SharePoint 2003, it is used to define things like lists, Features, workflows and also to query SharePoint lists. </a:t>
            </a:r>
          </a:p>
          <a:p>
            <a:endParaRPr lang="en-US" baseline="0" dirty="0" smtClean="0"/>
          </a:p>
          <a:p>
            <a:r>
              <a:rPr lang="en-US" baseline="0" dirty="0" smtClean="0"/>
              <a:t>It is similar to T-SQL in that developers use it to express the fields to SELECT, the WHERE cause for filtering data and how to sort the result set using ORDERBY. It is still the fastest way to access data stored within SharePoint lists, even with the introduction of LINQ for SharePoint.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5</a:t>
            </a:fld>
            <a:endParaRPr lang="en-US" dirty="0"/>
          </a:p>
        </p:txBody>
      </p:sp>
    </p:spTree>
    <p:extLst>
      <p:ext uri="{BB962C8B-B14F-4D97-AF65-F5344CB8AC3E}">
        <p14:creationId xmlns:p14="http://schemas.microsoft.com/office/powerpoint/2010/main" val="291848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Querying a list for specific items that meet a certain criteria can be done using the </a:t>
            </a:r>
            <a:r>
              <a:rPr lang="en-US" b="1" dirty="0" err="1" smtClean="0"/>
              <a:t>Microsoft.SharePoint.SPQuery</a:t>
            </a:r>
            <a:r>
              <a:rPr lang="en-US" b="1" dirty="0" smtClean="0"/>
              <a:t> </a:t>
            </a:r>
            <a:r>
              <a:rPr lang="en-US" dirty="0" smtClean="0"/>
              <a:t>object. The </a:t>
            </a:r>
            <a:r>
              <a:rPr lang="en-US" b="1" dirty="0" err="1" smtClean="0"/>
              <a:t>SPQuery.Query</a:t>
            </a:r>
            <a:r>
              <a:rPr lang="en-US" b="1" dirty="0" smtClean="0"/>
              <a:t> </a:t>
            </a:r>
            <a:r>
              <a:rPr lang="en-US" dirty="0" smtClean="0"/>
              <a:t>property </a:t>
            </a:r>
            <a:r>
              <a:rPr lang="en-US" dirty="0" smtClean="0"/>
              <a:t>accepts </a:t>
            </a:r>
            <a:r>
              <a:rPr lang="en-US" dirty="0" smtClean="0"/>
              <a:t>a CAML fragment, which defines the query to be performed. The </a:t>
            </a:r>
            <a:r>
              <a:rPr lang="en-US" b="1" dirty="0" err="1" smtClean="0"/>
              <a:t>SPQuery.ViewFields</a:t>
            </a:r>
            <a:r>
              <a:rPr lang="en-US" b="1" dirty="0" smtClean="0"/>
              <a:t> </a:t>
            </a:r>
            <a:r>
              <a:rPr lang="en-US" dirty="0" smtClean="0"/>
              <a:t>property defines the fields to return. </a:t>
            </a:r>
          </a:p>
          <a:p>
            <a:endParaRPr lang="en-US" dirty="0" smtClean="0"/>
          </a:p>
          <a:p>
            <a:r>
              <a:rPr lang="en-US" dirty="0" smtClean="0"/>
              <a:t>The </a:t>
            </a:r>
            <a:r>
              <a:rPr lang="en-US" b="1" dirty="0" err="1" smtClean="0"/>
              <a:t>SPQuery.ViewFields</a:t>
            </a:r>
            <a:r>
              <a:rPr lang="en-US" b="1" dirty="0" smtClean="0"/>
              <a:t> </a:t>
            </a:r>
            <a:r>
              <a:rPr lang="en-US" dirty="0" smtClean="0"/>
              <a:t>property accepts a CAML fragment containing a series of </a:t>
            </a:r>
            <a:r>
              <a:rPr lang="en-US" b="1" dirty="0" err="1" smtClean="0"/>
              <a:t>FieldRef</a:t>
            </a:r>
            <a:r>
              <a:rPr lang="en-US" b="1" dirty="0" smtClean="0"/>
              <a:t> </a:t>
            </a:r>
            <a:r>
              <a:rPr lang="en-US" b="0" dirty="0" smtClean="0"/>
              <a:t>XML </a:t>
            </a:r>
            <a:r>
              <a:rPr lang="en-US" dirty="0" smtClean="0"/>
              <a:t>elements. Each </a:t>
            </a:r>
            <a:r>
              <a:rPr lang="en-US" b="1" dirty="0" err="1" smtClean="0"/>
              <a:t>FieldRef</a:t>
            </a:r>
            <a:r>
              <a:rPr lang="en-US" b="1" dirty="0" smtClean="0"/>
              <a:t> </a:t>
            </a:r>
            <a:r>
              <a:rPr lang="en-US" dirty="0" smtClean="0"/>
              <a:t>XML element has a </a:t>
            </a:r>
            <a:r>
              <a:rPr lang="en-US" b="1" dirty="0" smtClean="0"/>
              <a:t>Name </a:t>
            </a:r>
            <a:r>
              <a:rPr lang="en-US" dirty="0" smtClean="0"/>
              <a:t>attribute that specifies the name of the list field to return from the query. Note that the </a:t>
            </a:r>
            <a:r>
              <a:rPr lang="en-US" b="1" dirty="0" smtClean="0"/>
              <a:t>Name </a:t>
            </a:r>
            <a:r>
              <a:rPr lang="en-US" dirty="0" smtClean="0"/>
              <a:t>attribute must contain the name of the field as it is defined in the </a:t>
            </a:r>
            <a:r>
              <a:rPr lang="en-US" b="1" dirty="0" smtClean="0"/>
              <a:t>schema.xml </a:t>
            </a:r>
            <a:r>
              <a:rPr lang="en-US" dirty="0" smtClean="0"/>
              <a:t>file for the list definition and not simply the display name of the field.</a:t>
            </a:r>
          </a:p>
          <a:p>
            <a:endParaRPr lang="en-US" dirty="0" smtClean="0"/>
          </a:p>
          <a:p>
            <a:r>
              <a:rPr lang="en-US" dirty="0" smtClean="0"/>
              <a:t>To create a query, you must construct a CAML fragment properly, defining the items to return from the list. At the highest level, the CAML fragment may contain </a:t>
            </a:r>
            <a:r>
              <a:rPr lang="en-US" b="1" dirty="0" smtClean="0"/>
              <a:t>Where</a:t>
            </a:r>
            <a:r>
              <a:rPr lang="en-US" dirty="0" smtClean="0"/>
              <a:t>, </a:t>
            </a:r>
            <a:r>
              <a:rPr lang="en-US" b="1" dirty="0" err="1" smtClean="0"/>
              <a:t>OrderBy</a:t>
            </a:r>
            <a:r>
              <a:rPr lang="en-US" dirty="0" smtClean="0"/>
              <a:t>, and </a:t>
            </a:r>
            <a:r>
              <a:rPr lang="en-US" b="1" dirty="0" err="1" smtClean="0"/>
              <a:t>GroupBy</a:t>
            </a:r>
            <a:r>
              <a:rPr lang="en-US" b="1" dirty="0" smtClean="0"/>
              <a:t> </a:t>
            </a:r>
            <a:r>
              <a:rPr lang="en-US" b="0" dirty="0" smtClean="0"/>
              <a:t>XML </a:t>
            </a:r>
            <a:r>
              <a:rPr lang="en-US" dirty="0" smtClean="0"/>
              <a:t>elements. Inside each of these elements, you can use additional CAML elements to specify conditions. </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7</a:t>
            </a:fld>
            <a:endParaRPr lang="en-US" dirty="0"/>
          </a:p>
        </p:txBody>
      </p:sp>
    </p:spTree>
    <p:extLst>
      <p:ext uri="{BB962C8B-B14F-4D97-AF65-F5344CB8AC3E}">
        <p14:creationId xmlns:p14="http://schemas.microsoft.com/office/powerpoint/2010/main" val="2327039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want to query multiple lists within a site collection simultaneously, then you can make use of the </a:t>
            </a:r>
            <a:r>
              <a:rPr lang="en-US" b="1" dirty="0" err="1" smtClean="0"/>
              <a:t>Microsoft.SharePoint.SPSiteDataQuery</a:t>
            </a:r>
            <a:r>
              <a:rPr lang="en-US" b="1" dirty="0" smtClean="0"/>
              <a:t> </a:t>
            </a:r>
            <a:r>
              <a:rPr lang="en-US" dirty="0" smtClean="0"/>
              <a:t>object. Like the </a:t>
            </a:r>
            <a:r>
              <a:rPr lang="en-US" b="1" dirty="0" err="1" smtClean="0"/>
              <a:t>SPQuery</a:t>
            </a:r>
            <a:r>
              <a:rPr lang="en-US" b="1" dirty="0" smtClean="0"/>
              <a:t> </a:t>
            </a:r>
            <a:r>
              <a:rPr lang="en-US" dirty="0" smtClean="0"/>
              <a:t>object, the </a:t>
            </a:r>
            <a:r>
              <a:rPr lang="en-US" b="1" dirty="0" err="1" smtClean="0"/>
              <a:t>SPSiteDataQuery</a:t>
            </a:r>
            <a:r>
              <a:rPr lang="en-US" b="1" dirty="0" smtClean="0"/>
              <a:t> </a:t>
            </a:r>
            <a:r>
              <a:rPr lang="en-US" dirty="0" smtClean="0"/>
              <a:t>object has </a:t>
            </a:r>
            <a:r>
              <a:rPr lang="en-US" b="1" dirty="0" err="1" smtClean="0"/>
              <a:t>SPSiteDataQuery.Query</a:t>
            </a:r>
            <a:r>
              <a:rPr lang="en-US" b="1" dirty="0" smtClean="0"/>
              <a:t> </a:t>
            </a:r>
            <a:r>
              <a:rPr lang="en-US" dirty="0" smtClean="0"/>
              <a:t>and </a:t>
            </a:r>
            <a:r>
              <a:rPr lang="en-US" b="1" dirty="0" err="1" smtClean="0"/>
              <a:t>SPSiteDataQuery.ViewFields</a:t>
            </a:r>
            <a:r>
              <a:rPr lang="en-US" b="1" dirty="0" smtClean="0"/>
              <a:t> </a:t>
            </a:r>
            <a:r>
              <a:rPr lang="en-US" dirty="0" smtClean="0"/>
              <a:t>properties. In addition to these fields, the </a:t>
            </a:r>
            <a:r>
              <a:rPr lang="en-US" b="1" dirty="0" err="1" smtClean="0"/>
              <a:t>SPSiteDataQuery</a:t>
            </a:r>
            <a:r>
              <a:rPr lang="en-US" b="1" dirty="0" smtClean="0"/>
              <a:t> </a:t>
            </a:r>
            <a:r>
              <a:rPr lang="en-US" dirty="0" smtClean="0"/>
              <a:t>object also has </a:t>
            </a:r>
            <a:r>
              <a:rPr lang="en-US" b="1" dirty="0" err="1" smtClean="0"/>
              <a:t>SPSiteDataQuery.Lists</a:t>
            </a:r>
            <a:r>
              <a:rPr lang="en-US" b="1" dirty="0" smtClean="0"/>
              <a:t> </a:t>
            </a:r>
            <a:r>
              <a:rPr lang="en-US" dirty="0" smtClean="0"/>
              <a:t>and </a:t>
            </a:r>
            <a:r>
              <a:rPr lang="en-US" b="1" dirty="0" err="1" smtClean="0"/>
              <a:t>SPSiteDataQuery.Webs</a:t>
            </a:r>
            <a:r>
              <a:rPr lang="en-US" b="1" dirty="0" smtClean="0"/>
              <a:t> </a:t>
            </a:r>
            <a:r>
              <a:rPr lang="en-US" dirty="0" smtClean="0"/>
              <a:t>properties. The </a:t>
            </a:r>
            <a:r>
              <a:rPr lang="en-US" b="1" dirty="0" err="1" smtClean="0"/>
              <a:t>SPSiteDataQuery.Lists</a:t>
            </a:r>
            <a:r>
              <a:rPr lang="en-US" b="1" dirty="0" smtClean="0"/>
              <a:t> </a:t>
            </a:r>
            <a:r>
              <a:rPr lang="en-US" dirty="0" smtClean="0"/>
              <a:t>property is used to specify the lists within the site collection that should be included in the query. The </a:t>
            </a:r>
            <a:r>
              <a:rPr lang="en-US" b="1" dirty="0" err="1" smtClean="0"/>
              <a:t>SPSiteDataQuery.Webs</a:t>
            </a:r>
            <a:r>
              <a:rPr lang="en-US" b="1" dirty="0" smtClean="0"/>
              <a:t> </a:t>
            </a:r>
            <a:r>
              <a:rPr lang="en-US" dirty="0" smtClean="0"/>
              <a:t>property is used to determine the scope of the query.</a:t>
            </a:r>
          </a:p>
          <a:p>
            <a:endParaRPr lang="en-US" dirty="0" smtClean="0"/>
          </a:p>
          <a:p>
            <a:r>
              <a:rPr lang="en-US" dirty="0" smtClean="0"/>
              <a:t>The Lists property is a CAML fragment that can take several forms to specify the lists to include in the query. Setting the property to </a:t>
            </a:r>
            <a:r>
              <a:rPr lang="en-US" b="1" dirty="0" smtClean="0"/>
              <a:t>&lt;Lists </a:t>
            </a:r>
            <a:r>
              <a:rPr lang="en-US" b="1" dirty="0" err="1" smtClean="0"/>
              <a:t>ServerTemplate</a:t>
            </a:r>
            <a:r>
              <a:rPr lang="en-US" b="1" dirty="0" smtClean="0"/>
              <a:t>=“[value]” /&gt; </a:t>
            </a:r>
            <a:r>
              <a:rPr lang="en-US" dirty="0" smtClean="0"/>
              <a:t>limits the query to lists of a certain server template. For example, type 106 is a calendar. Setting the property to </a:t>
            </a:r>
            <a:r>
              <a:rPr lang="en-US" b="1" dirty="0" smtClean="0"/>
              <a:t>&lt;Lists </a:t>
            </a:r>
            <a:r>
              <a:rPr lang="en-US" b="1" dirty="0" err="1" smtClean="0"/>
              <a:t>BaseType</a:t>
            </a:r>
            <a:r>
              <a:rPr lang="en-US" b="1" dirty="0" smtClean="0"/>
              <a:t>=“[value]”/&gt; </a:t>
            </a:r>
            <a:r>
              <a:rPr lang="en-US" dirty="0" smtClean="0"/>
              <a:t>limits the query to lists of a certain </a:t>
            </a:r>
            <a:r>
              <a:rPr lang="en-US" b="1" dirty="0" err="1" smtClean="0"/>
              <a:t>BaseType</a:t>
            </a:r>
            <a:r>
              <a:rPr lang="en-US" dirty="0" smtClean="0"/>
              <a:t>. Setting the property to </a:t>
            </a:r>
            <a:r>
              <a:rPr lang="en-US" b="1" dirty="0" smtClean="0"/>
              <a:t>&lt;Lists Hidden=“true”/&gt; </a:t>
            </a:r>
            <a:r>
              <a:rPr lang="en-US" dirty="0" smtClean="0"/>
              <a:t>includes hidden lists in the query. Setting the property to </a:t>
            </a:r>
            <a:r>
              <a:rPr lang="en-US" b="1" dirty="0" smtClean="0"/>
              <a:t>&lt;Lists </a:t>
            </a:r>
            <a:r>
              <a:rPr lang="en-US" b="1" dirty="0" err="1" smtClean="0"/>
              <a:t>MaxListLimit</a:t>
            </a:r>
            <a:r>
              <a:rPr lang="en-US" b="1" dirty="0" smtClean="0"/>
              <a:t>=“[value]” /&gt; </a:t>
            </a:r>
            <a:r>
              <a:rPr lang="en-US" dirty="0" smtClean="0"/>
              <a:t>limits the query to considering no more than the specified number of lists. </a:t>
            </a:r>
          </a:p>
          <a:p>
            <a:endParaRPr lang="en-US" dirty="0" smtClean="0"/>
          </a:p>
          <a:p>
            <a:r>
              <a:rPr lang="en-US" dirty="0" smtClean="0"/>
              <a:t>The </a:t>
            </a:r>
            <a:r>
              <a:rPr lang="en-US" b="1" dirty="0" err="1" smtClean="0"/>
              <a:t>SPSiteDataQuery.Webs</a:t>
            </a:r>
            <a:r>
              <a:rPr lang="en-US" b="1" dirty="0" smtClean="0"/>
              <a:t> </a:t>
            </a:r>
            <a:r>
              <a:rPr lang="en-US" dirty="0" smtClean="0"/>
              <a:t>property is a CAML fragment that must either be </a:t>
            </a:r>
            <a:r>
              <a:rPr lang="en-US" b="1" dirty="0" smtClean="0"/>
              <a:t>&lt;Webs Scope=“</a:t>
            </a:r>
            <a:r>
              <a:rPr lang="en-US" b="1" dirty="0" err="1" smtClean="0"/>
              <a:t>SiteCollection</a:t>
            </a:r>
            <a:r>
              <a:rPr lang="en-US" b="1" dirty="0" smtClean="0"/>
              <a:t>” /&gt; </a:t>
            </a:r>
            <a:r>
              <a:rPr lang="en-US" dirty="0" smtClean="0"/>
              <a:t>or </a:t>
            </a:r>
            <a:r>
              <a:rPr lang="en-US" b="1" dirty="0" smtClean="0"/>
              <a:t>&lt;Webs Scope=“Recursive”/&gt;</a:t>
            </a:r>
            <a:r>
              <a:rPr lang="en-US" dirty="0" smtClean="0"/>
              <a:t>. </a:t>
            </a:r>
            <a:r>
              <a:rPr lang="en-US" b="1" dirty="0" err="1" smtClean="0"/>
              <a:t>SiteCollection</a:t>
            </a:r>
            <a:r>
              <a:rPr lang="en-US" dirty="0" smtClean="0"/>
              <a:t> includes all lists in the site collection while </a:t>
            </a:r>
            <a:r>
              <a:rPr lang="en-US" b="1" dirty="0" smtClean="0"/>
              <a:t>Recursive</a:t>
            </a:r>
            <a:r>
              <a:rPr lang="en-US" dirty="0" smtClean="0"/>
              <a:t> includes only those lists in the current site or </a:t>
            </a:r>
            <a:r>
              <a:rPr lang="en-US" dirty="0" err="1" smtClean="0"/>
              <a:t>subsites</a:t>
            </a:r>
            <a:r>
              <a:rPr lang="en-US" dirty="0" smtClean="0"/>
              <a:t> beneath the current site.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8</a:t>
            </a:fld>
            <a:endParaRPr lang="en-US" dirty="0"/>
          </a:p>
        </p:txBody>
      </p:sp>
    </p:spTree>
    <p:extLst>
      <p:ext uri="{BB962C8B-B14F-4D97-AF65-F5344CB8AC3E}">
        <p14:creationId xmlns:p14="http://schemas.microsoft.com/office/powerpoint/2010/main" val="2363429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4293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.NET 1.0 introduced</a:t>
            </a:r>
            <a:r>
              <a:rPr lang="nl-BE" baseline="0" dirty="0" smtClean="0"/>
              <a:t> the </a:t>
            </a:r>
            <a:r>
              <a:rPr lang="nl-BE" b="1" baseline="0" dirty="0" smtClean="0"/>
              <a:t>IEnumerable</a:t>
            </a:r>
            <a:r>
              <a:rPr lang="nl-BE" baseline="0" dirty="0" smtClean="0"/>
              <a:t> collections that allowed for enumerating collections using the </a:t>
            </a:r>
            <a:r>
              <a:rPr lang="nl-BE" b="1" baseline="0" dirty="0" smtClean="0"/>
              <a:t>foreach</a:t>
            </a:r>
            <a:r>
              <a:rPr lang="nl-BE" baseline="0" dirty="0" smtClean="0"/>
              <a:t> syntax.</a:t>
            </a:r>
          </a:p>
          <a:p>
            <a:endParaRPr lang="nl-BE" baseline="0" dirty="0" smtClean="0"/>
          </a:p>
          <a:p>
            <a:r>
              <a:rPr lang="nl-BE" baseline="0" dirty="0" smtClean="0"/>
              <a:t>.NET 2.0 introduced generic collections and type safety. By defining collections of type </a:t>
            </a:r>
            <a:r>
              <a:rPr lang="nl-BE" b="1" baseline="0" dirty="0" smtClean="0"/>
              <a:t>List&lt;T&gt;</a:t>
            </a:r>
            <a:r>
              <a:rPr lang="nl-BE" baseline="0" dirty="0" smtClean="0"/>
              <a:t> your can create strongly typed lists of objects </a:t>
            </a:r>
            <a:r>
              <a:rPr lang="en-US" dirty="0" smtClean="0"/>
              <a:t>that can be accessed by index. It provides methods to search, sort, and manipulate lists</a:t>
            </a:r>
            <a:r>
              <a:rPr lang="nl-BE" baseline="0" dirty="0" smtClean="0"/>
              <a:t>.</a:t>
            </a:r>
          </a:p>
          <a:p>
            <a:endParaRPr lang="nl-BE" baseline="0" dirty="0" smtClean="0"/>
          </a:p>
          <a:p>
            <a:r>
              <a:rPr lang="en-US" dirty="0" smtClean="0"/>
              <a:t>The </a:t>
            </a:r>
            <a:r>
              <a:rPr lang="en-US" b="1" dirty="0" err="1" smtClean="0"/>
              <a:t>foreach</a:t>
            </a:r>
            <a:r>
              <a:rPr lang="en-US" dirty="0" smtClean="0"/>
              <a:t> statement of the C# language (</a:t>
            </a:r>
            <a:r>
              <a:rPr lang="en-US" b="1" dirty="0" smtClean="0"/>
              <a:t>For Each</a:t>
            </a:r>
            <a:r>
              <a:rPr lang="en-US" dirty="0" smtClean="0"/>
              <a:t> in Visual Basic) hides the complexity of the enumerators. Therefore, using </a:t>
            </a:r>
            <a:r>
              <a:rPr lang="en-US" b="1" dirty="0" err="1" smtClean="0"/>
              <a:t>foreach</a:t>
            </a:r>
            <a:r>
              <a:rPr lang="en-US" dirty="0" smtClean="0"/>
              <a:t> is recommended, instead of directly manipulating the enumerator.</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11</a:t>
            </a:fld>
            <a:endParaRPr lang="en-US" dirty="0"/>
          </a:p>
        </p:txBody>
      </p:sp>
    </p:spTree>
    <p:extLst>
      <p:ext uri="{BB962C8B-B14F-4D97-AF65-F5344CB8AC3E}">
        <p14:creationId xmlns:p14="http://schemas.microsoft.com/office/powerpoint/2010/main" val="1345817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err="1" smtClean="0"/>
              <a:t>IEnumerable</a:t>
            </a:r>
            <a:r>
              <a:rPr lang="en-US" b="1" dirty="0" smtClean="0"/>
              <a:t>&lt;T&gt;</a:t>
            </a:r>
            <a:r>
              <a:rPr lang="en-US" dirty="0" smtClean="0"/>
              <a:t> interface is the foundation of </a:t>
            </a:r>
            <a:r>
              <a:rPr lang="en-US" b="1" dirty="0" smtClean="0"/>
              <a:t>LINQ to Objects</a:t>
            </a:r>
            <a:r>
              <a:rPr lang="en-US" dirty="0" smtClean="0"/>
              <a:t>.</a:t>
            </a:r>
            <a:r>
              <a:rPr lang="nl-BE" dirty="0" smtClean="0"/>
              <a:t>The </a:t>
            </a:r>
            <a:r>
              <a:rPr lang="nl-BE" b="1" dirty="0" smtClean="0"/>
              <a:t>IEnumerable&lt;T&gt;</a:t>
            </a:r>
            <a:r>
              <a:rPr lang="en-US" dirty="0" smtClean="0"/>
              <a:t>offers collections of strongly</a:t>
            </a:r>
            <a:r>
              <a:rPr lang="en-US" baseline="0" dirty="0" smtClean="0"/>
              <a:t> typed objects and is automatically implemented by .NET generic collection classes</a:t>
            </a:r>
            <a:r>
              <a:rPr lang="nl-BE"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of the collections in the </a:t>
            </a:r>
            <a:r>
              <a:rPr lang="en-US" b="1" dirty="0" err="1" smtClean="0"/>
              <a:t>System.Collections.Generic</a:t>
            </a:r>
            <a:r>
              <a:rPr lang="en-US" dirty="0" smtClean="0"/>
              <a:t> namespace support the </a:t>
            </a:r>
            <a:r>
              <a:rPr lang="en-US" b="1" dirty="0" err="1" smtClean="0"/>
              <a:t>IEnumerable</a:t>
            </a:r>
            <a:r>
              <a:rPr lang="en-US" b="1" dirty="0" smtClean="0"/>
              <a:t>&lt;T&gt;</a:t>
            </a:r>
            <a:r>
              <a:rPr lang="en-US" dirty="0" smtClean="0"/>
              <a:t> interface. This makes it possible to query them using LINQ to Objects.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rtl="0"/>
            <a:r>
              <a:rPr lang="en-US" dirty="0" smtClean="0"/>
              <a:t>In addition, LINQ queries offer two main advantages over traditional </a:t>
            </a:r>
            <a:r>
              <a:rPr lang="en-US" b="1" dirty="0" err="1" smtClean="0"/>
              <a:t>foreach</a:t>
            </a:r>
            <a:r>
              <a:rPr lang="en-US" dirty="0" smtClean="0"/>
              <a:t> loops:</a:t>
            </a:r>
          </a:p>
          <a:p>
            <a:pPr marL="628650" lvl="1" indent="-171450" rtl="0">
              <a:buFont typeface="Arial" pitchFamily="34" charset="0"/>
              <a:buChar char="•"/>
            </a:pPr>
            <a:r>
              <a:rPr lang="en-US" dirty="0" smtClean="0"/>
              <a:t>They are more concise and readable, especially when filtering multiple conditions.</a:t>
            </a:r>
          </a:p>
          <a:p>
            <a:pPr marL="628650" lvl="1" indent="-171450" rtl="0">
              <a:buFont typeface="Arial" pitchFamily="34" charset="0"/>
              <a:buChar char="•"/>
            </a:pPr>
            <a:r>
              <a:rPr lang="en-US" dirty="0" smtClean="0"/>
              <a:t>They provide powerful filtering, ordering, and grouping capabilities with a minimum of application code.</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09 - Data Access – Server Side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09-</a:t>
            </a:r>
            <a:fld id="{073E6628-0705-4E34-90AA-D61A964D0AFD}" type="slidenum">
              <a:rPr lang="en-US" smtClean="0"/>
              <a:pPr/>
              <a:t>12</a:t>
            </a:fld>
            <a:endParaRPr lang="en-US" dirty="0"/>
          </a:p>
        </p:txBody>
      </p:sp>
    </p:spTree>
    <p:extLst>
      <p:ext uri="{BB962C8B-B14F-4D97-AF65-F5344CB8AC3E}">
        <p14:creationId xmlns:p14="http://schemas.microsoft.com/office/powerpoint/2010/main" val="3501604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041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sdn.microsoft.com/en-us/library/ms462365.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Server-Side </a:t>
            </a:r>
            <a:r>
              <a:rPr lang="en-US" dirty="0"/>
              <a:t>SharePoint </a:t>
            </a:r>
            <a:r>
              <a:rPr lang="en-US" dirty="0" smtClean="0"/>
              <a:t>Development</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Server-Side API Overview</a:t>
            </a:r>
          </a:p>
          <a:p>
            <a:pPr>
              <a:buFont typeface="Wingdings" panose="05000000000000000000" pitchFamily="2" charset="2"/>
              <a:buChar char="ü"/>
            </a:pPr>
            <a:r>
              <a:rPr lang="en-US" dirty="0">
                <a:solidFill>
                  <a:schemeClr val="bg1">
                    <a:lumMod val="50000"/>
                  </a:schemeClr>
                </a:solidFill>
              </a:rPr>
              <a:t>Server-Side Data Access</a:t>
            </a:r>
          </a:p>
          <a:p>
            <a:pPr>
              <a:buFont typeface="Wingdings" panose="05000000000000000000" pitchFamily="2" charset="2"/>
              <a:buChar char="ü"/>
            </a:pPr>
            <a:r>
              <a:rPr lang="en-US" dirty="0">
                <a:solidFill>
                  <a:schemeClr val="bg1">
                    <a:lumMod val="50000"/>
                  </a:schemeClr>
                </a:solidFill>
              </a:rPr>
              <a:t>CAML, </a:t>
            </a:r>
            <a:r>
              <a:rPr lang="en-US" dirty="0" err="1">
                <a:solidFill>
                  <a:schemeClr val="bg1">
                    <a:lumMod val="50000"/>
                  </a:schemeClr>
                </a:solidFill>
              </a:rPr>
              <a:t>SPQuery</a:t>
            </a:r>
            <a:r>
              <a:rPr lang="en-US" dirty="0">
                <a:solidFill>
                  <a:schemeClr val="bg1">
                    <a:lumMod val="50000"/>
                  </a:schemeClr>
                </a:solidFill>
              </a:rPr>
              <a:t> &amp; </a:t>
            </a:r>
            <a:r>
              <a:rPr lang="en-US" dirty="0" err="1">
                <a:solidFill>
                  <a:schemeClr val="bg1">
                    <a:lumMod val="50000"/>
                  </a:schemeClr>
                </a:solidFill>
              </a:rPr>
              <a:t>SPSiteDataQuery</a:t>
            </a:r>
            <a:endParaRPr lang="en-US" dirty="0">
              <a:solidFill>
                <a:schemeClr val="bg1">
                  <a:lumMod val="50000"/>
                </a:schemeClr>
              </a:solidFill>
            </a:endParaRPr>
          </a:p>
          <a:p>
            <a:pPr>
              <a:buFont typeface="Wingdings" panose="05000000000000000000" pitchFamily="2" charset="2"/>
              <a:buChar char="Ø"/>
            </a:pPr>
            <a:r>
              <a:rPr lang="en-US" dirty="0" smtClean="0"/>
              <a:t>LINQ Primer</a:t>
            </a:r>
          </a:p>
          <a:p>
            <a:r>
              <a:rPr lang="en-US" dirty="0" smtClean="0"/>
              <a:t>LINQ </a:t>
            </a:r>
            <a:r>
              <a:rPr lang="en-US" dirty="0"/>
              <a:t>for </a:t>
            </a:r>
            <a:r>
              <a:rPr lang="en-US" dirty="0" smtClean="0"/>
              <a:t>SharePoint</a:t>
            </a:r>
            <a:endParaRPr lang="en-US" dirty="0"/>
          </a:p>
        </p:txBody>
      </p:sp>
    </p:spTree>
    <p:extLst>
      <p:ext uri="{BB962C8B-B14F-4D97-AF65-F5344CB8AC3E}">
        <p14:creationId xmlns:p14="http://schemas.microsoft.com/office/powerpoint/2010/main" val="3083425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Collection Classes</a:t>
            </a:r>
            <a:endParaRPr lang="en-US" dirty="0"/>
          </a:p>
        </p:txBody>
      </p:sp>
      <p:sp>
        <p:nvSpPr>
          <p:cNvPr id="3" name="Content Placeholder 2"/>
          <p:cNvSpPr>
            <a:spLocks noGrp="1"/>
          </p:cNvSpPr>
          <p:nvPr>
            <p:ph idx="1"/>
          </p:nvPr>
        </p:nvSpPr>
        <p:spPr/>
        <p:txBody>
          <a:bodyPr>
            <a:normAutofit/>
          </a:bodyPr>
          <a:lstStyle/>
          <a:p>
            <a:r>
              <a:rPr lang="en-US" sz="2400" dirty="0" smtClean="0"/>
              <a:t>.NET 1.0 introduced </a:t>
            </a:r>
            <a:r>
              <a:rPr lang="en-US" sz="2400" dirty="0" smtClean="0">
                <a:latin typeface="Courier New" pitchFamily="49" charset="0"/>
                <a:cs typeface="Courier New" pitchFamily="49" charset="0"/>
              </a:rPr>
              <a:t>IEnumerable</a:t>
            </a:r>
            <a:r>
              <a:rPr lang="en-US" sz="2400" dirty="0" smtClean="0"/>
              <a:t> collections</a:t>
            </a:r>
          </a:p>
          <a:p>
            <a:pPr lvl="1"/>
            <a:r>
              <a:rPr lang="en-US" sz="2000" dirty="0" smtClean="0"/>
              <a:t>Allows for enumeration using </a:t>
            </a:r>
            <a:r>
              <a:rPr lang="en-US" sz="1600" dirty="0" smtClean="0">
                <a:latin typeface="Courier New" pitchFamily="49" charset="0"/>
                <a:cs typeface="Courier New" pitchFamily="49" charset="0"/>
              </a:rPr>
              <a:t>foreach</a:t>
            </a:r>
            <a:r>
              <a:rPr lang="en-US" sz="2000" dirty="0" smtClean="0"/>
              <a:t> syntax</a:t>
            </a:r>
          </a:p>
          <a:p>
            <a:pPr lvl="1"/>
            <a:r>
              <a:rPr lang="en-US" sz="2000" dirty="0" smtClean="0"/>
              <a:t>Collection item based on </a:t>
            </a:r>
            <a:r>
              <a:rPr lang="en-US" sz="2000" dirty="0" smtClean="0">
                <a:latin typeface="Courier New" pitchFamily="49" charset="0"/>
                <a:cs typeface="Courier New" pitchFamily="49" charset="0"/>
              </a:rPr>
              <a:t>System.Object</a:t>
            </a:r>
            <a:r>
              <a:rPr lang="en-US" sz="2000" dirty="0" smtClean="0"/>
              <a:t> which is not type safe</a:t>
            </a:r>
          </a:p>
          <a:p>
            <a:pPr lvl="1"/>
            <a:endParaRPr lang="en-US" sz="2000" dirty="0"/>
          </a:p>
          <a:p>
            <a:pPr lvl="1"/>
            <a:endParaRPr lang="en-US" sz="2000" dirty="0" smtClean="0"/>
          </a:p>
          <a:p>
            <a:pPr lvl="1"/>
            <a:endParaRPr lang="en-US" sz="2000" dirty="0"/>
          </a:p>
          <a:p>
            <a:r>
              <a:rPr lang="en-US" sz="2400" dirty="0" smtClean="0"/>
              <a:t>.NET 2.0 introduced generic collections and type safety</a:t>
            </a:r>
          </a:p>
          <a:p>
            <a:pPr lvl="1"/>
            <a:r>
              <a:rPr lang="en-US" sz="2000" dirty="0" smtClean="0"/>
              <a:t>Generics types in </a:t>
            </a:r>
            <a:r>
              <a:rPr lang="en-US" sz="1800" dirty="0" err="1" smtClean="0">
                <a:latin typeface="Courier New" pitchFamily="49" charset="0"/>
                <a:cs typeface="Courier New" pitchFamily="49" charset="0"/>
              </a:rPr>
              <a:t>System.Collection.Generics</a:t>
            </a:r>
            <a:r>
              <a:rPr lang="en-US" sz="2000" dirty="0" smtClean="0"/>
              <a:t> namespace</a:t>
            </a:r>
          </a:p>
          <a:p>
            <a:pPr lvl="1"/>
            <a:r>
              <a:rPr lang="en-US" sz="2000" dirty="0" smtClean="0"/>
              <a:t>Collection classes such as </a:t>
            </a:r>
            <a:r>
              <a:rPr lang="en-US" sz="1800" dirty="0" smtClean="0">
                <a:latin typeface="Courier New" pitchFamily="49" charset="0"/>
                <a:cs typeface="Courier New" pitchFamily="49" charset="0"/>
              </a:rPr>
              <a:t>List&lt;T&gt;</a:t>
            </a:r>
            <a:r>
              <a:rPr lang="en-US" sz="2000" dirty="0" smtClean="0"/>
              <a:t> allow you to specify type</a:t>
            </a:r>
          </a:p>
          <a:p>
            <a:pPr lvl="1"/>
            <a:r>
              <a:rPr lang="en-US" sz="2000" dirty="0" smtClean="0"/>
              <a:t>Allows you to create collections with type safety enforced</a:t>
            </a:r>
            <a:endParaRPr lang="en-US" sz="2000" dirty="0"/>
          </a:p>
        </p:txBody>
      </p:sp>
      <p:sp>
        <p:nvSpPr>
          <p:cNvPr id="4" name="TextBox 3"/>
          <p:cNvSpPr txBox="1"/>
          <p:nvPr/>
        </p:nvSpPr>
        <p:spPr>
          <a:xfrm>
            <a:off x="1638300" y="2743200"/>
            <a:ext cx="5867400" cy="10804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ArrayList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ArrayList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list.AddRange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foreach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item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.WriteLine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(item);</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333500" y="5516082"/>
            <a:ext cx="6477000" cy="111331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list.AddRange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foreach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item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.WriteLine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(item);</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4953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IEnumerable&lt;T&gt; Interface</a:t>
            </a:r>
            <a:endParaRPr lang="en-US" dirty="0"/>
          </a:p>
        </p:txBody>
      </p:sp>
      <p:sp>
        <p:nvSpPr>
          <p:cNvPr id="3" name="Content Placeholder 2"/>
          <p:cNvSpPr>
            <a:spLocks noGrp="1"/>
          </p:cNvSpPr>
          <p:nvPr>
            <p:ph idx="1"/>
          </p:nvPr>
        </p:nvSpPr>
        <p:spPr/>
        <p:txBody>
          <a:bodyPr>
            <a:normAutofit/>
          </a:bodyPr>
          <a:lstStyle/>
          <a:p>
            <a:r>
              <a:rPr lang="en-US" sz="1800" dirty="0" smtClean="0"/>
              <a:t>Provides the foundation for all of LINQ</a:t>
            </a:r>
          </a:p>
          <a:p>
            <a:r>
              <a:rPr lang="en-US" sz="1800" dirty="0" smtClean="0"/>
              <a:t>Guarantees capability for type safe enumeration</a:t>
            </a:r>
          </a:p>
          <a:p>
            <a:r>
              <a:rPr lang="en-US" sz="1800" dirty="0" smtClean="0"/>
              <a:t>Automatically implemented by .NET Framework arrays</a:t>
            </a:r>
          </a:p>
          <a:p>
            <a:r>
              <a:rPr lang="en-US" sz="1800" dirty="0" smtClean="0"/>
              <a:t>Implemented by all generics collection classes</a:t>
            </a:r>
          </a:p>
          <a:p>
            <a:r>
              <a:rPr lang="en-US" sz="1800" dirty="0" smtClean="0"/>
              <a:t>Implemented by any and all LINQ-friendly collections</a:t>
            </a:r>
          </a:p>
        </p:txBody>
      </p:sp>
      <p:sp>
        <p:nvSpPr>
          <p:cNvPr id="4" name="TextBox 3"/>
          <p:cNvSpPr txBox="1"/>
          <p:nvPr/>
        </p:nvSpPr>
        <p:spPr>
          <a:xfrm>
            <a:off x="571500" y="3328778"/>
            <a:ext cx="8001000" cy="337682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CollectionsOfFun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string array</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list1 =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list collection</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list2 =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queue collection</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Queue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list3 =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Queue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list3.Enqueue(</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05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list3.Enqueue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list3.Enqueue(</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05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list3.Enqueue(</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all collections implement </a:t>
            </a:r>
            <a:r>
              <a:rPr lang="en-US" sz="1050" kern="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IEnumerable</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&lt;T&gt;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PrintToConsole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(list1);</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PrintToConsole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(list2);</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PrintToConsole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(list3);</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PrintToConsole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collection) {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6897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Extension Methods</a:t>
            </a:r>
            <a:endParaRPr lang="en-US" dirty="0"/>
          </a:p>
        </p:txBody>
      </p:sp>
      <p:sp>
        <p:nvSpPr>
          <p:cNvPr id="3" name="Content Placeholder 2"/>
          <p:cNvSpPr>
            <a:spLocks noGrp="1"/>
          </p:cNvSpPr>
          <p:nvPr>
            <p:ph idx="1"/>
          </p:nvPr>
        </p:nvSpPr>
        <p:spPr/>
        <p:txBody>
          <a:bodyPr>
            <a:normAutofit/>
          </a:bodyPr>
          <a:lstStyle/>
          <a:p>
            <a:r>
              <a:rPr lang="en-US" sz="2400" dirty="0" smtClean="0"/>
              <a:t>Extension methods feature added to .NET 3.0</a:t>
            </a:r>
          </a:p>
          <a:p>
            <a:pPr lvl="1"/>
            <a:r>
              <a:rPr lang="en-US" sz="2000" dirty="0" smtClean="0"/>
              <a:t>Allows developers to extend existing types</a:t>
            </a:r>
          </a:p>
          <a:p>
            <a:pPr lvl="1"/>
            <a:r>
              <a:rPr lang="en-US" sz="2000" dirty="0" smtClean="0"/>
              <a:t>LINQ adds extension methods to </a:t>
            </a:r>
            <a:r>
              <a:rPr lang="en-US" dirty="0" smtClean="0">
                <a:latin typeface="Courier New" pitchFamily="49" charset="0"/>
                <a:cs typeface="Courier New" pitchFamily="49" charset="0"/>
              </a:rPr>
              <a:t>IEnumerable&lt;T&gt;</a:t>
            </a:r>
            <a:endParaRPr lang="en-US" sz="2000" dirty="0" smtClean="0">
              <a:latin typeface="Courier New" pitchFamily="49" charset="0"/>
              <a:cs typeface="Courier New" pitchFamily="49" charset="0"/>
            </a:endParaRPr>
          </a:p>
          <a:p>
            <a:pPr lvl="1"/>
            <a:r>
              <a:rPr lang="en-US" sz="2000" dirty="0" smtClean="0"/>
              <a:t>Make sure to import </a:t>
            </a:r>
            <a:r>
              <a:rPr lang="en-US" dirty="0" err="1">
                <a:latin typeface="Courier New" pitchFamily="49" charset="0"/>
                <a:cs typeface="Courier New" pitchFamily="49" charset="0"/>
              </a:rPr>
              <a:t>System.Linq</a:t>
            </a:r>
            <a:r>
              <a:rPr lang="en-US" sz="2000" dirty="0" smtClean="0"/>
              <a:t> namespace</a:t>
            </a:r>
          </a:p>
        </p:txBody>
      </p:sp>
      <p:grpSp>
        <p:nvGrpSpPr>
          <p:cNvPr id="11" name="Group 10"/>
          <p:cNvGrpSpPr/>
          <p:nvPr/>
        </p:nvGrpSpPr>
        <p:grpSpPr>
          <a:xfrm>
            <a:off x="4724400" y="3124200"/>
            <a:ext cx="3657600" cy="3505200"/>
            <a:chOff x="4724400" y="3124200"/>
            <a:chExt cx="3657600" cy="3505200"/>
          </a:xfrm>
          <a:effectLst>
            <a:outerShdw blurRad="50800" dist="38100" dir="2700000" algn="tl" rotWithShape="0">
              <a:prstClr val="black">
                <a:alpha val="40000"/>
              </a:prstClr>
            </a:outerShdw>
          </a:effectLst>
        </p:grpSpPr>
        <p:sp>
          <p:nvSpPr>
            <p:cNvPr id="4" name="Rectangle 3"/>
            <p:cNvSpPr/>
            <p:nvPr/>
          </p:nvSpPr>
          <p:spPr>
            <a:xfrm>
              <a:off x="4724400" y="3124200"/>
              <a:ext cx="3657600" cy="35052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06" y="3200400"/>
              <a:ext cx="3593994" cy="3429000"/>
            </a:xfrm>
            <a:prstGeom prst="rect">
              <a:avLst/>
            </a:prstGeom>
            <a:ln>
              <a:noFill/>
            </a:ln>
            <a:effectLst>
              <a:outerShdw blurRad="292100" dist="139700" dir="2700000" algn="tl" rotWithShape="0">
                <a:srgbClr val="333333">
                  <a:alpha val="65000"/>
                </a:srgbClr>
              </a:outerShdw>
            </a:effectLst>
            <a:extLst/>
          </p:spPr>
        </p:pic>
      </p:grpSp>
      <p:grpSp>
        <p:nvGrpSpPr>
          <p:cNvPr id="10" name="Group 9"/>
          <p:cNvGrpSpPr/>
          <p:nvPr/>
        </p:nvGrpSpPr>
        <p:grpSpPr>
          <a:xfrm>
            <a:off x="381000" y="3124200"/>
            <a:ext cx="3657600" cy="3505200"/>
            <a:chOff x="381000" y="3124200"/>
            <a:chExt cx="3657600" cy="3505200"/>
          </a:xfrm>
          <a:effectLst>
            <a:outerShdw blurRad="50800" dist="38100" dir="2700000" algn="tl" rotWithShape="0">
              <a:prstClr val="black">
                <a:alpha val="40000"/>
              </a:prstClr>
            </a:outerShdw>
          </a:effectLst>
        </p:grpSpPr>
        <p:sp>
          <p:nvSpPr>
            <p:cNvPr id="9" name="Rectangle 8"/>
            <p:cNvSpPr/>
            <p:nvPr/>
          </p:nvSpPr>
          <p:spPr>
            <a:xfrm>
              <a:off x="381000" y="3124200"/>
              <a:ext cx="3657600" cy="3505200"/>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 y="3200400"/>
              <a:ext cx="3505201" cy="2228701"/>
            </a:xfrm>
            <a:prstGeom prst="rect">
              <a:avLst/>
            </a:prstGeom>
            <a:ln>
              <a:noFill/>
            </a:ln>
            <a:effectLst>
              <a:outerShdw blurRad="292100" dist="139700" dir="2700000" algn="tl" rotWithShape="0">
                <a:srgbClr val="333333">
                  <a:alpha val="65000"/>
                </a:srgbClr>
              </a:outerShdw>
            </a:effectLst>
            <a:extLst/>
          </p:spPr>
        </p:pic>
      </p:grpSp>
      <p:sp>
        <p:nvSpPr>
          <p:cNvPr id="5" name="Rectangle 4"/>
          <p:cNvSpPr/>
          <p:nvPr/>
        </p:nvSpPr>
        <p:spPr>
          <a:xfrm>
            <a:off x="2438400" y="4722168"/>
            <a:ext cx="2138680" cy="230832"/>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900" dirty="0" smtClean="0">
                <a:solidFill>
                  <a:schemeClr val="accent1"/>
                </a:solidFill>
              </a:rPr>
              <a:t>standard IEnumerable&lt;T&gt; methods</a:t>
            </a:r>
            <a:endParaRPr lang="en-US" sz="900" dirty="0">
              <a:solidFill>
                <a:schemeClr val="accent1"/>
              </a:solidFill>
            </a:endParaRPr>
          </a:p>
        </p:txBody>
      </p:sp>
      <p:sp>
        <p:nvSpPr>
          <p:cNvPr id="13" name="Rectangle 12"/>
          <p:cNvSpPr/>
          <p:nvPr/>
        </p:nvSpPr>
        <p:spPr>
          <a:xfrm>
            <a:off x="2738120" y="5484168"/>
            <a:ext cx="2138680" cy="230832"/>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900" dirty="0" smtClean="0">
                <a:solidFill>
                  <a:schemeClr val="accent1"/>
                </a:solidFill>
              </a:rPr>
              <a:t>Extension methods added by LINQ</a:t>
            </a:r>
            <a:endParaRPr lang="en-US" sz="900" dirty="0">
              <a:solidFill>
                <a:schemeClr val="accent1"/>
              </a:solidFill>
            </a:endParaRPr>
          </a:p>
        </p:txBody>
      </p:sp>
      <p:cxnSp>
        <p:nvCxnSpPr>
          <p:cNvPr id="7" name="Straight Arrow Connector 6"/>
          <p:cNvCxnSpPr>
            <a:stCxn id="5" idx="1"/>
          </p:cNvCxnSpPr>
          <p:nvPr/>
        </p:nvCxnSpPr>
        <p:spPr>
          <a:xfrm flipH="1">
            <a:off x="1981200" y="4837584"/>
            <a:ext cx="457200" cy="0"/>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13" idx="3"/>
          </p:cNvCxnSpPr>
          <p:nvPr/>
        </p:nvCxnSpPr>
        <p:spPr>
          <a:xfrm>
            <a:off x="4876800" y="5599584"/>
            <a:ext cx="452120" cy="0"/>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547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LINQ Extension Methods</a:t>
            </a:r>
            <a:endParaRPr lang="en-US" dirty="0"/>
          </a:p>
        </p:txBody>
      </p:sp>
      <p:sp>
        <p:nvSpPr>
          <p:cNvPr id="3" name="Content Placeholder 2"/>
          <p:cNvSpPr>
            <a:spLocks noGrp="1"/>
          </p:cNvSpPr>
          <p:nvPr>
            <p:ph idx="1"/>
          </p:nvPr>
        </p:nvSpPr>
        <p:spPr/>
        <p:txBody>
          <a:bodyPr/>
          <a:lstStyle/>
          <a:p>
            <a:r>
              <a:rPr lang="en-US" dirty="0" smtClean="0"/>
              <a:t>LINQ extension </a:t>
            </a:r>
            <a:r>
              <a:rPr lang="en-US" dirty="0"/>
              <a:t>m</a:t>
            </a:r>
            <a:r>
              <a:rPr lang="en-US" dirty="0" smtClean="0"/>
              <a:t>ethods add functionality</a:t>
            </a:r>
          </a:p>
          <a:p>
            <a:pPr lvl="1"/>
            <a:r>
              <a:rPr lang="en-US" dirty="0" smtClean="0"/>
              <a:t>Provides common list-based operations</a:t>
            </a:r>
          </a:p>
          <a:p>
            <a:pPr lvl="1"/>
            <a:r>
              <a:rPr lang="en-US" dirty="0" smtClean="0"/>
              <a:t>Can be used on any </a:t>
            </a:r>
            <a:r>
              <a:rPr lang="en-US" dirty="0" smtClean="0">
                <a:latin typeface="Courier New" pitchFamily="49" charset="0"/>
                <a:cs typeface="Courier New" pitchFamily="49" charset="0"/>
              </a:rPr>
              <a:t>IEnumerable&lt;T&gt;</a:t>
            </a:r>
            <a:r>
              <a:rPr lang="en-US" sz="2800" dirty="0" smtClean="0"/>
              <a:t> </a:t>
            </a:r>
            <a:r>
              <a:rPr lang="en-US" dirty="0" smtClean="0"/>
              <a:t>collection</a:t>
            </a:r>
          </a:p>
          <a:p>
            <a:pPr lvl="1"/>
            <a:endParaRPr lang="en-US" dirty="0"/>
          </a:p>
        </p:txBody>
      </p:sp>
      <p:sp>
        <p:nvSpPr>
          <p:cNvPr id="4" name="TextBox 3"/>
          <p:cNvSpPr txBox="1"/>
          <p:nvPr/>
        </p:nvSpPr>
        <p:spPr>
          <a:xfrm>
            <a:off x="1524000" y="3278810"/>
            <a:ext cx="6096000" cy="147566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list1, list2, list3;</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list1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list2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"Mick"</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"Keith"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"Brian"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"Charlie"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listSize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list1.Count();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isKeithInList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list2.Contains(</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"Keith"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list3 = list1.Concat(list2</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881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with the Where Extension </a:t>
            </a:r>
            <a:r>
              <a:rPr lang="en-US" dirty="0"/>
              <a:t>M</a:t>
            </a:r>
            <a:r>
              <a:rPr lang="en-US" dirty="0" smtClean="0"/>
              <a:t>ethod</a:t>
            </a:r>
            <a:endParaRPr lang="en-US" dirty="0"/>
          </a:p>
        </p:txBody>
      </p:sp>
      <p:sp>
        <p:nvSpPr>
          <p:cNvPr id="3" name="Content Placeholder 2"/>
          <p:cNvSpPr>
            <a:spLocks noGrp="1"/>
          </p:cNvSpPr>
          <p:nvPr>
            <p:ph idx="1"/>
          </p:nvPr>
        </p:nvSpPr>
        <p:spPr/>
        <p:txBody>
          <a:bodyPr>
            <a:normAutofit/>
          </a:bodyPr>
          <a:lstStyle/>
          <a:p>
            <a:r>
              <a:rPr lang="en-US" sz="2400" dirty="0" smtClean="0"/>
              <a:t>Call to </a:t>
            </a:r>
            <a:r>
              <a:rPr lang="en-US" sz="2400" dirty="0" smtClean="0">
                <a:latin typeface="Courier New" pitchFamily="49" charset="0"/>
                <a:cs typeface="Courier New" pitchFamily="49" charset="0"/>
              </a:rPr>
              <a:t>Where</a:t>
            </a:r>
            <a:r>
              <a:rPr lang="en-US" sz="2400" dirty="0" smtClean="0"/>
              <a:t> uses one of three techniques</a:t>
            </a:r>
          </a:p>
          <a:p>
            <a:pPr marL="804862" lvl="1" indent="-457200">
              <a:buFont typeface="+mj-lt"/>
              <a:buAutoNum type="arabicPeriod"/>
            </a:pPr>
            <a:r>
              <a:rPr lang="en-US" sz="2000" dirty="0" smtClean="0"/>
              <a:t>Explicit delegate</a:t>
            </a:r>
          </a:p>
          <a:p>
            <a:pPr marL="804862" lvl="1" indent="-457200">
              <a:buFont typeface="+mj-lt"/>
              <a:buAutoNum type="arabicPeriod"/>
            </a:pPr>
            <a:r>
              <a:rPr lang="en-US" sz="2000" dirty="0" smtClean="0"/>
              <a:t>Anonymous Delegate</a:t>
            </a:r>
          </a:p>
          <a:p>
            <a:pPr marL="804862" lvl="1" indent="-457200">
              <a:buFont typeface="+mj-lt"/>
              <a:buAutoNum type="arabicPeriod"/>
            </a:pPr>
            <a:r>
              <a:rPr lang="en-US" sz="2000" dirty="0" smtClean="0"/>
              <a:t>Lambda expression</a:t>
            </a:r>
            <a:endParaRPr lang="en-US" sz="2000" dirty="0"/>
          </a:p>
        </p:txBody>
      </p:sp>
      <p:sp>
        <p:nvSpPr>
          <p:cNvPr id="4" name="TextBox 3"/>
          <p:cNvSpPr txBox="1"/>
          <p:nvPr/>
        </p:nvSpPr>
        <p:spPr>
          <a:xfrm>
            <a:off x="1162050" y="3033658"/>
            <a:ext cx="6819900" cy="37481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WhereIsTheFun</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100" dirty="0" smtClean="0">
                <a:latin typeface="Calibri" panose="020F0502020204030204" pitchFamily="34" charset="0"/>
                <a:ea typeface="Calibri" panose="020F0502020204030204" pitchFamily="34" charset="0"/>
                <a:cs typeface="Times New Roman" panose="02020603050405020304" pitchFamily="18" charset="0"/>
              </a:rPr>
              <a:t> </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list1, list2, list3, list4;</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list1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technique 1: named delegate &amp; WHERE method</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Func</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delegateFilterMethod</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StringHasFourCharacters</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list2 = list1.Where(</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delegateFilterMethod</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technique 2: anonymous delegate</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list3 = list1.Where(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delegate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value</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value.Length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technique 3: lambda</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list4 = list1.Where(value =&gt;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value.Length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private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StringHasFourCharacters</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value</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pPr>
            <a:r>
              <a:rPr lang="en-US" sz="12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return</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value.Length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pP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841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066800" y="5105400"/>
            <a:ext cx="6705600" cy="1603177"/>
          </a:xfrm>
          <a:prstGeom prst="rect">
            <a:avLst/>
          </a:prstGeom>
          <a:solidFill>
            <a:schemeClr val="bg1">
              <a:lumMod val="95000"/>
            </a:schemeClr>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Lambda Expressions</a:t>
            </a:r>
            <a:endParaRPr lang="en-US" dirty="0"/>
          </a:p>
        </p:txBody>
      </p:sp>
      <p:sp>
        <p:nvSpPr>
          <p:cNvPr id="3" name="Content Placeholder 2"/>
          <p:cNvSpPr>
            <a:spLocks noGrp="1"/>
          </p:cNvSpPr>
          <p:nvPr>
            <p:ph idx="1"/>
          </p:nvPr>
        </p:nvSpPr>
        <p:spPr/>
        <p:txBody>
          <a:bodyPr>
            <a:normAutofit/>
          </a:bodyPr>
          <a:lstStyle/>
          <a:p>
            <a:r>
              <a:rPr lang="en-US" sz="2400" dirty="0" smtClean="0"/>
              <a:t>Important to understand when using LINQ</a:t>
            </a:r>
          </a:p>
          <a:p>
            <a:pPr lvl="1"/>
            <a:r>
              <a:rPr lang="en-US" sz="2000" dirty="0"/>
              <a:t>N</a:t>
            </a:r>
            <a:r>
              <a:rPr lang="en-US" sz="2000" dirty="0" smtClean="0"/>
              <a:t>ame "lambda" makes them seem harder then they are</a:t>
            </a:r>
          </a:p>
          <a:p>
            <a:pPr lvl="1"/>
            <a:r>
              <a:rPr lang="en-US" sz="2000" dirty="0" smtClean="0"/>
              <a:t>Concise syntax to inline (1) parameter list and (2) statement body </a:t>
            </a:r>
          </a:p>
          <a:p>
            <a:pPr lvl="1"/>
            <a:endParaRPr lang="en-US" sz="2000" dirty="0"/>
          </a:p>
        </p:txBody>
      </p:sp>
      <p:grpSp>
        <p:nvGrpSpPr>
          <p:cNvPr id="7" name="Group 6"/>
          <p:cNvGrpSpPr/>
          <p:nvPr/>
        </p:nvGrpSpPr>
        <p:grpSpPr>
          <a:xfrm>
            <a:off x="1219200" y="5237979"/>
            <a:ext cx="6400800" cy="477021"/>
            <a:chOff x="1066800" y="5257800"/>
            <a:chExt cx="6934200" cy="609600"/>
          </a:xfrm>
        </p:grpSpPr>
        <p:sp>
          <p:nvSpPr>
            <p:cNvPr id="5" name="Rectangle 4"/>
            <p:cNvSpPr/>
            <p:nvPr/>
          </p:nvSpPr>
          <p:spPr>
            <a:xfrm>
              <a:off x="1066800" y="5257800"/>
              <a:ext cx="6934200" cy="6096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99" y="5334000"/>
              <a:ext cx="6858001" cy="450376"/>
            </a:xfrm>
            <a:prstGeom prst="rect">
              <a:avLst/>
            </a:prstGeom>
            <a:noFill/>
            <a:ln w="9525">
              <a:noFill/>
              <a:miter lim="800000"/>
              <a:headEnd/>
              <a:tailEnd/>
            </a:ln>
            <a:effectLst/>
            <a:extLst/>
          </p:spPr>
        </p:pic>
        <p:sp>
          <p:nvSpPr>
            <p:cNvPr id="4" name="Rounded Rectangle 3"/>
            <p:cNvSpPr/>
            <p:nvPr/>
          </p:nvSpPr>
          <p:spPr>
            <a:xfrm>
              <a:off x="3039191" y="5349857"/>
              <a:ext cx="792832"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886200" y="5354262"/>
              <a:ext cx="3810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343400" y="5349857"/>
              <a:ext cx="3124200" cy="384964"/>
            </a:xfrm>
            <a:prstGeom prst="roundRect">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2057400" y="6019800"/>
            <a:ext cx="1445935"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smtClean="0">
                <a:solidFill>
                  <a:schemeClr val="accent1"/>
                </a:solidFill>
              </a:rPr>
              <a:t>Input Parameter(s)</a:t>
            </a:r>
            <a:endParaRPr lang="en-US" sz="1050" dirty="0">
              <a:solidFill>
                <a:schemeClr val="accent1"/>
              </a:solidFill>
            </a:endParaRPr>
          </a:p>
        </p:txBody>
      </p:sp>
      <p:sp>
        <p:nvSpPr>
          <p:cNvPr id="6" name="TextBox 5"/>
          <p:cNvSpPr txBox="1"/>
          <p:nvPr/>
        </p:nvSpPr>
        <p:spPr>
          <a:xfrm>
            <a:off x="533400" y="2743200"/>
            <a:ext cx="5791200" cy="224965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list1, list2, list3, list4, list5;</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list1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find all names that start with G</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list2 = list1.Where(value =&gt;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value.StartsWith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sort by the name length</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list3 = list1.OrderBy(value =&gt;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value.Length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switch the order</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list4 = list1.Reverse();</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only get the first two items in the list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list5 = list1.Take(2</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p:cNvCxnSpPr/>
          <p:nvPr/>
        </p:nvCxnSpPr>
        <p:spPr>
          <a:xfrm flipV="1">
            <a:off x="2780367" y="5614702"/>
            <a:ext cx="343833" cy="40509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34391" y="6019952"/>
            <a:ext cx="1316744"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smtClean="0">
                <a:solidFill>
                  <a:schemeClr val="accent1"/>
                </a:solidFill>
              </a:rPr>
              <a:t>Lambda Operator</a:t>
            </a:r>
            <a:endParaRPr lang="en-US" sz="1050" dirty="0">
              <a:solidFill>
                <a:schemeClr val="accent1"/>
              </a:solidFill>
            </a:endParaRPr>
          </a:p>
        </p:txBody>
      </p:sp>
      <p:sp>
        <p:nvSpPr>
          <p:cNvPr id="17" name="Rectangle 16"/>
          <p:cNvSpPr/>
          <p:nvPr/>
        </p:nvSpPr>
        <p:spPr>
          <a:xfrm>
            <a:off x="5105400" y="6019952"/>
            <a:ext cx="1445935" cy="254068"/>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smtClean="0">
                <a:solidFill>
                  <a:schemeClr val="accent1"/>
                </a:solidFill>
              </a:rPr>
              <a:t>Statement Block</a:t>
            </a:r>
            <a:endParaRPr lang="en-US" sz="1050" dirty="0">
              <a:solidFill>
                <a:schemeClr val="accent1"/>
              </a:solidFill>
            </a:endParaRPr>
          </a:p>
        </p:txBody>
      </p:sp>
      <p:cxnSp>
        <p:nvCxnSpPr>
          <p:cNvPr id="20" name="Straight Arrow Connector 19"/>
          <p:cNvCxnSpPr>
            <a:stCxn id="16" idx="0"/>
          </p:cNvCxnSpPr>
          <p:nvPr/>
        </p:nvCxnSpPr>
        <p:spPr>
          <a:xfrm flipH="1" flipV="1">
            <a:off x="3997569" y="5614702"/>
            <a:ext cx="295194" cy="40525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0"/>
          </p:cNvCxnSpPr>
          <p:nvPr/>
        </p:nvCxnSpPr>
        <p:spPr>
          <a:xfrm flipH="1" flipV="1">
            <a:off x="5625146" y="5611255"/>
            <a:ext cx="203222" cy="40869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362200" y="6400800"/>
            <a:ext cx="3962400" cy="307777"/>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400" dirty="0">
                <a:solidFill>
                  <a:schemeClr val="bg1">
                    <a:lumMod val="65000"/>
                  </a:schemeClr>
                </a:solidFill>
              </a:rPr>
              <a:t>r</a:t>
            </a:r>
            <a:r>
              <a:rPr lang="en-US" sz="1400" dirty="0" smtClean="0">
                <a:solidFill>
                  <a:schemeClr val="bg1">
                    <a:lumMod val="65000"/>
                  </a:schemeClr>
                </a:solidFill>
              </a:rPr>
              <a:t>ead as "</a:t>
            </a:r>
            <a:r>
              <a:rPr lang="en-US" sz="1400" dirty="0" smtClean="0">
                <a:solidFill>
                  <a:schemeClr val="tx1"/>
                </a:solidFill>
              </a:rPr>
              <a:t>value goes into value starts with B</a:t>
            </a:r>
            <a:r>
              <a:rPr lang="en-US" sz="1400" dirty="0" smtClean="0">
                <a:solidFill>
                  <a:schemeClr val="bg1">
                    <a:lumMod val="65000"/>
                  </a:schemeClr>
                </a:solidFill>
              </a:rPr>
              <a:t>"</a:t>
            </a:r>
            <a:endParaRPr lang="en-US" sz="1400" dirty="0">
              <a:solidFill>
                <a:schemeClr val="bg1">
                  <a:lumMod val="65000"/>
                </a:schemeClr>
              </a:solidFill>
            </a:endParaRPr>
          </a:p>
        </p:txBody>
      </p:sp>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0486" y="3505200"/>
            <a:ext cx="3177714" cy="1131511"/>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189728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LINQ provides syntax for writing queries</a:t>
            </a:r>
          </a:p>
          <a:p>
            <a:pPr lvl="1"/>
            <a:r>
              <a:rPr lang="en-US" dirty="0" smtClean="0"/>
              <a:t>Designed to seem natural, intuitive and readable</a:t>
            </a:r>
            <a:endParaRPr lang="en-US" dirty="0"/>
          </a:p>
        </p:txBody>
      </p:sp>
      <p:sp>
        <p:nvSpPr>
          <p:cNvPr id="2" name="Title 1"/>
          <p:cNvSpPr>
            <a:spLocks noGrp="1"/>
          </p:cNvSpPr>
          <p:nvPr>
            <p:ph type="title"/>
          </p:nvPr>
        </p:nvSpPr>
        <p:spPr/>
        <p:txBody>
          <a:bodyPr/>
          <a:lstStyle/>
          <a:p>
            <a:r>
              <a:rPr lang="en-US" dirty="0" smtClean="0"/>
              <a:t>LINQ Query Expressions</a:t>
            </a:r>
            <a:endParaRPr lang="en-US" dirty="0"/>
          </a:p>
        </p:txBody>
      </p:sp>
      <p:grpSp>
        <p:nvGrpSpPr>
          <p:cNvPr id="48" name="Group 47"/>
          <p:cNvGrpSpPr/>
          <p:nvPr/>
        </p:nvGrpSpPr>
        <p:grpSpPr>
          <a:xfrm>
            <a:off x="1219200" y="4640259"/>
            <a:ext cx="5867400" cy="2078041"/>
            <a:chOff x="1219200" y="4572000"/>
            <a:chExt cx="5562600" cy="2136577"/>
          </a:xfrm>
          <a:effectLst>
            <a:outerShdw blurRad="50800" dist="38100" dir="2700000" algn="tl" rotWithShape="0">
              <a:prstClr val="black">
                <a:alpha val="40000"/>
              </a:prstClr>
            </a:outerShdw>
          </a:effectLst>
        </p:grpSpPr>
        <p:sp>
          <p:nvSpPr>
            <p:cNvPr id="49" name="Rectangle 48"/>
            <p:cNvSpPr/>
            <p:nvPr/>
          </p:nvSpPr>
          <p:spPr>
            <a:xfrm>
              <a:off x="1219200" y="4572000"/>
              <a:ext cx="5562600" cy="2136577"/>
            </a:xfrm>
            <a:prstGeom prst="re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8408" y="5224411"/>
              <a:ext cx="4467998" cy="1281519"/>
            </a:xfrm>
            <a:prstGeom prst="rect">
              <a:avLst/>
            </a:prstGeom>
            <a:noFill/>
            <a:ln w="9525">
              <a:solidFill>
                <a:schemeClr val="tx1"/>
              </a:solidFill>
              <a:miter lim="800000"/>
              <a:headEnd/>
              <a:tailEnd/>
            </a:ln>
            <a:effectLst/>
            <a:extLst/>
          </p:spPr>
        </p:pic>
        <p:sp>
          <p:nvSpPr>
            <p:cNvPr id="8" name="Rectangle 7"/>
            <p:cNvSpPr/>
            <p:nvPr/>
          </p:nvSpPr>
          <p:spPr>
            <a:xfrm>
              <a:off x="1905000" y="4724400"/>
              <a:ext cx="1054811"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smtClean="0">
                  <a:solidFill>
                    <a:schemeClr val="accent1"/>
                  </a:solidFill>
                </a:rPr>
                <a:t>computation</a:t>
              </a:r>
              <a:endParaRPr lang="en-US" sz="1050" dirty="0">
                <a:solidFill>
                  <a:schemeClr val="accent1"/>
                </a:solidFill>
              </a:endParaRPr>
            </a:p>
          </p:txBody>
        </p:sp>
        <p:cxnSp>
          <p:nvCxnSpPr>
            <p:cNvPr id="9" name="Straight Arrow Connector 8"/>
            <p:cNvCxnSpPr>
              <a:stCxn id="8" idx="2"/>
            </p:cNvCxnSpPr>
            <p:nvPr/>
          </p:nvCxnSpPr>
          <p:spPr>
            <a:xfrm flipH="1">
              <a:off x="2390030" y="4978316"/>
              <a:ext cx="42376" cy="36496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76600" y="4724400"/>
              <a:ext cx="1054811"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smtClean="0">
                  <a:solidFill>
                    <a:schemeClr val="accent1"/>
                  </a:solidFill>
                </a:rPr>
                <a:t>range variable</a:t>
              </a:r>
              <a:endParaRPr lang="en-US" sz="1050" dirty="0">
                <a:solidFill>
                  <a:schemeClr val="accent1"/>
                </a:solidFill>
              </a:endParaRPr>
            </a:p>
          </p:txBody>
        </p:sp>
        <p:cxnSp>
          <p:nvCxnSpPr>
            <p:cNvPr id="15" name="Straight Arrow Connector 14"/>
            <p:cNvCxnSpPr>
              <a:stCxn id="14" idx="2"/>
            </p:cNvCxnSpPr>
            <p:nvPr/>
          </p:nvCxnSpPr>
          <p:spPr>
            <a:xfrm>
              <a:off x="3804006" y="4978316"/>
              <a:ext cx="92796" cy="33713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60189" y="4724400"/>
              <a:ext cx="1054811"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smtClean="0">
                  <a:solidFill>
                    <a:schemeClr val="accent1"/>
                  </a:solidFill>
                </a:rPr>
                <a:t>data source</a:t>
              </a:r>
              <a:endParaRPr lang="en-US" sz="1050" dirty="0">
                <a:solidFill>
                  <a:schemeClr val="accent1"/>
                </a:solidFill>
              </a:endParaRPr>
            </a:p>
          </p:txBody>
        </p:sp>
        <p:cxnSp>
          <p:nvCxnSpPr>
            <p:cNvPr id="17" name="Straight Arrow Connector 16"/>
            <p:cNvCxnSpPr>
              <a:stCxn id="16" idx="2"/>
            </p:cNvCxnSpPr>
            <p:nvPr/>
          </p:nvCxnSpPr>
          <p:spPr>
            <a:xfrm flipH="1">
              <a:off x="4930471" y="4978316"/>
              <a:ext cx="257124" cy="35303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86000" y="5791116"/>
              <a:ext cx="673811" cy="22855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029200" y="6324600"/>
              <a:ext cx="902411"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a:solidFill>
                    <a:schemeClr val="accent1"/>
                  </a:solidFill>
                </a:rPr>
                <a:t>p</a:t>
              </a:r>
              <a:r>
                <a:rPr lang="en-US" sz="1050" dirty="0" smtClean="0">
                  <a:solidFill>
                    <a:schemeClr val="accent1"/>
                  </a:solidFill>
                </a:rPr>
                <a:t>rojection</a:t>
              </a:r>
              <a:endParaRPr lang="en-US" sz="1050" dirty="0">
                <a:solidFill>
                  <a:schemeClr val="accent1"/>
                </a:solidFill>
              </a:endParaRPr>
            </a:p>
          </p:txBody>
        </p:sp>
        <p:cxnSp>
          <p:nvCxnSpPr>
            <p:cNvPr id="23" name="Straight Arrow Connector 22"/>
            <p:cNvCxnSpPr>
              <a:stCxn id="22" idx="1"/>
            </p:cNvCxnSpPr>
            <p:nvPr/>
          </p:nvCxnSpPr>
          <p:spPr>
            <a:xfrm flipH="1" flipV="1">
              <a:off x="4548249" y="6377049"/>
              <a:ext cx="480951" cy="74509"/>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86000" y="6014636"/>
              <a:ext cx="694131" cy="5038"/>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86000" y="6019674"/>
              <a:ext cx="714451" cy="21848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71600" y="5892716"/>
              <a:ext cx="1054811" cy="253916"/>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US" sz="1050" dirty="0" smtClean="0">
                  <a:solidFill>
                    <a:schemeClr val="accent1"/>
                  </a:solidFill>
                </a:rPr>
                <a:t>query clauses</a:t>
              </a:r>
              <a:endParaRPr lang="en-US" sz="1050" dirty="0">
                <a:solidFill>
                  <a:schemeClr val="accent1"/>
                </a:solidFill>
              </a:endParaRPr>
            </a:p>
          </p:txBody>
        </p:sp>
      </p:grpSp>
      <p:sp>
        <p:nvSpPr>
          <p:cNvPr id="4" name="TextBox 3"/>
          <p:cNvSpPr txBox="1"/>
          <p:nvPr/>
        </p:nvSpPr>
        <p:spPr>
          <a:xfrm>
            <a:off x="739035" y="2527877"/>
            <a:ext cx="7414365" cy="166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"Paul"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"George"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Ringo</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query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item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where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item.StartsWith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orderby</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item.Length</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item;</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foreach</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.WriteLine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(s);</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97743" y="3269395"/>
            <a:ext cx="3177714" cy="1131511"/>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772416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Support for Custom .NET Objects</a:t>
            </a:r>
            <a:endParaRPr lang="en-US" dirty="0"/>
          </a:p>
        </p:txBody>
      </p:sp>
      <p:sp>
        <p:nvSpPr>
          <p:cNvPr id="5" name="Rectangle 4"/>
          <p:cNvSpPr/>
          <p:nvPr/>
        </p:nvSpPr>
        <p:spPr>
          <a:xfrm>
            <a:off x="2705100" y="1066800"/>
            <a:ext cx="3733800" cy="15240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lumMod val="50000"/>
                    <a:lumOff val="50000"/>
                  </a:schemeClr>
                </a:solidFill>
              </a:rPr>
              <a:t>new C# 3.0 syntax for automatic properties</a:t>
            </a:r>
            <a:endParaRPr lang="en-US" sz="1000" dirty="0">
              <a:solidFill>
                <a:schemeClr val="tx1">
                  <a:lumMod val="50000"/>
                  <a:lumOff val="50000"/>
                </a:schemeClr>
              </a:solidFill>
            </a:endParaRPr>
          </a:p>
        </p:txBody>
      </p:sp>
      <p:sp>
        <p:nvSpPr>
          <p:cNvPr id="10" name="Rectangle 9"/>
          <p:cNvSpPr/>
          <p:nvPr/>
        </p:nvSpPr>
        <p:spPr>
          <a:xfrm>
            <a:off x="4800600" y="2667000"/>
            <a:ext cx="3581400" cy="1524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lumMod val="50000"/>
                    <a:lumOff val="50000"/>
                  </a:schemeClr>
                </a:solidFill>
              </a:rPr>
              <a:t>designed to replace this old-school syntax</a:t>
            </a:r>
            <a:endParaRPr lang="en-US" sz="1000" dirty="0">
              <a:solidFill>
                <a:schemeClr val="tx1">
                  <a:lumMod val="50000"/>
                  <a:lumOff val="50000"/>
                </a:schemeClr>
              </a:solidFill>
            </a:endParaRPr>
          </a:p>
        </p:txBody>
      </p:sp>
      <p:sp>
        <p:nvSpPr>
          <p:cNvPr id="11" name="Rectangle 10"/>
          <p:cNvSpPr/>
          <p:nvPr/>
        </p:nvSpPr>
        <p:spPr>
          <a:xfrm>
            <a:off x="838200" y="2667000"/>
            <a:ext cx="3733800" cy="15240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lumMod val="50000"/>
                    <a:lumOff val="50000"/>
                  </a:schemeClr>
                </a:solidFill>
              </a:rPr>
              <a:t>new C# syntax for creating and initializing object</a:t>
            </a:r>
            <a:endParaRPr lang="en-US" sz="1000" dirty="0">
              <a:solidFill>
                <a:schemeClr val="tx1">
                  <a:lumMod val="50000"/>
                  <a:lumOff val="50000"/>
                </a:schemeClr>
              </a:solidFill>
            </a:endParaRPr>
          </a:p>
        </p:txBody>
      </p:sp>
      <p:sp>
        <p:nvSpPr>
          <p:cNvPr id="15" name="Rectangle 14"/>
          <p:cNvSpPr/>
          <p:nvPr/>
        </p:nvSpPr>
        <p:spPr>
          <a:xfrm>
            <a:off x="1295400" y="4485100"/>
            <a:ext cx="7543800" cy="21336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lumMod val="50000"/>
                    <a:lumOff val="50000"/>
                  </a:schemeClr>
                </a:solidFill>
              </a:rPr>
              <a:t>Here is a sample method that returns a LINQ-friendly collection of custom objects</a:t>
            </a:r>
            <a:endParaRPr lang="en-US" sz="1000" dirty="0">
              <a:solidFill>
                <a:schemeClr val="tx1">
                  <a:lumMod val="50000"/>
                  <a:lumOff val="50000"/>
                </a:schemeClr>
              </a:solidFill>
            </a:endParaRPr>
          </a:p>
        </p:txBody>
      </p:sp>
      <p:sp>
        <p:nvSpPr>
          <p:cNvPr id="3" name="TextBox 2"/>
          <p:cNvSpPr txBox="1"/>
          <p:nvPr/>
        </p:nvSpPr>
        <p:spPr>
          <a:xfrm>
            <a:off x="2762250" y="1295400"/>
            <a:ext cx="3486150" cy="127778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class</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FirstName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LastName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Company {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BusinessPhone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HomePhone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set</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4838700" y="2933783"/>
            <a:ext cx="3505200" cy="140961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c2 =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c2.FirstName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c2.LastName=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"Jones"</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c2.Company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"Acme Corp"</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c2.BusinessPhone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"1(425)123-4567"</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c2.HomePhone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"1(425)765-4321"</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c2.EMail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"Homer.Jones@AcmeCorp.com</a:t>
            </a:r>
            <a:r>
              <a:rPr lang="en-US" sz="100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847545" y="2933783"/>
            <a:ext cx="3581400" cy="140961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c1 =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FirstName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"Bobby"</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LastName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"Simpson"</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Company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"Mega Corp"</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BusinessPhone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"1(425)345-6789"</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HomePhone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"1(425)987-6543"</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"Bobby.Simpson@MegaCorp.com"</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333500" y="4724400"/>
            <a:ext cx="6477000" cy="2068259"/>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public</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GetCustomerList</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2B91AF"/>
                </a:solidFill>
                <a:latin typeface="Consolas" panose="020B0609020204030204" pitchFamily="49" charset="0"/>
                <a:ea typeface="Calibri" panose="020F0502020204030204" pitchFamily="34" charset="0"/>
                <a:cs typeface="Times New Roman" panose="02020603050405020304" pitchFamily="18" charset="0"/>
              </a:rPr>
              <a:t>List</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create first customer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FirstName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LastName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"Jones"</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Company=</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"Acme Corp"</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BusinessPhone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"1(425)123-4567"</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HomePhone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"1(425)765-4321"</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"Homer.Jones@AcmeCorp.com"</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create second customer</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FirstName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"Bobby"</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LastName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"Simpson"</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Company=</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"Mega Corp"</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BusinessPhone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"1(425)345-6789"</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HomePhone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"1(425)987-6543"</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"Bobby.Simpson@MegaCorp.com"</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8682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Custom .NET Objects</a:t>
            </a:r>
          </a:p>
        </p:txBody>
      </p:sp>
      <p:sp>
        <p:nvSpPr>
          <p:cNvPr id="4" name="Content Placeholder 3"/>
          <p:cNvSpPr>
            <a:spLocks noGrp="1"/>
          </p:cNvSpPr>
          <p:nvPr>
            <p:ph idx="1"/>
          </p:nvPr>
        </p:nvSpPr>
        <p:spPr/>
        <p:txBody>
          <a:bodyPr/>
          <a:lstStyle/>
          <a:p>
            <a:r>
              <a:rPr lang="en-US" dirty="0" smtClean="0"/>
              <a:t>Custom objects can be queried</a:t>
            </a:r>
          </a:p>
          <a:p>
            <a:pPr lvl="1"/>
            <a:r>
              <a:rPr lang="en-US" dirty="0"/>
              <a:t>Y</a:t>
            </a:r>
            <a:r>
              <a:rPr lang="en-US" dirty="0" smtClean="0"/>
              <a:t>ou still benefit from strong typing and IntelliSense</a:t>
            </a:r>
          </a:p>
          <a:p>
            <a:pPr lvl="1"/>
            <a:r>
              <a:rPr lang="en-US" dirty="0" smtClean="0"/>
              <a:t>ASP.NET </a:t>
            </a:r>
            <a:r>
              <a:rPr lang="en-US" dirty="0" smtClean="0">
                <a:latin typeface="Courier New" pitchFamily="49" charset="0"/>
                <a:cs typeface="Courier New" pitchFamily="49" charset="0"/>
              </a:rPr>
              <a:t>GridView</a:t>
            </a:r>
            <a:r>
              <a:rPr lang="en-US" dirty="0" smtClean="0"/>
              <a:t> supports simple binding</a:t>
            </a:r>
            <a:endParaRPr lang="en-US" dirty="0"/>
          </a:p>
        </p:txBody>
      </p:sp>
      <p:pic>
        <p:nvPicPr>
          <p:cNvPr id="112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1435" y="2971800"/>
            <a:ext cx="6003365" cy="3092076"/>
          </a:xfrm>
          <a:prstGeom prst="rect">
            <a:avLst/>
          </a:prstGeom>
          <a:ln>
            <a:noFill/>
          </a:ln>
          <a:effectLst>
            <a:outerShdw blurRad="292100" dist="139700" dir="2700000" algn="tl" rotWithShape="0">
              <a:srgbClr val="333333">
                <a:alpha val="65000"/>
              </a:srgbClr>
            </a:outerShdw>
          </a:effectLst>
          <a:extLst/>
        </p:spPr>
      </p:pic>
      <p:pic>
        <p:nvPicPr>
          <p:cNvPr id="1126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7035" y="5333885"/>
            <a:ext cx="4814887" cy="1371715"/>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383931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Server-Side API Overview</a:t>
            </a:r>
          </a:p>
          <a:p>
            <a:r>
              <a:rPr lang="en-US" dirty="0"/>
              <a:t>Server-Side Data Access</a:t>
            </a:r>
          </a:p>
          <a:p>
            <a:r>
              <a:rPr lang="en-US" dirty="0"/>
              <a:t>CAML, </a:t>
            </a:r>
            <a:r>
              <a:rPr lang="en-US" dirty="0" err="1"/>
              <a:t>SPQuery</a:t>
            </a:r>
            <a:r>
              <a:rPr lang="en-US" dirty="0"/>
              <a:t> &amp; </a:t>
            </a:r>
            <a:r>
              <a:rPr lang="en-US" dirty="0" err="1"/>
              <a:t>SPSiteDataQuery</a:t>
            </a:r>
            <a:endParaRPr lang="en-US" dirty="0"/>
          </a:p>
          <a:p>
            <a:r>
              <a:rPr lang="en-US" dirty="0" smtClean="0"/>
              <a:t>LINQ Primer</a:t>
            </a:r>
          </a:p>
          <a:p>
            <a:r>
              <a:rPr lang="en-US" dirty="0" smtClean="0"/>
              <a:t>LINQ </a:t>
            </a:r>
            <a:r>
              <a:rPr lang="en-US" dirty="0"/>
              <a:t>for </a:t>
            </a:r>
            <a:r>
              <a:rPr lang="en-US" dirty="0" smtClean="0"/>
              <a:t>SharePoint</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Courier New" pitchFamily="49" charset="0"/>
                <a:cs typeface="Courier New" pitchFamily="49" charset="0"/>
              </a:rPr>
              <a:t>var</a:t>
            </a:r>
            <a:r>
              <a:rPr lang="en-US" sz="2400" dirty="0" smtClean="0"/>
              <a:t> keyword allows you to use type inference</a:t>
            </a:r>
          </a:p>
          <a:p>
            <a:pPr lvl="1"/>
            <a:r>
              <a:rPr lang="en-US" sz="2000" dirty="0" smtClean="0"/>
              <a:t>Compiler determines type being used by your code</a:t>
            </a:r>
          </a:p>
          <a:p>
            <a:pPr lvl="1"/>
            <a:r>
              <a:rPr lang="en-US" sz="2000" dirty="0"/>
              <a:t>Y</a:t>
            </a:r>
            <a:r>
              <a:rPr lang="en-US" sz="2000" dirty="0" smtClean="0"/>
              <a:t>ou still get strong typing and IntelliSense</a:t>
            </a:r>
            <a:endParaRPr lang="en-US" sz="2000" dirty="0"/>
          </a:p>
          <a:p>
            <a:pPr lvl="1"/>
            <a:endParaRPr lang="en-US" sz="2000" dirty="0"/>
          </a:p>
        </p:txBody>
      </p:sp>
      <p:sp>
        <p:nvSpPr>
          <p:cNvPr id="2" name="Title 1"/>
          <p:cNvSpPr>
            <a:spLocks noGrp="1"/>
          </p:cNvSpPr>
          <p:nvPr>
            <p:ph type="title"/>
          </p:nvPr>
        </p:nvSpPr>
        <p:spPr/>
        <p:txBody>
          <a:bodyPr/>
          <a:lstStyle/>
          <a:p>
            <a:r>
              <a:rPr lang="en-US" dirty="0" smtClean="0"/>
              <a:t>Type Inference and the </a:t>
            </a:r>
            <a:r>
              <a:rPr lang="en-US" dirty="0" err="1"/>
              <a:t>v</a:t>
            </a:r>
            <a:r>
              <a:rPr lang="en-US" dirty="0" err="1" smtClean="0"/>
              <a:t>ar</a:t>
            </a:r>
            <a:r>
              <a:rPr lang="en-US" smtClean="0"/>
              <a:t> Keyword</a:t>
            </a:r>
            <a:endParaRPr lang="en-US" dirty="0"/>
          </a:p>
        </p:txBody>
      </p:sp>
      <p:sp>
        <p:nvSpPr>
          <p:cNvPr id="7" name="Rectangle 6"/>
          <p:cNvSpPr/>
          <p:nvPr/>
        </p:nvSpPr>
        <p:spPr>
          <a:xfrm>
            <a:off x="2025677" y="2819400"/>
            <a:ext cx="6356323" cy="1330861"/>
          </a:xfrm>
          <a:prstGeom prst="rect">
            <a:avLst/>
          </a:prstGeom>
          <a:no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lumMod val="50000"/>
                    <a:lumOff val="50000"/>
                  </a:schemeClr>
                </a:solidFill>
              </a:rPr>
              <a:t>this code can be rewritten using var keyword</a:t>
            </a:r>
            <a:endParaRPr lang="en-US" sz="1000" dirty="0">
              <a:solidFill>
                <a:schemeClr val="tx1">
                  <a:lumMod val="50000"/>
                  <a:lumOff val="50000"/>
                </a:schemeClr>
              </a:solidFill>
            </a:endParaRPr>
          </a:p>
        </p:txBody>
      </p:sp>
      <p:sp>
        <p:nvSpPr>
          <p:cNvPr id="8" name="Rectangle 7"/>
          <p:cNvSpPr/>
          <p:nvPr/>
        </p:nvSpPr>
        <p:spPr>
          <a:xfrm>
            <a:off x="2026692" y="4216804"/>
            <a:ext cx="6355308" cy="1427386"/>
          </a:xfrm>
          <a:prstGeom prst="rect">
            <a:avLst/>
          </a:prstGeom>
          <a:no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lumMod val="50000"/>
                    <a:lumOff val="50000"/>
                  </a:schemeClr>
                </a:solidFill>
              </a:rPr>
              <a:t>using var can make code more concise, more adaptable and more readable</a:t>
            </a:r>
            <a:endParaRPr lang="en-US" sz="1000" dirty="0">
              <a:solidFill>
                <a:schemeClr val="tx1">
                  <a:lumMod val="50000"/>
                  <a:lumOff val="50000"/>
                </a:schemeClr>
              </a:solidFill>
            </a:endParaRPr>
          </a:p>
        </p:txBody>
      </p:sp>
      <p:sp>
        <p:nvSpPr>
          <p:cNvPr id="10" name="Rectangle 9"/>
          <p:cNvSpPr/>
          <p:nvPr/>
        </p:nvSpPr>
        <p:spPr>
          <a:xfrm>
            <a:off x="305946" y="5825168"/>
            <a:ext cx="1563285" cy="385519"/>
          </a:xfrm>
          <a:prstGeom prst="rect">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en-US" sz="1050" dirty="0" smtClean="0">
                <a:solidFill>
                  <a:schemeClr val="accent1"/>
                </a:solidFill>
              </a:rPr>
              <a:t>hover mouse over </a:t>
            </a:r>
            <a:r>
              <a:rPr lang="en-US" sz="1050" b="1" dirty="0" smtClean="0">
                <a:solidFill>
                  <a:schemeClr val="accent1"/>
                </a:solidFill>
              </a:rPr>
              <a:t>var</a:t>
            </a:r>
            <a:r>
              <a:rPr lang="en-US" sz="1050" dirty="0" smtClean="0">
                <a:solidFill>
                  <a:schemeClr val="accent1"/>
                </a:solidFill>
              </a:rPr>
              <a:t> keyword to see type</a:t>
            </a:r>
            <a:endParaRPr lang="en-US" sz="1050" dirty="0">
              <a:solidFill>
                <a:schemeClr val="accent1"/>
              </a:solidFill>
            </a:endParaRPr>
          </a:p>
        </p:txBody>
      </p:sp>
      <p:sp>
        <p:nvSpPr>
          <p:cNvPr id="18" name="Rectangle 17"/>
          <p:cNvSpPr/>
          <p:nvPr/>
        </p:nvSpPr>
        <p:spPr>
          <a:xfrm>
            <a:off x="2025677" y="5857176"/>
            <a:ext cx="6356323" cy="848424"/>
          </a:xfrm>
          <a:prstGeom prst="rect">
            <a:avLst/>
          </a:prstGeom>
          <a:noFill/>
          <a:ln w="31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000" dirty="0">
              <a:solidFill>
                <a:schemeClr val="tx1">
                  <a:lumMod val="50000"/>
                  <a:lumOff val="50000"/>
                </a:schemeClr>
              </a:solidFill>
            </a:endParaRPr>
          </a:p>
        </p:txBody>
      </p:sp>
      <p:pic>
        <p:nvPicPr>
          <p:cNvPr id="122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3678" y="5919041"/>
            <a:ext cx="6091620" cy="751158"/>
          </a:xfrm>
          <a:prstGeom prst="rect">
            <a:avLst/>
          </a:prstGeom>
          <a:noFill/>
          <a:ln>
            <a:noFill/>
          </a:ln>
          <a:effectLst/>
          <a:extLst/>
        </p:spPr>
      </p:pic>
      <p:cxnSp>
        <p:nvCxnSpPr>
          <p:cNvPr id="11" name="Straight Arrow Connector 10"/>
          <p:cNvCxnSpPr/>
          <p:nvPr/>
        </p:nvCxnSpPr>
        <p:spPr>
          <a:xfrm flipV="1">
            <a:off x="1869231" y="6004113"/>
            <a:ext cx="295207" cy="2638"/>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a:xfrm>
            <a:off x="2113678" y="3133377"/>
            <a:ext cx="5201522" cy="98142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list = </a:t>
            </a: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WingtipCustomerFactory</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.GetCustomerList</a:t>
            </a:r>
            <a:r>
              <a:rPr lang="en-US" sz="9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IEnumerable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query =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rv</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list</a:t>
            </a:r>
            <a:r>
              <a:rPr lang="en-US" sz="9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select</a:t>
            </a:r>
            <a:r>
              <a:rPr lang="en-US" sz="9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rv</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foreach</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9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.WriteLine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customer.LastName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9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9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customer.FirstName</a:t>
            </a:r>
            <a:r>
              <a:rPr lang="en-US" sz="9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2113678" y="4566006"/>
            <a:ext cx="5201522" cy="107279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 = </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WingtipCustomerFactory</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.GetCustomerList</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 =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rv</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rv</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foreach</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0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Console</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.WriteLine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customer.LastName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customer.FirstName</a:t>
            </a:r>
            <a:r>
              <a:rPr lang="en-US" sz="1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6900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Projections using Anonymous Types</a:t>
            </a:r>
            <a:endParaRPr lang="en-US" dirty="0"/>
          </a:p>
        </p:txBody>
      </p:sp>
      <p:sp>
        <p:nvSpPr>
          <p:cNvPr id="3" name="Content Placeholder 2"/>
          <p:cNvSpPr>
            <a:spLocks noGrp="1"/>
          </p:cNvSpPr>
          <p:nvPr>
            <p:ph idx="1"/>
          </p:nvPr>
        </p:nvSpPr>
        <p:spPr/>
        <p:txBody>
          <a:bodyPr/>
          <a:lstStyle/>
          <a:p>
            <a:r>
              <a:rPr lang="en-US" sz="2400" dirty="0" smtClean="0">
                <a:latin typeface="Courier New" pitchFamily="49" charset="0"/>
                <a:cs typeface="Courier New" pitchFamily="49" charset="0"/>
              </a:rPr>
              <a:t>select</a:t>
            </a:r>
            <a:r>
              <a:rPr lang="en-US" sz="3200" dirty="0" smtClean="0"/>
              <a:t> </a:t>
            </a:r>
            <a:r>
              <a:rPr lang="en-US" dirty="0" smtClean="0"/>
              <a:t>clause can project an anonymous type</a:t>
            </a:r>
          </a:p>
          <a:p>
            <a:pPr lvl="1"/>
            <a:r>
              <a:rPr lang="en-US" dirty="0"/>
              <a:t>R</a:t>
            </a:r>
            <a:r>
              <a:rPr lang="en-US" dirty="0" smtClean="0"/>
              <a:t>ename columns and create calculated columns</a:t>
            </a:r>
          </a:p>
          <a:p>
            <a:pPr lvl="1"/>
            <a:r>
              <a:rPr lang="en-US" dirty="0" smtClean="0"/>
              <a:t>No loss in type safety or IntelliSense</a:t>
            </a:r>
          </a:p>
          <a:p>
            <a:pPr lvl="1"/>
            <a:endParaRPr lang="en-US" dirty="0"/>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048000"/>
            <a:ext cx="3880325" cy="3192581"/>
          </a:xfrm>
          <a:prstGeom prst="rect">
            <a:avLst/>
          </a:prstGeom>
          <a:ln>
            <a:noFill/>
          </a:ln>
          <a:effectLst>
            <a:outerShdw blurRad="292100" dist="139700" dir="2700000" algn="tl" rotWithShape="0">
              <a:srgbClr val="333333">
                <a:alpha val="65000"/>
              </a:srgbClr>
            </a:outerShdw>
          </a:effectLst>
          <a:extLst/>
        </p:spPr>
      </p:pic>
      <p:grpSp>
        <p:nvGrpSpPr>
          <p:cNvPr id="5" name="Group 4"/>
          <p:cNvGrpSpPr/>
          <p:nvPr/>
        </p:nvGrpSpPr>
        <p:grpSpPr>
          <a:xfrm>
            <a:off x="4876800" y="3048000"/>
            <a:ext cx="3962400" cy="1193396"/>
            <a:chOff x="4800600" y="4724400"/>
            <a:chExt cx="3962400" cy="1193396"/>
          </a:xfrm>
          <a:effectLst>
            <a:outerShdw blurRad="50800" dist="38100" dir="2700000" algn="tl" rotWithShape="0">
              <a:prstClr val="black">
                <a:alpha val="40000"/>
              </a:prstClr>
            </a:outerShdw>
          </a:effectLst>
        </p:grpSpPr>
        <p:sp>
          <p:nvSpPr>
            <p:cNvPr id="7" name="Rectangle 6"/>
            <p:cNvSpPr/>
            <p:nvPr/>
          </p:nvSpPr>
          <p:spPr>
            <a:xfrm>
              <a:off x="4800600" y="4724400"/>
              <a:ext cx="3962400" cy="1193396"/>
            </a:xfrm>
            <a:prstGeom prst="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lumMod val="50000"/>
                      <a:lumOff val="50000"/>
                    </a:schemeClr>
                  </a:solidFill>
                </a:rPr>
                <a:t>this anonymous class defines four properties</a:t>
              </a:r>
              <a:endParaRPr lang="en-US" sz="1000" dirty="0">
                <a:solidFill>
                  <a:schemeClr val="tx1">
                    <a:lumMod val="50000"/>
                    <a:lumOff val="50000"/>
                  </a:schemeClr>
                </a:solidFill>
              </a:endParaRPr>
            </a:p>
          </p:txBody>
        </p:sp>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88719" y="5003396"/>
              <a:ext cx="3718396" cy="838200"/>
            </a:xfrm>
            <a:prstGeom prst="rect">
              <a:avLst/>
            </a:prstGeom>
            <a:ln>
              <a:noFill/>
            </a:ln>
            <a:effectLst>
              <a:outerShdw blurRad="292100" dist="139700" dir="2700000" algn="tl" rotWithShape="0">
                <a:srgbClr val="333333">
                  <a:alpha val="65000"/>
                </a:srgbClr>
              </a:outerShdw>
            </a:effectLst>
            <a:extLst/>
          </p:spPr>
        </p:pic>
        <p:sp>
          <p:nvSpPr>
            <p:cNvPr id="9" name="Rounded Rectangle 8"/>
            <p:cNvSpPr/>
            <p:nvPr/>
          </p:nvSpPr>
          <p:spPr>
            <a:xfrm>
              <a:off x="5138928" y="5148072"/>
              <a:ext cx="3499104" cy="548640"/>
            </a:xfrm>
            <a:prstGeom prst="roundRect">
              <a:avLst>
                <a:gd name="adj" fmla="val 6667"/>
              </a:avLst>
            </a:prstGeom>
            <a:noFill/>
            <a:ln w="19050">
              <a:solidFill>
                <a:schemeClr val="accent1">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4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4343400"/>
            <a:ext cx="3163519" cy="184785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2899300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Composition</a:t>
            </a:r>
            <a:endParaRPr lang="en-US" dirty="0"/>
          </a:p>
        </p:txBody>
      </p:sp>
      <p:sp>
        <p:nvSpPr>
          <p:cNvPr id="3" name="Content Placeholder 2"/>
          <p:cNvSpPr>
            <a:spLocks noGrp="1"/>
          </p:cNvSpPr>
          <p:nvPr>
            <p:ph idx="1"/>
          </p:nvPr>
        </p:nvSpPr>
        <p:spPr/>
        <p:txBody>
          <a:bodyPr/>
          <a:lstStyle/>
          <a:p>
            <a:r>
              <a:rPr lang="en-US" dirty="0" smtClean="0"/>
              <a:t>Queries can execute against output others</a:t>
            </a:r>
          </a:p>
          <a:p>
            <a:pPr lvl="1"/>
            <a:r>
              <a:rPr lang="en-US" dirty="0" smtClean="0"/>
              <a:t>Allows for composition of queries</a:t>
            </a:r>
            <a:endParaRPr lang="en-US" dirty="0"/>
          </a:p>
        </p:txBody>
      </p:sp>
      <p:sp>
        <p:nvSpPr>
          <p:cNvPr id="4" name="TextBox 3"/>
          <p:cNvSpPr txBox="1"/>
          <p:nvPr/>
        </p:nvSpPr>
        <p:spPr>
          <a:xfrm>
            <a:off x="838200" y="2438400"/>
            <a:ext cx="6324600" cy="243900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query1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Surname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customer.LastName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GivenName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customer.FirstName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Company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customer.Company</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customer.BusinessPhone.Substring</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(2, 3)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run second query on computational output of first query</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query2 =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query1</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orderby</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customer.AreaCode</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customer</a:t>
            </a:r>
            <a:r>
              <a:rPr lang="en-US" sz="12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4307673"/>
            <a:ext cx="3810000" cy="2206255"/>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3322183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and Aggregation</a:t>
            </a:r>
            <a:endParaRPr lang="en-US" dirty="0"/>
          </a:p>
        </p:txBody>
      </p:sp>
      <p:sp>
        <p:nvSpPr>
          <p:cNvPr id="3" name="Content Placeholder 2"/>
          <p:cNvSpPr>
            <a:spLocks noGrp="1"/>
          </p:cNvSpPr>
          <p:nvPr>
            <p:ph idx="1"/>
          </p:nvPr>
        </p:nvSpPr>
        <p:spPr/>
        <p:txBody>
          <a:bodyPr/>
          <a:lstStyle/>
          <a:p>
            <a:r>
              <a:rPr lang="en-US" dirty="0" smtClean="0"/>
              <a:t>LINQ support </a:t>
            </a:r>
            <a:r>
              <a:rPr lang="en-US" sz="2400" dirty="0" smtClean="0">
                <a:latin typeface="Courier New" pitchFamily="49" charset="0"/>
                <a:cs typeface="Courier New" pitchFamily="49" charset="0"/>
              </a:rPr>
              <a:t>group by </a:t>
            </a:r>
            <a:r>
              <a:rPr lang="en-US" dirty="0" smtClean="0"/>
              <a:t>syntax</a:t>
            </a:r>
          </a:p>
          <a:p>
            <a:pPr lvl="1"/>
            <a:r>
              <a:rPr lang="en-US" dirty="0" smtClean="0"/>
              <a:t>Allows for aggregate operations (e.g. </a:t>
            </a:r>
            <a:r>
              <a:rPr lang="en-US" dirty="0">
                <a:latin typeface="Courier New" pitchFamily="49" charset="0"/>
                <a:cs typeface="Courier New" pitchFamily="49" charset="0"/>
              </a:rPr>
              <a:t>Count</a:t>
            </a:r>
            <a:r>
              <a:rPr lang="en-US" dirty="0" smtClean="0"/>
              <a:t> and </a:t>
            </a:r>
            <a:r>
              <a:rPr lang="en-US" dirty="0">
                <a:latin typeface="Courier New" pitchFamily="49" charset="0"/>
                <a:cs typeface="Courier New" pitchFamily="49" charset="0"/>
              </a:rPr>
              <a:t>Sum</a:t>
            </a:r>
            <a:r>
              <a:rPr lang="en-US" dirty="0" smtClean="0"/>
              <a:t>)</a:t>
            </a:r>
          </a:p>
          <a:p>
            <a:pPr lvl="1"/>
            <a:r>
              <a:rPr lang="en-US" dirty="0"/>
              <a:t>G</a:t>
            </a:r>
            <a:r>
              <a:rPr lang="en-US" dirty="0" smtClean="0"/>
              <a:t>rouping create using </a:t>
            </a:r>
            <a:r>
              <a:rPr lang="en-US" dirty="0">
                <a:latin typeface="Courier New" pitchFamily="49" charset="0"/>
                <a:cs typeface="Courier New" pitchFamily="49" charset="0"/>
              </a:rPr>
              <a:t>into</a:t>
            </a:r>
            <a:r>
              <a:rPr lang="en-US" dirty="0" smtClean="0"/>
              <a:t> keyword</a:t>
            </a:r>
            <a:endParaRPr lang="en-US" dirty="0"/>
          </a:p>
        </p:txBody>
      </p:sp>
      <p:sp>
        <p:nvSpPr>
          <p:cNvPr id="4" name="TextBox 3"/>
          <p:cNvSpPr txBox="1"/>
          <p:nvPr/>
        </p:nvSpPr>
        <p:spPr>
          <a:xfrm>
            <a:off x="609600" y="2926629"/>
            <a:ext cx="6553200" cy="190372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query1 =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customer.BusinessPhone.Substring</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3)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create query with group-by-into to perform aggregation</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query2 =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query1</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group</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into</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AreaCodeGrouping</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AreaCodeGrouping.Key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CustomerCount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AreaCodeGrouping.Count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434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4495800"/>
            <a:ext cx="1524000" cy="2008261"/>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260818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lstStyle/>
          <a:p>
            <a:r>
              <a:rPr lang="en-US" dirty="0" smtClean="0"/>
              <a:t>Find the top 5 area codes by customer count</a:t>
            </a:r>
            <a:endParaRPr lang="en-US" dirty="0"/>
          </a:p>
        </p:txBody>
      </p:sp>
      <p:sp>
        <p:nvSpPr>
          <p:cNvPr id="4" name="TextBox 3"/>
          <p:cNvSpPr txBox="1"/>
          <p:nvPr/>
        </p:nvSpPr>
        <p:spPr>
          <a:xfrm>
            <a:off x="1295400" y="2057400"/>
            <a:ext cx="6553200" cy="352577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calculate area code for each customer</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query1 =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list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customer.BusinessPhone.Substring</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3)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group customers by area code</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query2 =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query1</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group</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into</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AreaCodeGrouping</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AreaCodeGrouping.Key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CustomerCount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AreaCodeGrouping.Count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sort area codes by customer count descending</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query3 =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query2</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orderby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AreaCode.CustomerCount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descending</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AreaCode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take first 5 items from collection</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query4 = query3.Take(5</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5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9158" y="4724400"/>
            <a:ext cx="2486642" cy="182880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3017802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Server-Side API Overview</a:t>
            </a:r>
          </a:p>
          <a:p>
            <a:pPr>
              <a:buFont typeface="Wingdings" panose="05000000000000000000" pitchFamily="2" charset="2"/>
              <a:buChar char="ü"/>
            </a:pPr>
            <a:r>
              <a:rPr lang="en-US" dirty="0">
                <a:solidFill>
                  <a:schemeClr val="bg1">
                    <a:lumMod val="50000"/>
                  </a:schemeClr>
                </a:solidFill>
              </a:rPr>
              <a:t>Server-Side Data Access</a:t>
            </a:r>
          </a:p>
          <a:p>
            <a:pPr>
              <a:buFont typeface="Wingdings" panose="05000000000000000000" pitchFamily="2" charset="2"/>
              <a:buChar char="ü"/>
            </a:pPr>
            <a:r>
              <a:rPr lang="en-US" dirty="0">
                <a:solidFill>
                  <a:schemeClr val="bg1">
                    <a:lumMod val="50000"/>
                  </a:schemeClr>
                </a:solidFill>
              </a:rPr>
              <a:t>CAML, </a:t>
            </a:r>
            <a:r>
              <a:rPr lang="en-US" dirty="0" err="1">
                <a:solidFill>
                  <a:schemeClr val="bg1">
                    <a:lumMod val="50000"/>
                  </a:schemeClr>
                </a:solidFill>
              </a:rPr>
              <a:t>SPQuery</a:t>
            </a:r>
            <a:r>
              <a:rPr lang="en-US" dirty="0">
                <a:solidFill>
                  <a:schemeClr val="bg1">
                    <a:lumMod val="50000"/>
                  </a:schemeClr>
                </a:solidFill>
              </a:rPr>
              <a:t> &amp; </a:t>
            </a:r>
            <a:r>
              <a:rPr lang="en-US" dirty="0" err="1">
                <a:solidFill>
                  <a:schemeClr val="bg1">
                    <a:lumMod val="50000"/>
                  </a:schemeClr>
                </a:solidFill>
              </a:rPr>
              <a:t>SPSiteDataQuery</a:t>
            </a:r>
            <a:endParaRPr lang="en-US" dirty="0">
              <a:solidFill>
                <a:schemeClr val="bg1">
                  <a:lumMod val="50000"/>
                </a:schemeClr>
              </a:solidFill>
            </a:endParaRPr>
          </a:p>
          <a:p>
            <a:pPr>
              <a:buFont typeface="Wingdings" panose="05000000000000000000" pitchFamily="2" charset="2"/>
              <a:buChar char="ü"/>
            </a:pPr>
            <a:r>
              <a:rPr lang="en-US" dirty="0">
                <a:solidFill>
                  <a:schemeClr val="bg1">
                    <a:lumMod val="50000"/>
                  </a:schemeClr>
                </a:solidFill>
              </a:rPr>
              <a:t>LINQ Primer</a:t>
            </a:r>
          </a:p>
          <a:p>
            <a:pPr>
              <a:buFont typeface="Wingdings" panose="05000000000000000000" pitchFamily="2" charset="2"/>
              <a:buChar char="Ø"/>
            </a:pPr>
            <a:r>
              <a:rPr lang="en-US" dirty="0" smtClean="0"/>
              <a:t>LINQ </a:t>
            </a:r>
            <a:r>
              <a:rPr lang="en-US" dirty="0"/>
              <a:t>for </a:t>
            </a:r>
            <a:r>
              <a:rPr lang="en-US" dirty="0" smtClean="0"/>
              <a:t>SharePoint</a:t>
            </a:r>
            <a:endParaRPr lang="en-US" dirty="0"/>
          </a:p>
        </p:txBody>
      </p:sp>
    </p:spTree>
    <p:extLst>
      <p:ext uri="{BB962C8B-B14F-4D97-AF65-F5344CB8AC3E}">
        <p14:creationId xmlns:p14="http://schemas.microsoft.com/office/powerpoint/2010/main" val="2179855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Entity Classes with SPMETAL</a:t>
            </a:r>
            <a:endParaRPr lang="en-US" dirty="0"/>
          </a:p>
        </p:txBody>
      </p:sp>
      <p:sp>
        <p:nvSpPr>
          <p:cNvPr id="3" name="Content Placeholder 2"/>
          <p:cNvSpPr>
            <a:spLocks noGrp="1"/>
          </p:cNvSpPr>
          <p:nvPr>
            <p:ph idx="1"/>
          </p:nvPr>
        </p:nvSpPr>
        <p:spPr/>
        <p:txBody>
          <a:bodyPr/>
          <a:lstStyle/>
          <a:p>
            <a:r>
              <a:rPr lang="en-US" dirty="0" smtClean="0">
                <a:latin typeface="Courier New" panose="02070309020205020404" pitchFamily="49" charset="0"/>
                <a:cs typeface="Courier New" panose="02070309020205020404" pitchFamily="49" charset="0"/>
              </a:rPr>
              <a:t>SPMetal.exe</a:t>
            </a:r>
            <a:r>
              <a:rPr lang="en-US" dirty="0" smtClean="0"/>
              <a:t> essential to LINQ to SharePoint</a:t>
            </a:r>
          </a:p>
          <a:p>
            <a:pPr lvl="1"/>
            <a:r>
              <a:rPr lang="en-US" dirty="0"/>
              <a:t>C</a:t>
            </a:r>
            <a:r>
              <a:rPr lang="en-US" dirty="0" smtClean="0"/>
              <a:t>ommand-line utility which is part of SharePoint install</a:t>
            </a:r>
          </a:p>
          <a:p>
            <a:pPr lvl="1"/>
            <a:r>
              <a:rPr lang="en-US" dirty="0" smtClean="0"/>
              <a:t>Used to generate strongly-typed entity classes</a:t>
            </a:r>
          </a:p>
          <a:p>
            <a:pPr lvl="1"/>
            <a:r>
              <a:rPr lang="en-US" dirty="0" smtClean="0"/>
              <a:t>Each entity class represents a SharePoint list</a:t>
            </a:r>
          </a:p>
          <a:p>
            <a:pPr lvl="1"/>
            <a:r>
              <a:rPr lang="en-US" dirty="0" smtClean="0">
                <a:latin typeface="Courier New" panose="02070309020205020404" pitchFamily="49" charset="0"/>
                <a:cs typeface="Courier New" panose="02070309020205020404" pitchFamily="49" charset="0"/>
              </a:rPr>
              <a:t>SPMetal.exe</a:t>
            </a:r>
            <a:r>
              <a:rPr lang="en-US" dirty="0" smtClean="0"/>
              <a:t> also generates </a:t>
            </a:r>
            <a:r>
              <a:rPr lang="en-US" dirty="0" err="1" smtClean="0">
                <a:latin typeface="Courier New" pitchFamily="49" charset="0"/>
                <a:cs typeface="Courier New" pitchFamily="49" charset="0"/>
              </a:rPr>
              <a:t>DataContext</a:t>
            </a:r>
            <a:r>
              <a:rPr lang="en-US" dirty="0" smtClean="0"/>
              <a:t> class</a:t>
            </a:r>
          </a:p>
          <a:p>
            <a:r>
              <a:rPr lang="en-US" dirty="0" smtClean="0"/>
              <a:t>How do you use </a:t>
            </a:r>
            <a:r>
              <a:rPr lang="en-US" dirty="0" smtClean="0">
                <a:latin typeface="Courier New" panose="02070309020205020404" pitchFamily="49" charset="0"/>
                <a:cs typeface="Courier New" panose="02070309020205020404" pitchFamily="49" charset="0"/>
              </a:rPr>
              <a:t>SPMetal.exe</a:t>
            </a:r>
            <a:r>
              <a:rPr lang="en-US" dirty="0" smtClean="0"/>
              <a:t>?</a:t>
            </a:r>
          </a:p>
          <a:p>
            <a:pPr lvl="1"/>
            <a:r>
              <a:rPr lang="en-US" dirty="0"/>
              <a:t>C</a:t>
            </a:r>
            <a:r>
              <a:rPr lang="en-US" dirty="0" smtClean="0"/>
              <a:t>all it from a batch file and pass URL to site</a:t>
            </a:r>
          </a:p>
          <a:p>
            <a:pPr lvl="1"/>
            <a:r>
              <a:rPr lang="en-US" dirty="0" smtClean="0"/>
              <a:t>Take generated source file and add it to your project</a:t>
            </a:r>
          </a:p>
        </p:txBody>
      </p:sp>
      <p:pic>
        <p:nvPicPr>
          <p:cNvPr id="4" name="Picture 3"/>
          <p:cNvPicPr>
            <a:picLocks noChangeAspect="1"/>
          </p:cNvPicPr>
          <p:nvPr/>
        </p:nvPicPr>
        <p:blipFill>
          <a:blip r:embed="rId3"/>
          <a:stretch>
            <a:fillRect/>
          </a:stretch>
        </p:blipFill>
        <p:spPr>
          <a:xfrm>
            <a:off x="685800" y="5181600"/>
            <a:ext cx="7772400" cy="1422512"/>
          </a:xfrm>
          <a:prstGeom prst="rect">
            <a:avLst/>
          </a:prstGeom>
        </p:spPr>
      </p:pic>
    </p:spTree>
    <p:extLst>
      <p:ext uri="{BB962C8B-B14F-4D97-AF65-F5344CB8AC3E}">
        <p14:creationId xmlns:p14="http://schemas.microsoft.com/office/powerpoint/2010/main" val="278891382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DataContext Object</a:t>
            </a:r>
            <a:endParaRPr lang="en-US" dirty="0"/>
          </a:p>
        </p:txBody>
      </p:sp>
      <p:sp>
        <p:nvSpPr>
          <p:cNvPr id="3" name="Content Placeholder 2"/>
          <p:cNvSpPr>
            <a:spLocks noGrp="1"/>
          </p:cNvSpPr>
          <p:nvPr>
            <p:ph idx="1"/>
          </p:nvPr>
        </p:nvSpPr>
        <p:spPr/>
        <p:txBody>
          <a:bodyPr/>
          <a:lstStyle/>
          <a:p>
            <a:r>
              <a:rPr lang="en-US" dirty="0" err="1" smtClean="0">
                <a:latin typeface="Courier New" pitchFamily="49" charset="0"/>
                <a:cs typeface="Courier New" pitchFamily="49" charset="0"/>
              </a:rPr>
              <a:t>DataContext</a:t>
            </a:r>
            <a:r>
              <a:rPr lang="en-US" dirty="0" smtClean="0"/>
              <a:t> represents connection to site</a:t>
            </a:r>
          </a:p>
          <a:p>
            <a:pPr lvl="1"/>
            <a:r>
              <a:rPr lang="en-US" dirty="0" smtClean="0"/>
              <a:t>Provides strongly-typed access to list as </a:t>
            </a:r>
            <a:r>
              <a:rPr lang="en-US" sz="2000" dirty="0" err="1" smtClean="0">
                <a:latin typeface="Courier New" pitchFamily="49" charset="0"/>
                <a:cs typeface="Courier New" pitchFamily="49" charset="0"/>
              </a:rPr>
              <a:t>EntityList</a:t>
            </a:r>
            <a:r>
              <a:rPr lang="en-US" sz="2000" dirty="0" smtClean="0">
                <a:latin typeface="Courier New" pitchFamily="49" charset="0"/>
                <a:cs typeface="Courier New" pitchFamily="49" charset="0"/>
              </a:rPr>
              <a:t>&lt;T&gt;</a:t>
            </a:r>
            <a:endParaRPr lang="en-US" dirty="0">
              <a:latin typeface="Courier New" pitchFamily="49" charset="0"/>
              <a:cs typeface="Courier New" pitchFamily="49" charset="0"/>
            </a:endParaRPr>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275" y="2743200"/>
            <a:ext cx="6267450" cy="346710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198508028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Items in a List</a:t>
            </a:r>
            <a:endParaRPr lang="en-US" dirty="0"/>
          </a:p>
        </p:txBody>
      </p:sp>
      <p:sp>
        <p:nvSpPr>
          <p:cNvPr id="3" name="Content Placeholder 2"/>
          <p:cNvSpPr>
            <a:spLocks noGrp="1"/>
          </p:cNvSpPr>
          <p:nvPr>
            <p:ph idx="1"/>
          </p:nvPr>
        </p:nvSpPr>
        <p:spPr/>
        <p:txBody>
          <a:bodyPr/>
          <a:lstStyle/>
          <a:p>
            <a:r>
              <a:rPr lang="en-US" dirty="0" smtClean="0"/>
              <a:t>Query list items using LINQ query expressions</a:t>
            </a:r>
            <a:endParaRPr lang="en-US" dirty="0"/>
          </a:p>
        </p:txBody>
      </p:sp>
      <p:pic>
        <p:nvPicPr>
          <p:cNvPr id="1945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4625" y="4648200"/>
            <a:ext cx="3714750" cy="2070114"/>
          </a:xfrm>
          <a:prstGeom prst="rect">
            <a:avLst/>
          </a:prstGeom>
          <a:ln>
            <a:noFill/>
          </a:ln>
          <a:effectLst>
            <a:outerShdw blurRad="292100" dist="139700" dir="2700000" algn="tl" rotWithShape="0">
              <a:srgbClr val="333333">
                <a:alpha val="65000"/>
              </a:srgbClr>
            </a:outerShdw>
          </a:effectLst>
          <a:extLst/>
        </p:spPr>
      </p:pic>
      <p:sp>
        <p:nvSpPr>
          <p:cNvPr id="4" name="TextBox 3"/>
          <p:cNvSpPr txBox="1"/>
          <p:nvPr/>
        </p:nvSpPr>
        <p:spPr>
          <a:xfrm>
            <a:off x="1066800" y="1981200"/>
            <a:ext cx="7010400" cy="261180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urlSite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"http://</a:t>
            </a:r>
            <a:r>
              <a:rPr lang="en-US" sz="110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intranet.wingtip.com"</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smtClean="0">
                <a:solidFill>
                  <a:srgbClr val="2B91AF"/>
                </a:solidFill>
                <a:latin typeface="Consolas" panose="020B0609020204030204" pitchFamily="49" charset="0"/>
                <a:ea typeface="Calibri" panose="020F0502020204030204" pitchFamily="34" charset="0"/>
                <a:cs typeface="Times New Roman" panose="02020603050405020304" pitchFamily="18" charset="0"/>
              </a:rPr>
              <a:t>WingtipTeamSiteEntitiesDataContext</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dc = </a:t>
            </a:r>
            <a:r>
              <a:rPr lang="en-US" sz="11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smtClean="0">
                <a:solidFill>
                  <a:srgbClr val="2B91AF"/>
                </a:solidFill>
                <a:latin typeface="Consolas" panose="020B0609020204030204" pitchFamily="49" charset="0"/>
                <a:ea typeface="Calibri" panose="020F0502020204030204" pitchFamily="34" charset="0"/>
                <a:cs typeface="Times New Roman" panose="02020603050405020304" pitchFamily="18" charset="0"/>
              </a:rPr>
              <a:t>WingtipTeamSiteEntitiesDataContext</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urlSite</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1000" kern="1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var</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query =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from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customer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dc.Customers</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where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customer.LastName.StartsWith</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customer.LastName.StartsWith</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orderby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customer.Company</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select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Company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customer.Company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LastName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customer.LastName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FirstName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customer.FirstName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Phone =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customer.BusinessPhone</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204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Items to a List</a:t>
            </a:r>
            <a:endParaRPr lang="en-US" dirty="0"/>
          </a:p>
        </p:txBody>
      </p:sp>
      <p:sp>
        <p:nvSpPr>
          <p:cNvPr id="3" name="Content Placeholder 2"/>
          <p:cNvSpPr>
            <a:spLocks noGrp="1"/>
          </p:cNvSpPr>
          <p:nvPr>
            <p:ph idx="1"/>
          </p:nvPr>
        </p:nvSpPr>
        <p:spPr/>
        <p:txBody>
          <a:bodyPr/>
          <a:lstStyle/>
          <a:p>
            <a:r>
              <a:rPr lang="en-US" dirty="0" smtClean="0"/>
              <a:t>Entity classes provide </a:t>
            </a:r>
            <a:r>
              <a:rPr lang="en-US" dirty="0" err="1" smtClean="0">
                <a:latin typeface="Courier New" pitchFamily="49" charset="0"/>
                <a:cs typeface="Courier New" pitchFamily="49" charset="0"/>
              </a:rPr>
              <a:t>InsertOnSubmit</a:t>
            </a:r>
            <a:r>
              <a:rPr lang="en-US" dirty="0" smtClean="0"/>
              <a:t> method</a:t>
            </a:r>
          </a:p>
          <a:p>
            <a:pPr lvl="1"/>
            <a:r>
              <a:rPr lang="en-US" dirty="0" smtClean="0"/>
              <a:t>Method accepts strongly-typed entity class instance</a:t>
            </a:r>
          </a:p>
          <a:p>
            <a:pPr lvl="1"/>
            <a:r>
              <a:rPr lang="en-US" dirty="0" smtClean="0"/>
              <a:t>You must explicit save changes through </a:t>
            </a:r>
            <a:r>
              <a:rPr lang="en-US" dirty="0" err="1" smtClean="0">
                <a:latin typeface="Courier New" pitchFamily="49" charset="0"/>
                <a:cs typeface="Courier New" pitchFamily="49" charset="0"/>
              </a:rPr>
              <a:t>DataContext</a:t>
            </a:r>
            <a:endParaRPr lang="en-US" dirty="0">
              <a:latin typeface="Courier New" pitchFamily="49" charset="0"/>
              <a:cs typeface="Courier New" pitchFamily="49" charset="0"/>
            </a:endParaRPr>
          </a:p>
        </p:txBody>
      </p:sp>
      <p:sp>
        <p:nvSpPr>
          <p:cNvPr id="4" name="TextBox 3"/>
          <p:cNvSpPr txBox="1"/>
          <p:nvPr/>
        </p:nvSpPr>
        <p:spPr>
          <a:xfrm>
            <a:off x="1905000" y="3048000"/>
            <a:ext cx="5334000" cy="28480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4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CustomersContact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newCustomer</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CustomersContact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FirstName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txtFirstName.Text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Title =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txtLastName.Text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Company =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txtCompany.Text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BusinessPhone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txtWorkPhone.Text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HomePhone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txtHomePhone.Text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EMail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txtEMail.Text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dc.Customers.InsertOnSubmit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newCustomer</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dc.SubmitChanges</a:t>
            </a:r>
            <a:r>
              <a:rPr lang="en-US" sz="14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177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API Overview</a:t>
            </a:r>
            <a:endParaRPr lang="en-US" dirty="0"/>
          </a:p>
        </p:txBody>
      </p:sp>
      <p:sp>
        <p:nvSpPr>
          <p:cNvPr id="3" name="Content Placeholder 2"/>
          <p:cNvSpPr>
            <a:spLocks noGrp="1"/>
          </p:cNvSpPr>
          <p:nvPr>
            <p:ph idx="1"/>
          </p:nvPr>
        </p:nvSpPr>
        <p:spPr/>
        <p:txBody>
          <a:bodyPr/>
          <a:lstStyle/>
          <a:p>
            <a:r>
              <a:rPr lang="en-US" dirty="0" smtClean="0"/>
              <a:t>Programming against the SharePoint server-side API is only possible in farm &amp; sandboxed solutions</a:t>
            </a:r>
          </a:p>
          <a:p>
            <a:pPr lvl="1"/>
            <a:r>
              <a:rPr lang="en-US" dirty="0" smtClean="0"/>
              <a:t>Not permitted in SharePoint Apps</a:t>
            </a:r>
          </a:p>
          <a:p>
            <a:r>
              <a:rPr lang="en-US" dirty="0" smtClean="0"/>
              <a:t>Improvements / Additions in SharePoint 2013</a:t>
            </a:r>
          </a:p>
          <a:p>
            <a:pPr lvl="1"/>
            <a:r>
              <a:rPr lang="en-US" dirty="0" smtClean="0"/>
              <a:t>App management</a:t>
            </a:r>
          </a:p>
          <a:p>
            <a:pPr lvl="1"/>
            <a:r>
              <a:rPr lang="en-US" dirty="0" smtClean="0"/>
              <a:t>Most API investments are in client-side technologies</a:t>
            </a:r>
          </a:p>
          <a:p>
            <a:r>
              <a:rPr lang="en-US" dirty="0" smtClean="0"/>
              <a:t>Data Access Options:</a:t>
            </a:r>
          </a:p>
          <a:p>
            <a:pPr lvl="1"/>
            <a:r>
              <a:rPr lang="en-US" dirty="0" err="1" smtClean="0">
                <a:latin typeface="Courier New" panose="02070309020205020404" pitchFamily="49" charset="0"/>
                <a:cs typeface="Courier New" panose="02070309020205020404" pitchFamily="49" charset="0"/>
              </a:rPr>
              <a:t>SPQuery</a:t>
            </a:r>
            <a:r>
              <a:rPr lang="en-US" dirty="0" smtClean="0"/>
              <a:t> &amp; </a:t>
            </a:r>
            <a:r>
              <a:rPr lang="en-US" dirty="0" err="1" smtClean="0">
                <a:latin typeface="Courier New" panose="02070309020205020404" pitchFamily="49" charset="0"/>
                <a:cs typeface="Courier New" panose="02070309020205020404" pitchFamily="49" charset="0"/>
              </a:rPr>
              <a:t>SPSiteDataQuery</a:t>
            </a:r>
            <a:r>
              <a:rPr lang="en-US" dirty="0"/>
              <a:t>:</a:t>
            </a:r>
            <a:r>
              <a:rPr lang="en-US" dirty="0" smtClean="0"/>
              <a:t> CAML</a:t>
            </a:r>
          </a:p>
          <a:p>
            <a:pPr lvl="1"/>
            <a:r>
              <a:rPr lang="en-US" dirty="0" smtClean="0"/>
              <a:t>LINQ: abstraction of CAML queries</a:t>
            </a:r>
          </a:p>
        </p:txBody>
      </p:sp>
    </p:spTree>
    <p:extLst>
      <p:ext uri="{BB962C8B-B14F-4D97-AF65-F5344CB8AC3E}">
        <p14:creationId xmlns:p14="http://schemas.microsoft.com/office/powerpoint/2010/main" val="4148263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LINQ for SharePoint</a:t>
            </a:r>
            <a:endParaRPr lang="en-US" dirty="0"/>
          </a:p>
        </p:txBody>
      </p:sp>
    </p:spTree>
    <p:extLst>
      <p:ext uri="{BB962C8B-B14F-4D97-AF65-F5344CB8AC3E}">
        <p14:creationId xmlns:p14="http://schemas.microsoft.com/office/powerpoint/2010/main" val="2041800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Server-Side API Overview</a:t>
            </a:r>
          </a:p>
          <a:p>
            <a:pPr>
              <a:buFont typeface="Wingdings" panose="05000000000000000000" pitchFamily="2" charset="2"/>
              <a:buChar char="ü"/>
            </a:pPr>
            <a:r>
              <a:rPr lang="en-US" dirty="0"/>
              <a:t>Server-Side Data Access</a:t>
            </a:r>
          </a:p>
          <a:p>
            <a:pPr>
              <a:buFont typeface="Wingdings" panose="05000000000000000000" pitchFamily="2" charset="2"/>
              <a:buChar char="ü"/>
            </a:pPr>
            <a:r>
              <a:rPr lang="en-US" dirty="0"/>
              <a:t>CAML, </a:t>
            </a:r>
            <a:r>
              <a:rPr lang="en-US" dirty="0" err="1"/>
              <a:t>SPQuery</a:t>
            </a:r>
            <a:r>
              <a:rPr lang="en-US" dirty="0"/>
              <a:t> &amp; </a:t>
            </a:r>
            <a:r>
              <a:rPr lang="en-US" dirty="0" err="1"/>
              <a:t>SPSiteDataQuery</a:t>
            </a:r>
            <a:endParaRPr lang="en-US" dirty="0"/>
          </a:p>
          <a:p>
            <a:pPr>
              <a:buFont typeface="Wingdings" panose="05000000000000000000" pitchFamily="2" charset="2"/>
              <a:buChar char="ü"/>
            </a:pPr>
            <a:r>
              <a:rPr lang="en-US" dirty="0"/>
              <a:t>LINQ Primer</a:t>
            </a:r>
          </a:p>
          <a:p>
            <a:pPr>
              <a:buFont typeface="Wingdings" panose="05000000000000000000" pitchFamily="2" charset="2"/>
              <a:buChar char="ü"/>
            </a:pPr>
            <a:r>
              <a:rPr lang="en-US" dirty="0" smtClean="0"/>
              <a:t>LINQ </a:t>
            </a:r>
            <a:r>
              <a:rPr lang="en-US" dirty="0"/>
              <a:t>for </a:t>
            </a:r>
            <a:r>
              <a:rPr lang="en-US" dirty="0" smtClean="0"/>
              <a:t>SharePoint</a:t>
            </a:r>
            <a:endParaRPr lang="en-US" dirty="0"/>
          </a:p>
        </p:txBody>
      </p:sp>
    </p:spTree>
    <p:extLst>
      <p:ext uri="{BB962C8B-B14F-4D97-AF65-F5344CB8AC3E}">
        <p14:creationId xmlns:p14="http://schemas.microsoft.com/office/powerpoint/2010/main" val="4241600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Server-Side API Overview</a:t>
            </a:r>
          </a:p>
          <a:p>
            <a:pPr>
              <a:buFont typeface="Wingdings" panose="05000000000000000000" pitchFamily="2" charset="2"/>
              <a:buChar char="Ø"/>
            </a:pPr>
            <a:r>
              <a:rPr lang="en-US" dirty="0"/>
              <a:t>Server-Side Data Access</a:t>
            </a:r>
          </a:p>
          <a:p>
            <a:pPr>
              <a:buFont typeface="Wingdings" panose="05000000000000000000" pitchFamily="2" charset="2"/>
              <a:buChar char="Ø"/>
            </a:pPr>
            <a:r>
              <a:rPr lang="en-US" dirty="0"/>
              <a:t>CAML, </a:t>
            </a:r>
            <a:r>
              <a:rPr lang="en-US" dirty="0" err="1"/>
              <a:t>SPQuery</a:t>
            </a:r>
            <a:r>
              <a:rPr lang="en-US" dirty="0"/>
              <a:t> &amp; </a:t>
            </a:r>
            <a:r>
              <a:rPr lang="en-US" dirty="0" err="1"/>
              <a:t>SPSiteDataQuery</a:t>
            </a:r>
            <a:endParaRPr lang="en-US" dirty="0"/>
          </a:p>
          <a:p>
            <a:r>
              <a:rPr lang="en-US" dirty="0" smtClean="0"/>
              <a:t>LINQ Primer</a:t>
            </a:r>
          </a:p>
          <a:p>
            <a:r>
              <a:rPr lang="en-US" dirty="0" smtClean="0"/>
              <a:t>LINQ </a:t>
            </a:r>
            <a:r>
              <a:rPr lang="en-US" dirty="0"/>
              <a:t>for </a:t>
            </a:r>
            <a:r>
              <a:rPr lang="en-US" dirty="0" smtClean="0"/>
              <a:t>SharePoint</a:t>
            </a:r>
            <a:endParaRPr lang="en-US" dirty="0"/>
          </a:p>
        </p:txBody>
      </p:sp>
    </p:spTree>
    <p:extLst>
      <p:ext uri="{BB962C8B-B14F-4D97-AF65-F5344CB8AC3E}">
        <p14:creationId xmlns:p14="http://schemas.microsoft.com/office/powerpoint/2010/main" val="201401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CAML Overview</a:t>
            </a:r>
            <a:endParaRPr lang="en-US" dirty="0"/>
          </a:p>
        </p:txBody>
      </p:sp>
      <p:sp>
        <p:nvSpPr>
          <p:cNvPr id="3" name="Content Placeholder 2"/>
          <p:cNvSpPr>
            <a:spLocks noGrp="1"/>
          </p:cNvSpPr>
          <p:nvPr>
            <p:ph idx="1"/>
          </p:nvPr>
        </p:nvSpPr>
        <p:spPr/>
        <p:txBody>
          <a:bodyPr>
            <a:normAutofit fontScale="92500"/>
          </a:bodyPr>
          <a:lstStyle/>
          <a:p>
            <a:r>
              <a:rPr lang="en-US" dirty="0"/>
              <a:t>CAML: Collaborative Application </a:t>
            </a:r>
            <a:r>
              <a:rPr lang="en-US" dirty="0" smtClean="0"/>
              <a:t>Markup </a:t>
            </a:r>
            <a:r>
              <a:rPr lang="en-US" dirty="0"/>
              <a:t>Language</a:t>
            </a:r>
          </a:p>
          <a:p>
            <a:r>
              <a:rPr lang="en-US" dirty="0" smtClean="0"/>
              <a:t>Used as the “all-up” term for the various XML schemas defined in SharePoint</a:t>
            </a:r>
          </a:p>
          <a:p>
            <a:r>
              <a:rPr lang="en-US" dirty="0" smtClean="0"/>
              <a:t>Usually references data access method</a:t>
            </a:r>
          </a:p>
          <a:p>
            <a:r>
              <a:rPr lang="en-US" dirty="0" smtClean="0"/>
              <a:t>Similar to creating T-SQL statement but with XML</a:t>
            </a:r>
          </a:p>
          <a:p>
            <a:r>
              <a:rPr lang="en-US" dirty="0" smtClean="0"/>
              <a:t>Still used in SharePoint 2013 in server-side solutions &amp; client object model queries</a:t>
            </a:r>
          </a:p>
          <a:p>
            <a:endParaRPr lang="en-US" dirty="0" smtClean="0"/>
          </a:p>
          <a:p>
            <a:r>
              <a:rPr lang="en-US" dirty="0" smtClean="0"/>
              <a:t>Full SDK reference </a:t>
            </a:r>
            <a:r>
              <a:rPr lang="en-US" dirty="0"/>
              <a:t>on </a:t>
            </a:r>
            <a:r>
              <a:rPr lang="en-US" dirty="0" smtClean="0"/>
              <a:t>MSDN:</a:t>
            </a:r>
          </a:p>
          <a:p>
            <a:pPr lvl="1"/>
            <a:r>
              <a:rPr lang="en-US" b="1" dirty="0" smtClean="0">
                <a:hlinkClick r:id="rId3"/>
              </a:rPr>
              <a:t>http</a:t>
            </a:r>
            <a:r>
              <a:rPr lang="en-US" b="1" dirty="0">
                <a:hlinkClick r:id="rId3"/>
              </a:rPr>
              <a:t>://</a:t>
            </a:r>
            <a:r>
              <a:rPr lang="en-US" b="1" dirty="0" smtClean="0">
                <a:hlinkClick r:id="rId3"/>
              </a:rPr>
              <a:t>msdn.microsoft.com/en-us/library/ms462365.aspx</a:t>
            </a:r>
            <a:r>
              <a:rPr lang="en-US" b="1" dirty="0" smtClean="0"/>
              <a:t> </a:t>
            </a:r>
          </a:p>
          <a:p>
            <a:endParaRPr lang="en-US" dirty="0"/>
          </a:p>
        </p:txBody>
      </p:sp>
    </p:spTree>
    <p:extLst>
      <p:ext uri="{BB962C8B-B14F-4D97-AF65-F5344CB8AC3E}">
        <p14:creationId xmlns:p14="http://schemas.microsoft.com/office/powerpoint/2010/main" val="3402132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Data Access Overview</a:t>
            </a:r>
            <a:endParaRPr lang="en-US" dirty="0"/>
          </a:p>
        </p:txBody>
      </p:sp>
      <p:sp>
        <p:nvSpPr>
          <p:cNvPr id="3" name="Content Placeholder 2"/>
          <p:cNvSpPr>
            <a:spLocks noGrp="1"/>
          </p:cNvSpPr>
          <p:nvPr>
            <p:ph idx="1"/>
          </p:nvPr>
        </p:nvSpPr>
        <p:spPr/>
        <p:txBody>
          <a:bodyPr/>
          <a:lstStyle/>
          <a:p>
            <a:r>
              <a:rPr lang="en-US" dirty="0" smtClean="0"/>
              <a:t>Multiple ways to get data out of SharePoint</a:t>
            </a:r>
          </a:p>
          <a:p>
            <a:r>
              <a:rPr lang="en-US" dirty="0" smtClean="0"/>
              <a:t>Most common ways when server-side:</a:t>
            </a:r>
          </a:p>
          <a:p>
            <a:pPr lvl="1"/>
            <a:r>
              <a:rPr lang="en-US" dirty="0" err="1" smtClean="0">
                <a:latin typeface="Courier New" panose="02070309020205020404" pitchFamily="49" charset="0"/>
                <a:cs typeface="Courier New" panose="02070309020205020404" pitchFamily="49" charset="0"/>
              </a:rPr>
              <a:t>SPQuery</a:t>
            </a:r>
            <a:endParaRPr lang="en-US" dirty="0" smtClean="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SPSiteDataQuery</a:t>
            </a:r>
            <a:endParaRPr lang="en-US" dirty="0" smtClean="0">
              <a:latin typeface="Courier New" panose="02070309020205020404" pitchFamily="49" charset="0"/>
              <a:cs typeface="Courier New" panose="02070309020205020404" pitchFamily="49" charset="0"/>
            </a:endParaRPr>
          </a:p>
          <a:p>
            <a:r>
              <a:rPr lang="en-US" dirty="0" smtClean="0"/>
              <a:t>Considerations for large data sets</a:t>
            </a:r>
          </a:p>
          <a:p>
            <a:pPr lvl="1"/>
            <a:r>
              <a:rPr lang="en-US" dirty="0" smtClean="0"/>
              <a:t>If querying large data sets or cross site-collection data sets, consider using the search API</a:t>
            </a:r>
          </a:p>
          <a:p>
            <a:pPr lvl="1"/>
            <a:r>
              <a:rPr lang="en-US" dirty="0" smtClean="0"/>
              <a:t>Search queries can be executed via server-side code or via new CSOM &amp; REST support</a:t>
            </a:r>
            <a:endParaRPr lang="en-US" dirty="0"/>
          </a:p>
        </p:txBody>
      </p:sp>
    </p:spTree>
    <p:extLst>
      <p:ext uri="{BB962C8B-B14F-4D97-AF65-F5344CB8AC3E}">
        <p14:creationId xmlns:p14="http://schemas.microsoft.com/office/powerpoint/2010/main" val="259480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SPQuery</a:t>
            </a:r>
            <a:endParaRPr lang="en-US" dirty="0"/>
          </a:p>
        </p:txBody>
      </p:sp>
      <p:sp>
        <p:nvSpPr>
          <p:cNvPr id="3" name="Content Placeholder 2"/>
          <p:cNvSpPr>
            <a:spLocks noGrp="1"/>
          </p:cNvSpPr>
          <p:nvPr>
            <p:ph idx="1"/>
          </p:nvPr>
        </p:nvSpPr>
        <p:spPr/>
        <p:txBody>
          <a:bodyPr>
            <a:normAutofit/>
          </a:bodyPr>
          <a:lstStyle/>
          <a:p>
            <a:r>
              <a:rPr lang="en-US" sz="2000" dirty="0" smtClean="0"/>
              <a:t>Executes query against a single list</a:t>
            </a:r>
          </a:p>
          <a:p>
            <a:r>
              <a:rPr lang="en-US" sz="2000" dirty="0" smtClean="0"/>
              <a:t>Developer must parse together CAML fragments</a:t>
            </a:r>
          </a:p>
          <a:p>
            <a:r>
              <a:rPr lang="en-US" sz="2000" dirty="0" smtClean="0"/>
              <a:t>Access to columns is not strongly typed</a:t>
            </a:r>
            <a:endParaRPr lang="en-US" sz="2000" dirty="0"/>
          </a:p>
        </p:txBody>
      </p:sp>
      <p:sp>
        <p:nvSpPr>
          <p:cNvPr id="4" name="TextBox 3"/>
          <p:cNvSpPr txBox="1"/>
          <p:nvPr/>
        </p:nvSpPr>
        <p:spPr>
          <a:xfrm>
            <a:off x="457200" y="2754442"/>
            <a:ext cx="8229600" cy="372255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5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SPList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contacts = </a:t>
            </a:r>
            <a:r>
              <a:rPr lang="en-US" sz="105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SPContext</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.Current.Web.Lists.TryGetList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"Contacts"</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(contacts ==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null</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SPQuery</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 =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SPQuery</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select </a:t>
            </a:r>
            <a:r>
              <a:rPr lang="en-US" sz="1050" kern="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LastName</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(Title), </a:t>
            </a:r>
            <a:r>
              <a:rPr lang="en-US" sz="1050" kern="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FirstName</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&amp; Email</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query.ViewFields</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Name='Title' /&gt;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FirstName</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Name='Email' /&gt;"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filter for only name starts with B and sort </a:t>
            </a:r>
            <a:r>
              <a:rPr lang="en-US" sz="1050" kern="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asc</a:t>
            </a:r>
            <a:r>
              <a:rPr lang="en-US" sz="1050"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by name</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query.Query</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@"&lt;Where&gt;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BeginsWith</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FirstName</a:t>
            </a:r>
            <a:r>
              <a:rPr lang="en-US" sz="105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'/&gt;&lt;</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Value Type='Text'&gt;B&lt;/Value&gt;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BeginsWith</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&lt;/Where&gt;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OrderBy</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Name='Title' </a:t>
            </a:r>
            <a:r>
              <a:rPr lang="en-US" sz="105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/&gt;&lt;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FirstName</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/&gt;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OrderBy</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SPListItemCollection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results =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contacts.GetItems</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(query);</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foreach</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SPListItem</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item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results){</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fullname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05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 {1</a:t>
            </a:r>
            <a:r>
              <a:rPr lang="en-US" sz="105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item</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FirstName</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05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item</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"Title"</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05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05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6697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SPSiteDataQuery</a:t>
            </a:r>
            <a:endParaRPr lang="en-US" dirty="0"/>
          </a:p>
        </p:txBody>
      </p:sp>
      <p:sp>
        <p:nvSpPr>
          <p:cNvPr id="3" name="Content Placeholder 2"/>
          <p:cNvSpPr>
            <a:spLocks noGrp="1"/>
          </p:cNvSpPr>
          <p:nvPr>
            <p:ph idx="1"/>
          </p:nvPr>
        </p:nvSpPr>
        <p:spPr/>
        <p:txBody>
          <a:bodyPr/>
          <a:lstStyle/>
          <a:p>
            <a:r>
              <a:rPr lang="en-US" dirty="0" smtClean="0"/>
              <a:t>Similar to </a:t>
            </a:r>
            <a:r>
              <a:rPr lang="en-US" sz="2400" dirty="0" err="1" smtClean="0">
                <a:latin typeface="Courier New" panose="02070309020205020404" pitchFamily="49" charset="0"/>
                <a:cs typeface="Courier New" panose="02070309020205020404" pitchFamily="49" charset="0"/>
              </a:rPr>
              <a:t>SPQuery</a:t>
            </a:r>
            <a:r>
              <a:rPr lang="en-US" dirty="0" smtClean="0"/>
              <a:t> with respect to CAML parsing and no strongly typed access</a:t>
            </a:r>
          </a:p>
          <a:p>
            <a:r>
              <a:rPr lang="en-US" dirty="0" smtClean="0"/>
              <a:t>Can execute query against multiple lists and aggregate results</a:t>
            </a:r>
          </a:p>
          <a:p>
            <a:r>
              <a:rPr lang="en-US" dirty="0" smtClean="0"/>
              <a:t>Queries scoped to level of the site collection</a:t>
            </a:r>
          </a:p>
        </p:txBody>
      </p:sp>
      <p:sp>
        <p:nvSpPr>
          <p:cNvPr id="4" name="TextBox 3"/>
          <p:cNvSpPr txBox="1"/>
          <p:nvPr/>
        </p:nvSpPr>
        <p:spPr>
          <a:xfrm>
            <a:off x="571500" y="4038600"/>
            <a:ext cx="8001000" cy="2438937"/>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SPSiteDataQuery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 =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SPSiteDataQuery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query.Webs</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"&lt;Webs scope='</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SiteCollection</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/&gt;"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query.ViewFields</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Name='Title'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FirstName</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Name='Email' /&gt;"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query.Query</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@"&lt;Where&gt;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Name='</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ContentType</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&lt;Value Type='Computed'&gt;Contact&lt;/Value&gt;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&lt;/Where&gt;"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DataTable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results = </a:t>
            </a:r>
            <a:r>
              <a:rPr lang="en-US" sz="11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SPContext</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.Current.Web.GetSiteData</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(query);</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foreach</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DataRow</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item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results.Rows</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fullname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.Format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 {1</a:t>
            </a:r>
            <a:r>
              <a:rPr lang="en-US" sz="1100" kern="0"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item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FirstName</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100"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item</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"Title"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ToString</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7599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CAML, </a:t>
            </a:r>
            <a:r>
              <a:rPr lang="en-US" dirty="0" err="1" smtClean="0"/>
              <a:t>SPQuery</a:t>
            </a:r>
            <a:r>
              <a:rPr lang="en-US" dirty="0" smtClean="0"/>
              <a:t> &amp; </a:t>
            </a:r>
            <a:r>
              <a:rPr lang="en-US" dirty="0" err="1" smtClean="0"/>
              <a:t>SPSiteDataQuery</a:t>
            </a:r>
            <a:endParaRPr lang="en-US" dirty="0"/>
          </a:p>
        </p:txBody>
      </p:sp>
    </p:spTree>
    <p:extLst>
      <p:ext uri="{BB962C8B-B14F-4D97-AF65-F5344CB8AC3E}">
        <p14:creationId xmlns:p14="http://schemas.microsoft.com/office/powerpoint/2010/main" val="358982178"/>
      </p:ext>
    </p:extLst>
  </p:cSld>
  <p:clrMapOvr>
    <a:masterClrMapping/>
  </p:clrMapOvr>
  <p:timing>
    <p:tnLst>
      <p:par>
        <p:cTn id="1" dur="indefinite" restart="never" nodeType="tmRoot"/>
      </p:par>
    </p:tnLst>
    <p:bldLst>
      <p:bldP spid="4" grpId="0"/>
    </p:bld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3434D9FC-21AC-4B2A-B4D2-5F78C09AE2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 Course Module</Template>
  <TotalTime>402</TotalTime>
  <Words>3997</Words>
  <Application>Microsoft Office PowerPoint</Application>
  <PresentationFormat>On-screen Show (4:3)</PresentationFormat>
  <Paragraphs>544</Paragraphs>
  <Slides>31</Slides>
  <Notes>27</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CPT Course Module</vt:lpstr>
      <vt:lpstr>Server-Side SharePoint Development</vt:lpstr>
      <vt:lpstr>Agenda</vt:lpstr>
      <vt:lpstr>Server-Side API Overview</vt:lpstr>
      <vt:lpstr>Agenda</vt:lpstr>
      <vt:lpstr>SharePoint CAML Overview</vt:lpstr>
      <vt:lpstr>Server-Side Data Access Overview</vt:lpstr>
      <vt:lpstr>SPQuery</vt:lpstr>
      <vt:lpstr>SPSiteDataQuery</vt:lpstr>
      <vt:lpstr>CAML, SPQuery &amp; SPSiteDataQuery</vt:lpstr>
      <vt:lpstr>Agenda</vt:lpstr>
      <vt:lpstr>Generic Collection Classes</vt:lpstr>
      <vt:lpstr>The IEnumerable&lt;T&gt; Interface</vt:lpstr>
      <vt:lpstr>LINQ Extension Methods</vt:lpstr>
      <vt:lpstr>Using LINQ Extension Methods</vt:lpstr>
      <vt:lpstr>Filtering with the Where Extension Method</vt:lpstr>
      <vt:lpstr>Lambda Expressions</vt:lpstr>
      <vt:lpstr>LINQ Query Expressions</vt:lpstr>
      <vt:lpstr>LINQ Support for Custom .NET Objects</vt:lpstr>
      <vt:lpstr>Querying Custom .NET Objects</vt:lpstr>
      <vt:lpstr>Type Inference and the var Keyword</vt:lpstr>
      <vt:lpstr>Projections using Anonymous Types</vt:lpstr>
      <vt:lpstr>Query Composition</vt:lpstr>
      <vt:lpstr>Grouping and Aggregation</vt:lpstr>
      <vt:lpstr>Putting it all Together</vt:lpstr>
      <vt:lpstr>Agenda</vt:lpstr>
      <vt:lpstr>Creating Entity Classes with SPMETAL</vt:lpstr>
      <vt:lpstr>DataContext Object</vt:lpstr>
      <vt:lpstr>Querying Items in a List</vt:lpstr>
      <vt:lpstr>Adding Items to a List</vt:lpstr>
      <vt:lpstr>LINQ for SharePoint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SharePoint Development</dc:title>
  <dc:creator>Windows User</dc:creator>
  <cp:lastModifiedBy>Chris</cp:lastModifiedBy>
  <cp:revision>36</cp:revision>
  <dcterms:created xsi:type="dcterms:W3CDTF">2012-07-07T16:39:10Z</dcterms:created>
  <dcterms:modified xsi:type="dcterms:W3CDTF">2014-01-08T20:24:47Z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