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3"/>
  </p:notesMasterIdLst>
  <p:handoutMasterIdLst>
    <p:handoutMasterId r:id="rId34"/>
  </p:handoutMasterIdLst>
  <p:sldIdLst>
    <p:sldId id="279" r:id="rId6"/>
    <p:sldId id="278" r:id="rId7"/>
    <p:sldId id="280" r:id="rId8"/>
    <p:sldId id="281" r:id="rId9"/>
    <p:sldId id="296" r:id="rId10"/>
    <p:sldId id="288" r:id="rId11"/>
    <p:sldId id="298" r:id="rId12"/>
    <p:sldId id="316" r:id="rId13"/>
    <p:sldId id="297" r:id="rId14"/>
    <p:sldId id="290" r:id="rId15"/>
    <p:sldId id="318" r:id="rId16"/>
    <p:sldId id="299" r:id="rId17"/>
    <p:sldId id="314" r:id="rId18"/>
    <p:sldId id="300" r:id="rId19"/>
    <p:sldId id="301" r:id="rId20"/>
    <p:sldId id="302" r:id="rId21"/>
    <p:sldId id="311" r:id="rId22"/>
    <p:sldId id="282" r:id="rId23"/>
    <p:sldId id="283" r:id="rId24"/>
    <p:sldId id="284" r:id="rId25"/>
    <p:sldId id="294" r:id="rId26"/>
    <p:sldId id="295" r:id="rId27"/>
    <p:sldId id="319" r:id="rId28"/>
    <p:sldId id="291" r:id="rId29"/>
    <p:sldId id="292" r:id="rId30"/>
    <p:sldId id="293" r:id="rId31"/>
    <p:sldId id="312"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0826" autoAdjust="0"/>
  </p:normalViewPr>
  <p:slideViewPr>
    <p:cSldViewPr>
      <p:cViewPr varScale="1">
        <p:scale>
          <a:sx n="47" d="100"/>
          <a:sy n="47" d="100"/>
        </p:scale>
        <p:origin x="-2418" y="-9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92" d="100"/>
          <a:sy n="92" d="100"/>
        </p:scale>
        <p:origin x="398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extensibility has traditionally been done using solution packages (*.</a:t>
            </a:r>
            <a:r>
              <a:rPr lang="en-US" sz="1200" kern="1200" dirty="0" err="1" smtClean="0">
                <a:solidFill>
                  <a:schemeClr val="tx1"/>
                </a:solidFill>
                <a:effectLst/>
                <a:latin typeface="+mn-lt"/>
                <a:ea typeface="+mn-ea"/>
                <a:cs typeface="+mn-cs"/>
              </a:rPr>
              <a:t>wsp’s</a:t>
            </a:r>
            <a:r>
              <a:rPr lang="en-US" sz="1200" kern="1200" dirty="0" smtClean="0">
                <a:solidFill>
                  <a:schemeClr val="tx1"/>
                </a:solidFill>
                <a:effectLst/>
                <a:latin typeface="+mn-lt"/>
                <a:ea typeface="+mn-ea"/>
                <a:cs typeface="+mn-cs"/>
              </a:rPr>
              <a:t>). The two types of solutions, farm &amp; sandbox, are covered in depth in this module. Students will learn when they are available depending on the deployments, what you can and can’t do with them as scenarios when they are applicable.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323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sandboxing system uses a component named the Execution Manager to handle the loading and execution of sandboxed solution code. The Execution Manager runs within the IIS application pool and is responsible for making a call out to the User Code Service (</a:t>
            </a:r>
            <a:r>
              <a:rPr lang="en-US" b="1" dirty="0"/>
              <a:t>SPUCHostService.ex</a:t>
            </a:r>
            <a:r>
              <a:rPr lang="en-US" dirty="0"/>
              <a:t>e) requesting that a sandboxed solution be loaded.</a:t>
            </a:r>
          </a:p>
          <a:p>
            <a:endParaRPr lang="en-US" dirty="0" smtClean="0"/>
          </a:p>
          <a:p>
            <a:r>
              <a:rPr lang="en-US" dirty="0" smtClean="0"/>
              <a:t>The </a:t>
            </a:r>
            <a:r>
              <a:rPr lang="en-US" dirty="0"/>
              <a:t>User Code Service can be running on many different servers in the farm. You specify load balancing execution across the servers in the farm through administrative settings in Central </a:t>
            </a:r>
            <a:r>
              <a:rPr lang="en-US" dirty="0" smtClean="0"/>
              <a:t>Administration </a:t>
            </a:r>
            <a:r>
              <a:rPr lang="en-US" dirty="0" smtClean="0">
                <a:sym typeface="Wingdings" panose="05000000000000000000" pitchFamily="2" charset="2"/>
              </a:rPr>
              <a:t> </a:t>
            </a:r>
            <a:r>
              <a:rPr lang="en-US" dirty="0" smtClean="0"/>
              <a:t>System Settings</a:t>
            </a:r>
            <a:r>
              <a:rPr lang="en-US" baseline="0" dirty="0" smtClean="0"/>
              <a:t> </a:t>
            </a:r>
            <a:r>
              <a:rPr lang="en-US" baseline="0" dirty="0" smtClean="0">
                <a:sym typeface="Wingdings" panose="05000000000000000000" pitchFamily="2" charset="2"/>
              </a:rPr>
              <a:t> </a:t>
            </a:r>
            <a:r>
              <a:rPr lang="en-US" dirty="0" smtClean="0"/>
              <a:t>Manage </a:t>
            </a:r>
            <a:r>
              <a:rPr lang="en-US" dirty="0"/>
              <a:t>User Solutions. Using these options, you can choose to execute the sandboxed solution on the same server where the user request was made or on a dedicated set of servers. In either case, the User Code Service makes a request of the Worker Service (</a:t>
            </a:r>
            <a:r>
              <a:rPr lang="en-US" b="1" dirty="0"/>
              <a:t>SPUCWorkerProcess.exe</a:t>
            </a:r>
            <a:r>
              <a:rPr lang="en-US" dirty="0"/>
              <a:t>) to load the sandboxed solution. </a:t>
            </a:r>
            <a:endParaRPr lang="en-US" dirty="0" smtClean="0"/>
          </a:p>
          <a:p>
            <a:endParaRPr lang="en-US" dirty="0" smtClean="0"/>
          </a:p>
          <a:p>
            <a:r>
              <a:rPr lang="en-US" dirty="0" smtClean="0"/>
              <a:t>Once </a:t>
            </a:r>
            <a:r>
              <a:rPr lang="en-US" dirty="0"/>
              <a:t>the assembly of a sandboxed solution is loaded into the Worker Service, its code can be executed. </a:t>
            </a:r>
            <a:r>
              <a:rPr lang="en-US" dirty="0" smtClean="0"/>
              <a:t>The </a:t>
            </a:r>
            <a:r>
              <a:rPr lang="en-US" dirty="0"/>
              <a:t>execution of the code is limited to a subset of the </a:t>
            </a:r>
            <a:r>
              <a:rPr lang="en-US" b="1" i="0" dirty="0" err="1"/>
              <a:t>Microsoft.SharePoint</a:t>
            </a:r>
            <a:r>
              <a:rPr lang="en-US" i="1" dirty="0"/>
              <a:t> </a:t>
            </a:r>
            <a:r>
              <a:rPr lang="en-US" dirty="0"/>
              <a:t>namespace and subject to CAS policy restrictions. Any calls to the SharePoint object model are first filtered against the subset object model to prevent any disallowed calls and then executed against the full object model, which runs in the Worker Service Proxy. When the code execution completes, the results are bubbled back up to the client request, which has been waiting synchronously for the request to complete. The final page is then drawn and delivered to the waiting user. </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Creating Sandboxed Solutions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v1.1</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03-</a:t>
            </a:r>
            <a:fld id="{073E6628-0705-4E34-90AA-D61A964D0AFD}" type="slidenum">
              <a:rPr lang="en-US" smtClean="0"/>
              <a:pPr/>
              <a:t>14</a:t>
            </a:fld>
            <a:endParaRPr lang="en-US" dirty="0"/>
          </a:p>
        </p:txBody>
      </p:sp>
    </p:spTree>
    <p:extLst>
      <p:ext uri="{BB962C8B-B14F-4D97-AF65-F5344CB8AC3E}">
        <p14:creationId xmlns:p14="http://schemas.microsoft.com/office/powerpoint/2010/main" val="1771966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designing sandboxed solutions, you have the option of using a declarative, programmatic, or hybrid approach. The purely declarative approach utilizes CAML elements alone to define the solution; a programmatic approach uses only code; and a hybrid approach uses both CAML and code. While many SharePoint solutions are hybrids, a declarative approach is particularly good for sandboxed solutions because no code needs to be deployed to the sandbox. This approach simplifies your solution development considerably. The following is a list of supported CAML elements you can use in your declarative solutions. </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Field &amp; </a:t>
            </a:r>
            <a:r>
              <a:rPr lang="en-US" dirty="0" err="1" smtClean="0"/>
              <a:t>ContentType</a:t>
            </a:r>
            <a:endParaRPr lang="en-US" dirty="0"/>
          </a:p>
          <a:p>
            <a:pPr marL="171450" indent="-171450">
              <a:buFont typeface="Arial" pitchFamily="34" charset="0"/>
              <a:buChar char="•"/>
            </a:pPr>
            <a:r>
              <a:rPr lang="en-US" dirty="0" err="1"/>
              <a:t>CustomAction</a:t>
            </a: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err="1" smtClean="0"/>
              <a:t>ListTemplate</a:t>
            </a:r>
            <a:r>
              <a:rPr lang="en-US" baseline="0" dirty="0" smtClean="0"/>
              <a:t> </a:t>
            </a:r>
            <a:r>
              <a:rPr lang="en-US" dirty="0" smtClean="0"/>
              <a:t>&amp; </a:t>
            </a:r>
            <a:r>
              <a:rPr lang="en-US" dirty="0" err="1" smtClean="0"/>
              <a:t>ListInstance</a:t>
            </a:r>
            <a:endParaRPr lang="en-US" dirty="0"/>
          </a:p>
          <a:p>
            <a:pPr marL="171450" indent="-171450">
              <a:buFont typeface="Arial" pitchFamily="34" charset="0"/>
              <a:buChar char="•"/>
            </a:pPr>
            <a:r>
              <a:rPr lang="en-US" dirty="0" smtClean="0"/>
              <a:t>Module</a:t>
            </a:r>
            <a:endParaRPr lang="en-US" dirty="0"/>
          </a:p>
          <a:p>
            <a:pPr marL="171450" indent="-171450">
              <a:buFont typeface="Arial" pitchFamily="34" charset="0"/>
              <a:buChar char="•"/>
            </a:pPr>
            <a:r>
              <a:rPr lang="en-US" dirty="0" err="1"/>
              <a:t>PropertyBag</a:t>
            </a:r>
            <a:endParaRPr lang="en-US" dirty="0"/>
          </a:p>
          <a:p>
            <a:pPr marL="171450" indent="-171450">
              <a:buFont typeface="Arial" pitchFamily="34" charset="0"/>
              <a:buChar char="•"/>
            </a:pPr>
            <a:r>
              <a:rPr lang="en-US" dirty="0"/>
              <a:t>Receivers</a:t>
            </a:r>
          </a:p>
          <a:p>
            <a:pPr marL="171450" indent="-171450">
              <a:buFont typeface="Arial" pitchFamily="34" charset="0"/>
              <a:buChar char="•"/>
            </a:pPr>
            <a:r>
              <a:rPr lang="en-US" dirty="0" err="1"/>
              <a:t>WebTemplate</a:t>
            </a:r>
            <a:endParaRPr lang="en-US" dirty="0"/>
          </a:p>
          <a:p>
            <a:pPr marL="171450" indent="-171450">
              <a:buFont typeface="Arial" pitchFamily="34" charset="0"/>
              <a:buChar char="•"/>
            </a:pPr>
            <a:r>
              <a:rPr lang="en-US" dirty="0" err="1" smtClean="0"/>
              <a:t>WorkflowAction</a:t>
            </a:r>
            <a:r>
              <a:rPr lang="en-US" dirty="0" smtClean="0"/>
              <a:t> &amp; </a:t>
            </a:r>
            <a:r>
              <a:rPr lang="en-US" dirty="0" err="1" smtClean="0"/>
              <a:t>WorkflowAssociation</a:t>
            </a:r>
            <a:endParaRPr lang="en-US" dirty="0"/>
          </a:p>
          <a:p>
            <a:pPr marL="171450" indent="-171450">
              <a:buFont typeface="Arial" pitchFamily="34" charset="0"/>
              <a:buChar char="•"/>
            </a:pP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Creating Sandboxed Solutions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15</a:t>
            </a:fld>
            <a:endParaRPr lang="en-US" dirty="0"/>
          </a:p>
        </p:txBody>
      </p:sp>
    </p:spTree>
    <p:extLst>
      <p:ext uri="{BB962C8B-B14F-4D97-AF65-F5344CB8AC3E}">
        <p14:creationId xmlns:p14="http://schemas.microsoft.com/office/powerpoint/2010/main" val="550886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rmAutofit/>
          </a:bodyPr>
          <a:lstStyle/>
          <a:p>
            <a:r>
              <a:rPr lang="en-US" sz="1100" dirty="0"/>
              <a:t>Restricting the access of sandboxed solutions to a subset of the </a:t>
            </a:r>
            <a:r>
              <a:rPr lang="en-US" sz="1100" b="1" i="0" dirty="0" err="1"/>
              <a:t>Microsoft.SharePoint</a:t>
            </a:r>
            <a:r>
              <a:rPr lang="en-US" sz="1100" b="1" i="0" dirty="0"/>
              <a:t> </a:t>
            </a:r>
            <a:r>
              <a:rPr lang="en-US" sz="1100" dirty="0"/>
              <a:t>namespace is intended to prevent solutions from accessing functionality that could destabilize the farm. When sandboxed solutions make calls to the SharePoint object model, the calls are routed through the subset proxy, which in turn makes calls to the full object model. The subset proxy exposes only the following subset of the object model: </a:t>
            </a:r>
            <a:endParaRPr lang="en-US" sz="1100" dirty="0" smtClean="0"/>
          </a:p>
          <a:p>
            <a:endParaRPr lang="en-US" dirty="0"/>
          </a:p>
          <a:p>
            <a:r>
              <a:rPr lang="en-US" dirty="0"/>
              <a:t>All of the </a:t>
            </a:r>
            <a:r>
              <a:rPr lang="en-US" b="1" i="0" dirty="0" err="1"/>
              <a:t>Microsoft.SharePoint</a:t>
            </a:r>
            <a:r>
              <a:rPr lang="en-US" i="1" dirty="0"/>
              <a:t> </a:t>
            </a:r>
            <a:r>
              <a:rPr lang="en-US" dirty="0"/>
              <a:t>namespace, </a:t>
            </a:r>
            <a:r>
              <a:rPr lang="en-US" dirty="0" smtClean="0"/>
              <a:t>except:</a:t>
            </a:r>
            <a:endParaRPr lang="en-US" dirty="0"/>
          </a:p>
          <a:p>
            <a:pPr marL="171450" indent="-171450">
              <a:buFont typeface="Arial" pitchFamily="34" charset="0"/>
              <a:buChar char="•"/>
            </a:pPr>
            <a:r>
              <a:rPr lang="en-US" sz="1050" b="1" i="0" dirty="0" err="1" smtClean="0"/>
              <a:t>SPSite</a:t>
            </a:r>
            <a:r>
              <a:rPr lang="en-US" sz="1050" i="1" dirty="0" smtClean="0"/>
              <a:t> </a:t>
            </a:r>
            <a:r>
              <a:rPr lang="en-US" sz="1050" dirty="0"/>
              <a:t>constructor</a:t>
            </a:r>
          </a:p>
          <a:p>
            <a:pPr marL="171450" indent="-171450">
              <a:buFont typeface="Arial" pitchFamily="34" charset="0"/>
              <a:buChar char="•"/>
            </a:pPr>
            <a:r>
              <a:rPr lang="en-US" sz="1050" b="1" i="0" dirty="0" err="1" smtClean="0"/>
              <a:t>SPSecurity</a:t>
            </a:r>
            <a:r>
              <a:rPr lang="en-US" sz="1050" i="1" dirty="0" smtClean="0"/>
              <a:t> </a:t>
            </a:r>
            <a:r>
              <a:rPr lang="en-US" sz="1050" dirty="0"/>
              <a:t>object</a:t>
            </a:r>
          </a:p>
          <a:p>
            <a:pPr marL="171450" indent="-171450">
              <a:buFont typeface="Arial" pitchFamily="34" charset="0"/>
              <a:buChar char="•"/>
            </a:pPr>
            <a:r>
              <a:rPr lang="en-US" sz="1050" b="1" i="0" dirty="0" err="1" smtClean="0"/>
              <a:t>SPWorkItem</a:t>
            </a:r>
            <a:r>
              <a:rPr lang="en-US" sz="1050" i="1" dirty="0" smtClean="0"/>
              <a:t> </a:t>
            </a:r>
            <a:r>
              <a:rPr lang="en-US" sz="1050" dirty="0"/>
              <a:t>and </a:t>
            </a:r>
            <a:r>
              <a:rPr lang="en-US" sz="1050" b="1" i="0" dirty="0" err="1"/>
              <a:t>SPWorkItemCollection</a:t>
            </a:r>
            <a:r>
              <a:rPr lang="en-US" sz="1050" i="1" dirty="0"/>
              <a:t> </a:t>
            </a:r>
            <a:r>
              <a:rPr lang="en-US" sz="1050" dirty="0"/>
              <a:t>objects</a:t>
            </a:r>
          </a:p>
          <a:p>
            <a:pPr marL="171450" indent="-171450">
              <a:buFont typeface="Arial" pitchFamily="34" charset="0"/>
              <a:buChar char="•"/>
            </a:pPr>
            <a:r>
              <a:rPr lang="en-US" sz="1050" b="1" i="0" dirty="0" err="1" smtClean="0"/>
              <a:t>SPAlertCollection.Add</a:t>
            </a:r>
            <a:r>
              <a:rPr lang="en-US" sz="1050" i="1" dirty="0" smtClean="0"/>
              <a:t> </a:t>
            </a:r>
            <a:r>
              <a:rPr lang="en-US" sz="1050" dirty="0"/>
              <a:t>method</a:t>
            </a:r>
          </a:p>
          <a:p>
            <a:pPr marL="171450" indent="-171450">
              <a:buFont typeface="Arial" pitchFamily="34" charset="0"/>
              <a:buChar char="•"/>
            </a:pPr>
            <a:r>
              <a:rPr lang="en-US" sz="1050" b="1" i="0" dirty="0" err="1" smtClean="0"/>
              <a:t>SPAlertTemplateCollection.Add</a:t>
            </a:r>
            <a:r>
              <a:rPr lang="en-US" sz="1050" i="1" dirty="0" smtClean="0"/>
              <a:t> </a:t>
            </a:r>
            <a:r>
              <a:rPr lang="en-US" sz="1050" dirty="0"/>
              <a:t>method</a:t>
            </a:r>
          </a:p>
          <a:p>
            <a:pPr marL="171450" indent="-171450">
              <a:buFont typeface="Arial" pitchFamily="34" charset="0"/>
              <a:buChar char="•"/>
            </a:pPr>
            <a:r>
              <a:rPr lang="en-US" sz="1050" b="1" i="0" dirty="0" err="1" smtClean="0"/>
              <a:t>SPUserSolution</a:t>
            </a:r>
            <a:r>
              <a:rPr lang="en-US" sz="1050" i="1" dirty="0" smtClean="0"/>
              <a:t> </a:t>
            </a:r>
            <a:r>
              <a:rPr lang="en-US" sz="1050" dirty="0"/>
              <a:t>and </a:t>
            </a:r>
            <a:r>
              <a:rPr lang="en-US" sz="1050" b="1" i="0" dirty="0" err="1"/>
              <a:t>SPUserSolutionCollection</a:t>
            </a:r>
            <a:r>
              <a:rPr lang="en-US" sz="1050" i="1" dirty="0"/>
              <a:t> </a:t>
            </a:r>
            <a:r>
              <a:rPr lang="en-US" sz="1050" dirty="0"/>
              <a:t>objects</a:t>
            </a:r>
          </a:p>
          <a:p>
            <a:pPr marL="171450" indent="-171450">
              <a:buFont typeface="Arial" pitchFamily="34" charset="0"/>
              <a:buChar char="•"/>
            </a:pPr>
            <a:r>
              <a:rPr lang="en-US" sz="1050" b="1" i="0" dirty="0" err="1" smtClean="0"/>
              <a:t>SPTransformUtilities</a:t>
            </a:r>
            <a:r>
              <a:rPr lang="en-US" sz="1050" i="1" dirty="0" smtClean="0"/>
              <a:t> </a:t>
            </a:r>
            <a:r>
              <a:rPr lang="en-US" sz="1050" dirty="0"/>
              <a:t>object</a:t>
            </a:r>
          </a:p>
          <a:p>
            <a:pPr marL="171450" indent="-171450">
              <a:buFont typeface="Arial" pitchFamily="34" charset="0"/>
              <a:buChar char="•"/>
            </a:pPr>
            <a:r>
              <a:rPr lang="en-US" sz="1050" b="1" i="0" dirty="0" err="1" smtClean="0"/>
              <a:t>Microsoft.SharePoint.Navigation</a:t>
            </a:r>
            <a:r>
              <a:rPr lang="en-US" sz="1050" b="1" i="0" dirty="0" smtClean="0"/>
              <a:t> </a:t>
            </a:r>
            <a:r>
              <a:rPr lang="en-US" sz="1050" dirty="0"/>
              <a:t>namespace</a:t>
            </a:r>
          </a:p>
          <a:p>
            <a:r>
              <a:rPr lang="en-US" dirty="0"/>
              <a:t> </a:t>
            </a:r>
          </a:p>
          <a:p>
            <a:r>
              <a:rPr lang="en-US" dirty="0"/>
              <a:t>All of the </a:t>
            </a:r>
            <a:r>
              <a:rPr lang="en-US" b="1" i="0" dirty="0" err="1"/>
              <a:t>Microsoft.SharePoint.Utilities</a:t>
            </a:r>
            <a:r>
              <a:rPr lang="en-US" i="1" dirty="0"/>
              <a:t> </a:t>
            </a:r>
            <a:r>
              <a:rPr lang="en-US" dirty="0"/>
              <a:t>namespace, </a:t>
            </a:r>
            <a:r>
              <a:rPr lang="en-US" dirty="0" smtClean="0"/>
              <a:t>except:</a:t>
            </a:r>
            <a:endParaRPr lang="en-US" dirty="0"/>
          </a:p>
          <a:p>
            <a:pPr marL="171450" indent="-171450">
              <a:buFont typeface="Arial" pitchFamily="34" charset="0"/>
              <a:buChar char="•"/>
            </a:pPr>
            <a:r>
              <a:rPr lang="en-US" sz="1000" b="1" i="0" dirty="0" err="1" smtClean="0"/>
              <a:t>SPUtility.SendEmail</a:t>
            </a:r>
            <a:r>
              <a:rPr lang="en-US" sz="1000" i="1" dirty="0" smtClean="0"/>
              <a:t> </a:t>
            </a:r>
            <a:r>
              <a:rPr lang="en-US" sz="1000" dirty="0"/>
              <a:t>method</a:t>
            </a:r>
          </a:p>
          <a:p>
            <a:pPr marL="171450" indent="-171450">
              <a:buFont typeface="Arial" pitchFamily="34" charset="0"/>
              <a:buChar char="•"/>
            </a:pPr>
            <a:r>
              <a:rPr lang="en-US" sz="1000" b="1" i="0" dirty="0" err="1" smtClean="0"/>
              <a:t>SPUtility.GetNTFullNameandEmailFromLogin</a:t>
            </a:r>
            <a:r>
              <a:rPr lang="en-US" sz="1000" b="1" i="0" dirty="0" smtClean="0"/>
              <a:t> </a:t>
            </a:r>
            <a:r>
              <a:rPr lang="en-US" sz="1000" dirty="0"/>
              <a:t>method</a:t>
            </a:r>
          </a:p>
          <a:p>
            <a:endParaRPr lang="en-US" dirty="0" smtClean="0"/>
          </a:p>
          <a:p>
            <a:r>
              <a:rPr lang="en-US" dirty="0" smtClean="0"/>
              <a:t>All </a:t>
            </a:r>
            <a:r>
              <a:rPr lang="en-US" dirty="0"/>
              <a:t>of the </a:t>
            </a:r>
            <a:r>
              <a:rPr lang="en-US" b="1" i="0" dirty="0" err="1"/>
              <a:t>Microsoft.SharePoint.WebPartPages</a:t>
            </a:r>
            <a:r>
              <a:rPr lang="en-US" i="1" dirty="0"/>
              <a:t> </a:t>
            </a:r>
            <a:r>
              <a:rPr lang="en-US" dirty="0"/>
              <a:t>namespace, </a:t>
            </a:r>
            <a:r>
              <a:rPr lang="en-US" dirty="0" smtClean="0"/>
              <a:t>except:</a:t>
            </a:r>
            <a:endParaRPr lang="en-US" dirty="0"/>
          </a:p>
          <a:p>
            <a:pPr marL="171450" indent="-171450">
              <a:buFont typeface="Arial" pitchFamily="34" charset="0"/>
              <a:buChar char="•"/>
            </a:pPr>
            <a:r>
              <a:rPr lang="en-US" sz="1000" b="1" i="0" dirty="0" err="1" smtClean="0"/>
              <a:t>SPWebPartManager</a:t>
            </a:r>
            <a:r>
              <a:rPr lang="en-US" sz="1000" dirty="0" smtClean="0"/>
              <a:t> </a:t>
            </a:r>
            <a:r>
              <a:rPr lang="en-US" sz="1000" dirty="0"/>
              <a:t>object</a:t>
            </a:r>
          </a:p>
          <a:p>
            <a:pPr marL="171450" indent="-171450">
              <a:buFont typeface="Arial" pitchFamily="34" charset="0"/>
              <a:buChar char="•"/>
            </a:pPr>
            <a:r>
              <a:rPr lang="en-US" sz="1000" b="1" i="0" dirty="0" err="1" smtClean="0"/>
              <a:t>SPWebPartConnection</a:t>
            </a:r>
            <a:r>
              <a:rPr lang="en-US" sz="1000" i="1" dirty="0" smtClean="0"/>
              <a:t> </a:t>
            </a:r>
            <a:r>
              <a:rPr lang="en-US" sz="1000" dirty="0"/>
              <a:t>object</a:t>
            </a:r>
          </a:p>
          <a:p>
            <a:pPr marL="171450" indent="-171450">
              <a:buFont typeface="Arial" pitchFamily="34" charset="0"/>
              <a:buChar char="•"/>
            </a:pPr>
            <a:r>
              <a:rPr lang="en-US" sz="1000" b="1" i="0" dirty="0" err="1" smtClean="0"/>
              <a:t>WebPartZone</a:t>
            </a:r>
            <a:r>
              <a:rPr lang="en-US" sz="1000" i="1" dirty="0" smtClean="0"/>
              <a:t> </a:t>
            </a:r>
            <a:r>
              <a:rPr lang="en-US" sz="1000" dirty="0"/>
              <a:t>object</a:t>
            </a:r>
          </a:p>
          <a:p>
            <a:pPr marL="171450" indent="-171450">
              <a:buFont typeface="Arial" pitchFamily="34" charset="0"/>
              <a:buChar char="•"/>
            </a:pPr>
            <a:r>
              <a:rPr lang="en-US" sz="1000" b="1" i="0" dirty="0" err="1" smtClean="0"/>
              <a:t>WebPartPage</a:t>
            </a:r>
            <a:r>
              <a:rPr lang="en-US" sz="1000" i="1" dirty="0" smtClean="0"/>
              <a:t> </a:t>
            </a:r>
            <a:r>
              <a:rPr lang="en-US" sz="1000" dirty="0"/>
              <a:t>object</a:t>
            </a:r>
          </a:p>
          <a:p>
            <a:pPr marL="171450" indent="-171450">
              <a:buFont typeface="Arial" pitchFamily="34" charset="0"/>
              <a:buChar char="•"/>
            </a:pPr>
            <a:r>
              <a:rPr lang="en-US" sz="1000" b="1" i="0" dirty="0" err="1" smtClean="0"/>
              <a:t>ToolPane</a:t>
            </a:r>
            <a:r>
              <a:rPr lang="en-US" sz="1000" i="1" dirty="0" smtClean="0"/>
              <a:t> </a:t>
            </a:r>
            <a:r>
              <a:rPr lang="en-US" sz="1000" dirty="0"/>
              <a:t>object</a:t>
            </a:r>
          </a:p>
          <a:p>
            <a:pPr marL="171450" indent="-171450">
              <a:buFont typeface="Arial" pitchFamily="34" charset="0"/>
              <a:buChar char="•"/>
            </a:pPr>
            <a:r>
              <a:rPr lang="en-US" sz="1000" b="1" i="0" dirty="0" err="1" smtClean="0"/>
              <a:t>ToolPart</a:t>
            </a:r>
            <a:r>
              <a:rPr lang="en-US" sz="1000" i="1" dirty="0" smtClean="0"/>
              <a:t> </a:t>
            </a:r>
            <a:r>
              <a:rPr lang="en-US" sz="1000" dirty="0"/>
              <a:t>object</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04 - Creating Sandboxed Solutions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04-</a:t>
            </a:r>
            <a:fld id="{073E6628-0705-4E34-90AA-D61A964D0AFD}" type="slidenum">
              <a:rPr lang="en-US" smtClean="0"/>
              <a:pPr/>
              <a:t>16</a:t>
            </a:fld>
            <a:endParaRPr lang="en-US" dirty="0"/>
          </a:p>
        </p:txBody>
      </p:sp>
    </p:spTree>
    <p:extLst>
      <p:ext uri="{BB962C8B-B14F-4D97-AF65-F5344CB8AC3E}">
        <p14:creationId xmlns:p14="http://schemas.microsoft.com/office/powerpoint/2010/main" val="2441550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5514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Features can be used to deploy any</a:t>
            </a:r>
            <a:r>
              <a:rPr lang="en-US" baseline="0" dirty="0" smtClean="0"/>
              <a:t> type of customization:</a:t>
            </a:r>
          </a:p>
          <a:p>
            <a:pPr marL="628650" lvl="1" indent="-171450">
              <a:buFont typeface="Arial" pitchFamily="34" charset="0"/>
              <a:buChar char="•"/>
            </a:pPr>
            <a:r>
              <a:rPr lang="en-US" baseline="0" dirty="0" smtClean="0"/>
              <a:t>Web Parts</a:t>
            </a:r>
          </a:p>
          <a:p>
            <a:pPr marL="628650" lvl="1" indent="-171450">
              <a:buFont typeface="Arial" pitchFamily="34" charset="0"/>
              <a:buChar char="•"/>
            </a:pPr>
            <a:r>
              <a:rPr lang="en-US" baseline="0" dirty="0" smtClean="0"/>
              <a:t>Application pages</a:t>
            </a:r>
          </a:p>
          <a:p>
            <a:pPr marL="628650" lvl="1" indent="-171450">
              <a:buFont typeface="Arial" pitchFamily="34" charset="0"/>
              <a:buChar char="•"/>
            </a:pPr>
            <a:r>
              <a:rPr lang="en-US" baseline="0" dirty="0" smtClean="0"/>
              <a:t>Event handlers</a:t>
            </a:r>
          </a:p>
          <a:p>
            <a:pPr marL="628650" lvl="1" indent="-171450">
              <a:buFont typeface="Arial" pitchFamily="34" charset="0"/>
              <a:buChar char="•"/>
            </a:pPr>
            <a:r>
              <a:rPr lang="en-US" baseline="0" dirty="0" smtClean="0"/>
              <a:t>Custom actions</a:t>
            </a:r>
          </a:p>
          <a:p>
            <a:pPr marL="628650" lvl="1" indent="-171450">
              <a:buFont typeface="Arial" pitchFamily="34" charset="0"/>
              <a:buChar char="•"/>
            </a:pPr>
            <a:r>
              <a:rPr lang="en-US" baseline="0" dirty="0" smtClean="0"/>
              <a:t>Site columns</a:t>
            </a:r>
          </a:p>
          <a:p>
            <a:pPr marL="628650" lvl="1" indent="-171450">
              <a:buFont typeface="Arial" pitchFamily="34" charset="0"/>
              <a:buChar char="•"/>
            </a:pPr>
            <a:r>
              <a:rPr lang="en-US" baseline="0" dirty="0" smtClean="0"/>
              <a:t>Content types</a:t>
            </a:r>
          </a:p>
          <a:p>
            <a:pPr marL="628650" lvl="1" indent="-171450">
              <a:buFont typeface="Arial" pitchFamily="34" charset="0"/>
              <a:buChar char="•"/>
            </a:pPr>
            <a:r>
              <a:rPr lang="en-US" baseline="0" dirty="0" smtClean="0"/>
              <a:t>List definitions and list instances</a:t>
            </a:r>
          </a:p>
          <a:p>
            <a:pPr marL="628650" lvl="1" indent="-171450">
              <a:buFont typeface="Arial" pitchFamily="34" charset="0"/>
              <a:buChar char="•"/>
            </a:pPr>
            <a:r>
              <a:rPr lang="en-US" baseline="0" dirty="0" smtClean="0"/>
              <a:t>Master pages </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18</a:t>
            </a:fld>
            <a:endParaRPr lang="en-US" dirty="0"/>
          </a:p>
        </p:txBody>
      </p:sp>
    </p:spTree>
    <p:extLst>
      <p:ext uri="{BB962C8B-B14F-4D97-AF65-F5344CB8AC3E}">
        <p14:creationId xmlns:p14="http://schemas.microsoft.com/office/powerpoint/2010/main" val="1686128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Feature definition file (</a:t>
            </a:r>
            <a:r>
              <a:rPr lang="en-US" b="1" baseline="0" dirty="0" smtClean="0"/>
              <a:t>feature.xml</a:t>
            </a:r>
            <a:r>
              <a:rPr lang="en-US" baseline="0" dirty="0" smtClean="0"/>
              <a:t>) provides metadata information to SharePoint as well as </a:t>
            </a:r>
            <a:r>
              <a:rPr lang="en-US" baseline="0" dirty="0" smtClean="0"/>
              <a:t>registers </a:t>
            </a:r>
            <a:r>
              <a:rPr lang="en-US" baseline="0" dirty="0" smtClean="0"/>
              <a:t>the actions the Feature should perform when activated (element manifests) and files related to the Feature (element files).</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19</a:t>
            </a:fld>
            <a:endParaRPr lang="en-US" dirty="0"/>
          </a:p>
        </p:txBody>
      </p:sp>
    </p:spTree>
    <p:extLst>
      <p:ext uri="{BB962C8B-B14F-4D97-AF65-F5344CB8AC3E}">
        <p14:creationId xmlns:p14="http://schemas.microsoft.com/office/powerpoint/2010/main" val="299564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element manifest files in Features is the way you will </a:t>
            </a:r>
            <a:r>
              <a:rPr lang="en-US" dirty="0" smtClean="0"/>
              <a:t>do declarative work </a:t>
            </a:r>
            <a:r>
              <a:rPr lang="en-US" dirty="0" smtClean="0"/>
              <a:t>when a Feature is activated.</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20</a:t>
            </a:fld>
            <a:endParaRPr lang="en-US" dirty="0"/>
          </a:p>
        </p:txBody>
      </p:sp>
    </p:spTree>
    <p:extLst>
      <p:ext uri="{BB962C8B-B14F-4D97-AF65-F5344CB8AC3E}">
        <p14:creationId xmlns:p14="http://schemas.microsoft.com/office/powerpoint/2010/main" val="2295052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table on this slide includes most of the things you can do with a Feature. You’ll notice a few new additions. Some</a:t>
            </a:r>
            <a:r>
              <a:rPr lang="en-US" baseline="0" dirty="0" smtClean="0"/>
              <a:t> things are not available in certain deployments (on-</a:t>
            </a:r>
            <a:r>
              <a:rPr lang="en-US" baseline="0" dirty="0" err="1" smtClean="0"/>
              <a:t>prem</a:t>
            </a:r>
            <a:r>
              <a:rPr lang="en-US" baseline="0" dirty="0" smtClean="0"/>
              <a:t> / hosted).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21</a:t>
            </a:fld>
            <a:endParaRPr lang="en-US" dirty="0"/>
          </a:p>
        </p:txBody>
      </p:sp>
    </p:spTree>
    <p:extLst>
      <p:ext uri="{BB962C8B-B14F-4D97-AF65-F5344CB8AC3E}">
        <p14:creationId xmlns:p14="http://schemas.microsoft.com/office/powerpoint/2010/main" val="347923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the element manifest files can’t provide the necessary functionality desired when activating a Feature, developers can implement one of the four events exposed in the lifetime of a Feature. SharePoint will execute this code at specific times during the Feature’s life cycle.</a:t>
            </a:r>
          </a:p>
          <a:p>
            <a:endParaRPr lang="en-US" baseline="0" dirty="0" smtClean="0"/>
          </a:p>
          <a:p>
            <a:r>
              <a:rPr lang="en-US" baseline="0" dirty="0" smtClean="0"/>
              <a:t>The events available include :</a:t>
            </a:r>
          </a:p>
          <a:p>
            <a:pPr marL="628650" lvl="1" indent="-171450">
              <a:buFont typeface="Wingdings" pitchFamily="2" charset="2"/>
              <a:buChar char="§"/>
            </a:pPr>
            <a:r>
              <a:rPr lang="en-US" b="1" baseline="0" dirty="0" err="1" smtClean="0"/>
              <a:t>FeatureInstalled</a:t>
            </a:r>
            <a:r>
              <a:rPr lang="en-US" baseline="0" dirty="0" smtClean="0"/>
              <a:t>– runs after the Feature has been installed.</a:t>
            </a:r>
          </a:p>
          <a:p>
            <a:pPr marL="628650" lvl="1" indent="-171450">
              <a:buFont typeface="Wingdings" pitchFamily="2" charset="2"/>
              <a:buChar char="§"/>
            </a:pPr>
            <a:r>
              <a:rPr lang="en-US" b="1" baseline="0" dirty="0" err="1" smtClean="0"/>
              <a:t>FeatureActivated</a:t>
            </a:r>
            <a:r>
              <a:rPr lang="en-US" baseline="0" dirty="0" smtClean="0"/>
              <a:t>– runs after the Feature has been activated.</a:t>
            </a:r>
          </a:p>
          <a:p>
            <a:pPr marL="628650" lvl="1" indent="-171450">
              <a:buFont typeface="Wingdings" pitchFamily="2" charset="2"/>
              <a:buChar char="§"/>
            </a:pPr>
            <a:r>
              <a:rPr lang="en-US" b="1" baseline="0" dirty="0" err="1" smtClean="0"/>
              <a:t>FeatureDeactivating</a:t>
            </a:r>
            <a:r>
              <a:rPr lang="en-US" baseline="0" dirty="0" smtClean="0"/>
              <a:t>– runs before the Feature is deactivated.</a:t>
            </a:r>
          </a:p>
          <a:p>
            <a:pPr marL="628650" lvl="1" indent="-171450">
              <a:buFont typeface="Wingdings" pitchFamily="2" charset="2"/>
              <a:buChar char="§"/>
            </a:pPr>
            <a:r>
              <a:rPr lang="en-US" b="1" baseline="0" dirty="0" err="1" smtClean="0"/>
              <a:t>FeatureUninstalling</a:t>
            </a:r>
            <a:r>
              <a:rPr lang="en-US" baseline="0" dirty="0" smtClean="0"/>
              <a:t>– runs before the Feature is uninstalled.</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22</a:t>
            </a:fld>
            <a:endParaRPr lang="en-US" dirty="0"/>
          </a:p>
        </p:txBody>
      </p:sp>
    </p:spTree>
    <p:extLst>
      <p:ext uri="{BB962C8B-B14F-4D97-AF65-F5344CB8AC3E}">
        <p14:creationId xmlns:p14="http://schemas.microsoft.com/office/powerpoint/2010/main" val="179391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Previously SharePoint did not have</a:t>
            </a:r>
            <a:r>
              <a:rPr lang="en-US" baseline="0" dirty="0" smtClean="0"/>
              <a:t> a way to upgrade deployed Features. Developers were left to write custom code to handle these scenarios on their own.</a:t>
            </a:r>
          </a:p>
          <a:p>
            <a:endParaRPr lang="en-US" baseline="0" dirty="0" smtClean="0"/>
          </a:p>
          <a:p>
            <a:r>
              <a:rPr lang="en-US" baseline="0" dirty="0" smtClean="0"/>
              <a:t>SharePoint 2010 introduced the ability to write custom upgrade actions. There is a declarative option but when that doesn’t satisfy the requirements, developers are given a way to wire up custom code.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24</a:t>
            </a:fld>
            <a:endParaRPr lang="en-US" dirty="0"/>
          </a:p>
        </p:txBody>
      </p:sp>
    </p:spTree>
    <p:extLst>
      <p:ext uri="{BB962C8B-B14F-4D97-AF65-F5344CB8AC3E}">
        <p14:creationId xmlns:p14="http://schemas.microsoft.com/office/powerpoint/2010/main" val="4244362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With</a:t>
            </a:r>
            <a:r>
              <a:rPr lang="nl-BE" baseline="0" dirty="0" smtClean="0"/>
              <a:t> SharePoint 2007 you already had some upgrade scenarios but they </a:t>
            </a:r>
            <a:r>
              <a:rPr lang="nl-BE" baseline="0" dirty="0" smtClean="0"/>
              <a:t>were far </a:t>
            </a:r>
            <a:r>
              <a:rPr lang="nl-BE" baseline="0" dirty="0" smtClean="0"/>
              <a:t>from complete.</a:t>
            </a:r>
          </a:p>
          <a:p>
            <a:endParaRPr lang="nl-BE" baseline="0" dirty="0" smtClean="0"/>
          </a:p>
          <a:p>
            <a:r>
              <a:rPr lang="nl-BE" baseline="0" dirty="0" smtClean="0"/>
              <a:t>SharePoint 2010 addressed this problem by adding upgrade actions to the schema. These actions allow for declarative upgrades and code-based upgrades. Define declarative upgrades using elements like </a:t>
            </a:r>
            <a:r>
              <a:rPr lang="nl-BE" b="1" baseline="0" dirty="0" smtClean="0"/>
              <a:t>&lt;ApplyElementManifests&gt;</a:t>
            </a:r>
            <a:r>
              <a:rPr lang="nl-BE" baseline="0" dirty="0" smtClean="0"/>
              <a:t>, </a:t>
            </a:r>
            <a:r>
              <a:rPr lang="nl-BE" b="1" baseline="0" dirty="0" smtClean="0"/>
              <a:t>&lt;AddContentTypeField&gt;</a:t>
            </a:r>
            <a:r>
              <a:rPr lang="nl-BE" baseline="0" dirty="0" smtClean="0"/>
              <a:t>, </a:t>
            </a:r>
            <a:r>
              <a:rPr lang="nl-BE" b="1" baseline="0" dirty="0" smtClean="0"/>
              <a:t>&lt;MapFile&gt;</a:t>
            </a:r>
            <a:r>
              <a:rPr lang="nl-BE" baseline="0" dirty="0" smtClean="0"/>
              <a:t>, </a:t>
            </a:r>
            <a:r>
              <a:rPr lang="nl-BE" b="1" baseline="0" dirty="0" smtClean="0"/>
              <a:t>&lt;CustomUpgradeAction&gt;</a:t>
            </a:r>
            <a:r>
              <a:rPr lang="nl-BE" baseline="0" dirty="0" smtClean="0"/>
              <a:t>. Code-based upgrades are defined using the </a:t>
            </a:r>
            <a:r>
              <a:rPr lang="nl-BE" b="1" baseline="0" dirty="0" smtClean="0"/>
              <a:t>&lt;CustomUpgradeAction&gt;</a:t>
            </a:r>
            <a:r>
              <a:rPr lang="nl-BE" baseline="0" dirty="0" smtClean="0"/>
              <a:t> element.</a:t>
            </a:r>
          </a:p>
          <a:p>
            <a:endParaRPr lang="nl-BE" baseline="0" dirty="0" smtClean="0"/>
          </a:p>
          <a:p>
            <a:r>
              <a:rPr lang="nl-BE" baseline="0" dirty="0" smtClean="0"/>
              <a:t>There is also a </a:t>
            </a:r>
            <a:r>
              <a:rPr lang="nl-BE" b="1" baseline="0" dirty="0" smtClean="0"/>
              <a:t>FeatureUpgrading</a:t>
            </a:r>
            <a:r>
              <a:rPr lang="nl-BE" baseline="0" dirty="0" smtClean="0"/>
              <a:t> event added to the </a:t>
            </a:r>
            <a:r>
              <a:rPr lang="nl-BE" b="1" baseline="0" dirty="0" smtClean="0"/>
              <a:t>FeatureReceiver</a:t>
            </a:r>
            <a:r>
              <a:rPr lang="nl-BE" baseline="0" dirty="0" smtClean="0"/>
              <a:t> class. This event is triggered when a feature is upgraded.</a:t>
            </a:r>
            <a:endParaRPr lang="nl-BE" dirty="0" smtClean="0"/>
          </a:p>
          <a:p>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25</a:t>
            </a:fld>
            <a:endParaRPr lang="en-US" dirty="0"/>
          </a:p>
        </p:txBody>
      </p:sp>
    </p:spTree>
    <p:extLst>
      <p:ext uri="{BB962C8B-B14F-4D97-AF65-F5344CB8AC3E}">
        <p14:creationId xmlns:p14="http://schemas.microsoft.com/office/powerpoint/2010/main" val="150806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of upgrading a Feature is not an automation action. This is something</a:t>
            </a:r>
            <a:r>
              <a:rPr lang="en-US" baseline="0" dirty="0" smtClean="0"/>
              <a:t> a developer or administrator must perform at the console of the server. </a:t>
            </a:r>
          </a:p>
          <a:p>
            <a:endParaRPr lang="en-US" baseline="0" dirty="0" smtClean="0"/>
          </a:p>
          <a:p>
            <a:r>
              <a:rPr lang="en-US" baseline="0" dirty="0" smtClean="0"/>
              <a:t>The snippet in the screenshot in this slide demonstrates a process of getting a list where a specific Feature has been activated. It then walks through all these instances it found and upgrades each one.</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smtClean="0"/>
              <a:t>© 2010 Critical Path Training, LLC - All Rights Reserved</a:t>
            </a:r>
            <a:endParaRPr lang="en-US"/>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26</a:t>
            </a:fld>
            <a:endParaRPr lang="en-US" dirty="0"/>
          </a:p>
        </p:txBody>
      </p:sp>
    </p:spTree>
    <p:extLst>
      <p:ext uri="{BB962C8B-B14F-4D97-AF65-F5344CB8AC3E}">
        <p14:creationId xmlns:p14="http://schemas.microsoft.com/office/powerpoint/2010/main" val="362613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819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SharePoint</a:t>
            </a:r>
            <a:r>
              <a:rPr lang="en-US" baseline="0" dirty="0" smtClean="0"/>
              <a:t> solution (*.WSP) is a Microsoft cabinet file (*.CAB) that contains files to deploy to SharePoint servers. Files that can be deployed include anything that would go in the </a:t>
            </a:r>
            <a:r>
              <a:rPr lang="en-US" baseline="0" dirty="0" err="1" smtClean="0"/>
              <a:t>SharePointRoot</a:t>
            </a:r>
            <a:r>
              <a:rPr lang="en-US" baseline="0" dirty="0" smtClean="0"/>
              <a:t> folder or assemblies that would go in a Web application’s \BIN folder or the server’s global assembly cache.</a:t>
            </a:r>
          </a:p>
          <a:p>
            <a:endParaRPr lang="en-US" baseline="0" dirty="0"/>
          </a:p>
          <a:p>
            <a:r>
              <a:rPr lang="en-US" baseline="0" dirty="0" smtClean="0"/>
              <a:t>Solutions deployed to the farm (the only type of solutions deployed in SharePoint 2007) are available across the farm. SharePoint 2010 introduced a new type of solution, the “sandbox solution” allows site collection administrators to deploy custom code solutions to SharePoint.</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3</a:t>
            </a:fld>
            <a:endParaRPr lang="en-US" dirty="0"/>
          </a:p>
        </p:txBody>
      </p:sp>
    </p:spTree>
    <p:extLst>
      <p:ext uri="{BB962C8B-B14F-4D97-AF65-F5344CB8AC3E}">
        <p14:creationId xmlns:p14="http://schemas.microsoft.com/office/powerpoint/2010/main" val="184706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SharePoint system directory (</a:t>
            </a:r>
            <a:r>
              <a:rPr lang="en-US" b="1" dirty="0" smtClean="0"/>
              <a:t>[..]/14 </a:t>
            </a:r>
            <a:r>
              <a:rPr lang="en-US" dirty="0" smtClean="0"/>
              <a:t>or </a:t>
            </a:r>
            <a:r>
              <a:rPr lang="en-US" b="1" dirty="0" smtClean="0"/>
              <a:t>[..]/15</a:t>
            </a:r>
            <a:r>
              <a:rPr lang="en-US" dirty="0" smtClean="0"/>
              <a:t>) was been given an official name in SharePoint 2010: the </a:t>
            </a:r>
            <a:r>
              <a:rPr lang="en-US" b="1" dirty="0" err="1" smtClean="0"/>
              <a:t>SharePointRoot</a:t>
            </a:r>
            <a:r>
              <a:rPr lang="en-US" dirty="0" smtClean="0"/>
              <a:t>.</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4</a:t>
            </a:fld>
            <a:endParaRPr lang="en-US" dirty="0"/>
          </a:p>
        </p:txBody>
      </p:sp>
    </p:spTree>
    <p:extLst>
      <p:ext uri="{BB962C8B-B14F-4D97-AF65-F5344CB8AC3E}">
        <p14:creationId xmlns:p14="http://schemas.microsoft.com/office/powerpoint/2010/main" val="128731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r>
              <a:rPr lang="en-US" dirty="0" smtClean="0"/>
              <a:t>Features</a:t>
            </a:r>
            <a:r>
              <a:rPr lang="en-US" baseline="0" dirty="0" smtClean="0"/>
              <a:t> can be deployed to SharePoint using solution packages. A solution package is a *.cab file with extension *.</a:t>
            </a:r>
            <a:r>
              <a:rPr lang="en-US" baseline="0" dirty="0" err="1" smtClean="0"/>
              <a:t>wsp</a:t>
            </a:r>
            <a:r>
              <a:rPr lang="en-US" baseline="0" dirty="0" smtClean="0"/>
              <a:t> and </a:t>
            </a:r>
            <a:r>
              <a:rPr lang="en-US" baseline="0" dirty="0" smtClean="0"/>
              <a:t>contains </a:t>
            </a:r>
            <a:r>
              <a:rPr lang="en-US" baseline="0" dirty="0" smtClean="0"/>
              <a:t>the files that make up the different features in the solution package. </a:t>
            </a:r>
          </a:p>
          <a:p>
            <a:endParaRPr lang="en-US" baseline="0" dirty="0" smtClean="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5</a:t>
            </a:fld>
            <a:endParaRPr lang="en-US" dirty="0"/>
          </a:p>
        </p:txBody>
      </p:sp>
    </p:spTree>
    <p:extLst>
      <p:ext uri="{BB962C8B-B14F-4D97-AF65-F5344CB8AC3E}">
        <p14:creationId xmlns:p14="http://schemas.microsoft.com/office/powerpoint/2010/main" val="374623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solution package also contains a </a:t>
            </a:r>
            <a:r>
              <a:rPr lang="en-US" b="1" baseline="0" dirty="0" smtClean="0"/>
              <a:t>manifest.xml</a:t>
            </a:r>
            <a:r>
              <a:rPr lang="en-US" baseline="0" dirty="0" smtClean="0"/>
              <a:t>. </a:t>
            </a:r>
            <a:r>
              <a:rPr lang="en-US" dirty="0" smtClean="0"/>
              <a:t>This file defines the list of features, site definitions, resource files, Web Part files, and assemblies to process.</a:t>
            </a:r>
            <a:endParaRPr lang="en-US" dirty="0"/>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6</a:t>
            </a:fld>
            <a:endParaRPr lang="en-US" dirty="0"/>
          </a:p>
        </p:txBody>
      </p:sp>
    </p:spTree>
    <p:extLst>
      <p:ext uri="{BB962C8B-B14F-4D97-AF65-F5344CB8AC3E}">
        <p14:creationId xmlns:p14="http://schemas.microsoft.com/office/powerpoint/2010/main" val="1063790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8804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 in the screenshot on this slide demonstrates adding</a:t>
            </a:r>
            <a:r>
              <a:rPr lang="en-US" baseline="0" dirty="0" smtClean="0"/>
              <a:t> </a:t>
            </a:r>
            <a:r>
              <a:rPr lang="en-US" baseline="0" dirty="0" smtClean="0"/>
              <a:t>and </a:t>
            </a:r>
            <a:r>
              <a:rPr lang="en-US" baseline="0" dirty="0" smtClean="0"/>
              <a:t>deploying a farm solution to the farm. However before deploying the solution it first checks to see if the solution is already present and/or deployed. If so, it retracts (uninstalls) the solution and then removes it from the solution store.</a:t>
            </a:r>
          </a:p>
          <a:p>
            <a:endParaRPr lang="en-US" baseline="0" dirty="0" smtClean="0"/>
          </a:p>
          <a:p>
            <a:r>
              <a:rPr lang="en-US" baseline="0" dirty="0" smtClean="0"/>
              <a:t>The process of adding/updating/removing a sandbox solution is very different as it will be uploaded to a special gallery the same way documents are uploaded to document libraries.</a:t>
            </a:r>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02-</a:t>
            </a:r>
            <a:fld id="{073E6628-0705-4E34-90AA-D61A964D0AFD}" type="slidenum">
              <a:rPr lang="en-US" smtClean="0"/>
              <a:pPr/>
              <a:t>9</a:t>
            </a:fld>
            <a:endParaRPr lang="en-US" dirty="0"/>
          </a:p>
        </p:txBody>
      </p:sp>
    </p:spTree>
    <p:extLst>
      <p:ext uri="{BB962C8B-B14F-4D97-AF65-F5344CB8AC3E}">
        <p14:creationId xmlns:p14="http://schemas.microsoft.com/office/powerpoint/2010/main" val="180705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script</a:t>
            </a:r>
            <a:r>
              <a:rPr lang="en-US" baseline="0" dirty="0" smtClean="0"/>
              <a:t> in the screenshot on this slide demonstrates how to update a farm solution. This is a preferred way to updating previous deployed solutions. When the upgrade/update process runs, it overwrites the existing *.WSP in the farm solution store and then redeploys it to all Web applications it was previously deployed to.</a:t>
            </a:r>
          </a:p>
        </p:txBody>
      </p:sp>
      <p:sp>
        <p:nvSpPr>
          <p:cNvPr id="4" name="Header Placeholder 3"/>
          <p:cNvSpPr>
            <a:spLocks noGrp="1"/>
          </p:cNvSpPr>
          <p:nvPr>
            <p:ph type="hdr" sz="quarter" idx="10"/>
          </p:nvPr>
        </p:nvSpPr>
        <p:spPr>
          <a:xfrm>
            <a:off x="0" y="0"/>
            <a:ext cx="3170238" cy="479425"/>
          </a:xfrm>
          <a:prstGeom prst="rect">
            <a:avLst/>
          </a:prstGeom>
        </p:spPr>
        <p:txBody>
          <a:bodyPr/>
          <a:lstStyle/>
          <a:p>
            <a:r>
              <a:rPr lang="en-US" smtClean="0"/>
              <a:t>02 - SharePoint Foundation Development</a:t>
            </a:r>
            <a:endParaRPr lang="en-US"/>
          </a:p>
        </p:txBody>
      </p:sp>
      <p:sp>
        <p:nvSpPr>
          <p:cNvPr id="5" name="Date Placeholder 4"/>
          <p:cNvSpPr>
            <a:spLocks noGrp="1"/>
          </p:cNvSpPr>
          <p:nvPr>
            <p:ph type="dt" idx="11"/>
          </p:nvPr>
        </p:nvSpPr>
        <p:spPr>
          <a:xfrm>
            <a:off x="4143375" y="0"/>
            <a:ext cx="3170238" cy="479425"/>
          </a:xfrm>
          <a:prstGeom prst="rect">
            <a:avLst/>
          </a:prstGeom>
        </p:spPr>
        <p:txBody>
          <a:bodyPr/>
          <a:lstStyle/>
          <a:p>
            <a:r>
              <a:rPr lang="en-US" smtClean="0"/>
              <a:t>v1.2</a:t>
            </a:r>
            <a:endParaRPr lang="en-US"/>
          </a:p>
        </p:txBody>
      </p:sp>
      <p:sp>
        <p:nvSpPr>
          <p:cNvPr id="6" name="Footer Placeholder 5"/>
          <p:cNvSpPr>
            <a:spLocks noGrp="1"/>
          </p:cNvSpPr>
          <p:nvPr>
            <p:ph type="ftr" sz="quarter" idx="12"/>
          </p:nvPr>
        </p:nvSpPr>
        <p:spPr>
          <a:xfrm>
            <a:off x="0" y="9120188"/>
            <a:ext cx="3170238" cy="479425"/>
          </a:xfrm>
          <a:prstGeom prst="rect">
            <a:avLst/>
          </a:prstGeom>
        </p:spPr>
        <p:txBody>
          <a:bodyPr/>
          <a:lstStyle/>
          <a:p>
            <a:r>
              <a:rPr lang="en-US" dirty="0" smtClean="0"/>
              <a:t>© 2010 Critical Path Training, LLC - All Rights Reserved</a:t>
            </a:r>
            <a:endParaRPr lang="en-US" dirty="0"/>
          </a:p>
        </p:txBody>
      </p:sp>
      <p:sp>
        <p:nvSpPr>
          <p:cNvPr id="7" name="Slide Number Placeholder 6"/>
          <p:cNvSpPr>
            <a:spLocks noGrp="1"/>
          </p:cNvSpPr>
          <p:nvPr>
            <p:ph type="sldNum" sz="quarter" idx="13"/>
          </p:nvPr>
        </p:nvSpPr>
        <p:spPr>
          <a:xfrm>
            <a:off x="4143375" y="9120188"/>
            <a:ext cx="3170238" cy="479425"/>
          </a:xfrm>
          <a:prstGeom prst="rect">
            <a:avLst/>
          </a:prstGeom>
        </p:spPr>
        <p:txBody>
          <a:bodyPr/>
          <a:lstStyle/>
          <a:p>
            <a:r>
              <a:rPr lang="en-US" smtClean="0"/>
              <a:t>02-</a:t>
            </a:r>
            <a:fld id="{073E6628-0705-4E34-90AA-D61A964D0AFD}" type="slidenum">
              <a:rPr lang="en-US" smtClean="0"/>
              <a:pPr/>
              <a:t>10</a:t>
            </a:fld>
            <a:endParaRPr lang="en-US" dirty="0"/>
          </a:p>
        </p:txBody>
      </p:sp>
    </p:spTree>
    <p:extLst>
      <p:ext uri="{BB962C8B-B14F-4D97-AF65-F5344CB8AC3E}">
        <p14:creationId xmlns:p14="http://schemas.microsoft.com/office/powerpoint/2010/main" val="336005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830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SharePoint Solutions</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Farm Solution</a:t>
            </a:r>
            <a:endParaRPr lang="en-US" dirty="0"/>
          </a:p>
        </p:txBody>
      </p:sp>
      <p:sp>
        <p:nvSpPr>
          <p:cNvPr id="3" name="Content Placeholder 2"/>
          <p:cNvSpPr>
            <a:spLocks noGrp="1"/>
          </p:cNvSpPr>
          <p:nvPr>
            <p:ph idx="1"/>
          </p:nvPr>
        </p:nvSpPr>
        <p:spPr/>
        <p:txBody>
          <a:bodyPr/>
          <a:lstStyle/>
          <a:p>
            <a:r>
              <a:rPr lang="en-US" dirty="0" smtClean="0"/>
              <a:t>Used to push out new files to WFE</a:t>
            </a:r>
          </a:p>
          <a:p>
            <a:pPr lvl="1"/>
            <a:r>
              <a:rPr lang="en-US" dirty="0"/>
              <a:t>U</a:t>
            </a:r>
            <a:r>
              <a:rPr lang="en-US" dirty="0" smtClean="0"/>
              <a:t>sed to replace images or DLLs with new version</a:t>
            </a:r>
          </a:p>
          <a:p>
            <a:pPr lvl="1"/>
            <a:r>
              <a:rPr lang="en-US" dirty="0" smtClean="0"/>
              <a:t>Used in feature upgrade</a:t>
            </a:r>
          </a:p>
          <a:p>
            <a:pPr lvl="1"/>
            <a:endParaRPr lang="en-US" dirty="0"/>
          </a:p>
          <a:p>
            <a:pPr lvl="1"/>
            <a:endParaRPr lang="en-US" dirty="0" smtClean="0"/>
          </a:p>
          <a:p>
            <a:pPr marL="347662" lvl="1" indent="0">
              <a:buNone/>
            </a:pPr>
            <a:endParaRPr lang="en-US" dirty="0" smtClean="0"/>
          </a:p>
          <a:p>
            <a:endParaRPr lang="en-US" dirty="0" smtClean="0"/>
          </a:p>
          <a:p>
            <a:endParaRPr lang="en-US" dirty="0" smtClean="0"/>
          </a:p>
          <a:p>
            <a:r>
              <a:rPr lang="en-US" dirty="0" smtClean="0"/>
              <a:t>Watch out…</a:t>
            </a:r>
          </a:p>
          <a:p>
            <a:pPr lvl="1"/>
            <a:r>
              <a:rPr lang="en-US" dirty="0" smtClean="0"/>
              <a:t>Solution update doesn’t automatically upgrade features</a:t>
            </a:r>
          </a:p>
          <a:p>
            <a:pPr lvl="1"/>
            <a:endParaRPr lang="en-US" dirty="0"/>
          </a:p>
        </p:txBody>
      </p:sp>
      <p:sp>
        <p:nvSpPr>
          <p:cNvPr id="4" name="TextBox 3"/>
          <p:cNvSpPr txBox="1"/>
          <p:nvPr/>
        </p:nvSpPr>
        <p:spPr>
          <a:xfrm>
            <a:off x="685800" y="3279850"/>
            <a:ext cx="7772400" cy="167315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600" dirty="0" smtClean="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"WingtipDevProject1.wsp"</a:t>
            </a:r>
            <a:endParaRPr lang="en-US" sz="2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"WingtipDevProject1_v2000\WingtipDevProject1.wsp"</a:t>
            </a:r>
            <a:endParaRPr lang="en-US" sz="24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endPar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Update-</a:t>
            </a: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LiteralPath</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-Local</a:t>
            </a:r>
            <a:r>
              <a:rPr lang="en-US" sz="1600" dirty="0">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GACDeployment</a:t>
            </a:r>
            <a:endParaRPr lang="en-US" sz="240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805781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Farm Solutions</a:t>
            </a:r>
            <a:endParaRPr lang="en-US" dirty="0"/>
          </a:p>
        </p:txBody>
      </p:sp>
    </p:spTree>
    <p:extLst>
      <p:ext uri="{BB962C8B-B14F-4D97-AF65-F5344CB8AC3E}">
        <p14:creationId xmlns:p14="http://schemas.microsoft.com/office/powerpoint/2010/main" val="3375095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Understanding SharePoint Solutions</a:t>
            </a:r>
          </a:p>
          <a:p>
            <a:pPr>
              <a:buFont typeface="Wingdings" panose="05000000000000000000" pitchFamily="2" charset="2"/>
              <a:buChar char="ü"/>
            </a:pPr>
            <a:r>
              <a:rPr lang="en-US" dirty="0">
                <a:solidFill>
                  <a:schemeClr val="bg1">
                    <a:lumMod val="50000"/>
                  </a:schemeClr>
                </a:solidFill>
              </a:rPr>
              <a:t>Farm Solutions</a:t>
            </a:r>
          </a:p>
          <a:p>
            <a:pPr>
              <a:buFont typeface="Wingdings" panose="05000000000000000000" pitchFamily="2" charset="2"/>
              <a:buChar char="Ø"/>
            </a:pPr>
            <a:r>
              <a:rPr lang="en-US" dirty="0"/>
              <a:t>Sandbox Solutions</a:t>
            </a:r>
          </a:p>
          <a:p>
            <a:r>
              <a:rPr lang="en-US" dirty="0" smtClean="0"/>
              <a:t>SharePoint Features</a:t>
            </a:r>
            <a:endParaRPr lang="en-US" dirty="0"/>
          </a:p>
        </p:txBody>
      </p:sp>
    </p:spTree>
    <p:extLst>
      <p:ext uri="{BB962C8B-B14F-4D97-AF65-F5344CB8AC3E}">
        <p14:creationId xmlns:p14="http://schemas.microsoft.com/office/powerpoint/2010/main" val="3591300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Solutions in SharePoint 2013</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A short-lived strategy for safer developer extensibility</a:t>
            </a:r>
          </a:p>
          <a:p>
            <a:pPr lvl="1"/>
            <a:r>
              <a:rPr lang="en-US" sz="2000" dirty="0" smtClean="0"/>
              <a:t>Introduced in SharePoint 2010</a:t>
            </a:r>
          </a:p>
          <a:p>
            <a:pPr lvl="1"/>
            <a:r>
              <a:rPr lang="en-US" sz="2000" dirty="0" smtClean="0"/>
              <a:t>Solutions with “User Code” are deprecated in </a:t>
            </a:r>
            <a:r>
              <a:rPr lang="en-US" sz="2000" dirty="0"/>
              <a:t>SharePoint 2013</a:t>
            </a:r>
          </a:p>
          <a:p>
            <a:pPr lvl="1"/>
            <a:r>
              <a:rPr lang="en-US" sz="2000" dirty="0" smtClean="0"/>
              <a:t>SharePoint App Model designed to replace Sandbox Solutions</a:t>
            </a:r>
          </a:p>
          <a:p>
            <a:pPr lvl="1"/>
            <a:endParaRPr lang="en-US" sz="2000" dirty="0" smtClean="0"/>
          </a:p>
          <a:p>
            <a:r>
              <a:rPr lang="en-US" sz="2400" dirty="0" smtClean="0"/>
              <a:t>Fully declarative solutions are not deprecated</a:t>
            </a:r>
          </a:p>
          <a:p>
            <a:pPr lvl="1"/>
            <a:r>
              <a:rPr lang="en-US" sz="2000" dirty="0" smtClean="0"/>
              <a:t>Think of a sandbox solution which contains no .NET code</a:t>
            </a:r>
          </a:p>
          <a:p>
            <a:pPr lvl="1"/>
            <a:r>
              <a:rPr lang="en-US" sz="2000" dirty="0" smtClean="0"/>
              <a:t>These types of solutions can be used without concern</a:t>
            </a:r>
          </a:p>
          <a:p>
            <a:pPr marL="0" indent="0">
              <a:buNone/>
            </a:pPr>
            <a:endParaRPr lang="en-US" sz="2400" dirty="0" smtClean="0"/>
          </a:p>
          <a:p>
            <a:r>
              <a:rPr lang="en-US" sz="2400" dirty="0" smtClean="0"/>
              <a:t>Sandboxed solutions with User Code will not work on VM!</a:t>
            </a:r>
          </a:p>
          <a:p>
            <a:pPr lvl="1"/>
            <a:r>
              <a:rPr lang="en-US" sz="2000" dirty="0" smtClean="0"/>
              <a:t>User code service not supported with our VM configuration</a:t>
            </a:r>
          </a:p>
          <a:p>
            <a:pPr lvl="1"/>
            <a:r>
              <a:rPr lang="en-US" sz="2000" dirty="0" smtClean="0"/>
              <a:t>Do not attempt to debug sandbox solutions with server-side code</a:t>
            </a:r>
          </a:p>
          <a:p>
            <a:pPr lvl="1"/>
            <a:r>
              <a:rPr lang="en-US" sz="2000" dirty="0" smtClean="0">
                <a:solidFill>
                  <a:srgbClr val="FF0000"/>
                </a:solidFill>
              </a:rPr>
              <a:t>Sandboxed solution will fail on your VM if it attempts to load code</a:t>
            </a:r>
          </a:p>
        </p:txBody>
      </p:sp>
    </p:spTree>
    <p:extLst>
      <p:ext uri="{BB962C8B-B14F-4D97-AF65-F5344CB8AC3E}">
        <p14:creationId xmlns:p14="http://schemas.microsoft.com/office/powerpoint/2010/main" val="1310868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Sandbox Execution Environment</a:t>
            </a:r>
            <a:endParaRPr lang="en-US" dirty="0"/>
          </a:p>
        </p:txBody>
      </p:sp>
      <p:sp>
        <p:nvSpPr>
          <p:cNvPr id="20" name="Content Placeholder 19"/>
          <p:cNvSpPr>
            <a:spLocks noGrp="1"/>
          </p:cNvSpPr>
          <p:nvPr>
            <p:ph idx="1"/>
          </p:nvPr>
        </p:nvSpPr>
        <p:spPr/>
        <p:txBody>
          <a:bodyPr>
            <a:normAutofit/>
          </a:bodyPr>
          <a:lstStyle/>
          <a:p>
            <a:r>
              <a:rPr lang="en-US" sz="2000" dirty="0" smtClean="0"/>
              <a:t>Sandbox process creates partial trust environment</a:t>
            </a:r>
          </a:p>
          <a:p>
            <a:pPr lvl="1"/>
            <a:r>
              <a:rPr lang="en-US" sz="1600" dirty="0" smtClean="0"/>
              <a:t>Sandbox process loads a different version of Microsoft.SharePoint.dll</a:t>
            </a:r>
          </a:p>
          <a:p>
            <a:pPr lvl="1"/>
            <a:r>
              <a:rPr lang="en-US" sz="1600" dirty="0" smtClean="0"/>
              <a:t>Sandbox process initialized using Code Access Security (CAS) settings</a:t>
            </a:r>
            <a:endParaRPr lang="en-US" sz="1600" dirty="0"/>
          </a:p>
        </p:txBody>
      </p:sp>
      <p:sp>
        <p:nvSpPr>
          <p:cNvPr id="4" name="Rectangle 3"/>
          <p:cNvSpPr/>
          <p:nvPr/>
        </p:nvSpPr>
        <p:spPr>
          <a:xfrm>
            <a:off x="533400" y="2667000"/>
            <a:ext cx="3630202" cy="3940493"/>
          </a:xfrm>
          <a:prstGeom prst="rect">
            <a:avLst/>
          </a:prstGeom>
          <a:solidFill>
            <a:schemeClr val="accent4">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IIS Worker Process</a:t>
            </a:r>
            <a:endParaRPr lang="en-US" sz="900" b="1" dirty="0" smtClean="0">
              <a:solidFill>
                <a:schemeClr val="tx1"/>
              </a:solidFill>
            </a:endParaRPr>
          </a:p>
          <a:p>
            <a:pPr algn="ctr"/>
            <a:r>
              <a:rPr lang="en-US" sz="900" b="1" dirty="0" smtClean="0">
                <a:solidFill>
                  <a:schemeClr val="tx1"/>
                </a:solidFill>
              </a:rPr>
              <a:t>W3WP.EXE</a:t>
            </a:r>
            <a:endParaRPr lang="en-US" sz="1200" b="1" dirty="0">
              <a:solidFill>
                <a:schemeClr val="tx1"/>
              </a:solidFill>
            </a:endParaRPr>
          </a:p>
        </p:txBody>
      </p:sp>
      <p:sp>
        <p:nvSpPr>
          <p:cNvPr id="5" name="Rectangle 4"/>
          <p:cNvSpPr/>
          <p:nvPr/>
        </p:nvSpPr>
        <p:spPr>
          <a:xfrm>
            <a:off x="4980398" y="2667000"/>
            <a:ext cx="3630202" cy="1083636"/>
          </a:xfrm>
          <a:prstGeom prst="rect">
            <a:avLst/>
          </a:prstGeom>
          <a:solidFill>
            <a:schemeClr val="accent5">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100" b="1" dirty="0" smtClean="0">
                <a:solidFill>
                  <a:schemeClr val="tx1"/>
                </a:solidFill>
              </a:rPr>
              <a:t>Sandbox Hosting Process</a:t>
            </a:r>
          </a:p>
          <a:p>
            <a:pPr algn="ctr"/>
            <a:r>
              <a:rPr lang="en-US" sz="900" b="1" dirty="0" smtClean="0">
                <a:solidFill>
                  <a:schemeClr val="tx1"/>
                </a:solidFill>
              </a:rPr>
              <a:t>SPUCHostService.exe</a:t>
            </a:r>
            <a:endParaRPr lang="en-US" sz="900" b="1" dirty="0">
              <a:solidFill>
                <a:schemeClr val="tx1"/>
              </a:solidFill>
            </a:endParaRPr>
          </a:p>
        </p:txBody>
      </p:sp>
      <p:sp>
        <p:nvSpPr>
          <p:cNvPr id="6" name="Rectangle 5"/>
          <p:cNvSpPr/>
          <p:nvPr/>
        </p:nvSpPr>
        <p:spPr>
          <a:xfrm>
            <a:off x="4980398" y="4046173"/>
            <a:ext cx="3630202" cy="2561320"/>
          </a:xfrm>
          <a:prstGeom prst="rect">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b="1" dirty="0" smtClean="0">
                <a:solidFill>
                  <a:schemeClr val="tx1"/>
                </a:solidFill>
              </a:rPr>
              <a:t>Sandbox Worker Process</a:t>
            </a:r>
            <a:endParaRPr lang="en-US" sz="900" dirty="0" smtClean="0">
              <a:solidFill>
                <a:schemeClr val="tx1"/>
              </a:solidFill>
            </a:endParaRPr>
          </a:p>
          <a:p>
            <a:pPr algn="ctr"/>
            <a:r>
              <a:rPr lang="en-US" sz="900" b="1" dirty="0" smtClean="0">
                <a:solidFill>
                  <a:schemeClr val="tx1"/>
                </a:solidFill>
              </a:rPr>
              <a:t>SPUCWorkerProcess.exe</a:t>
            </a:r>
            <a:endParaRPr lang="en-US" sz="900" b="1" dirty="0">
              <a:solidFill>
                <a:schemeClr val="tx1"/>
              </a:solidFill>
            </a:endParaRPr>
          </a:p>
        </p:txBody>
      </p:sp>
      <p:sp>
        <p:nvSpPr>
          <p:cNvPr id="8" name="Rectangle 7"/>
          <p:cNvSpPr/>
          <p:nvPr/>
        </p:nvSpPr>
        <p:spPr>
          <a:xfrm>
            <a:off x="805665" y="3192399"/>
            <a:ext cx="3085672" cy="3612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Execution Manager</a:t>
            </a:r>
            <a:endParaRPr lang="en-US" sz="1200" dirty="0">
              <a:solidFill>
                <a:schemeClr val="tx1"/>
              </a:solidFill>
            </a:endParaRPr>
          </a:p>
        </p:txBody>
      </p:sp>
      <p:sp>
        <p:nvSpPr>
          <p:cNvPr id="10" name="Rectangle 9"/>
          <p:cNvSpPr/>
          <p:nvPr/>
        </p:nvSpPr>
        <p:spPr>
          <a:xfrm>
            <a:off x="805665" y="4571572"/>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MyFarmSolution.dll</a:t>
            </a:r>
          </a:p>
          <a:p>
            <a:pPr algn="ctr"/>
            <a:r>
              <a:rPr lang="en-US" sz="1000" b="1" dirty="0" smtClean="0">
                <a:solidFill>
                  <a:srgbClr val="002060"/>
                </a:solidFill>
              </a:rPr>
              <a:t>this code executes with full trust</a:t>
            </a:r>
            <a:endParaRPr lang="en-US" sz="1000" b="1" dirty="0">
              <a:solidFill>
                <a:srgbClr val="002060"/>
              </a:solidFill>
            </a:endParaRPr>
          </a:p>
        </p:txBody>
      </p:sp>
      <p:sp>
        <p:nvSpPr>
          <p:cNvPr id="11" name="Rectangle 10"/>
          <p:cNvSpPr/>
          <p:nvPr/>
        </p:nvSpPr>
        <p:spPr>
          <a:xfrm>
            <a:off x="805665" y="516264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Microsoft.SharePoint.dll</a:t>
            </a:r>
          </a:p>
          <a:p>
            <a:pPr algn="ctr"/>
            <a:r>
              <a:rPr lang="en-US" sz="1000" b="1" dirty="0" smtClean="0">
                <a:solidFill>
                  <a:srgbClr val="002060"/>
                </a:solidFill>
              </a:rPr>
              <a:t>assembly exposes full object model</a:t>
            </a:r>
            <a:endParaRPr lang="en-US" sz="1000" b="1" dirty="0">
              <a:solidFill>
                <a:srgbClr val="002060"/>
              </a:solidFill>
            </a:endParaRPr>
          </a:p>
        </p:txBody>
      </p:sp>
      <p:sp>
        <p:nvSpPr>
          <p:cNvPr id="12" name="Right Arrow 11"/>
          <p:cNvSpPr/>
          <p:nvPr/>
        </p:nvSpPr>
        <p:spPr>
          <a:xfrm>
            <a:off x="3982092" y="3159562"/>
            <a:ext cx="1452081" cy="426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615683" y="3652123"/>
            <a:ext cx="726040" cy="361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274960" y="3652123"/>
            <a:ext cx="726040" cy="361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52663" y="4571572"/>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MySandboxedSolution.dll</a:t>
            </a:r>
          </a:p>
          <a:p>
            <a:pPr algn="ctr"/>
            <a:r>
              <a:rPr lang="en-US" sz="1000" b="1" dirty="0" smtClean="0">
                <a:solidFill>
                  <a:schemeClr val="tx2">
                    <a:lumMod val="90000"/>
                    <a:lumOff val="10000"/>
                  </a:schemeClr>
                </a:solidFill>
              </a:rPr>
              <a:t>this code executes with partial trust</a:t>
            </a:r>
            <a:endParaRPr lang="en-US" sz="1000" b="1" dirty="0">
              <a:solidFill>
                <a:schemeClr val="tx2">
                  <a:lumMod val="90000"/>
                  <a:lumOff val="10000"/>
                </a:schemeClr>
              </a:solidFill>
            </a:endParaRPr>
          </a:p>
        </p:txBody>
      </p:sp>
      <p:sp>
        <p:nvSpPr>
          <p:cNvPr id="16" name="Rectangle 15"/>
          <p:cNvSpPr/>
          <p:nvPr/>
        </p:nvSpPr>
        <p:spPr>
          <a:xfrm>
            <a:off x="5252663" y="516264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Microsoft.SharePoint.dll</a:t>
            </a:r>
          </a:p>
          <a:p>
            <a:pPr algn="ctr"/>
            <a:r>
              <a:rPr lang="en-US" sz="1000" b="1" dirty="0" smtClean="0">
                <a:solidFill>
                  <a:schemeClr val="tx2">
                    <a:lumMod val="90000"/>
                    <a:lumOff val="10000"/>
                  </a:schemeClr>
                </a:solidFill>
              </a:rPr>
              <a:t>assembly exposes partial object model</a:t>
            </a:r>
            <a:endParaRPr lang="en-US" sz="1000" b="1" dirty="0">
              <a:solidFill>
                <a:schemeClr val="tx2">
                  <a:lumMod val="90000"/>
                  <a:lumOff val="10000"/>
                </a:schemeClr>
              </a:solidFill>
            </a:endParaRPr>
          </a:p>
        </p:txBody>
      </p:sp>
      <p:sp>
        <p:nvSpPr>
          <p:cNvPr id="17" name="Rectangle 16"/>
          <p:cNvSpPr/>
          <p:nvPr/>
        </p:nvSpPr>
        <p:spPr>
          <a:xfrm>
            <a:off x="5252663" y="5802976"/>
            <a:ext cx="3085672" cy="47614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b="1" dirty="0" smtClean="0">
                <a:solidFill>
                  <a:schemeClr val="tx1"/>
                </a:solidFill>
              </a:rPr>
              <a:t>Custom CAS Policy</a:t>
            </a:r>
            <a:endParaRPr lang="en-US" sz="1000" b="1" dirty="0" smtClean="0">
              <a:solidFill>
                <a:schemeClr val="tx1"/>
              </a:solidFill>
            </a:endParaRPr>
          </a:p>
          <a:p>
            <a:pPr algn="ctr"/>
            <a:r>
              <a:rPr lang="en-US" sz="1000" b="1" dirty="0" smtClean="0">
                <a:solidFill>
                  <a:schemeClr val="tx2">
                    <a:lumMod val="90000"/>
                    <a:lumOff val="10000"/>
                  </a:schemeClr>
                </a:solidFill>
              </a:rPr>
              <a:t>policy loaded </a:t>
            </a:r>
            <a:r>
              <a:rPr lang="en-US" sz="1000" b="1" dirty="0">
                <a:solidFill>
                  <a:schemeClr val="tx2">
                    <a:lumMod val="90000"/>
                    <a:lumOff val="10000"/>
                  </a:schemeClr>
                </a:solidFill>
              </a:rPr>
              <a:t>from </a:t>
            </a:r>
            <a:r>
              <a:rPr lang="en-US" sz="1000" b="1" dirty="0" err="1">
                <a:solidFill>
                  <a:schemeClr val="tx2">
                    <a:lumMod val="90000"/>
                    <a:lumOff val="10000"/>
                  </a:schemeClr>
                </a:solidFill>
              </a:rPr>
              <a:t>wss_usercode.config</a:t>
            </a:r>
            <a:endParaRPr lang="en-US" sz="1200" b="1" dirty="0">
              <a:solidFill>
                <a:schemeClr val="tx2">
                  <a:lumMod val="90000"/>
                  <a:lumOff val="10000"/>
                </a:schemeClr>
              </a:solidFill>
            </a:endParaRPr>
          </a:p>
        </p:txBody>
      </p:sp>
      <p:sp>
        <p:nvSpPr>
          <p:cNvPr id="21" name="Rounded Rectangle 20"/>
          <p:cNvSpPr/>
          <p:nvPr/>
        </p:nvSpPr>
        <p:spPr>
          <a:xfrm>
            <a:off x="5401638" y="3124200"/>
            <a:ext cx="2980362" cy="2694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dirty="0">
                <a:solidFill>
                  <a:schemeClr val="tx1">
                    <a:lumMod val="75000"/>
                    <a:lumOff val="25000"/>
                  </a:schemeClr>
                </a:solidFill>
              </a:rPr>
              <a:t>t</a:t>
            </a:r>
            <a:r>
              <a:rPr lang="en-US" sz="900" b="1" i="1" dirty="0" smtClean="0">
                <a:solidFill>
                  <a:schemeClr val="tx1">
                    <a:lumMod val="75000"/>
                    <a:lumOff val="25000"/>
                  </a:schemeClr>
                </a:solidFill>
              </a:rPr>
              <a:t>his process can be configured to run on Web server(s) or dedicated application server(s)</a:t>
            </a:r>
            <a:endParaRPr lang="en-US" sz="900" b="1" i="1" dirty="0">
              <a:solidFill>
                <a:schemeClr val="tx1">
                  <a:lumMod val="75000"/>
                  <a:lumOff val="25000"/>
                </a:schemeClr>
              </a:solidFill>
            </a:endParaRPr>
          </a:p>
        </p:txBody>
      </p:sp>
    </p:spTree>
    <p:extLst>
      <p:ext uri="{BB962C8B-B14F-4D97-AF65-F5344CB8AC3E}">
        <p14:creationId xmlns:p14="http://schemas.microsoft.com/office/powerpoint/2010/main" val="2937491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Sandbox-friendly Development</a:t>
            </a:r>
            <a:endParaRPr lang="en-US" dirty="0"/>
          </a:p>
        </p:txBody>
      </p:sp>
      <p:sp>
        <p:nvSpPr>
          <p:cNvPr id="3" name="Content Placeholder 2"/>
          <p:cNvSpPr>
            <a:spLocks noGrp="1"/>
          </p:cNvSpPr>
          <p:nvPr>
            <p:ph idx="1"/>
          </p:nvPr>
        </p:nvSpPr>
        <p:spPr/>
        <p:txBody>
          <a:bodyPr>
            <a:normAutofit/>
          </a:bodyPr>
          <a:lstStyle/>
          <a:p>
            <a:r>
              <a:rPr lang="en-US" dirty="0" smtClean="0"/>
              <a:t>Items that can be used in sandboxed solutions</a:t>
            </a:r>
          </a:p>
          <a:p>
            <a:pPr lvl="1"/>
            <a:r>
              <a:rPr lang="en-US" dirty="0" smtClean="0"/>
              <a:t>Features and Feature Receivers</a:t>
            </a:r>
          </a:p>
          <a:p>
            <a:pPr lvl="1"/>
            <a:r>
              <a:rPr lang="en-US" dirty="0" smtClean="0"/>
              <a:t>List and Document Library Instances</a:t>
            </a:r>
          </a:p>
          <a:p>
            <a:pPr lvl="1"/>
            <a:r>
              <a:rPr lang="en-US" dirty="0"/>
              <a:t>Event </a:t>
            </a:r>
            <a:r>
              <a:rPr lang="en-US" dirty="0" smtClean="0"/>
              <a:t>Handlers for Lists and Sites</a:t>
            </a:r>
          </a:p>
          <a:p>
            <a:pPr lvl="1"/>
            <a:r>
              <a:rPr lang="en-US" dirty="0" smtClean="0"/>
              <a:t>Site Columns, Content Types and List Definitions</a:t>
            </a:r>
          </a:p>
          <a:p>
            <a:pPr lvl="1"/>
            <a:r>
              <a:rPr lang="en-US" dirty="0" smtClean="0"/>
              <a:t>Modules and Templates Files</a:t>
            </a:r>
          </a:p>
          <a:p>
            <a:pPr lvl="1"/>
            <a:r>
              <a:rPr lang="en-US" dirty="0" smtClean="0"/>
              <a:t>Web Parts</a:t>
            </a:r>
          </a:p>
          <a:p>
            <a:pPr lvl="1"/>
            <a:r>
              <a:rPr lang="en-US" dirty="0" smtClean="0"/>
              <a:t>Site templates created using </a:t>
            </a:r>
            <a:r>
              <a:rPr lang="en-US" dirty="0" err="1" smtClean="0"/>
              <a:t>WebTemplate</a:t>
            </a:r>
            <a:r>
              <a:rPr lang="en-US" dirty="0" smtClean="0"/>
              <a:t> elements</a:t>
            </a:r>
          </a:p>
          <a:p>
            <a:pPr lvl="1"/>
            <a:r>
              <a:rPr lang="en-US" dirty="0" smtClean="0"/>
              <a:t>Custom workflow actions used by SharePoint Designer</a:t>
            </a:r>
          </a:p>
        </p:txBody>
      </p:sp>
    </p:spTree>
    <p:extLst>
      <p:ext uri="{BB962C8B-B14F-4D97-AF65-F5344CB8AC3E}">
        <p14:creationId xmlns:p14="http://schemas.microsoft.com/office/powerpoint/2010/main" val="420143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15400" cy="838200"/>
          </a:xfrm>
        </p:spPr>
        <p:txBody>
          <a:bodyPr/>
          <a:lstStyle/>
          <a:p>
            <a:r>
              <a:rPr lang="en-US" dirty="0" smtClean="0"/>
              <a:t>SharePoint’s Server-Side OM in the Sandbox</a:t>
            </a:r>
            <a:endParaRPr lang="en-US" dirty="0"/>
          </a:p>
        </p:txBody>
      </p:sp>
      <p:sp>
        <p:nvSpPr>
          <p:cNvPr id="5" name="Text Placeholder 4"/>
          <p:cNvSpPr>
            <a:spLocks noGrp="1"/>
          </p:cNvSpPr>
          <p:nvPr>
            <p:ph idx="1"/>
          </p:nvPr>
        </p:nvSpPr>
        <p:spPr>
          <a:xfrm>
            <a:off x="381000" y="1447800"/>
            <a:ext cx="6172200" cy="5181600"/>
          </a:xfrm>
        </p:spPr>
        <p:txBody>
          <a:bodyPr/>
          <a:lstStyle/>
          <a:p>
            <a:r>
              <a:rPr lang="en-US" dirty="0" smtClean="0"/>
              <a:t>In general</a:t>
            </a:r>
          </a:p>
          <a:p>
            <a:pPr lvl="1"/>
            <a:r>
              <a:rPr lang="en-US" dirty="0" err="1" smtClean="0">
                <a:latin typeface="Courier New" pitchFamily="49" charset="0"/>
                <a:cs typeface="Courier New" pitchFamily="49" charset="0"/>
              </a:rPr>
              <a:t>SPSite</a:t>
            </a:r>
            <a:r>
              <a:rPr lang="en-US" dirty="0" smtClean="0"/>
              <a:t> and below</a:t>
            </a:r>
          </a:p>
          <a:p>
            <a:pPr lvl="1"/>
            <a:endParaRPr lang="en-US" dirty="0" smtClean="0"/>
          </a:p>
          <a:p>
            <a:r>
              <a:rPr lang="en-US" dirty="0" smtClean="0"/>
              <a:t>No </a:t>
            </a:r>
            <a:r>
              <a:rPr lang="en-US" sz="2400" dirty="0" err="1" smtClean="0">
                <a:latin typeface="Courier New" pitchFamily="49" charset="0"/>
                <a:cs typeface="Courier New" pitchFamily="49" charset="0"/>
              </a:rPr>
              <a:t>SPSecurity</a:t>
            </a:r>
            <a:endParaRPr lang="en-US" dirty="0" smtClean="0">
              <a:latin typeface="Courier New" pitchFamily="49" charset="0"/>
              <a:cs typeface="Courier New" pitchFamily="49" charset="0"/>
            </a:endParaRPr>
          </a:p>
          <a:p>
            <a:r>
              <a:rPr lang="en-US" dirty="0" smtClean="0"/>
              <a:t>No </a:t>
            </a:r>
            <a:r>
              <a:rPr lang="en-US" sz="2400" dirty="0" err="1" smtClean="0">
                <a:latin typeface="Courier New" pitchFamily="49" charset="0"/>
                <a:cs typeface="Courier New" pitchFamily="49" charset="0"/>
              </a:rPr>
              <a:t>SPSite</a:t>
            </a:r>
            <a:r>
              <a:rPr lang="en-US" dirty="0" smtClean="0"/>
              <a:t> constructor</a:t>
            </a:r>
          </a:p>
          <a:p>
            <a:r>
              <a:rPr lang="en-US" dirty="0" smtClean="0"/>
              <a:t>No access to Web application or farm</a:t>
            </a:r>
          </a:p>
        </p:txBody>
      </p:sp>
      <p:sp>
        <p:nvSpPr>
          <p:cNvPr id="7" name="Straight Connector 6"/>
          <p:cNvSpPr>
            <a:spLocks noChangeShapeType="1"/>
          </p:cNvSpPr>
          <p:nvPr/>
        </p:nvSpPr>
        <p:spPr bwMode="auto">
          <a:xfrm>
            <a:off x="7467600" y="2133600"/>
            <a:ext cx="22225" cy="2576512"/>
          </a:xfrm>
          <a:prstGeom prst="line">
            <a:avLst/>
          </a:prstGeom>
          <a:noFill/>
          <a:ln w="76200" algn="ctr">
            <a:solidFill>
              <a:srgbClr val="CCCCFF"/>
            </a:solidFill>
            <a:round/>
            <a:headEnd/>
            <a:tailEnd type="triangle" w="med" len="med"/>
          </a:ln>
        </p:spPr>
        <p:txBody>
          <a:bodyPr wrap="none" anchor="ctr"/>
          <a:lstStyle/>
          <a:p>
            <a:endParaRPr lang="nl-NL">
              <a:solidFill>
                <a:schemeClr val="bg1"/>
              </a:solidFill>
            </a:endParaRPr>
          </a:p>
        </p:txBody>
      </p:sp>
      <p:sp>
        <p:nvSpPr>
          <p:cNvPr id="8" name="Oval 7"/>
          <p:cNvSpPr>
            <a:spLocks noChangeArrowheads="1"/>
          </p:cNvSpPr>
          <p:nvPr/>
        </p:nvSpPr>
        <p:spPr bwMode="auto">
          <a:xfrm>
            <a:off x="6553200" y="1676400"/>
            <a:ext cx="1873250" cy="5762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SPSite</a:t>
            </a:r>
          </a:p>
        </p:txBody>
      </p:sp>
      <p:sp>
        <p:nvSpPr>
          <p:cNvPr id="9" name="Oval 8"/>
          <p:cNvSpPr>
            <a:spLocks noChangeArrowheads="1"/>
          </p:cNvSpPr>
          <p:nvPr/>
        </p:nvSpPr>
        <p:spPr bwMode="auto">
          <a:xfrm>
            <a:off x="6553200" y="2692400"/>
            <a:ext cx="1873250" cy="576262"/>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SPWeb</a:t>
            </a:r>
          </a:p>
        </p:txBody>
      </p:sp>
      <p:sp>
        <p:nvSpPr>
          <p:cNvPr id="10" name="Oval 9"/>
          <p:cNvSpPr>
            <a:spLocks noChangeArrowheads="1"/>
          </p:cNvSpPr>
          <p:nvPr/>
        </p:nvSpPr>
        <p:spPr bwMode="auto">
          <a:xfrm>
            <a:off x="6553200" y="3700462"/>
            <a:ext cx="1873250" cy="5762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SPList</a:t>
            </a:r>
          </a:p>
        </p:txBody>
      </p:sp>
      <p:sp>
        <p:nvSpPr>
          <p:cNvPr id="11" name="Oval 10"/>
          <p:cNvSpPr>
            <a:spLocks noChangeArrowheads="1"/>
          </p:cNvSpPr>
          <p:nvPr/>
        </p:nvSpPr>
        <p:spPr bwMode="auto">
          <a:xfrm>
            <a:off x="6553200" y="4710112"/>
            <a:ext cx="1873250" cy="576263"/>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a:r>
              <a:rPr lang="en-US" sz="1600" b="1">
                <a:solidFill>
                  <a:schemeClr val="bg1"/>
                </a:solidFill>
              </a:rPr>
              <a:t>SPListItem</a:t>
            </a:r>
          </a:p>
        </p:txBody>
      </p:sp>
    </p:spTree>
    <p:extLst>
      <p:ext uri="{BB962C8B-B14F-4D97-AF65-F5344CB8AC3E}">
        <p14:creationId xmlns:p14="http://schemas.microsoft.com/office/powerpoint/2010/main" val="2975204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Understanding SharePoint Solutions</a:t>
            </a:r>
          </a:p>
          <a:p>
            <a:pPr>
              <a:buFont typeface="Wingdings" panose="05000000000000000000" pitchFamily="2" charset="2"/>
              <a:buChar char="ü"/>
            </a:pPr>
            <a:r>
              <a:rPr lang="en-US" dirty="0">
                <a:solidFill>
                  <a:schemeClr val="bg1">
                    <a:lumMod val="50000"/>
                  </a:schemeClr>
                </a:solidFill>
              </a:rPr>
              <a:t>Farm Solutions</a:t>
            </a:r>
          </a:p>
          <a:p>
            <a:pPr>
              <a:buFont typeface="Wingdings" panose="05000000000000000000" pitchFamily="2" charset="2"/>
              <a:buChar char="ü"/>
            </a:pPr>
            <a:r>
              <a:rPr lang="en-US" dirty="0">
                <a:solidFill>
                  <a:schemeClr val="bg1">
                    <a:lumMod val="50000"/>
                  </a:schemeClr>
                </a:solidFill>
              </a:rPr>
              <a:t>Sandbox Solutions</a:t>
            </a:r>
          </a:p>
          <a:p>
            <a:pPr>
              <a:buFont typeface="Wingdings" panose="05000000000000000000" pitchFamily="2" charset="2"/>
              <a:buChar char="Ø"/>
            </a:pPr>
            <a:r>
              <a:rPr lang="en-US" dirty="0" smtClean="0"/>
              <a:t>SharePoint Features</a:t>
            </a:r>
            <a:endParaRPr lang="en-US" dirty="0"/>
          </a:p>
        </p:txBody>
      </p:sp>
    </p:spTree>
    <p:extLst>
      <p:ext uri="{BB962C8B-B14F-4D97-AF65-F5344CB8AC3E}">
        <p14:creationId xmlns:p14="http://schemas.microsoft.com/office/powerpoint/2010/main" val="3520402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a:t>
            </a:r>
            <a:r>
              <a:rPr lang="en-US" dirty="0" smtClean="0"/>
              <a:t>and Implementing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 SharePoint Feature?</a:t>
            </a:r>
          </a:p>
          <a:p>
            <a:pPr lvl="1"/>
            <a:r>
              <a:rPr lang="en-US" dirty="0" smtClean="0"/>
              <a:t>Formally known as a “feature definition”</a:t>
            </a:r>
          </a:p>
          <a:p>
            <a:pPr lvl="1"/>
            <a:r>
              <a:rPr lang="en-US" dirty="0" smtClean="0"/>
              <a:t>A unit of design and implementation</a:t>
            </a:r>
          </a:p>
          <a:p>
            <a:pPr lvl="1"/>
            <a:r>
              <a:rPr lang="en-US" dirty="0"/>
              <a:t>A building block for creating SharePoint s</a:t>
            </a:r>
            <a:r>
              <a:rPr lang="en-US" dirty="0" smtClean="0"/>
              <a:t>olutions</a:t>
            </a:r>
          </a:p>
          <a:p>
            <a:pPr lvl="1"/>
            <a:endParaRPr lang="en-US" dirty="0" smtClean="0"/>
          </a:p>
          <a:p>
            <a:r>
              <a:rPr lang="en-US" dirty="0" smtClean="0"/>
              <a:t>Features can contain elements</a:t>
            </a:r>
          </a:p>
          <a:p>
            <a:pPr lvl="1"/>
            <a:r>
              <a:rPr lang="en-US" dirty="0" smtClean="0"/>
              <a:t>e.g. menu items, links, list types and list instances</a:t>
            </a:r>
          </a:p>
          <a:p>
            <a:pPr lvl="1"/>
            <a:r>
              <a:rPr lang="en-US" dirty="0" smtClean="0"/>
              <a:t>Many other element types possible</a:t>
            </a:r>
          </a:p>
          <a:p>
            <a:pPr lvl="1"/>
            <a:endParaRPr lang="en-US" dirty="0" smtClean="0"/>
          </a:p>
          <a:p>
            <a:r>
              <a:rPr lang="en-US" dirty="0" smtClean="0"/>
              <a:t>Features can contain event handlers</a:t>
            </a:r>
          </a:p>
          <a:p>
            <a:pPr lvl="1"/>
            <a:r>
              <a:rPr lang="en-US" dirty="0" smtClean="0"/>
              <a:t>Implemented using a feature receiver class</a:t>
            </a:r>
          </a:p>
          <a:p>
            <a:pPr lvl="1"/>
            <a:r>
              <a:rPr lang="en-US" dirty="0" smtClean="0"/>
              <a:t>Event handler code can program using SharePoint OM</a:t>
            </a:r>
          </a:p>
        </p:txBody>
      </p:sp>
    </p:spTree>
    <p:extLst>
      <p:ext uri="{BB962C8B-B14F-4D97-AF65-F5344CB8AC3E}">
        <p14:creationId xmlns:p14="http://schemas.microsoft.com/office/powerpoint/2010/main" val="871752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feature.xml file</a:t>
            </a:r>
            <a:endParaRPr lang="en-US" dirty="0"/>
          </a:p>
        </p:txBody>
      </p:sp>
      <p:sp>
        <p:nvSpPr>
          <p:cNvPr id="3" name="Content Placeholder 2"/>
          <p:cNvSpPr>
            <a:spLocks noGrp="1"/>
          </p:cNvSpPr>
          <p:nvPr>
            <p:ph idx="1"/>
          </p:nvPr>
        </p:nvSpPr>
        <p:spPr/>
        <p:txBody>
          <a:bodyPr/>
          <a:lstStyle/>
          <a:p>
            <a:r>
              <a:rPr lang="en-US" sz="2400" dirty="0">
                <a:latin typeface="Courier New" pitchFamily="49" charset="0"/>
                <a:cs typeface="Courier New" pitchFamily="49" charset="0"/>
              </a:rPr>
              <a:t>f</a:t>
            </a:r>
            <a:r>
              <a:rPr lang="en-US" sz="2400" dirty="0" smtClean="0">
                <a:latin typeface="Courier New" pitchFamily="49" charset="0"/>
                <a:cs typeface="Courier New" pitchFamily="49" charset="0"/>
              </a:rPr>
              <a:t>eature.xml</a:t>
            </a:r>
            <a:r>
              <a:rPr lang="en-US" dirty="0" smtClean="0"/>
              <a:t> serves as </a:t>
            </a:r>
            <a:r>
              <a:rPr lang="en-US" dirty="0"/>
              <a:t>feature </a:t>
            </a:r>
            <a:r>
              <a:rPr lang="en-US" dirty="0" smtClean="0"/>
              <a:t>manifest file</a:t>
            </a:r>
          </a:p>
          <a:p>
            <a:pPr lvl="1"/>
            <a:r>
              <a:rPr lang="en-US" dirty="0" smtClean="0"/>
              <a:t>Defines attributes for feature definition</a:t>
            </a:r>
          </a:p>
          <a:p>
            <a:pPr lvl="1"/>
            <a:r>
              <a:rPr lang="en-US" dirty="0" smtClean="0"/>
              <a:t>Can reference one or more element manifests</a:t>
            </a:r>
          </a:p>
          <a:p>
            <a:pPr lvl="1"/>
            <a:r>
              <a:rPr lang="en-US" dirty="0" smtClean="0"/>
              <a:t>Can reference a feature receiver</a:t>
            </a:r>
            <a:endParaRPr lang="en-US" dirty="0"/>
          </a:p>
        </p:txBody>
      </p:sp>
      <p:sp>
        <p:nvSpPr>
          <p:cNvPr id="5" name="TextBox 4"/>
          <p:cNvSpPr txBox="1"/>
          <p:nvPr/>
        </p:nvSpPr>
        <p:spPr>
          <a:xfrm>
            <a:off x="685800" y="3276600"/>
            <a:ext cx="7772400" cy="34518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Id</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86689158-7048-4421-AD21-E0DEF0D67C81</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Title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 Lead Tracker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Description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 sample feature deployed using WingtipDevProject1.wsp</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1.0.0.0</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Scope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Web</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Hidden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FALSE</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ReceiverAssembly</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WingtipDevProject1, Version=1.0.0.0, Culture=neutral, </a:t>
            </a:r>
            <a:r>
              <a:rPr lang="en-US" sz="12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PublicKeyToken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=56170dd0494afccc</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ReceiverClass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WingtipDevProject1.FeatureReceiver</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ImageUrl</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WingtipDevProject1/FeatureIcon.gif</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ElementManifests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ElementManifest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2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elements.xml</a:t>
            </a: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2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ElementManifests</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2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2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Feature</a:t>
            </a:r>
            <a:r>
              <a:rPr lang="en-US" sz="12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9277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Understanding SharePoint Solutions</a:t>
            </a:r>
          </a:p>
          <a:p>
            <a:r>
              <a:rPr lang="en-US" dirty="0" smtClean="0"/>
              <a:t>Farm </a:t>
            </a:r>
            <a:r>
              <a:rPr lang="en-US" dirty="0"/>
              <a:t>Solutions</a:t>
            </a:r>
          </a:p>
          <a:p>
            <a:r>
              <a:rPr lang="en-US" dirty="0"/>
              <a:t>Sandbox Solutions</a:t>
            </a:r>
          </a:p>
          <a:p>
            <a:r>
              <a:rPr lang="en-US" dirty="0" smtClean="0"/>
              <a:t>SharePoint Features</a:t>
            </a:r>
            <a:endParaRPr lang="en-US" dirty="0"/>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Manifest Files</a:t>
            </a:r>
            <a:endParaRPr lang="en-US" dirty="0"/>
          </a:p>
        </p:txBody>
      </p:sp>
      <p:sp>
        <p:nvSpPr>
          <p:cNvPr id="3" name="Content Placeholder 2"/>
          <p:cNvSpPr>
            <a:spLocks noGrp="1"/>
          </p:cNvSpPr>
          <p:nvPr>
            <p:ph idx="1"/>
          </p:nvPr>
        </p:nvSpPr>
        <p:spPr/>
        <p:txBody>
          <a:bodyPr/>
          <a:lstStyle/>
          <a:p>
            <a:r>
              <a:rPr lang="en-US" dirty="0" smtClean="0"/>
              <a:t>Element manifest contain declarative elements</a:t>
            </a:r>
          </a:p>
          <a:p>
            <a:pPr lvl="1"/>
            <a:r>
              <a:rPr lang="en-US" dirty="0" err="1" smtClean="0">
                <a:latin typeface="Courier New" panose="02070309020205020404" pitchFamily="49" charset="0"/>
                <a:cs typeface="Courier New" panose="02070309020205020404" pitchFamily="49" charset="0"/>
              </a:rPr>
              <a:t>ListInstance</a:t>
            </a:r>
            <a:r>
              <a:rPr lang="en-US" sz="2800" dirty="0" smtClean="0"/>
              <a:t> </a:t>
            </a:r>
            <a:r>
              <a:rPr lang="en-US" dirty="0" smtClean="0"/>
              <a:t>elements creates list during activation</a:t>
            </a:r>
          </a:p>
          <a:p>
            <a:pPr lvl="1"/>
            <a:r>
              <a:rPr lang="en-US" dirty="0" smtClean="0"/>
              <a:t>Many other element types available</a:t>
            </a:r>
          </a:p>
          <a:p>
            <a:pPr lvl="1"/>
            <a:r>
              <a:rPr lang="en-US" dirty="0" smtClean="0"/>
              <a:t>Element manifest can contain many elements</a:t>
            </a:r>
          </a:p>
          <a:p>
            <a:pPr lvl="1"/>
            <a:r>
              <a:rPr lang="en-US" sz="2000" dirty="0" smtClean="0">
                <a:latin typeface="Courier New" pitchFamily="49" charset="0"/>
                <a:cs typeface="Courier New" pitchFamily="49" charset="0"/>
              </a:rPr>
              <a:t>feature.xml</a:t>
            </a:r>
            <a:r>
              <a:rPr lang="en-US" dirty="0" smtClean="0"/>
              <a:t> file can reference many element manifests</a:t>
            </a:r>
            <a:endParaRPr lang="en-US" dirty="0"/>
          </a:p>
        </p:txBody>
      </p:sp>
      <p:sp>
        <p:nvSpPr>
          <p:cNvPr id="4" name="TextBox 3"/>
          <p:cNvSpPr txBox="1"/>
          <p:nvPr/>
        </p:nvSpPr>
        <p:spPr>
          <a:xfrm>
            <a:off x="838200" y="4017624"/>
            <a:ext cx="7772400" cy="192597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xmlns</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http://schemas.microsoft.com/</a:t>
            </a:r>
            <a:r>
              <a:rPr lang="en-US" sz="1400" kern="0" dirty="0" err="1">
                <a:solidFill>
                  <a:srgbClr val="0000FF"/>
                </a:solidFill>
                <a:latin typeface="Consolas" pitchFamily="49" charset="0"/>
                <a:ea typeface="Calibri" panose="020F0502020204030204" pitchFamily="34" charset="0"/>
                <a:cs typeface="Times New Roman" panose="02020603050405020304" pitchFamily="18" charset="0"/>
              </a:rPr>
              <a:t>sharepoint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&gt; </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itchFamily="49" charset="0"/>
                <a:ea typeface="Calibri" panose="020F0502020204030204" pitchFamily="34" charset="0"/>
                <a:cs typeface="Times New Roman" panose="02020603050405020304" pitchFamily="18" charset="0"/>
              </a:rPr>
              <a:t>ListInstance</a:t>
            </a:r>
            <a:r>
              <a:rPr lang="en-US" sz="1400" kern="0" dirty="0">
                <a:solidFill>
                  <a:srgbClr val="A31515"/>
                </a:solidFill>
                <a:latin typeface="Consolas"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itchFamily="49" charset="0"/>
                <a:ea typeface="Calibri" panose="020F0502020204030204" pitchFamily="34" charset="0"/>
                <a:cs typeface="Times New Roman" panose="02020603050405020304" pitchFamily="18" charset="0"/>
              </a:rPr>
              <a:t>Id</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itchFamily="49" charset="0"/>
                <a:ea typeface="Calibri" panose="020F0502020204030204" pitchFamily="34" charset="0"/>
                <a:cs typeface="Times New Roman" panose="02020603050405020304" pitchFamily="18" charset="0"/>
              </a:rPr>
              <a:t>SalesLeads</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FeatureId</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00BFEA71-7E6D-4186-9BA8-C047AC750105</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TemplateType</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105</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400" kern="0" dirty="0">
                <a:solidFill>
                  <a:srgbClr val="FF0000"/>
                </a:solidFill>
                <a:latin typeface="Consolas" pitchFamily="49" charset="0"/>
                <a:ea typeface="Calibri" panose="020F0502020204030204" pitchFamily="34" charset="0"/>
                <a:cs typeface="Times New Roman" panose="02020603050405020304" pitchFamily="18" charset="0"/>
              </a:rPr>
              <a:t>Title</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Sales Leads</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Url</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itchFamily="49" charset="0"/>
                <a:ea typeface="Calibri" panose="020F0502020204030204" pitchFamily="34" charset="0"/>
                <a:cs typeface="Times New Roman" panose="02020603050405020304" pitchFamily="18" charset="0"/>
              </a:rPr>
              <a:t>SalesLeads</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itchFamily="49" charset="0"/>
                <a:ea typeface="Calibri" panose="020F0502020204030204" pitchFamily="34" charset="0"/>
                <a:cs typeface="Times New Roman" panose="02020603050405020304" pitchFamily="18" charset="0"/>
              </a:rPr>
              <a:t>OnQuickLaunch</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TRUE</a:t>
            </a:r>
            <a:r>
              <a:rPr lang="en-US" sz="1400" kern="0" dirty="0">
                <a:solidFill>
                  <a:srgbClr val="000000"/>
                </a:solidFill>
                <a:latin typeface="Consolas"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 /&gt;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indent="-342900" defTabSz="-13873163" fontAlgn="base">
              <a:lnSpc>
                <a:spcPct val="107000"/>
              </a:lnSpc>
            </a:pPr>
            <a:r>
              <a:rPr lang="en-US" sz="1400" kern="0" dirty="0">
                <a:solidFill>
                  <a:srgbClr val="0000FF"/>
                </a:solidFill>
                <a:latin typeface="Consolas"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itchFamily="49" charset="0"/>
                <a:ea typeface="Calibri" panose="020F0502020204030204" pitchFamily="34" charset="0"/>
                <a:cs typeface="Times New Roman" panose="02020603050405020304" pitchFamily="18" charset="0"/>
              </a:rPr>
              <a:t>Elements</a:t>
            </a:r>
            <a:r>
              <a:rPr lang="en-US" sz="1400" kern="0" dirty="0" smtClean="0">
                <a:solidFill>
                  <a:srgbClr val="0000FF"/>
                </a:solidFill>
                <a:latin typeface="Consolas" pitchFamily="49" charset="0"/>
                <a:ea typeface="Calibri" panose="020F0502020204030204" pitchFamily="34" charset="0"/>
                <a:cs typeface="Times New Roman" panose="02020603050405020304" pitchFamily="18" charset="0"/>
              </a:rPr>
              <a:t>&gt;</a:t>
            </a:r>
            <a:endParaRPr lang="en-US" sz="1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0721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Element Types</a:t>
            </a:r>
            <a:endParaRPr lang="en-US" dirty="0"/>
          </a:p>
        </p:txBody>
      </p:sp>
      <p:graphicFrame>
        <p:nvGraphicFramePr>
          <p:cNvPr id="4" name="Table 3"/>
          <p:cNvGraphicFramePr>
            <a:graphicFrameLocks noGrp="1"/>
          </p:cNvGraphicFramePr>
          <p:nvPr>
            <p:extLst/>
          </p:nvPr>
        </p:nvGraphicFramePr>
        <p:xfrm>
          <a:off x="609600" y="1295400"/>
          <a:ext cx="7924800" cy="5067319"/>
        </p:xfrm>
        <a:graphic>
          <a:graphicData uri="http://schemas.openxmlformats.org/drawingml/2006/table">
            <a:tbl>
              <a:tblPr firstRow="1" firstCol="1" bandRow="1">
                <a:tableStyleId>{5C22544A-7EE6-4342-B048-85BDC9FD1C3A}</a:tableStyleId>
              </a:tblPr>
              <a:tblGrid>
                <a:gridCol w="3596170"/>
                <a:gridCol w="4328630"/>
              </a:tblGrid>
              <a:tr h="266701">
                <a:tc>
                  <a:txBody>
                    <a:bodyPr/>
                    <a:lstStyle/>
                    <a:p>
                      <a:pPr marL="0" marR="0">
                        <a:lnSpc>
                          <a:spcPts val="1100"/>
                        </a:lnSpc>
                        <a:spcBef>
                          <a:spcPts val="0"/>
                        </a:spcBef>
                        <a:spcAft>
                          <a:spcPts val="200"/>
                        </a:spcAft>
                        <a:tabLst>
                          <a:tab pos="190500" algn="r"/>
                          <a:tab pos="304800" algn="l"/>
                        </a:tabLst>
                      </a:pPr>
                      <a:r>
                        <a:rPr lang="en-US" sz="1200" dirty="0">
                          <a:effectLst/>
                        </a:rPr>
                        <a:t>Element 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a:effectLst/>
                        </a:rPr>
                        <a:t>Description</a:t>
                      </a:r>
                      <a:endParaRPr lang="en-US" sz="120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b="1" kern="1200" spc="0" dirty="0" err="1" smtClean="0">
                          <a:solidFill>
                            <a:schemeClr val="lt1"/>
                          </a:solidFill>
                          <a:effectLst/>
                          <a:latin typeface="+mn-lt"/>
                          <a:ea typeface="+mn-ea"/>
                          <a:cs typeface="+mn-cs"/>
                        </a:rPr>
                        <a:t>BdcModel</a:t>
                      </a:r>
                      <a:r>
                        <a:rPr lang="en-US" sz="1200" b="1" kern="1200" spc="0" dirty="0" smtClean="0">
                          <a:solidFill>
                            <a:schemeClr val="lt1"/>
                          </a:solidFill>
                          <a:effectLst/>
                          <a:latin typeface="+mn-lt"/>
                          <a:ea typeface="+mn-ea"/>
                          <a:cs typeface="+mn-cs"/>
                        </a:rPr>
                        <a:t> (new in 2013)</a:t>
                      </a:r>
                      <a:endParaRPr lang="en-US" sz="1200" b="1" kern="1200" spc="0" dirty="0">
                        <a:solidFill>
                          <a:schemeClr val="lt1"/>
                        </a:solidFill>
                        <a:effectLst/>
                        <a:latin typeface="+mn-lt"/>
                        <a:ea typeface="+mn-ea"/>
                        <a:cs typeface="+mn-cs"/>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include ECTs with SharePoint Apps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b="1" kern="1200" spc="0" dirty="0" err="1" smtClean="0">
                          <a:solidFill>
                            <a:schemeClr val="lt1"/>
                          </a:solidFill>
                          <a:effectLst/>
                          <a:latin typeface="+mn-lt"/>
                          <a:ea typeface="+mn-ea"/>
                          <a:cs typeface="+mn-cs"/>
                        </a:rPr>
                        <a:t>ClientWebPart</a:t>
                      </a:r>
                      <a:r>
                        <a:rPr lang="en-US" sz="1200" b="1" kern="1200" spc="0" baseline="0" dirty="0" smtClean="0">
                          <a:solidFill>
                            <a:schemeClr val="lt1"/>
                          </a:solidFill>
                          <a:effectLst/>
                          <a:latin typeface="+mn-lt"/>
                          <a:ea typeface="+mn-ea"/>
                          <a:cs typeface="+mn-cs"/>
                        </a:rPr>
                        <a:t> (new in 2013)</a:t>
                      </a:r>
                      <a:endParaRPr lang="en-US" sz="1200" b="1" kern="1200" spc="0" dirty="0">
                        <a:solidFill>
                          <a:schemeClr val="lt1"/>
                        </a:solidFill>
                        <a:effectLst/>
                        <a:latin typeface="+mn-lt"/>
                        <a:ea typeface="+mn-ea"/>
                        <a:cs typeface="+mn-cs"/>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create a client web part in the host web</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ContentType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content type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ContentTypeBinding</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add a content type to a list</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Control </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delegate control</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CustomAction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new link or menu command</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CustomActionGroup</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new section for links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HideCustomAction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hide a built-in </a:t>
                      </a:r>
                      <a:r>
                        <a:rPr lang="x-none" sz="1200" dirty="0">
                          <a:effectLst/>
                        </a:rPr>
                        <a:t> </a:t>
                      </a:r>
                      <a:r>
                        <a:rPr lang="en-US" sz="1200" dirty="0">
                          <a:effectLst/>
                        </a:rPr>
                        <a:t>or custom link or menu command</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FeatureSiteTemplateAssociation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staple a feature to a site definition</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Field</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site column</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ListInstance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list instance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ListTemplate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custom list type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Module</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provision a file from a template file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PropertyBag</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add name-value properties to feature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a:effectLst/>
                        </a:rPr>
                        <a:t>Workflow</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create a workflow template</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WorkflowActions</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broadcast actions in pre</a:t>
                      </a:r>
                      <a:r>
                        <a:rPr lang="en-US" sz="1200" baseline="0" dirty="0" smtClean="0">
                          <a:solidFill>
                            <a:srgbClr val="000000"/>
                          </a:solidFill>
                          <a:effectLst/>
                          <a:latin typeface="Segoe UI"/>
                          <a:ea typeface="Times New Roman"/>
                          <a:cs typeface="Segoe"/>
                        </a:rPr>
                        <a:t> v4.0 </a:t>
                      </a:r>
                      <a:r>
                        <a:rPr lang="en-US" sz="1200" dirty="0" smtClean="0">
                          <a:solidFill>
                            <a:srgbClr val="000000"/>
                          </a:solidFill>
                          <a:effectLst/>
                          <a:latin typeface="Segoe UI"/>
                          <a:ea typeface="Times New Roman"/>
                          <a:cs typeface="Segoe"/>
                        </a:rPr>
                        <a:t>workflows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indent="0" algn="l" defTabSz="914400" rtl="0" eaLnBrk="1" fontAlgn="auto" latinLnBrk="0" hangingPunct="1">
                        <a:lnSpc>
                          <a:spcPts val="1100"/>
                        </a:lnSpc>
                        <a:spcBef>
                          <a:spcPts val="0"/>
                        </a:spcBef>
                        <a:spcAft>
                          <a:spcPts val="200"/>
                        </a:spcAft>
                        <a:buClrTx/>
                        <a:buSzTx/>
                        <a:buFontTx/>
                        <a:buNone/>
                        <a:tabLst>
                          <a:tab pos="190500" algn="r"/>
                          <a:tab pos="304800" algn="l"/>
                        </a:tabLst>
                        <a:defRPr/>
                      </a:pPr>
                      <a:r>
                        <a:rPr lang="en-US" sz="1200" b="1" kern="1200" spc="0" baseline="0" dirty="0" smtClean="0">
                          <a:solidFill>
                            <a:schemeClr val="lt1"/>
                          </a:solidFill>
                          <a:effectLst/>
                          <a:latin typeface="+mn-lt"/>
                          <a:ea typeface="+mn-ea"/>
                          <a:cs typeface="+mn-cs"/>
                        </a:rPr>
                        <a:t>WorkflowActions4 (new in 2013)</a:t>
                      </a: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smtClean="0">
                          <a:solidFill>
                            <a:srgbClr val="000000"/>
                          </a:solidFill>
                          <a:effectLst/>
                          <a:latin typeface="Segoe UI"/>
                          <a:ea typeface="Times New Roman"/>
                          <a:cs typeface="Segoe"/>
                        </a:rPr>
                        <a:t>Used to broadcast actions in v4.0 workflows</a:t>
                      </a:r>
                      <a:endParaRPr lang="en-US" sz="1200" dirty="0">
                        <a:solidFill>
                          <a:srgbClr val="000000"/>
                        </a:solidFill>
                        <a:effectLst/>
                        <a:latin typeface="Segoe UI"/>
                        <a:ea typeface="Times New Roman"/>
                        <a:cs typeface="Segoe"/>
                      </a:endParaRPr>
                    </a:p>
                  </a:txBody>
                  <a:tcPr marL="45720" marR="45720" anchor="ctr"/>
                </a:tc>
              </a:tr>
              <a:tr h="266701">
                <a:tc>
                  <a:txBody>
                    <a:bodyPr/>
                    <a:lstStyle/>
                    <a:p>
                      <a:pPr marL="0" marR="0">
                        <a:lnSpc>
                          <a:spcPts val="1100"/>
                        </a:lnSpc>
                        <a:spcBef>
                          <a:spcPts val="0"/>
                        </a:spcBef>
                        <a:spcAft>
                          <a:spcPts val="200"/>
                        </a:spcAft>
                        <a:tabLst>
                          <a:tab pos="190500" algn="r"/>
                          <a:tab pos="304800" algn="l"/>
                        </a:tabLst>
                      </a:pPr>
                      <a:r>
                        <a:rPr lang="en-US" sz="1200" spc="0" dirty="0" err="1">
                          <a:effectLst/>
                        </a:rPr>
                        <a:t>WorkflowAssociation</a:t>
                      </a:r>
                      <a:endParaRPr lang="en-US" sz="12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200" dirty="0">
                          <a:effectLst/>
                        </a:rPr>
                        <a:t>Used to associate a workflow template with a list</a:t>
                      </a:r>
                      <a:endParaRPr lang="en-US" sz="12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951854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Receivers</a:t>
            </a:r>
            <a:endParaRPr lang="en-US" dirty="0"/>
          </a:p>
        </p:txBody>
      </p:sp>
      <p:sp>
        <p:nvSpPr>
          <p:cNvPr id="3" name="Content Placeholder 2"/>
          <p:cNvSpPr>
            <a:spLocks noGrp="1"/>
          </p:cNvSpPr>
          <p:nvPr>
            <p:ph idx="1"/>
          </p:nvPr>
        </p:nvSpPr>
        <p:spPr/>
        <p:txBody>
          <a:bodyPr/>
          <a:lstStyle/>
          <a:p>
            <a:r>
              <a:rPr lang="en-US" dirty="0" smtClean="0"/>
              <a:t>Feature receiver used to add event handlers</a:t>
            </a:r>
          </a:p>
          <a:p>
            <a:r>
              <a:rPr lang="en-US" dirty="0" smtClean="0"/>
              <a:t>Must derive from </a:t>
            </a:r>
            <a:r>
              <a:rPr lang="en-US" dirty="0" err="1" smtClean="0">
                <a:latin typeface="Courier New" panose="02070309020205020404" pitchFamily="49" charset="0"/>
                <a:cs typeface="Courier New" panose="02070309020205020404" pitchFamily="49" charset="0"/>
              </a:rPr>
              <a:t>SPFeatureReceiver</a:t>
            </a:r>
            <a:endParaRPr lang="en-US" dirty="0" smtClean="0">
              <a:latin typeface="Courier New" panose="02070309020205020404" pitchFamily="49" charset="0"/>
              <a:cs typeface="Courier New" panose="02070309020205020404" pitchFamily="49" charset="0"/>
            </a:endParaRPr>
          </a:p>
          <a:p>
            <a:r>
              <a:rPr lang="en-US" dirty="0" smtClean="0"/>
              <a:t>Not available with Features included in Apps</a:t>
            </a:r>
            <a:endParaRPr lang="en-US" dirty="0"/>
          </a:p>
        </p:txBody>
      </p:sp>
      <p:sp>
        <p:nvSpPr>
          <p:cNvPr id="4" name="TextBox 3"/>
          <p:cNvSpPr txBox="1"/>
          <p:nvPr/>
        </p:nvSpPr>
        <p:spPr>
          <a:xfrm>
            <a:off x="685800" y="3056139"/>
            <a:ext cx="7772400" cy="36494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FeatureReceiver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FeatureActivated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SPFeatureReceiverProperties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props)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props.Feature.Parent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site.Title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 Activated"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site.SiteLogoUrl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@"_layouts/images/WingtipDevProject1/SiteIcon.gif"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site.Update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FeatureDeactivating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SPFeatureReceiverProperties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props)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props.Feature.Parent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(site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site.Title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 Deactivated"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site.SiteLogoUrl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site.Update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2B91AF"/>
                </a:solidFill>
                <a:latin typeface="Consolas" panose="020B0609020204030204" pitchFamily="49" charset="0"/>
                <a:ea typeface="Calibri" panose="020F0502020204030204" pitchFamily="34" charset="0"/>
                <a:cs typeface="Consolas" panose="020B0609020204030204" pitchFamily="49" charset="0"/>
              </a:rPr>
              <a:t>SPList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site.Lists.TryGetList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"Sales Leads"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(list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list.Delete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p>
          <a:p>
            <a:pPr>
              <a:lnSpc>
                <a:spcPct val="107000"/>
              </a:lnSpc>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029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with SharePoint Features</a:t>
            </a:r>
            <a:endParaRPr lang="en-US" dirty="0"/>
          </a:p>
        </p:txBody>
      </p:sp>
    </p:spTree>
    <p:extLst>
      <p:ext uri="{BB962C8B-B14F-4D97-AF65-F5344CB8AC3E}">
        <p14:creationId xmlns:p14="http://schemas.microsoft.com/office/powerpoint/2010/main" val="3192097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Upgrade</a:t>
            </a:r>
            <a:endParaRPr lang="en-US" dirty="0"/>
          </a:p>
        </p:txBody>
      </p:sp>
      <p:sp>
        <p:nvSpPr>
          <p:cNvPr id="3" name="Content Placeholder 2"/>
          <p:cNvSpPr>
            <a:spLocks noGrp="1"/>
          </p:cNvSpPr>
          <p:nvPr>
            <p:ph idx="1"/>
          </p:nvPr>
        </p:nvSpPr>
        <p:spPr/>
        <p:txBody>
          <a:bodyPr/>
          <a:lstStyle/>
          <a:p>
            <a:r>
              <a:rPr lang="en-US" dirty="0" smtClean="0"/>
              <a:t>Used to version feature instances in production</a:t>
            </a:r>
          </a:p>
          <a:p>
            <a:pPr lvl="1"/>
            <a:r>
              <a:rPr lang="en-US" dirty="0" smtClean="0"/>
              <a:t>New with SharePoint 2010</a:t>
            </a:r>
          </a:p>
          <a:p>
            <a:pPr lvl="1"/>
            <a:endParaRPr lang="en-US" dirty="0" smtClean="0"/>
          </a:p>
          <a:p>
            <a:r>
              <a:rPr lang="en-US" dirty="0" smtClean="0"/>
              <a:t>How does it work?</a:t>
            </a:r>
          </a:p>
          <a:p>
            <a:pPr lvl="1"/>
            <a:r>
              <a:rPr lang="en-US" dirty="0" smtClean="0"/>
              <a:t>Feature definition is modified with Upgrade Actions</a:t>
            </a:r>
          </a:p>
          <a:p>
            <a:pPr lvl="1"/>
            <a:r>
              <a:rPr lang="en-US" dirty="0" smtClean="0"/>
              <a:t>New feature definition pushed out using solution update</a:t>
            </a:r>
          </a:p>
          <a:p>
            <a:pPr lvl="1"/>
            <a:r>
              <a:rPr lang="en-US" dirty="0" smtClean="0"/>
              <a:t>Feature instances queried and explicitly upgraded</a:t>
            </a:r>
            <a:endParaRPr lang="en-US" dirty="0"/>
          </a:p>
        </p:txBody>
      </p:sp>
    </p:spTree>
    <p:extLst>
      <p:ext uri="{BB962C8B-B14F-4D97-AF65-F5344CB8AC3E}">
        <p14:creationId xmlns:p14="http://schemas.microsoft.com/office/powerpoint/2010/main" val="138201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Instructions for what to do during feature upgrade</a:t>
            </a:r>
          </a:p>
          <a:p>
            <a:pPr lvl="1"/>
            <a:r>
              <a:rPr lang="en-US" sz="1600" b="1" dirty="0" err="1" smtClean="0">
                <a:latin typeface="Lucida Console" pitchFamily="49" charset="0"/>
              </a:rPr>
              <a:t>ApplyElementManifest</a:t>
            </a:r>
            <a:r>
              <a:rPr lang="en-US" sz="1800" dirty="0" smtClean="0"/>
              <a:t> – used to process element manifest</a:t>
            </a:r>
          </a:p>
          <a:p>
            <a:pPr lvl="1"/>
            <a:r>
              <a:rPr lang="en-US" sz="1600" b="1" dirty="0" err="1" smtClean="0">
                <a:latin typeface="Lucida Console" pitchFamily="49" charset="0"/>
              </a:rPr>
              <a:t>CustomUpgradeAction</a:t>
            </a:r>
            <a:r>
              <a:rPr lang="en-US" sz="1800" dirty="0" smtClean="0"/>
              <a:t> – used to execute event handler</a:t>
            </a:r>
          </a:p>
          <a:p>
            <a:pPr lvl="1"/>
            <a:r>
              <a:rPr lang="en-US" sz="1600" b="1" dirty="0" err="1" smtClean="0"/>
              <a:t>MapFile</a:t>
            </a:r>
            <a:r>
              <a:rPr lang="en-US" sz="1800" dirty="0" smtClean="0"/>
              <a:t> – used to remap existing file URL to new physical file</a:t>
            </a:r>
          </a:p>
          <a:p>
            <a:pPr lvl="1"/>
            <a:r>
              <a:rPr lang="en-US" sz="1600" b="1" dirty="0" err="1" smtClean="0"/>
              <a:t>AddContentTypeField</a:t>
            </a:r>
            <a:r>
              <a:rPr lang="en-US" sz="1800" dirty="0" smtClean="0"/>
              <a:t> – used to add new column to existing content type</a:t>
            </a:r>
            <a:endParaRPr lang="en-US" sz="1800" dirty="0"/>
          </a:p>
          <a:p>
            <a:pPr lvl="1"/>
            <a:endParaRPr lang="en-US" sz="1800" dirty="0" smtClean="0"/>
          </a:p>
          <a:p>
            <a:pPr lvl="1"/>
            <a:endParaRPr lang="en-US" sz="2000" dirty="0"/>
          </a:p>
          <a:p>
            <a:pPr lvl="1"/>
            <a:endParaRPr lang="en-US" dirty="0"/>
          </a:p>
        </p:txBody>
      </p:sp>
      <p:sp>
        <p:nvSpPr>
          <p:cNvPr id="2" name="Title 1"/>
          <p:cNvSpPr>
            <a:spLocks noGrp="1"/>
          </p:cNvSpPr>
          <p:nvPr>
            <p:ph type="title"/>
          </p:nvPr>
        </p:nvSpPr>
        <p:spPr/>
        <p:txBody>
          <a:bodyPr/>
          <a:lstStyle/>
          <a:p>
            <a:r>
              <a:rPr lang="en-US" dirty="0" err="1" smtClean="0"/>
              <a:t>UpgradeActions</a:t>
            </a:r>
            <a:endParaRPr lang="en-US" dirty="0"/>
          </a:p>
        </p:txBody>
      </p:sp>
      <p:sp>
        <p:nvSpPr>
          <p:cNvPr id="6" name="TextBox 5"/>
          <p:cNvSpPr txBox="1"/>
          <p:nvPr/>
        </p:nvSpPr>
        <p:spPr>
          <a:xfrm>
            <a:off x="152400" y="3392718"/>
            <a:ext cx="5486400" cy="325422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86689158-7048-4421-AD21-E0DEF0D67C81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Wingtip Lead Tracker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Scope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Web</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FF0000"/>
                </a:solidFill>
                <a:latin typeface="Consolas" panose="020B0609020204030204" pitchFamily="49" charset="0"/>
                <a:ea typeface="Calibri" panose="020F0502020204030204" pitchFamily="34" charset="0"/>
                <a:cs typeface="Consolas" panose="020B0609020204030204" pitchFamily="49" charset="0"/>
              </a:rPr>
              <a:t>BeginVersion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1.0.0.0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EndVersion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2.0.0.0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ElementManifest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FF0000"/>
                </a:solidFill>
                <a:latin typeface="Consolas" panose="020B0609020204030204" pitchFamily="49" charset="0"/>
                <a:ea typeface="Calibri" panose="020F0502020204030204" pitchFamily="34" charset="0"/>
                <a:cs typeface="Consolas" panose="020B0609020204030204" pitchFamily="49" charset="0"/>
              </a:rPr>
              <a:t>Location</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elements_v2.xml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ApplyElementManifests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VersionRange</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UpgradeActions</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spcAft>
                <a:spcPts val="80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Feature</a:t>
            </a:r>
            <a:r>
              <a:rPr lang="en-US" sz="12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200" dirty="0">
              <a:latin typeface="Consolas" panose="020B0609020204030204" pitchFamily="49" charset="0"/>
              <a:cs typeface="Consolas" panose="020B0609020204030204" pitchFamily="49" charset="0"/>
            </a:endParaRPr>
          </a:p>
        </p:txBody>
      </p:sp>
      <p:sp>
        <p:nvSpPr>
          <p:cNvPr id="7" name="TextBox 6"/>
          <p:cNvSpPr txBox="1"/>
          <p:nvPr/>
        </p:nvSpPr>
        <p:spPr>
          <a:xfrm>
            <a:off x="4572000" y="3774874"/>
            <a:ext cx="4419600" cy="1244956"/>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xmlns</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http://schemas.microsoft.com/</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sharepoint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&lt;</a:t>
            </a:r>
            <a:r>
              <a:rPr lang="en-US" sz="10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ListInstance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Id</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smtClean="0">
                <a:solidFill>
                  <a:srgbClr val="FF0000"/>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smtClean="0">
                <a:solidFill>
                  <a:srgbClr val="FF0000"/>
                </a:solidFill>
                <a:latin typeface="Consolas" panose="020B0609020204030204" pitchFamily="49" charset="0"/>
                <a:ea typeface="Calibri" panose="020F0502020204030204" pitchFamily="34" charset="0"/>
                <a:cs typeface="Consolas" panose="020B0609020204030204" pitchFamily="49" charset="0"/>
              </a:rPr>
              <a:t>TemplateType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105</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a:solidFill>
                  <a:srgbClr val="FF0000"/>
                </a:solidFill>
                <a:latin typeface="Consolas" panose="020B0609020204030204" pitchFamily="49" charset="0"/>
                <a:ea typeface="Calibri" panose="020F0502020204030204" pitchFamily="34" charset="0"/>
                <a:cs typeface="Consolas" panose="020B0609020204030204" pitchFamily="49" charset="0"/>
              </a:rPr>
              <a:t>Title</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Sales 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Url</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SalesLeads</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000" kern="0" dirty="0" err="1">
                <a:solidFill>
                  <a:srgbClr val="FF0000"/>
                </a:solidFill>
                <a:latin typeface="Consolas" panose="020B0609020204030204" pitchFamily="49" charset="0"/>
                <a:ea typeface="Calibri" panose="020F0502020204030204" pitchFamily="34" charset="0"/>
                <a:cs typeface="Consolas" panose="020B0609020204030204" pitchFamily="49" charset="0"/>
              </a:rPr>
              <a:t>OnQuickLaunch</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sz="10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 /&gt;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000" kern="0" dirty="0">
                <a:solidFill>
                  <a:srgbClr val="0000FF"/>
                </a:solidFill>
                <a:latin typeface="Consolas" panose="020B0609020204030204" pitchFamily="49" charset="0"/>
                <a:ea typeface="Calibri" panose="020F0502020204030204" pitchFamily="34" charset="0"/>
                <a:cs typeface="Consolas" panose="020B0609020204030204" pitchFamily="49" charset="0"/>
              </a:rPr>
              <a:t>&lt;/</a:t>
            </a:r>
            <a:r>
              <a:rPr lang="en-US" sz="1000" kern="0" dirty="0">
                <a:solidFill>
                  <a:srgbClr val="A31515"/>
                </a:solidFill>
                <a:latin typeface="Consolas" panose="020B0609020204030204" pitchFamily="49" charset="0"/>
                <a:ea typeface="Calibri" panose="020F0502020204030204" pitchFamily="34" charset="0"/>
                <a:cs typeface="Consolas" panose="020B0609020204030204" pitchFamily="49" charset="0"/>
              </a:rPr>
              <a:t>Elements</a:t>
            </a:r>
            <a:r>
              <a:rPr lang="en-US" sz="1000" kern="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&gt;</a:t>
            </a:r>
            <a:endParaRPr lang="en-US" sz="1000" kern="100" dirty="0">
              <a:latin typeface="Consolas" panose="020B0609020204030204" pitchFamily="49" charset="0"/>
              <a:ea typeface="Calibri" panose="020F0502020204030204" pitchFamily="34" charset="0"/>
              <a:cs typeface="Consolas" panose="020B0609020204030204" pitchFamily="49" charset="0"/>
            </a:endParaRPr>
          </a:p>
        </p:txBody>
      </p:sp>
      <p:cxnSp>
        <p:nvCxnSpPr>
          <p:cNvPr id="9" name="Straight Arrow Connector 8"/>
          <p:cNvCxnSpPr/>
          <p:nvPr/>
        </p:nvCxnSpPr>
        <p:spPr>
          <a:xfrm flipV="1">
            <a:off x="5143500" y="4876800"/>
            <a:ext cx="876300" cy="838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9139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Feature Upgrade</a:t>
            </a:r>
            <a:endParaRPr lang="en-US" dirty="0"/>
          </a:p>
        </p:txBody>
      </p:sp>
      <p:sp>
        <p:nvSpPr>
          <p:cNvPr id="3" name="Content Placeholder 2"/>
          <p:cNvSpPr>
            <a:spLocks noGrp="1"/>
          </p:cNvSpPr>
          <p:nvPr>
            <p:ph idx="1"/>
          </p:nvPr>
        </p:nvSpPr>
        <p:spPr/>
        <p:txBody>
          <a:bodyPr/>
          <a:lstStyle/>
          <a:p>
            <a:r>
              <a:rPr lang="en-US" dirty="0" smtClean="0"/>
              <a:t>Updating solution do not trigger feature upgrade</a:t>
            </a:r>
          </a:p>
          <a:p>
            <a:pPr lvl="1"/>
            <a:r>
              <a:rPr lang="en-US" dirty="0" smtClean="0"/>
              <a:t>Feature instances must be queried and upgraded</a:t>
            </a:r>
          </a:p>
          <a:p>
            <a:pPr lvl="1"/>
            <a:r>
              <a:rPr lang="en-US" dirty="0" smtClean="0"/>
              <a:t>Typically done using a Windows PowerShell script</a:t>
            </a:r>
            <a:endParaRPr lang="en-US" dirty="0"/>
          </a:p>
        </p:txBody>
      </p:sp>
      <p:sp>
        <p:nvSpPr>
          <p:cNvPr id="4" name="TextBox 3"/>
          <p:cNvSpPr txBox="1"/>
          <p:nvPr/>
        </p:nvSpPr>
        <p:spPr>
          <a:xfrm>
            <a:off x="685800" y="3184858"/>
            <a:ext cx="7772400" cy="245394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lvl="0" indent="-342900" defTabSz="-13873163" fontAlgn="base">
              <a:lnSpc>
                <a:spcPct val="107000"/>
              </a:lnSpc>
            </a:pPr>
            <a:r>
              <a:rPr lang="en-US" sz="1200" kern="0" dirty="0">
                <a:solidFill>
                  <a:srgbClr val="0000FF"/>
                </a:solidFill>
                <a:latin typeface="Consolas"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itchFamily="49" charset="0"/>
                <a:ea typeface="Calibri" panose="020F0502020204030204" pitchFamily="34" charset="0"/>
                <a:cs typeface="Consolas" panose="020B0609020204030204" pitchFamily="49" charset="0"/>
              </a:rPr>
              <a:t>PSSnapin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Microsoft.SharePoint.Powershell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ErrorAction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SilentlyContinue</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"http://intranet.wingtip.com"</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New-Object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itchFamily="49" charset="0"/>
                <a:ea typeface="Calibri" panose="020F0502020204030204" pitchFamily="34" charset="0"/>
                <a:cs typeface="Consolas" panose="020B0609020204030204" pitchFamily="49" charset="0"/>
              </a:rPr>
              <a:t>System.Guid</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itchFamily="49" charset="0"/>
                <a:ea typeface="Calibri" panose="020F0502020204030204" pitchFamily="34" charset="0"/>
                <a:cs typeface="Consolas" panose="020B0609020204030204" pitchFamily="49" charset="0"/>
              </a:rPr>
              <a:t>ArgumentList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"86689158-7048-4421-AD21-E0DEF0D67C81"</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srgbClr val="008080"/>
                </a:solidFill>
                <a:latin typeface="Consolas" pitchFamily="49" charset="0"/>
                <a:ea typeface="Calibri" panose="020F0502020204030204" pitchFamily="34" charset="0"/>
                <a:cs typeface="Consolas" panose="020B0609020204030204" pitchFamily="49" charset="0"/>
              </a:rPr>
              <a:t>Microsoft.SharePoint.Administration.SPWebApplication</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Lookup(</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WebAppUrl</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webApp</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QueryFeatures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FeatureId</a:t>
            </a:r>
            <a:r>
              <a:rPr lang="en-US" sz="1200" kern="0" dirty="0">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err="1">
                <a:solidFill>
                  <a:srgbClr val="00008B"/>
                </a:solidFill>
                <a:latin typeface="Consolas" pitchFamily="49" charset="0"/>
                <a:ea typeface="Calibri" panose="020F0502020204030204" pitchFamily="34" charset="0"/>
                <a:cs typeface="Consolas" panose="020B0609020204030204" pitchFamily="49" charset="0"/>
              </a:rPr>
              <a:t>foreach</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itchFamily="49" charset="0"/>
                <a:ea typeface="Calibri" panose="020F0502020204030204" pitchFamily="34" charset="0"/>
                <a:cs typeface="Consolas" panose="020B0609020204030204" pitchFamily="49" charset="0"/>
              </a:rPr>
              <a:t>in</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$features</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itchFamily="49" charset="0"/>
                <a:ea typeface="Calibri" panose="020F0502020204030204" pitchFamily="34" charset="0"/>
                <a:cs typeface="Consolas" panose="020B0609020204030204" pitchFamily="49" charset="0"/>
              </a:rPr>
              <a:t>Write-Host</a:t>
            </a: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itchFamily="49" charset="0"/>
                <a:ea typeface="Calibri" panose="020F0502020204030204" pitchFamily="34" charset="0"/>
                <a:cs typeface="Consolas" panose="020B0609020204030204" pitchFamily="49" charset="0"/>
              </a:rPr>
              <a:t>"Updating feature in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Parent</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Url</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itchFamily="49" charset="0"/>
                <a:ea typeface="Calibri" panose="020F0502020204030204" pitchFamily="34" charset="0"/>
                <a:cs typeface="Consolas" panose="020B0609020204030204" pitchFamily="49" charset="0"/>
              </a:rPr>
              <a:t>feature</a:t>
            </a:r>
            <a:r>
              <a:rPr lang="en-US" sz="1200" kern="0" dirty="0" err="1">
                <a:solidFill>
                  <a:srgbClr val="A9A9A9"/>
                </a:solidFill>
                <a:latin typeface="Consolas" pitchFamily="49" charset="0"/>
                <a:ea typeface="Calibri" panose="020F0502020204030204" pitchFamily="34" charset="0"/>
                <a:cs typeface="Consolas" panose="020B0609020204030204" pitchFamily="49" charset="0"/>
              </a:rPr>
              <a:t>.</a:t>
            </a:r>
            <a:r>
              <a:rPr lang="en-US" sz="1200" kern="0" dirty="0" err="1">
                <a:solidFill>
                  <a:prstClr val="black"/>
                </a:solidFill>
                <a:latin typeface="Consolas" pitchFamily="49" charset="0"/>
                <a:ea typeface="Calibri" panose="020F0502020204030204" pitchFamily="34" charset="0"/>
                <a:cs typeface="Consolas" panose="020B0609020204030204" pitchFamily="49" charset="0"/>
              </a:rPr>
              <a:t>Upgrade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itchFamily="49" charset="0"/>
                <a:ea typeface="Calibri" panose="020F0502020204030204" pitchFamily="34" charset="0"/>
                <a:cs typeface="Consolas" panose="020B0609020204030204" pitchFamily="49" charset="0"/>
              </a:rPr>
              <a:t>$true</a:t>
            </a:r>
            <a:r>
              <a:rPr lang="en-US" sz="1200" kern="0" dirty="0">
                <a:solidFill>
                  <a:prstClr val="black"/>
                </a:solidFill>
                <a:latin typeface="Consolas" pitchFamily="49" charset="0"/>
                <a:ea typeface="Calibri" panose="020F0502020204030204" pitchFamily="34" charset="0"/>
                <a:cs typeface="Consolas" panose="020B0609020204030204" pitchFamily="49" charset="0"/>
              </a:rPr>
              <a:t>)</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a:p>
            <a:pPr lvl="0" indent="-342900" defTabSz="-13873163" fontAlgn="base">
              <a:lnSpc>
                <a:spcPct val="107000"/>
              </a:lnSpc>
            </a:pPr>
            <a:r>
              <a:rPr lang="en-US" sz="1200" kern="0" dirty="0">
                <a:solidFill>
                  <a:prstClr val="black"/>
                </a:solidFill>
                <a:latin typeface="Consolas" pitchFamily="49" charset="0"/>
                <a:ea typeface="Calibri" panose="020F0502020204030204" pitchFamily="34" charset="0"/>
                <a:cs typeface="Consolas" panose="020B0609020204030204" pitchFamily="49" charset="0"/>
              </a:rPr>
              <a:t>} </a:t>
            </a:r>
            <a:endParaRPr lang="en-US" sz="1200" kern="100" dirty="0">
              <a:solidFill>
                <a:prstClr val="black"/>
              </a:solidFill>
              <a:latin typeface="Consolas"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889670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Understanding SharePoint Solutions</a:t>
            </a:r>
          </a:p>
          <a:p>
            <a:pPr>
              <a:buFont typeface="Wingdings" panose="05000000000000000000" pitchFamily="2" charset="2"/>
              <a:buChar char="ü"/>
            </a:pPr>
            <a:r>
              <a:rPr lang="en-US" dirty="0"/>
              <a:t>Farm Solutions</a:t>
            </a:r>
          </a:p>
          <a:p>
            <a:pPr>
              <a:buFont typeface="Wingdings" panose="05000000000000000000" pitchFamily="2" charset="2"/>
              <a:buChar char="ü"/>
            </a:pPr>
            <a:r>
              <a:rPr lang="en-US" dirty="0"/>
              <a:t>Sandbox Solutions</a:t>
            </a:r>
          </a:p>
          <a:p>
            <a:pPr>
              <a:buFont typeface="Wingdings" panose="05000000000000000000" pitchFamily="2" charset="2"/>
              <a:buChar char="ü"/>
            </a:pPr>
            <a:r>
              <a:rPr lang="en-US" dirty="0"/>
              <a:t>Breaking Out of the Sandbox</a:t>
            </a:r>
          </a:p>
          <a:p>
            <a:pPr>
              <a:buFont typeface="Wingdings" panose="05000000000000000000" pitchFamily="2" charset="2"/>
              <a:buChar char="ü"/>
            </a:pPr>
            <a:r>
              <a:rPr lang="en-US" dirty="0"/>
              <a:t>SharePoint </a:t>
            </a:r>
            <a:r>
              <a:rPr lang="en-US" dirty="0" smtClean="0"/>
              <a:t>Features</a:t>
            </a:r>
            <a:endParaRPr lang="en-US" dirty="0"/>
          </a:p>
        </p:txBody>
      </p:sp>
    </p:spTree>
    <p:extLst>
      <p:ext uri="{BB962C8B-B14F-4D97-AF65-F5344CB8AC3E}">
        <p14:creationId xmlns:p14="http://schemas.microsoft.com/office/powerpoint/2010/main" val="514552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Solutions</a:t>
            </a:r>
            <a:endParaRPr lang="en-US" dirty="0"/>
          </a:p>
        </p:txBody>
      </p:sp>
      <p:sp>
        <p:nvSpPr>
          <p:cNvPr id="3" name="Content Placeholder 2"/>
          <p:cNvSpPr>
            <a:spLocks noGrp="1"/>
          </p:cNvSpPr>
          <p:nvPr>
            <p:ph idx="1"/>
          </p:nvPr>
        </p:nvSpPr>
        <p:spPr/>
        <p:txBody>
          <a:bodyPr/>
          <a:lstStyle/>
          <a:p>
            <a:r>
              <a:rPr lang="en-US" dirty="0" smtClean="0"/>
              <a:t>SharePoint development based on solutions</a:t>
            </a:r>
          </a:p>
          <a:p>
            <a:pPr lvl="1"/>
            <a:r>
              <a:rPr lang="en-US" dirty="0" smtClean="0"/>
              <a:t>Solution is a CAB file with a </a:t>
            </a:r>
            <a:r>
              <a:rPr lang="en-US" dirty="0" smtClean="0">
                <a:latin typeface="Courier New" pitchFamily="49" charset="0"/>
                <a:cs typeface="Courier New" pitchFamily="49" charset="0"/>
              </a:rPr>
              <a:t>*.wsp</a:t>
            </a:r>
            <a:r>
              <a:rPr lang="en-US" dirty="0" smtClean="0"/>
              <a:t> extension</a:t>
            </a:r>
          </a:p>
          <a:p>
            <a:pPr lvl="1"/>
            <a:r>
              <a:rPr lang="en-US" dirty="0" smtClean="0"/>
              <a:t>Solution is a container of files distributed as a unit</a:t>
            </a:r>
          </a:p>
          <a:p>
            <a:pPr lvl="1"/>
            <a:r>
              <a:rPr lang="en-US" dirty="0" smtClean="0"/>
              <a:t>Solution contain manifest with instructions for installer</a:t>
            </a:r>
          </a:p>
          <a:p>
            <a:pPr lvl="1"/>
            <a:endParaRPr lang="en-US" dirty="0"/>
          </a:p>
          <a:p>
            <a:r>
              <a:rPr lang="en-US" dirty="0" smtClean="0"/>
              <a:t>Solutions can be deployed two different ways</a:t>
            </a:r>
          </a:p>
          <a:p>
            <a:pPr lvl="1"/>
            <a:r>
              <a:rPr lang="en-US" dirty="0" smtClean="0"/>
              <a:t>As a farm solution</a:t>
            </a:r>
          </a:p>
          <a:p>
            <a:pPr lvl="1"/>
            <a:r>
              <a:rPr lang="en-US" dirty="0" smtClean="0"/>
              <a:t>As a sandboxed solution</a:t>
            </a:r>
            <a:r>
              <a:rPr lang="en-US" sz="2000" dirty="0" smtClean="0"/>
              <a:t> – </a:t>
            </a:r>
            <a:r>
              <a:rPr lang="en-US" sz="2000" i="1" dirty="0" smtClean="0"/>
              <a:t>introduced in SharePoint 2010</a:t>
            </a:r>
            <a:endParaRPr lang="en-US" i="1" dirty="0" smtClean="0"/>
          </a:p>
        </p:txBody>
      </p:sp>
    </p:spTree>
    <p:extLst>
      <p:ext uri="{BB962C8B-B14F-4D97-AF65-F5344CB8AC3E}">
        <p14:creationId xmlns:p14="http://schemas.microsoft.com/office/powerpoint/2010/main" val="445736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SharePointRoot</a:t>
            </a:r>
            <a:r>
              <a:rPr lang="en-US" dirty="0" smtClean="0"/>
              <a:t> Directory</a:t>
            </a:r>
            <a:endParaRPr lang="en-US" dirty="0"/>
          </a:p>
        </p:txBody>
      </p:sp>
      <p:sp>
        <p:nvSpPr>
          <p:cNvPr id="3" name="Content Placeholder 2"/>
          <p:cNvSpPr>
            <a:spLocks noGrp="1"/>
          </p:cNvSpPr>
          <p:nvPr>
            <p:ph idx="1"/>
          </p:nvPr>
        </p:nvSpPr>
        <p:spPr/>
        <p:txBody>
          <a:bodyPr>
            <a:normAutofit/>
          </a:bodyPr>
          <a:lstStyle/>
          <a:p>
            <a:r>
              <a:rPr lang="en-US" sz="2400" dirty="0"/>
              <a:t>SharePoint Foundation relies on </a:t>
            </a:r>
            <a:r>
              <a:rPr lang="en-US" sz="2400" dirty="0" smtClean="0"/>
              <a:t>set of template files</a:t>
            </a:r>
          </a:p>
          <a:p>
            <a:pPr lvl="1"/>
            <a:r>
              <a:rPr lang="en-US" sz="2000" dirty="0" smtClean="0"/>
              <a:t>Stored in special </a:t>
            </a:r>
            <a:r>
              <a:rPr lang="en-US" sz="2000" dirty="0"/>
              <a:t>directory </a:t>
            </a:r>
            <a:r>
              <a:rPr lang="en-US" sz="2000" dirty="0" smtClean="0"/>
              <a:t>known as SharePointRoot</a:t>
            </a:r>
          </a:p>
          <a:p>
            <a:pPr lvl="1"/>
            <a:r>
              <a:rPr lang="en-US" sz="2000" dirty="0"/>
              <a:t>SharePointRoot </a:t>
            </a:r>
            <a:r>
              <a:rPr lang="en-US" sz="2000" dirty="0" smtClean="0"/>
              <a:t> located on file </a:t>
            </a:r>
            <a:r>
              <a:rPr lang="en-US" sz="2000" dirty="0"/>
              <a:t>system of </a:t>
            </a:r>
            <a:r>
              <a:rPr lang="en-US" sz="2000" dirty="0" smtClean="0"/>
              <a:t>each WFE at this path</a:t>
            </a:r>
          </a:p>
          <a:p>
            <a:pPr lvl="2"/>
            <a:r>
              <a:rPr lang="en-US" sz="1200" dirty="0">
                <a:latin typeface="Courier New" panose="02070309020205020404" pitchFamily="49" charset="0"/>
                <a:cs typeface="Courier New" pitchFamily="49" charset="0"/>
              </a:rPr>
              <a:t>C:\Program Files\Common Files\Microsoft Shared\Web Server </a:t>
            </a:r>
            <a:r>
              <a:rPr lang="en-US" sz="1200" dirty="0" smtClean="0">
                <a:latin typeface="Courier New" pitchFamily="49" charset="0"/>
                <a:cs typeface="Courier New" pitchFamily="49" charset="0"/>
              </a:rPr>
              <a:t>Extensions\15</a:t>
            </a:r>
            <a:endParaRPr lang="en-US" sz="1200" dirty="0" smtClean="0">
              <a:solidFill>
                <a:srgbClr val="87451D"/>
              </a:solidFill>
              <a:latin typeface="Courier New" panose="02070309020205020404" pitchFamily="49" charset="0"/>
              <a:cs typeface="Courier New" panose="02070309020205020404" pitchFamily="49" charset="0"/>
            </a:endParaRPr>
          </a:p>
          <a:p>
            <a:pPr lvl="1"/>
            <a:r>
              <a:rPr lang="en-US" sz="2000" dirty="0" smtClean="0"/>
              <a:t>Farm solutions deploy their files into child directories</a:t>
            </a:r>
          </a:p>
        </p:txBody>
      </p:sp>
      <p:graphicFrame>
        <p:nvGraphicFramePr>
          <p:cNvPr id="4" name="Table 3"/>
          <p:cNvGraphicFramePr>
            <a:graphicFrameLocks noGrp="1"/>
          </p:cNvGraphicFramePr>
          <p:nvPr>
            <p:extLst>
              <p:ext uri="{D42A27DB-BD31-4B8C-83A1-F6EECF244321}">
                <p14:modId xmlns:p14="http://schemas.microsoft.com/office/powerpoint/2010/main" val="962620203"/>
              </p:ext>
            </p:extLst>
          </p:nvPr>
        </p:nvGraphicFramePr>
        <p:xfrm>
          <a:off x="609600" y="3352800"/>
          <a:ext cx="7924800" cy="3200400"/>
        </p:xfrm>
        <a:graphic>
          <a:graphicData uri="http://schemas.openxmlformats.org/drawingml/2006/table">
            <a:tbl>
              <a:tblPr firstRow="1" firstCol="1" bandRow="1">
                <a:tableStyleId>{5C22544A-7EE6-4342-B048-85BDC9FD1C3A}</a:tableStyleId>
              </a:tblPr>
              <a:tblGrid>
                <a:gridCol w="3140639"/>
                <a:gridCol w="4784161"/>
              </a:tblGrid>
              <a:tr h="266700">
                <a:tc>
                  <a:txBody>
                    <a:bodyPr/>
                    <a:lstStyle/>
                    <a:p>
                      <a:pPr marL="0" marR="0">
                        <a:lnSpc>
                          <a:spcPts val="1100"/>
                        </a:lnSpc>
                        <a:spcBef>
                          <a:spcPts val="0"/>
                        </a:spcBef>
                        <a:spcAft>
                          <a:spcPts val="200"/>
                        </a:spcAft>
                        <a:tabLst>
                          <a:tab pos="190500" algn="r"/>
                          <a:tab pos="304800" algn="l"/>
                        </a:tabLst>
                      </a:pPr>
                      <a:r>
                        <a:rPr lang="en-US" sz="1400" dirty="0">
                          <a:effectLst/>
                        </a:rPr>
                        <a:t>Path relative to SharePoint Root</a:t>
                      </a:r>
                      <a:endParaRPr lang="en-US" sz="1400" dirty="0">
                        <a:solidFill>
                          <a:srgbClr val="000000"/>
                        </a:solidFill>
                        <a:effectLst/>
                        <a:latin typeface="Segoe UI"/>
                        <a:ea typeface="Times New Roman"/>
                        <a:cs typeface="Segoe"/>
                      </a:endParaRPr>
                    </a:p>
                  </a:txBody>
                  <a:tcPr marL="45720" marR="45720" anchor="b"/>
                </a:tc>
                <a:tc>
                  <a:txBody>
                    <a:bodyPr/>
                    <a:lstStyle/>
                    <a:p>
                      <a:pPr marL="0" marR="0">
                        <a:lnSpc>
                          <a:spcPts val="1100"/>
                        </a:lnSpc>
                        <a:spcBef>
                          <a:spcPts val="0"/>
                        </a:spcBef>
                        <a:spcAft>
                          <a:spcPts val="200"/>
                        </a:spcAft>
                        <a:tabLst>
                          <a:tab pos="190500" algn="r"/>
                          <a:tab pos="304800" algn="l"/>
                        </a:tabLst>
                      </a:pPr>
                      <a:r>
                        <a:rPr lang="en-US" sz="1400" dirty="0">
                          <a:effectLst/>
                        </a:rPr>
                        <a:t>Template file types</a:t>
                      </a:r>
                      <a:endParaRPr lang="en-US" sz="1400" dirty="0">
                        <a:solidFill>
                          <a:srgbClr val="000000"/>
                        </a:solidFill>
                        <a:effectLst/>
                        <a:latin typeface="Segoe UI"/>
                        <a:ea typeface="Times New Roman"/>
                        <a:cs typeface="Segoe"/>
                      </a:endParaRPr>
                    </a:p>
                  </a:txBody>
                  <a:tcPr marL="45720" marR="45720" anchor="b"/>
                </a:tc>
              </a:tr>
              <a:tr h="266700">
                <a:tc>
                  <a:txBody>
                    <a:bodyPr/>
                    <a:lstStyle/>
                    <a:p>
                      <a:pPr marL="0" marR="0">
                        <a:lnSpc>
                          <a:spcPts val="1100"/>
                        </a:lnSpc>
                        <a:spcBef>
                          <a:spcPts val="0"/>
                        </a:spcBef>
                        <a:spcAft>
                          <a:spcPts val="200"/>
                        </a:spcAft>
                        <a:tabLst>
                          <a:tab pos="190500" algn="r"/>
                          <a:tab pos="304800" algn="l"/>
                        </a:tabLst>
                      </a:pPr>
                      <a:r>
                        <a:rPr lang="en-US" sz="1100" dirty="0">
                          <a:effectLst/>
                        </a:rPr>
                        <a:t>/ISAPI</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Web Services </a:t>
                      </a:r>
                      <a:r>
                        <a:rPr lang="en-US" sz="1100" dirty="0" smtClean="0">
                          <a:effectLst/>
                        </a:rPr>
                        <a:t>(*.</a:t>
                      </a:r>
                      <a:r>
                        <a:rPr lang="en-US" sz="1100" dirty="0">
                          <a:effectLst/>
                        </a:rPr>
                        <a:t>svc, </a:t>
                      </a:r>
                      <a:r>
                        <a:rPr lang="en-US" sz="1100" dirty="0" smtClean="0">
                          <a:effectLst/>
                        </a:rPr>
                        <a:t>*.</a:t>
                      </a:r>
                      <a:r>
                        <a:rPr lang="en-US" sz="1100" dirty="0" err="1" smtClean="0">
                          <a:effectLst/>
                        </a:rPr>
                        <a:t>ashx</a:t>
                      </a:r>
                      <a:r>
                        <a:rPr lang="en-US" sz="1100" dirty="0" smtClean="0">
                          <a:effectLst/>
                        </a:rPr>
                        <a:t> and *.</a:t>
                      </a:r>
                      <a:r>
                        <a:rPr lang="en-US" sz="1100" dirty="0" err="1">
                          <a:effectLst/>
                        </a:rPr>
                        <a:t>asmx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/Resources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Resource files </a:t>
                      </a:r>
                      <a:r>
                        <a:rPr lang="en-US" sz="1100" dirty="0" smtClean="0">
                          <a:effectLst/>
                        </a:rPr>
                        <a:t>(*.</a:t>
                      </a:r>
                      <a:r>
                        <a:rPr lang="en-US" sz="1100" dirty="0" err="1">
                          <a:effectLst/>
                        </a:rPr>
                        <a:t>resx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/TEMPLATE/ADMIN</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used exclusively in Central Administration</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/TEMPLATE/CONTROLTEMPLATES</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ASP.NET User Controls </a:t>
                      </a:r>
                      <a:r>
                        <a:rPr lang="en-US" sz="1100" dirty="0" smtClean="0">
                          <a:effectLst/>
                        </a:rPr>
                        <a:t>(*.</a:t>
                      </a:r>
                      <a:r>
                        <a:rPr lang="en-US" sz="1100" dirty="0" err="1">
                          <a:effectLst/>
                        </a:rPr>
                        <a:t>ascx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/TEMPLATE/FEATURES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Feature definition files </a:t>
                      </a:r>
                      <a:r>
                        <a:rPr lang="en-US" sz="1100" dirty="0" smtClean="0">
                          <a:effectLst/>
                        </a:rPr>
                        <a:t>(*.</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/TEMPLATE/IMAGES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Images </a:t>
                      </a:r>
                      <a:r>
                        <a:rPr lang="en-US" sz="1100" dirty="0" smtClean="0">
                          <a:effectLst/>
                        </a:rPr>
                        <a:t>(*.</a:t>
                      </a:r>
                      <a:r>
                        <a:rPr lang="en-US" sz="1100" dirty="0">
                          <a:effectLst/>
                        </a:rPr>
                        <a:t>gif, </a:t>
                      </a:r>
                      <a:r>
                        <a:rPr lang="en-US" sz="1100" dirty="0" smtClean="0">
                          <a:effectLst/>
                        </a:rPr>
                        <a:t>*.</a:t>
                      </a:r>
                      <a:r>
                        <a:rPr lang="en-US" sz="1100" dirty="0">
                          <a:effectLst/>
                        </a:rPr>
                        <a:t>jpg and </a:t>
                      </a:r>
                      <a:r>
                        <a:rPr lang="en-US" sz="1100" dirty="0" smtClean="0">
                          <a:effectLst/>
                        </a:rPr>
                        <a:t>*.</a:t>
                      </a:r>
                      <a:r>
                        <a:rPr lang="en-US" sz="1100" dirty="0" err="1">
                          <a:effectLst/>
                        </a:rPr>
                        <a:t>png</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Application pages </a:t>
                      </a:r>
                      <a:r>
                        <a:rPr lang="en-US" sz="1100" dirty="0" smtClean="0">
                          <a:effectLst/>
                        </a:rPr>
                        <a:t>(*.</a:t>
                      </a:r>
                      <a:r>
                        <a:rPr lang="en-US" sz="1100" dirty="0" err="1">
                          <a:effectLst/>
                        </a:rPr>
                        <a:t>aspx</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/TEMPLATE/LAYOUTS/1033/STYLES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CSS Files </a:t>
                      </a:r>
                      <a:r>
                        <a:rPr lang="en-US" sz="1100" dirty="0" smtClean="0">
                          <a:effectLst/>
                        </a:rPr>
                        <a:t>(*.</a:t>
                      </a:r>
                      <a:r>
                        <a:rPr lang="en-US" sz="1100" dirty="0" err="1">
                          <a:effectLst/>
                        </a:rPr>
                        <a:t>css</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/TEMPLATE/LAYOUTS/ClientBin</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Silverlight components </a:t>
                      </a:r>
                      <a:r>
                        <a:rPr lang="en-US" sz="1100" dirty="0" smtClean="0">
                          <a:effectLst/>
                        </a:rPr>
                        <a:t>(*.</a:t>
                      </a:r>
                      <a:r>
                        <a:rPr lang="en-US" sz="1100" dirty="0" err="1">
                          <a:effectLst/>
                        </a:rPr>
                        <a:t>xap</a:t>
                      </a:r>
                      <a:r>
                        <a:rPr lang="en-US" sz="1100" dirty="0">
                          <a:effectLst/>
                        </a:rPr>
                        <a:t>)</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a:effectLst/>
                        </a:rPr>
                        <a:t>/TEMPLATE/SiteTemplates</a:t>
                      </a:r>
                      <a:endParaRPr lang="en-US" sz="110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Site Definition files (onet.xml)</a:t>
                      </a:r>
                      <a:endParaRPr lang="en-US" sz="1100" dirty="0">
                        <a:solidFill>
                          <a:srgbClr val="000000"/>
                        </a:solidFill>
                        <a:effectLst/>
                        <a:latin typeface="Segoe UI"/>
                        <a:ea typeface="Times New Roman"/>
                        <a:cs typeface="Segoe"/>
                      </a:endParaRPr>
                    </a:p>
                  </a:txBody>
                  <a:tcPr marL="45720" marR="45720" anchor="ctr"/>
                </a:tc>
              </a:tr>
              <a:tr h="266700">
                <a:tc>
                  <a:txBody>
                    <a:bodyPr/>
                    <a:lstStyle/>
                    <a:p>
                      <a:pPr marL="0" marR="0">
                        <a:lnSpc>
                          <a:spcPts val="1100"/>
                        </a:lnSpc>
                        <a:spcBef>
                          <a:spcPts val="0"/>
                        </a:spcBef>
                        <a:spcAft>
                          <a:spcPts val="200"/>
                        </a:spcAft>
                        <a:tabLst>
                          <a:tab pos="190500" algn="r"/>
                          <a:tab pos="304800" algn="l"/>
                        </a:tabLst>
                      </a:pPr>
                      <a:r>
                        <a:rPr lang="en-US" sz="1100" dirty="0">
                          <a:effectLst/>
                        </a:rPr>
                        <a:t>/TEMPLATE/XML</a:t>
                      </a:r>
                      <a:endParaRPr lang="en-US" sz="1100" dirty="0">
                        <a:solidFill>
                          <a:srgbClr val="000000"/>
                        </a:solidFill>
                        <a:effectLst/>
                        <a:latin typeface="Segoe UI"/>
                        <a:ea typeface="Times New Roman"/>
                        <a:cs typeface="Segoe"/>
                      </a:endParaRPr>
                    </a:p>
                  </a:txBody>
                  <a:tcPr marL="45720" marR="45720" anchor="ctr"/>
                </a:tc>
                <a:tc>
                  <a:txBody>
                    <a:bodyPr/>
                    <a:lstStyle/>
                    <a:p>
                      <a:pPr marL="0" marR="0">
                        <a:lnSpc>
                          <a:spcPts val="1100"/>
                        </a:lnSpc>
                        <a:spcBef>
                          <a:spcPts val="0"/>
                        </a:spcBef>
                        <a:spcAft>
                          <a:spcPts val="200"/>
                        </a:spcAft>
                        <a:tabLst>
                          <a:tab pos="190500" algn="r"/>
                          <a:tab pos="304800" algn="l"/>
                        </a:tabLst>
                      </a:pPr>
                      <a:r>
                        <a:rPr lang="en-US" sz="1100" dirty="0">
                          <a:effectLst/>
                        </a:rPr>
                        <a:t>Custom field type definition files (</a:t>
                      </a:r>
                      <a:r>
                        <a:rPr lang="en-US" sz="1100" dirty="0" err="1">
                          <a:effectLst/>
                        </a:rPr>
                        <a:t>fdltype</a:t>
                      </a:r>
                      <a:r>
                        <a:rPr lang="en-US" sz="1100" dirty="0">
                          <a:effectLst/>
                        </a:rPr>
                        <a:t>*.xml)</a:t>
                      </a:r>
                      <a:endParaRPr lang="en-US" sz="1100" dirty="0">
                        <a:solidFill>
                          <a:srgbClr val="000000"/>
                        </a:solidFill>
                        <a:effectLst/>
                        <a:latin typeface="Segoe UI"/>
                        <a:ea typeface="Times New Roman"/>
                        <a:cs typeface="Segoe"/>
                      </a:endParaRPr>
                    </a:p>
                  </a:txBody>
                  <a:tcPr marL="45720" marR="45720" anchor="ctr"/>
                </a:tc>
              </a:tr>
            </a:tbl>
          </a:graphicData>
        </a:graphic>
      </p:graphicFrame>
    </p:spTree>
    <p:extLst>
      <p:ext uri="{BB962C8B-B14F-4D97-AF65-F5344CB8AC3E}">
        <p14:creationId xmlns:p14="http://schemas.microsoft.com/office/powerpoint/2010/main" val="1385266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itle 212995"/>
          <p:cNvSpPr>
            <a:spLocks noGrp="1" noChangeArrowheads="1"/>
          </p:cNvSpPr>
          <p:nvPr>
            <p:ph type="title"/>
          </p:nvPr>
        </p:nvSpPr>
        <p:spPr/>
        <p:txBody>
          <a:bodyPr/>
          <a:lstStyle/>
          <a:p>
            <a:pPr marL="0" indent="0" defTabSz="914400" eaLnBrk="1" hangingPunct="1"/>
            <a:r>
              <a:rPr lang="en-US" smtClean="0"/>
              <a:t>Deployment Using </a:t>
            </a:r>
            <a:r>
              <a:rPr lang="en-US" dirty="0" smtClean="0"/>
              <a:t>Solution Packages</a:t>
            </a:r>
          </a:p>
        </p:txBody>
      </p:sp>
      <p:sp>
        <p:nvSpPr>
          <p:cNvPr id="212997" name="Text Placeholder 212996"/>
          <p:cNvSpPr>
            <a:spLocks noGrp="1" noChangeArrowheads="1"/>
          </p:cNvSpPr>
          <p:nvPr>
            <p:ph type="body" idx="1"/>
          </p:nvPr>
        </p:nvSpPr>
        <p:spPr/>
        <p:txBody>
          <a:bodyPr>
            <a:normAutofit/>
          </a:bodyPr>
          <a:lstStyle/>
          <a:p>
            <a:pPr defTabSz="914400" eaLnBrk="1" hangingPunct="1"/>
            <a:r>
              <a:rPr lang="en-US" dirty="0" smtClean="0"/>
              <a:t>What is a solution package?</a:t>
            </a:r>
          </a:p>
          <a:p>
            <a:pPr lvl="1"/>
            <a:r>
              <a:rPr lang="en-US" dirty="0" smtClean="0">
                <a:latin typeface="Microsoft Sans Serif" pitchFamily="34" charset="0"/>
              </a:rPr>
              <a:t>Deployment mechanism</a:t>
            </a:r>
          </a:p>
          <a:p>
            <a:pPr lvl="1"/>
            <a:r>
              <a:rPr lang="en-US" dirty="0" smtClean="0">
                <a:latin typeface="Microsoft Sans Serif" pitchFamily="34" charset="0"/>
              </a:rPr>
              <a:t>Atomic </a:t>
            </a:r>
            <a:r>
              <a:rPr lang="en-US" dirty="0">
                <a:latin typeface="Microsoft Sans Serif" pitchFamily="34" charset="0"/>
              </a:rPr>
              <a:t>unit of </a:t>
            </a:r>
            <a:r>
              <a:rPr lang="en-US" dirty="0" smtClean="0">
                <a:latin typeface="Microsoft Sans Serif" pitchFamily="34" charset="0"/>
              </a:rPr>
              <a:t>reuse, deployment </a:t>
            </a:r>
            <a:r>
              <a:rPr lang="en-US" dirty="0">
                <a:latin typeface="Microsoft Sans Serif" pitchFamily="34" charset="0"/>
              </a:rPr>
              <a:t>and versioning</a:t>
            </a:r>
          </a:p>
          <a:p>
            <a:pPr lvl="1"/>
            <a:r>
              <a:rPr lang="en-US" dirty="0" smtClean="0">
                <a:latin typeface="Microsoft Sans Serif" pitchFamily="34" charset="0"/>
              </a:rPr>
              <a:t>A set </a:t>
            </a:r>
            <a:r>
              <a:rPr lang="en-US" dirty="0">
                <a:latin typeface="Microsoft Sans Serif" pitchFamily="34" charset="0"/>
              </a:rPr>
              <a:t>of files </a:t>
            </a:r>
            <a:r>
              <a:rPr lang="en-US" dirty="0" smtClean="0">
                <a:latin typeface="Microsoft Sans Serif" pitchFamily="34" charset="0"/>
              </a:rPr>
              <a:t>and manifest with installation instructions</a:t>
            </a:r>
          </a:p>
          <a:p>
            <a:pPr lvl="1"/>
            <a:r>
              <a:rPr lang="en-US" dirty="0">
                <a:latin typeface="Microsoft Sans Serif" pitchFamily="34" charset="0"/>
              </a:rPr>
              <a:t>A CAB file with </a:t>
            </a:r>
            <a:r>
              <a:rPr lang="en-US" dirty="0">
                <a:latin typeface="Courier New" pitchFamily="49" charset="0"/>
                <a:cs typeface="Courier New" pitchFamily="49" charset="0"/>
              </a:rPr>
              <a:t>*.</a:t>
            </a:r>
            <a:r>
              <a:rPr lang="en-US" dirty="0" err="1">
                <a:latin typeface="Courier New" pitchFamily="49" charset="0"/>
                <a:cs typeface="Courier New" pitchFamily="49" charset="0"/>
              </a:rPr>
              <a:t>wsp</a:t>
            </a:r>
            <a:r>
              <a:rPr lang="en-US" dirty="0">
                <a:latin typeface="Microsoft Sans Serif" pitchFamily="34" charset="0"/>
              </a:rPr>
              <a:t> </a:t>
            </a:r>
            <a:r>
              <a:rPr lang="en-US" dirty="0" smtClean="0">
                <a:latin typeface="Microsoft Sans Serif" pitchFamily="34" charset="0"/>
              </a:rPr>
              <a:t>extension</a:t>
            </a:r>
            <a:endParaRPr lang="en-US" dirty="0">
              <a:latin typeface="Microsoft Sans Serif" pitchFamily="34" charset="0"/>
            </a:endParaRPr>
          </a:p>
          <a:p>
            <a:pPr defTabSz="914400" eaLnBrk="1" hangingPunct="1"/>
            <a:endParaRPr lang="en-US" dirty="0" smtClean="0"/>
          </a:p>
          <a:p>
            <a:pPr defTabSz="914400" eaLnBrk="1" hangingPunct="1"/>
            <a:r>
              <a:rPr lang="en-US" dirty="0" smtClean="0"/>
              <a:t>What can be deployed via a solution package</a:t>
            </a:r>
          </a:p>
          <a:p>
            <a:pPr lvl="1" defTabSz="914400" eaLnBrk="1" hangingPunct="1"/>
            <a:r>
              <a:rPr lang="en-US" dirty="0" smtClean="0">
                <a:latin typeface="Microsoft Sans Serif" pitchFamily="34" charset="0"/>
              </a:rPr>
              <a:t>Feature definitions</a:t>
            </a:r>
          </a:p>
          <a:p>
            <a:pPr lvl="1" defTabSz="914400" eaLnBrk="1" hangingPunct="1"/>
            <a:r>
              <a:rPr lang="en-US" dirty="0" smtClean="0">
                <a:latin typeface="Microsoft Sans Serif" pitchFamily="34" charset="0"/>
              </a:rPr>
              <a:t>Images</a:t>
            </a:r>
          </a:p>
          <a:p>
            <a:pPr lvl="1" defTabSz="914400" eaLnBrk="1" hangingPunct="1"/>
            <a:r>
              <a:rPr lang="en-US" dirty="0" smtClean="0">
                <a:latin typeface="Microsoft Sans Serif" pitchFamily="34" charset="0"/>
              </a:rPr>
              <a:t>Assemblies</a:t>
            </a:r>
          </a:p>
          <a:p>
            <a:pPr lvl="1" defTabSz="914400" eaLnBrk="1" hangingPunct="1"/>
            <a:r>
              <a:rPr lang="en-US" dirty="0" smtClean="0">
                <a:latin typeface="Microsoft Sans Serif" pitchFamily="34" charset="0"/>
              </a:rPr>
              <a:t>And much more…</a:t>
            </a:r>
          </a:p>
        </p:txBody>
      </p:sp>
    </p:spTree>
    <p:extLst>
      <p:ext uri="{BB962C8B-B14F-4D97-AF65-F5344CB8AC3E}">
        <p14:creationId xmlns:p14="http://schemas.microsoft.com/office/powerpoint/2010/main" val="226175978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manifest.xml file</a:t>
            </a:r>
            <a:endParaRPr lang="en-US" dirty="0"/>
          </a:p>
        </p:txBody>
      </p:sp>
      <p:sp>
        <p:nvSpPr>
          <p:cNvPr id="3" name="Content Placeholder 2"/>
          <p:cNvSpPr>
            <a:spLocks noGrp="1"/>
          </p:cNvSpPr>
          <p:nvPr>
            <p:ph idx="1"/>
          </p:nvPr>
        </p:nvSpPr>
        <p:spPr/>
        <p:txBody>
          <a:bodyPr/>
          <a:lstStyle/>
          <a:p>
            <a:r>
              <a:rPr lang="en-US" dirty="0" smtClean="0"/>
              <a:t>Each Solution Package requires </a:t>
            </a:r>
            <a:r>
              <a:rPr lang="en-US" sz="2000" dirty="0" smtClean="0">
                <a:latin typeface="Courier New" pitchFamily="49" charset="0"/>
                <a:cs typeface="Courier New" pitchFamily="49" charset="0"/>
              </a:rPr>
              <a:t>manifest.xml</a:t>
            </a:r>
            <a:r>
              <a:rPr lang="en-US" dirty="0" smtClean="0"/>
              <a:t> file</a:t>
            </a:r>
          </a:p>
          <a:p>
            <a:pPr lvl="1"/>
            <a:r>
              <a:rPr lang="en-US" dirty="0" smtClean="0"/>
              <a:t>Mainly serves as instructions to installer on WFE</a:t>
            </a:r>
            <a:endParaRPr lang="en-US" dirty="0"/>
          </a:p>
        </p:txBody>
      </p:sp>
      <p:sp>
        <p:nvSpPr>
          <p:cNvPr id="5" name="TextBox 4"/>
          <p:cNvSpPr txBox="1"/>
          <p:nvPr/>
        </p:nvSpPr>
        <p:spPr>
          <a:xfrm>
            <a:off x="685800" y="2431097"/>
            <a:ext cx="7772400" cy="427450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xml</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version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1.0</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encoding</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utf-8</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Solution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xmlns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http://schemas.microsoft.com/</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sharepoint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SolutionId</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07752644-45b2-41c3-9eaa-2d58a1ac31b9</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SharePointProductVersion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15.0</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DeploymentServerType</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WebFrontEnd</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ResetWebServer</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TRUE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FeatureManifests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FeatureManifest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LeadTracker</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\Feature.xml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FeatureManifests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IMAGES\</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\FeatureIcon.gif</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IMAGES\</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\SiteIcon.gif</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TemplateFiles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Assemblies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Assembly</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a:solidFill>
                  <a:srgbClr val="FF0000"/>
                </a:solidFill>
                <a:latin typeface="Consolas" panose="020B0609020204030204" pitchFamily="49" charset="0"/>
                <a:ea typeface="Calibri" panose="020F0502020204030204" pitchFamily="34" charset="0"/>
                <a:cs typeface="Times New Roman" panose="02020603050405020304" pitchFamily="18" charset="0"/>
              </a:rPr>
              <a:t>Location</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WingtipDevProject.dll</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endParaRPr lang="en-US" sz="14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             </a:t>
            </a:r>
            <a:r>
              <a:rPr lang="en-US" sz="1400" kern="0" dirty="0" err="1" smtClean="0">
                <a:solidFill>
                  <a:srgbClr val="FF0000"/>
                </a:solidFill>
                <a:latin typeface="Consolas" panose="020B0609020204030204" pitchFamily="49" charset="0"/>
                <a:ea typeface="Calibri" panose="020F0502020204030204" pitchFamily="34" charset="0"/>
                <a:cs typeface="Times New Roman" panose="02020603050405020304" pitchFamily="18" charset="0"/>
              </a:rPr>
              <a:t>DeploymentTarget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GlobalAssemblyCache</a:t>
            </a:r>
            <a:r>
              <a:rPr lang="en-US" sz="14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  &lt;/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Assemblies</a:t>
            </a: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kern="0" dirty="0">
                <a:solidFill>
                  <a:srgbClr val="0000FF"/>
                </a:solidFill>
                <a:latin typeface="Consolas" panose="020B0609020204030204" pitchFamily="49" charset="0"/>
                <a:ea typeface="Calibri" panose="020F0502020204030204" pitchFamily="34" charset="0"/>
                <a:cs typeface="Times New Roman" panose="02020603050405020304" pitchFamily="18" charset="0"/>
              </a:rPr>
              <a:t>&lt;/</a:t>
            </a:r>
            <a:r>
              <a:rPr lang="en-US" sz="1400" kern="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Solution</a:t>
            </a:r>
            <a:r>
              <a:rPr lang="en-US" sz="1400" kern="0" dirty="0" smtClean="0">
                <a:solidFill>
                  <a:srgbClr val="0000FF"/>
                </a:solidFill>
                <a:latin typeface="Consolas" panose="020B0609020204030204" pitchFamily="49" charset="0"/>
                <a:ea typeface="Calibri" panose="020F0502020204030204" pitchFamily="34" charset="0"/>
                <a:cs typeface="Times New Roman" panose="02020603050405020304" pitchFamily="18" charset="0"/>
              </a:rPr>
              <a:t>&gt;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6501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solidFill>
                  <a:schemeClr val="bg1">
                    <a:lumMod val="50000"/>
                  </a:schemeClr>
                </a:solidFill>
              </a:rPr>
              <a:t>Understanding SharePoint Solutions</a:t>
            </a:r>
          </a:p>
          <a:p>
            <a:pPr>
              <a:buFont typeface="Wingdings" panose="05000000000000000000" pitchFamily="2" charset="2"/>
              <a:buChar char="Ø"/>
            </a:pPr>
            <a:r>
              <a:rPr lang="en-US" dirty="0" smtClean="0"/>
              <a:t>Farm </a:t>
            </a:r>
            <a:r>
              <a:rPr lang="en-US" dirty="0"/>
              <a:t>Solutions</a:t>
            </a:r>
          </a:p>
          <a:p>
            <a:r>
              <a:rPr lang="en-US" dirty="0"/>
              <a:t>Sandbox Solutions</a:t>
            </a:r>
          </a:p>
          <a:p>
            <a:r>
              <a:rPr lang="en-US" dirty="0" smtClean="0"/>
              <a:t>SharePoint Features</a:t>
            </a:r>
            <a:endParaRPr lang="en-US" dirty="0"/>
          </a:p>
        </p:txBody>
      </p:sp>
    </p:spTree>
    <p:extLst>
      <p:ext uri="{BB962C8B-B14F-4D97-AF65-F5344CB8AC3E}">
        <p14:creationId xmlns:p14="http://schemas.microsoft.com/office/powerpoint/2010/main" val="69403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Solutions</a:t>
            </a:r>
            <a:endParaRPr lang="en-US" dirty="0"/>
          </a:p>
        </p:txBody>
      </p:sp>
      <p:sp>
        <p:nvSpPr>
          <p:cNvPr id="3" name="Content Placeholder 2"/>
          <p:cNvSpPr>
            <a:spLocks noGrp="1"/>
          </p:cNvSpPr>
          <p:nvPr>
            <p:ph idx="1"/>
          </p:nvPr>
        </p:nvSpPr>
        <p:spPr/>
        <p:txBody>
          <a:bodyPr/>
          <a:lstStyle/>
          <a:p>
            <a:r>
              <a:rPr lang="en-US" dirty="0" smtClean="0"/>
              <a:t>Full access to running server-side code against SharePoint server-side object model</a:t>
            </a:r>
          </a:p>
          <a:p>
            <a:r>
              <a:rPr lang="en-US" dirty="0" smtClean="0"/>
              <a:t>Only available in on-</a:t>
            </a:r>
            <a:r>
              <a:rPr lang="en-US" dirty="0" err="1" smtClean="0"/>
              <a:t>prem</a:t>
            </a:r>
            <a:r>
              <a:rPr lang="en-US" dirty="0" smtClean="0"/>
              <a:t> deployments</a:t>
            </a:r>
          </a:p>
          <a:p>
            <a:pPr lvl="1"/>
            <a:r>
              <a:rPr lang="en-US" dirty="0" smtClean="0"/>
              <a:t>Not available in hosted deployments</a:t>
            </a:r>
          </a:p>
          <a:p>
            <a:r>
              <a:rPr lang="en-US" dirty="0" smtClean="0"/>
              <a:t>Ideal for:</a:t>
            </a:r>
          </a:p>
          <a:p>
            <a:pPr lvl="1"/>
            <a:r>
              <a:rPr lang="en-US" dirty="0" smtClean="0"/>
              <a:t>Branding solutions</a:t>
            </a:r>
          </a:p>
          <a:p>
            <a:pPr lvl="1"/>
            <a:r>
              <a:rPr lang="en-US" dirty="0" smtClean="0"/>
              <a:t>Central Administration / Site Settings Customizations</a:t>
            </a:r>
          </a:p>
          <a:p>
            <a:pPr lvl="1"/>
            <a:r>
              <a:rPr lang="en-US" dirty="0" smtClean="0"/>
              <a:t>Application pages</a:t>
            </a:r>
          </a:p>
          <a:p>
            <a:pPr lvl="1"/>
            <a:r>
              <a:rPr lang="en-US" dirty="0" smtClean="0"/>
              <a:t>Custom services</a:t>
            </a:r>
          </a:p>
          <a:p>
            <a:pPr lvl="1"/>
            <a:r>
              <a:rPr lang="en-US" dirty="0" smtClean="0"/>
              <a:t>Timer jobs</a:t>
            </a:r>
          </a:p>
        </p:txBody>
      </p:sp>
    </p:spTree>
    <p:extLst>
      <p:ext uri="{BB962C8B-B14F-4D97-AF65-F5344CB8AC3E}">
        <p14:creationId xmlns:p14="http://schemas.microsoft.com/office/powerpoint/2010/main" val="2421294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Farm Solution Deployment</a:t>
            </a:r>
            <a:endParaRPr lang="en-US" dirty="0"/>
          </a:p>
        </p:txBody>
      </p:sp>
      <p:sp>
        <p:nvSpPr>
          <p:cNvPr id="3" name="Content Placeholder 2"/>
          <p:cNvSpPr>
            <a:spLocks noGrp="1"/>
          </p:cNvSpPr>
          <p:nvPr>
            <p:ph idx="1"/>
          </p:nvPr>
        </p:nvSpPr>
        <p:spPr/>
        <p:txBody>
          <a:bodyPr/>
          <a:lstStyle/>
          <a:p>
            <a:r>
              <a:rPr lang="en-US" dirty="0" smtClean="0"/>
              <a:t>Done using Windows PowerShell scripts</a:t>
            </a:r>
          </a:p>
          <a:p>
            <a:pPr lvl="1"/>
            <a:r>
              <a:rPr lang="en-US" dirty="0">
                <a:latin typeface="Courier New" panose="02070309020205020404" pitchFamily="49" charset="0"/>
                <a:cs typeface="Courier New" panose="02070309020205020404" pitchFamily="49" charset="0"/>
              </a:rPr>
              <a:t>Add-</a:t>
            </a:r>
            <a:r>
              <a:rPr lang="en-US" dirty="0" err="1">
                <a:latin typeface="Courier New" panose="02070309020205020404" pitchFamily="49" charset="0"/>
                <a:cs typeface="Courier New" panose="02070309020205020404" pitchFamily="49" charset="0"/>
              </a:rPr>
              <a:t>SPSolution</a:t>
            </a:r>
            <a:r>
              <a:rPr lang="en-US" dirty="0" smtClean="0"/>
              <a:t> – uploads solution package</a:t>
            </a:r>
          </a:p>
          <a:p>
            <a:pPr lvl="1"/>
            <a:r>
              <a:rPr lang="en-US" dirty="0" smtClean="0">
                <a:latin typeface="Courier New" panose="02070309020205020404" pitchFamily="49" charset="0"/>
                <a:cs typeface="Courier New" panose="02070309020205020404" pitchFamily="49" charset="0"/>
              </a:rPr>
              <a:t>Install-</a:t>
            </a:r>
            <a:r>
              <a:rPr lang="en-US" dirty="0" err="1" smtClean="0">
                <a:latin typeface="Courier New" panose="02070309020205020404" pitchFamily="49" charset="0"/>
                <a:cs typeface="Courier New" panose="02070309020205020404" pitchFamily="49" charset="0"/>
              </a:rPr>
              <a:t>SPSolution</a:t>
            </a:r>
            <a:r>
              <a:rPr lang="en-US" dirty="0" smtClean="0"/>
              <a:t> – deploy solution </a:t>
            </a:r>
            <a:r>
              <a:rPr lang="en-US" dirty="0"/>
              <a:t>package</a:t>
            </a:r>
            <a:br>
              <a:rPr lang="en-US" dirty="0"/>
            </a:br>
            <a:endParaRPr lang="en-US" sz="1800" i="1" dirty="0">
              <a:solidFill>
                <a:schemeClr val="tx1">
                  <a:lumMod val="65000"/>
                  <a:lumOff val="35000"/>
                </a:schemeClr>
              </a:solidFill>
            </a:endParaRPr>
          </a:p>
          <a:p>
            <a:pPr lvl="1"/>
            <a:endParaRPr lang="en-US" i="1" dirty="0"/>
          </a:p>
        </p:txBody>
      </p:sp>
      <p:sp>
        <p:nvSpPr>
          <p:cNvPr id="4" name="TextBox 3"/>
          <p:cNvSpPr txBox="1"/>
          <p:nvPr/>
        </p:nvSpPr>
        <p:spPr>
          <a:xfrm>
            <a:off x="685800" y="2903739"/>
            <a:ext cx="7772400" cy="3649461"/>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PSSnapin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anose="020B0609020204030204" pitchFamily="49" charset="0"/>
                <a:ea typeface="Calibri" panose="020F0502020204030204" pitchFamily="34" charset="0"/>
                <a:cs typeface="Consolas" panose="020B0609020204030204" pitchFamily="49" charset="0"/>
              </a:rPr>
              <a:t>Microsoft.SharePoint.Powershell</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ErrorAction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err="1">
                <a:solidFill>
                  <a:srgbClr val="8A2BE2"/>
                </a:solidFill>
                <a:latin typeface="Consolas" panose="020B0609020204030204" pitchFamily="49" charset="0"/>
                <a:ea typeface="Calibri" panose="020F0502020204030204" pitchFamily="34" charset="0"/>
                <a:cs typeface="Consolas" panose="020B0609020204030204" pitchFamily="49" charset="0"/>
              </a:rPr>
              <a:t>SilentlyContinue</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"WingtipDevProject1.wsp"</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"WingtipDevProject1_v1000\WingtipDevProject1.wsp"</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where-object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$_</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a:latin typeface="Consolas" panose="020B0609020204030204" pitchFamily="49" charset="0"/>
                <a:ea typeface="Calibri" panose="020F0502020204030204" pitchFamily="34" charset="0"/>
                <a:cs typeface="Consolas" panose="020B0609020204030204" pitchFamily="49" charset="0"/>
              </a:rPr>
              <a:t>Name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A9A9A9"/>
                </a:solidFill>
                <a:latin typeface="Consolas" panose="020B0609020204030204" pitchFamily="49" charset="0"/>
                <a:ea typeface="Calibri" panose="020F0502020204030204" pitchFamily="34" charset="0"/>
                <a:cs typeface="Consolas" panose="020B0609020204030204" pitchFamily="49" charset="0"/>
              </a:rPr>
              <a:t>eq</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8B"/>
                </a:solidFill>
                <a:latin typeface="Consolas" panose="020B0609020204030204" pitchFamily="49" charset="0"/>
                <a:ea typeface="Calibri" panose="020F0502020204030204" pitchFamily="34" charset="0"/>
                <a:cs typeface="Consolas" panose="020B0609020204030204" pitchFamily="49" charset="0"/>
              </a:rPr>
              <a:t>if</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-ne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$null</a:t>
            </a: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B"/>
                </a:solidFill>
                <a:latin typeface="Consolas" panose="020B0609020204030204" pitchFamily="49" charset="0"/>
                <a:ea typeface="Calibri" panose="020F0502020204030204" pitchFamily="34" charset="0"/>
                <a:cs typeface="Consolas" panose="020B0609020204030204" pitchFamily="49" charset="0"/>
              </a:rPr>
              <a:t>if</a:t>
            </a:r>
            <a:r>
              <a:rPr lang="en-US" sz="1200" kern="0" dirty="0">
                <a:latin typeface="Consolas" panose="020B0609020204030204" pitchFamily="49" charset="0"/>
                <a:ea typeface="Calibri" panose="020F0502020204030204" pitchFamily="34" charset="0"/>
                <a:cs typeface="Consolas" panose="020B0609020204030204" pitchFamily="49" charset="0"/>
              </a:rPr>
              <a:t>(</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a:t>
            </a:r>
            <a:r>
              <a:rPr lang="en-US" sz="1200" kern="0" dirty="0" err="1">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latin typeface="Consolas" panose="020B0609020204030204" pitchFamily="49" charset="0"/>
                <a:ea typeface="Calibri" panose="020F0502020204030204" pitchFamily="34" charset="0"/>
                <a:cs typeface="Consolas" panose="020B0609020204030204" pitchFamily="49" charset="0"/>
              </a:rPr>
              <a:t>Deployed</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A9A9A9"/>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A9A9A9"/>
                </a:solidFill>
                <a:latin typeface="Consolas" panose="020B0609020204030204" pitchFamily="49" charset="0"/>
                <a:ea typeface="Calibri" panose="020F0502020204030204" pitchFamily="34" charset="0"/>
                <a:cs typeface="Consolas" panose="020B0609020204030204" pitchFamily="49" charset="0"/>
              </a:rPr>
              <a:t>eq</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$true</a:t>
            </a:r>
            <a:r>
              <a:rPr lang="en-US" sz="1200" kern="0" dirty="0">
                <a:latin typeface="Consolas" panose="020B0609020204030204" pitchFamily="49" charset="0"/>
                <a:ea typeface="Calibri" panose="020F0502020204030204" pitchFamily="34" charset="0"/>
                <a:cs typeface="Consolas" panose="020B0609020204030204" pitchFamily="49" charset="0"/>
              </a:rPr>
              <a: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Uninstall-</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-Local</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-Confirm:</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$false</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Remove-</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-Confirm:</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$false</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Write-Host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"Installing Solution..."</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Add-</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LiteralPath</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SolutionPackagePath</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latin typeface="Consolas" panose="020B0609020204030204" pitchFamily="49" charset="0"/>
                <a:ea typeface="Calibri" panose="020F0502020204030204" pitchFamily="34" charset="0"/>
                <a:cs typeface="Consolas" panose="020B0609020204030204" pitchFamily="49" charset="0"/>
              </a:rPr>
              <a:t> </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Install-</a:t>
            </a:r>
            <a:r>
              <a:rPr lang="en-US" sz="12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SPSolution</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-Identity</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FF450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FF4500"/>
                </a:solidFill>
                <a:latin typeface="Consolas" panose="020B0609020204030204" pitchFamily="49" charset="0"/>
                <a:ea typeface="Calibri" panose="020F0502020204030204" pitchFamily="34" charset="0"/>
                <a:cs typeface="Consolas" panose="020B0609020204030204" pitchFamily="49" charset="0"/>
              </a:rPr>
              <a:t>SolutionPackageName</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-Local</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200" kern="0" dirty="0" err="1">
                <a:solidFill>
                  <a:srgbClr val="000080"/>
                </a:solidFill>
                <a:latin typeface="Consolas" panose="020B0609020204030204" pitchFamily="49" charset="0"/>
                <a:ea typeface="Calibri" panose="020F0502020204030204" pitchFamily="34" charset="0"/>
                <a:cs typeface="Consolas" panose="020B0609020204030204" pitchFamily="49" charset="0"/>
              </a:rPr>
              <a:t>GACDeployment</a:t>
            </a:r>
            <a:endParaRPr lang="en-US" kern="100" dirty="0">
              <a:latin typeface="Consolas" panose="020B0609020204030204" pitchFamily="49" charset="0"/>
              <a:ea typeface="Calibri" panose="020F0502020204030204" pitchFamily="34" charset="0"/>
              <a:cs typeface="Consolas" panose="020B0609020204030204" pitchFamily="49" charset="0"/>
            </a:endParaRPr>
          </a:p>
          <a:p>
            <a:pPr>
              <a:lnSpc>
                <a:spcPct val="107000"/>
              </a:lnSpc>
            </a:pPr>
            <a:r>
              <a:rPr lang="en-US" sz="1200" kern="0" dirty="0">
                <a:solidFill>
                  <a:srgbClr val="0000FF"/>
                </a:solidFill>
                <a:latin typeface="Consolas" panose="020B0609020204030204" pitchFamily="49" charset="0"/>
                <a:ea typeface="Calibri" panose="020F0502020204030204" pitchFamily="34" charset="0"/>
                <a:cs typeface="Consolas" panose="020B0609020204030204" pitchFamily="49" charset="0"/>
              </a:rPr>
              <a:t>Write-Host</a:t>
            </a:r>
            <a:r>
              <a:rPr lang="en-US" sz="1200" kern="0" dirty="0">
                <a:latin typeface="Consolas" panose="020B0609020204030204" pitchFamily="49" charset="0"/>
                <a:ea typeface="Calibri" panose="020F0502020204030204" pitchFamily="34" charset="0"/>
                <a:cs typeface="Consolas" panose="020B0609020204030204" pitchFamily="49" charset="0"/>
              </a:rPr>
              <a:t> </a:t>
            </a:r>
            <a:r>
              <a:rPr lang="en-US" sz="1200" kern="0" dirty="0">
                <a:solidFill>
                  <a:srgbClr val="8B0000"/>
                </a:solidFill>
                <a:latin typeface="Consolas" panose="020B0609020204030204" pitchFamily="49" charset="0"/>
                <a:ea typeface="Calibri" panose="020F0502020204030204" pitchFamily="34" charset="0"/>
                <a:cs typeface="Consolas" panose="020B0609020204030204" pitchFamily="49" charset="0"/>
              </a:rPr>
              <a:t>"Deployment Complete" </a:t>
            </a:r>
            <a:endParaRPr lang="en-US"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563718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27943338-A7CD-4425-875C-0CA10F09E8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500</TotalTime>
  <Words>3183</Words>
  <Application>Microsoft Office PowerPoint</Application>
  <PresentationFormat>On-screen Show (4:3)</PresentationFormat>
  <Paragraphs>514</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CPT Course Module</vt:lpstr>
      <vt:lpstr>Developing SharePoint Solutions</vt:lpstr>
      <vt:lpstr>Agenda</vt:lpstr>
      <vt:lpstr>SharePoint Solutions</vt:lpstr>
      <vt:lpstr>SharePointRoot Directory</vt:lpstr>
      <vt:lpstr>Deployment Using Solution Packages</vt:lpstr>
      <vt:lpstr>The manifest.xml file</vt:lpstr>
      <vt:lpstr>Agenda</vt:lpstr>
      <vt:lpstr>Farm Solutions</vt:lpstr>
      <vt:lpstr>Farm Solution Deployment</vt:lpstr>
      <vt:lpstr>Updating a Farm Solution</vt:lpstr>
      <vt:lpstr>Creating Farm Solutions</vt:lpstr>
      <vt:lpstr>Agenda</vt:lpstr>
      <vt:lpstr>Sandbox Solutions in SharePoint 2013</vt:lpstr>
      <vt:lpstr>The Sandbox Execution Environment</vt:lpstr>
      <vt:lpstr>Sandbox-friendly Development</vt:lpstr>
      <vt:lpstr>SharePoint’s Server-Side OM in the Sandbox</vt:lpstr>
      <vt:lpstr>Agenda</vt:lpstr>
      <vt:lpstr>Designing and Implementing Features</vt:lpstr>
      <vt:lpstr>The feature.xml file</vt:lpstr>
      <vt:lpstr>Element Manifest Files</vt:lpstr>
      <vt:lpstr>Feature Element Types</vt:lpstr>
      <vt:lpstr>Feature Receivers</vt:lpstr>
      <vt:lpstr>Working with SharePoint Features</vt:lpstr>
      <vt:lpstr>Feature Upgrade</vt:lpstr>
      <vt:lpstr>UpgradeActions</vt:lpstr>
      <vt:lpstr>Triggering Feature Upgrade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SharePoint Solutions</dc:title>
  <dc:creator>Windows User</dc:creator>
  <cp:lastModifiedBy>Chris</cp:lastModifiedBy>
  <cp:revision>33</cp:revision>
  <dcterms:created xsi:type="dcterms:W3CDTF">2012-07-07T16:10:22Z</dcterms:created>
  <dcterms:modified xsi:type="dcterms:W3CDTF">2014-01-08T19:48:18Z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