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2"/>
  </p:notesMasterIdLst>
  <p:handoutMasterIdLst>
    <p:handoutMasterId r:id="rId43"/>
  </p:handoutMasterIdLst>
  <p:sldIdLst>
    <p:sldId id="279" r:id="rId6"/>
    <p:sldId id="278" r:id="rId7"/>
    <p:sldId id="307" r:id="rId8"/>
    <p:sldId id="308" r:id="rId9"/>
    <p:sldId id="309" r:id="rId10"/>
    <p:sldId id="294" r:id="rId11"/>
    <p:sldId id="311" r:id="rId12"/>
    <p:sldId id="318" r:id="rId13"/>
    <p:sldId id="313" r:id="rId14"/>
    <p:sldId id="319" r:id="rId15"/>
    <p:sldId id="317" r:id="rId16"/>
    <p:sldId id="314" r:id="rId17"/>
    <p:sldId id="315" r:id="rId18"/>
    <p:sldId id="316" r:id="rId19"/>
    <p:sldId id="320" r:id="rId20"/>
    <p:sldId id="282" r:id="rId21"/>
    <p:sldId id="283" r:id="rId22"/>
    <p:sldId id="284" r:id="rId23"/>
    <p:sldId id="285" r:id="rId24"/>
    <p:sldId id="286" r:id="rId25"/>
    <p:sldId id="287" r:id="rId26"/>
    <p:sldId id="288" r:id="rId27"/>
    <p:sldId id="290" r:id="rId28"/>
    <p:sldId id="291" r:id="rId29"/>
    <p:sldId id="292" r:id="rId30"/>
    <p:sldId id="321" r:id="rId31"/>
    <p:sldId id="296" r:id="rId32"/>
    <p:sldId id="297" r:id="rId33"/>
    <p:sldId id="298" r:id="rId34"/>
    <p:sldId id="299" r:id="rId35"/>
    <p:sldId id="300" r:id="rId36"/>
    <p:sldId id="301" r:id="rId37"/>
    <p:sldId id="322" r:id="rId38"/>
    <p:sldId id="303" r:id="rId39"/>
    <p:sldId id="304" r:id="rId40"/>
    <p:sldId id="323"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59972" autoAdjust="0"/>
  </p:normalViewPr>
  <p:slideViewPr>
    <p:cSldViewPr>
      <p:cViewPr varScale="1">
        <p:scale>
          <a:sx n="56" d="100"/>
          <a:sy n="56" d="100"/>
        </p:scale>
        <p:origin x="-2148" y="-9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2706"/>
    </p:cViewPr>
  </p:sorterViewPr>
  <p:notesViewPr>
    <p:cSldViewPr>
      <p:cViewPr varScale="1">
        <p:scale>
          <a:sx n="85" d="100"/>
          <a:sy n="85" d="100"/>
        </p:scale>
        <p:origin x="-3744"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455B2D-9213-42CF-99D3-8A3B45175AB6}" type="doc">
      <dgm:prSet loTypeId="urn:microsoft.com/office/officeart/2005/8/layout/chevron2" loCatId="process" qsTypeId="urn:microsoft.com/office/officeart/2005/8/quickstyle/3d2" qsCatId="3D" csTypeId="urn:microsoft.com/office/officeart/2005/8/colors/accent1_2" csCatId="accent1" phldr="1"/>
      <dgm:spPr/>
      <dgm:t>
        <a:bodyPr/>
        <a:lstStyle/>
        <a:p>
          <a:endParaRPr lang="en-US"/>
        </a:p>
      </dgm:t>
    </dgm:pt>
    <dgm:pt modelId="{84E6C072-EDB1-45EE-80C3-BD927AB47F5F}">
      <dgm:prSet/>
      <dgm:spPr/>
      <dgm:t>
        <a:bodyPr/>
        <a:lstStyle/>
        <a:p>
          <a:pPr rtl="0"/>
          <a:r>
            <a:rPr lang="en-US" smtClean="0"/>
            <a:t>eDiscovery</a:t>
          </a:r>
          <a:endParaRPr lang="en-US"/>
        </a:p>
      </dgm:t>
    </dgm:pt>
    <dgm:pt modelId="{A22ADD55-E8B8-47A1-BD97-83DDE9B513C0}" type="parTrans" cxnId="{CA02677E-7001-4DB2-ACC1-98F7849EDA02}">
      <dgm:prSet/>
      <dgm:spPr/>
      <dgm:t>
        <a:bodyPr/>
        <a:lstStyle/>
        <a:p>
          <a:endParaRPr lang="en-US"/>
        </a:p>
      </dgm:t>
    </dgm:pt>
    <dgm:pt modelId="{D2A99CFC-FE3D-4DD1-ABB4-166D3BDBDE1F}" type="sibTrans" cxnId="{CA02677E-7001-4DB2-ACC1-98F7849EDA02}">
      <dgm:prSet/>
      <dgm:spPr/>
      <dgm:t>
        <a:bodyPr/>
        <a:lstStyle/>
        <a:p>
          <a:endParaRPr lang="en-US"/>
        </a:p>
      </dgm:t>
    </dgm:pt>
    <dgm:pt modelId="{C89C7382-FAE1-4EAB-86D5-FCF9E42AAFDD}">
      <dgm:prSet/>
      <dgm:spPr/>
      <dgm:t>
        <a:bodyPr/>
        <a:lstStyle/>
        <a:p>
          <a:pPr rtl="0"/>
          <a:r>
            <a:rPr lang="en-US" dirty="0" smtClean="0"/>
            <a:t>In place holds in SP &amp; Exchange</a:t>
          </a:r>
          <a:endParaRPr lang="en-US" dirty="0"/>
        </a:p>
      </dgm:t>
    </dgm:pt>
    <dgm:pt modelId="{41E0182E-7491-4B14-9694-0CA89E7640C7}" type="parTrans" cxnId="{9974291D-5ED4-4300-9814-F7DE3220398C}">
      <dgm:prSet/>
      <dgm:spPr/>
      <dgm:t>
        <a:bodyPr/>
        <a:lstStyle/>
        <a:p>
          <a:endParaRPr lang="en-US"/>
        </a:p>
      </dgm:t>
    </dgm:pt>
    <dgm:pt modelId="{79F0EB25-6555-472E-BF35-B4DA9C3E8F4E}" type="sibTrans" cxnId="{9974291D-5ED4-4300-9814-F7DE3220398C}">
      <dgm:prSet/>
      <dgm:spPr/>
      <dgm:t>
        <a:bodyPr/>
        <a:lstStyle/>
        <a:p>
          <a:endParaRPr lang="en-US"/>
        </a:p>
      </dgm:t>
    </dgm:pt>
    <dgm:pt modelId="{661DA6B3-EC73-4339-A397-E6709DB2ED14}">
      <dgm:prSet/>
      <dgm:spPr/>
      <dgm:t>
        <a:bodyPr/>
        <a:lstStyle/>
        <a:p>
          <a:pPr rtl="0"/>
          <a:r>
            <a:rPr lang="en-US" dirty="0" smtClean="0"/>
            <a:t>Integrated, enterprise wide case management</a:t>
          </a:r>
          <a:endParaRPr lang="en-US" dirty="0"/>
        </a:p>
      </dgm:t>
    </dgm:pt>
    <dgm:pt modelId="{5B14A648-4276-4393-AB52-43C94444750D}" type="parTrans" cxnId="{673ED36A-A93A-47FB-A8F6-EACD6F321D72}">
      <dgm:prSet/>
      <dgm:spPr/>
      <dgm:t>
        <a:bodyPr/>
        <a:lstStyle/>
        <a:p>
          <a:endParaRPr lang="en-US"/>
        </a:p>
      </dgm:t>
    </dgm:pt>
    <dgm:pt modelId="{5B42C7CC-406F-4B28-BC07-2D27243F0FC6}" type="sibTrans" cxnId="{673ED36A-A93A-47FB-A8F6-EACD6F321D72}">
      <dgm:prSet/>
      <dgm:spPr/>
      <dgm:t>
        <a:bodyPr/>
        <a:lstStyle/>
        <a:p>
          <a:endParaRPr lang="en-US"/>
        </a:p>
      </dgm:t>
    </dgm:pt>
    <dgm:pt modelId="{BA1573D3-6B24-4DBA-994D-31729AC7A1DF}">
      <dgm:prSet/>
      <dgm:spPr/>
      <dgm:t>
        <a:bodyPr/>
        <a:lstStyle/>
        <a:p>
          <a:pPr rtl="0"/>
          <a:r>
            <a:rPr lang="en-US" dirty="0" smtClean="0"/>
            <a:t>Site Mailboxes</a:t>
          </a:r>
          <a:endParaRPr lang="en-US" dirty="0"/>
        </a:p>
      </dgm:t>
    </dgm:pt>
    <dgm:pt modelId="{8308474F-EAD5-42E1-BEAA-B7EC9EFBBAF0}" type="parTrans" cxnId="{33E694E0-AEC1-4A46-9DD3-3B7361CFF1D5}">
      <dgm:prSet/>
      <dgm:spPr/>
      <dgm:t>
        <a:bodyPr/>
        <a:lstStyle/>
        <a:p>
          <a:endParaRPr lang="en-US"/>
        </a:p>
      </dgm:t>
    </dgm:pt>
    <dgm:pt modelId="{87769922-D29C-4D4C-9BC0-27259A1E1F69}" type="sibTrans" cxnId="{33E694E0-AEC1-4A46-9DD3-3B7361CFF1D5}">
      <dgm:prSet/>
      <dgm:spPr/>
      <dgm:t>
        <a:bodyPr/>
        <a:lstStyle/>
        <a:p>
          <a:endParaRPr lang="en-US"/>
        </a:p>
      </dgm:t>
    </dgm:pt>
    <dgm:pt modelId="{EF1D72B8-AA09-41E4-80B4-C9A580918265}">
      <dgm:prSet/>
      <dgm:spPr/>
      <dgm:t>
        <a:bodyPr/>
        <a:lstStyle/>
        <a:p>
          <a:pPr rtl="0"/>
          <a:r>
            <a:rPr lang="en-US" b="0" smtClean="0"/>
            <a:t>Work on mail and documents together</a:t>
          </a:r>
          <a:endParaRPr lang="en-US" b="0"/>
        </a:p>
      </dgm:t>
    </dgm:pt>
    <dgm:pt modelId="{E016CACF-6BF7-4F29-BD42-4566F7568005}" type="parTrans" cxnId="{95B564DA-E003-4433-A02A-14D2099FDEE0}">
      <dgm:prSet/>
      <dgm:spPr/>
      <dgm:t>
        <a:bodyPr/>
        <a:lstStyle/>
        <a:p>
          <a:endParaRPr lang="en-US"/>
        </a:p>
      </dgm:t>
    </dgm:pt>
    <dgm:pt modelId="{3ED67A8C-98C7-442C-95D0-D485E1528130}" type="sibTrans" cxnId="{95B564DA-E003-4433-A02A-14D2099FDEE0}">
      <dgm:prSet/>
      <dgm:spPr/>
      <dgm:t>
        <a:bodyPr/>
        <a:lstStyle/>
        <a:p>
          <a:endParaRPr lang="en-US"/>
        </a:p>
      </dgm:t>
    </dgm:pt>
    <dgm:pt modelId="{312B5C7E-3951-4010-A74B-58ACA6F84EF7}">
      <dgm:prSet/>
      <dgm:spPr/>
      <dgm:t>
        <a:bodyPr/>
        <a:lstStyle/>
        <a:p>
          <a:pPr rtl="0"/>
          <a:r>
            <a:rPr lang="en-US" b="0" dirty="0" smtClean="0"/>
            <a:t>SharePoint &amp; Outlook desktop client</a:t>
          </a:r>
          <a:endParaRPr lang="en-US" b="0" dirty="0"/>
        </a:p>
      </dgm:t>
    </dgm:pt>
    <dgm:pt modelId="{DEB90F2F-27CB-4FD3-8533-655211F65A89}" type="parTrans" cxnId="{838C3FDE-9375-49ED-830C-06BCB099EEDB}">
      <dgm:prSet/>
      <dgm:spPr/>
      <dgm:t>
        <a:bodyPr/>
        <a:lstStyle/>
        <a:p>
          <a:endParaRPr lang="en-US"/>
        </a:p>
      </dgm:t>
    </dgm:pt>
    <dgm:pt modelId="{B3267403-34D0-45C3-BAE3-6CAAB6226F6B}" type="sibTrans" cxnId="{838C3FDE-9375-49ED-830C-06BCB099EEDB}">
      <dgm:prSet/>
      <dgm:spPr/>
      <dgm:t>
        <a:bodyPr/>
        <a:lstStyle/>
        <a:p>
          <a:endParaRPr lang="en-US"/>
        </a:p>
      </dgm:t>
    </dgm:pt>
    <dgm:pt modelId="{829C3D42-28CB-4E89-AC63-0A3DC8CDC6E2}">
      <dgm:prSet/>
      <dgm:spPr/>
      <dgm:t>
        <a:bodyPr/>
        <a:lstStyle/>
        <a:p>
          <a:pPr rtl="0"/>
          <a:r>
            <a:rPr lang="en-US" dirty="0" smtClean="0"/>
            <a:t>Meet Compliance Demands</a:t>
          </a:r>
          <a:endParaRPr lang="en-US" dirty="0"/>
        </a:p>
      </dgm:t>
    </dgm:pt>
    <dgm:pt modelId="{81785A4A-9C4F-4ED3-A24C-ACD660B06B30}" type="parTrans" cxnId="{11BD0404-C008-42CC-9FDF-0B5281543652}">
      <dgm:prSet/>
      <dgm:spPr/>
      <dgm:t>
        <a:bodyPr/>
        <a:lstStyle/>
        <a:p>
          <a:endParaRPr lang="en-US"/>
        </a:p>
      </dgm:t>
    </dgm:pt>
    <dgm:pt modelId="{56AFE154-6E4C-4067-BC75-34D8416852FA}" type="sibTrans" cxnId="{11BD0404-C008-42CC-9FDF-0B5281543652}">
      <dgm:prSet/>
      <dgm:spPr/>
      <dgm:t>
        <a:bodyPr/>
        <a:lstStyle/>
        <a:p>
          <a:endParaRPr lang="en-US"/>
        </a:p>
      </dgm:t>
    </dgm:pt>
    <dgm:pt modelId="{CC4FA8F5-97EB-4F33-9A7B-8A953F419A17}">
      <dgm:prSet/>
      <dgm:spPr/>
      <dgm:t>
        <a:bodyPr/>
        <a:lstStyle/>
        <a:p>
          <a:pPr rtl="0"/>
          <a:r>
            <a:rPr lang="en-US" b="0" dirty="0" smtClean="0"/>
            <a:t>Retention/compliance across stores</a:t>
          </a:r>
          <a:endParaRPr lang="en-US" b="0" dirty="0"/>
        </a:p>
      </dgm:t>
    </dgm:pt>
    <dgm:pt modelId="{3987357D-55F5-4095-B7D4-D0F593B4B71C}" type="parTrans" cxnId="{50DD0872-E274-4FD5-AFEB-B9AA6175E8E1}">
      <dgm:prSet/>
      <dgm:spPr/>
      <dgm:t>
        <a:bodyPr/>
        <a:lstStyle/>
        <a:p>
          <a:endParaRPr lang="en-US"/>
        </a:p>
      </dgm:t>
    </dgm:pt>
    <dgm:pt modelId="{3689701B-11ED-45DA-ABD4-00F04100E952}" type="sibTrans" cxnId="{50DD0872-E274-4FD5-AFEB-B9AA6175E8E1}">
      <dgm:prSet/>
      <dgm:spPr/>
      <dgm:t>
        <a:bodyPr/>
        <a:lstStyle/>
        <a:p>
          <a:endParaRPr lang="en-US"/>
        </a:p>
      </dgm:t>
    </dgm:pt>
    <dgm:pt modelId="{C5A2D98C-73D1-4A12-B5C3-E6315DD7072B}" type="pres">
      <dgm:prSet presAssocID="{7F455B2D-9213-42CF-99D3-8A3B45175AB6}" presName="linearFlow" presStyleCnt="0">
        <dgm:presLayoutVars>
          <dgm:dir/>
          <dgm:animLvl val="lvl"/>
          <dgm:resizeHandles val="exact"/>
        </dgm:presLayoutVars>
      </dgm:prSet>
      <dgm:spPr/>
      <dgm:t>
        <a:bodyPr/>
        <a:lstStyle/>
        <a:p>
          <a:endParaRPr lang="en-US"/>
        </a:p>
      </dgm:t>
    </dgm:pt>
    <dgm:pt modelId="{226C0A62-D914-4305-B9F5-9DF2D63D89B1}" type="pres">
      <dgm:prSet presAssocID="{84E6C072-EDB1-45EE-80C3-BD927AB47F5F}" presName="composite" presStyleCnt="0"/>
      <dgm:spPr/>
    </dgm:pt>
    <dgm:pt modelId="{81402D6A-0D52-4FC9-ABA6-636998326EB9}" type="pres">
      <dgm:prSet presAssocID="{84E6C072-EDB1-45EE-80C3-BD927AB47F5F}" presName="parentText" presStyleLbl="alignNode1" presStyleIdx="0" presStyleCnt="2">
        <dgm:presLayoutVars>
          <dgm:chMax val="1"/>
          <dgm:bulletEnabled val="1"/>
        </dgm:presLayoutVars>
      </dgm:prSet>
      <dgm:spPr/>
      <dgm:t>
        <a:bodyPr/>
        <a:lstStyle/>
        <a:p>
          <a:endParaRPr lang="en-US"/>
        </a:p>
      </dgm:t>
    </dgm:pt>
    <dgm:pt modelId="{614410FB-54C7-4A62-9726-E5AC26931068}" type="pres">
      <dgm:prSet presAssocID="{84E6C072-EDB1-45EE-80C3-BD927AB47F5F}" presName="descendantText" presStyleLbl="alignAcc1" presStyleIdx="0" presStyleCnt="2">
        <dgm:presLayoutVars>
          <dgm:bulletEnabled val="1"/>
        </dgm:presLayoutVars>
      </dgm:prSet>
      <dgm:spPr/>
      <dgm:t>
        <a:bodyPr/>
        <a:lstStyle/>
        <a:p>
          <a:endParaRPr lang="en-US"/>
        </a:p>
      </dgm:t>
    </dgm:pt>
    <dgm:pt modelId="{00E6B40D-D22C-4847-9346-528CC825AFA0}" type="pres">
      <dgm:prSet presAssocID="{D2A99CFC-FE3D-4DD1-ABB4-166D3BDBDE1F}" presName="sp" presStyleCnt="0"/>
      <dgm:spPr/>
    </dgm:pt>
    <dgm:pt modelId="{19080508-F5DC-416B-9FA8-B10279181025}" type="pres">
      <dgm:prSet presAssocID="{BA1573D3-6B24-4DBA-994D-31729AC7A1DF}" presName="composite" presStyleCnt="0"/>
      <dgm:spPr/>
    </dgm:pt>
    <dgm:pt modelId="{FDF8FAB2-65A8-4AA7-832E-01BED2DB76D5}" type="pres">
      <dgm:prSet presAssocID="{BA1573D3-6B24-4DBA-994D-31729AC7A1DF}" presName="parentText" presStyleLbl="alignNode1" presStyleIdx="1" presStyleCnt="2">
        <dgm:presLayoutVars>
          <dgm:chMax val="1"/>
          <dgm:bulletEnabled val="1"/>
        </dgm:presLayoutVars>
      </dgm:prSet>
      <dgm:spPr/>
      <dgm:t>
        <a:bodyPr/>
        <a:lstStyle/>
        <a:p>
          <a:endParaRPr lang="en-US"/>
        </a:p>
      </dgm:t>
    </dgm:pt>
    <dgm:pt modelId="{ECAF60D4-938F-401E-950A-01AAA8F2E3CC}" type="pres">
      <dgm:prSet presAssocID="{BA1573D3-6B24-4DBA-994D-31729AC7A1DF}" presName="descendantText" presStyleLbl="alignAcc1" presStyleIdx="1" presStyleCnt="2">
        <dgm:presLayoutVars>
          <dgm:bulletEnabled val="1"/>
        </dgm:presLayoutVars>
      </dgm:prSet>
      <dgm:spPr/>
      <dgm:t>
        <a:bodyPr/>
        <a:lstStyle/>
        <a:p>
          <a:endParaRPr lang="en-US"/>
        </a:p>
      </dgm:t>
    </dgm:pt>
  </dgm:ptLst>
  <dgm:cxnLst>
    <dgm:cxn modelId="{9974291D-5ED4-4300-9814-F7DE3220398C}" srcId="{84E6C072-EDB1-45EE-80C3-BD927AB47F5F}" destId="{C89C7382-FAE1-4EAB-86D5-FCF9E42AAFDD}" srcOrd="0" destOrd="0" parTransId="{41E0182E-7491-4B14-9694-0CA89E7640C7}" sibTransId="{79F0EB25-6555-472E-BF35-B4DA9C3E8F4E}"/>
    <dgm:cxn modelId="{33E694E0-AEC1-4A46-9DD3-3B7361CFF1D5}" srcId="{7F455B2D-9213-42CF-99D3-8A3B45175AB6}" destId="{BA1573D3-6B24-4DBA-994D-31729AC7A1DF}" srcOrd="1" destOrd="0" parTransId="{8308474F-EAD5-42E1-BEAA-B7EC9EFBBAF0}" sibTransId="{87769922-D29C-4D4C-9BC0-27259A1E1F69}"/>
    <dgm:cxn modelId="{673ED36A-A93A-47FB-A8F6-EACD6F321D72}" srcId="{84E6C072-EDB1-45EE-80C3-BD927AB47F5F}" destId="{661DA6B3-EC73-4339-A397-E6709DB2ED14}" srcOrd="1" destOrd="0" parTransId="{5B14A648-4276-4393-AB52-43C94444750D}" sibTransId="{5B42C7CC-406F-4B28-BC07-2D27243F0FC6}"/>
    <dgm:cxn modelId="{CEB299DD-BA8D-40E2-B3AA-C348712DEF39}" type="presOf" srcId="{7F455B2D-9213-42CF-99D3-8A3B45175AB6}" destId="{C5A2D98C-73D1-4A12-B5C3-E6315DD7072B}" srcOrd="0" destOrd="0" presId="urn:microsoft.com/office/officeart/2005/8/layout/chevron2"/>
    <dgm:cxn modelId="{11BD0404-C008-42CC-9FDF-0B5281543652}" srcId="{84E6C072-EDB1-45EE-80C3-BD927AB47F5F}" destId="{829C3D42-28CB-4E89-AC63-0A3DC8CDC6E2}" srcOrd="2" destOrd="0" parTransId="{81785A4A-9C4F-4ED3-A24C-ACD660B06B30}" sibTransId="{56AFE154-6E4C-4067-BC75-34D8416852FA}"/>
    <dgm:cxn modelId="{E5509ED0-158A-4EC7-9080-A0650393892F}" type="presOf" srcId="{EF1D72B8-AA09-41E4-80B4-C9A580918265}" destId="{ECAF60D4-938F-401E-950A-01AAA8F2E3CC}" srcOrd="0" destOrd="0" presId="urn:microsoft.com/office/officeart/2005/8/layout/chevron2"/>
    <dgm:cxn modelId="{CAF46C66-8CB8-43BB-BD0A-E36DD7CD684A}" type="presOf" srcId="{829C3D42-28CB-4E89-AC63-0A3DC8CDC6E2}" destId="{614410FB-54C7-4A62-9726-E5AC26931068}" srcOrd="0" destOrd="2" presId="urn:microsoft.com/office/officeart/2005/8/layout/chevron2"/>
    <dgm:cxn modelId="{6FF9DD8C-00B2-4D00-879B-9B008BDCED37}" type="presOf" srcId="{312B5C7E-3951-4010-A74B-58ACA6F84EF7}" destId="{ECAF60D4-938F-401E-950A-01AAA8F2E3CC}" srcOrd="0" destOrd="1" presId="urn:microsoft.com/office/officeart/2005/8/layout/chevron2"/>
    <dgm:cxn modelId="{95B564DA-E003-4433-A02A-14D2099FDEE0}" srcId="{BA1573D3-6B24-4DBA-994D-31729AC7A1DF}" destId="{EF1D72B8-AA09-41E4-80B4-C9A580918265}" srcOrd="0" destOrd="0" parTransId="{E016CACF-6BF7-4F29-BD42-4566F7568005}" sibTransId="{3ED67A8C-98C7-442C-95D0-D485E1528130}"/>
    <dgm:cxn modelId="{4F19F58E-155D-4D72-B156-32A0CEFB1668}" type="presOf" srcId="{661DA6B3-EC73-4339-A397-E6709DB2ED14}" destId="{614410FB-54C7-4A62-9726-E5AC26931068}" srcOrd="0" destOrd="1" presId="urn:microsoft.com/office/officeart/2005/8/layout/chevron2"/>
    <dgm:cxn modelId="{4A8ABF6C-63DD-4182-93DA-2238EE06BF64}" type="presOf" srcId="{84E6C072-EDB1-45EE-80C3-BD927AB47F5F}" destId="{81402D6A-0D52-4FC9-ABA6-636998326EB9}" srcOrd="0" destOrd="0" presId="urn:microsoft.com/office/officeart/2005/8/layout/chevron2"/>
    <dgm:cxn modelId="{CA02677E-7001-4DB2-ACC1-98F7849EDA02}" srcId="{7F455B2D-9213-42CF-99D3-8A3B45175AB6}" destId="{84E6C072-EDB1-45EE-80C3-BD927AB47F5F}" srcOrd="0" destOrd="0" parTransId="{A22ADD55-E8B8-47A1-BD97-83DDE9B513C0}" sibTransId="{D2A99CFC-FE3D-4DD1-ABB4-166D3BDBDE1F}"/>
    <dgm:cxn modelId="{BB940961-AFF4-4A96-B791-0E1D3A8F8EE3}" type="presOf" srcId="{C89C7382-FAE1-4EAB-86D5-FCF9E42AAFDD}" destId="{614410FB-54C7-4A62-9726-E5AC26931068}" srcOrd="0" destOrd="0" presId="urn:microsoft.com/office/officeart/2005/8/layout/chevron2"/>
    <dgm:cxn modelId="{59230260-6539-4080-A729-35B906606FFC}" type="presOf" srcId="{CC4FA8F5-97EB-4F33-9A7B-8A953F419A17}" destId="{ECAF60D4-938F-401E-950A-01AAA8F2E3CC}" srcOrd="0" destOrd="2" presId="urn:microsoft.com/office/officeart/2005/8/layout/chevron2"/>
    <dgm:cxn modelId="{838C3FDE-9375-49ED-830C-06BCB099EEDB}" srcId="{EF1D72B8-AA09-41E4-80B4-C9A580918265}" destId="{312B5C7E-3951-4010-A74B-58ACA6F84EF7}" srcOrd="0" destOrd="0" parTransId="{DEB90F2F-27CB-4FD3-8533-655211F65A89}" sibTransId="{B3267403-34D0-45C3-BAE3-6CAAB6226F6B}"/>
    <dgm:cxn modelId="{D4664228-A7F3-4559-8C0E-145588DEDE4A}" type="presOf" srcId="{BA1573D3-6B24-4DBA-994D-31729AC7A1DF}" destId="{FDF8FAB2-65A8-4AA7-832E-01BED2DB76D5}" srcOrd="0" destOrd="0" presId="urn:microsoft.com/office/officeart/2005/8/layout/chevron2"/>
    <dgm:cxn modelId="{50DD0872-E274-4FD5-AFEB-B9AA6175E8E1}" srcId="{BA1573D3-6B24-4DBA-994D-31729AC7A1DF}" destId="{CC4FA8F5-97EB-4F33-9A7B-8A953F419A17}" srcOrd="1" destOrd="0" parTransId="{3987357D-55F5-4095-B7D4-D0F593B4B71C}" sibTransId="{3689701B-11ED-45DA-ABD4-00F04100E952}"/>
    <dgm:cxn modelId="{7CC6D1FD-12EA-4F67-8EB0-128501E025DD}" type="presParOf" srcId="{C5A2D98C-73D1-4A12-B5C3-E6315DD7072B}" destId="{226C0A62-D914-4305-B9F5-9DF2D63D89B1}" srcOrd="0" destOrd="0" presId="urn:microsoft.com/office/officeart/2005/8/layout/chevron2"/>
    <dgm:cxn modelId="{484688E9-EB7A-4C81-8D7A-B7CC02C6ABED}" type="presParOf" srcId="{226C0A62-D914-4305-B9F5-9DF2D63D89B1}" destId="{81402D6A-0D52-4FC9-ABA6-636998326EB9}" srcOrd="0" destOrd="0" presId="urn:microsoft.com/office/officeart/2005/8/layout/chevron2"/>
    <dgm:cxn modelId="{D553C8D1-37B2-4F6A-9543-2936841AFAE4}" type="presParOf" srcId="{226C0A62-D914-4305-B9F5-9DF2D63D89B1}" destId="{614410FB-54C7-4A62-9726-E5AC26931068}" srcOrd="1" destOrd="0" presId="urn:microsoft.com/office/officeart/2005/8/layout/chevron2"/>
    <dgm:cxn modelId="{C512AABC-6099-4E09-9369-3E5C6EB8BB39}" type="presParOf" srcId="{C5A2D98C-73D1-4A12-B5C3-E6315DD7072B}" destId="{00E6B40D-D22C-4847-9346-528CC825AFA0}" srcOrd="1" destOrd="0" presId="urn:microsoft.com/office/officeart/2005/8/layout/chevron2"/>
    <dgm:cxn modelId="{A9F89016-CE12-48F9-BBE9-1539B5FB59D3}" type="presParOf" srcId="{C5A2D98C-73D1-4A12-B5C3-E6315DD7072B}" destId="{19080508-F5DC-416B-9FA8-B10279181025}" srcOrd="2" destOrd="0" presId="urn:microsoft.com/office/officeart/2005/8/layout/chevron2"/>
    <dgm:cxn modelId="{1C83BD73-5A0C-4FEA-9F75-D4ED34CFC5C7}" type="presParOf" srcId="{19080508-F5DC-416B-9FA8-B10279181025}" destId="{FDF8FAB2-65A8-4AA7-832E-01BED2DB76D5}" srcOrd="0" destOrd="0" presId="urn:microsoft.com/office/officeart/2005/8/layout/chevron2"/>
    <dgm:cxn modelId="{B4E54623-D32A-4AFB-B3D1-D5F2274878A2}" type="presParOf" srcId="{19080508-F5DC-416B-9FA8-B10279181025}" destId="{ECAF60D4-938F-401E-950A-01AAA8F2E3C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DE87D5-7DA5-4588-9E0E-8905B1645601}" type="doc">
      <dgm:prSet loTypeId="urn:microsoft.com/office/officeart/2005/8/layout/hProcess9" loCatId="process" qsTypeId="urn:microsoft.com/office/officeart/2005/8/quickstyle/simple5" qsCatId="simple" csTypeId="urn:microsoft.com/office/officeart/2005/8/colors/accent1_2" csCatId="accent1"/>
      <dgm:spPr/>
      <dgm:t>
        <a:bodyPr/>
        <a:lstStyle/>
        <a:p>
          <a:endParaRPr lang="en-US"/>
        </a:p>
      </dgm:t>
    </dgm:pt>
    <dgm:pt modelId="{ECC9687D-CA61-4530-8E1C-A4B5D743DADD}">
      <dgm:prSet/>
      <dgm:spPr/>
      <dgm:t>
        <a:bodyPr/>
        <a:lstStyle/>
        <a:p>
          <a:pPr rtl="0"/>
          <a:r>
            <a:rPr lang="en-US" smtClean="0"/>
            <a:t>Preserve</a:t>
          </a:r>
          <a:endParaRPr lang="en-US"/>
        </a:p>
      </dgm:t>
    </dgm:pt>
    <dgm:pt modelId="{790AB7FE-0C55-4100-8B4A-E92F69416D5D}" type="parTrans" cxnId="{21B7CD1C-CBE1-4F95-ACF9-6FC031F53041}">
      <dgm:prSet/>
      <dgm:spPr/>
      <dgm:t>
        <a:bodyPr/>
        <a:lstStyle/>
        <a:p>
          <a:endParaRPr lang="en-US"/>
        </a:p>
      </dgm:t>
    </dgm:pt>
    <dgm:pt modelId="{700E1865-87FD-4904-8055-BC645BF654EA}" type="sibTrans" cxnId="{21B7CD1C-CBE1-4F95-ACF9-6FC031F53041}">
      <dgm:prSet/>
      <dgm:spPr/>
      <dgm:t>
        <a:bodyPr/>
        <a:lstStyle/>
        <a:p>
          <a:endParaRPr lang="en-US"/>
        </a:p>
      </dgm:t>
    </dgm:pt>
    <dgm:pt modelId="{1AF0E5AF-F7E5-4CD6-AB17-48B51A46A86D}">
      <dgm:prSet/>
      <dgm:spPr/>
      <dgm:t>
        <a:bodyPr/>
        <a:lstStyle/>
        <a:p>
          <a:pPr rtl="0"/>
          <a:r>
            <a:rPr lang="en-US" smtClean="0"/>
            <a:t>Create Case</a:t>
          </a:r>
          <a:endParaRPr lang="en-US"/>
        </a:p>
      </dgm:t>
    </dgm:pt>
    <dgm:pt modelId="{5DEB275A-C1DD-48C8-B19F-16959A402F98}" type="parTrans" cxnId="{08B2F55C-7E3C-4B69-994C-C78CE79C5368}">
      <dgm:prSet/>
      <dgm:spPr/>
      <dgm:t>
        <a:bodyPr/>
        <a:lstStyle/>
        <a:p>
          <a:endParaRPr lang="en-US"/>
        </a:p>
      </dgm:t>
    </dgm:pt>
    <dgm:pt modelId="{350B8330-D362-4D2D-A660-2050E227CE92}" type="sibTrans" cxnId="{08B2F55C-7E3C-4B69-994C-C78CE79C5368}">
      <dgm:prSet/>
      <dgm:spPr/>
      <dgm:t>
        <a:bodyPr/>
        <a:lstStyle/>
        <a:p>
          <a:endParaRPr lang="en-US"/>
        </a:p>
      </dgm:t>
    </dgm:pt>
    <dgm:pt modelId="{B15B11FB-C817-43C4-8566-45B853F64030}">
      <dgm:prSet/>
      <dgm:spPr/>
      <dgm:t>
        <a:bodyPr/>
        <a:lstStyle/>
        <a:p>
          <a:pPr rtl="0"/>
          <a:r>
            <a:rPr lang="en-US" smtClean="0"/>
            <a:t>Apply Hold</a:t>
          </a:r>
          <a:endParaRPr lang="en-US"/>
        </a:p>
      </dgm:t>
    </dgm:pt>
    <dgm:pt modelId="{ECB5337E-4DC1-4BF6-BDA5-1FD25D156AD7}" type="parTrans" cxnId="{C2608771-C70C-4CFC-A449-C3C611F60AD3}">
      <dgm:prSet/>
      <dgm:spPr/>
      <dgm:t>
        <a:bodyPr/>
        <a:lstStyle/>
        <a:p>
          <a:endParaRPr lang="en-US"/>
        </a:p>
      </dgm:t>
    </dgm:pt>
    <dgm:pt modelId="{AB439E49-811A-401E-A144-047FD1DDDD1A}" type="sibTrans" cxnId="{C2608771-C70C-4CFC-A449-C3C611F60AD3}">
      <dgm:prSet/>
      <dgm:spPr/>
      <dgm:t>
        <a:bodyPr/>
        <a:lstStyle/>
        <a:p>
          <a:endParaRPr lang="en-US"/>
        </a:p>
      </dgm:t>
    </dgm:pt>
    <dgm:pt modelId="{1B67D275-55DF-4BC2-90D9-088EC1C80B1A}">
      <dgm:prSet/>
      <dgm:spPr/>
      <dgm:t>
        <a:bodyPr/>
        <a:lstStyle/>
        <a:p>
          <a:pPr rtl="0"/>
          <a:r>
            <a:rPr lang="en-US" smtClean="0"/>
            <a:t>Search</a:t>
          </a:r>
          <a:endParaRPr lang="en-US"/>
        </a:p>
      </dgm:t>
    </dgm:pt>
    <dgm:pt modelId="{A608CCDA-5814-455B-BEB4-623BD1FB90A7}" type="parTrans" cxnId="{2C070607-807D-423F-9F2B-A328C5940A97}">
      <dgm:prSet/>
      <dgm:spPr/>
      <dgm:t>
        <a:bodyPr/>
        <a:lstStyle/>
        <a:p>
          <a:endParaRPr lang="en-US"/>
        </a:p>
      </dgm:t>
    </dgm:pt>
    <dgm:pt modelId="{B146212C-90B2-48CC-90CA-9B63DBEC095C}" type="sibTrans" cxnId="{2C070607-807D-423F-9F2B-A328C5940A97}">
      <dgm:prSet/>
      <dgm:spPr/>
      <dgm:t>
        <a:bodyPr/>
        <a:lstStyle/>
        <a:p>
          <a:endParaRPr lang="en-US"/>
        </a:p>
      </dgm:t>
    </dgm:pt>
    <dgm:pt modelId="{F1EEFB7F-6A1C-416D-A8EF-2F1ACB209353}">
      <dgm:prSet/>
      <dgm:spPr/>
      <dgm:t>
        <a:bodyPr/>
        <a:lstStyle/>
        <a:p>
          <a:pPr rtl="0"/>
          <a:r>
            <a:rPr lang="en-US" smtClean="0"/>
            <a:t>Query</a:t>
          </a:r>
          <a:endParaRPr lang="en-US"/>
        </a:p>
      </dgm:t>
    </dgm:pt>
    <dgm:pt modelId="{7A9ACECF-0247-47D0-94C2-BAEF66CD57A2}" type="parTrans" cxnId="{04261AB2-49E3-4847-8A9E-19FAF2BF5ED2}">
      <dgm:prSet/>
      <dgm:spPr/>
      <dgm:t>
        <a:bodyPr/>
        <a:lstStyle/>
        <a:p>
          <a:endParaRPr lang="en-US"/>
        </a:p>
      </dgm:t>
    </dgm:pt>
    <dgm:pt modelId="{EBDAEB68-69C9-4E52-9D48-488A1148D633}" type="sibTrans" cxnId="{04261AB2-49E3-4847-8A9E-19FAF2BF5ED2}">
      <dgm:prSet/>
      <dgm:spPr/>
      <dgm:t>
        <a:bodyPr/>
        <a:lstStyle/>
        <a:p>
          <a:endParaRPr lang="en-US"/>
        </a:p>
      </dgm:t>
    </dgm:pt>
    <dgm:pt modelId="{56D31550-9DF9-4C9E-BE1A-5734EF4CBFAE}">
      <dgm:prSet/>
      <dgm:spPr/>
      <dgm:t>
        <a:bodyPr/>
        <a:lstStyle/>
        <a:p>
          <a:pPr rtl="0"/>
          <a:r>
            <a:rPr lang="en-US" smtClean="0"/>
            <a:t>De-duplicate</a:t>
          </a:r>
          <a:endParaRPr lang="en-US"/>
        </a:p>
      </dgm:t>
    </dgm:pt>
    <dgm:pt modelId="{58A4687F-8FD4-4FF8-9A3F-48E920B9FF23}" type="parTrans" cxnId="{7EBE706C-1C11-44C3-9808-945EA6D21097}">
      <dgm:prSet/>
      <dgm:spPr/>
      <dgm:t>
        <a:bodyPr/>
        <a:lstStyle/>
        <a:p>
          <a:endParaRPr lang="en-US"/>
        </a:p>
      </dgm:t>
    </dgm:pt>
    <dgm:pt modelId="{6E0F3736-5E8C-4912-AD11-788513068DFB}" type="sibTrans" cxnId="{7EBE706C-1C11-44C3-9808-945EA6D21097}">
      <dgm:prSet/>
      <dgm:spPr/>
      <dgm:t>
        <a:bodyPr/>
        <a:lstStyle/>
        <a:p>
          <a:endParaRPr lang="en-US"/>
        </a:p>
      </dgm:t>
    </dgm:pt>
    <dgm:pt modelId="{924AF4A1-351A-47C7-8D2A-AC20CF4B8DF7}">
      <dgm:prSet/>
      <dgm:spPr/>
      <dgm:t>
        <a:bodyPr/>
        <a:lstStyle/>
        <a:p>
          <a:pPr rtl="0"/>
          <a:r>
            <a:rPr lang="en-US" dirty="0" smtClean="0"/>
            <a:t>Review</a:t>
          </a:r>
          <a:endParaRPr lang="en-US" dirty="0"/>
        </a:p>
      </dgm:t>
    </dgm:pt>
    <dgm:pt modelId="{ECD04F5F-B4C1-4B30-AB34-B65589B4F860}" type="parTrans" cxnId="{725A2BF5-110B-454F-82B2-D4FEF0BFFD5B}">
      <dgm:prSet/>
      <dgm:spPr/>
      <dgm:t>
        <a:bodyPr/>
        <a:lstStyle/>
        <a:p>
          <a:endParaRPr lang="en-US"/>
        </a:p>
      </dgm:t>
    </dgm:pt>
    <dgm:pt modelId="{E78023EF-E312-4A93-ADD6-00409BCBDC69}" type="sibTrans" cxnId="{725A2BF5-110B-454F-82B2-D4FEF0BFFD5B}">
      <dgm:prSet/>
      <dgm:spPr/>
      <dgm:t>
        <a:bodyPr/>
        <a:lstStyle/>
        <a:p>
          <a:endParaRPr lang="en-US"/>
        </a:p>
      </dgm:t>
    </dgm:pt>
    <dgm:pt modelId="{65F73841-4BE3-4312-8168-0A6F16FDB164}">
      <dgm:prSet/>
      <dgm:spPr/>
      <dgm:t>
        <a:bodyPr/>
        <a:lstStyle/>
        <a:p>
          <a:pPr rtl="0"/>
          <a:r>
            <a:rPr lang="en-US" smtClean="0"/>
            <a:t>Visualize</a:t>
          </a:r>
          <a:endParaRPr lang="en-US"/>
        </a:p>
      </dgm:t>
    </dgm:pt>
    <dgm:pt modelId="{518724B8-B2AD-42CB-A1A1-B148F3A86291}" type="parTrans" cxnId="{FD01081A-A4AB-4EFC-846E-CB5745D24805}">
      <dgm:prSet/>
      <dgm:spPr/>
      <dgm:t>
        <a:bodyPr/>
        <a:lstStyle/>
        <a:p>
          <a:endParaRPr lang="en-US"/>
        </a:p>
      </dgm:t>
    </dgm:pt>
    <dgm:pt modelId="{C744BB96-C450-4A96-9DAA-9B49CA41D772}" type="sibTrans" cxnId="{FD01081A-A4AB-4EFC-846E-CB5745D24805}">
      <dgm:prSet/>
      <dgm:spPr/>
      <dgm:t>
        <a:bodyPr/>
        <a:lstStyle/>
        <a:p>
          <a:endParaRPr lang="en-US"/>
        </a:p>
      </dgm:t>
    </dgm:pt>
    <dgm:pt modelId="{7E5C42AA-8844-4946-B7B1-5E93EB6938EC}">
      <dgm:prSet/>
      <dgm:spPr/>
      <dgm:t>
        <a:bodyPr/>
        <a:lstStyle/>
        <a:p>
          <a:pPr rtl="0"/>
          <a:r>
            <a:rPr lang="en-US" smtClean="0"/>
            <a:t>Read</a:t>
          </a:r>
          <a:endParaRPr lang="en-US"/>
        </a:p>
      </dgm:t>
    </dgm:pt>
    <dgm:pt modelId="{E4805D7F-5B1E-434E-983E-EE1D243B7F3B}" type="parTrans" cxnId="{D87F3283-DDFE-4D27-9998-2E4C8CBE738E}">
      <dgm:prSet/>
      <dgm:spPr/>
      <dgm:t>
        <a:bodyPr/>
        <a:lstStyle/>
        <a:p>
          <a:endParaRPr lang="en-US"/>
        </a:p>
      </dgm:t>
    </dgm:pt>
    <dgm:pt modelId="{778C8F9F-BA8D-4220-86AD-47D7064401AA}" type="sibTrans" cxnId="{D87F3283-DDFE-4D27-9998-2E4C8CBE738E}">
      <dgm:prSet/>
      <dgm:spPr/>
      <dgm:t>
        <a:bodyPr/>
        <a:lstStyle/>
        <a:p>
          <a:endParaRPr lang="en-US"/>
        </a:p>
      </dgm:t>
    </dgm:pt>
    <dgm:pt modelId="{48B590E4-71D6-4B04-9203-569C8600E687}">
      <dgm:prSet/>
      <dgm:spPr/>
      <dgm:t>
        <a:bodyPr/>
        <a:lstStyle/>
        <a:p>
          <a:pPr rtl="0"/>
          <a:r>
            <a:rPr lang="en-US" smtClean="0"/>
            <a:t>Export</a:t>
          </a:r>
          <a:endParaRPr lang="en-US"/>
        </a:p>
      </dgm:t>
    </dgm:pt>
    <dgm:pt modelId="{EAF1C4A6-F8FA-4ABB-B125-C101D79938FD}" type="parTrans" cxnId="{F33370CB-1AF7-49D6-9E57-D465401585E9}">
      <dgm:prSet/>
      <dgm:spPr/>
      <dgm:t>
        <a:bodyPr/>
        <a:lstStyle/>
        <a:p>
          <a:endParaRPr lang="en-US"/>
        </a:p>
      </dgm:t>
    </dgm:pt>
    <dgm:pt modelId="{E75523A2-A2D6-42CA-865A-7DC95502B520}" type="sibTrans" cxnId="{F33370CB-1AF7-49D6-9E57-D465401585E9}">
      <dgm:prSet/>
      <dgm:spPr/>
      <dgm:t>
        <a:bodyPr/>
        <a:lstStyle/>
        <a:p>
          <a:endParaRPr lang="en-US"/>
        </a:p>
      </dgm:t>
    </dgm:pt>
    <dgm:pt modelId="{7D240133-2F7F-4574-8C85-66363E8A4739}">
      <dgm:prSet/>
      <dgm:spPr/>
      <dgm:t>
        <a:bodyPr/>
        <a:lstStyle/>
        <a:p>
          <a:pPr rtl="0"/>
          <a:r>
            <a:rPr lang="en-US" smtClean="0"/>
            <a:t>Save as PDF/TIFF</a:t>
          </a:r>
          <a:endParaRPr lang="en-US"/>
        </a:p>
      </dgm:t>
    </dgm:pt>
    <dgm:pt modelId="{B53F6C13-5BD0-424B-A269-75AC64A225A6}" type="parTrans" cxnId="{F498C7F2-CFE9-4928-A7DF-12962C296B0B}">
      <dgm:prSet/>
      <dgm:spPr/>
      <dgm:t>
        <a:bodyPr/>
        <a:lstStyle/>
        <a:p>
          <a:endParaRPr lang="en-US"/>
        </a:p>
      </dgm:t>
    </dgm:pt>
    <dgm:pt modelId="{ECA27AE9-B1CA-4ACE-AFC0-653696F7E6DB}" type="sibTrans" cxnId="{F498C7F2-CFE9-4928-A7DF-12962C296B0B}">
      <dgm:prSet/>
      <dgm:spPr/>
      <dgm:t>
        <a:bodyPr/>
        <a:lstStyle/>
        <a:p>
          <a:endParaRPr lang="en-US"/>
        </a:p>
      </dgm:t>
    </dgm:pt>
    <dgm:pt modelId="{0D1C5C58-BBB2-46F3-BE69-3B38867A7396}">
      <dgm:prSet/>
      <dgm:spPr/>
      <dgm:t>
        <a:bodyPr/>
        <a:lstStyle/>
        <a:p>
          <a:pPr rtl="0"/>
          <a:r>
            <a:rPr lang="en-US" smtClean="0"/>
            <a:t>Print</a:t>
          </a:r>
          <a:endParaRPr lang="en-US"/>
        </a:p>
      </dgm:t>
    </dgm:pt>
    <dgm:pt modelId="{D2714ACB-F800-44F7-9771-E91D2E7BC46B}" type="parTrans" cxnId="{3132EE85-7719-4B6A-9274-C389F85E8CD6}">
      <dgm:prSet/>
      <dgm:spPr/>
      <dgm:t>
        <a:bodyPr/>
        <a:lstStyle/>
        <a:p>
          <a:endParaRPr lang="en-US"/>
        </a:p>
      </dgm:t>
    </dgm:pt>
    <dgm:pt modelId="{D6F5760F-D97E-4F78-B372-F0C913145978}" type="sibTrans" cxnId="{3132EE85-7719-4B6A-9274-C389F85E8CD6}">
      <dgm:prSet/>
      <dgm:spPr/>
      <dgm:t>
        <a:bodyPr/>
        <a:lstStyle/>
        <a:p>
          <a:endParaRPr lang="en-US"/>
        </a:p>
      </dgm:t>
    </dgm:pt>
    <dgm:pt modelId="{FCCD0AE3-6B2D-4132-84AA-8AB590FF7BEF}" type="pres">
      <dgm:prSet presAssocID="{03DE87D5-7DA5-4588-9E0E-8905B1645601}" presName="CompostProcess" presStyleCnt="0">
        <dgm:presLayoutVars>
          <dgm:dir/>
          <dgm:resizeHandles val="exact"/>
        </dgm:presLayoutVars>
      </dgm:prSet>
      <dgm:spPr/>
      <dgm:t>
        <a:bodyPr/>
        <a:lstStyle/>
        <a:p>
          <a:endParaRPr lang="en-US"/>
        </a:p>
      </dgm:t>
    </dgm:pt>
    <dgm:pt modelId="{1638D1EE-F7E8-40A3-9FFA-DC8F665520CC}" type="pres">
      <dgm:prSet presAssocID="{03DE87D5-7DA5-4588-9E0E-8905B1645601}" presName="arrow" presStyleLbl="bgShp" presStyleIdx="0" presStyleCnt="1"/>
      <dgm:spPr/>
    </dgm:pt>
    <dgm:pt modelId="{B7CE65A3-8D8B-40D3-85DF-481B23418D89}" type="pres">
      <dgm:prSet presAssocID="{03DE87D5-7DA5-4588-9E0E-8905B1645601}" presName="linearProcess" presStyleCnt="0"/>
      <dgm:spPr/>
    </dgm:pt>
    <dgm:pt modelId="{0E4BFDE7-8450-4DF1-89F8-F86E7A2ABE24}" type="pres">
      <dgm:prSet presAssocID="{ECC9687D-CA61-4530-8E1C-A4B5D743DADD}" presName="textNode" presStyleLbl="node1" presStyleIdx="0" presStyleCnt="4">
        <dgm:presLayoutVars>
          <dgm:bulletEnabled val="1"/>
        </dgm:presLayoutVars>
      </dgm:prSet>
      <dgm:spPr/>
      <dgm:t>
        <a:bodyPr/>
        <a:lstStyle/>
        <a:p>
          <a:endParaRPr lang="en-US"/>
        </a:p>
      </dgm:t>
    </dgm:pt>
    <dgm:pt modelId="{D603B016-C87E-4F6C-906E-63766C60B61E}" type="pres">
      <dgm:prSet presAssocID="{700E1865-87FD-4904-8055-BC645BF654EA}" presName="sibTrans" presStyleCnt="0"/>
      <dgm:spPr/>
    </dgm:pt>
    <dgm:pt modelId="{1D26CBAB-C360-47ED-B342-D461F7D5516F}" type="pres">
      <dgm:prSet presAssocID="{1B67D275-55DF-4BC2-90D9-088EC1C80B1A}" presName="textNode" presStyleLbl="node1" presStyleIdx="1" presStyleCnt="4">
        <dgm:presLayoutVars>
          <dgm:bulletEnabled val="1"/>
        </dgm:presLayoutVars>
      </dgm:prSet>
      <dgm:spPr/>
      <dgm:t>
        <a:bodyPr/>
        <a:lstStyle/>
        <a:p>
          <a:endParaRPr lang="en-US"/>
        </a:p>
      </dgm:t>
    </dgm:pt>
    <dgm:pt modelId="{40A4C2C5-A4A3-4958-82E7-73A0B7806950}" type="pres">
      <dgm:prSet presAssocID="{B146212C-90B2-48CC-90CA-9B63DBEC095C}" presName="sibTrans" presStyleCnt="0"/>
      <dgm:spPr/>
    </dgm:pt>
    <dgm:pt modelId="{A8AFDDA7-017F-4323-AF70-4F0767F4F6CA}" type="pres">
      <dgm:prSet presAssocID="{924AF4A1-351A-47C7-8D2A-AC20CF4B8DF7}" presName="textNode" presStyleLbl="node1" presStyleIdx="2" presStyleCnt="4">
        <dgm:presLayoutVars>
          <dgm:bulletEnabled val="1"/>
        </dgm:presLayoutVars>
      </dgm:prSet>
      <dgm:spPr/>
      <dgm:t>
        <a:bodyPr/>
        <a:lstStyle/>
        <a:p>
          <a:endParaRPr lang="en-US"/>
        </a:p>
      </dgm:t>
    </dgm:pt>
    <dgm:pt modelId="{79740BF2-3F89-4A9E-B9C5-C9D0B8926812}" type="pres">
      <dgm:prSet presAssocID="{E78023EF-E312-4A93-ADD6-00409BCBDC69}" presName="sibTrans" presStyleCnt="0"/>
      <dgm:spPr/>
    </dgm:pt>
    <dgm:pt modelId="{DB14E1A6-9D54-4D52-9AFB-2FBE1B25C0C7}" type="pres">
      <dgm:prSet presAssocID="{48B590E4-71D6-4B04-9203-569C8600E687}" presName="textNode" presStyleLbl="node1" presStyleIdx="3" presStyleCnt="4">
        <dgm:presLayoutVars>
          <dgm:bulletEnabled val="1"/>
        </dgm:presLayoutVars>
      </dgm:prSet>
      <dgm:spPr/>
      <dgm:t>
        <a:bodyPr/>
        <a:lstStyle/>
        <a:p>
          <a:endParaRPr lang="en-US"/>
        </a:p>
      </dgm:t>
    </dgm:pt>
  </dgm:ptLst>
  <dgm:cxnLst>
    <dgm:cxn modelId="{21B7CD1C-CBE1-4F95-ACF9-6FC031F53041}" srcId="{03DE87D5-7DA5-4588-9E0E-8905B1645601}" destId="{ECC9687D-CA61-4530-8E1C-A4B5D743DADD}" srcOrd="0" destOrd="0" parTransId="{790AB7FE-0C55-4100-8B4A-E92F69416D5D}" sibTransId="{700E1865-87FD-4904-8055-BC645BF654EA}"/>
    <dgm:cxn modelId="{F33370CB-1AF7-49D6-9E57-D465401585E9}" srcId="{03DE87D5-7DA5-4588-9E0E-8905B1645601}" destId="{48B590E4-71D6-4B04-9203-569C8600E687}" srcOrd="3" destOrd="0" parTransId="{EAF1C4A6-F8FA-4ABB-B125-C101D79938FD}" sibTransId="{E75523A2-A2D6-42CA-865A-7DC95502B520}"/>
    <dgm:cxn modelId="{F1C83372-6645-48C6-989D-323AC40A3266}" type="presOf" srcId="{48B590E4-71D6-4B04-9203-569C8600E687}" destId="{DB14E1A6-9D54-4D52-9AFB-2FBE1B25C0C7}" srcOrd="0" destOrd="0" presId="urn:microsoft.com/office/officeart/2005/8/layout/hProcess9"/>
    <dgm:cxn modelId="{F498C7F2-CFE9-4928-A7DF-12962C296B0B}" srcId="{48B590E4-71D6-4B04-9203-569C8600E687}" destId="{7D240133-2F7F-4574-8C85-66363E8A4739}" srcOrd="0" destOrd="0" parTransId="{B53F6C13-5BD0-424B-A269-75AC64A225A6}" sibTransId="{ECA27AE9-B1CA-4ACE-AFC0-653696F7E6DB}"/>
    <dgm:cxn modelId="{C2608771-C70C-4CFC-A449-C3C611F60AD3}" srcId="{ECC9687D-CA61-4530-8E1C-A4B5D743DADD}" destId="{B15B11FB-C817-43C4-8566-45B853F64030}" srcOrd="1" destOrd="0" parTransId="{ECB5337E-4DC1-4BF6-BDA5-1FD25D156AD7}" sibTransId="{AB439E49-811A-401E-A144-047FD1DDDD1A}"/>
    <dgm:cxn modelId="{FD01081A-A4AB-4EFC-846E-CB5745D24805}" srcId="{924AF4A1-351A-47C7-8D2A-AC20CF4B8DF7}" destId="{65F73841-4BE3-4312-8168-0A6F16FDB164}" srcOrd="0" destOrd="0" parTransId="{518724B8-B2AD-42CB-A1A1-B148F3A86291}" sibTransId="{C744BB96-C450-4A96-9DAA-9B49CA41D772}"/>
    <dgm:cxn modelId="{D87F3283-DDFE-4D27-9998-2E4C8CBE738E}" srcId="{924AF4A1-351A-47C7-8D2A-AC20CF4B8DF7}" destId="{7E5C42AA-8844-4946-B7B1-5E93EB6938EC}" srcOrd="1" destOrd="0" parTransId="{E4805D7F-5B1E-434E-983E-EE1D243B7F3B}" sibTransId="{778C8F9F-BA8D-4220-86AD-47D7064401AA}"/>
    <dgm:cxn modelId="{97370B24-7167-4BCE-8303-B51A2DCDA19A}" type="presOf" srcId="{65F73841-4BE3-4312-8168-0A6F16FDB164}" destId="{A8AFDDA7-017F-4323-AF70-4F0767F4F6CA}" srcOrd="0" destOrd="1" presId="urn:microsoft.com/office/officeart/2005/8/layout/hProcess9"/>
    <dgm:cxn modelId="{2C070607-807D-423F-9F2B-A328C5940A97}" srcId="{03DE87D5-7DA5-4588-9E0E-8905B1645601}" destId="{1B67D275-55DF-4BC2-90D9-088EC1C80B1A}" srcOrd="1" destOrd="0" parTransId="{A608CCDA-5814-455B-BEB4-623BD1FB90A7}" sibTransId="{B146212C-90B2-48CC-90CA-9B63DBEC095C}"/>
    <dgm:cxn modelId="{5CBBA6A6-AE3A-49F1-873A-7EEE449CB13E}" type="presOf" srcId="{7D240133-2F7F-4574-8C85-66363E8A4739}" destId="{DB14E1A6-9D54-4D52-9AFB-2FBE1B25C0C7}" srcOrd="0" destOrd="1" presId="urn:microsoft.com/office/officeart/2005/8/layout/hProcess9"/>
    <dgm:cxn modelId="{AC066773-B060-40D4-94A6-0749983729CE}" type="presOf" srcId="{0D1C5C58-BBB2-46F3-BE69-3B38867A7396}" destId="{DB14E1A6-9D54-4D52-9AFB-2FBE1B25C0C7}" srcOrd="0" destOrd="2" presId="urn:microsoft.com/office/officeart/2005/8/layout/hProcess9"/>
    <dgm:cxn modelId="{D3DB4AA4-1FA0-43CC-AA5E-C28710342169}" type="presOf" srcId="{ECC9687D-CA61-4530-8E1C-A4B5D743DADD}" destId="{0E4BFDE7-8450-4DF1-89F8-F86E7A2ABE24}" srcOrd="0" destOrd="0" presId="urn:microsoft.com/office/officeart/2005/8/layout/hProcess9"/>
    <dgm:cxn modelId="{7EBE706C-1C11-44C3-9808-945EA6D21097}" srcId="{1B67D275-55DF-4BC2-90D9-088EC1C80B1A}" destId="{56D31550-9DF9-4C9E-BE1A-5734EF4CBFAE}" srcOrd="1" destOrd="0" parTransId="{58A4687F-8FD4-4FF8-9A3F-48E920B9FF23}" sibTransId="{6E0F3736-5E8C-4912-AD11-788513068DFB}"/>
    <dgm:cxn modelId="{F5CFFCC5-D3EE-4B3F-B99A-F5755C768160}" type="presOf" srcId="{03DE87D5-7DA5-4588-9E0E-8905B1645601}" destId="{FCCD0AE3-6B2D-4132-84AA-8AB590FF7BEF}" srcOrd="0" destOrd="0" presId="urn:microsoft.com/office/officeart/2005/8/layout/hProcess9"/>
    <dgm:cxn modelId="{3132EE85-7719-4B6A-9274-C389F85E8CD6}" srcId="{48B590E4-71D6-4B04-9203-569C8600E687}" destId="{0D1C5C58-BBB2-46F3-BE69-3B38867A7396}" srcOrd="1" destOrd="0" parTransId="{D2714ACB-F800-44F7-9771-E91D2E7BC46B}" sibTransId="{D6F5760F-D97E-4F78-B372-F0C913145978}"/>
    <dgm:cxn modelId="{DAB10B8A-375D-4204-B898-B0206F23A195}" type="presOf" srcId="{924AF4A1-351A-47C7-8D2A-AC20CF4B8DF7}" destId="{A8AFDDA7-017F-4323-AF70-4F0767F4F6CA}" srcOrd="0" destOrd="0" presId="urn:microsoft.com/office/officeart/2005/8/layout/hProcess9"/>
    <dgm:cxn modelId="{0CBCC921-4DC1-46C5-BC40-BE98F7C79333}" type="presOf" srcId="{F1EEFB7F-6A1C-416D-A8EF-2F1ACB209353}" destId="{1D26CBAB-C360-47ED-B342-D461F7D5516F}" srcOrd="0" destOrd="1" presId="urn:microsoft.com/office/officeart/2005/8/layout/hProcess9"/>
    <dgm:cxn modelId="{04261AB2-49E3-4847-8A9E-19FAF2BF5ED2}" srcId="{1B67D275-55DF-4BC2-90D9-088EC1C80B1A}" destId="{F1EEFB7F-6A1C-416D-A8EF-2F1ACB209353}" srcOrd="0" destOrd="0" parTransId="{7A9ACECF-0247-47D0-94C2-BAEF66CD57A2}" sibTransId="{EBDAEB68-69C9-4E52-9D48-488A1148D633}"/>
    <dgm:cxn modelId="{CC44764F-1F07-46F9-80A6-23620DDA2D8E}" type="presOf" srcId="{56D31550-9DF9-4C9E-BE1A-5734EF4CBFAE}" destId="{1D26CBAB-C360-47ED-B342-D461F7D5516F}" srcOrd="0" destOrd="2" presId="urn:microsoft.com/office/officeart/2005/8/layout/hProcess9"/>
    <dgm:cxn modelId="{08B2F55C-7E3C-4B69-994C-C78CE79C5368}" srcId="{ECC9687D-CA61-4530-8E1C-A4B5D743DADD}" destId="{1AF0E5AF-F7E5-4CD6-AB17-48B51A46A86D}" srcOrd="0" destOrd="0" parTransId="{5DEB275A-C1DD-48C8-B19F-16959A402F98}" sibTransId="{350B8330-D362-4D2D-A660-2050E227CE92}"/>
    <dgm:cxn modelId="{49217C2F-E354-4942-BD75-F786AE108E0E}" type="presOf" srcId="{B15B11FB-C817-43C4-8566-45B853F64030}" destId="{0E4BFDE7-8450-4DF1-89F8-F86E7A2ABE24}" srcOrd="0" destOrd="2" presId="urn:microsoft.com/office/officeart/2005/8/layout/hProcess9"/>
    <dgm:cxn modelId="{725A2BF5-110B-454F-82B2-D4FEF0BFFD5B}" srcId="{03DE87D5-7DA5-4588-9E0E-8905B1645601}" destId="{924AF4A1-351A-47C7-8D2A-AC20CF4B8DF7}" srcOrd="2" destOrd="0" parTransId="{ECD04F5F-B4C1-4B30-AB34-B65589B4F860}" sibTransId="{E78023EF-E312-4A93-ADD6-00409BCBDC69}"/>
    <dgm:cxn modelId="{B039505A-8455-4C81-B03A-25EDE49EAB08}" type="presOf" srcId="{1B67D275-55DF-4BC2-90D9-088EC1C80B1A}" destId="{1D26CBAB-C360-47ED-B342-D461F7D5516F}" srcOrd="0" destOrd="0" presId="urn:microsoft.com/office/officeart/2005/8/layout/hProcess9"/>
    <dgm:cxn modelId="{CED83DD9-8513-4A46-B849-0E9879F01C61}" type="presOf" srcId="{1AF0E5AF-F7E5-4CD6-AB17-48B51A46A86D}" destId="{0E4BFDE7-8450-4DF1-89F8-F86E7A2ABE24}" srcOrd="0" destOrd="1" presId="urn:microsoft.com/office/officeart/2005/8/layout/hProcess9"/>
    <dgm:cxn modelId="{73DADFC0-84BF-4EEA-9C18-B27AE4D28C60}" type="presOf" srcId="{7E5C42AA-8844-4946-B7B1-5E93EB6938EC}" destId="{A8AFDDA7-017F-4323-AF70-4F0767F4F6CA}" srcOrd="0" destOrd="2" presId="urn:microsoft.com/office/officeart/2005/8/layout/hProcess9"/>
    <dgm:cxn modelId="{1E89864E-F823-4B7F-AD77-686E1E538A2E}" type="presParOf" srcId="{FCCD0AE3-6B2D-4132-84AA-8AB590FF7BEF}" destId="{1638D1EE-F7E8-40A3-9FFA-DC8F665520CC}" srcOrd="0" destOrd="0" presId="urn:microsoft.com/office/officeart/2005/8/layout/hProcess9"/>
    <dgm:cxn modelId="{D13459B6-D85F-4810-8A6C-FCD060713FFF}" type="presParOf" srcId="{FCCD0AE3-6B2D-4132-84AA-8AB590FF7BEF}" destId="{B7CE65A3-8D8B-40D3-85DF-481B23418D89}" srcOrd="1" destOrd="0" presId="urn:microsoft.com/office/officeart/2005/8/layout/hProcess9"/>
    <dgm:cxn modelId="{FAD9D2C8-1832-4B3A-9740-7079D963F649}" type="presParOf" srcId="{B7CE65A3-8D8B-40D3-85DF-481B23418D89}" destId="{0E4BFDE7-8450-4DF1-89F8-F86E7A2ABE24}" srcOrd="0" destOrd="0" presId="urn:microsoft.com/office/officeart/2005/8/layout/hProcess9"/>
    <dgm:cxn modelId="{2DA098E8-ADE0-44C6-BAC3-08D0D651ED1A}" type="presParOf" srcId="{B7CE65A3-8D8B-40D3-85DF-481B23418D89}" destId="{D603B016-C87E-4F6C-906E-63766C60B61E}" srcOrd="1" destOrd="0" presId="urn:microsoft.com/office/officeart/2005/8/layout/hProcess9"/>
    <dgm:cxn modelId="{D9585A97-BD79-418C-B6BA-1E463C947DAC}" type="presParOf" srcId="{B7CE65A3-8D8B-40D3-85DF-481B23418D89}" destId="{1D26CBAB-C360-47ED-B342-D461F7D5516F}" srcOrd="2" destOrd="0" presId="urn:microsoft.com/office/officeart/2005/8/layout/hProcess9"/>
    <dgm:cxn modelId="{243C144D-900F-405D-842E-BD4E753A0B2F}" type="presParOf" srcId="{B7CE65A3-8D8B-40D3-85DF-481B23418D89}" destId="{40A4C2C5-A4A3-4958-82E7-73A0B7806950}" srcOrd="3" destOrd="0" presId="urn:microsoft.com/office/officeart/2005/8/layout/hProcess9"/>
    <dgm:cxn modelId="{C6C0DC6A-79EB-48C9-91FA-FFC5F180D470}" type="presParOf" srcId="{B7CE65A3-8D8B-40D3-85DF-481B23418D89}" destId="{A8AFDDA7-017F-4323-AF70-4F0767F4F6CA}" srcOrd="4" destOrd="0" presId="urn:microsoft.com/office/officeart/2005/8/layout/hProcess9"/>
    <dgm:cxn modelId="{170D25F3-6FF3-424B-B26D-6DFD0FDEF1DC}" type="presParOf" srcId="{B7CE65A3-8D8B-40D3-85DF-481B23418D89}" destId="{79740BF2-3F89-4A9E-B9C5-C9D0B8926812}" srcOrd="5" destOrd="0" presId="urn:microsoft.com/office/officeart/2005/8/layout/hProcess9"/>
    <dgm:cxn modelId="{B21F2AE9-9D8C-4A5B-B1DA-56AA55646568}" type="presParOf" srcId="{B7CE65A3-8D8B-40D3-85DF-481B23418D89}" destId="{DB14E1A6-9D54-4D52-9AFB-2FBE1B25C0C7}"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706864-4A2F-4602-A967-F73EE642C29E}"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F3F892A5-1C36-4CBE-98FC-CA203C5247C2}">
      <dgm:prSet/>
      <dgm:spPr/>
      <dgm:t>
        <a:bodyPr/>
        <a:lstStyle/>
        <a:p>
          <a:pPr rtl="0"/>
          <a:r>
            <a:rPr lang="en-US" dirty="0" smtClean="0"/>
            <a:t>Centralize Management</a:t>
          </a:r>
          <a:endParaRPr lang="en-US" dirty="0"/>
        </a:p>
      </dgm:t>
    </dgm:pt>
    <dgm:pt modelId="{83CC90AB-8FD7-42EE-A6A8-71BE34330D53}" type="parTrans" cxnId="{E172F81F-C734-457A-A90D-21E936698945}">
      <dgm:prSet/>
      <dgm:spPr/>
      <dgm:t>
        <a:bodyPr/>
        <a:lstStyle/>
        <a:p>
          <a:endParaRPr lang="en-US"/>
        </a:p>
      </dgm:t>
    </dgm:pt>
    <dgm:pt modelId="{8FE9FD77-6E48-4EF8-A96C-DD4B15BDC601}" type="sibTrans" cxnId="{E172F81F-C734-457A-A90D-21E936698945}">
      <dgm:prSet/>
      <dgm:spPr/>
      <dgm:t>
        <a:bodyPr/>
        <a:lstStyle/>
        <a:p>
          <a:endParaRPr lang="en-US"/>
        </a:p>
      </dgm:t>
    </dgm:pt>
    <dgm:pt modelId="{80FFE7FB-5755-4C0A-B39D-F6999C77C0D7}">
      <dgm:prSet/>
      <dgm:spPr/>
      <dgm:t>
        <a:bodyPr/>
        <a:lstStyle/>
        <a:p>
          <a:pPr rtl="0"/>
          <a:r>
            <a:rPr lang="en-US" dirty="0" smtClean="0"/>
            <a:t>Reduce Costs</a:t>
          </a:r>
          <a:endParaRPr lang="en-US" dirty="0"/>
        </a:p>
      </dgm:t>
    </dgm:pt>
    <dgm:pt modelId="{FA19B4F8-0C92-425C-AB2D-17A476271DB0}" type="parTrans" cxnId="{207F14AF-6E34-4F1F-9B81-21039EA7D185}">
      <dgm:prSet/>
      <dgm:spPr/>
      <dgm:t>
        <a:bodyPr/>
        <a:lstStyle/>
        <a:p>
          <a:endParaRPr lang="en-US"/>
        </a:p>
      </dgm:t>
    </dgm:pt>
    <dgm:pt modelId="{C631B028-DC17-4165-8010-0D4344537E86}" type="sibTrans" cxnId="{207F14AF-6E34-4F1F-9B81-21039EA7D185}">
      <dgm:prSet/>
      <dgm:spPr/>
      <dgm:t>
        <a:bodyPr/>
        <a:lstStyle/>
        <a:p>
          <a:endParaRPr lang="en-US"/>
        </a:p>
      </dgm:t>
    </dgm:pt>
    <dgm:pt modelId="{4B57D20F-6119-4D61-AFE1-4CCC3DBD42D1}">
      <dgm:prSet/>
      <dgm:spPr/>
      <dgm:t>
        <a:bodyPr/>
        <a:lstStyle/>
        <a:p>
          <a:pPr rtl="0"/>
          <a:r>
            <a:rPr lang="en-US" dirty="0" smtClean="0"/>
            <a:t>Empower Legal Teams</a:t>
          </a:r>
          <a:endParaRPr lang="en-US" dirty="0"/>
        </a:p>
      </dgm:t>
    </dgm:pt>
    <dgm:pt modelId="{451B43A7-4567-417E-A597-45BA2BBC3A63}" type="parTrans" cxnId="{8C22E584-0E2B-431A-AE3C-02DB8DFA6476}">
      <dgm:prSet/>
      <dgm:spPr/>
      <dgm:t>
        <a:bodyPr/>
        <a:lstStyle/>
        <a:p>
          <a:endParaRPr lang="en-US"/>
        </a:p>
      </dgm:t>
    </dgm:pt>
    <dgm:pt modelId="{80BB737C-CF6C-437C-8942-0FFAF754334D}" type="sibTrans" cxnId="{8C22E584-0E2B-431A-AE3C-02DB8DFA6476}">
      <dgm:prSet/>
      <dgm:spPr/>
      <dgm:t>
        <a:bodyPr/>
        <a:lstStyle/>
        <a:p>
          <a:endParaRPr lang="en-US"/>
        </a:p>
      </dgm:t>
    </dgm:pt>
    <dgm:pt modelId="{5A202D3B-AA62-4725-B7D1-30130AE5139F}" type="pres">
      <dgm:prSet presAssocID="{E4706864-4A2F-4602-A967-F73EE642C29E}" presName="linear" presStyleCnt="0">
        <dgm:presLayoutVars>
          <dgm:animLvl val="lvl"/>
          <dgm:resizeHandles val="exact"/>
        </dgm:presLayoutVars>
      </dgm:prSet>
      <dgm:spPr/>
      <dgm:t>
        <a:bodyPr/>
        <a:lstStyle/>
        <a:p>
          <a:endParaRPr lang="en-US"/>
        </a:p>
      </dgm:t>
    </dgm:pt>
    <dgm:pt modelId="{FC638000-24F4-41E2-8DF3-041C8C555476}" type="pres">
      <dgm:prSet presAssocID="{F3F892A5-1C36-4CBE-98FC-CA203C5247C2}" presName="parentText" presStyleLbl="node1" presStyleIdx="0" presStyleCnt="3">
        <dgm:presLayoutVars>
          <dgm:chMax val="0"/>
          <dgm:bulletEnabled val="1"/>
        </dgm:presLayoutVars>
      </dgm:prSet>
      <dgm:spPr/>
      <dgm:t>
        <a:bodyPr/>
        <a:lstStyle/>
        <a:p>
          <a:endParaRPr lang="en-US"/>
        </a:p>
      </dgm:t>
    </dgm:pt>
    <dgm:pt modelId="{29085495-7E3D-4196-BC82-9C62555EBF12}" type="pres">
      <dgm:prSet presAssocID="{8FE9FD77-6E48-4EF8-A96C-DD4B15BDC601}" presName="spacer" presStyleCnt="0"/>
      <dgm:spPr/>
      <dgm:t>
        <a:bodyPr/>
        <a:lstStyle/>
        <a:p>
          <a:endParaRPr lang="en-US"/>
        </a:p>
      </dgm:t>
    </dgm:pt>
    <dgm:pt modelId="{F0E81041-E667-4788-8AD2-D1133C37019C}" type="pres">
      <dgm:prSet presAssocID="{80FFE7FB-5755-4C0A-B39D-F6999C77C0D7}" presName="parentText" presStyleLbl="node1" presStyleIdx="1" presStyleCnt="3">
        <dgm:presLayoutVars>
          <dgm:chMax val="0"/>
          <dgm:bulletEnabled val="1"/>
        </dgm:presLayoutVars>
      </dgm:prSet>
      <dgm:spPr/>
      <dgm:t>
        <a:bodyPr/>
        <a:lstStyle/>
        <a:p>
          <a:endParaRPr lang="en-US"/>
        </a:p>
      </dgm:t>
    </dgm:pt>
    <dgm:pt modelId="{986132E1-81E0-4E02-91F6-8A1C05C7143E}" type="pres">
      <dgm:prSet presAssocID="{C631B028-DC17-4165-8010-0D4344537E86}" presName="spacer" presStyleCnt="0"/>
      <dgm:spPr/>
      <dgm:t>
        <a:bodyPr/>
        <a:lstStyle/>
        <a:p>
          <a:endParaRPr lang="en-US"/>
        </a:p>
      </dgm:t>
    </dgm:pt>
    <dgm:pt modelId="{59097C53-1A19-4A3F-A860-87B0877C3F24}" type="pres">
      <dgm:prSet presAssocID="{4B57D20F-6119-4D61-AFE1-4CCC3DBD42D1}" presName="parentText" presStyleLbl="node1" presStyleIdx="2" presStyleCnt="3">
        <dgm:presLayoutVars>
          <dgm:chMax val="0"/>
          <dgm:bulletEnabled val="1"/>
        </dgm:presLayoutVars>
      </dgm:prSet>
      <dgm:spPr/>
      <dgm:t>
        <a:bodyPr/>
        <a:lstStyle/>
        <a:p>
          <a:endParaRPr lang="en-US"/>
        </a:p>
      </dgm:t>
    </dgm:pt>
  </dgm:ptLst>
  <dgm:cxnLst>
    <dgm:cxn modelId="{207F14AF-6E34-4F1F-9B81-21039EA7D185}" srcId="{E4706864-4A2F-4602-A967-F73EE642C29E}" destId="{80FFE7FB-5755-4C0A-B39D-F6999C77C0D7}" srcOrd="1" destOrd="0" parTransId="{FA19B4F8-0C92-425C-AB2D-17A476271DB0}" sibTransId="{C631B028-DC17-4165-8010-0D4344537E86}"/>
    <dgm:cxn modelId="{18DF5E8C-4850-45FB-86C0-84AB0A558030}" type="presOf" srcId="{80FFE7FB-5755-4C0A-B39D-F6999C77C0D7}" destId="{F0E81041-E667-4788-8AD2-D1133C37019C}" srcOrd="0" destOrd="0" presId="urn:microsoft.com/office/officeart/2005/8/layout/vList2"/>
    <dgm:cxn modelId="{1F2CED57-75F4-4341-A209-F68D63AFE17F}" type="presOf" srcId="{E4706864-4A2F-4602-A967-F73EE642C29E}" destId="{5A202D3B-AA62-4725-B7D1-30130AE5139F}" srcOrd="0" destOrd="0" presId="urn:microsoft.com/office/officeart/2005/8/layout/vList2"/>
    <dgm:cxn modelId="{E172F81F-C734-457A-A90D-21E936698945}" srcId="{E4706864-4A2F-4602-A967-F73EE642C29E}" destId="{F3F892A5-1C36-4CBE-98FC-CA203C5247C2}" srcOrd="0" destOrd="0" parTransId="{83CC90AB-8FD7-42EE-A6A8-71BE34330D53}" sibTransId="{8FE9FD77-6E48-4EF8-A96C-DD4B15BDC601}"/>
    <dgm:cxn modelId="{F4FCFCFF-D2AC-4F04-87E7-2728B42B205B}" type="presOf" srcId="{4B57D20F-6119-4D61-AFE1-4CCC3DBD42D1}" destId="{59097C53-1A19-4A3F-A860-87B0877C3F24}" srcOrd="0" destOrd="0" presId="urn:microsoft.com/office/officeart/2005/8/layout/vList2"/>
    <dgm:cxn modelId="{5411B630-8CD3-444A-ADEA-F946CCA8238A}" type="presOf" srcId="{F3F892A5-1C36-4CBE-98FC-CA203C5247C2}" destId="{FC638000-24F4-41E2-8DF3-041C8C555476}" srcOrd="0" destOrd="0" presId="urn:microsoft.com/office/officeart/2005/8/layout/vList2"/>
    <dgm:cxn modelId="{8C22E584-0E2B-431A-AE3C-02DB8DFA6476}" srcId="{E4706864-4A2F-4602-A967-F73EE642C29E}" destId="{4B57D20F-6119-4D61-AFE1-4CCC3DBD42D1}" srcOrd="2" destOrd="0" parTransId="{451B43A7-4567-417E-A597-45BA2BBC3A63}" sibTransId="{80BB737C-CF6C-437C-8942-0FFAF754334D}"/>
    <dgm:cxn modelId="{12BDC087-1039-4A39-AFFD-37E768666A46}" type="presParOf" srcId="{5A202D3B-AA62-4725-B7D1-30130AE5139F}" destId="{FC638000-24F4-41E2-8DF3-041C8C555476}" srcOrd="0" destOrd="0" presId="urn:microsoft.com/office/officeart/2005/8/layout/vList2"/>
    <dgm:cxn modelId="{3ACA808C-2D34-4FFB-B061-28C183BD3C73}" type="presParOf" srcId="{5A202D3B-AA62-4725-B7D1-30130AE5139F}" destId="{29085495-7E3D-4196-BC82-9C62555EBF12}" srcOrd="1" destOrd="0" presId="urn:microsoft.com/office/officeart/2005/8/layout/vList2"/>
    <dgm:cxn modelId="{DECE4B70-649B-4CEB-8EAF-15CBAA3278D4}" type="presParOf" srcId="{5A202D3B-AA62-4725-B7D1-30130AE5139F}" destId="{F0E81041-E667-4788-8AD2-D1133C37019C}" srcOrd="2" destOrd="0" presId="urn:microsoft.com/office/officeart/2005/8/layout/vList2"/>
    <dgm:cxn modelId="{52A29A41-12E6-4D23-95EC-D080B8C6116C}" type="presParOf" srcId="{5A202D3B-AA62-4725-B7D1-30130AE5139F}" destId="{986132E1-81E0-4E02-91F6-8A1C05C7143E}" srcOrd="3" destOrd="0" presId="urn:microsoft.com/office/officeart/2005/8/layout/vList2"/>
    <dgm:cxn modelId="{BD76294D-0F90-4CD3-A6FF-DBDC3A62BB14}" type="presParOf" srcId="{5A202D3B-AA62-4725-B7D1-30130AE5139F}" destId="{59097C53-1A19-4A3F-A860-87B0877C3F2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02D6A-0D52-4FC9-ABA6-636998326EB9}">
      <dsp:nvSpPr>
        <dsp:cNvPr id="0" name=""/>
        <dsp:cNvSpPr/>
      </dsp:nvSpPr>
      <dsp:spPr>
        <a:xfrm rot="5400000">
          <a:off x="-293893" y="296298"/>
          <a:ext cx="1959289" cy="1371502"/>
        </a:xfrm>
        <a:prstGeom prst="chevron">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US" sz="2100" kern="1200" smtClean="0"/>
            <a:t>eDiscovery</a:t>
          </a:r>
          <a:endParaRPr lang="en-US" sz="2100" kern="1200"/>
        </a:p>
      </dsp:txBody>
      <dsp:txXfrm rot="-5400000">
        <a:off x="1" y="688155"/>
        <a:ext cx="1371502" cy="587787"/>
      </dsp:txXfrm>
    </dsp:sp>
    <dsp:sp modelId="{614410FB-54C7-4A62-9726-E5AC26931068}">
      <dsp:nvSpPr>
        <dsp:cNvPr id="0" name=""/>
        <dsp:cNvSpPr/>
      </dsp:nvSpPr>
      <dsp:spPr>
        <a:xfrm rot="5400000">
          <a:off x="4079107" y="-2705199"/>
          <a:ext cx="1273538" cy="6688747"/>
        </a:xfrm>
        <a:prstGeom prst="round2SameRect">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lang="en-US" sz="2400" kern="1200" dirty="0" smtClean="0"/>
            <a:t>In place holds in SP &amp; Exchange</a:t>
          </a:r>
          <a:endParaRPr lang="en-US" sz="2400" kern="1200" dirty="0"/>
        </a:p>
        <a:p>
          <a:pPr marL="228600" lvl="1" indent="-228600" algn="l" defTabSz="1066800" rtl="0">
            <a:lnSpc>
              <a:spcPct val="90000"/>
            </a:lnSpc>
            <a:spcBef>
              <a:spcPct val="0"/>
            </a:spcBef>
            <a:spcAft>
              <a:spcPct val="15000"/>
            </a:spcAft>
            <a:buChar char="••"/>
          </a:pPr>
          <a:r>
            <a:rPr lang="en-US" sz="2400" kern="1200" dirty="0" smtClean="0"/>
            <a:t>Integrated, enterprise wide case management</a:t>
          </a:r>
          <a:endParaRPr lang="en-US" sz="2400" kern="1200" dirty="0"/>
        </a:p>
        <a:p>
          <a:pPr marL="228600" lvl="1" indent="-228600" algn="l" defTabSz="1066800" rtl="0">
            <a:lnSpc>
              <a:spcPct val="90000"/>
            </a:lnSpc>
            <a:spcBef>
              <a:spcPct val="0"/>
            </a:spcBef>
            <a:spcAft>
              <a:spcPct val="15000"/>
            </a:spcAft>
            <a:buChar char="••"/>
          </a:pPr>
          <a:r>
            <a:rPr lang="en-US" sz="2400" kern="1200" dirty="0" smtClean="0"/>
            <a:t>Meet Compliance Demands</a:t>
          </a:r>
          <a:endParaRPr lang="en-US" sz="2400" kern="1200" dirty="0"/>
        </a:p>
      </dsp:txBody>
      <dsp:txXfrm rot="-5400000">
        <a:off x="1371503" y="64574"/>
        <a:ext cx="6626578" cy="1149200"/>
      </dsp:txXfrm>
    </dsp:sp>
    <dsp:sp modelId="{FDF8FAB2-65A8-4AA7-832E-01BED2DB76D5}">
      <dsp:nvSpPr>
        <dsp:cNvPr id="0" name=""/>
        <dsp:cNvSpPr/>
      </dsp:nvSpPr>
      <dsp:spPr>
        <a:xfrm rot="5400000">
          <a:off x="-293893" y="1966822"/>
          <a:ext cx="1959289" cy="1371502"/>
        </a:xfrm>
        <a:prstGeom prst="chevron">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US" sz="2100" kern="1200" dirty="0" smtClean="0"/>
            <a:t>Site Mailboxes</a:t>
          </a:r>
          <a:endParaRPr lang="en-US" sz="2100" kern="1200" dirty="0"/>
        </a:p>
      </dsp:txBody>
      <dsp:txXfrm rot="-5400000">
        <a:off x="1" y="2358679"/>
        <a:ext cx="1371502" cy="587787"/>
      </dsp:txXfrm>
    </dsp:sp>
    <dsp:sp modelId="{ECAF60D4-938F-401E-950A-01AAA8F2E3CC}">
      <dsp:nvSpPr>
        <dsp:cNvPr id="0" name=""/>
        <dsp:cNvSpPr/>
      </dsp:nvSpPr>
      <dsp:spPr>
        <a:xfrm rot="5400000">
          <a:off x="4079107" y="-1034675"/>
          <a:ext cx="1273538" cy="6688747"/>
        </a:xfrm>
        <a:prstGeom prst="round2SameRect">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lang="en-US" sz="2400" b="0" kern="1200" smtClean="0"/>
            <a:t>Work on mail and documents together</a:t>
          </a:r>
          <a:endParaRPr lang="en-US" sz="2400" b="0" kern="1200"/>
        </a:p>
        <a:p>
          <a:pPr marL="457200" lvl="2" indent="-228600" algn="l" defTabSz="1066800" rtl="0">
            <a:lnSpc>
              <a:spcPct val="90000"/>
            </a:lnSpc>
            <a:spcBef>
              <a:spcPct val="0"/>
            </a:spcBef>
            <a:spcAft>
              <a:spcPct val="15000"/>
            </a:spcAft>
            <a:buChar char="••"/>
          </a:pPr>
          <a:r>
            <a:rPr lang="en-US" sz="2400" b="0" kern="1200" dirty="0" smtClean="0"/>
            <a:t>SharePoint &amp; Outlook desktop client</a:t>
          </a:r>
          <a:endParaRPr lang="en-US" sz="2400" b="0" kern="1200" dirty="0"/>
        </a:p>
        <a:p>
          <a:pPr marL="228600" lvl="1" indent="-228600" algn="l" defTabSz="1066800" rtl="0">
            <a:lnSpc>
              <a:spcPct val="90000"/>
            </a:lnSpc>
            <a:spcBef>
              <a:spcPct val="0"/>
            </a:spcBef>
            <a:spcAft>
              <a:spcPct val="15000"/>
            </a:spcAft>
            <a:buChar char="••"/>
          </a:pPr>
          <a:r>
            <a:rPr lang="en-US" sz="2400" b="0" kern="1200" dirty="0" smtClean="0"/>
            <a:t>Retention/compliance across stores</a:t>
          </a:r>
          <a:endParaRPr lang="en-US" sz="2400" b="0" kern="1200" dirty="0"/>
        </a:p>
      </dsp:txBody>
      <dsp:txXfrm rot="-5400000">
        <a:off x="1371503" y="1735098"/>
        <a:ext cx="6626578" cy="1149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will cover all the Enterprise Content Management (ECM) capabilities in SharePoint 2013 in the areas of document management, recordings management and eDiscovery. Microsoft invested a considerable amount of effort in eDiscovery in SharePoint 2013 and this module will cover what students need to know. In addition students will also learn how to work with Managed Metadata, what’s new in SharePoint 2013 and how to leverage it in custom solutions using either the existing server-side API or the new client-side API.</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Demo 1 – Show OOB experience &amp; actions in SPD</a:t>
            </a:r>
            <a:r>
              <a:rPr lang="en-US" baseline="0" dirty="0" smtClean="0"/>
              <a:t> 2013</a:t>
            </a:r>
          </a:p>
          <a:p>
            <a:pPr marL="0" indent="0">
              <a:buFont typeface="Arial" pitchFamily="34" charset="0"/>
              <a:buNone/>
            </a:pPr>
            <a:r>
              <a:rPr lang="en-US" baseline="0" dirty="0" smtClean="0"/>
              <a:t>Demo 2 – Show API</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14 - Enterprise Content Management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10</a:t>
            </a:fld>
            <a:endParaRPr lang="en-US" dirty="0"/>
          </a:p>
        </p:txBody>
      </p:sp>
    </p:spTree>
    <p:extLst>
      <p:ext uri="{BB962C8B-B14F-4D97-AF65-F5344CB8AC3E}">
        <p14:creationId xmlns:p14="http://schemas.microsoft.com/office/powerpoint/2010/main" val="712421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67863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New </a:t>
            </a:r>
            <a:r>
              <a:rPr lang="en-US" baseline="0" dirty="0" smtClean="0"/>
              <a:t>to SharePoint 2010 is the ability to assign a document a unique ID, which will be unique to the site collection.</a:t>
            </a:r>
          </a:p>
          <a:p>
            <a:pPr marL="171450" indent="-171450">
              <a:buFont typeface="Arial" pitchFamily="34" charset="0"/>
              <a:buChar char="•"/>
            </a:pPr>
            <a:endParaRPr lang="en-US" baseline="0" dirty="0" smtClean="0"/>
          </a:p>
          <a:p>
            <a:pPr marL="0" indent="0">
              <a:buFont typeface="Arial" pitchFamily="34" charset="0"/>
              <a:buNone/>
            </a:pPr>
            <a:r>
              <a:rPr lang="en-US" baseline="0" dirty="0" smtClean="0"/>
              <a:t>This ID when used in conjunction with a specific URL (by sticking the ID on the query string) will take people to the document regardless if it is moved within the same document library or across libraries within a site collection.</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14 - Enterprise Content Management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12</a:t>
            </a:fld>
            <a:endParaRPr lang="en-US" dirty="0"/>
          </a:p>
        </p:txBody>
      </p:sp>
    </p:spTree>
    <p:extLst>
      <p:ext uri="{BB962C8B-B14F-4D97-AF65-F5344CB8AC3E}">
        <p14:creationId xmlns:p14="http://schemas.microsoft.com/office/powerpoint/2010/main" val="833502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Content Organizer </a:t>
            </a:r>
            <a:r>
              <a:rPr lang="en-US" dirty="0" smtClean="0"/>
              <a:t>feature is a new routing feature that: </a:t>
            </a:r>
            <a:endParaRPr lang="en-US" baseline="0" dirty="0" smtClean="0"/>
          </a:p>
          <a:p>
            <a:pPr marL="628650" lvl="1" indent="-171450">
              <a:buFont typeface="Arial" pitchFamily="34" charset="0"/>
              <a:buChar char="•"/>
            </a:pPr>
            <a:r>
              <a:rPr lang="en-US" dirty="0" smtClean="0"/>
              <a:t>Allows </a:t>
            </a:r>
            <a:r>
              <a:rPr lang="en-US" baseline="0" dirty="0" smtClean="0"/>
              <a:t>users to </a:t>
            </a:r>
            <a:r>
              <a:rPr lang="en-US" dirty="0" smtClean="0"/>
              <a:t>automatically route documents to different libraries and folders within those libraries based on well defined routing rules.</a:t>
            </a:r>
          </a:p>
          <a:p>
            <a:pPr marL="628650" lvl="1" indent="-171450">
              <a:buFont typeface="Arial" pitchFamily="34" charset="0"/>
              <a:buChar char="•"/>
            </a:pPr>
            <a:r>
              <a:rPr lang="en-US" dirty="0" smtClean="0"/>
              <a:t>Allows </a:t>
            </a:r>
            <a:r>
              <a:rPr lang="en-US" baseline="0" dirty="0" smtClean="0"/>
              <a:t>users to </a:t>
            </a:r>
            <a:r>
              <a:rPr lang="en-US" dirty="0" smtClean="0"/>
              <a:t>find</a:t>
            </a:r>
            <a:r>
              <a:rPr lang="en-US" baseline="0" dirty="0" smtClean="0"/>
              <a:t> the document in the future because the </a:t>
            </a:r>
            <a:r>
              <a:rPr lang="en-US" dirty="0" smtClean="0"/>
              <a:t>upload form displays the URL to the document that has been routed.</a:t>
            </a:r>
          </a:p>
          <a:p>
            <a:pPr marL="628650" lvl="1" indent="-171450">
              <a:buFont typeface="Arial" pitchFamily="34" charset="0"/>
              <a:buChar char="•"/>
            </a:pPr>
            <a:r>
              <a:rPr lang="en-US" dirty="0" smtClean="0"/>
              <a:t>Adds capability for documents to be automatically sent to a Records Center based on a schedule.</a:t>
            </a:r>
          </a:p>
          <a:p>
            <a:pPr marL="628650" lvl="1" indent="-171450">
              <a:buFont typeface="Arial" pitchFamily="34" charset="0"/>
              <a:buChar char="•"/>
            </a:pPr>
            <a:endParaRPr lang="en-US" dirty="0" smtClean="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14 - Enterprise Content Management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13</a:t>
            </a:fld>
            <a:endParaRPr lang="en-US" dirty="0"/>
          </a:p>
        </p:txBody>
      </p:sp>
    </p:spTree>
    <p:extLst>
      <p:ext uri="{BB962C8B-B14F-4D97-AF65-F5344CB8AC3E}">
        <p14:creationId xmlns:p14="http://schemas.microsoft.com/office/powerpoint/2010/main" val="1336823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Routing rules are defined by site administrators.</a:t>
            </a:r>
          </a:p>
          <a:p>
            <a:endParaRPr lang="en-US" dirty="0" smtClean="0"/>
          </a:p>
          <a:p>
            <a:r>
              <a:rPr lang="en-US" dirty="0" smtClean="0"/>
              <a:t>The </a:t>
            </a:r>
            <a:r>
              <a:rPr lang="en-US" b="1" dirty="0" smtClean="0"/>
              <a:t>Content Organizer </a:t>
            </a:r>
            <a:r>
              <a:rPr lang="en-US" dirty="0" smtClean="0"/>
              <a:t>only works on content types that are or derive from the Document content type.  </a:t>
            </a:r>
          </a:p>
          <a:p>
            <a:endParaRPr lang="en-US" dirty="0" smtClean="0"/>
          </a:p>
          <a:p>
            <a:r>
              <a:rPr lang="en-US" dirty="0" smtClean="0"/>
              <a:t>The </a:t>
            </a:r>
            <a:r>
              <a:rPr lang="en-US" b="1" dirty="0" smtClean="0"/>
              <a:t>Content Organizer </a:t>
            </a:r>
            <a:r>
              <a:rPr lang="en-US" dirty="0" smtClean="0"/>
              <a:t>feature is a Site Features that is not activated by default.</a:t>
            </a:r>
          </a:p>
          <a:p>
            <a:endParaRPr lang="en-US" dirty="0" smtClean="0"/>
          </a:p>
          <a:p>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14 - Enterprise Content Management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14</a:t>
            </a:fld>
            <a:endParaRPr lang="en-US" dirty="0"/>
          </a:p>
        </p:txBody>
      </p:sp>
    </p:spTree>
    <p:extLst>
      <p:ext uri="{BB962C8B-B14F-4D97-AF65-F5344CB8AC3E}">
        <p14:creationId xmlns:p14="http://schemas.microsoft.com/office/powerpoint/2010/main" val="3892569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1529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SharePoint 2013 and Exchange releases,</a:t>
            </a:r>
            <a:r>
              <a:rPr lang="en-US" baseline="0" dirty="0" smtClean="0"/>
              <a:t> Microsoft is banking on two major investment areas to their ECM offering. These two areas are eDiscovery &amp; Site Mailboxes.</a:t>
            </a:r>
            <a:endParaRPr lang="en-US" dirty="0"/>
          </a:p>
        </p:txBody>
      </p:sp>
    </p:spTree>
    <p:extLst>
      <p:ext uri="{BB962C8B-B14F-4D97-AF65-F5344CB8AC3E}">
        <p14:creationId xmlns:p14="http://schemas.microsoft.com/office/powerpoint/2010/main" val="586404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ECM implementation</a:t>
            </a:r>
            <a:r>
              <a:rPr lang="en-US" baseline="0" dirty="0" smtClean="0"/>
              <a:t> has two sides to the solution: (1) getting content classified and into the system and (2) being able to find and act on the content that is in the system. eDiscovery addresses the latter part of this need. eDiscovery is the process of finding relevant content, typically in responding to addressing a legal even, reviewing that content and exporting it for further use.</a:t>
            </a:r>
            <a:endParaRPr lang="en-US" dirty="0"/>
          </a:p>
        </p:txBody>
      </p:sp>
    </p:spTree>
    <p:extLst>
      <p:ext uri="{BB962C8B-B14F-4D97-AF65-F5344CB8AC3E}">
        <p14:creationId xmlns:p14="http://schemas.microsoft.com/office/powerpoint/2010/main" val="2233230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72794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SharePoint 2013, eDiscovery can be seen</a:t>
            </a:r>
            <a:r>
              <a:rPr lang="en-US" baseline="0" dirty="0" smtClean="0"/>
              <a:t> as having three main pillars or goals under the top-level goal of meeting compliance demands:</a:t>
            </a:r>
          </a:p>
          <a:p>
            <a:pPr marL="171450" indent="-171450">
              <a:buFont typeface="Arial" pitchFamily="34" charset="0"/>
              <a:buChar char="•"/>
            </a:pPr>
            <a:r>
              <a:rPr lang="en-US" baseline="0" dirty="0" smtClean="0"/>
              <a:t>Centralizing the management of content</a:t>
            </a:r>
          </a:p>
          <a:p>
            <a:pPr marL="171450" indent="-171450">
              <a:buFont typeface="Arial" pitchFamily="34" charset="0"/>
              <a:buChar char="•"/>
            </a:pPr>
            <a:r>
              <a:rPr lang="en-US" baseline="0" dirty="0" smtClean="0"/>
              <a:t>Reducing the costs associated with the discovery process</a:t>
            </a:r>
          </a:p>
          <a:p>
            <a:pPr marL="171450" indent="-171450">
              <a:buFont typeface="Arial" pitchFamily="34" charset="0"/>
              <a:buChar char="•"/>
            </a:pPr>
            <a:r>
              <a:rPr lang="en-US" baseline="0" dirty="0" smtClean="0"/>
              <a:t>Empowering the legal teams to respond and act more quickly to legal events</a:t>
            </a:r>
            <a:endParaRPr lang="en-US" dirty="0"/>
          </a:p>
        </p:txBody>
      </p:sp>
    </p:spTree>
    <p:extLst>
      <p:ext uri="{BB962C8B-B14F-4D97-AF65-F5344CB8AC3E}">
        <p14:creationId xmlns:p14="http://schemas.microsoft.com/office/powerpoint/2010/main" val="3227675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pitchFamily="34" charset="0"/>
                <a:ea typeface="+mn-ea"/>
                <a:cs typeface="+mn-cs"/>
              </a:rPr>
              <a:t>SharePoint 2013 introduces a new site for managing discovery cases and holds. The </a:t>
            </a:r>
            <a:r>
              <a:rPr lang="en-US" sz="900" b="1" i="1" kern="1200" dirty="0" smtClean="0">
                <a:solidFill>
                  <a:schemeClr val="tx1"/>
                </a:solidFill>
                <a:effectLst/>
                <a:latin typeface="Segoe UI" pitchFamily="34" charset="0"/>
                <a:ea typeface="+mn-ea"/>
                <a:cs typeface="+mn-cs"/>
              </a:rPr>
              <a:t>Discovery Center</a:t>
            </a:r>
            <a:r>
              <a:rPr lang="en-US" sz="900" b="1" kern="1200" dirty="0" smtClean="0">
                <a:solidFill>
                  <a:schemeClr val="tx1"/>
                </a:solidFill>
                <a:effectLst/>
                <a:latin typeface="Segoe UI" pitchFamily="34" charset="0"/>
                <a:ea typeface="+mn-ea"/>
                <a:cs typeface="+mn-cs"/>
              </a:rPr>
              <a:t> </a:t>
            </a:r>
            <a:r>
              <a:rPr lang="en-US" sz="900" kern="1200" dirty="0" smtClean="0">
                <a:solidFill>
                  <a:schemeClr val="tx1"/>
                </a:solidFill>
                <a:effectLst/>
                <a:latin typeface="Segoe UI" pitchFamily="34" charset="0"/>
                <a:ea typeface="+mn-ea"/>
                <a:cs typeface="+mn-cs"/>
              </a:rPr>
              <a:t>site template creates a portal through which you can access discovery cases to conduct searches, place content on hold, and export content. For each case, you create a new site that uses the </a:t>
            </a:r>
            <a:r>
              <a:rPr lang="en-US" sz="900" b="1" i="1" kern="1200" dirty="0" smtClean="0">
                <a:solidFill>
                  <a:schemeClr val="tx1"/>
                </a:solidFill>
                <a:effectLst/>
                <a:latin typeface="Segoe UI" pitchFamily="34" charset="0"/>
                <a:ea typeface="+mn-ea"/>
                <a:cs typeface="+mn-cs"/>
              </a:rPr>
              <a:t>Discovery Case</a:t>
            </a:r>
            <a:r>
              <a:rPr lang="en-US" sz="900" b="1" kern="1200" dirty="0" smtClean="0">
                <a:solidFill>
                  <a:schemeClr val="tx1"/>
                </a:solidFill>
                <a:effectLst/>
                <a:latin typeface="Segoe UI" pitchFamily="34" charset="0"/>
                <a:ea typeface="+mn-ea"/>
                <a:cs typeface="+mn-cs"/>
              </a:rPr>
              <a:t> </a:t>
            </a:r>
            <a:r>
              <a:rPr lang="en-US" sz="900" kern="1200" dirty="0" smtClean="0">
                <a:solidFill>
                  <a:schemeClr val="tx1"/>
                </a:solidFill>
                <a:effectLst/>
                <a:latin typeface="Segoe UI" pitchFamily="34" charset="0"/>
                <a:ea typeface="+mn-ea"/>
                <a:cs typeface="+mn-cs"/>
              </a:rPr>
              <a:t>site template. Each case is a collaboration site that includes a document library which you can use to store documents related to the management of the case. In addition, you can associate the following things with each case:</a:t>
            </a:r>
          </a:p>
          <a:p>
            <a:pPr marL="171450" lvl="0" indent="-171450">
              <a:buFont typeface="Arial" pitchFamily="34" charset="0"/>
              <a:buChar char="•"/>
            </a:pPr>
            <a:r>
              <a:rPr lang="en-US" sz="900" b="1" kern="1200" dirty="0" smtClean="0">
                <a:solidFill>
                  <a:schemeClr val="tx1"/>
                </a:solidFill>
                <a:effectLst/>
                <a:latin typeface="Segoe UI" pitchFamily="34" charset="0"/>
                <a:ea typeface="+mn-ea"/>
                <a:cs typeface="+mn-cs"/>
              </a:rPr>
              <a:t>Sources: </a:t>
            </a:r>
            <a:r>
              <a:rPr lang="en-US" sz="900" kern="1200" dirty="0" smtClean="0">
                <a:solidFill>
                  <a:schemeClr val="tx1"/>
                </a:solidFill>
                <a:effectLst/>
                <a:latin typeface="Segoe UI" pitchFamily="34" charset="0"/>
                <a:ea typeface="+mn-ea"/>
                <a:cs typeface="+mn-cs"/>
              </a:rPr>
              <a:t>Exchange mailboxes, SharePoint sites, or file shares from which content can be discovered.</a:t>
            </a:r>
          </a:p>
          <a:p>
            <a:pPr marL="171450" lvl="0" indent="-171450">
              <a:buFont typeface="Arial" pitchFamily="34" charset="0"/>
              <a:buChar char="•"/>
            </a:pPr>
            <a:r>
              <a:rPr lang="en-US" sz="900" b="1" kern="1200" dirty="0" smtClean="0">
                <a:solidFill>
                  <a:schemeClr val="tx1"/>
                </a:solidFill>
                <a:effectLst/>
                <a:latin typeface="Segoe UI" pitchFamily="34" charset="0"/>
                <a:ea typeface="+mn-ea"/>
                <a:cs typeface="+mn-cs"/>
              </a:rPr>
              <a:t>Queries: </a:t>
            </a:r>
            <a:r>
              <a:rPr lang="en-US" sz="900" kern="1200" dirty="0" smtClean="0">
                <a:solidFill>
                  <a:schemeClr val="tx1"/>
                </a:solidFill>
                <a:effectLst/>
                <a:latin typeface="Segoe UI" pitchFamily="34" charset="0"/>
                <a:ea typeface="+mn-ea"/>
                <a:cs typeface="+mn-cs"/>
              </a:rPr>
              <a:t>The search criteria, such as author, date range, and free-text terms, as well as the scope of the search. Queries are used to identify content to export.</a:t>
            </a:r>
          </a:p>
          <a:p>
            <a:pPr marL="171450" lvl="0" indent="-171450">
              <a:buFont typeface="Arial" pitchFamily="34" charset="0"/>
              <a:buChar char="•"/>
            </a:pPr>
            <a:r>
              <a:rPr lang="en-US" sz="900" b="1" kern="1200" dirty="0" smtClean="0">
                <a:solidFill>
                  <a:schemeClr val="tx1"/>
                </a:solidFill>
                <a:effectLst/>
                <a:latin typeface="Segoe UI" pitchFamily="34" charset="0"/>
                <a:ea typeface="+mn-ea"/>
                <a:cs typeface="+mn-cs"/>
              </a:rPr>
              <a:t>Discovery sets: </a:t>
            </a:r>
            <a:r>
              <a:rPr lang="en-US" sz="900" kern="1200" dirty="0" smtClean="0">
                <a:solidFill>
                  <a:schemeClr val="tx1"/>
                </a:solidFill>
                <a:effectLst/>
                <a:latin typeface="Segoe UI" pitchFamily="34" charset="0"/>
                <a:ea typeface="+mn-ea"/>
                <a:cs typeface="+mn-cs"/>
              </a:rPr>
              <a:t>Combinations of sources, queries, and whether or not to preserve content. Discovery sets are used to identify and preserve content.</a:t>
            </a:r>
          </a:p>
          <a:p>
            <a:pPr marL="171450" lvl="0" indent="-171450">
              <a:buFont typeface="Arial" pitchFamily="34" charset="0"/>
              <a:buChar char="•"/>
            </a:pPr>
            <a:r>
              <a:rPr lang="en-US" sz="900" b="1" kern="1200" dirty="0" smtClean="0">
                <a:solidFill>
                  <a:schemeClr val="tx1"/>
                </a:solidFill>
                <a:effectLst/>
                <a:latin typeface="Segoe UI" pitchFamily="34" charset="0"/>
                <a:ea typeface="+mn-ea"/>
                <a:cs typeface="+mn-cs"/>
              </a:rPr>
              <a:t>Exports: </a:t>
            </a:r>
            <a:r>
              <a:rPr lang="en-US" sz="900" kern="1200" dirty="0" smtClean="0">
                <a:solidFill>
                  <a:schemeClr val="tx1"/>
                </a:solidFill>
                <a:effectLst/>
                <a:latin typeface="Segoe UI" pitchFamily="34" charset="0"/>
                <a:ea typeface="+mn-ea"/>
                <a:cs typeface="+mn-cs"/>
              </a:rPr>
              <a:t>A list of all of the exports that have been produced relating to the case.</a:t>
            </a:r>
          </a:p>
          <a:p>
            <a:r>
              <a:rPr lang="en-US" sz="900" kern="1200" dirty="0" smtClean="0">
                <a:solidFill>
                  <a:schemeClr val="tx1"/>
                </a:solidFill>
                <a:effectLst/>
                <a:latin typeface="Segoe UI" pitchFamily="34" charset="0"/>
                <a:ea typeface="+mn-ea"/>
                <a:cs typeface="+mn-cs"/>
              </a:rPr>
              <a:t>When there is a new need for discovery — for example, a legal case or an audit — a user with the appropriate permission can create a new case, add sources of information to be searched, create queries to identify the specific material to be located, and then execute the queries. The user can then preserve the sites and mailboxes in which content was discovered, retain the items that matched the queries, and export the items. When the case is closed, all of the holds associated with the case are released.</a:t>
            </a:r>
            <a:endParaRPr lang="en-US" dirty="0"/>
          </a:p>
        </p:txBody>
      </p:sp>
    </p:spTree>
    <p:extLst>
      <p:ext uri="{BB962C8B-B14F-4D97-AF65-F5344CB8AC3E}">
        <p14:creationId xmlns:p14="http://schemas.microsoft.com/office/powerpoint/2010/main" val="1794016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a search platform in SharePoint 2013 as well as in Exchange, Microsoft can now help to reduce the volumes of content that customers are working with using these tools. Many organizations use 3</a:t>
            </a:r>
            <a:r>
              <a:rPr lang="en-US" baseline="30000" dirty="0" smtClean="0"/>
              <a:t>rd</a:t>
            </a:r>
            <a:r>
              <a:rPr lang="en-US" baseline="0" dirty="0" smtClean="0"/>
              <a:t> party tools for discovery and archives which adds time, cost and demands for collecting content. By leaving the content in the source, the content won’t lose fidelity in moving it between systems. This will also lower cost as you don’t have duplication of content. In addition, this also reduces the need to procure specialized tools for discovery &amp; archiving of content.</a:t>
            </a:r>
            <a:endParaRPr lang="en-US" dirty="0"/>
          </a:p>
        </p:txBody>
      </p:sp>
    </p:spTree>
    <p:extLst>
      <p:ext uri="{BB962C8B-B14F-4D97-AF65-F5344CB8AC3E}">
        <p14:creationId xmlns:p14="http://schemas.microsoft.com/office/powerpoint/2010/main" val="14833936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common concern legal</a:t>
            </a:r>
            <a:r>
              <a:rPr lang="en-US" baseline="0" dirty="0" smtClean="0"/>
              <a:t> teams have is that IT has all the control in the systems. When a legal event occurs, the legal team frequently needs to act quickly and by having to work with the IT team to find content and extract relevant content, the process is slowed down. This process can take weeks while the legal team and IT identify the repositories, gain access and work with the users and content owners to extract the relevant content.</a:t>
            </a:r>
          </a:p>
          <a:p>
            <a:endParaRPr lang="en-US" baseline="0" dirty="0" smtClean="0"/>
          </a:p>
          <a:p>
            <a:r>
              <a:rPr lang="en-US" baseline="0" dirty="0" smtClean="0"/>
              <a:t>By empowering legal teams they can act more quickly and respond to legal events without having to involve IT. This enables the legal team to gain access and insights early in the process without having to wait for a long period of time. In addition, using search it allows the legal team to find the relevant content without having to disrupt the users of the system.</a:t>
            </a:r>
            <a:endParaRPr lang="en-US" dirty="0"/>
          </a:p>
        </p:txBody>
      </p:sp>
    </p:spTree>
    <p:extLst>
      <p:ext uri="{BB962C8B-B14F-4D97-AF65-F5344CB8AC3E}">
        <p14:creationId xmlns:p14="http://schemas.microsoft.com/office/powerpoint/2010/main" val="5206801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900" b="1" kern="1200" dirty="0" smtClean="0">
                <a:solidFill>
                  <a:schemeClr val="tx1"/>
                </a:solidFill>
                <a:effectLst/>
                <a:latin typeface="Segoe UI" pitchFamily="34" charset="0"/>
                <a:ea typeface="+mn-ea"/>
                <a:cs typeface="+mn-cs"/>
              </a:rPr>
              <a:t>Enterprise-wide </a:t>
            </a:r>
            <a:r>
              <a:rPr lang="en-US" sz="900" b="1" kern="1200" dirty="0" err="1" smtClean="0">
                <a:solidFill>
                  <a:schemeClr val="tx1"/>
                </a:solidFill>
                <a:effectLst/>
                <a:latin typeface="Segoe UI" pitchFamily="34" charset="0"/>
                <a:ea typeface="+mn-ea"/>
                <a:cs typeface="+mn-cs"/>
              </a:rPr>
              <a:t>eDiscovery</a:t>
            </a:r>
            <a:endParaRPr lang="en-US" sz="900" b="1" kern="1200" dirty="0" smtClean="0">
              <a:solidFill>
                <a:schemeClr val="tx1"/>
              </a:solidFill>
              <a:effectLst/>
              <a:latin typeface="Segoe UI" pitchFamily="34" charset="0"/>
              <a:ea typeface="+mn-ea"/>
              <a:cs typeface="+mn-cs"/>
            </a:endParaRPr>
          </a:p>
          <a:p>
            <a:r>
              <a:rPr lang="en-US" sz="900" kern="1200" dirty="0" smtClean="0">
                <a:solidFill>
                  <a:schemeClr val="tx1"/>
                </a:solidFill>
                <a:effectLst/>
                <a:latin typeface="Segoe UI" pitchFamily="34" charset="0"/>
                <a:ea typeface="+mn-ea"/>
                <a:cs typeface="+mn-cs"/>
              </a:rPr>
              <a:t>With SharePoint Server 2013 you can centrally manage eDiscovery across multiple SharePoint farms, Exchange servers, and file shares. From one discovery center you can:</a:t>
            </a:r>
          </a:p>
          <a:p>
            <a:pPr marL="171450" lvl="0" indent="-171450">
              <a:buFont typeface="Arial" panose="020B0604020202020204" pitchFamily="34" charset="0"/>
              <a:buChar char="•"/>
            </a:pPr>
            <a:r>
              <a:rPr lang="en-US" sz="900" kern="1200" dirty="0" smtClean="0">
                <a:solidFill>
                  <a:schemeClr val="tx1"/>
                </a:solidFill>
                <a:effectLst/>
                <a:latin typeface="Segoe UI" pitchFamily="34" charset="0"/>
                <a:ea typeface="+mn-ea"/>
                <a:cs typeface="+mn-cs"/>
              </a:rPr>
              <a:t>Create a case, define a query, and search SharePoint Server 2013, Exchange Server, and file shares throughout the enterprise for content that matches the query.</a:t>
            </a:r>
          </a:p>
          <a:p>
            <a:pPr marL="171450" lvl="0" indent="-171450">
              <a:buFont typeface="Arial" panose="020B0604020202020204" pitchFamily="34" charset="0"/>
              <a:buChar char="•"/>
            </a:pPr>
            <a:r>
              <a:rPr lang="en-US" sz="900" kern="1200" dirty="0" smtClean="0">
                <a:solidFill>
                  <a:schemeClr val="tx1"/>
                </a:solidFill>
                <a:effectLst/>
                <a:latin typeface="Segoe UI" pitchFamily="34" charset="0"/>
                <a:ea typeface="+mn-ea"/>
                <a:cs typeface="+mn-cs"/>
              </a:rPr>
              <a:t>Export all of the content that was identified.</a:t>
            </a:r>
          </a:p>
          <a:p>
            <a:pPr marL="171450" lvl="0" indent="-171450">
              <a:buFont typeface="Arial" panose="020B0604020202020204" pitchFamily="34" charset="0"/>
              <a:buChar char="•"/>
            </a:pPr>
            <a:r>
              <a:rPr lang="en-US" sz="900" kern="1200" dirty="0" smtClean="0">
                <a:solidFill>
                  <a:schemeClr val="tx1"/>
                </a:solidFill>
                <a:effectLst/>
                <a:latin typeface="Segoe UI" pitchFamily="34" charset="0"/>
                <a:ea typeface="+mn-ea"/>
                <a:cs typeface="+mn-cs"/>
              </a:rPr>
              <a:t>Preserve items in place in SharePoint Server 2013 or Exchange Server.</a:t>
            </a:r>
          </a:p>
          <a:p>
            <a:pPr marL="171450" lvl="0" indent="-171450">
              <a:buFont typeface="Arial" panose="020B0604020202020204" pitchFamily="34" charset="0"/>
              <a:buChar char="•"/>
            </a:pPr>
            <a:r>
              <a:rPr lang="en-US" sz="900" kern="1200" dirty="0" smtClean="0">
                <a:solidFill>
                  <a:schemeClr val="tx1"/>
                </a:solidFill>
                <a:effectLst/>
                <a:latin typeface="Segoe UI" pitchFamily="34" charset="0"/>
                <a:ea typeface="+mn-ea"/>
                <a:cs typeface="+mn-cs"/>
              </a:rPr>
              <a:t>Track statistics related to the case.</a:t>
            </a:r>
          </a:p>
          <a:p>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To implement </a:t>
            </a:r>
            <a:r>
              <a:rPr lang="en-US" sz="900" kern="1200" dirty="0" err="1" smtClean="0">
                <a:solidFill>
                  <a:schemeClr val="tx1"/>
                </a:solidFill>
                <a:effectLst/>
                <a:latin typeface="Segoe UI" pitchFamily="34" charset="0"/>
                <a:ea typeface="+mn-ea"/>
                <a:cs typeface="+mn-cs"/>
              </a:rPr>
              <a:t>eDiscovery</a:t>
            </a:r>
            <a:r>
              <a:rPr lang="en-US" sz="900" kern="1200" dirty="0" smtClean="0">
                <a:solidFill>
                  <a:schemeClr val="tx1"/>
                </a:solidFill>
                <a:effectLst/>
                <a:latin typeface="Segoe UI" pitchFamily="34" charset="0"/>
                <a:ea typeface="+mn-ea"/>
                <a:cs typeface="+mn-cs"/>
              </a:rPr>
              <a:t> across the enterprise, you first select one farm to host the discovery center. The Search Service application that is associated with this farm becomes the central Search Service application, for </a:t>
            </a:r>
            <a:r>
              <a:rPr lang="en-US" sz="900" kern="1200" dirty="0" err="1" smtClean="0">
                <a:solidFill>
                  <a:schemeClr val="tx1"/>
                </a:solidFill>
                <a:effectLst/>
                <a:latin typeface="Segoe UI" pitchFamily="34" charset="0"/>
                <a:ea typeface="+mn-ea"/>
                <a:cs typeface="+mn-cs"/>
              </a:rPr>
              <a:t>eDiscovery</a:t>
            </a:r>
            <a:r>
              <a:rPr lang="en-US" sz="900" kern="1200" dirty="0" smtClean="0">
                <a:solidFill>
                  <a:schemeClr val="tx1"/>
                </a:solidFill>
                <a:effectLst/>
                <a:latin typeface="Segoe UI" pitchFamily="34" charset="0"/>
                <a:ea typeface="+mn-ea"/>
                <a:cs typeface="+mn-cs"/>
              </a:rPr>
              <a:t> purposes. You create a proxy to the central Search Service application in each SharePoint Server farm that contains discoverable content, and configure the central Search Service application to crawl file shares that contain discoverable content. SharePoint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automatically discovers the connection to Exchange Server. Any content from SharePoint Server</a:t>
            </a:r>
            <a:r>
              <a:rPr lang="en-US" sz="900" kern="1200" baseline="0" dirty="0" smtClean="0">
                <a:solidFill>
                  <a:schemeClr val="tx1"/>
                </a:solidFill>
                <a:effectLst/>
                <a:latin typeface="Segoe UI" pitchFamily="34" charset="0"/>
                <a:ea typeface="+mn-ea"/>
                <a:cs typeface="+mn-cs"/>
              </a:rPr>
              <a:t> 2013</a:t>
            </a:r>
            <a:r>
              <a:rPr lang="en-US" sz="900" kern="1200" dirty="0" smtClean="0">
                <a:solidFill>
                  <a:schemeClr val="tx1"/>
                </a:solidFill>
                <a:effectLst/>
                <a:latin typeface="Segoe UI" pitchFamily="34" charset="0"/>
                <a:ea typeface="+mn-ea"/>
                <a:cs typeface="+mn-cs"/>
              </a:rPr>
              <a:t>, Exchange Server, or a file share that is indexed by the central Search Service application or by Exchange Server can be discovered from the discovery center.</a:t>
            </a:r>
          </a:p>
          <a:p>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Discovery Export</a:t>
            </a:r>
          </a:p>
          <a:p>
            <a:r>
              <a:rPr lang="en-US" sz="900" kern="1200" dirty="0" smtClean="0">
                <a:solidFill>
                  <a:schemeClr val="tx1"/>
                </a:solidFill>
                <a:effectLst/>
                <a:latin typeface="Segoe UI" pitchFamily="34" charset="0"/>
                <a:ea typeface="+mn-ea"/>
                <a:cs typeface="+mn-cs"/>
              </a:rPr>
              <a:t>SharePoint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includes the </a:t>
            </a:r>
            <a:r>
              <a:rPr lang="en-US" sz="900" b="1" i="0" kern="1200" dirty="0" smtClean="0">
                <a:solidFill>
                  <a:schemeClr val="tx1"/>
                </a:solidFill>
                <a:effectLst/>
                <a:latin typeface="Segoe UI" pitchFamily="34" charset="0"/>
                <a:ea typeface="+mn-ea"/>
                <a:cs typeface="+mn-cs"/>
              </a:rPr>
              <a:t>Discovery Download Manager</a:t>
            </a:r>
            <a:r>
              <a:rPr lang="en-US" sz="900" kern="1200" dirty="0" smtClean="0">
                <a:solidFill>
                  <a:schemeClr val="tx1"/>
                </a:solidFill>
                <a:effectLst/>
                <a:latin typeface="Segoe UI" pitchFamily="34" charset="0"/>
                <a:ea typeface="+mn-ea"/>
                <a:cs typeface="+mn-cs"/>
              </a:rPr>
              <a:t>, a client application that you can use to export the results of an eDiscovery search for later import into a review tool. The Discovery Download Manager can export all of the content that is associated with a discovery case, including:</a:t>
            </a:r>
          </a:p>
          <a:p>
            <a:pPr marL="171450" lvl="0" indent="-171450">
              <a:buFont typeface="Arial" panose="020B0604020202020204" pitchFamily="34" charset="0"/>
              <a:buChar char="•"/>
            </a:pPr>
            <a:r>
              <a:rPr lang="en-US" sz="900" b="1" kern="1200" dirty="0" smtClean="0">
                <a:solidFill>
                  <a:schemeClr val="tx1"/>
                </a:solidFill>
                <a:effectLst/>
                <a:latin typeface="Segoe UI" pitchFamily="34" charset="0"/>
                <a:ea typeface="+mn-ea"/>
                <a:cs typeface="+mn-cs"/>
              </a:rPr>
              <a:t>Documents: </a:t>
            </a:r>
            <a:r>
              <a:rPr lang="en-US" sz="900" kern="1200" dirty="0" smtClean="0">
                <a:solidFill>
                  <a:schemeClr val="tx1"/>
                </a:solidFill>
                <a:effectLst/>
                <a:latin typeface="Segoe UI" pitchFamily="34" charset="0"/>
                <a:ea typeface="+mn-ea"/>
                <a:cs typeface="+mn-cs"/>
              </a:rPr>
              <a:t>Documents are exported from file shares. Documents and their versions are exported from SharePoint Server </a:t>
            </a:r>
            <a:r>
              <a:rPr lang="en-US" sz="900" kern="1200" baseline="0" dirty="0" smtClean="0">
                <a:solidFill>
                  <a:schemeClr val="tx1"/>
                </a:solidFill>
                <a:effectLst/>
                <a:latin typeface="Segoe UI" pitchFamily="34" charset="0"/>
                <a:ea typeface="+mn-ea"/>
                <a:cs typeface="+mn-cs"/>
              </a:rPr>
              <a:t>2013</a:t>
            </a:r>
            <a:r>
              <a:rPr lang="en-US" sz="900" kern="1200" dirty="0" smtClean="0">
                <a:solidFill>
                  <a:schemeClr val="tx1"/>
                </a:solidFill>
                <a:effectLst/>
                <a:latin typeface="Segoe UI" pitchFamily="34" charset="0"/>
                <a:ea typeface="+mn-ea"/>
                <a:cs typeface="+mn-cs"/>
              </a:rPr>
              <a:t>. </a:t>
            </a:r>
          </a:p>
          <a:p>
            <a:pPr marL="171450" lvl="0" indent="-171450">
              <a:buFont typeface="Arial" panose="020B0604020202020204" pitchFamily="34" charset="0"/>
              <a:buChar char="•"/>
            </a:pPr>
            <a:r>
              <a:rPr lang="en-US" sz="900" b="1" kern="1200" dirty="0" smtClean="0">
                <a:solidFill>
                  <a:schemeClr val="tx1"/>
                </a:solidFill>
                <a:effectLst/>
                <a:latin typeface="Segoe UI" pitchFamily="34" charset="0"/>
                <a:ea typeface="+mn-ea"/>
                <a:cs typeface="+mn-cs"/>
              </a:rPr>
              <a:t>Lists: </a:t>
            </a:r>
            <a:r>
              <a:rPr lang="en-US" sz="900" kern="1200" dirty="0" smtClean="0">
                <a:solidFill>
                  <a:schemeClr val="tx1"/>
                </a:solidFill>
                <a:effectLst/>
                <a:latin typeface="Segoe UI" pitchFamily="34" charset="0"/>
                <a:ea typeface="+mn-ea"/>
                <a:cs typeface="+mn-cs"/>
              </a:rPr>
              <a:t>If a list item was included in the </a:t>
            </a:r>
            <a:r>
              <a:rPr lang="en-US" sz="900" kern="1200" dirty="0" err="1" smtClean="0">
                <a:solidFill>
                  <a:schemeClr val="tx1"/>
                </a:solidFill>
                <a:effectLst/>
                <a:latin typeface="Segoe UI" pitchFamily="34" charset="0"/>
                <a:ea typeface="+mn-ea"/>
                <a:cs typeface="+mn-cs"/>
              </a:rPr>
              <a:t>eDiscovery</a:t>
            </a:r>
            <a:r>
              <a:rPr lang="en-US" sz="900" kern="1200" dirty="0" smtClean="0">
                <a:solidFill>
                  <a:schemeClr val="tx1"/>
                </a:solidFill>
                <a:effectLst/>
                <a:latin typeface="Segoe UI" pitchFamily="34" charset="0"/>
                <a:ea typeface="+mn-ea"/>
                <a:cs typeface="+mn-cs"/>
              </a:rPr>
              <a:t> query results, the entire list is exported as a comma-separated values (.</a:t>
            </a:r>
            <a:r>
              <a:rPr lang="en-US" sz="900" kern="1200" dirty="0" err="1" smtClean="0">
                <a:solidFill>
                  <a:schemeClr val="tx1"/>
                </a:solidFill>
                <a:effectLst/>
                <a:latin typeface="Segoe UI" pitchFamily="34" charset="0"/>
                <a:ea typeface="+mn-ea"/>
                <a:cs typeface="+mn-cs"/>
              </a:rPr>
              <a:t>csv</a:t>
            </a:r>
            <a:r>
              <a:rPr lang="en-US" sz="900" kern="1200" dirty="0" smtClean="0">
                <a:solidFill>
                  <a:schemeClr val="tx1"/>
                </a:solidFill>
                <a:effectLst/>
                <a:latin typeface="Segoe UI" pitchFamily="34" charset="0"/>
                <a:ea typeface="+mn-ea"/>
                <a:cs typeface="+mn-cs"/>
              </a:rPr>
              <a:t>) file.</a:t>
            </a:r>
          </a:p>
          <a:p>
            <a:pPr marL="171450" lvl="0" indent="-171450">
              <a:buFont typeface="Arial" panose="020B0604020202020204" pitchFamily="34" charset="0"/>
              <a:buChar char="•"/>
            </a:pPr>
            <a:r>
              <a:rPr lang="en-US" sz="900" b="1" kern="1200" dirty="0" smtClean="0">
                <a:solidFill>
                  <a:schemeClr val="tx1"/>
                </a:solidFill>
                <a:effectLst/>
                <a:latin typeface="Segoe UI" pitchFamily="34" charset="0"/>
                <a:ea typeface="+mn-ea"/>
                <a:cs typeface="+mn-cs"/>
              </a:rPr>
              <a:t>Pages: </a:t>
            </a:r>
            <a:r>
              <a:rPr lang="en-US" sz="900" kern="1200" dirty="0" smtClean="0">
                <a:solidFill>
                  <a:schemeClr val="tx1"/>
                </a:solidFill>
                <a:effectLst/>
                <a:latin typeface="Segoe UI" pitchFamily="34" charset="0"/>
                <a:ea typeface="+mn-ea"/>
                <a:cs typeface="+mn-cs"/>
              </a:rPr>
              <a:t>SharePoint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pages, such as wiki pages or blogs, are exported as MIME HTML (.</a:t>
            </a:r>
            <a:r>
              <a:rPr lang="en-US" sz="900" kern="1200" dirty="0" err="1" smtClean="0">
                <a:solidFill>
                  <a:schemeClr val="tx1"/>
                </a:solidFill>
                <a:effectLst/>
                <a:latin typeface="Segoe UI" pitchFamily="34" charset="0"/>
                <a:ea typeface="+mn-ea"/>
                <a:cs typeface="+mn-cs"/>
              </a:rPr>
              <a:t>mht</a:t>
            </a:r>
            <a:r>
              <a:rPr lang="en-US" sz="900" kern="1200" dirty="0" smtClean="0">
                <a:solidFill>
                  <a:schemeClr val="tx1"/>
                </a:solidFill>
                <a:effectLst/>
                <a:latin typeface="Segoe UI" pitchFamily="34" charset="0"/>
                <a:ea typeface="+mn-ea"/>
                <a:cs typeface="+mn-cs"/>
              </a:rPr>
              <a:t>) files.</a:t>
            </a:r>
          </a:p>
          <a:p>
            <a:pPr marL="171450" lvl="0" indent="-171450">
              <a:buFont typeface="Arial" panose="020B0604020202020204" pitchFamily="34" charset="0"/>
              <a:buChar char="•"/>
            </a:pPr>
            <a:r>
              <a:rPr lang="en-US" sz="900" b="1" kern="1200" dirty="0" smtClean="0">
                <a:solidFill>
                  <a:schemeClr val="tx1"/>
                </a:solidFill>
                <a:effectLst/>
                <a:latin typeface="Segoe UI" pitchFamily="34" charset="0"/>
                <a:ea typeface="+mn-ea"/>
                <a:cs typeface="+mn-cs"/>
              </a:rPr>
              <a:t>Exchange objects: </a:t>
            </a:r>
            <a:r>
              <a:rPr lang="en-US" sz="900" kern="1200" dirty="0" smtClean="0">
                <a:solidFill>
                  <a:schemeClr val="tx1"/>
                </a:solidFill>
                <a:effectLst/>
                <a:latin typeface="Segoe UI" pitchFamily="34" charset="0"/>
                <a:ea typeface="+mn-ea"/>
                <a:cs typeface="+mn-cs"/>
              </a:rPr>
              <a:t>Items in an Exchange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mailbox, such as tasks, calendar entries, contacts, email messages and attachments, are exported as a personal storage (.</a:t>
            </a:r>
            <a:r>
              <a:rPr lang="en-US" sz="900" kern="1200" dirty="0" err="1" smtClean="0">
                <a:solidFill>
                  <a:schemeClr val="tx1"/>
                </a:solidFill>
                <a:effectLst/>
                <a:latin typeface="Segoe UI" pitchFamily="34" charset="0"/>
                <a:ea typeface="+mn-ea"/>
                <a:cs typeface="+mn-cs"/>
              </a:rPr>
              <a:t>pst</a:t>
            </a:r>
            <a:r>
              <a:rPr lang="en-US" sz="900" kern="1200" dirty="0" smtClean="0">
                <a:solidFill>
                  <a:schemeClr val="tx1"/>
                </a:solidFill>
                <a:effectLst/>
                <a:latin typeface="Segoe UI" pitchFamily="34" charset="0"/>
                <a:ea typeface="+mn-ea"/>
                <a:cs typeface="+mn-cs"/>
              </a:rPr>
              <a:t>) file.</a:t>
            </a:r>
          </a:p>
          <a:p>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An XML manifest that conforms to the Electronic Discovery Reference Model (EDRM) specification provides an overview of the exported information. </a:t>
            </a:r>
          </a:p>
          <a:p>
            <a:endParaRPr lang="en-US" sz="900" kern="1200" dirty="0" smtClean="0">
              <a:solidFill>
                <a:schemeClr val="tx1"/>
              </a:solidFill>
              <a:effectLst/>
              <a:latin typeface="Segoe UI" pitchFamily="34" charset="0"/>
              <a:ea typeface="+mn-ea"/>
              <a:cs typeface="+mn-cs"/>
            </a:endParaRPr>
          </a:p>
          <a:p>
            <a:r>
              <a:rPr lang="en-US" sz="900" kern="1200" dirty="0" smtClean="0">
                <a:solidFill>
                  <a:schemeClr val="tx1"/>
                </a:solidFill>
                <a:effectLst/>
                <a:latin typeface="Segoe UI" pitchFamily="34" charset="0"/>
                <a:ea typeface="+mn-ea"/>
                <a:cs typeface="+mn-cs"/>
              </a:rPr>
              <a:t> </a:t>
            </a:r>
          </a:p>
          <a:p>
            <a:endParaRPr lang="en-US" dirty="0"/>
          </a:p>
        </p:txBody>
      </p:sp>
    </p:spTree>
    <p:extLst>
      <p:ext uri="{BB962C8B-B14F-4D97-AF65-F5344CB8AC3E}">
        <p14:creationId xmlns:p14="http://schemas.microsoft.com/office/powerpoint/2010/main" val="36809344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kern="1200" dirty="0" smtClean="0">
                <a:solidFill>
                  <a:schemeClr val="tx1"/>
                </a:solidFill>
                <a:effectLst/>
                <a:latin typeface="Segoe UI" pitchFamily="34" charset="0"/>
                <a:ea typeface="+mn-ea"/>
                <a:cs typeface="+mn-cs"/>
              </a:rPr>
              <a:t>Compliance features of SharePoint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have been extended to sites. You can create and manage retention policies in SharePoint Server </a:t>
            </a:r>
            <a:r>
              <a:rPr lang="en-US" sz="900" kern="1200" baseline="0" dirty="0" smtClean="0">
                <a:solidFill>
                  <a:schemeClr val="tx1"/>
                </a:solidFill>
                <a:effectLst/>
                <a:latin typeface="Segoe UI" pitchFamily="34" charset="0"/>
                <a:ea typeface="+mn-ea"/>
                <a:cs typeface="+mn-cs"/>
              </a:rPr>
              <a:t>2013</a:t>
            </a:r>
            <a:r>
              <a:rPr lang="en-US" sz="900" kern="1200" dirty="0" smtClean="0">
                <a:solidFill>
                  <a:schemeClr val="tx1"/>
                </a:solidFill>
                <a:effectLst/>
                <a:latin typeface="Segoe UI" pitchFamily="34" charset="0"/>
                <a:ea typeface="+mn-ea"/>
                <a:cs typeface="+mn-cs"/>
              </a:rPr>
              <a:t>, and the policies will apply to SharePoint sites and any Exchange site mailboxes that are associated with the sites.</a:t>
            </a:r>
          </a:p>
          <a:p>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Compliance officers create </a:t>
            </a:r>
            <a:r>
              <a:rPr lang="en-US" sz="900" i="1" kern="1200" dirty="0" smtClean="0">
                <a:solidFill>
                  <a:schemeClr val="tx1"/>
                </a:solidFill>
                <a:effectLst/>
                <a:latin typeface="Segoe UI" pitchFamily="34" charset="0"/>
                <a:ea typeface="+mn-ea"/>
                <a:cs typeface="+mn-cs"/>
              </a:rPr>
              <a:t>policies</a:t>
            </a:r>
            <a:r>
              <a:rPr lang="en-US" sz="900" kern="1200" dirty="0" smtClean="0">
                <a:solidFill>
                  <a:schemeClr val="tx1"/>
                </a:solidFill>
                <a:effectLst/>
                <a:latin typeface="Segoe UI" pitchFamily="34" charset="0"/>
                <a:ea typeface="+mn-ea"/>
                <a:cs typeface="+mn-cs"/>
              </a:rPr>
              <a:t>, which define:</a:t>
            </a:r>
          </a:p>
          <a:p>
            <a:pPr marL="171450" lvl="0" indent="-171450">
              <a:buFont typeface="Arial" panose="020B0604020202020204" pitchFamily="34" charset="0"/>
              <a:buChar char="•"/>
            </a:pPr>
            <a:r>
              <a:rPr lang="en-US" sz="900" kern="1200" dirty="0" smtClean="0">
                <a:solidFill>
                  <a:schemeClr val="tx1"/>
                </a:solidFill>
                <a:effectLst/>
                <a:latin typeface="Segoe UI" pitchFamily="34" charset="0"/>
                <a:ea typeface="+mn-ea"/>
                <a:cs typeface="+mn-cs"/>
              </a:rPr>
              <a:t>The retention policy for the entire site and the site mailbox, if one is associated with the site.</a:t>
            </a:r>
          </a:p>
          <a:p>
            <a:pPr marL="171450" lvl="0" indent="-171450">
              <a:buFont typeface="Arial" panose="020B0604020202020204" pitchFamily="34" charset="0"/>
              <a:buChar char="•"/>
            </a:pPr>
            <a:r>
              <a:rPr lang="en-US" sz="900" kern="1200" dirty="0" smtClean="0">
                <a:solidFill>
                  <a:schemeClr val="tx1"/>
                </a:solidFill>
                <a:effectLst/>
                <a:latin typeface="Segoe UI" pitchFamily="34" charset="0"/>
                <a:ea typeface="+mn-ea"/>
                <a:cs typeface="+mn-cs"/>
              </a:rPr>
              <a:t>What causes a project to be closed.</a:t>
            </a:r>
          </a:p>
          <a:p>
            <a:pPr marL="171450" lvl="0" indent="-171450">
              <a:buFont typeface="Arial" panose="020B0604020202020204" pitchFamily="34" charset="0"/>
              <a:buChar char="•"/>
            </a:pPr>
            <a:r>
              <a:rPr lang="en-US" sz="900" kern="1200" dirty="0" smtClean="0">
                <a:solidFill>
                  <a:schemeClr val="tx1"/>
                </a:solidFill>
                <a:effectLst/>
                <a:latin typeface="Segoe UI" pitchFamily="34" charset="0"/>
                <a:ea typeface="+mn-ea"/>
                <a:cs typeface="+mn-cs"/>
              </a:rPr>
              <a:t>When a project should expire.</a:t>
            </a:r>
          </a:p>
          <a:p>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When a project begins, the project owner creates a SharePoint site and an Exchange site mailbox. The project owner selects the appropriate policy template, and invites team members to join the project. As the team adds documents to the site, sends email messages, and creates other artifacts such as lists, these items automatically receive the correct retention policies. When the work has been completed, the project owner closes the project, which removes the project's folders from the team members' Outlook user interface. After a certain period of time, as specified by the policy, the project expires, and the artifacts associated with the project are deleted.</a:t>
            </a:r>
          </a:p>
          <a:p>
            <a:endParaRPr lang="en-US" sz="900" kern="1200" dirty="0" smtClean="0">
              <a:solidFill>
                <a:schemeClr val="tx1"/>
              </a:solidFill>
              <a:effectLst/>
              <a:latin typeface="Segoe UI" pitchFamily="34" charset="0"/>
              <a:ea typeface="+mn-ea"/>
              <a:cs typeface="+mn-cs"/>
            </a:endParaRPr>
          </a:p>
          <a:p>
            <a:r>
              <a:rPr lang="en-US" sz="900" kern="1200" dirty="0" smtClean="0">
                <a:solidFill>
                  <a:schemeClr val="tx1"/>
                </a:solidFill>
                <a:effectLst/>
                <a:latin typeface="Segoe UI" pitchFamily="34" charset="0"/>
                <a:ea typeface="+mn-ea"/>
                <a:cs typeface="+mn-cs"/>
              </a:rPr>
              <a:t>In SharePoint Server </a:t>
            </a:r>
            <a:r>
              <a:rPr lang="en-US" sz="900" kern="1200" baseline="0" dirty="0" smtClean="0">
                <a:solidFill>
                  <a:schemeClr val="tx1"/>
                </a:solidFill>
                <a:effectLst/>
                <a:latin typeface="Segoe UI" pitchFamily="34" charset="0"/>
                <a:ea typeface="+mn-ea"/>
                <a:cs typeface="+mn-cs"/>
              </a:rPr>
              <a:t>2013</a:t>
            </a:r>
            <a:r>
              <a:rPr lang="en-US" sz="900" kern="1200" dirty="0" smtClean="0">
                <a:solidFill>
                  <a:schemeClr val="tx1"/>
                </a:solidFill>
                <a:effectLst/>
                <a:latin typeface="Segoe UI" pitchFamily="34" charset="0"/>
                <a:ea typeface="+mn-ea"/>
                <a:cs typeface="+mn-cs"/>
              </a:rPr>
              <a:t>, content that is placed on hold is preserved, but users can still modify it. The state of the content at the time of preservation is recorded. If a user modifies the content or even deletes it, the original, preserved version is still available. Regular users see the current version of the content; compliance officers who have permission to use the eDiscovery features of SharePoint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are able to access the original, preserved version. </a:t>
            </a:r>
          </a:p>
          <a:p>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Preserving content is similar to placing it on hold, with the following enhancements:</a:t>
            </a:r>
          </a:p>
          <a:p>
            <a:pPr marL="171450" lvl="0" indent="-171450">
              <a:buFont typeface="Arial" panose="020B0604020202020204" pitchFamily="34" charset="0"/>
              <a:buChar char="•"/>
            </a:pPr>
            <a:r>
              <a:rPr lang="en-US" sz="900" kern="1200" dirty="0" smtClean="0">
                <a:solidFill>
                  <a:schemeClr val="tx1"/>
                </a:solidFill>
                <a:effectLst/>
                <a:latin typeface="Segoe UI" pitchFamily="34" charset="0"/>
                <a:ea typeface="+mn-ea"/>
                <a:cs typeface="+mn-cs"/>
              </a:rPr>
              <a:t>Documents, list items, pages, and Exchange Server </a:t>
            </a:r>
            <a:r>
              <a:rPr lang="en-US" sz="900" kern="1200" baseline="0" dirty="0" smtClean="0">
                <a:solidFill>
                  <a:schemeClr val="tx1"/>
                </a:solidFill>
                <a:effectLst/>
                <a:latin typeface="Segoe UI" pitchFamily="34" charset="0"/>
                <a:ea typeface="+mn-ea"/>
                <a:cs typeface="+mn-cs"/>
              </a:rPr>
              <a:t>2013 </a:t>
            </a:r>
            <a:r>
              <a:rPr lang="en-US" sz="900" kern="1200" dirty="0" smtClean="0">
                <a:solidFill>
                  <a:schemeClr val="tx1"/>
                </a:solidFill>
                <a:effectLst/>
                <a:latin typeface="Segoe UI" pitchFamily="34" charset="0"/>
                <a:ea typeface="+mn-ea"/>
                <a:cs typeface="+mn-cs"/>
              </a:rPr>
              <a:t>mailboxes can be preserved.</a:t>
            </a:r>
          </a:p>
          <a:p>
            <a:pPr marL="171450" lvl="0" indent="-171450">
              <a:buFont typeface="Arial" panose="020B0604020202020204" pitchFamily="34" charset="0"/>
              <a:buChar char="•"/>
            </a:pPr>
            <a:r>
              <a:rPr lang="en-US" sz="900" kern="1200" dirty="0" smtClean="0">
                <a:solidFill>
                  <a:schemeClr val="tx1"/>
                </a:solidFill>
                <a:effectLst/>
                <a:latin typeface="Segoe UI" pitchFamily="34" charset="0"/>
                <a:ea typeface="+mn-ea"/>
                <a:cs typeface="+mn-cs"/>
              </a:rPr>
              <a:t>Preservation is done at the level of a site. Preserving a site preserves the contents of the site. </a:t>
            </a:r>
          </a:p>
          <a:p>
            <a:pPr marL="171450" lvl="0" indent="-171450">
              <a:buFont typeface="Arial" panose="020B0604020202020204" pitchFamily="34" charset="0"/>
              <a:buChar char="•"/>
            </a:pPr>
            <a:r>
              <a:rPr lang="en-US" sz="900" kern="1200" dirty="0" smtClean="0">
                <a:solidFill>
                  <a:schemeClr val="tx1"/>
                </a:solidFill>
                <a:effectLst/>
                <a:latin typeface="Segoe UI" pitchFamily="34" charset="0"/>
                <a:ea typeface="+mn-ea"/>
                <a:cs typeface="+mn-cs"/>
              </a:rPr>
              <a:t>Users can continue to work with content that is preserved. The content remains in the same location, and users can edit, delete, and add new content.</a:t>
            </a:r>
          </a:p>
          <a:p>
            <a:pPr marL="171450" lvl="0" indent="-171450">
              <a:buFont typeface="Arial" panose="020B0604020202020204" pitchFamily="34" charset="0"/>
              <a:buChar char="•"/>
            </a:pPr>
            <a:r>
              <a:rPr lang="en-US" sz="900" kern="1200" dirty="0" smtClean="0">
                <a:solidFill>
                  <a:schemeClr val="tx1"/>
                </a:solidFill>
                <a:effectLst/>
                <a:latin typeface="Segoe UI" pitchFamily="34" charset="0"/>
                <a:ea typeface="+mn-ea"/>
                <a:cs typeface="+mn-cs"/>
              </a:rPr>
              <a:t>A user with the permission to perform eDiscovery can access the original version of preserved content.</a:t>
            </a:r>
          </a:p>
          <a:p>
            <a:pPr marL="171450" lvl="0" indent="-171450">
              <a:buFont typeface="Arial" panose="020B0604020202020204" pitchFamily="34" charset="0"/>
              <a:buChar char="•"/>
            </a:pPr>
            <a:r>
              <a:rPr lang="en-US" sz="900" kern="1200" dirty="0" smtClean="0">
                <a:solidFill>
                  <a:schemeClr val="tx1"/>
                </a:solidFill>
                <a:effectLst/>
                <a:latin typeface="Segoe UI" pitchFamily="34" charset="0"/>
                <a:ea typeface="+mn-ea"/>
                <a:cs typeface="+mn-cs"/>
              </a:rPr>
              <a:t>You do not have to preserve an entire site or mailbox. You can specify a query to define the hold scope, and preserve only the content that matches the query.</a:t>
            </a:r>
          </a:p>
        </p:txBody>
      </p:sp>
    </p:spTree>
    <p:extLst>
      <p:ext uri="{BB962C8B-B14F-4D97-AF65-F5344CB8AC3E}">
        <p14:creationId xmlns:p14="http://schemas.microsoft.com/office/powerpoint/2010/main" val="3063201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Site Mailbox</a:t>
            </a:r>
            <a:r>
              <a:rPr lang="en-US" b="0" baseline="0" dirty="0" smtClean="0">
                <a:solidFill>
                  <a:srgbClr val="FF0000"/>
                </a:solidFill>
              </a:rPr>
              <a:t> ensures:</a:t>
            </a:r>
            <a:endParaRPr lang="en-US" b="1" dirty="0">
              <a:solidFill>
                <a:srgbClr val="FF0000"/>
              </a:solidFill>
            </a:endParaRPr>
          </a:p>
          <a:p>
            <a:pPr marL="168673" indent="-168673">
              <a:buFont typeface="Arial" pitchFamily="34" charset="0"/>
              <a:buChar char="•"/>
            </a:pPr>
            <a:r>
              <a:rPr lang="en-US" dirty="0">
                <a:solidFill>
                  <a:srgbClr val="FF0000"/>
                </a:solidFill>
              </a:rPr>
              <a:t>You will get access to docs and emails for a project together in Outlook</a:t>
            </a:r>
          </a:p>
          <a:p>
            <a:pPr marL="168673" indent="-168673">
              <a:buFont typeface="Arial" pitchFamily="34" charset="0"/>
              <a:buChar char="•"/>
            </a:pPr>
            <a:r>
              <a:rPr lang="en-US" dirty="0">
                <a:solidFill>
                  <a:srgbClr val="FF0000"/>
                </a:solidFill>
              </a:rPr>
              <a:t>That the actual docs remain on SharePoint</a:t>
            </a:r>
          </a:p>
          <a:p>
            <a:pPr marL="168673" indent="-168673">
              <a:buFont typeface="Arial" pitchFamily="34" charset="0"/>
              <a:buChar char="•"/>
            </a:pPr>
            <a:r>
              <a:rPr lang="en-US" dirty="0">
                <a:solidFill>
                  <a:srgbClr val="FF0000"/>
                </a:solidFill>
              </a:rPr>
              <a:t>All changes to documents (edits, deletes) happen right on SharePoint even if started from </a:t>
            </a:r>
            <a:r>
              <a:rPr lang="en-US" dirty="0" smtClean="0">
                <a:solidFill>
                  <a:srgbClr val="FF0000"/>
                </a:solidFill>
              </a:rPr>
              <a:t>Outlook</a:t>
            </a:r>
            <a:endParaRPr lang="en-US" dirty="0">
              <a:solidFill>
                <a:srgbClr val="FF0000"/>
              </a:solidFill>
            </a:endParaRPr>
          </a:p>
        </p:txBody>
      </p:sp>
      <p:sp>
        <p:nvSpPr>
          <p:cNvPr id="4" name="Slide Number Placeholder 3"/>
          <p:cNvSpPr>
            <a:spLocks noGrp="1"/>
          </p:cNvSpPr>
          <p:nvPr>
            <p:ph type="sldNum" sz="quarter" idx="10"/>
          </p:nvPr>
        </p:nvSpPr>
        <p:spPr>
          <a:xfrm>
            <a:off x="3885313" y="8685552"/>
            <a:ext cx="2971121" cy="456889"/>
          </a:xfrm>
          <a:prstGeom prst="rect">
            <a:avLst/>
          </a:prstGeom>
        </p:spPr>
        <p:txBody>
          <a:bodyPr lIns="89959" tIns="44979" rIns="89959" bIns="44979"/>
          <a:lstStyle/>
          <a:p>
            <a:fld id="{173DEBA3-F7CF-49AC-94BE-177F74B5320B}" type="slidenum">
              <a:rPr lang="en-US" smtClean="0"/>
              <a:t>25</a:t>
            </a:fld>
            <a:endParaRPr lang="en-US"/>
          </a:p>
        </p:txBody>
      </p:sp>
    </p:spTree>
    <p:extLst>
      <p:ext uri="{BB962C8B-B14F-4D97-AF65-F5344CB8AC3E}">
        <p14:creationId xmlns:p14="http://schemas.microsoft.com/office/powerpoint/2010/main" val="36718267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105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effectLst/>
              </a:rPr>
              <a:t>Block users from using this keyword outside the context of its new Term Set destination.</a:t>
            </a:r>
            <a:endParaRPr lang="en-US" b="0" dirty="0"/>
          </a:p>
        </p:txBody>
      </p:sp>
    </p:spTree>
    <p:extLst>
      <p:ext uri="{BB962C8B-B14F-4D97-AF65-F5344CB8AC3E}">
        <p14:creationId xmlns:p14="http://schemas.microsoft.com/office/powerpoint/2010/main" val="13821572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Managed Metadata term sets are categorized</a:t>
            </a:r>
            <a:r>
              <a:rPr lang="en-US" baseline="0" dirty="0" smtClean="0"/>
              <a:t> as local or global term sets. A </a:t>
            </a:r>
            <a:r>
              <a:rPr lang="en-US" b="1" baseline="0" dirty="0" smtClean="0"/>
              <a:t>global term set </a:t>
            </a:r>
            <a:r>
              <a:rPr lang="en-US" baseline="0" dirty="0" smtClean="0"/>
              <a:t>is one that can be used by any site collection connected to the MMS service application. A </a:t>
            </a:r>
            <a:r>
              <a:rPr lang="en-US" b="1" baseline="0" dirty="0" smtClean="0"/>
              <a:t>local term set </a:t>
            </a:r>
            <a:r>
              <a:rPr lang="en-US" baseline="0" dirty="0" smtClean="0"/>
              <a:t>is one that while stored in the MMS service application, is only available to a specific site collection.</a:t>
            </a:r>
          </a:p>
          <a:p>
            <a:endParaRPr lang="en-US" baseline="0" dirty="0" smtClean="0"/>
          </a:p>
          <a:p>
            <a:r>
              <a:rPr lang="en-US" baseline="0" dirty="0" smtClean="0"/>
              <a:t>SharePoint 2013 now allows users to make a local term set available to other site collections by specifying the URL or the site collection.</a:t>
            </a:r>
            <a:endParaRPr lang="en-US" dirty="0"/>
          </a:p>
        </p:txBody>
      </p:sp>
    </p:spTree>
    <p:extLst>
      <p:ext uri="{BB962C8B-B14F-4D97-AF65-F5344CB8AC3E}">
        <p14:creationId xmlns:p14="http://schemas.microsoft.com/office/powerpoint/2010/main" val="18040585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Expand the current model where only installed language packs are available to include the 40 SharePoint LCIDs and the 138 other LCIDs. Users of the Term Store can use any of these to label their terms. </a:t>
            </a:r>
            <a:endParaRPr lang="en-US" dirty="0"/>
          </a:p>
        </p:txBody>
      </p:sp>
    </p:spTree>
    <p:extLst>
      <p:ext uri="{BB962C8B-B14F-4D97-AF65-F5344CB8AC3E}">
        <p14:creationId xmlns:p14="http://schemas.microsoft.com/office/powerpoint/2010/main" val="1732661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The Document Sets </a:t>
            </a:r>
            <a:r>
              <a:rPr lang="en-US" dirty="0" smtClean="0"/>
              <a:t>feature is a site collection features</a:t>
            </a:r>
            <a:r>
              <a:rPr lang="en-US" baseline="0" dirty="0" smtClean="0"/>
              <a:t> that is not activated by default.</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Document sets pull multiple items together to create a single work product.</a:t>
            </a:r>
          </a:p>
          <a:p>
            <a:pPr marL="0" indent="0">
              <a:buFont typeface="Arial" pitchFamily="34" charset="0"/>
              <a:buNone/>
            </a:pPr>
            <a:endParaRPr lang="en-US" dirty="0" smtClean="0"/>
          </a:p>
          <a:p>
            <a:pPr marL="0" indent="0">
              <a:buFont typeface="Arial" pitchFamily="34" charset="0"/>
              <a:buNone/>
            </a:pPr>
            <a:r>
              <a:rPr lang="en-US" dirty="0" smtClean="0"/>
              <a:t>Each item is seen as an individual item, but the whole set can be versioned, </a:t>
            </a:r>
            <a:r>
              <a:rPr lang="en-US" dirty="0" smtClean="0"/>
              <a:t>it can participate, or it can be downloaded</a:t>
            </a:r>
            <a:r>
              <a:rPr lang="en-US" dirty="0" smtClean="0"/>
              <a:t>.</a:t>
            </a:r>
          </a:p>
          <a:p>
            <a:pPr marL="0" indent="0">
              <a:buFont typeface="Arial" pitchFamily="34" charset="0"/>
              <a:buNone/>
            </a:pPr>
            <a:endParaRPr lang="en-US" dirty="0" smtClean="0"/>
          </a:p>
          <a:p>
            <a:pPr marL="0" indent="0">
              <a:buFont typeface="Arial" pitchFamily="34" charset="0"/>
              <a:buNone/>
            </a:pPr>
            <a:r>
              <a:rPr lang="en-US" dirty="0" smtClean="0"/>
              <a:t>A document set can contain a collection of documents</a:t>
            </a:r>
            <a:r>
              <a:rPr lang="en-US" baseline="0" dirty="0" smtClean="0"/>
              <a:t> of different types.</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14 - Enterprise Content Management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3</a:t>
            </a:fld>
            <a:endParaRPr lang="en-US" dirty="0"/>
          </a:p>
        </p:txBody>
      </p:sp>
    </p:spTree>
    <p:extLst>
      <p:ext uri="{BB962C8B-B14F-4D97-AF65-F5344CB8AC3E}">
        <p14:creationId xmlns:p14="http://schemas.microsoft.com/office/powerpoint/2010/main" val="31080039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SharePoint 2010, terms in term sets had</a:t>
            </a:r>
            <a:r>
              <a:rPr lang="en-US" baseline="0" dirty="0" smtClean="0"/>
              <a:t> properties that could be managed and accessed via the Taxonomy API. However these properties were not accessible via the browser.</a:t>
            </a:r>
          </a:p>
          <a:p>
            <a:endParaRPr lang="en-US" baseline="0" dirty="0" smtClean="0"/>
          </a:p>
          <a:p>
            <a:r>
              <a:rPr lang="en-US" baseline="0" dirty="0" smtClean="0"/>
              <a:t>SharePoint 2013 now includes the ability to add, edit and manage the properties of terms and term sets through the bowser. The properties can also be classified as shared properties, or those that are available in all reused and pinned instances of the term wherever it is used throughout a term store or as a local property in that it is only accessible for the term within the term set.</a:t>
            </a:r>
            <a:endParaRPr lang="en-US" dirty="0"/>
          </a:p>
        </p:txBody>
      </p:sp>
    </p:spTree>
    <p:extLst>
      <p:ext uri="{BB962C8B-B14F-4D97-AF65-F5344CB8AC3E}">
        <p14:creationId xmlns:p14="http://schemas.microsoft.com/office/powerpoint/2010/main" val="42875833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53591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effectLst/>
              </a:rPr>
              <a:t>The ECM client object model is available in .NET Framework libraries (.NET Framework client and Microsoft Silverlight) and JavaScript script files. The client object model enables developers to access metadata and other ECM APIs from the client. This is especially useful in scenarios where reading content is a higher priority than administering it or authoring it, and where SharePoint Server 2013 needs to enable a cloud scenario (SharePoint Online) for a subset of functionality that is available on-premises.</a:t>
            </a:r>
          </a:p>
          <a:p>
            <a:endParaRPr lang="en-US" dirty="0"/>
          </a:p>
        </p:txBody>
      </p:sp>
    </p:spTree>
    <p:extLst>
      <p:ext uri="{BB962C8B-B14F-4D97-AF65-F5344CB8AC3E}">
        <p14:creationId xmlns:p14="http://schemas.microsoft.com/office/powerpoint/2010/main" val="7936460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453828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90883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A </a:t>
            </a:r>
            <a:r>
              <a:rPr lang="en-US" b="1" dirty="0" smtClean="0"/>
              <a:t>Document set</a:t>
            </a:r>
            <a:r>
              <a:rPr lang="en-US" dirty="0" smtClean="0"/>
              <a:t> is a content type</a:t>
            </a:r>
            <a:r>
              <a:rPr lang="en-US" baseline="0" dirty="0" smtClean="0"/>
              <a:t> that contains other content types, so a document set can only be created on a document library that is content type enabled.</a:t>
            </a:r>
          </a:p>
          <a:p>
            <a:pPr marL="0" indent="0">
              <a:buFont typeface="Arial" pitchFamily="34" charset="0"/>
              <a:buNone/>
            </a:pPr>
            <a:endParaRPr lang="en-US" baseline="0" dirty="0" smtClean="0"/>
          </a:p>
          <a:p>
            <a:pPr marL="0" indent="0">
              <a:buFont typeface="Arial" pitchFamily="34" charset="0"/>
              <a:buNone/>
            </a:pPr>
            <a:r>
              <a:rPr lang="en-US" baseline="0" dirty="0" smtClean="0"/>
              <a:t>The </a:t>
            </a:r>
            <a:r>
              <a:rPr lang="en-US" b="1" baseline="0" dirty="0" smtClean="0"/>
              <a:t>Document set </a:t>
            </a:r>
            <a:r>
              <a:rPr lang="en-US" baseline="0" dirty="0" smtClean="0"/>
              <a:t>content type is represented as a folder.</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The Welcome page is a Web Part page</a:t>
            </a:r>
            <a:r>
              <a:rPr lang="en-US" baseline="0" dirty="0" smtClean="0"/>
              <a:t> that can be customized. From here you can manage the properties of the document set and upload documents using the buttons on the ribbon.</a:t>
            </a:r>
          </a:p>
          <a:p>
            <a:pPr marL="0" indent="0">
              <a:buFont typeface="Arial" pitchFamily="34" charset="0"/>
              <a:buNone/>
            </a:pPr>
            <a:endParaRPr lang="en-US" baseline="0" dirty="0" smtClean="0"/>
          </a:p>
          <a:p>
            <a:pPr marL="0" indent="0">
              <a:buFont typeface="Arial" pitchFamily="34" charset="0"/>
              <a:buNone/>
            </a:pPr>
            <a:r>
              <a:rPr lang="en-US" baseline="0" dirty="0" smtClean="0"/>
              <a:t>Content in shared columns is pushed down to each item in the set.</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14 - Enterprise Content Management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4</a:t>
            </a:fld>
            <a:endParaRPr lang="en-US" dirty="0"/>
          </a:p>
        </p:txBody>
      </p:sp>
    </p:spTree>
    <p:extLst>
      <p:ext uri="{BB962C8B-B14F-4D97-AF65-F5344CB8AC3E}">
        <p14:creationId xmlns:p14="http://schemas.microsoft.com/office/powerpoint/2010/main" val="1692630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Administrators can provide document</a:t>
            </a:r>
            <a:r>
              <a:rPr lang="en-US" baseline="0" dirty="0" smtClean="0"/>
              <a:t> templates that have to be used when creating items that are part of a document set.</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A </a:t>
            </a:r>
            <a:r>
              <a:rPr lang="en-US" baseline="0" dirty="0" smtClean="0"/>
              <a:t>document </a:t>
            </a:r>
            <a:r>
              <a:rPr lang="en-US" baseline="0" dirty="0" smtClean="0"/>
              <a:t>set must be seen as a single atomic unit that is comprised of many child components.</a:t>
            </a:r>
          </a:p>
          <a:p>
            <a:pPr marL="0" indent="0">
              <a:buFont typeface="Arial" pitchFamily="34" charset="0"/>
              <a:buNone/>
            </a:pPr>
            <a:endParaRPr lang="en-US" baseline="0" dirty="0" smtClean="0"/>
          </a:p>
          <a:p>
            <a:pPr marL="0" indent="0">
              <a:buFont typeface="Arial" pitchFamily="34" charset="0"/>
              <a:buNone/>
            </a:pPr>
            <a:r>
              <a:rPr lang="en-US" baseline="0" dirty="0" smtClean="0"/>
              <a:t>There are a number of actions that can be taken on the document set as a whole:</a:t>
            </a:r>
          </a:p>
          <a:p>
            <a:pPr marL="628650" lvl="1" indent="-171450">
              <a:buFont typeface="Arial" pitchFamily="34" charset="0"/>
              <a:buChar char="•"/>
            </a:pPr>
            <a:r>
              <a:rPr lang="en-US" dirty="0" smtClean="0"/>
              <a:t>Start a workflow on the document set.</a:t>
            </a:r>
          </a:p>
          <a:p>
            <a:pPr marL="628650" lvl="1" indent="-171450">
              <a:buFont typeface="Arial" pitchFamily="34" charset="0"/>
              <a:buChar char="•"/>
            </a:pPr>
            <a:r>
              <a:rPr lang="en-US" dirty="0" smtClean="0"/>
              <a:t>View</a:t>
            </a:r>
            <a:r>
              <a:rPr lang="en-US" baseline="0" dirty="0" smtClean="0"/>
              <a:t> the history of the document set.</a:t>
            </a:r>
            <a:endParaRPr lang="en-US" dirty="0" smtClean="0"/>
          </a:p>
          <a:p>
            <a:pPr marL="628650" lvl="1" indent="-171450">
              <a:buFont typeface="Arial" pitchFamily="34" charset="0"/>
              <a:buChar char="•"/>
            </a:pPr>
            <a:r>
              <a:rPr lang="en-US" dirty="0" smtClean="0"/>
              <a:t>Versioning is applied to the Document Set as a whole, allowing users to capture snapshots of the version of each document at a point in time in case a roll back is needed. </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14 - Enterprise Content Management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5</a:t>
            </a:fld>
            <a:endParaRPr lang="en-US" dirty="0"/>
          </a:p>
        </p:txBody>
      </p:sp>
    </p:spTree>
    <p:extLst>
      <p:ext uri="{BB962C8B-B14F-4D97-AF65-F5344CB8AC3E}">
        <p14:creationId xmlns:p14="http://schemas.microsoft.com/office/powerpoint/2010/main" val="2691053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effectLst/>
              </a:rPr>
              <a:t>Document Sets:</a:t>
            </a:r>
          </a:p>
          <a:p>
            <a:r>
              <a:rPr lang="en-US" dirty="0" smtClean="0">
                <a:effectLst/>
              </a:rPr>
              <a:t>Document sets now support Microsoft OneNote notebooks and folders, in addition to supporting feature breadcrumb behavior that matches breadcrumb behavior in SharePoint Server 2013. Document sets also support Content By Query Web Part (CQWP) enhancements and are compatible with the new Content by Search (CBS) Web Part.</a:t>
            </a:r>
          </a:p>
          <a:p>
            <a:endParaRPr lang="en-US" dirty="0" smtClean="0">
              <a:effectLst/>
            </a:endParaRPr>
          </a:p>
          <a:p>
            <a:r>
              <a:rPr lang="en-US" dirty="0" smtClean="0">
                <a:effectLst/>
              </a:rPr>
              <a:t>Developers can create fully functioning document sets with web services and with the client object model (CSOM) that include provisioned default documents and synchronized metadata. You can also write code to identify an item inside a document site or identify the document set where a specific item is found.</a:t>
            </a:r>
          </a:p>
          <a:p>
            <a:endParaRPr lang="en-US" dirty="0" smtClean="0">
              <a:effectLst/>
            </a:endParaRPr>
          </a:p>
          <a:p>
            <a:r>
              <a:rPr lang="en-US" b="1" dirty="0" smtClean="0">
                <a:effectLst/>
              </a:rPr>
              <a:t>Content Management Interoperability Services Connector:</a:t>
            </a:r>
          </a:p>
          <a:p>
            <a:r>
              <a:rPr lang="en-US" dirty="0" smtClean="0">
                <a:effectLst/>
              </a:rPr>
              <a:t>The Content Management Interoperability Services (CMIS) connector was introduced as part of the SharePoint Administrator's Toolkit shortly after SharePoint Server 2010 was released. The connector has been completely redesigned in SharePoint Server 2013. Enhancements to the CMIS connector in SharePoint Server 2013include the following:</a:t>
            </a:r>
          </a:p>
          <a:p>
            <a:endParaRPr lang="en-US" dirty="0" smtClean="0">
              <a:effectLst/>
            </a:endParaRPr>
          </a:p>
          <a:p>
            <a:pPr marL="171450" indent="-171450">
              <a:buFont typeface="Arial" pitchFamily="34" charset="0"/>
              <a:buChar char="•"/>
            </a:pPr>
            <a:r>
              <a:rPr lang="en-US" dirty="0" smtClean="0">
                <a:effectLst/>
              </a:rPr>
              <a:t>Support for CMIS 1.0.</a:t>
            </a:r>
          </a:p>
          <a:p>
            <a:pPr marL="171450" indent="-171450">
              <a:buFont typeface="Arial" pitchFamily="34" charset="0"/>
              <a:buChar char="•"/>
            </a:pPr>
            <a:r>
              <a:rPr lang="en-US" dirty="0" smtClean="0">
                <a:effectLst/>
              </a:rPr>
              <a:t>A producer component, instead of both consumer and producer components.</a:t>
            </a:r>
          </a:p>
          <a:p>
            <a:pPr marL="171450" indent="-171450">
              <a:buFont typeface="Arial" pitchFamily="34" charset="0"/>
              <a:buChar char="•"/>
            </a:pPr>
            <a:r>
              <a:rPr lang="en-US" dirty="0" smtClean="0">
                <a:effectLst/>
              </a:rPr>
              <a:t>Functions in most authoring environments where the SharePoint list web services work.</a:t>
            </a:r>
          </a:p>
          <a:p>
            <a:pPr marL="171450" indent="-171450">
              <a:buFont typeface="Arial" pitchFamily="34" charset="0"/>
              <a:buChar char="•"/>
            </a:pPr>
            <a:r>
              <a:rPr lang="en-US" dirty="0" smtClean="0">
                <a:effectLst/>
              </a:rPr>
              <a:t>Support for interoperating in a Claims environment.</a:t>
            </a:r>
          </a:p>
          <a:p>
            <a:pPr marL="171450" indent="-171450">
              <a:buFont typeface="Arial" pitchFamily="34" charset="0"/>
              <a:buChar char="•"/>
            </a:pPr>
            <a:r>
              <a:rPr lang="en-US" dirty="0" smtClean="0">
                <a:effectLst/>
              </a:rPr>
              <a:t>Support for interoperating with other authoring protocols, including Anonymous </a:t>
            </a:r>
            <a:r>
              <a:rPr lang="en-US" dirty="0" err="1" smtClean="0">
                <a:effectLst/>
              </a:rPr>
              <a:t>AuthN</a:t>
            </a:r>
            <a:r>
              <a:rPr lang="en-US" dirty="0" smtClean="0">
                <a:effectLst/>
              </a:rPr>
              <a:t>, </a:t>
            </a:r>
            <a:r>
              <a:rPr lang="en-US" dirty="0" err="1" smtClean="0">
                <a:effectLst/>
              </a:rPr>
              <a:t>Bsic</a:t>
            </a:r>
            <a:r>
              <a:rPr lang="en-US" dirty="0" smtClean="0">
                <a:effectLst/>
              </a:rPr>
              <a:t> </a:t>
            </a:r>
            <a:r>
              <a:rPr lang="en-US" dirty="0" err="1" smtClean="0">
                <a:effectLst/>
              </a:rPr>
              <a:t>AuthN</a:t>
            </a:r>
            <a:r>
              <a:rPr lang="en-US" dirty="0" smtClean="0">
                <a:effectLst/>
              </a:rPr>
              <a:t>, NTLM </a:t>
            </a:r>
            <a:r>
              <a:rPr lang="en-US" dirty="0" err="1" smtClean="0">
                <a:effectLst/>
              </a:rPr>
              <a:t>AuthN</a:t>
            </a:r>
            <a:r>
              <a:rPr lang="en-US" dirty="0" smtClean="0">
                <a:effectLst/>
              </a:rPr>
              <a:t>, Digest </a:t>
            </a:r>
            <a:r>
              <a:rPr lang="en-US" dirty="0" err="1" smtClean="0">
                <a:effectLst/>
              </a:rPr>
              <a:t>AuthN</a:t>
            </a:r>
            <a:r>
              <a:rPr lang="en-US" dirty="0" smtClean="0">
                <a:effectLst/>
              </a:rPr>
              <a:t>, Kerberos Protocol Transitioning/Constrained Delegation, Windows Claims, Claims Multi-</a:t>
            </a:r>
            <a:r>
              <a:rPr lang="en-US" dirty="0" err="1" smtClean="0">
                <a:effectLst/>
              </a:rPr>
              <a:t>Auth</a:t>
            </a:r>
            <a:r>
              <a:rPr lang="en-US" dirty="0" smtClean="0">
                <a:effectLst/>
              </a:rPr>
              <a:t>, and Claims Mixed Auth.</a:t>
            </a:r>
            <a:endParaRPr lang="en-US" dirty="0">
              <a:effectLst/>
            </a:endParaRPr>
          </a:p>
        </p:txBody>
      </p:sp>
    </p:spTree>
    <p:extLst>
      <p:ext uri="{BB962C8B-B14F-4D97-AF65-F5344CB8AC3E}">
        <p14:creationId xmlns:p14="http://schemas.microsoft.com/office/powerpoint/2010/main" val="658661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14 - Enterprise Content Management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7</a:t>
            </a:fld>
            <a:endParaRPr lang="en-US" dirty="0"/>
          </a:p>
        </p:txBody>
      </p:sp>
    </p:spTree>
    <p:extLst>
      <p:ext uri="{BB962C8B-B14F-4D97-AF65-F5344CB8AC3E}">
        <p14:creationId xmlns:p14="http://schemas.microsoft.com/office/powerpoint/2010/main" val="2952816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8232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Records</a:t>
            </a:r>
            <a:r>
              <a:rPr lang="en-US" baseline="0" dirty="0" smtClean="0"/>
              <a:t> management capabilities are no longer required for a specific </a:t>
            </a:r>
            <a:r>
              <a:rPr lang="en-US" baseline="0" smtClean="0"/>
              <a:t>site </a:t>
            </a:r>
            <a:r>
              <a:rPr lang="en-US" baseline="0" smtClean="0"/>
              <a:t>template: </a:t>
            </a:r>
            <a:r>
              <a:rPr lang="en-US" baseline="0" dirty="0" smtClean="0"/>
              <a:t>they have been refactored to Features. This allows for activation of the features in standard SharePoint sites, and not only in a site based on the Records Management site template.</a:t>
            </a:r>
          </a:p>
          <a:p>
            <a:pPr marL="0" indent="0">
              <a:buFont typeface="Arial" pitchFamily="34" charset="0"/>
              <a:buNone/>
            </a:pPr>
            <a:endParaRPr lang="en-US" baseline="0" dirty="0" smtClean="0"/>
          </a:p>
          <a:p>
            <a:pPr marL="0" indent="0">
              <a:buFont typeface="Arial" pitchFamily="34" charset="0"/>
              <a:buNone/>
            </a:pPr>
            <a:r>
              <a:rPr lang="en-US" baseline="0" dirty="0" smtClean="0"/>
              <a:t>Records can now be created side by side with other documents in the same library.</a:t>
            </a:r>
          </a:p>
          <a:p>
            <a:pPr marL="0" indent="0">
              <a:buFont typeface="Arial" pitchFamily="34" charset="0"/>
              <a:buNone/>
            </a:pPr>
            <a:endParaRPr lang="en-US" sz="1200" dirty="0" smtClean="0"/>
          </a:p>
          <a:p>
            <a:pPr marL="0" indent="0">
              <a:buFont typeface="Arial" pitchFamily="34" charset="0"/>
              <a:buNone/>
            </a:pPr>
            <a:r>
              <a:rPr lang="en-US" sz="1200" dirty="0" smtClean="0"/>
              <a:t>SharePoint 2010 makes it possible to apply different policies (i.e. retention schedules) depending if the item is a record or a document.</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14 - Enterprise Content Management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14-</a:t>
            </a:r>
            <a:fld id="{073E6628-0705-4E34-90AA-D61A964D0AFD}" type="slidenum">
              <a:rPr lang="en-US" smtClean="0"/>
              <a:pPr/>
              <a:t>9</a:t>
            </a:fld>
            <a:endParaRPr lang="en-US" dirty="0"/>
          </a:p>
        </p:txBody>
      </p:sp>
    </p:spTree>
    <p:extLst>
      <p:ext uri="{BB962C8B-B14F-4D97-AF65-F5344CB8AC3E}">
        <p14:creationId xmlns:p14="http://schemas.microsoft.com/office/powerpoint/2010/main" val="3979849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grpSp>
        <p:nvGrpSpPr>
          <p:cNvPr id="10" name="Group 9"/>
          <p:cNvGrpSpPr/>
          <p:nvPr userDrawn="1"/>
        </p:nvGrpSpPr>
        <p:grpSpPr>
          <a:xfrm>
            <a:off x="7543853" y="5998206"/>
            <a:ext cx="1457260" cy="653904"/>
            <a:chOff x="8342916" y="5483032"/>
            <a:chExt cx="3005351" cy="958187"/>
          </a:xfrm>
        </p:grpSpPr>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20213" t="9301" r="20937" b="51306"/>
            <a:stretch/>
          </p:blipFill>
          <p:spPr>
            <a:xfrm>
              <a:off x="10665878" y="5483032"/>
              <a:ext cx="682389" cy="958187"/>
            </a:xfrm>
            <a:prstGeom prst="rect">
              <a:avLst/>
            </a:prstGeom>
            <a:ln w="12700">
              <a:solidFill>
                <a:schemeClr val="bg1"/>
              </a:solidFill>
            </a:ln>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25664" t="21231" r="23708" b="52662"/>
            <a:stretch/>
          </p:blipFill>
          <p:spPr>
            <a:xfrm>
              <a:off x="8342916" y="5484650"/>
              <a:ext cx="700585" cy="948520"/>
            </a:xfrm>
            <a:prstGeom prst="rect">
              <a:avLst/>
            </a:prstGeom>
            <a:ln w="12700">
              <a:solidFill>
                <a:schemeClr val="bg1"/>
              </a:solidFill>
            </a:ln>
          </p:spPr>
        </p:pic>
        <p:pic>
          <p:nvPicPr>
            <p:cNvPr id="13" name="Picture 12"/>
            <p:cNvPicPr>
              <a:picLocks noChangeAspect="1"/>
            </p:cNvPicPr>
            <p:nvPr userDrawn="1"/>
          </p:nvPicPr>
          <p:blipFill rotWithShape="1">
            <a:blip r:embed="rId4" cstate="print">
              <a:extLst>
                <a:ext uri="{28A0092B-C50C-407E-A947-70E740481C1C}">
                  <a14:useLocalDpi xmlns:a14="http://schemas.microsoft.com/office/drawing/2010/main" val="0"/>
                </a:ext>
              </a:extLst>
            </a:blip>
            <a:srcRect l="20494" t="9367" r="21414" b="51188"/>
            <a:stretch/>
          </p:blipFill>
          <p:spPr>
            <a:xfrm>
              <a:off x="9902569" y="5483032"/>
              <a:ext cx="691487" cy="955342"/>
            </a:xfrm>
            <a:prstGeom prst="rect">
              <a:avLst/>
            </a:prstGeom>
            <a:ln w="12700">
              <a:solidFill>
                <a:schemeClr val="bg1"/>
              </a:solidFill>
            </a:ln>
          </p:spPr>
        </p:pic>
        <p:pic>
          <p:nvPicPr>
            <p:cNvPr id="14" name="Picture 13"/>
            <p:cNvPicPr>
              <a:picLocks noChangeAspect="1"/>
            </p:cNvPicPr>
            <p:nvPr userDrawn="1"/>
          </p:nvPicPr>
          <p:blipFill rotWithShape="1">
            <a:blip r:embed="rId5" cstate="print">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rcRect l="22364" t="8822" r="19664" b="52817"/>
            <a:stretch/>
          </p:blipFill>
          <p:spPr>
            <a:xfrm>
              <a:off x="9118977" y="5483032"/>
              <a:ext cx="707409" cy="952501"/>
            </a:xfrm>
            <a:prstGeom prst="rect">
              <a:avLst/>
            </a:prstGeom>
            <a:ln w="12700">
              <a:solidFill>
                <a:schemeClr val="bg1"/>
              </a:solidFill>
            </a:ln>
          </p:spPr>
        </p:pic>
      </p:grpSp>
    </p:spTree>
    <p:extLst>
      <p:ext uri="{BB962C8B-B14F-4D97-AF65-F5344CB8AC3E}">
        <p14:creationId xmlns:p14="http://schemas.microsoft.com/office/powerpoint/2010/main" val="248784480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endParaRPr lang="en-US" sz="16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1" name="Rectangle 10"/>
          <p:cNvSpPr/>
          <p:nvPr userDrawn="1"/>
        </p:nvSpPr>
        <p:spPr>
          <a:xfrm>
            <a:off x="-7977" y="6596391"/>
            <a:ext cx="9151977" cy="213585"/>
          </a:xfrm>
          <a:prstGeom prst="rect">
            <a:avLst/>
          </a:prstGeom>
        </p:spPr>
        <p:txBody>
          <a:bodyPr wrap="square">
            <a:spAutoFit/>
          </a:bodyPr>
          <a:lstStyle/>
          <a:p>
            <a:r>
              <a:rPr lang="en-US" sz="788" kern="1200" dirty="0" smtClean="0">
                <a:solidFill>
                  <a:schemeClr val="bg1"/>
                </a:solidFill>
                <a:effectLst/>
                <a:latin typeface="Segoe UI" pitchFamily="34" charset="0"/>
                <a:ea typeface="Segoe UI" pitchFamily="34" charset="0"/>
                <a:cs typeface="Segoe UI" pitchFamily="34" charset="0"/>
              </a:rPr>
              <a:t>©2012 Microsoft Corporation. All rights reserved. Content based on Office 2013 Preview and SharePoint</a:t>
            </a:r>
            <a:endParaRPr lang="en-US" sz="788" kern="1200" dirty="0">
              <a:solidFill>
                <a:schemeClr val="bg1"/>
              </a:solidFill>
              <a:effectLst/>
              <a:latin typeface="Segoe UI" pitchFamily="34" charset="0"/>
              <a:ea typeface="Segoe UI" pitchFamily="34" charset="0"/>
              <a:cs typeface="Segoe UI" pitchFamily="34" charset="0"/>
            </a:endParaRPr>
          </a:p>
        </p:txBody>
      </p:sp>
      <p:grpSp>
        <p:nvGrpSpPr>
          <p:cNvPr id="12" name="Group 11"/>
          <p:cNvGrpSpPr/>
          <p:nvPr userDrawn="1"/>
        </p:nvGrpSpPr>
        <p:grpSpPr>
          <a:xfrm>
            <a:off x="7543853" y="5998206"/>
            <a:ext cx="1457260" cy="653904"/>
            <a:chOff x="8342916" y="5483032"/>
            <a:chExt cx="3005351" cy="958187"/>
          </a:xfrm>
        </p:grpSpPr>
        <p:pic>
          <p:nvPicPr>
            <p:cNvPr id="13" name="Picture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20213" t="9301" r="20937" b="51306"/>
            <a:stretch/>
          </p:blipFill>
          <p:spPr>
            <a:xfrm>
              <a:off x="10665878" y="5483032"/>
              <a:ext cx="682389" cy="958187"/>
            </a:xfrm>
            <a:prstGeom prst="rect">
              <a:avLst/>
            </a:prstGeom>
            <a:ln w="12700">
              <a:solidFill>
                <a:schemeClr val="bg1"/>
              </a:solidFill>
            </a:ln>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25664" t="21231" r="23708" b="52662"/>
            <a:stretch/>
          </p:blipFill>
          <p:spPr>
            <a:xfrm>
              <a:off x="8342916" y="5484650"/>
              <a:ext cx="700585" cy="948520"/>
            </a:xfrm>
            <a:prstGeom prst="rect">
              <a:avLst/>
            </a:prstGeom>
            <a:ln w="12700">
              <a:solidFill>
                <a:schemeClr val="bg1"/>
              </a:solidFill>
            </a:ln>
          </p:spPr>
        </p:pic>
        <p:pic>
          <p:nvPicPr>
            <p:cNvPr id="15" name="Picture 14"/>
            <p:cNvPicPr>
              <a:picLocks noChangeAspect="1"/>
            </p:cNvPicPr>
            <p:nvPr userDrawn="1"/>
          </p:nvPicPr>
          <p:blipFill rotWithShape="1">
            <a:blip r:embed="rId4" cstate="print">
              <a:extLst>
                <a:ext uri="{28A0092B-C50C-407E-A947-70E740481C1C}">
                  <a14:useLocalDpi xmlns:a14="http://schemas.microsoft.com/office/drawing/2010/main" val="0"/>
                </a:ext>
              </a:extLst>
            </a:blip>
            <a:srcRect l="20494" t="9367" r="21414" b="51188"/>
            <a:stretch/>
          </p:blipFill>
          <p:spPr>
            <a:xfrm>
              <a:off x="9902569" y="5483032"/>
              <a:ext cx="691487" cy="955342"/>
            </a:xfrm>
            <a:prstGeom prst="rect">
              <a:avLst/>
            </a:prstGeom>
            <a:ln w="12700">
              <a:solidFill>
                <a:schemeClr val="bg1"/>
              </a:solidFill>
            </a:ln>
          </p:spPr>
        </p:pic>
        <p:pic>
          <p:nvPicPr>
            <p:cNvPr id="21" name="Picture 20"/>
            <p:cNvPicPr>
              <a:picLocks noChangeAspect="1"/>
            </p:cNvPicPr>
            <p:nvPr userDrawn="1"/>
          </p:nvPicPr>
          <p:blipFill rotWithShape="1">
            <a:blip r:embed="rId5" cstate="print">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rcRect l="22364" t="8822" r="19664" b="52817"/>
            <a:stretch/>
          </p:blipFill>
          <p:spPr>
            <a:xfrm>
              <a:off x="9118977" y="5483032"/>
              <a:ext cx="707409" cy="952501"/>
            </a:xfrm>
            <a:prstGeom prst="rect">
              <a:avLst/>
            </a:prstGeom>
            <a:ln w="12700">
              <a:solidFill>
                <a:schemeClr val="bg1"/>
              </a:solidFill>
            </a:ln>
          </p:spPr>
        </p:pic>
      </p:grpSp>
    </p:spTree>
    <p:extLst>
      <p:ext uri="{BB962C8B-B14F-4D97-AF65-F5344CB8AC3E}">
        <p14:creationId xmlns:p14="http://schemas.microsoft.com/office/powerpoint/2010/main" val="86044461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grpSp>
        <p:nvGrpSpPr>
          <p:cNvPr id="13" name="Group 12"/>
          <p:cNvGrpSpPr/>
          <p:nvPr userDrawn="1"/>
        </p:nvGrpSpPr>
        <p:grpSpPr>
          <a:xfrm>
            <a:off x="7543853" y="5998206"/>
            <a:ext cx="1457260" cy="653904"/>
            <a:chOff x="8342916" y="5483032"/>
            <a:chExt cx="3005351" cy="958187"/>
          </a:xfrm>
        </p:grpSpPr>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20213" t="9301" r="20937" b="51306"/>
            <a:stretch/>
          </p:blipFill>
          <p:spPr>
            <a:xfrm>
              <a:off x="10665878" y="5483032"/>
              <a:ext cx="682389" cy="958187"/>
            </a:xfrm>
            <a:prstGeom prst="rect">
              <a:avLst/>
            </a:prstGeom>
            <a:ln w="12700">
              <a:solidFill>
                <a:schemeClr val="bg1"/>
              </a:solidFill>
            </a:ln>
          </p:spPr>
        </p:pic>
        <p:pic>
          <p:nvPicPr>
            <p:cNvPr id="16" name="Picture 15"/>
            <p:cNvPicPr>
              <a:picLocks noChangeAspect="1"/>
            </p:cNvPicPr>
            <p:nvPr userDrawn="1"/>
          </p:nvPicPr>
          <p:blipFill rotWithShape="1">
            <a:blip r:embed="rId3" cstate="print">
              <a:extLst>
                <a:ext uri="{28A0092B-C50C-407E-A947-70E740481C1C}">
                  <a14:useLocalDpi xmlns:a14="http://schemas.microsoft.com/office/drawing/2010/main" val="0"/>
                </a:ext>
              </a:extLst>
            </a:blip>
            <a:srcRect l="25664" t="21231" r="23708" b="52662"/>
            <a:stretch/>
          </p:blipFill>
          <p:spPr>
            <a:xfrm>
              <a:off x="8342916" y="5484650"/>
              <a:ext cx="700585" cy="948520"/>
            </a:xfrm>
            <a:prstGeom prst="rect">
              <a:avLst/>
            </a:prstGeom>
            <a:ln w="12700">
              <a:solidFill>
                <a:schemeClr val="bg1"/>
              </a:solidFill>
            </a:ln>
          </p:spPr>
        </p:pic>
        <p:pic>
          <p:nvPicPr>
            <p:cNvPr id="17" name="Picture 16"/>
            <p:cNvPicPr>
              <a:picLocks noChangeAspect="1"/>
            </p:cNvPicPr>
            <p:nvPr userDrawn="1"/>
          </p:nvPicPr>
          <p:blipFill rotWithShape="1">
            <a:blip r:embed="rId4" cstate="print">
              <a:extLst>
                <a:ext uri="{28A0092B-C50C-407E-A947-70E740481C1C}">
                  <a14:useLocalDpi xmlns:a14="http://schemas.microsoft.com/office/drawing/2010/main" val="0"/>
                </a:ext>
              </a:extLst>
            </a:blip>
            <a:srcRect l="20494" t="9367" r="21414" b="51188"/>
            <a:stretch/>
          </p:blipFill>
          <p:spPr>
            <a:xfrm>
              <a:off x="9902569" y="5483032"/>
              <a:ext cx="691487" cy="955342"/>
            </a:xfrm>
            <a:prstGeom prst="rect">
              <a:avLst/>
            </a:prstGeom>
            <a:ln w="12700">
              <a:solidFill>
                <a:schemeClr val="bg1"/>
              </a:solidFill>
            </a:ln>
          </p:spPr>
        </p:pic>
        <p:pic>
          <p:nvPicPr>
            <p:cNvPr id="18" name="Picture 17"/>
            <p:cNvPicPr>
              <a:picLocks noChangeAspect="1"/>
            </p:cNvPicPr>
            <p:nvPr userDrawn="1"/>
          </p:nvPicPr>
          <p:blipFill rotWithShape="1">
            <a:blip r:embed="rId5" cstate="print">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rcRect l="22364" t="8822" r="19664" b="52817"/>
            <a:stretch/>
          </p:blipFill>
          <p:spPr>
            <a:xfrm>
              <a:off x="9118977" y="5483032"/>
              <a:ext cx="707409" cy="952501"/>
            </a:xfrm>
            <a:prstGeom prst="rect">
              <a:avLst/>
            </a:prstGeom>
            <a:ln w="12700">
              <a:solidFill>
                <a:schemeClr val="bg1"/>
              </a:solidFill>
            </a:ln>
          </p:spPr>
        </p:pic>
      </p:grpSp>
    </p:spTree>
    <p:extLst>
      <p:ext uri="{BB962C8B-B14F-4D97-AF65-F5344CB8AC3E}">
        <p14:creationId xmlns:p14="http://schemas.microsoft.com/office/powerpoint/2010/main" val="19870496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extLst>
      <p:ext uri="{BB962C8B-B14F-4D97-AF65-F5344CB8AC3E}">
        <p14:creationId xmlns:p14="http://schemas.microsoft.com/office/powerpoint/2010/main" val="1309099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1"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1" r:id="rId6"/>
    <p:sldLayoutId id="2147483662" r:id="rId7"/>
    <p:sldLayoutId id="2147483664" r:id="rId8"/>
    <p:sldLayoutId id="2147483665" r:id="rId9"/>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Enterprise Content Management​</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In-Place Records Management</a:t>
            </a:r>
            <a:endParaRPr lang="en-US" dirty="0"/>
          </a:p>
        </p:txBody>
      </p:sp>
    </p:spTree>
    <p:extLst>
      <p:ext uri="{BB962C8B-B14F-4D97-AF65-F5344CB8AC3E}">
        <p14:creationId xmlns:p14="http://schemas.microsoft.com/office/powerpoint/2010/main" val="7005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solidFill>
                  <a:schemeClr val="bg1">
                    <a:lumMod val="50000"/>
                  </a:schemeClr>
                </a:solidFill>
              </a:rPr>
              <a:t>Document Sets</a:t>
            </a:r>
          </a:p>
          <a:p>
            <a:pPr>
              <a:buFont typeface="Wingdings" panose="05000000000000000000" pitchFamily="2" charset="2"/>
              <a:buChar char="ü"/>
            </a:pPr>
            <a:r>
              <a:rPr lang="en-US" dirty="0" smtClean="0">
                <a:solidFill>
                  <a:schemeClr val="bg1">
                    <a:lumMod val="50000"/>
                  </a:schemeClr>
                </a:solidFill>
              </a:rPr>
              <a:t>Records </a:t>
            </a:r>
            <a:r>
              <a:rPr lang="en-US" dirty="0">
                <a:solidFill>
                  <a:schemeClr val="bg1">
                    <a:lumMod val="50000"/>
                  </a:schemeClr>
                </a:solidFill>
              </a:rPr>
              <a:t>Management</a:t>
            </a:r>
          </a:p>
          <a:p>
            <a:pPr>
              <a:buFont typeface="Wingdings" panose="05000000000000000000" pitchFamily="2" charset="2"/>
              <a:buChar char="Ø"/>
            </a:pPr>
            <a:r>
              <a:rPr lang="en-US" dirty="0" smtClean="0"/>
              <a:t>Managing </a:t>
            </a:r>
            <a:r>
              <a:rPr lang="en-US" dirty="0"/>
              <a:t>Large Content Sets</a:t>
            </a:r>
          </a:p>
          <a:p>
            <a:r>
              <a:rPr lang="en-US" dirty="0" err="1"/>
              <a:t>eDiscovery</a:t>
            </a:r>
            <a:endParaRPr lang="en-US" dirty="0"/>
          </a:p>
          <a:p>
            <a:r>
              <a:rPr lang="en-US" dirty="0"/>
              <a:t>Managed Metadata</a:t>
            </a:r>
          </a:p>
          <a:p>
            <a:r>
              <a:rPr lang="en-US" dirty="0"/>
              <a:t>Programming with Managed Metadata</a:t>
            </a:r>
          </a:p>
        </p:txBody>
      </p:sp>
    </p:spTree>
    <p:extLst>
      <p:ext uri="{BB962C8B-B14F-4D97-AF65-F5344CB8AC3E}">
        <p14:creationId xmlns:p14="http://schemas.microsoft.com/office/powerpoint/2010/main" val="35864992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Unique Document ID Service</a:t>
            </a:r>
            <a:endParaRPr lang="en-US" dirty="0"/>
          </a:p>
        </p:txBody>
      </p:sp>
      <p:sp>
        <p:nvSpPr>
          <p:cNvPr id="3" name="Text Placeholder 2"/>
          <p:cNvSpPr>
            <a:spLocks noGrp="1"/>
          </p:cNvSpPr>
          <p:nvPr>
            <p:ph idx="1"/>
          </p:nvPr>
        </p:nvSpPr>
        <p:spPr/>
        <p:txBody>
          <a:bodyPr>
            <a:normAutofit lnSpcReduction="10000"/>
          </a:bodyPr>
          <a:lstStyle/>
          <a:p>
            <a:r>
              <a:rPr lang="en-US" dirty="0" smtClean="0"/>
              <a:t>New site collection Feature: Document ID Service</a:t>
            </a:r>
          </a:p>
          <a:p>
            <a:r>
              <a:rPr lang="en-US" dirty="0" smtClean="0"/>
              <a:t>Adds unique ID for all documents throughout the site collection</a:t>
            </a:r>
          </a:p>
          <a:p>
            <a:r>
              <a:rPr lang="en-US" dirty="0" smtClean="0"/>
              <a:t>Documents can be retrieved regardless of the current of future location based on their unique ID</a:t>
            </a:r>
          </a:p>
          <a:p>
            <a:r>
              <a:rPr lang="en-US" dirty="0" smtClean="0"/>
              <a:t>Activating the feature adds 3 columns to the Document and Document Set content types</a:t>
            </a:r>
          </a:p>
          <a:p>
            <a:pPr lvl="1"/>
            <a:r>
              <a:rPr lang="en-US" dirty="0" smtClean="0"/>
              <a:t>Changes pushed down to all derived content types</a:t>
            </a:r>
          </a:p>
          <a:p>
            <a:pPr lvl="1"/>
            <a:r>
              <a:rPr lang="en-US" dirty="0" smtClean="0"/>
              <a:t>IDs assigned to existing items as a delayed process</a:t>
            </a:r>
          </a:p>
          <a:p>
            <a:r>
              <a:rPr lang="en-US" dirty="0" smtClean="0"/>
              <a:t>Adds a Web Part to help find by ID vs. URL:</a:t>
            </a:r>
            <a:br>
              <a:rPr lang="en-US" dirty="0" smtClean="0"/>
            </a:br>
            <a:r>
              <a:rPr lang="en-US" dirty="0" smtClean="0"/>
              <a:t>Find By Document ID</a:t>
            </a:r>
          </a:p>
        </p:txBody>
      </p:sp>
    </p:spTree>
    <p:extLst>
      <p:ext uri="{BB962C8B-B14F-4D97-AF65-F5344CB8AC3E}">
        <p14:creationId xmlns:p14="http://schemas.microsoft.com/office/powerpoint/2010/main" val="3296687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Organizer</a:t>
            </a:r>
            <a:endParaRPr lang="en-US" dirty="0"/>
          </a:p>
        </p:txBody>
      </p:sp>
      <p:sp>
        <p:nvSpPr>
          <p:cNvPr id="3" name="Content Placeholder 2"/>
          <p:cNvSpPr>
            <a:spLocks noGrp="1"/>
          </p:cNvSpPr>
          <p:nvPr>
            <p:ph idx="1"/>
          </p:nvPr>
        </p:nvSpPr>
        <p:spPr/>
        <p:txBody>
          <a:bodyPr/>
          <a:lstStyle/>
          <a:p>
            <a:r>
              <a:rPr lang="en-US" dirty="0" smtClean="0"/>
              <a:t>Users typically need a good understanding of the site / library structure to know where to save documents</a:t>
            </a:r>
          </a:p>
          <a:p>
            <a:r>
              <a:rPr lang="en-US" dirty="0" smtClean="0"/>
              <a:t>Advanced routing - users upload to sites</a:t>
            </a:r>
          </a:p>
          <a:p>
            <a:pPr lvl="1"/>
            <a:r>
              <a:rPr lang="en-US" dirty="0" smtClean="0"/>
              <a:t>Routing rules will determine where the </a:t>
            </a:r>
            <a:br>
              <a:rPr lang="en-US" dirty="0" smtClean="0"/>
            </a:br>
            <a:r>
              <a:rPr lang="en-US" dirty="0" smtClean="0"/>
              <a:t>document is saved</a:t>
            </a:r>
          </a:p>
          <a:p>
            <a:pPr lvl="1"/>
            <a:r>
              <a:rPr lang="en-US" dirty="0" smtClean="0"/>
              <a:t>Routing rules defined by site administrators</a:t>
            </a:r>
          </a:p>
          <a:p>
            <a:r>
              <a:rPr lang="en-US" dirty="0" smtClean="0"/>
              <a:t>Adds capability for documents to be sent to Record Center automatically on a schedule</a:t>
            </a:r>
            <a:endParaRPr lang="en-US" dirty="0"/>
          </a:p>
        </p:txBody>
      </p:sp>
    </p:spTree>
    <p:extLst>
      <p:ext uri="{BB962C8B-B14F-4D97-AF65-F5344CB8AC3E}">
        <p14:creationId xmlns:p14="http://schemas.microsoft.com/office/powerpoint/2010/main" val="4164055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Organizer</a:t>
            </a:r>
            <a:endParaRPr lang="en-US" dirty="0"/>
          </a:p>
        </p:txBody>
      </p:sp>
      <p:sp>
        <p:nvSpPr>
          <p:cNvPr id="3" name="Content Placeholder 2"/>
          <p:cNvSpPr>
            <a:spLocks noGrp="1"/>
          </p:cNvSpPr>
          <p:nvPr>
            <p:ph idx="1"/>
          </p:nvPr>
        </p:nvSpPr>
        <p:spPr/>
        <p:txBody>
          <a:bodyPr/>
          <a:lstStyle/>
          <a:p>
            <a:r>
              <a:rPr lang="en-US" dirty="0" smtClean="0"/>
              <a:t>Site </a:t>
            </a:r>
            <a:r>
              <a:rPr lang="en-US" dirty="0"/>
              <a:t>owners configure rules for new content</a:t>
            </a:r>
          </a:p>
          <a:p>
            <a:r>
              <a:rPr lang="en-US" dirty="0"/>
              <a:t>Content authors create content, let the organizer move it to the desired location</a:t>
            </a:r>
          </a:p>
          <a:p>
            <a:r>
              <a:rPr lang="en-US" dirty="0"/>
              <a:t>Automatically create subfolders in </a:t>
            </a:r>
            <a:r>
              <a:rPr lang="en-US" dirty="0" smtClean="0"/>
              <a:t>libraries </a:t>
            </a:r>
            <a:r>
              <a:rPr lang="en-US" dirty="0"/>
              <a:t>for lots of content (</a:t>
            </a:r>
            <a:r>
              <a:rPr lang="en-US" dirty="0" err="1"/>
              <a:t>ie</a:t>
            </a:r>
            <a:r>
              <a:rPr lang="en-US" dirty="0"/>
              <a:t>: Press Releases 2008/2009</a:t>
            </a:r>
            <a:r>
              <a:rPr lang="en-US" dirty="0" smtClean="0"/>
              <a:t>)</a:t>
            </a:r>
          </a:p>
          <a:p>
            <a:r>
              <a:rPr lang="en-US" dirty="0" smtClean="0"/>
              <a:t>Enabled with site collection scoped Feature</a:t>
            </a:r>
          </a:p>
          <a:p>
            <a:r>
              <a:rPr lang="en-US" dirty="0" smtClean="0"/>
              <a:t>Managed from each site’s Site Settings page</a:t>
            </a:r>
            <a:endParaRPr lang="en-US" dirty="0"/>
          </a:p>
        </p:txBody>
      </p:sp>
    </p:spTree>
    <p:extLst>
      <p:ext uri="{BB962C8B-B14F-4D97-AF65-F5344CB8AC3E}">
        <p14:creationId xmlns:p14="http://schemas.microsoft.com/office/powerpoint/2010/main" val="828190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solidFill>
                  <a:schemeClr val="bg1">
                    <a:lumMod val="50000"/>
                  </a:schemeClr>
                </a:solidFill>
              </a:rPr>
              <a:t>Document Sets</a:t>
            </a:r>
          </a:p>
          <a:p>
            <a:pPr>
              <a:buFont typeface="Wingdings" panose="05000000000000000000" pitchFamily="2" charset="2"/>
              <a:buChar char="ü"/>
            </a:pPr>
            <a:r>
              <a:rPr lang="en-US" dirty="0" smtClean="0">
                <a:solidFill>
                  <a:schemeClr val="bg1">
                    <a:lumMod val="50000"/>
                  </a:schemeClr>
                </a:solidFill>
              </a:rPr>
              <a:t>Records </a:t>
            </a:r>
            <a:r>
              <a:rPr lang="en-US" dirty="0">
                <a:solidFill>
                  <a:schemeClr val="bg1">
                    <a:lumMod val="50000"/>
                  </a:schemeClr>
                </a:solidFill>
              </a:rPr>
              <a:t>Management</a:t>
            </a:r>
          </a:p>
          <a:p>
            <a:pPr>
              <a:buFont typeface="Wingdings" panose="05000000000000000000" pitchFamily="2" charset="2"/>
              <a:buChar char="ü"/>
            </a:pPr>
            <a:r>
              <a:rPr lang="en-US" dirty="0">
                <a:solidFill>
                  <a:schemeClr val="bg1">
                    <a:lumMod val="50000"/>
                  </a:schemeClr>
                </a:solidFill>
              </a:rPr>
              <a:t>Managing Large Content Sets</a:t>
            </a:r>
          </a:p>
          <a:p>
            <a:pPr>
              <a:buFont typeface="Wingdings" panose="05000000000000000000" pitchFamily="2" charset="2"/>
              <a:buChar char="Ø"/>
            </a:pPr>
            <a:r>
              <a:rPr lang="en-US" dirty="0" err="1"/>
              <a:t>eDiscovery</a:t>
            </a:r>
            <a:endParaRPr lang="en-US" dirty="0"/>
          </a:p>
          <a:p>
            <a:r>
              <a:rPr lang="en-US" dirty="0"/>
              <a:t>Managed Metadata</a:t>
            </a:r>
          </a:p>
          <a:p>
            <a:r>
              <a:rPr lang="en-US" dirty="0"/>
              <a:t>Programming with Managed Metadata</a:t>
            </a:r>
          </a:p>
        </p:txBody>
      </p:sp>
    </p:spTree>
    <p:extLst>
      <p:ext uri="{BB962C8B-B14F-4D97-AF65-F5344CB8AC3E}">
        <p14:creationId xmlns:p14="http://schemas.microsoft.com/office/powerpoint/2010/main" val="23658759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2013 &amp; Exchange ECM Big Bets</a:t>
            </a:r>
            <a:endParaRPr lang="en-US" dirty="0"/>
          </a:p>
        </p:txBody>
      </p:sp>
      <p:graphicFrame>
        <p:nvGraphicFramePr>
          <p:cNvPr id="8" name="Diagram 7"/>
          <p:cNvGraphicFramePr/>
          <p:nvPr>
            <p:extLst/>
          </p:nvPr>
        </p:nvGraphicFramePr>
        <p:xfrm>
          <a:off x="570457" y="1999877"/>
          <a:ext cx="8060250" cy="3634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7336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eDiscovery</a:t>
            </a:r>
            <a:endParaRPr lang="en-US" dirty="0"/>
          </a:p>
        </p:txBody>
      </p:sp>
      <p:sp>
        <p:nvSpPr>
          <p:cNvPr id="5" name="Content Placeholder 4"/>
          <p:cNvSpPr>
            <a:spLocks noGrp="1"/>
          </p:cNvSpPr>
          <p:nvPr>
            <p:ph idx="1"/>
          </p:nvPr>
        </p:nvSpPr>
        <p:spPr/>
        <p:txBody>
          <a:bodyPr/>
          <a:lstStyle/>
          <a:p>
            <a:r>
              <a:rPr lang="en-US" dirty="0" smtClean="0"/>
              <a:t>eDiscovery is the process of finding content relevant to a specific topic</a:t>
            </a:r>
          </a:p>
          <a:p>
            <a:pPr lvl="1"/>
            <a:r>
              <a:rPr lang="en-US" dirty="0" smtClean="0"/>
              <a:t>For example: legal action / litigation</a:t>
            </a:r>
          </a:p>
          <a:p>
            <a:r>
              <a:rPr lang="en-US" dirty="0" smtClean="0"/>
              <a:t>Companies also employ internally</a:t>
            </a:r>
          </a:p>
          <a:p>
            <a:pPr lvl="1"/>
            <a:r>
              <a:rPr lang="en-US" dirty="0" smtClean="0"/>
              <a:t>Ensure they are in compliance</a:t>
            </a:r>
          </a:p>
          <a:p>
            <a:pPr lvl="1"/>
            <a:r>
              <a:rPr lang="en-US" dirty="0" smtClean="0"/>
              <a:t>Ensure the appropriate policies are in place</a:t>
            </a:r>
          </a:p>
          <a:p>
            <a:pPr lvl="1"/>
            <a:r>
              <a:rPr lang="en-US" dirty="0" smtClean="0"/>
              <a:t>Ensure they understand their IT &amp; content sources</a:t>
            </a:r>
          </a:p>
          <a:p>
            <a:endParaRPr lang="en-US" dirty="0"/>
          </a:p>
        </p:txBody>
      </p:sp>
    </p:spTree>
    <p:extLst>
      <p:ext uri="{BB962C8B-B14F-4D97-AF65-F5344CB8AC3E}">
        <p14:creationId xmlns:p14="http://schemas.microsoft.com/office/powerpoint/2010/main" val="2317052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eDiscovery Process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425808"/>
              </p:ext>
            </p:extLst>
          </p:nvPr>
        </p:nvGraphicFramePr>
        <p:xfrm>
          <a:off x="381000" y="1447800"/>
          <a:ext cx="83820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533400" y="5486400"/>
            <a:ext cx="8008401" cy="1132661"/>
          </a:xfrm>
          <a:prstGeom prst="rect">
            <a:avLst/>
          </a:prstGeom>
          <a:noFill/>
        </p:spPr>
        <p:txBody>
          <a:bodyPr wrap="square" lIns="0" tIns="0" rIns="0" bIns="0" rtlCol="0">
            <a:noAutofit/>
          </a:bodyPr>
          <a:lstStyle/>
          <a:p>
            <a:r>
              <a:rPr lang="en-US" i="1" dirty="0"/>
              <a:t>Discovery accounts for ~35% of total litigation costs in the US (Gartner) and is one of the top drivers for moving email and documents into third party archiving solutions</a:t>
            </a:r>
            <a:r>
              <a:rPr lang="en-US" i="1" dirty="0" smtClean="0"/>
              <a:t>. </a:t>
            </a:r>
            <a:r>
              <a:rPr lang="en-US" i="1" dirty="0"/>
              <a:t>Given the growth of this area, pure-play discovery software and discovery-enabled are expected to be a $2.1b business by 2013. </a:t>
            </a:r>
            <a:r>
              <a:rPr lang="en-US" dirty="0"/>
              <a:t>- Gartner</a:t>
            </a:r>
          </a:p>
        </p:txBody>
      </p:sp>
    </p:spTree>
    <p:extLst>
      <p:ext uri="{BB962C8B-B14F-4D97-AF65-F5344CB8AC3E}">
        <p14:creationId xmlns:p14="http://schemas.microsoft.com/office/powerpoint/2010/main" val="2312672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smtClean="0"/>
              <a:t>eDiscovery: Meeting </a:t>
            </a:r>
            <a:r>
              <a:rPr lang="en-US" dirty="0"/>
              <a:t>Compliance Demands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52732076"/>
              </p:ext>
            </p:extLst>
          </p:nvPr>
        </p:nvGraphicFramePr>
        <p:xfrm>
          <a:off x="381000" y="1447800"/>
          <a:ext cx="83820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323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a:t>Document Sets</a:t>
            </a:r>
          </a:p>
          <a:p>
            <a:r>
              <a:rPr lang="en-US" dirty="0" smtClean="0"/>
              <a:t>Records </a:t>
            </a:r>
            <a:r>
              <a:rPr lang="en-US" dirty="0"/>
              <a:t>Management</a:t>
            </a:r>
          </a:p>
          <a:p>
            <a:r>
              <a:rPr lang="en-US" dirty="0" smtClean="0"/>
              <a:t>Managing </a:t>
            </a:r>
            <a:r>
              <a:rPr lang="en-US" dirty="0"/>
              <a:t>Large Content Sets</a:t>
            </a:r>
          </a:p>
          <a:p>
            <a:r>
              <a:rPr lang="en-US" dirty="0" err="1"/>
              <a:t>eDiscovery</a:t>
            </a:r>
            <a:endParaRPr lang="en-US" dirty="0"/>
          </a:p>
          <a:p>
            <a:r>
              <a:rPr lang="en-US" dirty="0"/>
              <a:t>Managed Metadata</a:t>
            </a:r>
          </a:p>
          <a:p>
            <a:r>
              <a:rPr lang="en-US" dirty="0"/>
              <a:t>Programming with Managed Metadata</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Centralize </a:t>
            </a:r>
            <a:r>
              <a:rPr lang="en-US" dirty="0" smtClean="0"/>
              <a:t>Management</a:t>
            </a:r>
            <a:endParaRPr lang="en-US" dirty="0"/>
          </a:p>
        </p:txBody>
      </p:sp>
      <p:sp>
        <p:nvSpPr>
          <p:cNvPr id="5" name="Content Placeholder 4"/>
          <p:cNvSpPr>
            <a:spLocks noGrp="1"/>
          </p:cNvSpPr>
          <p:nvPr>
            <p:ph idx="1"/>
          </p:nvPr>
        </p:nvSpPr>
        <p:spPr>
          <a:xfrm>
            <a:off x="381000" y="1447800"/>
            <a:ext cx="8382000" cy="5181600"/>
          </a:xfrm>
        </p:spPr>
        <p:txBody>
          <a:bodyPr>
            <a:normAutofit/>
          </a:bodyPr>
          <a:lstStyle/>
          <a:p>
            <a:r>
              <a:rPr lang="en-US" dirty="0" smtClean="0"/>
              <a:t>Unified Discovery </a:t>
            </a:r>
            <a:br>
              <a:rPr lang="en-US" dirty="0" smtClean="0"/>
            </a:br>
            <a:r>
              <a:rPr lang="en-US" dirty="0" smtClean="0"/>
              <a:t>across:</a:t>
            </a:r>
          </a:p>
          <a:p>
            <a:pPr lvl="1"/>
            <a:r>
              <a:rPr lang="en-US" dirty="0" smtClean="0"/>
              <a:t>Exchange</a:t>
            </a:r>
            <a:endParaRPr lang="en-US" dirty="0"/>
          </a:p>
          <a:p>
            <a:pPr lvl="1"/>
            <a:r>
              <a:rPr lang="en-US" dirty="0" smtClean="0"/>
              <a:t>SharePoint</a:t>
            </a:r>
          </a:p>
          <a:p>
            <a:pPr lvl="1"/>
            <a:r>
              <a:rPr lang="en-US" dirty="0" smtClean="0"/>
              <a:t>Lync</a:t>
            </a:r>
          </a:p>
          <a:p>
            <a:r>
              <a:rPr lang="en-US" dirty="0" smtClean="0"/>
              <a:t>Find it all in one place </a:t>
            </a:r>
            <a:br>
              <a:rPr lang="en-US" dirty="0" smtClean="0"/>
            </a:br>
            <a:r>
              <a:rPr lang="en-US" dirty="0" smtClean="0"/>
              <a:t>(unified console)</a:t>
            </a:r>
          </a:p>
          <a:p>
            <a:r>
              <a:rPr lang="en-US" dirty="0" smtClean="0"/>
              <a:t>Find more (in-place discovery returns </a:t>
            </a:r>
            <a:br>
              <a:rPr lang="en-US" dirty="0" smtClean="0"/>
            </a:br>
            <a:r>
              <a:rPr lang="en-US" dirty="0" smtClean="0"/>
              <a:t>the richest data)</a:t>
            </a:r>
          </a:p>
          <a:p>
            <a:r>
              <a:rPr lang="en-US" dirty="0" smtClean="0"/>
              <a:t>Find it without impacting the user (give legal team discovery, leave IWs alone)</a:t>
            </a:r>
          </a:p>
          <a:p>
            <a:endParaRPr lang="en-US" dirty="0" smtClean="0"/>
          </a:p>
          <a:p>
            <a:endParaRPr lang="en-US" dirty="0"/>
          </a:p>
        </p:txBody>
      </p:sp>
      <p:sp>
        <p:nvSpPr>
          <p:cNvPr id="40" name="Content Placeholder 4"/>
          <p:cNvSpPr txBox="1">
            <a:spLocks/>
          </p:cNvSpPr>
          <p:nvPr/>
        </p:nvSpPr>
        <p:spPr>
          <a:xfrm>
            <a:off x="452465" y="2057042"/>
            <a:ext cx="8534400" cy="743144"/>
          </a:xfrm>
          <a:prstGeom prst="rect">
            <a:avLst/>
          </a:prstGeom>
        </p:spPr>
        <p:txBody>
          <a:bodyPr vert="horz" lIns="68593" tIns="34297" rIns="68593" bIns="34297"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1" dirty="0">
              <a:solidFill>
                <a:prstClr val="black"/>
              </a:solidFill>
            </a:endParaRPr>
          </a:p>
        </p:txBody>
      </p:sp>
      <p:graphicFrame>
        <p:nvGraphicFramePr>
          <p:cNvPr id="41" name="Table 40"/>
          <p:cNvGraphicFramePr>
            <a:graphicFrameLocks noGrp="1"/>
          </p:cNvGraphicFramePr>
          <p:nvPr>
            <p:extLst>
              <p:ext uri="{D42A27DB-BD31-4B8C-83A1-F6EECF244321}">
                <p14:modId xmlns:p14="http://schemas.microsoft.com/office/powerpoint/2010/main" val="3712088724"/>
              </p:ext>
            </p:extLst>
          </p:nvPr>
        </p:nvGraphicFramePr>
        <p:xfrm>
          <a:off x="4495800" y="1600200"/>
          <a:ext cx="4414578" cy="3002956"/>
        </p:xfrm>
        <a:graphic>
          <a:graphicData uri="http://schemas.openxmlformats.org/drawingml/2006/table">
            <a:tbl>
              <a:tblPr firstCol="1" bandRow="1">
                <a:tableStyleId>{5C22544A-7EE6-4342-B048-85BDC9FD1C3A}</a:tableStyleId>
              </a:tblPr>
              <a:tblGrid>
                <a:gridCol w="1687724"/>
                <a:gridCol w="2726854"/>
              </a:tblGrid>
              <a:tr h="817979">
                <a:tc>
                  <a:txBody>
                    <a:bodyPr/>
                    <a:lstStyle/>
                    <a:p>
                      <a:pPr algn="l"/>
                      <a:r>
                        <a:rPr lang="en-US" sz="1200" dirty="0" smtClean="0"/>
                        <a:t>Discovery Center</a:t>
                      </a:r>
                      <a:r>
                        <a:rPr lang="en-US" sz="1200" baseline="0" dirty="0" smtClean="0"/>
                        <a:t> in SharePoint</a:t>
                      </a:r>
                    </a:p>
                  </a:txBody>
                  <a:tcPr marT="34299" marB="34299"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2"/>
                          </a:solidFill>
                        </a:rPr>
                        <a:t>Unified Preserve, Search and Export</a:t>
                      </a:r>
                    </a:p>
                  </a:txBody>
                  <a:tcPr marT="34299" marB="34299" anchor="ctr"/>
                </a:tc>
              </a:tr>
              <a:tr h="566239">
                <a:tc>
                  <a:txBody>
                    <a:bodyPr/>
                    <a:lstStyle/>
                    <a:p>
                      <a:pPr algn="l"/>
                      <a:r>
                        <a:rPr lang="en-US" sz="1200" dirty="0" smtClean="0"/>
                        <a:t>Exchange Web Services</a:t>
                      </a:r>
                      <a:endParaRPr lang="en-US" sz="1200" dirty="0"/>
                    </a:p>
                  </a:txBody>
                  <a:tcPr marT="34299" marB="3429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2"/>
                          </a:solidFill>
                        </a:rPr>
                        <a:t>Connect</a:t>
                      </a:r>
                      <a:r>
                        <a:rPr lang="en-US" sz="1200" b="0" baseline="0" dirty="0" smtClean="0">
                          <a:solidFill>
                            <a:schemeClr val="tx2"/>
                          </a:solidFill>
                        </a:rPr>
                        <a:t> to Exchange to get mailbox data</a:t>
                      </a:r>
                      <a:endParaRPr lang="en-US" sz="1200" b="0" dirty="0">
                        <a:solidFill>
                          <a:schemeClr val="tx2"/>
                        </a:solidFill>
                      </a:endParaRPr>
                    </a:p>
                  </a:txBody>
                  <a:tcPr marT="34299" marB="34299" anchor="ctr"/>
                </a:tc>
              </a:tr>
              <a:tr h="800759">
                <a:tc>
                  <a:txBody>
                    <a:bodyPr/>
                    <a:lstStyle/>
                    <a:p>
                      <a:pPr algn="l"/>
                      <a:r>
                        <a:rPr lang="en-US" sz="1200" dirty="0" smtClean="0"/>
                        <a:t>Lync Archiving to Exchange</a:t>
                      </a:r>
                      <a:endParaRPr lang="en-US" sz="1200" dirty="0"/>
                    </a:p>
                  </a:txBody>
                  <a:tcPr marT="34299" marB="34299"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2"/>
                          </a:solidFill>
                        </a:rPr>
                        <a:t>Exchange is the compliance store for </a:t>
                      </a:r>
                      <a:r>
                        <a:rPr lang="en-US" sz="1200" b="0" dirty="0" err="1" smtClean="0">
                          <a:solidFill>
                            <a:schemeClr val="tx2"/>
                          </a:solidFill>
                        </a:rPr>
                        <a:t>Lync</a:t>
                      </a:r>
                      <a:endParaRPr lang="en-US" sz="1200" b="0" dirty="0" smtClean="0">
                        <a:solidFill>
                          <a:schemeClr val="tx2"/>
                        </a:solidFill>
                      </a:endParaRPr>
                    </a:p>
                  </a:txBody>
                  <a:tcPr marT="34299" marB="34299" anchor="ctr"/>
                </a:tc>
              </a:tr>
              <a:tr h="817979">
                <a:tc>
                  <a:txBody>
                    <a:bodyPr/>
                    <a:lstStyle/>
                    <a:p>
                      <a:pPr algn="l"/>
                      <a:r>
                        <a:rPr lang="en-US" sz="1200" dirty="0" smtClean="0"/>
                        <a:t>Search Infrastructure</a:t>
                      </a:r>
                      <a:endParaRPr lang="en-US" sz="1200" dirty="0"/>
                    </a:p>
                  </a:txBody>
                  <a:tcPr marT="34299" marB="34299" anchor="ctr"/>
                </a:tc>
                <a:tc>
                  <a:txBody>
                    <a:bodyPr/>
                    <a:lstStyle/>
                    <a:p>
                      <a:pPr lvl="0" algn="l"/>
                      <a:r>
                        <a:rPr lang="en-US" sz="1200" b="0" dirty="0" smtClean="0">
                          <a:solidFill>
                            <a:schemeClr val="tx2"/>
                          </a:solidFill>
                        </a:rPr>
                        <a:t>Exchange and SharePoint use</a:t>
                      </a:r>
                      <a:r>
                        <a:rPr lang="en-US" sz="1200" b="0" baseline="0" dirty="0" smtClean="0">
                          <a:solidFill>
                            <a:schemeClr val="tx2"/>
                          </a:solidFill>
                        </a:rPr>
                        <a:t> the same search platform</a:t>
                      </a:r>
                    </a:p>
                  </a:txBody>
                  <a:tcPr marT="34299" marB="34299" anchor="ctr"/>
                </a:tc>
              </a:tr>
            </a:tbl>
          </a:graphicData>
        </a:graphic>
      </p:graphicFrame>
    </p:spTree>
    <p:extLst>
      <p:ext uri="{BB962C8B-B14F-4D97-AF65-F5344CB8AC3E}">
        <p14:creationId xmlns:p14="http://schemas.microsoft.com/office/powerpoint/2010/main" val="14866716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Reduces Cost</a:t>
            </a:r>
            <a:endParaRPr lang="en-US" dirty="0"/>
          </a:p>
        </p:txBody>
      </p:sp>
      <p:sp>
        <p:nvSpPr>
          <p:cNvPr id="3" name="Content Placeholder 2"/>
          <p:cNvSpPr>
            <a:spLocks noGrp="1"/>
          </p:cNvSpPr>
          <p:nvPr>
            <p:ph idx="1"/>
          </p:nvPr>
        </p:nvSpPr>
        <p:spPr/>
        <p:txBody>
          <a:bodyPr>
            <a:normAutofit lnSpcReduction="10000"/>
          </a:bodyPr>
          <a:lstStyle/>
          <a:p>
            <a:r>
              <a:rPr lang="en-US" dirty="0" smtClean="0"/>
              <a:t>Reduce data volumes with targeted search</a:t>
            </a:r>
          </a:p>
          <a:p>
            <a:pPr lvl="1"/>
            <a:r>
              <a:rPr lang="en-US" dirty="0" smtClean="0"/>
              <a:t>SharePoint leverages search to discover content and place holds on content</a:t>
            </a:r>
          </a:p>
          <a:p>
            <a:r>
              <a:rPr lang="en-US" dirty="0" smtClean="0"/>
              <a:t>Decrease need for 3rd party discovery tools and archives</a:t>
            </a:r>
          </a:p>
          <a:p>
            <a:pPr lvl="1"/>
            <a:r>
              <a:rPr lang="en-US" dirty="0" smtClean="0"/>
              <a:t>By keeping content (using search) in SharePoint, Exchange &amp; Lync longer, reduces the need for exporting to these 3rd party tools</a:t>
            </a:r>
          </a:p>
          <a:p>
            <a:r>
              <a:rPr lang="en-US" dirty="0" smtClean="0"/>
              <a:t>Minimize storage requirements with </a:t>
            </a:r>
            <a:br>
              <a:rPr lang="en-US" dirty="0" smtClean="0"/>
            </a:br>
            <a:r>
              <a:rPr lang="en-US" dirty="0" smtClean="0"/>
              <a:t>in-place holds</a:t>
            </a:r>
          </a:p>
          <a:p>
            <a:pPr lvl="1"/>
            <a:r>
              <a:rPr lang="en-US" dirty="0" smtClean="0"/>
              <a:t>Content loses fidelity when it is moved from </a:t>
            </a:r>
            <a:br>
              <a:rPr lang="en-US" dirty="0" smtClean="0"/>
            </a:br>
            <a:r>
              <a:rPr lang="en-US" dirty="0" smtClean="0"/>
              <a:t>system to system</a:t>
            </a:r>
          </a:p>
          <a:p>
            <a:pPr lvl="1"/>
            <a:r>
              <a:rPr lang="en-US" dirty="0" smtClean="0"/>
              <a:t>By preserving content in-place, reduce storage costs</a:t>
            </a:r>
          </a:p>
        </p:txBody>
      </p:sp>
    </p:spTree>
    <p:extLst>
      <p:ext uri="{BB962C8B-B14F-4D97-AF65-F5344CB8AC3E}">
        <p14:creationId xmlns:p14="http://schemas.microsoft.com/office/powerpoint/2010/main" val="1325598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Empower Legal Teams</a:t>
            </a:r>
            <a:endParaRPr lang="en-US" dirty="0"/>
          </a:p>
        </p:txBody>
      </p:sp>
      <p:sp>
        <p:nvSpPr>
          <p:cNvPr id="3" name="Content Placeholder 2"/>
          <p:cNvSpPr>
            <a:spLocks noGrp="1"/>
          </p:cNvSpPr>
          <p:nvPr>
            <p:ph idx="1"/>
          </p:nvPr>
        </p:nvSpPr>
        <p:spPr/>
        <p:txBody>
          <a:bodyPr/>
          <a:lstStyle/>
          <a:p>
            <a:r>
              <a:rPr lang="en-US" dirty="0" smtClean="0"/>
              <a:t>Delegate discovery to legal team</a:t>
            </a:r>
          </a:p>
          <a:p>
            <a:pPr lvl="1"/>
            <a:r>
              <a:rPr lang="en-US" dirty="0" smtClean="0"/>
              <a:t>Remove overhead from IT</a:t>
            </a:r>
          </a:p>
          <a:p>
            <a:r>
              <a:rPr lang="en-US" dirty="0" smtClean="0"/>
              <a:t>Respond quickly and in full fidelity with real-time data access</a:t>
            </a:r>
          </a:p>
          <a:p>
            <a:pPr lvl="1"/>
            <a:r>
              <a:rPr lang="en-US" dirty="0" smtClean="0"/>
              <a:t>With delegation to legal team, they can </a:t>
            </a:r>
            <a:br>
              <a:rPr lang="en-US" dirty="0" smtClean="0"/>
            </a:br>
            <a:r>
              <a:rPr lang="en-US" dirty="0" smtClean="0"/>
              <a:t>act on level events </a:t>
            </a:r>
            <a:br>
              <a:rPr lang="en-US" dirty="0" smtClean="0"/>
            </a:br>
            <a:r>
              <a:rPr lang="en-US" dirty="0" smtClean="0"/>
              <a:t>without having to involve IT</a:t>
            </a:r>
          </a:p>
          <a:p>
            <a:r>
              <a:rPr lang="en-US" dirty="0" smtClean="0"/>
              <a:t>Discovery without impacting the users</a:t>
            </a:r>
          </a:p>
          <a:p>
            <a:pPr lvl="1"/>
            <a:r>
              <a:rPr lang="en-US" dirty="0" smtClean="0"/>
              <a:t>Using SharePoint search, no longer have the time consuming process of gathering content from users to put into a 3rd party search / discovery system</a:t>
            </a:r>
            <a:endParaRPr lang="en-US" dirty="0"/>
          </a:p>
        </p:txBody>
      </p:sp>
    </p:spTree>
    <p:extLst>
      <p:ext uri="{BB962C8B-B14F-4D97-AF65-F5344CB8AC3E}">
        <p14:creationId xmlns:p14="http://schemas.microsoft.com/office/powerpoint/2010/main" val="67513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Add, Manage &amp; Export Discovery Sets</a:t>
            </a:r>
            <a:endParaRPr 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906" y="1840823"/>
            <a:ext cx="4493660" cy="32407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7682" y="1840822"/>
            <a:ext cx="3107750" cy="27280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4549" y="4648200"/>
            <a:ext cx="3961355" cy="12563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0827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Based Compliance &amp; Preservation</a:t>
            </a:r>
            <a:endParaRPr lang="en-US" dirty="0"/>
          </a:p>
        </p:txBody>
      </p:sp>
      <p:sp>
        <p:nvSpPr>
          <p:cNvPr id="3" name="Content Placeholder 2"/>
          <p:cNvSpPr>
            <a:spLocks noGrp="1"/>
          </p:cNvSpPr>
          <p:nvPr>
            <p:ph idx="1"/>
          </p:nvPr>
        </p:nvSpPr>
        <p:spPr/>
        <p:txBody>
          <a:bodyPr/>
          <a:lstStyle/>
          <a:p>
            <a:r>
              <a:rPr lang="en-US" smtClean="0"/>
              <a:t>Compliance officers create policies, which define:</a:t>
            </a:r>
          </a:p>
          <a:p>
            <a:pPr lvl="1"/>
            <a:r>
              <a:rPr lang="en-US" smtClean="0"/>
              <a:t>The retention policy for the entire site and the Site Mailbox, if one is associated with the site</a:t>
            </a:r>
          </a:p>
          <a:p>
            <a:pPr lvl="1"/>
            <a:r>
              <a:rPr lang="en-US" smtClean="0"/>
              <a:t>What causes a project to be closed</a:t>
            </a:r>
          </a:p>
          <a:p>
            <a:pPr lvl="1"/>
            <a:r>
              <a:rPr lang="en-US" smtClean="0"/>
              <a:t>When a project should expire</a:t>
            </a:r>
          </a:p>
          <a:p>
            <a:endParaRPr 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6957" y="4157575"/>
            <a:ext cx="3363422" cy="18822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91216" y="3796577"/>
            <a:ext cx="3616011" cy="26042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80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Mailbox: Exchange &amp; SharePoint</a:t>
            </a:r>
            <a:endParaRPr lang="en-US" dirty="0"/>
          </a:p>
        </p:txBody>
      </p:sp>
      <p:sp>
        <p:nvSpPr>
          <p:cNvPr id="3" name="Content Placeholder 2"/>
          <p:cNvSpPr>
            <a:spLocks noGrp="1"/>
          </p:cNvSpPr>
          <p:nvPr>
            <p:ph idx="1"/>
          </p:nvPr>
        </p:nvSpPr>
        <p:spPr/>
        <p:txBody>
          <a:bodyPr/>
          <a:lstStyle/>
          <a:p>
            <a:r>
              <a:rPr lang="en-US" smtClean="0"/>
              <a:t>Documents are stored in SharePoint</a:t>
            </a:r>
          </a:p>
          <a:p>
            <a:r>
              <a:rPr lang="en-US" smtClean="0"/>
              <a:t>Emails are stored in Exchange</a:t>
            </a:r>
          </a:p>
          <a:p>
            <a:r>
              <a:rPr lang="en-US" smtClean="0"/>
              <a:t>Site Mailboxes can receive emails and have their own email address</a:t>
            </a:r>
          </a:p>
          <a:p>
            <a:r>
              <a:rPr lang="en-US" smtClean="0"/>
              <a:t>Easy access to both from Outlook and SharePoint</a:t>
            </a:r>
          </a:p>
          <a:p>
            <a:r>
              <a:rPr lang="en-US" smtClean="0"/>
              <a:t>Unified compliance policy applies to both</a:t>
            </a:r>
            <a:endParaRPr lang="en-US" dirty="0"/>
          </a:p>
        </p:txBody>
      </p:sp>
    </p:spTree>
    <p:extLst>
      <p:ext uri="{BB962C8B-B14F-4D97-AF65-F5344CB8AC3E}">
        <p14:creationId xmlns:p14="http://schemas.microsoft.com/office/powerpoint/2010/main" val="1207174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solidFill>
                  <a:schemeClr val="bg1">
                    <a:lumMod val="50000"/>
                  </a:schemeClr>
                </a:solidFill>
              </a:rPr>
              <a:t>Document Sets</a:t>
            </a:r>
          </a:p>
          <a:p>
            <a:pPr>
              <a:buFont typeface="Wingdings" panose="05000000000000000000" pitchFamily="2" charset="2"/>
              <a:buChar char="ü"/>
            </a:pPr>
            <a:r>
              <a:rPr lang="en-US" dirty="0" smtClean="0">
                <a:solidFill>
                  <a:schemeClr val="bg1">
                    <a:lumMod val="50000"/>
                  </a:schemeClr>
                </a:solidFill>
              </a:rPr>
              <a:t>Records </a:t>
            </a:r>
            <a:r>
              <a:rPr lang="en-US" dirty="0">
                <a:solidFill>
                  <a:schemeClr val="bg1">
                    <a:lumMod val="50000"/>
                  </a:schemeClr>
                </a:solidFill>
              </a:rPr>
              <a:t>Management</a:t>
            </a:r>
          </a:p>
          <a:p>
            <a:pPr>
              <a:buFont typeface="Wingdings" panose="05000000000000000000" pitchFamily="2" charset="2"/>
              <a:buChar char="ü"/>
            </a:pPr>
            <a:r>
              <a:rPr lang="en-US" dirty="0">
                <a:solidFill>
                  <a:schemeClr val="bg1">
                    <a:lumMod val="50000"/>
                  </a:schemeClr>
                </a:solidFill>
              </a:rPr>
              <a:t>Managing Large Content Sets</a:t>
            </a:r>
          </a:p>
          <a:p>
            <a:pPr>
              <a:buFont typeface="Wingdings" panose="05000000000000000000" pitchFamily="2" charset="2"/>
              <a:buChar char="ü"/>
            </a:pPr>
            <a:r>
              <a:rPr lang="en-US" dirty="0" err="1">
                <a:solidFill>
                  <a:schemeClr val="bg1">
                    <a:lumMod val="50000"/>
                  </a:schemeClr>
                </a:solidFill>
              </a:rPr>
              <a:t>eDiscovery</a:t>
            </a:r>
            <a:endParaRPr lang="en-US" dirty="0">
              <a:solidFill>
                <a:schemeClr val="bg1">
                  <a:lumMod val="50000"/>
                </a:schemeClr>
              </a:solidFill>
            </a:endParaRPr>
          </a:p>
          <a:p>
            <a:pPr>
              <a:buFont typeface="Wingdings" panose="05000000000000000000" pitchFamily="2" charset="2"/>
              <a:buChar char="Ø"/>
            </a:pPr>
            <a:r>
              <a:rPr lang="en-US" dirty="0"/>
              <a:t>Managed Metadata</a:t>
            </a:r>
          </a:p>
          <a:p>
            <a:r>
              <a:rPr lang="en-US" dirty="0"/>
              <a:t>Programming with Managed Metadata</a:t>
            </a:r>
          </a:p>
        </p:txBody>
      </p:sp>
    </p:spTree>
    <p:extLst>
      <p:ext uri="{BB962C8B-B14F-4D97-AF65-F5344CB8AC3E}">
        <p14:creationId xmlns:p14="http://schemas.microsoft.com/office/powerpoint/2010/main" val="9522797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Managed Metadata Improvements</a:t>
            </a:r>
            <a:endParaRPr lang="en-US" dirty="0"/>
          </a:p>
        </p:txBody>
      </p:sp>
      <p:sp>
        <p:nvSpPr>
          <p:cNvPr id="5" name="Content Placeholder 4"/>
          <p:cNvSpPr>
            <a:spLocks noGrp="1"/>
          </p:cNvSpPr>
          <p:nvPr>
            <p:ph idx="1"/>
          </p:nvPr>
        </p:nvSpPr>
        <p:spPr/>
        <p:txBody>
          <a:bodyPr/>
          <a:lstStyle/>
          <a:p>
            <a:r>
              <a:rPr lang="en-US" smtClean="0"/>
              <a:t>Metadata leveraged in various ways throughout SharePoint 2013</a:t>
            </a:r>
          </a:p>
          <a:p>
            <a:r>
              <a:rPr lang="en-US" smtClean="0"/>
              <a:t>New pages introduced so not everyone has to use Term Store Manager to modify taxonomies</a:t>
            </a:r>
          </a:p>
          <a:p>
            <a:pPr lvl="1"/>
            <a:r>
              <a:rPr lang="en-US" smtClean="0"/>
              <a:t>Permissions for groups</a:t>
            </a:r>
          </a:p>
          <a:p>
            <a:pPr lvl="2"/>
            <a:r>
              <a:rPr lang="en-US" smtClean="0"/>
              <a:t>SharePoint 2010 allowed read</a:t>
            </a:r>
          </a:p>
          <a:p>
            <a:pPr lvl="2"/>
            <a:r>
              <a:rPr lang="en-US" smtClean="0"/>
              <a:t>SharePoint 2013 supports read/write</a:t>
            </a:r>
          </a:p>
          <a:p>
            <a:r>
              <a:rPr lang="en-US" smtClean="0"/>
              <a:t>Numerous features based on taxonomy targeting WCM scenarios</a:t>
            </a:r>
          </a:p>
          <a:p>
            <a:r>
              <a:rPr lang="en-US" smtClean="0"/>
              <a:t>Ability to flag a term set’s “intended use”</a:t>
            </a:r>
          </a:p>
          <a:p>
            <a:r>
              <a:rPr lang="en-US" smtClean="0"/>
              <a:t>Taxonomy API exposed via CSOM</a:t>
            </a:r>
            <a:endParaRPr lang="en-US" dirty="0"/>
          </a:p>
        </p:txBody>
      </p:sp>
    </p:spTree>
    <p:extLst>
      <p:ext uri="{BB962C8B-B14F-4D97-AF65-F5344CB8AC3E}">
        <p14:creationId xmlns:p14="http://schemas.microsoft.com/office/powerpoint/2010/main" val="1106504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Enterprise Metadata </a:t>
            </a:r>
            <a:r>
              <a:rPr lang="en-US" dirty="0" smtClean="0"/>
              <a:t>Management</a:t>
            </a:r>
            <a:endParaRPr lang="en-US" dirty="0"/>
          </a:p>
        </p:txBody>
      </p:sp>
      <p:sp>
        <p:nvSpPr>
          <p:cNvPr id="6" name="Content Placeholder 5"/>
          <p:cNvSpPr>
            <a:spLocks noGrp="1"/>
          </p:cNvSpPr>
          <p:nvPr>
            <p:ph idx="1"/>
          </p:nvPr>
        </p:nvSpPr>
        <p:spPr/>
        <p:txBody>
          <a:bodyPr/>
          <a:lstStyle/>
          <a:p>
            <a:r>
              <a:rPr lang="en-US" dirty="0" smtClean="0"/>
              <a:t>Metadata as enabler for different functionalities</a:t>
            </a:r>
          </a:p>
          <a:p>
            <a:pPr lvl="1"/>
            <a:r>
              <a:rPr lang="en-US" dirty="0" smtClean="0"/>
              <a:t>Navigation, term and search driven pages, etc.</a:t>
            </a:r>
          </a:p>
          <a:p>
            <a:r>
              <a:rPr lang="en-US" dirty="0" smtClean="0"/>
              <a:t>Numerous new capabilities for term store manager to enhance term usage models</a:t>
            </a:r>
          </a:p>
          <a:p>
            <a:r>
              <a:rPr lang="en-US" dirty="0" smtClean="0"/>
              <a:t>Multilingual </a:t>
            </a:r>
            <a:br>
              <a:rPr lang="en-US" dirty="0" smtClean="0"/>
            </a:br>
            <a:r>
              <a:rPr lang="en-US" dirty="0" smtClean="0"/>
              <a:t>improvements &amp;</a:t>
            </a:r>
            <a:br>
              <a:rPr lang="en-US" dirty="0" smtClean="0"/>
            </a:br>
            <a:r>
              <a:rPr lang="en-US" dirty="0" smtClean="0"/>
              <a:t>new capabilities</a:t>
            </a:r>
          </a:p>
          <a:p>
            <a:r>
              <a:rPr lang="fi-FI" dirty="0" smtClean="0"/>
              <a:t>Dataview editing </a:t>
            </a:r>
            <a:br>
              <a:rPr lang="fi-FI" dirty="0" smtClean="0"/>
            </a:br>
            <a:r>
              <a:rPr lang="fi-FI" dirty="0" smtClean="0"/>
              <a:t>support included</a:t>
            </a:r>
            <a:endParaRPr lang="en-US" dirty="0" smtClean="0"/>
          </a:p>
          <a:p>
            <a:endParaRPr lang="en-US" dirty="0"/>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7200" y="3505200"/>
            <a:ext cx="4271960" cy="264449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7065604"/>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Term Store Manager Improvements</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Cross site collection term access for private groups</a:t>
            </a:r>
          </a:p>
          <a:p>
            <a:pPr lvl="1"/>
            <a:r>
              <a:rPr lang="en-US" dirty="0" smtClean="0"/>
              <a:t>Possibility to link different site collections to </a:t>
            </a:r>
            <a:br>
              <a:rPr lang="en-US" dirty="0" smtClean="0"/>
            </a:br>
            <a:r>
              <a:rPr lang="en-US" dirty="0" smtClean="0"/>
              <a:t>see others terms</a:t>
            </a:r>
          </a:p>
          <a:p>
            <a:r>
              <a:rPr lang="en-US" dirty="0" smtClean="0"/>
              <a:t>Pinning terms</a:t>
            </a:r>
          </a:p>
          <a:p>
            <a:pPr lvl="1"/>
            <a:r>
              <a:rPr lang="en-US" dirty="0" smtClean="0"/>
              <a:t>Read only reuse of the term in alternative </a:t>
            </a:r>
            <a:br>
              <a:rPr lang="en-US" dirty="0" smtClean="0"/>
            </a:br>
            <a:r>
              <a:rPr lang="en-US" dirty="0" smtClean="0"/>
              <a:t>location in the hierarchy</a:t>
            </a:r>
          </a:p>
          <a:p>
            <a:r>
              <a:rPr lang="en-US" dirty="0" smtClean="0"/>
              <a:t>UI for custom property editing</a:t>
            </a:r>
          </a:p>
          <a:p>
            <a:pPr lvl="1"/>
            <a:r>
              <a:rPr lang="en-US" dirty="0" smtClean="0"/>
              <a:t>Specific by location properties</a:t>
            </a:r>
          </a:p>
          <a:p>
            <a:r>
              <a:rPr lang="en-US" dirty="0" smtClean="0"/>
              <a:t>Indication of the term set usage for </a:t>
            </a:r>
            <a:br>
              <a:rPr lang="en-US" dirty="0" smtClean="0"/>
            </a:br>
            <a:r>
              <a:rPr lang="en-US" dirty="0" smtClean="0"/>
              <a:t>other SharePoint 2013 uses</a:t>
            </a:r>
          </a:p>
          <a:p>
            <a:r>
              <a:rPr lang="fi-FI" dirty="0" smtClean="0"/>
              <a:t>Additional Multilingual support </a:t>
            </a:r>
            <a:endParaRPr lang="fi-FI" dirty="0"/>
          </a:p>
          <a:p>
            <a:pPr lvl="1"/>
            <a:r>
              <a:rPr lang="fi-FI" dirty="0" smtClean="0"/>
              <a:t>Flexible LCID &amp; automated translation support</a:t>
            </a:r>
          </a:p>
          <a:p>
            <a:r>
              <a:rPr lang="fi-FI" dirty="0" smtClean="0"/>
              <a:t>Block users from using keywords outside </a:t>
            </a:r>
            <a:br>
              <a:rPr lang="fi-FI" dirty="0" smtClean="0"/>
            </a:br>
            <a:r>
              <a:rPr lang="fi-FI" dirty="0" smtClean="0"/>
              <a:t>of specific term set</a:t>
            </a:r>
            <a:endParaRPr lang="en-US" dirty="0"/>
          </a:p>
        </p:txBody>
      </p:sp>
    </p:spTree>
    <p:extLst>
      <p:ext uri="{BB962C8B-B14F-4D97-AF65-F5344CB8AC3E}">
        <p14:creationId xmlns:p14="http://schemas.microsoft.com/office/powerpoint/2010/main" val="352310301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Document Sets</a:t>
            </a:r>
            <a:endParaRPr lang="en-US" dirty="0"/>
          </a:p>
        </p:txBody>
      </p:sp>
      <p:sp>
        <p:nvSpPr>
          <p:cNvPr id="3" name="Content Placeholder 2"/>
          <p:cNvSpPr>
            <a:spLocks noGrp="1"/>
          </p:cNvSpPr>
          <p:nvPr>
            <p:ph idx="1"/>
          </p:nvPr>
        </p:nvSpPr>
        <p:spPr/>
        <p:txBody>
          <a:bodyPr/>
          <a:lstStyle/>
          <a:p>
            <a:r>
              <a:rPr lang="en-US" dirty="0"/>
              <a:t>SharePoint Server 2007 </a:t>
            </a:r>
            <a:r>
              <a:rPr lang="en-US" dirty="0" smtClean="0"/>
              <a:t>treated documents as atomic &amp; not linked to other documents</a:t>
            </a:r>
          </a:p>
          <a:p>
            <a:r>
              <a:rPr lang="en-US" dirty="0" smtClean="0"/>
              <a:t>SharePoint Server 2010 introduced document sets, or a collection of documents, spreadsheets, presentations, etc. that make up a single work product</a:t>
            </a:r>
          </a:p>
          <a:p>
            <a:r>
              <a:rPr lang="en-US" dirty="0" smtClean="0"/>
              <a:t>Metadata exists on individual items and the set as a whole</a:t>
            </a:r>
          </a:p>
        </p:txBody>
      </p:sp>
    </p:spTree>
    <p:extLst>
      <p:ext uri="{BB962C8B-B14F-4D97-AF65-F5344CB8AC3E}">
        <p14:creationId xmlns:p14="http://schemas.microsoft.com/office/powerpoint/2010/main" val="535231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Cross SPSite Access to Private Local SPSite Groups</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640" y="1447800"/>
            <a:ext cx="7676120" cy="46481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3699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Multilingual Support </a:t>
            </a:r>
            <a:r>
              <a:rPr lang="en-US" dirty="0" smtClean="0"/>
              <a:t>Improvements</a:t>
            </a:r>
            <a:endParaRPr lang="en-US" dirty="0"/>
          </a:p>
        </p:txBody>
      </p:sp>
      <p:sp>
        <p:nvSpPr>
          <p:cNvPr id="3" name="Content Placeholder 2"/>
          <p:cNvSpPr>
            <a:spLocks noGrp="1"/>
          </p:cNvSpPr>
          <p:nvPr>
            <p:ph idx="1"/>
          </p:nvPr>
        </p:nvSpPr>
        <p:spPr/>
        <p:txBody>
          <a:bodyPr>
            <a:normAutofit lnSpcReduction="10000"/>
          </a:bodyPr>
          <a:lstStyle/>
          <a:p>
            <a:r>
              <a:rPr lang="en-US" smtClean="0"/>
              <a:t>SharePoint 2010: Languages only available after </a:t>
            </a:r>
            <a:br>
              <a:rPr lang="en-US" smtClean="0"/>
            </a:br>
            <a:r>
              <a:rPr lang="en-US" smtClean="0"/>
              <a:t>language packs have been installed</a:t>
            </a:r>
          </a:p>
          <a:p>
            <a:endParaRPr lang="en-US" smtClean="0"/>
          </a:p>
          <a:p>
            <a:r>
              <a:rPr lang="en-US" smtClean="0"/>
              <a:t>SharePoint 2013: Possibility to use any </a:t>
            </a:r>
            <a:br>
              <a:rPr lang="en-US" smtClean="0"/>
            </a:br>
            <a:r>
              <a:rPr lang="en-US" smtClean="0"/>
              <a:t>LCID as language identifier for maximum </a:t>
            </a:r>
            <a:br>
              <a:rPr lang="en-US" smtClean="0"/>
            </a:br>
            <a:r>
              <a:rPr lang="en-US" smtClean="0"/>
              <a:t>flexibility without limitations or </a:t>
            </a:r>
            <a:br>
              <a:rPr lang="en-US" smtClean="0"/>
            </a:br>
            <a:r>
              <a:rPr lang="en-US" smtClean="0"/>
              <a:t>requirements of language packs</a:t>
            </a:r>
          </a:p>
          <a:p>
            <a:endParaRPr lang="en-US" smtClean="0"/>
          </a:p>
          <a:p>
            <a:r>
              <a:rPr lang="en-US" smtClean="0"/>
              <a:t>Possibility to utilize translation </a:t>
            </a:r>
            <a:br>
              <a:rPr lang="en-US" smtClean="0"/>
            </a:br>
            <a:r>
              <a:rPr lang="en-US" smtClean="0"/>
              <a:t>service for automated </a:t>
            </a:r>
            <a:br>
              <a:rPr lang="en-US" smtClean="0"/>
            </a:br>
            <a:r>
              <a:rPr lang="en-US" smtClean="0"/>
              <a:t>term translations</a:t>
            </a:r>
            <a:endParaRPr lang="en-US" dirty="0" smtClean="0"/>
          </a:p>
        </p:txBody>
      </p:sp>
    </p:spTree>
    <p:extLst>
      <p:ext uri="{BB962C8B-B14F-4D97-AF65-F5344CB8AC3E}">
        <p14:creationId xmlns:p14="http://schemas.microsoft.com/office/powerpoint/2010/main" val="3884938563"/>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Shared and Local Properties</a:t>
            </a:r>
            <a:endParaRPr lang="en-US" dirty="0"/>
          </a:p>
        </p:txBody>
      </p:sp>
      <p:sp>
        <p:nvSpPr>
          <p:cNvPr id="3" name="Content Placeholder 2"/>
          <p:cNvSpPr>
            <a:spLocks noGrp="1"/>
          </p:cNvSpPr>
          <p:nvPr>
            <p:ph idx="1"/>
          </p:nvPr>
        </p:nvSpPr>
        <p:spPr/>
        <p:txBody>
          <a:bodyPr/>
          <a:lstStyle/>
          <a:p>
            <a:r>
              <a:rPr lang="en-US" dirty="0" smtClean="0"/>
              <a:t>Additional properties can be defined for term sets and for terms</a:t>
            </a:r>
          </a:p>
          <a:p>
            <a:r>
              <a:rPr lang="en-US" dirty="0" smtClean="0"/>
              <a:t>Terms can have specific local properties</a:t>
            </a:r>
          </a:p>
          <a:p>
            <a:pPr lvl="1"/>
            <a:r>
              <a:rPr lang="en-US" dirty="0" smtClean="0"/>
              <a:t>Not available for reused </a:t>
            </a:r>
            <a:br>
              <a:rPr lang="en-US" dirty="0" smtClean="0"/>
            </a:br>
            <a:r>
              <a:rPr lang="en-US" dirty="0" smtClean="0"/>
              <a:t>or pinned</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402" y="4267200"/>
            <a:ext cx="4123876" cy="18428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3626672"/>
            <a:ext cx="4062082" cy="30789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21447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solidFill>
                  <a:schemeClr val="bg1">
                    <a:lumMod val="50000"/>
                  </a:schemeClr>
                </a:solidFill>
              </a:rPr>
              <a:t>Document Sets</a:t>
            </a:r>
          </a:p>
          <a:p>
            <a:pPr>
              <a:buFont typeface="Wingdings" panose="05000000000000000000" pitchFamily="2" charset="2"/>
              <a:buChar char="ü"/>
            </a:pPr>
            <a:r>
              <a:rPr lang="en-US" dirty="0" smtClean="0">
                <a:solidFill>
                  <a:schemeClr val="bg1">
                    <a:lumMod val="50000"/>
                  </a:schemeClr>
                </a:solidFill>
              </a:rPr>
              <a:t>Records </a:t>
            </a:r>
            <a:r>
              <a:rPr lang="en-US" dirty="0">
                <a:solidFill>
                  <a:schemeClr val="bg1">
                    <a:lumMod val="50000"/>
                  </a:schemeClr>
                </a:solidFill>
              </a:rPr>
              <a:t>Management</a:t>
            </a:r>
          </a:p>
          <a:p>
            <a:pPr>
              <a:buFont typeface="Wingdings" panose="05000000000000000000" pitchFamily="2" charset="2"/>
              <a:buChar char="ü"/>
            </a:pPr>
            <a:r>
              <a:rPr lang="en-US" dirty="0">
                <a:solidFill>
                  <a:schemeClr val="bg1">
                    <a:lumMod val="50000"/>
                  </a:schemeClr>
                </a:solidFill>
              </a:rPr>
              <a:t>Managing Large Content Sets</a:t>
            </a:r>
          </a:p>
          <a:p>
            <a:pPr>
              <a:buFont typeface="Wingdings" panose="05000000000000000000" pitchFamily="2" charset="2"/>
              <a:buChar char="ü"/>
            </a:pPr>
            <a:r>
              <a:rPr lang="en-US" dirty="0" err="1">
                <a:solidFill>
                  <a:schemeClr val="bg1">
                    <a:lumMod val="50000"/>
                  </a:schemeClr>
                </a:solidFill>
              </a:rPr>
              <a:t>eDiscovery</a:t>
            </a:r>
            <a:endParaRPr lang="en-US" dirty="0">
              <a:solidFill>
                <a:schemeClr val="bg1">
                  <a:lumMod val="50000"/>
                </a:schemeClr>
              </a:solidFill>
            </a:endParaRPr>
          </a:p>
          <a:p>
            <a:pPr>
              <a:buFont typeface="Wingdings" panose="05000000000000000000" pitchFamily="2" charset="2"/>
              <a:buChar char="ü"/>
            </a:pPr>
            <a:r>
              <a:rPr lang="en-US" dirty="0">
                <a:solidFill>
                  <a:schemeClr val="bg1">
                    <a:lumMod val="50000"/>
                  </a:schemeClr>
                </a:solidFill>
              </a:rPr>
              <a:t>Managed Metadata</a:t>
            </a:r>
          </a:p>
          <a:p>
            <a:pPr>
              <a:buFont typeface="Wingdings" panose="05000000000000000000" pitchFamily="2" charset="2"/>
              <a:buChar char="Ø"/>
            </a:pPr>
            <a:r>
              <a:rPr lang="en-US" dirty="0"/>
              <a:t>Programming with Managed Metadata</a:t>
            </a:r>
          </a:p>
        </p:txBody>
      </p:sp>
    </p:spTree>
    <p:extLst>
      <p:ext uri="{BB962C8B-B14F-4D97-AF65-F5344CB8AC3E}">
        <p14:creationId xmlns:p14="http://schemas.microsoft.com/office/powerpoint/2010/main" val="35831222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Managed Metadata CSOM</a:t>
            </a:r>
            <a:endParaRPr lang="en-US" dirty="0"/>
          </a:p>
        </p:txBody>
      </p:sp>
      <p:sp>
        <p:nvSpPr>
          <p:cNvPr id="6" name="Content Placeholder 5"/>
          <p:cNvSpPr>
            <a:spLocks noGrp="1"/>
          </p:cNvSpPr>
          <p:nvPr>
            <p:ph idx="1"/>
          </p:nvPr>
        </p:nvSpPr>
        <p:spPr/>
        <p:txBody>
          <a:bodyPr>
            <a:normAutofit fontScale="92500" lnSpcReduction="10000"/>
          </a:bodyPr>
          <a:lstStyle/>
          <a:p>
            <a:r>
              <a:rPr lang="en-US" dirty="0" smtClean="0"/>
              <a:t>SharePoint 2013 CSOM has support for taxonomy</a:t>
            </a:r>
          </a:p>
          <a:p>
            <a:r>
              <a:rPr lang="en-US" dirty="0" smtClean="0"/>
              <a:t>Add references to:</a:t>
            </a:r>
          </a:p>
          <a:p>
            <a:pPr lvl="1"/>
            <a:r>
              <a:rPr lang="en-US" dirty="0" smtClean="0">
                <a:latin typeface="Courier New" panose="02070309020205020404" pitchFamily="49" charset="0"/>
                <a:cs typeface="Courier New" panose="02070309020205020404" pitchFamily="49" charset="0"/>
              </a:rPr>
              <a:t>Microsoft.SharePoint.Client.dll</a:t>
            </a:r>
          </a:p>
          <a:p>
            <a:pPr lvl="1"/>
            <a:r>
              <a:rPr lang="en-US" dirty="0" smtClean="0">
                <a:latin typeface="Courier New" panose="02070309020205020404" pitchFamily="49" charset="0"/>
                <a:cs typeface="Courier New" panose="02070309020205020404" pitchFamily="49" charset="0"/>
              </a:rPr>
              <a:t>Microsoft.SharePoint.Client.Runtime.dll</a:t>
            </a:r>
          </a:p>
          <a:p>
            <a:pPr lvl="1"/>
            <a:r>
              <a:rPr lang="en-US" dirty="0" smtClean="0">
                <a:latin typeface="Courier New" panose="02070309020205020404" pitchFamily="49" charset="0"/>
                <a:cs typeface="Courier New" panose="02070309020205020404" pitchFamily="49" charset="0"/>
              </a:rPr>
              <a:t>Microsoft.SharePoint.Client.Taxonomy.dll</a:t>
            </a:r>
          </a:p>
          <a:p>
            <a:r>
              <a:rPr lang="en-US" dirty="0" smtClean="0"/>
              <a:t>CSOM usage is usage very similar to server-side taxonomy API</a:t>
            </a:r>
          </a:p>
          <a:p>
            <a:pPr lvl="1"/>
            <a:r>
              <a:rPr lang="en-US" dirty="0" smtClean="0"/>
              <a:t>Obtain </a:t>
            </a:r>
            <a:r>
              <a:rPr lang="en-US" b="1" dirty="0" err="1" smtClean="0"/>
              <a:t>TaxonomySession</a:t>
            </a:r>
            <a:r>
              <a:rPr lang="en-US" dirty="0" smtClean="0"/>
              <a:t> reference followed by </a:t>
            </a:r>
          </a:p>
          <a:p>
            <a:pPr lvl="2"/>
            <a:r>
              <a:rPr lang="en-US" dirty="0" smtClean="0"/>
              <a:t>Term Store</a:t>
            </a:r>
          </a:p>
          <a:p>
            <a:pPr lvl="2"/>
            <a:r>
              <a:rPr lang="en-US" dirty="0" smtClean="0"/>
              <a:t>Group</a:t>
            </a:r>
          </a:p>
          <a:p>
            <a:pPr lvl="2"/>
            <a:r>
              <a:rPr lang="en-US" dirty="0" smtClean="0"/>
              <a:t>Term Set</a:t>
            </a:r>
          </a:p>
          <a:p>
            <a:pPr lvl="2"/>
            <a:r>
              <a:rPr lang="en-US" dirty="0" smtClean="0"/>
              <a:t>Terms</a:t>
            </a:r>
          </a:p>
          <a:p>
            <a:pPr lvl="1"/>
            <a:r>
              <a:rPr lang="en-US" dirty="0" smtClean="0"/>
              <a:t>Load objects &amp; collections as necessary</a:t>
            </a:r>
            <a:endParaRPr lang="en-US" dirty="0"/>
          </a:p>
        </p:txBody>
      </p:sp>
    </p:spTree>
    <p:extLst>
      <p:ext uri="{BB962C8B-B14F-4D97-AF65-F5344CB8AC3E}">
        <p14:creationId xmlns:p14="http://schemas.microsoft.com/office/powerpoint/2010/main" val="2274950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2013 Managed </a:t>
            </a:r>
            <a:r>
              <a:rPr lang="en-US" dirty="0" smtClean="0"/>
              <a:t>Metadata</a:t>
            </a:r>
            <a:endParaRPr lang="en-US" dirty="0"/>
          </a:p>
        </p:txBody>
      </p:sp>
    </p:spTree>
    <p:extLst>
      <p:ext uri="{BB962C8B-B14F-4D97-AF65-F5344CB8AC3E}">
        <p14:creationId xmlns:p14="http://schemas.microsoft.com/office/powerpoint/2010/main" val="4151818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Document Sets</a:t>
            </a:r>
          </a:p>
          <a:p>
            <a:pPr>
              <a:buFont typeface="Wingdings" panose="05000000000000000000" pitchFamily="2" charset="2"/>
              <a:buChar char="ü"/>
            </a:pPr>
            <a:r>
              <a:rPr lang="en-US" dirty="0" smtClean="0"/>
              <a:t>Records </a:t>
            </a:r>
            <a:r>
              <a:rPr lang="en-US" dirty="0"/>
              <a:t>Management</a:t>
            </a:r>
          </a:p>
          <a:p>
            <a:pPr>
              <a:buFont typeface="Wingdings" panose="05000000000000000000" pitchFamily="2" charset="2"/>
              <a:buChar char="ü"/>
            </a:pPr>
            <a:r>
              <a:rPr lang="en-US" dirty="0" smtClean="0"/>
              <a:t>Managing </a:t>
            </a:r>
            <a:r>
              <a:rPr lang="en-US" dirty="0"/>
              <a:t>Large Content Sets</a:t>
            </a:r>
          </a:p>
          <a:p>
            <a:pPr>
              <a:buFont typeface="Wingdings" panose="05000000000000000000" pitchFamily="2" charset="2"/>
              <a:buChar char="ü"/>
            </a:pPr>
            <a:r>
              <a:rPr lang="en-US" dirty="0" err="1"/>
              <a:t>eDiscovery</a:t>
            </a:r>
            <a:endParaRPr lang="en-US" dirty="0"/>
          </a:p>
          <a:p>
            <a:pPr>
              <a:buFont typeface="Wingdings" panose="05000000000000000000" pitchFamily="2" charset="2"/>
              <a:buChar char="ü"/>
            </a:pPr>
            <a:r>
              <a:rPr lang="en-US" dirty="0"/>
              <a:t>Managed Metadata</a:t>
            </a:r>
          </a:p>
          <a:p>
            <a:pPr>
              <a:buFont typeface="Wingdings" panose="05000000000000000000" pitchFamily="2" charset="2"/>
              <a:buChar char="ü"/>
            </a:pPr>
            <a:r>
              <a:rPr lang="en-US" dirty="0"/>
              <a:t>Programming with Managed Metadata</a:t>
            </a:r>
          </a:p>
        </p:txBody>
      </p:sp>
    </p:spTree>
    <p:extLst>
      <p:ext uri="{BB962C8B-B14F-4D97-AF65-F5344CB8AC3E}">
        <p14:creationId xmlns:p14="http://schemas.microsoft.com/office/powerpoint/2010/main" val="2852202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Document Sets</a:t>
            </a:r>
            <a:endParaRPr lang="en-US" dirty="0"/>
          </a:p>
        </p:txBody>
      </p:sp>
      <p:sp>
        <p:nvSpPr>
          <p:cNvPr id="3" name="Content Placeholder 2"/>
          <p:cNvSpPr>
            <a:spLocks noGrp="1"/>
          </p:cNvSpPr>
          <p:nvPr>
            <p:ph idx="1"/>
          </p:nvPr>
        </p:nvSpPr>
        <p:spPr/>
        <p:txBody>
          <a:bodyPr/>
          <a:lstStyle/>
          <a:p>
            <a:r>
              <a:rPr lang="en-US" dirty="0" smtClean="0"/>
              <a:t>Each document set has:</a:t>
            </a:r>
          </a:p>
          <a:p>
            <a:pPr lvl="1"/>
            <a:r>
              <a:rPr lang="en-US" dirty="0" smtClean="0"/>
              <a:t>List of available content types allowed within it</a:t>
            </a:r>
          </a:p>
          <a:p>
            <a:pPr lvl="1"/>
            <a:r>
              <a:rPr lang="en-US" dirty="0" smtClean="0"/>
              <a:t>Default content automatically added to the set</a:t>
            </a:r>
          </a:p>
          <a:p>
            <a:r>
              <a:rPr lang="en-US" dirty="0" smtClean="0"/>
              <a:t>Can create shared columns (defined in document set’s content type) that are pushed down across all content in set</a:t>
            </a:r>
          </a:p>
          <a:p>
            <a:r>
              <a:rPr lang="en-US" dirty="0" smtClean="0"/>
              <a:t>Welcome page acts as the homepage</a:t>
            </a:r>
          </a:p>
          <a:p>
            <a:pPr lvl="1"/>
            <a:r>
              <a:rPr lang="en-US" dirty="0" smtClean="0"/>
              <a:t>Customizable Web Part Page displaying the document set’s properties</a:t>
            </a:r>
            <a:endParaRPr lang="en-US" dirty="0"/>
          </a:p>
        </p:txBody>
      </p:sp>
    </p:spTree>
    <p:extLst>
      <p:ext uri="{BB962C8B-B14F-4D97-AF65-F5344CB8AC3E}">
        <p14:creationId xmlns:p14="http://schemas.microsoft.com/office/powerpoint/2010/main" val="910215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Document Sets – Templates, Versioning</a:t>
            </a:r>
            <a:endParaRPr lang="en-US" dirty="0"/>
          </a:p>
        </p:txBody>
      </p:sp>
      <p:sp>
        <p:nvSpPr>
          <p:cNvPr id="3" name="Content Placeholder 2"/>
          <p:cNvSpPr>
            <a:spLocks noGrp="1"/>
          </p:cNvSpPr>
          <p:nvPr>
            <p:ph idx="1"/>
          </p:nvPr>
        </p:nvSpPr>
        <p:spPr/>
        <p:txBody>
          <a:bodyPr>
            <a:normAutofit/>
          </a:bodyPr>
          <a:lstStyle/>
          <a:p>
            <a:r>
              <a:rPr lang="en-US" dirty="0" smtClean="0"/>
              <a:t>Document Templates:</a:t>
            </a:r>
          </a:p>
          <a:p>
            <a:pPr lvl="1"/>
            <a:r>
              <a:rPr lang="en-US" dirty="0" smtClean="0"/>
              <a:t>Admins can provide users document templates for creating new items for the work product</a:t>
            </a:r>
          </a:p>
          <a:p>
            <a:pPr lvl="1"/>
            <a:r>
              <a:rPr lang="en-US" dirty="0" smtClean="0"/>
              <a:t>Templates created with Visual Studio</a:t>
            </a:r>
          </a:p>
          <a:p>
            <a:r>
              <a:rPr lang="en-US" dirty="0" smtClean="0"/>
              <a:t>Document Set Versioning:</a:t>
            </a:r>
          </a:p>
          <a:p>
            <a:pPr lvl="1"/>
            <a:r>
              <a:rPr lang="en-US" dirty="0" smtClean="0"/>
              <a:t>Set owners can capture the state of the set at different points in the lifecycle</a:t>
            </a:r>
          </a:p>
          <a:p>
            <a:pPr lvl="1"/>
            <a:r>
              <a:rPr lang="en-US" dirty="0" smtClean="0"/>
              <a:t>Ability to see point-in-time history of the set</a:t>
            </a:r>
          </a:p>
          <a:p>
            <a:pPr lvl="1"/>
            <a:r>
              <a:rPr lang="en-US" dirty="0" smtClean="0"/>
              <a:t>Set owners can restore to a previous version of the set</a:t>
            </a:r>
          </a:p>
          <a:p>
            <a:r>
              <a:rPr lang="en-US" dirty="0" smtClean="0"/>
              <a:t>Workflows</a:t>
            </a:r>
          </a:p>
          <a:p>
            <a:pPr lvl="1"/>
            <a:r>
              <a:rPr lang="en-US" dirty="0"/>
              <a:t>Special OOTB activities for working with document </a:t>
            </a:r>
            <a:r>
              <a:rPr lang="en-US" dirty="0" smtClean="0"/>
              <a:t>sets</a:t>
            </a:r>
            <a:endParaRPr lang="en-US" dirty="0"/>
          </a:p>
        </p:txBody>
      </p:sp>
    </p:spTree>
    <p:extLst>
      <p:ext uri="{BB962C8B-B14F-4D97-AF65-F5344CB8AC3E}">
        <p14:creationId xmlns:p14="http://schemas.microsoft.com/office/powerpoint/2010/main" val="1141472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Document Sets &amp; CMIS Connector Improvements</a:t>
            </a:r>
            <a:endParaRPr lang="en-US" dirty="0"/>
          </a:p>
        </p:txBody>
      </p:sp>
      <p:sp>
        <p:nvSpPr>
          <p:cNvPr id="3" name="Content Placeholder 2"/>
          <p:cNvSpPr>
            <a:spLocks noGrp="1"/>
          </p:cNvSpPr>
          <p:nvPr>
            <p:ph idx="1"/>
          </p:nvPr>
        </p:nvSpPr>
        <p:spPr/>
        <p:txBody>
          <a:bodyPr>
            <a:normAutofit fontScale="92500" lnSpcReduction="10000"/>
          </a:bodyPr>
          <a:lstStyle/>
          <a:p>
            <a:r>
              <a:rPr lang="en-US" smtClean="0"/>
              <a:t>Document Set Improvements in SharePoint 2013</a:t>
            </a:r>
          </a:p>
          <a:p>
            <a:pPr lvl="1"/>
            <a:r>
              <a:rPr lang="en-US" smtClean="0"/>
              <a:t>Supports OneNote notebooks &amp; folders</a:t>
            </a:r>
          </a:p>
          <a:p>
            <a:pPr lvl="1"/>
            <a:r>
              <a:rPr lang="en-US" smtClean="0"/>
              <a:t>Supports CBQ &amp; CBS Web Parts (new &amp; improved)</a:t>
            </a:r>
          </a:p>
          <a:p>
            <a:pPr lvl="1"/>
            <a:r>
              <a:rPr lang="en-US" smtClean="0"/>
              <a:t>CSOM API for working with document sets</a:t>
            </a:r>
          </a:p>
          <a:p>
            <a:pPr lvl="1"/>
            <a:endParaRPr lang="en-US" smtClean="0"/>
          </a:p>
          <a:p>
            <a:r>
              <a:rPr lang="en-US" smtClean="0"/>
              <a:t>CMIS: Content Management Interoperability Services Connector</a:t>
            </a:r>
          </a:p>
          <a:p>
            <a:pPr lvl="1"/>
            <a:r>
              <a:rPr lang="en-US" smtClean="0"/>
              <a:t>Introduced as part of SharePoint Admin’s Toolkit for SharePoint 2010</a:t>
            </a:r>
          </a:p>
          <a:p>
            <a:pPr lvl="1"/>
            <a:r>
              <a:rPr lang="en-US" smtClean="0"/>
              <a:t>Completely redesigned in SharePoint 2013</a:t>
            </a:r>
          </a:p>
          <a:p>
            <a:pPr lvl="1"/>
            <a:r>
              <a:rPr lang="en-US" smtClean="0"/>
              <a:t>Support for CMIS 1.0</a:t>
            </a:r>
          </a:p>
          <a:p>
            <a:pPr lvl="1"/>
            <a:r>
              <a:rPr lang="en-US" smtClean="0"/>
              <a:t>Supports sites based on claims-based authentication + many others</a:t>
            </a:r>
            <a:endParaRPr lang="en-US" dirty="0"/>
          </a:p>
        </p:txBody>
      </p:sp>
    </p:spTree>
    <p:extLst>
      <p:ext uri="{BB962C8B-B14F-4D97-AF65-F5344CB8AC3E}">
        <p14:creationId xmlns:p14="http://schemas.microsoft.com/office/powerpoint/2010/main" val="3455959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Document Sets</a:t>
            </a:r>
          </a:p>
        </p:txBody>
      </p:sp>
    </p:spTree>
    <p:extLst>
      <p:ext uri="{BB962C8B-B14F-4D97-AF65-F5344CB8AC3E}">
        <p14:creationId xmlns:p14="http://schemas.microsoft.com/office/powerpoint/2010/main" val="3272444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solidFill>
                  <a:schemeClr val="bg1">
                    <a:lumMod val="50000"/>
                  </a:schemeClr>
                </a:solidFill>
              </a:rPr>
              <a:t>Document Sets</a:t>
            </a:r>
          </a:p>
          <a:p>
            <a:pPr>
              <a:buFont typeface="Wingdings" panose="05000000000000000000" pitchFamily="2" charset="2"/>
              <a:buChar char="Ø"/>
            </a:pPr>
            <a:r>
              <a:rPr lang="en-US" dirty="0" smtClean="0"/>
              <a:t>Records </a:t>
            </a:r>
            <a:r>
              <a:rPr lang="en-US" dirty="0"/>
              <a:t>Management</a:t>
            </a:r>
          </a:p>
          <a:p>
            <a:r>
              <a:rPr lang="en-US" dirty="0" smtClean="0"/>
              <a:t>Managing </a:t>
            </a:r>
            <a:r>
              <a:rPr lang="en-US" dirty="0"/>
              <a:t>Large Content Sets</a:t>
            </a:r>
          </a:p>
          <a:p>
            <a:r>
              <a:rPr lang="en-US" dirty="0" err="1"/>
              <a:t>eDiscovery</a:t>
            </a:r>
            <a:endParaRPr lang="en-US" dirty="0"/>
          </a:p>
          <a:p>
            <a:r>
              <a:rPr lang="en-US" dirty="0"/>
              <a:t>Managed Metadata</a:t>
            </a:r>
          </a:p>
          <a:p>
            <a:r>
              <a:rPr lang="en-US" dirty="0"/>
              <a:t>Programming with Managed Metadata</a:t>
            </a:r>
          </a:p>
        </p:txBody>
      </p:sp>
    </p:spTree>
    <p:extLst>
      <p:ext uri="{BB962C8B-B14F-4D97-AF65-F5344CB8AC3E}">
        <p14:creationId xmlns:p14="http://schemas.microsoft.com/office/powerpoint/2010/main" val="814072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In Place Records Management</a:t>
            </a:r>
            <a:endParaRPr lang="en-US" dirty="0"/>
          </a:p>
        </p:txBody>
      </p:sp>
      <p:sp>
        <p:nvSpPr>
          <p:cNvPr id="6" name="Text Placeholder 5"/>
          <p:cNvSpPr>
            <a:spLocks noGrp="1"/>
          </p:cNvSpPr>
          <p:nvPr>
            <p:ph idx="1"/>
          </p:nvPr>
        </p:nvSpPr>
        <p:spPr/>
        <p:txBody>
          <a:bodyPr/>
          <a:lstStyle/>
          <a:p>
            <a:r>
              <a:rPr lang="en-US" dirty="0"/>
              <a:t>SharePoint Server 2007 </a:t>
            </a:r>
            <a:r>
              <a:rPr lang="en-US" dirty="0" smtClean="0"/>
              <a:t>introduced records management functionality tied to Records Center </a:t>
            </a:r>
            <a:br>
              <a:rPr lang="en-US" dirty="0" smtClean="0"/>
            </a:br>
            <a:r>
              <a:rPr lang="en-US" dirty="0" smtClean="0"/>
              <a:t>site template</a:t>
            </a:r>
          </a:p>
          <a:p>
            <a:r>
              <a:rPr lang="en-US" dirty="0" smtClean="0"/>
              <a:t>SharePoint </a:t>
            </a:r>
            <a:r>
              <a:rPr lang="en-US" dirty="0"/>
              <a:t>Server 2010 </a:t>
            </a:r>
            <a:r>
              <a:rPr lang="en-US" dirty="0" smtClean="0"/>
              <a:t>moved this to a Feature for use in any site template: </a:t>
            </a:r>
            <a:br>
              <a:rPr lang="en-US" dirty="0" smtClean="0"/>
            </a:br>
            <a:r>
              <a:rPr lang="en-US" dirty="0" smtClean="0"/>
              <a:t>In Place Records Management</a:t>
            </a:r>
          </a:p>
          <a:p>
            <a:r>
              <a:rPr lang="en-US" dirty="0" smtClean="0"/>
              <a:t>Define who can &amp; can’t declare records</a:t>
            </a:r>
          </a:p>
        </p:txBody>
      </p:sp>
    </p:spTree>
    <p:extLst>
      <p:ext uri="{BB962C8B-B14F-4D97-AF65-F5344CB8AC3E}">
        <p14:creationId xmlns:p14="http://schemas.microsoft.com/office/powerpoint/2010/main" val="2395874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35EC5728-39D8-44D5-97E0-880A30B0CB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5547237-B119-45CA-BEFC-A2DA2BDB03E7}">
  <ds:schemaRefs>
    <ds:schemaRef ds:uri="http://schemas.microsoft.com/office/2006/metadata/properties"/>
    <ds:schemaRef ds:uri="http://purl.org/dc/terms/"/>
    <ds:schemaRef ds:uri="http://purl.org/dc/elements/1.1/"/>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 Course Module</Template>
  <TotalTime>68</TotalTime>
  <Words>3385</Words>
  <Application>Microsoft Office PowerPoint</Application>
  <PresentationFormat>On-screen Show (4:3)</PresentationFormat>
  <Paragraphs>393</Paragraphs>
  <Slides>36</Slides>
  <Notes>34</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CPT Course Module</vt:lpstr>
      <vt:lpstr>Enterprise Content Management​</vt:lpstr>
      <vt:lpstr>Agenda</vt:lpstr>
      <vt:lpstr>Document Sets</vt:lpstr>
      <vt:lpstr>Document Sets</vt:lpstr>
      <vt:lpstr>Document Sets – Templates, Versioning</vt:lpstr>
      <vt:lpstr>Document Sets &amp; CMIS Connector Improvements</vt:lpstr>
      <vt:lpstr>Document Sets</vt:lpstr>
      <vt:lpstr>Agenda</vt:lpstr>
      <vt:lpstr>In Place Records Management</vt:lpstr>
      <vt:lpstr>In-Place Records Management</vt:lpstr>
      <vt:lpstr>Agenda</vt:lpstr>
      <vt:lpstr>Unique Document ID Service</vt:lpstr>
      <vt:lpstr>Content Organizer</vt:lpstr>
      <vt:lpstr>Content Organizer</vt:lpstr>
      <vt:lpstr>Agenda</vt:lpstr>
      <vt:lpstr>SharePoint 2013 &amp; Exchange ECM Big Bets</vt:lpstr>
      <vt:lpstr>eDiscovery</vt:lpstr>
      <vt:lpstr>eDiscovery Process</vt:lpstr>
      <vt:lpstr>eDiscovery: Meeting Compliance Demands</vt:lpstr>
      <vt:lpstr>Centralize Management</vt:lpstr>
      <vt:lpstr>Reduces Cost</vt:lpstr>
      <vt:lpstr>Empower Legal Teams</vt:lpstr>
      <vt:lpstr>Add, Manage &amp; Export Discovery Sets</vt:lpstr>
      <vt:lpstr>Site Based Compliance &amp; Preservation</vt:lpstr>
      <vt:lpstr>Site Mailbox: Exchange &amp; SharePoint</vt:lpstr>
      <vt:lpstr>Agenda</vt:lpstr>
      <vt:lpstr>Managed Metadata Improvements</vt:lpstr>
      <vt:lpstr>Enterprise Metadata Management</vt:lpstr>
      <vt:lpstr>Term Store Manager Improvements</vt:lpstr>
      <vt:lpstr>Cross SPSite Access to Private Local SPSite Groups</vt:lpstr>
      <vt:lpstr>Multilingual Support Improvements</vt:lpstr>
      <vt:lpstr>Shared and Local Properties</vt:lpstr>
      <vt:lpstr>Agenda</vt:lpstr>
      <vt:lpstr>Managed Metadata CSOM</vt:lpstr>
      <vt:lpstr>SharePoint 2013 Managed Metadata</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Content Management​</dc:title>
  <dc:creator>Windows User</dc:creator>
  <cp:lastModifiedBy>Chris</cp:lastModifiedBy>
  <cp:revision>25</cp:revision>
  <dcterms:created xsi:type="dcterms:W3CDTF">2012-07-07T16:51:02Z</dcterms:created>
  <dcterms:modified xsi:type="dcterms:W3CDTF">2014-01-09T14:26:55Z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