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8"/>
  </p:notesMasterIdLst>
  <p:handoutMasterIdLst>
    <p:handoutMasterId r:id="rId29"/>
  </p:handoutMasterIdLst>
  <p:sldIdLst>
    <p:sldId id="279" r:id="rId6"/>
    <p:sldId id="278" r:id="rId7"/>
    <p:sldId id="280" r:id="rId8"/>
    <p:sldId id="281" r:id="rId9"/>
    <p:sldId id="311" r:id="rId10"/>
    <p:sldId id="300" r:id="rId11"/>
    <p:sldId id="301" r:id="rId12"/>
    <p:sldId id="302" r:id="rId13"/>
    <p:sldId id="282" r:id="rId14"/>
    <p:sldId id="283" r:id="rId15"/>
    <p:sldId id="284" r:id="rId16"/>
    <p:sldId id="285" r:id="rId17"/>
    <p:sldId id="295" r:id="rId18"/>
    <p:sldId id="293" r:id="rId19"/>
    <p:sldId id="304" r:id="rId20"/>
    <p:sldId id="305" r:id="rId21"/>
    <p:sldId id="307" r:id="rId22"/>
    <p:sldId id="308" r:id="rId23"/>
    <p:sldId id="309" r:id="rId24"/>
    <p:sldId id="297" r:id="rId25"/>
    <p:sldId id="313" r:id="rId26"/>
    <p:sldId id="310"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59972" autoAdjust="0"/>
  </p:normalViewPr>
  <p:slideViewPr>
    <p:cSldViewPr>
      <p:cViewPr varScale="1">
        <p:scale>
          <a:sx n="49" d="100"/>
          <a:sy n="49" d="100"/>
        </p:scale>
        <p:origin x="-2622" y="-9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92" d="100"/>
          <a:sy n="92" d="100"/>
        </p:scale>
        <p:origin x="3163"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22D5A8-5145-4B94-83C4-6840997A6A16}"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n-US"/>
        </a:p>
      </dgm:t>
    </dgm:pt>
    <dgm:pt modelId="{BB86CD94-0E91-478B-BDED-154CE1A742A2}">
      <dgm:prSet custT="1"/>
      <dgm:spPr/>
      <dgm:t>
        <a:bodyPr/>
        <a:lstStyle/>
        <a:p>
          <a:pPr rtl="0"/>
          <a:r>
            <a:rPr lang="en-US" sz="2600" b="1" dirty="0" smtClean="0"/>
            <a:t>On-Premises</a:t>
          </a:r>
          <a:r>
            <a:rPr lang="en-US" sz="2600" dirty="0" smtClean="0"/>
            <a:t> </a:t>
          </a:r>
          <a:r>
            <a:rPr lang="en-US" sz="2400" i="1" dirty="0" smtClean="0"/>
            <a:t>(aka: on-</a:t>
          </a:r>
          <a:r>
            <a:rPr lang="en-US" sz="2400" i="1" dirty="0" err="1" smtClean="0"/>
            <a:t>prem</a:t>
          </a:r>
          <a:r>
            <a:rPr lang="en-US" sz="2400" i="1" dirty="0" smtClean="0"/>
            <a:t> / behind firewall)</a:t>
          </a:r>
          <a:endParaRPr lang="en-US" sz="2400" i="1" dirty="0"/>
        </a:p>
      </dgm:t>
    </dgm:pt>
    <dgm:pt modelId="{67B902F9-112D-4861-924D-D7580F8CFDAC}" type="parTrans" cxnId="{34A49334-3EE7-48EE-A46A-C98D9532105D}">
      <dgm:prSet/>
      <dgm:spPr/>
      <dgm:t>
        <a:bodyPr/>
        <a:lstStyle/>
        <a:p>
          <a:endParaRPr lang="en-US"/>
        </a:p>
      </dgm:t>
    </dgm:pt>
    <dgm:pt modelId="{1FED55AF-6AEC-4F75-99ED-5E7E133B77A2}" type="sibTrans" cxnId="{34A49334-3EE7-48EE-A46A-C98D9532105D}">
      <dgm:prSet/>
      <dgm:spPr/>
      <dgm:t>
        <a:bodyPr/>
        <a:lstStyle/>
        <a:p>
          <a:endParaRPr lang="en-US"/>
        </a:p>
      </dgm:t>
    </dgm:pt>
    <dgm:pt modelId="{AF41C6F1-ED17-4A9E-A1F6-56C6F0907B68}">
      <dgm:prSet/>
      <dgm:spPr/>
      <dgm:t>
        <a:bodyPr/>
        <a:lstStyle/>
        <a:p>
          <a:pPr rtl="0"/>
          <a:r>
            <a:rPr lang="en-US" smtClean="0"/>
            <a:t>Installed 100% on company servers</a:t>
          </a:r>
          <a:endParaRPr lang="en-US"/>
        </a:p>
      </dgm:t>
    </dgm:pt>
    <dgm:pt modelId="{73D65165-1CCB-4172-A81E-26D53755B9F5}" type="parTrans" cxnId="{94B1C837-0D3D-4807-9859-7F104577455C}">
      <dgm:prSet/>
      <dgm:spPr/>
      <dgm:t>
        <a:bodyPr/>
        <a:lstStyle/>
        <a:p>
          <a:endParaRPr lang="en-US"/>
        </a:p>
      </dgm:t>
    </dgm:pt>
    <dgm:pt modelId="{A9B67901-DDF9-49E4-ADBA-2BC0184B6898}" type="sibTrans" cxnId="{94B1C837-0D3D-4807-9859-7F104577455C}">
      <dgm:prSet/>
      <dgm:spPr/>
      <dgm:t>
        <a:bodyPr/>
        <a:lstStyle/>
        <a:p>
          <a:endParaRPr lang="en-US"/>
        </a:p>
      </dgm:t>
    </dgm:pt>
    <dgm:pt modelId="{9E227E8B-F037-4595-A779-A9DAA071FBFF}">
      <dgm:prSet/>
      <dgm:spPr/>
      <dgm:t>
        <a:bodyPr/>
        <a:lstStyle/>
        <a:p>
          <a:pPr rtl="0"/>
          <a:r>
            <a:rPr lang="en-US" smtClean="0"/>
            <a:t>Access to 100% of SharePoint’s features &amp; capabilities</a:t>
          </a:r>
          <a:endParaRPr lang="en-US"/>
        </a:p>
      </dgm:t>
    </dgm:pt>
    <dgm:pt modelId="{BE0F8E0D-F87B-48BF-A160-389F1AF277E6}" type="parTrans" cxnId="{2EBC1AF8-E53D-40D6-8469-F2E8943BBBF3}">
      <dgm:prSet/>
      <dgm:spPr/>
      <dgm:t>
        <a:bodyPr/>
        <a:lstStyle/>
        <a:p>
          <a:endParaRPr lang="en-US"/>
        </a:p>
      </dgm:t>
    </dgm:pt>
    <dgm:pt modelId="{48210473-F1A3-4404-AF02-4BBC744042FA}" type="sibTrans" cxnId="{2EBC1AF8-E53D-40D6-8469-F2E8943BBBF3}">
      <dgm:prSet/>
      <dgm:spPr/>
      <dgm:t>
        <a:bodyPr/>
        <a:lstStyle/>
        <a:p>
          <a:endParaRPr lang="en-US"/>
        </a:p>
      </dgm:t>
    </dgm:pt>
    <dgm:pt modelId="{E8ED3B3A-FD60-4507-8590-9DB17605D4B3}">
      <dgm:prSet custT="1"/>
      <dgm:spPr/>
      <dgm:t>
        <a:bodyPr/>
        <a:lstStyle/>
        <a:p>
          <a:pPr rtl="0"/>
          <a:r>
            <a:rPr lang="en-US" sz="2600" b="1" dirty="0" smtClean="0"/>
            <a:t>Hosted</a:t>
          </a:r>
          <a:br>
            <a:rPr lang="en-US" sz="2600" b="1" dirty="0" smtClean="0"/>
          </a:br>
          <a:r>
            <a:rPr lang="en-US" sz="2400" i="1" dirty="0" smtClean="0"/>
            <a:t>(aka: Office 365 / SharePoint Online)</a:t>
          </a:r>
          <a:endParaRPr lang="en-US" sz="2400" i="1" dirty="0"/>
        </a:p>
      </dgm:t>
    </dgm:pt>
    <dgm:pt modelId="{21B35662-A301-49D1-86CF-692C9EF2C129}" type="parTrans" cxnId="{83EE493F-FB35-4225-A8A3-ED6D400BCD2A}">
      <dgm:prSet/>
      <dgm:spPr/>
      <dgm:t>
        <a:bodyPr/>
        <a:lstStyle/>
        <a:p>
          <a:endParaRPr lang="en-US"/>
        </a:p>
      </dgm:t>
    </dgm:pt>
    <dgm:pt modelId="{ECDB875D-E4A2-4647-A86F-6A14E41B16B5}" type="sibTrans" cxnId="{83EE493F-FB35-4225-A8A3-ED6D400BCD2A}">
      <dgm:prSet/>
      <dgm:spPr/>
      <dgm:t>
        <a:bodyPr/>
        <a:lstStyle/>
        <a:p>
          <a:endParaRPr lang="en-US"/>
        </a:p>
      </dgm:t>
    </dgm:pt>
    <dgm:pt modelId="{6F7C2DCA-808F-464D-A3A1-68B0668118DE}">
      <dgm:prSet/>
      <dgm:spPr/>
      <dgm:t>
        <a:bodyPr/>
        <a:lstStyle/>
        <a:p>
          <a:pPr rtl="0"/>
          <a:r>
            <a:rPr lang="en-US" smtClean="0"/>
            <a:t>Installed 100% and managed in the cloud</a:t>
          </a:r>
          <a:endParaRPr lang="en-US"/>
        </a:p>
      </dgm:t>
    </dgm:pt>
    <dgm:pt modelId="{BFED7124-AF7F-4907-8A9D-4632360CE659}" type="parTrans" cxnId="{5A58B932-DBAC-461A-87F4-DFD679A0E739}">
      <dgm:prSet/>
      <dgm:spPr/>
      <dgm:t>
        <a:bodyPr/>
        <a:lstStyle/>
        <a:p>
          <a:endParaRPr lang="en-US"/>
        </a:p>
      </dgm:t>
    </dgm:pt>
    <dgm:pt modelId="{2A498CFC-1FBE-48FB-B9B5-AA0850B8C8D9}" type="sibTrans" cxnId="{5A58B932-DBAC-461A-87F4-DFD679A0E739}">
      <dgm:prSet/>
      <dgm:spPr/>
      <dgm:t>
        <a:bodyPr/>
        <a:lstStyle/>
        <a:p>
          <a:endParaRPr lang="en-US"/>
        </a:p>
      </dgm:t>
    </dgm:pt>
    <dgm:pt modelId="{77EAF1A0-BB35-4AFE-A82A-EDF4E7A2B523}">
      <dgm:prSet/>
      <dgm:spPr/>
      <dgm:t>
        <a:bodyPr/>
        <a:lstStyle/>
        <a:p>
          <a:pPr rtl="0"/>
          <a:r>
            <a:rPr lang="en-US" smtClean="0"/>
            <a:t>Most common context: Office 365 / SharePoint Online</a:t>
          </a:r>
          <a:endParaRPr lang="en-US"/>
        </a:p>
      </dgm:t>
    </dgm:pt>
    <dgm:pt modelId="{2D228F88-9C86-45A7-B08F-0B38E40BB8A1}" type="parTrans" cxnId="{2D9037A3-938F-44EC-A438-B0D5A7A261B8}">
      <dgm:prSet/>
      <dgm:spPr/>
      <dgm:t>
        <a:bodyPr/>
        <a:lstStyle/>
        <a:p>
          <a:endParaRPr lang="en-US"/>
        </a:p>
      </dgm:t>
    </dgm:pt>
    <dgm:pt modelId="{F903B313-BAAA-43B1-B4D9-D1ECFAB8B375}" type="sibTrans" cxnId="{2D9037A3-938F-44EC-A438-B0D5A7A261B8}">
      <dgm:prSet/>
      <dgm:spPr/>
      <dgm:t>
        <a:bodyPr/>
        <a:lstStyle/>
        <a:p>
          <a:endParaRPr lang="en-US"/>
        </a:p>
      </dgm:t>
    </dgm:pt>
    <dgm:pt modelId="{D23F6F63-7B9E-4B55-9F97-68424AAEAA0C}">
      <dgm:prSet/>
      <dgm:spPr/>
      <dgm:t>
        <a:bodyPr/>
        <a:lstStyle/>
        <a:p>
          <a:pPr rtl="0"/>
          <a:r>
            <a:rPr lang="en-US" smtClean="0"/>
            <a:t>Some features not available in the cloud</a:t>
          </a:r>
          <a:endParaRPr lang="en-US"/>
        </a:p>
      </dgm:t>
    </dgm:pt>
    <dgm:pt modelId="{DA3CE7FB-4210-4379-A807-197CE1A0DF23}" type="parTrans" cxnId="{995BE00A-31D7-4F78-8C1A-F3340ECBD7DD}">
      <dgm:prSet/>
      <dgm:spPr/>
      <dgm:t>
        <a:bodyPr/>
        <a:lstStyle/>
        <a:p>
          <a:endParaRPr lang="en-US"/>
        </a:p>
      </dgm:t>
    </dgm:pt>
    <dgm:pt modelId="{BCAF0CB7-02A3-403F-A1A7-F475C82886E0}" type="sibTrans" cxnId="{995BE00A-31D7-4F78-8C1A-F3340ECBD7DD}">
      <dgm:prSet/>
      <dgm:spPr/>
      <dgm:t>
        <a:bodyPr/>
        <a:lstStyle/>
        <a:p>
          <a:endParaRPr lang="en-US"/>
        </a:p>
      </dgm:t>
    </dgm:pt>
    <dgm:pt modelId="{87A71452-7DD8-4487-9F58-2E879937F71D}">
      <dgm:prSet custT="1"/>
      <dgm:spPr/>
      <dgm:t>
        <a:bodyPr/>
        <a:lstStyle/>
        <a:p>
          <a:pPr rtl="0"/>
          <a:r>
            <a:rPr lang="en-US" sz="2900" b="1" dirty="0" smtClean="0"/>
            <a:t>Hybrid </a:t>
          </a:r>
          <a:br>
            <a:rPr lang="en-US" sz="2900" b="1" dirty="0" smtClean="0"/>
          </a:br>
          <a:r>
            <a:rPr lang="en-US" sz="2800" i="1" dirty="0" smtClean="0"/>
            <a:t>(aka: mix of On-</a:t>
          </a:r>
          <a:r>
            <a:rPr lang="en-US" sz="2800" i="1" dirty="0" err="1" smtClean="0"/>
            <a:t>Prem</a:t>
          </a:r>
          <a:r>
            <a:rPr lang="en-US" sz="2800" i="1" dirty="0" smtClean="0"/>
            <a:t> &amp; Hosted)</a:t>
          </a:r>
          <a:endParaRPr lang="en-US" sz="2800" i="1" dirty="0"/>
        </a:p>
      </dgm:t>
    </dgm:pt>
    <dgm:pt modelId="{4AAB2CF2-6016-4B6C-BBF9-FEB9B421F982}" type="parTrans" cxnId="{37EAF1D4-F5D2-4F8A-BBA5-2E127F35762F}">
      <dgm:prSet/>
      <dgm:spPr/>
      <dgm:t>
        <a:bodyPr/>
        <a:lstStyle/>
        <a:p>
          <a:endParaRPr lang="en-US"/>
        </a:p>
      </dgm:t>
    </dgm:pt>
    <dgm:pt modelId="{99451448-4EE1-4B2C-BA56-697BFCDDEB9A}" type="sibTrans" cxnId="{37EAF1D4-F5D2-4F8A-BBA5-2E127F35762F}">
      <dgm:prSet/>
      <dgm:spPr/>
      <dgm:t>
        <a:bodyPr/>
        <a:lstStyle/>
        <a:p>
          <a:endParaRPr lang="en-US"/>
        </a:p>
      </dgm:t>
    </dgm:pt>
    <dgm:pt modelId="{56936AD6-5260-4827-AF3A-BDC62704A67A}">
      <dgm:prSet/>
      <dgm:spPr/>
      <dgm:t>
        <a:bodyPr/>
        <a:lstStyle/>
        <a:p>
          <a:pPr rtl="0"/>
          <a:r>
            <a:rPr lang="en-US" smtClean="0"/>
            <a:t>Mix of the two deployments</a:t>
          </a:r>
          <a:endParaRPr lang="en-US"/>
        </a:p>
      </dgm:t>
    </dgm:pt>
    <dgm:pt modelId="{65051BF3-7759-419F-9B70-7C5D20FB103E}" type="parTrans" cxnId="{138E1409-CAC5-4677-8A66-D2B933EA9E13}">
      <dgm:prSet/>
      <dgm:spPr/>
      <dgm:t>
        <a:bodyPr/>
        <a:lstStyle/>
        <a:p>
          <a:endParaRPr lang="en-US"/>
        </a:p>
      </dgm:t>
    </dgm:pt>
    <dgm:pt modelId="{FDE17079-768F-43D7-9FAD-61F54BF34EB9}" type="sibTrans" cxnId="{138E1409-CAC5-4677-8A66-D2B933EA9E13}">
      <dgm:prSet/>
      <dgm:spPr/>
      <dgm:t>
        <a:bodyPr/>
        <a:lstStyle/>
        <a:p>
          <a:endParaRPr lang="en-US"/>
        </a:p>
      </dgm:t>
    </dgm:pt>
    <dgm:pt modelId="{E2DE7CC5-6611-4A9E-AEB8-0CD2A4A1D8D5}">
      <dgm:prSet/>
      <dgm:spPr/>
      <dgm:t>
        <a:bodyPr/>
        <a:lstStyle/>
        <a:p>
          <a:pPr rtl="0"/>
          <a:r>
            <a:rPr lang="en-US" smtClean="0"/>
            <a:t>Very scenario driven on customer-by-customer basis</a:t>
          </a:r>
          <a:endParaRPr lang="en-US"/>
        </a:p>
      </dgm:t>
    </dgm:pt>
    <dgm:pt modelId="{CF9617DD-FBA9-400E-AF9A-487764564DE9}" type="parTrans" cxnId="{D44CACF4-749F-4CA8-B833-6882935572DB}">
      <dgm:prSet/>
      <dgm:spPr/>
      <dgm:t>
        <a:bodyPr/>
        <a:lstStyle/>
        <a:p>
          <a:endParaRPr lang="en-US"/>
        </a:p>
      </dgm:t>
    </dgm:pt>
    <dgm:pt modelId="{B54EB107-960E-4CBE-BD36-FAA2723FC90F}" type="sibTrans" cxnId="{D44CACF4-749F-4CA8-B833-6882935572DB}">
      <dgm:prSet/>
      <dgm:spPr/>
      <dgm:t>
        <a:bodyPr/>
        <a:lstStyle/>
        <a:p>
          <a:endParaRPr lang="en-US"/>
        </a:p>
      </dgm:t>
    </dgm:pt>
    <dgm:pt modelId="{5B9C0C64-8166-4A33-BE04-5BB62FD19777}" type="pres">
      <dgm:prSet presAssocID="{0122D5A8-5145-4B94-83C4-6840997A6A16}" presName="Name0" presStyleCnt="0">
        <dgm:presLayoutVars>
          <dgm:dir/>
          <dgm:animLvl val="lvl"/>
          <dgm:resizeHandles val="exact"/>
        </dgm:presLayoutVars>
      </dgm:prSet>
      <dgm:spPr/>
      <dgm:t>
        <a:bodyPr/>
        <a:lstStyle/>
        <a:p>
          <a:endParaRPr lang="en-US"/>
        </a:p>
      </dgm:t>
    </dgm:pt>
    <dgm:pt modelId="{F2ED5198-EAC6-4F1B-8DAA-380346D4459D}" type="pres">
      <dgm:prSet presAssocID="{BB86CD94-0E91-478B-BDED-154CE1A742A2}" presName="linNode" presStyleCnt="0"/>
      <dgm:spPr/>
    </dgm:pt>
    <dgm:pt modelId="{69E8A4EE-EE84-4AE8-95F7-75BCC072E423}" type="pres">
      <dgm:prSet presAssocID="{BB86CD94-0E91-478B-BDED-154CE1A742A2}" presName="parentText" presStyleLbl="node1" presStyleIdx="0" presStyleCnt="3">
        <dgm:presLayoutVars>
          <dgm:chMax val="1"/>
          <dgm:bulletEnabled val="1"/>
        </dgm:presLayoutVars>
      </dgm:prSet>
      <dgm:spPr/>
      <dgm:t>
        <a:bodyPr/>
        <a:lstStyle/>
        <a:p>
          <a:endParaRPr lang="en-US"/>
        </a:p>
      </dgm:t>
    </dgm:pt>
    <dgm:pt modelId="{FF9168D3-A544-430E-B19B-37CFB692C16B}" type="pres">
      <dgm:prSet presAssocID="{BB86CD94-0E91-478B-BDED-154CE1A742A2}" presName="descendantText" presStyleLbl="alignAccFollowNode1" presStyleIdx="0" presStyleCnt="3">
        <dgm:presLayoutVars>
          <dgm:bulletEnabled val="1"/>
        </dgm:presLayoutVars>
      </dgm:prSet>
      <dgm:spPr/>
      <dgm:t>
        <a:bodyPr/>
        <a:lstStyle/>
        <a:p>
          <a:endParaRPr lang="en-US"/>
        </a:p>
      </dgm:t>
    </dgm:pt>
    <dgm:pt modelId="{A23C2D85-A09C-4EA5-8EFB-632E195D0C73}" type="pres">
      <dgm:prSet presAssocID="{1FED55AF-6AEC-4F75-99ED-5E7E133B77A2}" presName="sp" presStyleCnt="0"/>
      <dgm:spPr/>
    </dgm:pt>
    <dgm:pt modelId="{74FC8F9A-5B46-4A6B-A12F-C5DA92914EFC}" type="pres">
      <dgm:prSet presAssocID="{E8ED3B3A-FD60-4507-8590-9DB17605D4B3}" presName="linNode" presStyleCnt="0"/>
      <dgm:spPr/>
    </dgm:pt>
    <dgm:pt modelId="{D8655AF5-97BC-457E-8373-39CD53E87B03}" type="pres">
      <dgm:prSet presAssocID="{E8ED3B3A-FD60-4507-8590-9DB17605D4B3}" presName="parentText" presStyleLbl="node1" presStyleIdx="1" presStyleCnt="3">
        <dgm:presLayoutVars>
          <dgm:chMax val="1"/>
          <dgm:bulletEnabled val="1"/>
        </dgm:presLayoutVars>
      </dgm:prSet>
      <dgm:spPr/>
      <dgm:t>
        <a:bodyPr/>
        <a:lstStyle/>
        <a:p>
          <a:endParaRPr lang="en-US"/>
        </a:p>
      </dgm:t>
    </dgm:pt>
    <dgm:pt modelId="{E837CD1D-17D8-4ABF-89E1-EC80FE9E9713}" type="pres">
      <dgm:prSet presAssocID="{E8ED3B3A-FD60-4507-8590-9DB17605D4B3}" presName="descendantText" presStyleLbl="alignAccFollowNode1" presStyleIdx="1" presStyleCnt="3">
        <dgm:presLayoutVars>
          <dgm:bulletEnabled val="1"/>
        </dgm:presLayoutVars>
      </dgm:prSet>
      <dgm:spPr/>
      <dgm:t>
        <a:bodyPr/>
        <a:lstStyle/>
        <a:p>
          <a:endParaRPr lang="en-US"/>
        </a:p>
      </dgm:t>
    </dgm:pt>
    <dgm:pt modelId="{C70C14C8-E81C-4EA6-85F2-9F1F67FC8B6C}" type="pres">
      <dgm:prSet presAssocID="{ECDB875D-E4A2-4647-A86F-6A14E41B16B5}" presName="sp" presStyleCnt="0"/>
      <dgm:spPr/>
    </dgm:pt>
    <dgm:pt modelId="{FB93CF8F-F7E6-4A5B-9C3B-AE21C5B3E536}" type="pres">
      <dgm:prSet presAssocID="{87A71452-7DD8-4487-9F58-2E879937F71D}" presName="linNode" presStyleCnt="0"/>
      <dgm:spPr/>
    </dgm:pt>
    <dgm:pt modelId="{120907F4-60A6-4482-A915-C320A786CA9A}" type="pres">
      <dgm:prSet presAssocID="{87A71452-7DD8-4487-9F58-2E879937F71D}" presName="parentText" presStyleLbl="node1" presStyleIdx="2" presStyleCnt="3">
        <dgm:presLayoutVars>
          <dgm:chMax val="1"/>
          <dgm:bulletEnabled val="1"/>
        </dgm:presLayoutVars>
      </dgm:prSet>
      <dgm:spPr/>
      <dgm:t>
        <a:bodyPr/>
        <a:lstStyle/>
        <a:p>
          <a:endParaRPr lang="en-US"/>
        </a:p>
      </dgm:t>
    </dgm:pt>
    <dgm:pt modelId="{E0DFBD5F-0855-4B34-AE90-A2AA5429BA9D}" type="pres">
      <dgm:prSet presAssocID="{87A71452-7DD8-4487-9F58-2E879937F71D}" presName="descendantText" presStyleLbl="alignAccFollowNode1" presStyleIdx="2" presStyleCnt="3">
        <dgm:presLayoutVars>
          <dgm:bulletEnabled val="1"/>
        </dgm:presLayoutVars>
      </dgm:prSet>
      <dgm:spPr/>
      <dgm:t>
        <a:bodyPr/>
        <a:lstStyle/>
        <a:p>
          <a:endParaRPr lang="en-US"/>
        </a:p>
      </dgm:t>
    </dgm:pt>
  </dgm:ptLst>
  <dgm:cxnLst>
    <dgm:cxn modelId="{5A58B932-DBAC-461A-87F4-DFD679A0E739}" srcId="{E8ED3B3A-FD60-4507-8590-9DB17605D4B3}" destId="{6F7C2DCA-808F-464D-A3A1-68B0668118DE}" srcOrd="0" destOrd="0" parTransId="{BFED7124-AF7F-4907-8A9D-4632360CE659}" sibTransId="{2A498CFC-1FBE-48FB-B9B5-AA0850B8C8D9}"/>
    <dgm:cxn modelId="{DA8ACC8F-B1C2-4827-8958-6D90943C535D}" type="presOf" srcId="{6F7C2DCA-808F-464D-A3A1-68B0668118DE}" destId="{E837CD1D-17D8-4ABF-89E1-EC80FE9E9713}" srcOrd="0" destOrd="0" presId="urn:microsoft.com/office/officeart/2005/8/layout/vList5"/>
    <dgm:cxn modelId="{2D9037A3-938F-44EC-A438-B0D5A7A261B8}" srcId="{E8ED3B3A-FD60-4507-8590-9DB17605D4B3}" destId="{77EAF1A0-BB35-4AFE-A82A-EDF4E7A2B523}" srcOrd="1" destOrd="0" parTransId="{2D228F88-9C86-45A7-B08F-0B38E40BB8A1}" sibTransId="{F903B313-BAAA-43B1-B4D9-D1ECFAB8B375}"/>
    <dgm:cxn modelId="{37EAF1D4-F5D2-4F8A-BBA5-2E127F35762F}" srcId="{0122D5A8-5145-4B94-83C4-6840997A6A16}" destId="{87A71452-7DD8-4487-9F58-2E879937F71D}" srcOrd="2" destOrd="0" parTransId="{4AAB2CF2-6016-4B6C-BBF9-FEB9B421F982}" sibTransId="{99451448-4EE1-4B2C-BA56-697BFCDDEB9A}"/>
    <dgm:cxn modelId="{18A547A0-312C-4ED9-8CB6-5A36A0D95B81}" type="presOf" srcId="{0122D5A8-5145-4B94-83C4-6840997A6A16}" destId="{5B9C0C64-8166-4A33-BE04-5BB62FD19777}" srcOrd="0" destOrd="0" presId="urn:microsoft.com/office/officeart/2005/8/layout/vList5"/>
    <dgm:cxn modelId="{D44CACF4-749F-4CA8-B833-6882935572DB}" srcId="{87A71452-7DD8-4487-9F58-2E879937F71D}" destId="{E2DE7CC5-6611-4A9E-AEB8-0CD2A4A1D8D5}" srcOrd="1" destOrd="0" parTransId="{CF9617DD-FBA9-400E-AF9A-487764564DE9}" sibTransId="{B54EB107-960E-4CBE-BD36-FAA2723FC90F}"/>
    <dgm:cxn modelId="{A1176A33-AB5C-4347-A137-BF5840B4E8D4}" type="presOf" srcId="{9E227E8B-F037-4595-A779-A9DAA071FBFF}" destId="{FF9168D3-A544-430E-B19B-37CFB692C16B}" srcOrd="0" destOrd="1" presId="urn:microsoft.com/office/officeart/2005/8/layout/vList5"/>
    <dgm:cxn modelId="{2EBC1AF8-E53D-40D6-8469-F2E8943BBBF3}" srcId="{BB86CD94-0E91-478B-BDED-154CE1A742A2}" destId="{9E227E8B-F037-4595-A779-A9DAA071FBFF}" srcOrd="1" destOrd="0" parTransId="{BE0F8E0D-F87B-48BF-A160-389F1AF277E6}" sibTransId="{48210473-F1A3-4404-AF02-4BBC744042FA}"/>
    <dgm:cxn modelId="{A91B1F7D-96BC-4AC6-8409-AF3CA147C41E}" type="presOf" srcId="{77EAF1A0-BB35-4AFE-A82A-EDF4E7A2B523}" destId="{E837CD1D-17D8-4ABF-89E1-EC80FE9E9713}" srcOrd="0" destOrd="1" presId="urn:microsoft.com/office/officeart/2005/8/layout/vList5"/>
    <dgm:cxn modelId="{7564EF35-0427-401D-AB75-826E61A13CE1}" type="presOf" srcId="{BB86CD94-0E91-478B-BDED-154CE1A742A2}" destId="{69E8A4EE-EE84-4AE8-95F7-75BCC072E423}" srcOrd="0" destOrd="0" presId="urn:microsoft.com/office/officeart/2005/8/layout/vList5"/>
    <dgm:cxn modelId="{F727E9CF-E22A-4ACD-9F44-4864971073E8}" type="presOf" srcId="{AF41C6F1-ED17-4A9E-A1F6-56C6F0907B68}" destId="{FF9168D3-A544-430E-B19B-37CFB692C16B}" srcOrd="0" destOrd="0" presId="urn:microsoft.com/office/officeart/2005/8/layout/vList5"/>
    <dgm:cxn modelId="{C4ACBDD7-4466-47F0-8D63-1BB2FFCA4CE6}" type="presOf" srcId="{E8ED3B3A-FD60-4507-8590-9DB17605D4B3}" destId="{D8655AF5-97BC-457E-8373-39CD53E87B03}" srcOrd="0" destOrd="0" presId="urn:microsoft.com/office/officeart/2005/8/layout/vList5"/>
    <dgm:cxn modelId="{33D0807A-D635-4EE9-9929-EE8D9C2F0D8F}" type="presOf" srcId="{87A71452-7DD8-4487-9F58-2E879937F71D}" destId="{120907F4-60A6-4482-A915-C320A786CA9A}" srcOrd="0" destOrd="0" presId="urn:microsoft.com/office/officeart/2005/8/layout/vList5"/>
    <dgm:cxn modelId="{0CE9F7A6-6DC0-47EB-A69E-14ED8465B8B4}" type="presOf" srcId="{56936AD6-5260-4827-AF3A-BDC62704A67A}" destId="{E0DFBD5F-0855-4B34-AE90-A2AA5429BA9D}" srcOrd="0" destOrd="0" presId="urn:microsoft.com/office/officeart/2005/8/layout/vList5"/>
    <dgm:cxn modelId="{995BE00A-31D7-4F78-8C1A-F3340ECBD7DD}" srcId="{E8ED3B3A-FD60-4507-8590-9DB17605D4B3}" destId="{D23F6F63-7B9E-4B55-9F97-68424AAEAA0C}" srcOrd="2" destOrd="0" parTransId="{DA3CE7FB-4210-4379-A807-197CE1A0DF23}" sibTransId="{BCAF0CB7-02A3-403F-A1A7-F475C82886E0}"/>
    <dgm:cxn modelId="{83EE493F-FB35-4225-A8A3-ED6D400BCD2A}" srcId="{0122D5A8-5145-4B94-83C4-6840997A6A16}" destId="{E8ED3B3A-FD60-4507-8590-9DB17605D4B3}" srcOrd="1" destOrd="0" parTransId="{21B35662-A301-49D1-86CF-692C9EF2C129}" sibTransId="{ECDB875D-E4A2-4647-A86F-6A14E41B16B5}"/>
    <dgm:cxn modelId="{81A2DAD3-0FFA-4F25-9F9D-ABF9BA427186}" type="presOf" srcId="{D23F6F63-7B9E-4B55-9F97-68424AAEAA0C}" destId="{E837CD1D-17D8-4ABF-89E1-EC80FE9E9713}" srcOrd="0" destOrd="2" presId="urn:microsoft.com/office/officeart/2005/8/layout/vList5"/>
    <dgm:cxn modelId="{E01C320A-5C03-4A5C-A204-D574F3034A5E}" type="presOf" srcId="{E2DE7CC5-6611-4A9E-AEB8-0CD2A4A1D8D5}" destId="{E0DFBD5F-0855-4B34-AE90-A2AA5429BA9D}" srcOrd="0" destOrd="1" presId="urn:microsoft.com/office/officeart/2005/8/layout/vList5"/>
    <dgm:cxn modelId="{94B1C837-0D3D-4807-9859-7F104577455C}" srcId="{BB86CD94-0E91-478B-BDED-154CE1A742A2}" destId="{AF41C6F1-ED17-4A9E-A1F6-56C6F0907B68}" srcOrd="0" destOrd="0" parTransId="{73D65165-1CCB-4172-A81E-26D53755B9F5}" sibTransId="{A9B67901-DDF9-49E4-ADBA-2BC0184B6898}"/>
    <dgm:cxn modelId="{138E1409-CAC5-4677-8A66-D2B933EA9E13}" srcId="{87A71452-7DD8-4487-9F58-2E879937F71D}" destId="{56936AD6-5260-4827-AF3A-BDC62704A67A}" srcOrd="0" destOrd="0" parTransId="{65051BF3-7759-419F-9B70-7C5D20FB103E}" sibTransId="{FDE17079-768F-43D7-9FAD-61F54BF34EB9}"/>
    <dgm:cxn modelId="{34A49334-3EE7-48EE-A46A-C98D9532105D}" srcId="{0122D5A8-5145-4B94-83C4-6840997A6A16}" destId="{BB86CD94-0E91-478B-BDED-154CE1A742A2}" srcOrd="0" destOrd="0" parTransId="{67B902F9-112D-4861-924D-D7580F8CFDAC}" sibTransId="{1FED55AF-6AEC-4F75-99ED-5E7E133B77A2}"/>
    <dgm:cxn modelId="{9E199049-3DEE-4A06-B99C-B608C1346F27}" type="presParOf" srcId="{5B9C0C64-8166-4A33-BE04-5BB62FD19777}" destId="{F2ED5198-EAC6-4F1B-8DAA-380346D4459D}" srcOrd="0" destOrd="0" presId="urn:microsoft.com/office/officeart/2005/8/layout/vList5"/>
    <dgm:cxn modelId="{57002696-9CC5-4A6C-94BB-F26115541AF5}" type="presParOf" srcId="{F2ED5198-EAC6-4F1B-8DAA-380346D4459D}" destId="{69E8A4EE-EE84-4AE8-95F7-75BCC072E423}" srcOrd="0" destOrd="0" presId="urn:microsoft.com/office/officeart/2005/8/layout/vList5"/>
    <dgm:cxn modelId="{153FA813-CCDC-4C34-81EC-572AC9F795E8}" type="presParOf" srcId="{F2ED5198-EAC6-4F1B-8DAA-380346D4459D}" destId="{FF9168D3-A544-430E-B19B-37CFB692C16B}" srcOrd="1" destOrd="0" presId="urn:microsoft.com/office/officeart/2005/8/layout/vList5"/>
    <dgm:cxn modelId="{FFB7EC03-8D3A-42CC-8630-B673C9D912E9}" type="presParOf" srcId="{5B9C0C64-8166-4A33-BE04-5BB62FD19777}" destId="{A23C2D85-A09C-4EA5-8EFB-632E195D0C73}" srcOrd="1" destOrd="0" presId="urn:microsoft.com/office/officeart/2005/8/layout/vList5"/>
    <dgm:cxn modelId="{CDA86CE7-9D74-495B-ACD0-678283E33F60}" type="presParOf" srcId="{5B9C0C64-8166-4A33-BE04-5BB62FD19777}" destId="{74FC8F9A-5B46-4A6B-A12F-C5DA92914EFC}" srcOrd="2" destOrd="0" presId="urn:microsoft.com/office/officeart/2005/8/layout/vList5"/>
    <dgm:cxn modelId="{F6F9B077-5CE1-494E-B9C4-2FDA49A64B40}" type="presParOf" srcId="{74FC8F9A-5B46-4A6B-A12F-C5DA92914EFC}" destId="{D8655AF5-97BC-457E-8373-39CD53E87B03}" srcOrd="0" destOrd="0" presId="urn:microsoft.com/office/officeart/2005/8/layout/vList5"/>
    <dgm:cxn modelId="{BAC78AC8-C930-4CE2-9C9C-A5FA8A7CB169}" type="presParOf" srcId="{74FC8F9A-5B46-4A6B-A12F-C5DA92914EFC}" destId="{E837CD1D-17D8-4ABF-89E1-EC80FE9E9713}" srcOrd="1" destOrd="0" presId="urn:microsoft.com/office/officeart/2005/8/layout/vList5"/>
    <dgm:cxn modelId="{C50B6737-95E2-4B0C-9DEA-09C5449F92C7}" type="presParOf" srcId="{5B9C0C64-8166-4A33-BE04-5BB62FD19777}" destId="{C70C14C8-E81C-4EA6-85F2-9F1F67FC8B6C}" srcOrd="3" destOrd="0" presId="urn:microsoft.com/office/officeart/2005/8/layout/vList5"/>
    <dgm:cxn modelId="{7646A00C-FA79-461F-8D94-16F8E40B41C1}" type="presParOf" srcId="{5B9C0C64-8166-4A33-BE04-5BB62FD19777}" destId="{FB93CF8F-F7E6-4A5B-9C3B-AE21C5B3E536}" srcOrd="4" destOrd="0" presId="urn:microsoft.com/office/officeart/2005/8/layout/vList5"/>
    <dgm:cxn modelId="{81638AAD-360C-4EAA-909F-D1CF85A69C8B}" type="presParOf" srcId="{FB93CF8F-F7E6-4A5B-9C3B-AE21C5B3E536}" destId="{120907F4-60A6-4482-A915-C320A786CA9A}" srcOrd="0" destOrd="0" presId="urn:microsoft.com/office/officeart/2005/8/layout/vList5"/>
    <dgm:cxn modelId="{B8FC190D-F813-42C0-8450-03E5809362FB}" type="presParOf" srcId="{FB93CF8F-F7E6-4A5B-9C3B-AE21C5B3E536}" destId="{E0DFBD5F-0855-4B34-AE90-A2AA5429BA9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168D3-A544-430E-B19B-37CFB692C16B}">
      <dsp:nvSpPr>
        <dsp:cNvPr id="0" name=""/>
        <dsp:cNvSpPr/>
      </dsp:nvSpPr>
      <dsp:spPr>
        <a:xfrm rot="5400000">
          <a:off x="5031819" y="-1844784"/>
          <a:ext cx="1335881" cy="5364480"/>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Installed 100% on company servers</a:t>
          </a:r>
          <a:endParaRPr lang="en-US" sz="1900" kern="1200"/>
        </a:p>
        <a:p>
          <a:pPr marL="171450" lvl="1" indent="-171450" algn="l" defTabSz="844550" rtl="0">
            <a:lnSpc>
              <a:spcPct val="90000"/>
            </a:lnSpc>
            <a:spcBef>
              <a:spcPct val="0"/>
            </a:spcBef>
            <a:spcAft>
              <a:spcPct val="15000"/>
            </a:spcAft>
            <a:buChar char="••"/>
          </a:pPr>
          <a:r>
            <a:rPr lang="en-US" sz="1900" kern="1200" smtClean="0"/>
            <a:t>Access to 100% of SharePoint’s features &amp; capabilities</a:t>
          </a:r>
          <a:endParaRPr lang="en-US" sz="1900" kern="1200"/>
        </a:p>
      </dsp:txBody>
      <dsp:txXfrm rot="-5400000">
        <a:off x="3017520" y="234727"/>
        <a:ext cx="5299268" cy="1205457"/>
      </dsp:txXfrm>
    </dsp:sp>
    <dsp:sp modelId="{69E8A4EE-EE84-4AE8-95F7-75BCC072E423}">
      <dsp:nvSpPr>
        <dsp:cNvPr id="0" name=""/>
        <dsp:cNvSpPr/>
      </dsp:nvSpPr>
      <dsp:spPr>
        <a:xfrm>
          <a:off x="0" y="2530"/>
          <a:ext cx="3017520" cy="1669851"/>
        </a:xfrm>
        <a:prstGeom prst="round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en-US" sz="2600" b="1" kern="1200" dirty="0" smtClean="0"/>
            <a:t>On-Premises</a:t>
          </a:r>
          <a:r>
            <a:rPr lang="en-US" sz="2600" kern="1200" dirty="0" smtClean="0"/>
            <a:t> </a:t>
          </a:r>
          <a:r>
            <a:rPr lang="en-US" sz="2400" i="1" kern="1200" dirty="0" smtClean="0"/>
            <a:t>(aka: on-</a:t>
          </a:r>
          <a:r>
            <a:rPr lang="en-US" sz="2400" i="1" kern="1200" dirty="0" err="1" smtClean="0"/>
            <a:t>prem</a:t>
          </a:r>
          <a:r>
            <a:rPr lang="en-US" sz="2400" i="1" kern="1200" dirty="0" smtClean="0"/>
            <a:t> / behind firewall)</a:t>
          </a:r>
          <a:endParaRPr lang="en-US" sz="2400" i="1" kern="1200" dirty="0"/>
        </a:p>
      </dsp:txBody>
      <dsp:txXfrm>
        <a:off x="81515" y="84045"/>
        <a:ext cx="2854490" cy="1506821"/>
      </dsp:txXfrm>
    </dsp:sp>
    <dsp:sp modelId="{E837CD1D-17D8-4ABF-89E1-EC80FE9E9713}">
      <dsp:nvSpPr>
        <dsp:cNvPr id="0" name=""/>
        <dsp:cNvSpPr/>
      </dsp:nvSpPr>
      <dsp:spPr>
        <a:xfrm rot="5400000">
          <a:off x="5031819" y="-91440"/>
          <a:ext cx="1335881" cy="5364480"/>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Installed 100% and managed in the cloud</a:t>
          </a:r>
          <a:endParaRPr lang="en-US" sz="1900" kern="1200"/>
        </a:p>
        <a:p>
          <a:pPr marL="171450" lvl="1" indent="-171450" algn="l" defTabSz="844550" rtl="0">
            <a:lnSpc>
              <a:spcPct val="90000"/>
            </a:lnSpc>
            <a:spcBef>
              <a:spcPct val="0"/>
            </a:spcBef>
            <a:spcAft>
              <a:spcPct val="15000"/>
            </a:spcAft>
            <a:buChar char="••"/>
          </a:pPr>
          <a:r>
            <a:rPr lang="en-US" sz="1900" kern="1200" smtClean="0"/>
            <a:t>Most common context: Office 365 / SharePoint Online</a:t>
          </a:r>
          <a:endParaRPr lang="en-US" sz="1900" kern="1200"/>
        </a:p>
        <a:p>
          <a:pPr marL="171450" lvl="1" indent="-171450" algn="l" defTabSz="844550" rtl="0">
            <a:lnSpc>
              <a:spcPct val="90000"/>
            </a:lnSpc>
            <a:spcBef>
              <a:spcPct val="0"/>
            </a:spcBef>
            <a:spcAft>
              <a:spcPct val="15000"/>
            </a:spcAft>
            <a:buChar char="••"/>
          </a:pPr>
          <a:r>
            <a:rPr lang="en-US" sz="1900" kern="1200" smtClean="0"/>
            <a:t>Some features not available in the cloud</a:t>
          </a:r>
          <a:endParaRPr lang="en-US" sz="1900" kern="1200"/>
        </a:p>
      </dsp:txBody>
      <dsp:txXfrm rot="-5400000">
        <a:off x="3017520" y="1988071"/>
        <a:ext cx="5299268" cy="1205457"/>
      </dsp:txXfrm>
    </dsp:sp>
    <dsp:sp modelId="{D8655AF5-97BC-457E-8373-39CD53E87B03}">
      <dsp:nvSpPr>
        <dsp:cNvPr id="0" name=""/>
        <dsp:cNvSpPr/>
      </dsp:nvSpPr>
      <dsp:spPr>
        <a:xfrm>
          <a:off x="0" y="1755874"/>
          <a:ext cx="3017520" cy="1669851"/>
        </a:xfrm>
        <a:prstGeom prst="round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en-US" sz="2600" b="1" kern="1200" dirty="0" smtClean="0"/>
            <a:t>Hosted</a:t>
          </a:r>
          <a:br>
            <a:rPr lang="en-US" sz="2600" b="1" kern="1200" dirty="0" smtClean="0"/>
          </a:br>
          <a:r>
            <a:rPr lang="en-US" sz="2400" i="1" kern="1200" dirty="0" smtClean="0"/>
            <a:t>(aka: Office 365 / SharePoint Online)</a:t>
          </a:r>
          <a:endParaRPr lang="en-US" sz="2400" i="1" kern="1200" dirty="0"/>
        </a:p>
      </dsp:txBody>
      <dsp:txXfrm>
        <a:off x="81515" y="1837389"/>
        <a:ext cx="2854490" cy="1506821"/>
      </dsp:txXfrm>
    </dsp:sp>
    <dsp:sp modelId="{E0DFBD5F-0855-4B34-AE90-A2AA5429BA9D}">
      <dsp:nvSpPr>
        <dsp:cNvPr id="0" name=""/>
        <dsp:cNvSpPr/>
      </dsp:nvSpPr>
      <dsp:spPr>
        <a:xfrm rot="5400000">
          <a:off x="5031819" y="1661904"/>
          <a:ext cx="1335881" cy="5364480"/>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Mix of the two deployments</a:t>
          </a:r>
          <a:endParaRPr lang="en-US" sz="1900" kern="1200"/>
        </a:p>
        <a:p>
          <a:pPr marL="171450" lvl="1" indent="-171450" algn="l" defTabSz="844550" rtl="0">
            <a:lnSpc>
              <a:spcPct val="90000"/>
            </a:lnSpc>
            <a:spcBef>
              <a:spcPct val="0"/>
            </a:spcBef>
            <a:spcAft>
              <a:spcPct val="15000"/>
            </a:spcAft>
            <a:buChar char="••"/>
          </a:pPr>
          <a:r>
            <a:rPr lang="en-US" sz="1900" kern="1200" smtClean="0"/>
            <a:t>Very scenario driven on customer-by-customer basis</a:t>
          </a:r>
          <a:endParaRPr lang="en-US" sz="1900" kern="1200"/>
        </a:p>
      </dsp:txBody>
      <dsp:txXfrm rot="-5400000">
        <a:off x="3017520" y="3741415"/>
        <a:ext cx="5299268" cy="1205457"/>
      </dsp:txXfrm>
    </dsp:sp>
    <dsp:sp modelId="{120907F4-60A6-4482-A915-C320A786CA9A}">
      <dsp:nvSpPr>
        <dsp:cNvPr id="0" name=""/>
        <dsp:cNvSpPr/>
      </dsp:nvSpPr>
      <dsp:spPr>
        <a:xfrm>
          <a:off x="0" y="3509218"/>
          <a:ext cx="3017520" cy="1669851"/>
        </a:xfrm>
        <a:prstGeom prst="round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b="1" kern="1200" dirty="0" smtClean="0"/>
            <a:t>Hybrid </a:t>
          </a:r>
          <a:br>
            <a:rPr lang="en-US" sz="2900" b="1" kern="1200" dirty="0" smtClean="0"/>
          </a:br>
          <a:r>
            <a:rPr lang="en-US" sz="2800" i="1" kern="1200" dirty="0" smtClean="0"/>
            <a:t>(aka: mix of On-</a:t>
          </a:r>
          <a:r>
            <a:rPr lang="en-US" sz="2800" i="1" kern="1200" dirty="0" err="1" smtClean="0"/>
            <a:t>Prem</a:t>
          </a:r>
          <a:r>
            <a:rPr lang="en-US" sz="2800" i="1" kern="1200" dirty="0" smtClean="0"/>
            <a:t> &amp; Hosted)</a:t>
          </a:r>
          <a:endParaRPr lang="en-US" sz="2800" i="1" kern="1200" dirty="0"/>
        </a:p>
      </dsp:txBody>
      <dsp:txXfrm>
        <a:off x="81515" y="3590733"/>
        <a:ext cx="2854490" cy="15068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module students will get up to speed on SharePoint 2013 both from a SKU/license perspective as well as from a capability &amp; architectural perspective. The different deployment models will also be covered in depth </a:t>
            </a:r>
            <a:r>
              <a:rPr lang="en-US" sz="1200" kern="1200" smtClean="0">
                <a:solidFill>
                  <a:schemeClr val="tx1"/>
                </a:solidFill>
                <a:effectLst/>
                <a:latin typeface="+mn-lt"/>
                <a:ea typeface="+mn-ea"/>
                <a:cs typeface="+mn-cs"/>
              </a:rPr>
              <a:t>(on-premises </a:t>
            </a:r>
            <a:r>
              <a:rPr lang="en-US" sz="1200" kern="1200" dirty="0" smtClean="0">
                <a:solidFill>
                  <a:schemeClr val="tx1"/>
                </a:solidFill>
                <a:effectLst/>
                <a:latin typeface="+mn-lt"/>
                <a:ea typeface="+mn-ea"/>
                <a:cs typeface="+mn-cs"/>
              </a:rPr>
              <a:t>/ hosted [Office 365] / hybrid) and an overview on the different development and extensibility options.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sites and content live within SQL</a:t>
            </a:r>
            <a:r>
              <a:rPr lang="en-US" baseline="0" dirty="0" smtClean="0"/>
              <a:t> Server databases called “content databases”. SharePoint is primarily a Web-based application. Microsoft uses Web applications, also referred to as Web Sites in Internet Information Services (IIS), as the HTTP/HTTP entry point into SharePoint site collections.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10</a:t>
            </a:fld>
            <a:endParaRPr lang="en-US" dirty="0"/>
          </a:p>
        </p:txBody>
      </p:sp>
    </p:spTree>
    <p:extLst>
      <p:ext uri="{BB962C8B-B14F-4D97-AF65-F5344CB8AC3E}">
        <p14:creationId xmlns:p14="http://schemas.microsoft.com/office/powerpoint/2010/main" val="3228420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content resides in SharePoint sites. These sites</a:t>
            </a:r>
            <a:r>
              <a:rPr lang="en-US" baseline="0" dirty="0" smtClean="0"/>
              <a:t> contain lists, document libraries and other </a:t>
            </a:r>
            <a:r>
              <a:rPr lang="en-US" baseline="0" dirty="0" err="1" smtClean="0"/>
              <a:t>subsites</a:t>
            </a:r>
            <a:r>
              <a:rPr lang="en-US" baseline="0" dirty="0" smtClean="0"/>
              <a:t>. </a:t>
            </a:r>
          </a:p>
          <a:p>
            <a:endParaRPr lang="en-US" baseline="0" dirty="0" smtClean="0"/>
          </a:p>
          <a:p>
            <a:r>
              <a:rPr lang="en-US" baseline="0" dirty="0" smtClean="0"/>
              <a:t>Sites are grouped into site collections. Each site collection must have exactly one site referred to as the “top-level” or “root” site. This site has all the same characteristics of other SharePoint sites.</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11</a:t>
            </a:fld>
            <a:endParaRPr lang="en-US" dirty="0"/>
          </a:p>
        </p:txBody>
      </p:sp>
    </p:spTree>
    <p:extLst>
      <p:ext uri="{BB962C8B-B14F-4D97-AF65-F5344CB8AC3E}">
        <p14:creationId xmlns:p14="http://schemas.microsoft.com/office/powerpoint/2010/main" val="3945130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r>
              <a:rPr lang="en-US" dirty="0" smtClean="0"/>
              <a:t>Microsoft broke up the</a:t>
            </a:r>
            <a:r>
              <a:rPr lang="en-US" baseline="0" dirty="0" smtClean="0"/>
              <a:t> Shared Service Provider (SSP) framework in SharePoint 2007 into a new model called Service Applications. This new model facilitates a multitenant deployment of SharePoint 2010 as much more flexible SharePoint farm topologies. </a:t>
            </a:r>
          </a:p>
          <a:p>
            <a:endParaRPr lang="en-US" baseline="0" dirty="0" smtClean="0"/>
          </a:p>
          <a:p>
            <a:r>
              <a:rPr lang="en-US" baseline="0" dirty="0" smtClean="0"/>
              <a:t>Web applications are no longer tied to a collection of configured service offerings such as in the SSP model. Now Web applications can be associated with different service offerings (service applications) on a more a la carte model.</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12</a:t>
            </a:fld>
            <a:endParaRPr lang="en-US" dirty="0"/>
          </a:p>
        </p:txBody>
      </p:sp>
    </p:spTree>
    <p:extLst>
      <p:ext uri="{BB962C8B-B14F-4D97-AF65-F5344CB8AC3E}">
        <p14:creationId xmlns:p14="http://schemas.microsoft.com/office/powerpoint/2010/main" val="1753508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offers a few different surface areas for management. For administrators, they can use the</a:t>
            </a:r>
            <a:r>
              <a:rPr lang="en-US" baseline="0" dirty="0" smtClean="0"/>
              <a:t> Central Administration website that provides all farm-wide management capabilities. They can also use the command-line PowerShell interface known as the SharePoint 2013 Management Shell. Both of these are only available for on-premises deployments. Every site in SharePoint also contains a Site Settings site that allows for management by site collection </a:t>
            </a:r>
            <a:r>
              <a:rPr lang="en-US" baseline="0" dirty="0" smtClean="0"/>
              <a:t>and </a:t>
            </a:r>
            <a:r>
              <a:rPr lang="en-US" baseline="0" dirty="0" smtClean="0"/>
              <a:t>site administrators of site collections and sites. It is security </a:t>
            </a:r>
            <a:r>
              <a:rPr lang="en-US" baseline="0" dirty="0" smtClean="0"/>
              <a:t>and </a:t>
            </a:r>
            <a:r>
              <a:rPr lang="en-US" baseline="0" dirty="0" smtClean="0"/>
              <a:t>context trimmed so only certain things can be managed depending on who is logged in and what has been enabled/installed on the site collection/site.</a:t>
            </a:r>
            <a:endParaRPr lang="en-US" dirty="0"/>
          </a:p>
        </p:txBody>
      </p:sp>
    </p:spTree>
    <p:extLst>
      <p:ext uri="{BB962C8B-B14F-4D97-AF65-F5344CB8AC3E}">
        <p14:creationId xmlns:p14="http://schemas.microsoft.com/office/powerpoint/2010/main" val="2875324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Show Team Site</a:t>
            </a:r>
          </a:p>
          <a:p>
            <a:pPr marL="171450" indent="-171450">
              <a:buFont typeface="Arial" panose="020B0604020202020204" pitchFamily="34" charset="0"/>
              <a:buChar char="•"/>
            </a:pPr>
            <a:r>
              <a:rPr lang="en-US" dirty="0" smtClean="0"/>
              <a:t>Show new Developer Site</a:t>
            </a:r>
          </a:p>
          <a:p>
            <a:pPr marL="171450" indent="-171450">
              <a:buFont typeface="Arial" panose="020B0604020202020204" pitchFamily="34" charset="0"/>
              <a:buChar char="•"/>
            </a:pPr>
            <a:r>
              <a:rPr lang="en-US" dirty="0" smtClean="0"/>
              <a:t>Show ribbon</a:t>
            </a:r>
          </a:p>
          <a:p>
            <a:pPr marL="171450" indent="-171450">
              <a:buFont typeface="Arial" panose="020B0604020202020204" pitchFamily="34" charset="0"/>
              <a:buChar char="•"/>
            </a:pPr>
            <a:r>
              <a:rPr lang="en-US" dirty="0" smtClean="0"/>
              <a:t>Show Site Settings</a:t>
            </a:r>
            <a:r>
              <a:rPr lang="en-US" baseline="0" dirty="0" smtClean="0"/>
              <a:t> page for </a:t>
            </a:r>
            <a:r>
              <a:rPr lang="en-US" baseline="0" dirty="0" err="1" smtClean="0"/>
              <a:t>SPWeb</a:t>
            </a:r>
            <a:r>
              <a:rPr lang="en-US" baseline="0" dirty="0" smtClean="0"/>
              <a:t> (non-</a:t>
            </a:r>
            <a:r>
              <a:rPr lang="en-US" baseline="0" dirty="0" err="1" smtClean="0"/>
              <a:t>RootWeb</a:t>
            </a:r>
            <a:r>
              <a:rPr lang="en-US" baseline="0" dirty="0" smtClean="0"/>
              <a:t>) &amp; </a:t>
            </a:r>
            <a:r>
              <a:rPr lang="en-US" baseline="0" dirty="0" err="1" smtClean="0"/>
              <a:t>SPSite</a:t>
            </a:r>
            <a:r>
              <a:rPr lang="en-US" baseline="0" dirty="0" smtClean="0"/>
              <a:t> (</a:t>
            </a:r>
            <a:r>
              <a:rPr lang="en-US" baseline="0" dirty="0" err="1" smtClean="0"/>
              <a:t>RootWeb</a:t>
            </a:r>
            <a:r>
              <a:rPr lang="en-US" baseline="0" dirty="0" smtClean="0"/>
              <a:t>)</a:t>
            </a:r>
          </a:p>
          <a:p>
            <a:pPr marL="171450" indent="-171450">
              <a:buFont typeface="Arial" panose="020B0604020202020204" pitchFamily="34" charset="0"/>
              <a:buChar char="•"/>
            </a:pPr>
            <a:r>
              <a:rPr lang="en-US" baseline="0" dirty="0" smtClean="0"/>
              <a:t>Show Central Administration</a:t>
            </a:r>
          </a:p>
          <a:p>
            <a:pPr marL="171450" indent="-171450">
              <a:buFont typeface="Arial" panose="020B0604020202020204" pitchFamily="34" charset="0"/>
              <a:buChar char="•"/>
            </a:pPr>
            <a:r>
              <a:rPr lang="en-US" baseline="0" dirty="0" smtClean="0"/>
              <a:t>Show Service Applications page</a:t>
            </a:r>
          </a:p>
          <a:p>
            <a:pPr marL="171450" indent="-171450">
              <a:buFont typeface="Arial" panose="020B0604020202020204" pitchFamily="34" charset="0"/>
              <a:buChar char="•"/>
            </a:pPr>
            <a:r>
              <a:rPr lang="en-US" baseline="0" dirty="0" smtClean="0"/>
              <a:t>Jump into one Service App and show</a:t>
            </a:r>
            <a:endParaRPr lang="en-US" dirty="0"/>
          </a:p>
        </p:txBody>
      </p:sp>
    </p:spTree>
    <p:extLst>
      <p:ext uri="{BB962C8B-B14F-4D97-AF65-F5344CB8AC3E}">
        <p14:creationId xmlns:p14="http://schemas.microsoft.com/office/powerpoint/2010/main" val="484540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20126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can be deployed in three ways. An</a:t>
            </a:r>
            <a:r>
              <a:rPr lang="en-US" baseline="0" dirty="0" smtClean="0"/>
              <a:t> On-Premises deployment is </a:t>
            </a:r>
            <a:r>
              <a:rPr lang="en-US" baseline="0" dirty="0" smtClean="0"/>
              <a:t>historically the </a:t>
            </a:r>
            <a:r>
              <a:rPr lang="en-US" baseline="0" dirty="0" smtClean="0"/>
              <a:t>most </a:t>
            </a:r>
            <a:r>
              <a:rPr lang="en-US" baseline="0" dirty="0" smtClean="0"/>
              <a:t>common. </a:t>
            </a:r>
            <a:r>
              <a:rPr lang="en-US" baseline="0" dirty="0" smtClean="0"/>
              <a:t>This is where SharePoint is installed on company servers behind the firewall and administrators manage the performance, storage and business continuity story. A Hosted deployment is one in which SharePoint is installed </a:t>
            </a:r>
            <a:r>
              <a:rPr lang="en-US" baseline="0" dirty="0" smtClean="0"/>
              <a:t>and </a:t>
            </a:r>
            <a:r>
              <a:rPr lang="en-US" baseline="0" dirty="0" smtClean="0"/>
              <a:t>managed by a third party. The most common and popular instance of this is Office 365. In some scenarios, either as companies migrate from an On-Premises deployment to Hosted or where a permanent co-existence is desired, SharePoint can also be deployed in a hybrid model where a local On-Premises installation is aware of a Hosted SharePoint tenant.</a:t>
            </a:r>
            <a:endParaRPr lang="en-US" dirty="0"/>
          </a:p>
        </p:txBody>
      </p:sp>
    </p:spTree>
    <p:extLst>
      <p:ext uri="{BB962C8B-B14F-4D97-AF65-F5344CB8AC3E}">
        <p14:creationId xmlns:p14="http://schemas.microsoft.com/office/powerpoint/2010/main" val="431961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5382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by nature</a:t>
            </a:r>
            <a:r>
              <a:rPr lang="en-US" baseline="0" dirty="0" smtClean="0"/>
              <a:t> is a very customizable and extensible platform. For Power Users, you can customize and extend SharePoint using just the browser or by using the SharePoint Designer client. For Developers, you can customize and extend SharePoint either using SharePoint solutions (*.</a:t>
            </a:r>
            <a:r>
              <a:rPr lang="en-US" baseline="0" dirty="0" err="1" smtClean="0"/>
              <a:t>wsp</a:t>
            </a:r>
            <a:r>
              <a:rPr lang="en-US" baseline="0" dirty="0" smtClean="0"/>
              <a:t>) or using </a:t>
            </a:r>
            <a:r>
              <a:rPr lang="en-US" baseline="0" smtClean="0"/>
              <a:t>SharePoint </a:t>
            </a:r>
            <a:r>
              <a:rPr lang="en-US" baseline="0" smtClean="0"/>
              <a:t>Apps, both </a:t>
            </a:r>
            <a:r>
              <a:rPr lang="en-US" baseline="0" dirty="0" smtClean="0"/>
              <a:t>of which will be covered throughout the course.</a:t>
            </a:r>
            <a:endParaRPr lang="en-US" dirty="0"/>
          </a:p>
        </p:txBody>
      </p:sp>
    </p:spTree>
    <p:extLst>
      <p:ext uri="{BB962C8B-B14F-4D97-AF65-F5344CB8AC3E}">
        <p14:creationId xmlns:p14="http://schemas.microsoft.com/office/powerpoint/2010/main" val="3922351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0398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661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88417"/>
          <p:cNvSpPr>
            <a:spLocks noGrp="1" noRot="1" noChangeAspect="1" noTextEdit="1"/>
          </p:cNvSpPr>
          <p:nvPr>
            <p:ph type="sldImg"/>
          </p:nvPr>
        </p:nvSpPr>
        <p:spPr>
          <a:xfrm>
            <a:off x="1257300" y="719138"/>
            <a:ext cx="4800600" cy="3600450"/>
          </a:xfrm>
          <a:prstGeom prst="rect">
            <a:avLst/>
          </a:prstGeom>
          <a:noFill/>
          <a:ln cap="flat">
            <a:headEnd type="none" w="med" len="med"/>
            <a:tailEnd type="none" w="med" len="med"/>
          </a:ln>
        </p:spPr>
      </p:sp>
      <p:sp>
        <p:nvSpPr>
          <p:cNvPr id="188419" name="Notes Placeholder 188418"/>
          <p:cNvSpPr>
            <a:spLocks noGrp="1" noChangeArrowheads="1"/>
          </p:cNvSpPr>
          <p:nvPr>
            <p:ph type="body" idx="1"/>
          </p:nvPr>
        </p:nvSpPr>
        <p:spPr>
          <a:xfrm>
            <a:off x="731520" y="4560570"/>
            <a:ext cx="5852160" cy="4320540"/>
          </a:xfrm>
          <a:prstGeom prst="rect">
            <a:avLst/>
          </a:prstGeom>
        </p:spPr>
        <p:txBody>
          <a:bodyPr/>
          <a:lstStyle/>
          <a:p>
            <a:pPr lvl="1" hangingPunct="1"/>
            <a:endParaRPr lang="en-US" dirty="0">
              <a:latin typeface="Arial" pitchFamily="34" charset="0"/>
              <a:cs typeface="MS PGothic"/>
            </a:endParaRP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01 - SharePoint 2010 Developer Roadmap</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3</a:t>
            </a:fld>
            <a:endParaRPr lang="en-US" dirty="0"/>
          </a:p>
        </p:txBody>
      </p:sp>
    </p:spTree>
    <p:extLst>
      <p:ext uri="{BB962C8B-B14F-4D97-AF65-F5344CB8AC3E}">
        <p14:creationId xmlns:p14="http://schemas.microsoft.com/office/powerpoint/2010/main" val="2204627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88417"/>
          <p:cNvSpPr>
            <a:spLocks noGrp="1" noRot="1" noChangeAspect="1" noTextEdit="1"/>
          </p:cNvSpPr>
          <p:nvPr>
            <p:ph type="sldImg"/>
          </p:nvPr>
        </p:nvSpPr>
        <p:spPr>
          <a:xfrm>
            <a:off x="1257300" y="719138"/>
            <a:ext cx="4800600" cy="3600450"/>
          </a:xfrm>
          <a:prstGeom prst="rect">
            <a:avLst/>
          </a:prstGeom>
          <a:noFill/>
          <a:ln cap="flat">
            <a:headEnd type="none" w="med" len="med"/>
            <a:tailEnd type="none" w="med" len="med"/>
          </a:ln>
        </p:spPr>
      </p:sp>
      <p:sp>
        <p:nvSpPr>
          <p:cNvPr id="188419" name="Notes Placeholder 188418"/>
          <p:cNvSpPr>
            <a:spLocks noGrp="1" noChangeArrowheads="1"/>
          </p:cNvSpPr>
          <p:nvPr>
            <p:ph type="body" idx="1"/>
          </p:nvPr>
        </p:nvSpPr>
        <p:spPr>
          <a:xfrm>
            <a:off x="731520" y="4560570"/>
            <a:ext cx="5852160" cy="4320540"/>
          </a:xfrm>
          <a:prstGeom prst="rect">
            <a:avLst/>
          </a:prstGeom>
        </p:spPr>
        <p:txBody>
          <a:bodyPr/>
          <a:lstStyle/>
          <a:p>
            <a:pPr hangingPunct="1"/>
            <a:r>
              <a:rPr lang="en-US" dirty="0" smtClean="0">
                <a:latin typeface="Arial" pitchFamily="34" charset="0"/>
                <a:cs typeface="MS PGothic"/>
              </a:rPr>
              <a:t>SharePoint Foundation 2010 is the nex</a:t>
            </a:r>
            <a:r>
              <a:rPr lang="en-US" baseline="0" dirty="0" smtClean="0">
                <a:latin typeface="Arial" pitchFamily="34" charset="0"/>
                <a:cs typeface="MS PGothic"/>
              </a:rPr>
              <a:t>t version of Windows SharePoint Services 3.0.</a:t>
            </a:r>
          </a:p>
          <a:p>
            <a:pPr hangingPunct="1"/>
            <a:endParaRPr lang="en-US" dirty="0" smtClean="0">
              <a:latin typeface="Arial" pitchFamily="34" charset="0"/>
              <a:cs typeface="MS PGothic"/>
            </a:endParaRPr>
          </a:p>
          <a:p>
            <a:pPr hangingPunct="1"/>
            <a:r>
              <a:rPr lang="en-US" dirty="0" smtClean="0">
                <a:latin typeface="Arial" pitchFamily="34" charset="0"/>
                <a:cs typeface="MS PGothic"/>
              </a:rPr>
              <a:t>SharePoint Server 2010 is the next version of the SharePoint technology stack. There different SKUs for SharePoint Server 2010:</a:t>
            </a:r>
            <a:endParaRPr lang="en-US" dirty="0">
              <a:latin typeface="Arial" pitchFamily="34" charset="0"/>
              <a:cs typeface="MS PGothic"/>
            </a:endParaRP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Arial" pitchFamily="34" charset="0"/>
                <a:cs typeface="MS PGothic"/>
              </a:rPr>
              <a:t>SharePoint Foundation 2010</a:t>
            </a:r>
            <a:endParaRPr lang="en-US" i="1" dirty="0" smtClean="0">
              <a:latin typeface="Arial" pitchFamily="34" charset="0"/>
              <a:cs typeface="MS PGothic"/>
            </a:endParaRP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Arial" pitchFamily="34" charset="0"/>
                <a:cs typeface="MS PGothic"/>
              </a:rPr>
              <a:t>SharePoint Server 2010 Standard</a:t>
            </a:r>
          </a:p>
          <a:p>
            <a:pPr marL="628650" lvl="1" indent="-171450" hangingPunct="1">
              <a:buFont typeface="Arial" pitchFamily="34" charset="0"/>
              <a:buChar char="•"/>
            </a:pPr>
            <a:r>
              <a:rPr lang="en-US" dirty="0" smtClean="0">
                <a:latin typeface="Arial" pitchFamily="34" charset="0"/>
                <a:cs typeface="MS PGothic"/>
              </a:rPr>
              <a:t>SharePoint Server 2010 Enterprise</a:t>
            </a:r>
          </a:p>
          <a:p>
            <a:pPr marL="628650" lvl="1" indent="-171450" hangingPunct="1">
              <a:buFont typeface="Arial" pitchFamily="34" charset="0"/>
              <a:buChar char="•"/>
            </a:pPr>
            <a:r>
              <a:rPr lang="en-US" dirty="0" smtClean="0">
                <a:latin typeface="Arial" pitchFamily="34" charset="0"/>
                <a:cs typeface="MS PGothic"/>
              </a:rPr>
              <a:t>SharePoint Server 2010</a:t>
            </a:r>
            <a:r>
              <a:rPr lang="en-US" baseline="0" dirty="0" smtClean="0">
                <a:latin typeface="Arial" pitchFamily="34" charset="0"/>
                <a:cs typeface="MS PGothic"/>
              </a:rPr>
              <a:t> for Internet Sites, Standard</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Arial" pitchFamily="34" charset="0"/>
                <a:cs typeface="MS PGothic"/>
              </a:rPr>
              <a:t>SharePoint Server 2010</a:t>
            </a:r>
            <a:r>
              <a:rPr lang="en-US" baseline="0" dirty="0" smtClean="0">
                <a:latin typeface="Arial" pitchFamily="34" charset="0"/>
                <a:cs typeface="MS PGothic"/>
              </a:rPr>
              <a:t> for Internet Sites, Enterprise</a:t>
            </a:r>
            <a:endParaRPr lang="en-US" dirty="0" smtClean="0">
              <a:latin typeface="Arial" pitchFamily="34" charset="0"/>
              <a:cs typeface="MS PGothic"/>
            </a:endParaRPr>
          </a:p>
          <a:p>
            <a:pPr lvl="1" hangingPunct="1"/>
            <a:endParaRPr lang="en-US" i="1" dirty="0" smtClean="0">
              <a:latin typeface="Arial" pitchFamily="34" charset="0"/>
              <a:cs typeface="MS PGothic"/>
            </a:endParaRPr>
          </a:p>
          <a:p>
            <a:pPr hangingPunct="1"/>
            <a:r>
              <a:rPr lang="en-US" dirty="0" smtClean="0">
                <a:latin typeface="Arial" pitchFamily="34" charset="0"/>
                <a:cs typeface="MS PGothic"/>
              </a:rPr>
              <a:t>SharePoint 2010 only runs on 64-bit operating systems. This is different from MOSS 2007 and WSS 3.0 which ran on either a 32-bit OS </a:t>
            </a:r>
            <a:r>
              <a:rPr lang="en-US" dirty="0" smtClean="0">
                <a:latin typeface="Arial" pitchFamily="34" charset="0"/>
                <a:cs typeface="MS PGothic"/>
              </a:rPr>
              <a:t>or a </a:t>
            </a:r>
            <a:r>
              <a:rPr lang="en-US" dirty="0" smtClean="0">
                <a:latin typeface="Arial" pitchFamily="34" charset="0"/>
                <a:cs typeface="MS PGothic"/>
              </a:rPr>
              <a:t>64-bit OS.</a:t>
            </a:r>
          </a:p>
          <a:p>
            <a:pPr hangingPunct="1"/>
            <a:endParaRPr lang="en-US" dirty="0" smtClean="0">
              <a:latin typeface="Arial" pitchFamily="34" charset="0"/>
              <a:cs typeface="MS PGothic"/>
            </a:endParaRPr>
          </a:p>
          <a:p>
            <a:pPr hangingPunct="1"/>
            <a:r>
              <a:rPr lang="en-US" dirty="0" smtClean="0">
                <a:latin typeface="Arial" pitchFamily="34" charset="0"/>
                <a:cs typeface="MS PGothic"/>
              </a:rPr>
              <a:t>SharePoint 2010 is the first version of the product that supports installation on a client operating system for development. The supported client operating systems include 64-bit version of Windows 7 and Windows Vista.</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01 - SharePoint 2010 Developer Roadmap</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4</a:t>
            </a:fld>
            <a:endParaRPr lang="en-US" dirty="0"/>
          </a:p>
        </p:txBody>
      </p:sp>
    </p:spTree>
    <p:extLst>
      <p:ext uri="{BB962C8B-B14F-4D97-AF65-F5344CB8AC3E}">
        <p14:creationId xmlns:p14="http://schemas.microsoft.com/office/powerpoint/2010/main" val="987544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88417"/>
          <p:cNvSpPr>
            <a:spLocks noGrp="1" noRot="1" noChangeAspect="1" noTextEdit="1"/>
          </p:cNvSpPr>
          <p:nvPr>
            <p:ph type="sldImg"/>
          </p:nvPr>
        </p:nvSpPr>
        <p:spPr>
          <a:xfrm>
            <a:off x="1257300" y="719138"/>
            <a:ext cx="4800600" cy="3600450"/>
          </a:xfrm>
          <a:prstGeom prst="rect">
            <a:avLst/>
          </a:prstGeom>
          <a:noFill/>
          <a:ln cap="flat">
            <a:headEnd type="none" w="med" len="med"/>
            <a:tailEnd type="none" w="med" len="med"/>
          </a:ln>
        </p:spPr>
      </p:sp>
      <p:sp>
        <p:nvSpPr>
          <p:cNvPr id="188419" name="Notes Placeholder 188418"/>
          <p:cNvSpPr>
            <a:spLocks noGrp="1" noChangeArrowheads="1"/>
          </p:cNvSpPr>
          <p:nvPr>
            <p:ph type="body" idx="1"/>
          </p:nvPr>
        </p:nvSpPr>
        <p:spPr>
          <a:xfrm>
            <a:off x="731520" y="4560570"/>
            <a:ext cx="5852160" cy="4320540"/>
          </a:xfrm>
          <a:prstGeom prst="rect">
            <a:avLst/>
          </a:prstGeom>
        </p:spPr>
        <p:txBody>
          <a:bodyPr/>
          <a:lstStyle/>
          <a:p>
            <a:pPr hangingPunct="1"/>
            <a:r>
              <a:rPr lang="en-US" dirty="0" smtClean="0">
                <a:latin typeface="Arial" pitchFamily="34" charset="0"/>
                <a:cs typeface="MS PGothic"/>
              </a:rPr>
              <a:t>SharePoint Foundation 2013 is the </a:t>
            </a:r>
            <a:r>
              <a:rPr lang="en-US" baseline="0" dirty="0" smtClean="0">
                <a:latin typeface="Arial" pitchFamily="34" charset="0"/>
                <a:cs typeface="MS PGothic"/>
              </a:rPr>
              <a:t>free version </a:t>
            </a:r>
            <a:r>
              <a:rPr lang="en-US" baseline="0" dirty="0" smtClean="0">
                <a:latin typeface="Arial" pitchFamily="34" charset="0"/>
                <a:cs typeface="MS PGothic"/>
              </a:rPr>
              <a:t>of SharePoint </a:t>
            </a:r>
            <a:r>
              <a:rPr lang="en-US" baseline="0" dirty="0" smtClean="0">
                <a:latin typeface="Arial" pitchFamily="34" charset="0"/>
                <a:cs typeface="MS PGothic"/>
              </a:rPr>
              <a:t>that provides the core collaboration capabilities. </a:t>
            </a:r>
            <a:r>
              <a:rPr lang="en-US" dirty="0" smtClean="0">
                <a:latin typeface="Arial" pitchFamily="34" charset="0"/>
                <a:cs typeface="MS PGothic"/>
              </a:rPr>
              <a:t>SharePoint Server 2013 is the next version of the SharePoint technology stack. </a:t>
            </a:r>
          </a:p>
          <a:p>
            <a:pPr hangingPunct="1"/>
            <a:endParaRPr lang="en-US" i="1" dirty="0" smtClean="0">
              <a:latin typeface="Arial" pitchFamily="34" charset="0"/>
              <a:cs typeface="MS PGothic"/>
            </a:endParaRPr>
          </a:p>
          <a:p>
            <a:pPr hangingPunct="1"/>
            <a:r>
              <a:rPr lang="en-US" dirty="0" smtClean="0">
                <a:latin typeface="Arial" pitchFamily="34" charset="0"/>
                <a:cs typeface="MS PGothic"/>
              </a:rPr>
              <a:t>Like</a:t>
            </a:r>
            <a:r>
              <a:rPr lang="en-US" baseline="0" dirty="0" smtClean="0">
                <a:latin typeface="Arial" pitchFamily="34" charset="0"/>
                <a:cs typeface="MS PGothic"/>
              </a:rPr>
              <a:t> SharePoint 2010, </a:t>
            </a:r>
            <a:r>
              <a:rPr lang="en-US" dirty="0" smtClean="0">
                <a:latin typeface="Arial" pitchFamily="34" charset="0"/>
                <a:cs typeface="MS PGothic"/>
              </a:rPr>
              <a:t>SharePoint 2013 only runs on 64-bit operating systems. It is supported on both Windows Server 2008 R2 w/ Service Pack 1 or on the latest</a:t>
            </a:r>
            <a:r>
              <a:rPr lang="en-US" baseline="0" dirty="0" smtClean="0">
                <a:latin typeface="Arial" pitchFamily="34" charset="0"/>
                <a:cs typeface="MS PGothic"/>
              </a:rPr>
              <a:t> release of Windows Server: Windows Server 2012.</a:t>
            </a:r>
            <a:endParaRPr lang="en-US" dirty="0" smtClean="0">
              <a:latin typeface="Arial" pitchFamily="34" charset="0"/>
              <a:cs typeface="MS PGothic"/>
            </a:endParaRPr>
          </a:p>
          <a:p>
            <a:pPr hangingPunct="1"/>
            <a:endParaRPr lang="en-US" dirty="0" smtClean="0">
              <a:latin typeface="Arial" pitchFamily="34" charset="0"/>
              <a:cs typeface="MS PGothic"/>
            </a:endParaRPr>
          </a:p>
          <a:p>
            <a:pPr hangingPunct="1"/>
            <a:r>
              <a:rPr lang="en-US" dirty="0" smtClean="0">
                <a:latin typeface="Arial" pitchFamily="34" charset="0"/>
                <a:cs typeface="MS PGothic"/>
              </a:rPr>
              <a:t>However unlike SharePoint 2010, SharePoint</a:t>
            </a:r>
            <a:r>
              <a:rPr lang="en-US" baseline="0" dirty="0" smtClean="0">
                <a:latin typeface="Arial" pitchFamily="34" charset="0"/>
                <a:cs typeface="MS PGothic"/>
              </a:rPr>
              <a:t> 2013 cannot be installed on a client operating system such as Windows 7 or Windows 8. However there are some developer extensibility opportunities for SharePoint 2013 where all you need is a browser, Internet connection and a developer instance of Office 365. Others only require Visual Studio 2012.</a:t>
            </a:r>
            <a:endParaRPr lang="en-US" dirty="0" smtClean="0">
              <a:latin typeface="Arial" pitchFamily="34" charset="0"/>
              <a:cs typeface="MS PGothic"/>
            </a:endParaRP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5</a:t>
            </a:fld>
            <a:endParaRPr lang="en-US" dirty="0"/>
          </a:p>
        </p:txBody>
      </p:sp>
    </p:spTree>
    <p:extLst>
      <p:ext uri="{BB962C8B-B14F-4D97-AF65-F5344CB8AC3E}">
        <p14:creationId xmlns:p14="http://schemas.microsoft.com/office/powerpoint/2010/main" val="3069356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3178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information</a:t>
            </a:r>
            <a:r>
              <a:rPr lang="en-US" baseline="0" dirty="0" smtClean="0"/>
              <a:t> on Minimal Download Strategy (MDS):</a:t>
            </a:r>
            <a:endParaRPr lang="en-US" dirty="0" smtClean="0"/>
          </a:p>
          <a:p>
            <a:r>
              <a:rPr lang="en-US" dirty="0" smtClean="0"/>
              <a:t>http://www.wictorwilen.se/sharepoint-2013---introduction-to-the-minimal-download-strategy-mds</a:t>
            </a:r>
            <a:endParaRPr lang="en-US" dirty="0"/>
          </a:p>
        </p:txBody>
      </p:sp>
    </p:spTree>
    <p:extLst>
      <p:ext uri="{BB962C8B-B14F-4D97-AF65-F5344CB8AC3E}">
        <p14:creationId xmlns:p14="http://schemas.microsoft.com/office/powerpoint/2010/main" val="4114739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1142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SharePoint Farm is simply a collection of servers that have SharePoint installed on them and are all connected to the same configuration database (aka:</a:t>
            </a:r>
            <a:r>
              <a:rPr lang="en-US" baseline="0" dirty="0" smtClean="0"/>
              <a:t> the </a:t>
            </a:r>
            <a:r>
              <a:rPr lang="en-US" baseline="0" dirty="0" err="1" smtClean="0"/>
              <a:t>config</a:t>
            </a:r>
            <a:r>
              <a:rPr lang="en-US" baseline="0" dirty="0" smtClean="0"/>
              <a:t> DB).</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9</a:t>
            </a:fld>
            <a:endParaRPr lang="en-US" dirty="0"/>
          </a:p>
        </p:txBody>
      </p:sp>
    </p:spTree>
    <p:extLst>
      <p:ext uri="{BB962C8B-B14F-4D97-AF65-F5344CB8AC3E}">
        <p14:creationId xmlns:p14="http://schemas.microsoft.com/office/powerpoint/2010/main" val="36984879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criticalpathtraining.com/Member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SharePoint 2013</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US" dirty="0"/>
          </a:p>
        </p:txBody>
      </p:sp>
      <p:sp>
        <p:nvSpPr>
          <p:cNvPr id="3" name="Content Placeholder 2"/>
          <p:cNvSpPr>
            <a:spLocks noGrp="1"/>
          </p:cNvSpPr>
          <p:nvPr>
            <p:ph idx="1"/>
          </p:nvPr>
        </p:nvSpPr>
        <p:spPr/>
        <p:txBody>
          <a:bodyPr/>
          <a:lstStyle/>
          <a:p>
            <a:r>
              <a:rPr lang="en-US" dirty="0" smtClean="0"/>
              <a:t>Web Applications provide HTTP entry points</a:t>
            </a:r>
          </a:p>
          <a:p>
            <a:pPr lvl="1"/>
            <a:r>
              <a:rPr lang="en-US" dirty="0" smtClean="0"/>
              <a:t>Web Applications based on IIS Web sites</a:t>
            </a:r>
          </a:p>
          <a:p>
            <a:pPr lvl="1"/>
            <a:r>
              <a:rPr lang="en-US" dirty="0" smtClean="0"/>
              <a:t>Web Application defines one or more URL spaces</a:t>
            </a:r>
            <a:endParaRPr lang="en-US" sz="1800" b="1" dirty="0" smtClean="0">
              <a:solidFill>
                <a:schemeClr val="tx2">
                  <a:lumMod val="75000"/>
                </a:schemeClr>
              </a:solidFill>
            </a:endParaRPr>
          </a:p>
          <a:p>
            <a:pPr lvl="1"/>
            <a:r>
              <a:rPr lang="en-US" dirty="0" smtClean="0"/>
              <a:t>Web Application security configured independently</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505200"/>
            <a:ext cx="6258232"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1105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Collections and Sites</a:t>
            </a:r>
            <a:endParaRPr lang="en-US" dirty="0"/>
          </a:p>
        </p:txBody>
      </p:sp>
      <p:sp>
        <p:nvSpPr>
          <p:cNvPr id="3" name="Content Placeholder 2"/>
          <p:cNvSpPr>
            <a:spLocks noGrp="1"/>
          </p:cNvSpPr>
          <p:nvPr>
            <p:ph idx="1"/>
          </p:nvPr>
        </p:nvSpPr>
        <p:spPr/>
        <p:txBody>
          <a:bodyPr/>
          <a:lstStyle/>
          <a:p>
            <a:r>
              <a:rPr lang="en-US" dirty="0" smtClean="0"/>
              <a:t>Sites are partitioned into Site Collections</a:t>
            </a:r>
          </a:p>
          <a:p>
            <a:pPr lvl="1"/>
            <a:r>
              <a:rPr lang="en-US" dirty="0" smtClean="0"/>
              <a:t>Site collection is scope for administrative privileges</a:t>
            </a:r>
          </a:p>
          <a:p>
            <a:pPr lvl="1"/>
            <a:r>
              <a:rPr lang="en-US" dirty="0" smtClean="0"/>
              <a:t>Site collection always contains top-level site</a:t>
            </a:r>
          </a:p>
          <a:p>
            <a:pPr lvl="1"/>
            <a:r>
              <a:rPr lang="en-US" dirty="0" smtClean="0"/>
              <a:t>Site collection may contain hierarchy of child sites</a:t>
            </a:r>
          </a:p>
          <a:p>
            <a:pPr lvl="1"/>
            <a:r>
              <a:rPr lang="en-US" dirty="0" smtClean="0"/>
              <a:t>Web application can support 1000s of site collections</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781424"/>
            <a:ext cx="5836792" cy="292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1513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029200" y="4114800"/>
            <a:ext cx="3128367" cy="2425135"/>
          </a:xfrm>
          <a:prstGeom prst="rect">
            <a:avLst/>
          </a:prstGeom>
        </p:spPr>
      </p:pic>
      <p:sp>
        <p:nvSpPr>
          <p:cNvPr id="2" name="Title 1"/>
          <p:cNvSpPr>
            <a:spLocks noGrp="1"/>
          </p:cNvSpPr>
          <p:nvPr>
            <p:ph type="title"/>
          </p:nvPr>
        </p:nvSpPr>
        <p:spPr/>
        <p:txBody>
          <a:bodyPr/>
          <a:lstStyle/>
          <a:p>
            <a:r>
              <a:rPr lang="en-US" dirty="0" smtClean="0"/>
              <a:t>Service Applications</a:t>
            </a:r>
            <a:endParaRPr lang="en-US" dirty="0"/>
          </a:p>
        </p:txBody>
      </p:sp>
      <p:sp>
        <p:nvSpPr>
          <p:cNvPr id="3" name="Content Placeholder 2"/>
          <p:cNvSpPr>
            <a:spLocks noGrp="1"/>
          </p:cNvSpPr>
          <p:nvPr>
            <p:ph idx="1"/>
          </p:nvPr>
        </p:nvSpPr>
        <p:spPr/>
        <p:txBody>
          <a:bodyPr/>
          <a:lstStyle/>
          <a:p>
            <a:r>
              <a:rPr lang="en-US" dirty="0" smtClean="0"/>
              <a:t>Services applications facilitate resource sharing</a:t>
            </a:r>
          </a:p>
          <a:p>
            <a:r>
              <a:rPr lang="en-US" dirty="0" smtClean="0"/>
              <a:t>Service apps can run on WFE or </a:t>
            </a:r>
            <a:br>
              <a:rPr lang="en-US" dirty="0" smtClean="0"/>
            </a:br>
            <a:r>
              <a:rPr lang="en-US" dirty="0" smtClean="0"/>
              <a:t>Application Servers</a:t>
            </a:r>
          </a:p>
          <a:p>
            <a:r>
              <a:rPr lang="en-US" dirty="0" smtClean="0"/>
              <a:t>Service apps can be used across farms</a:t>
            </a:r>
          </a:p>
          <a:p>
            <a:pPr marL="347662" lvl="1" indent="0">
              <a:buNone/>
            </a:pPr>
            <a:endParaRPr lang="en-US"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810000"/>
            <a:ext cx="367279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32-Point Star 5"/>
          <p:cNvSpPr/>
          <p:nvPr/>
        </p:nvSpPr>
        <p:spPr>
          <a:xfrm>
            <a:off x="6207764" y="3886200"/>
            <a:ext cx="2572871" cy="762000"/>
          </a:xfrm>
          <a:prstGeom prst="star32">
            <a:avLst>
              <a:gd name="adj" fmla="val 42206"/>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administrated through Central Admin</a:t>
            </a:r>
            <a:endParaRPr lang="en-US" sz="900" b="1" dirty="0">
              <a:solidFill>
                <a:schemeClr val="tx1"/>
              </a:solidFill>
            </a:endParaRPr>
          </a:p>
        </p:txBody>
      </p:sp>
    </p:spTree>
    <p:extLst>
      <p:ext uri="{BB962C8B-B14F-4D97-AF65-F5344CB8AC3E}">
        <p14:creationId xmlns:p14="http://schemas.microsoft.com/office/powerpoint/2010/main" val="88291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SharePoint</a:t>
            </a:r>
            <a:endParaRPr lang="en-US" dirty="0"/>
          </a:p>
        </p:txBody>
      </p:sp>
      <p:sp>
        <p:nvSpPr>
          <p:cNvPr id="3" name="Content Placeholder 2"/>
          <p:cNvSpPr>
            <a:spLocks noGrp="1"/>
          </p:cNvSpPr>
          <p:nvPr>
            <p:ph idx="1"/>
          </p:nvPr>
        </p:nvSpPr>
        <p:spPr/>
        <p:txBody>
          <a:bodyPr/>
          <a:lstStyle/>
          <a:p>
            <a:r>
              <a:rPr lang="en-US" dirty="0" smtClean="0"/>
              <a:t>Central Administration</a:t>
            </a:r>
          </a:p>
          <a:p>
            <a:pPr lvl="1"/>
            <a:r>
              <a:rPr lang="en-US" dirty="0" smtClean="0"/>
              <a:t>Available in On-Premises deployments</a:t>
            </a:r>
          </a:p>
          <a:p>
            <a:pPr lvl="1"/>
            <a:r>
              <a:rPr lang="en-US" dirty="0" smtClean="0"/>
              <a:t>Manage servers, services, jobs, etc.</a:t>
            </a:r>
          </a:p>
          <a:p>
            <a:pPr lvl="1"/>
            <a:r>
              <a:rPr lang="en-US" dirty="0" smtClean="0"/>
              <a:t>Create Web Applications, site collections</a:t>
            </a:r>
          </a:p>
          <a:p>
            <a:r>
              <a:rPr lang="en-US" dirty="0" smtClean="0"/>
              <a:t>Site Settings</a:t>
            </a:r>
          </a:p>
          <a:p>
            <a:pPr lvl="1"/>
            <a:r>
              <a:rPr lang="en-US" dirty="0" smtClean="0"/>
              <a:t>Available in On-Premises &amp; Hosted deployments</a:t>
            </a:r>
          </a:p>
          <a:p>
            <a:pPr lvl="1"/>
            <a:r>
              <a:rPr lang="en-US" dirty="0" smtClean="0"/>
              <a:t>Manage site features, lists, users, permissions, etc.</a:t>
            </a:r>
          </a:p>
          <a:p>
            <a:pPr lvl="1"/>
            <a:r>
              <a:rPr lang="en-US" dirty="0" smtClean="0"/>
              <a:t>Dual-purpose management site for </a:t>
            </a:r>
            <a:br>
              <a:rPr lang="en-US" dirty="0" smtClean="0"/>
            </a:br>
            <a:r>
              <a:rPr lang="en-US" dirty="0" smtClean="0"/>
              <a:t>sites &amp; site collections</a:t>
            </a:r>
          </a:p>
          <a:p>
            <a:pPr lvl="2"/>
            <a:r>
              <a:rPr lang="en-US" dirty="0" smtClean="0"/>
              <a:t>Manage site collection from top-level site’s site settings page</a:t>
            </a:r>
          </a:p>
          <a:p>
            <a:pPr lvl="2"/>
            <a:r>
              <a:rPr lang="en-US" dirty="0" smtClean="0"/>
              <a:t>When in a non-top-level site, only managing current site</a:t>
            </a:r>
          </a:p>
        </p:txBody>
      </p:sp>
    </p:spTree>
    <p:extLst>
      <p:ext uri="{BB962C8B-B14F-4D97-AF65-F5344CB8AC3E}">
        <p14:creationId xmlns:p14="http://schemas.microsoft.com/office/powerpoint/2010/main" val="1431718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Exploring SharePoint 2013</a:t>
            </a:r>
            <a:endParaRPr lang="en-US" dirty="0"/>
          </a:p>
        </p:txBody>
      </p:sp>
    </p:spTree>
    <p:extLst>
      <p:ext uri="{BB962C8B-B14F-4D97-AF65-F5344CB8AC3E}">
        <p14:creationId xmlns:p14="http://schemas.microsoft.com/office/powerpoint/2010/main" val="3113742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SharePoint History</a:t>
            </a:r>
          </a:p>
          <a:p>
            <a:pPr>
              <a:buFont typeface="Wingdings" panose="05000000000000000000" pitchFamily="2" charset="2"/>
              <a:buChar char="ü"/>
            </a:pPr>
            <a:r>
              <a:rPr lang="en-US" dirty="0" smtClean="0">
                <a:solidFill>
                  <a:schemeClr val="bg1">
                    <a:lumMod val="50000"/>
                  </a:schemeClr>
                </a:solidFill>
              </a:rPr>
              <a:t>Significant </a:t>
            </a:r>
            <a:r>
              <a:rPr lang="en-US" dirty="0">
                <a:solidFill>
                  <a:schemeClr val="bg1">
                    <a:lumMod val="50000"/>
                  </a:schemeClr>
                </a:solidFill>
              </a:rPr>
              <a:t>Changes from SharePoint 2010</a:t>
            </a:r>
          </a:p>
          <a:p>
            <a:pPr>
              <a:buFont typeface="Wingdings" panose="05000000000000000000" pitchFamily="2" charset="2"/>
              <a:buChar char="ü"/>
            </a:pPr>
            <a:r>
              <a:rPr lang="en-US" dirty="0">
                <a:solidFill>
                  <a:schemeClr val="bg1">
                    <a:lumMod val="50000"/>
                  </a:schemeClr>
                </a:solidFill>
              </a:rPr>
              <a:t>SharePoint 2013 Topology &amp; Architecture</a:t>
            </a:r>
          </a:p>
          <a:p>
            <a:pPr>
              <a:buFont typeface="Wingdings" panose="05000000000000000000" pitchFamily="2" charset="2"/>
              <a:buChar char="Ø"/>
            </a:pPr>
            <a:r>
              <a:rPr lang="en-US" dirty="0" smtClean="0"/>
              <a:t>SharePoint 2013 Deployment Options</a:t>
            </a:r>
          </a:p>
          <a:p>
            <a:r>
              <a:rPr lang="en-US" dirty="0" smtClean="0"/>
              <a:t>Extensibility Options</a:t>
            </a:r>
          </a:p>
          <a:p>
            <a:r>
              <a:rPr lang="en-US" dirty="0" smtClean="0"/>
              <a:t>Course Introduction</a:t>
            </a:r>
            <a:endParaRPr lang="en-US" dirty="0"/>
          </a:p>
        </p:txBody>
      </p:sp>
    </p:spTree>
    <p:extLst>
      <p:ext uri="{BB962C8B-B14F-4D97-AF65-F5344CB8AC3E}">
        <p14:creationId xmlns:p14="http://schemas.microsoft.com/office/powerpoint/2010/main" val="1713893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2013 Deployment Options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4595200"/>
              </p:ext>
            </p:extLst>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7502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SharePoint History</a:t>
            </a:r>
          </a:p>
          <a:p>
            <a:pPr>
              <a:buFont typeface="Wingdings" panose="05000000000000000000" pitchFamily="2" charset="2"/>
              <a:buChar char="ü"/>
            </a:pPr>
            <a:r>
              <a:rPr lang="en-US" dirty="0" smtClean="0">
                <a:solidFill>
                  <a:schemeClr val="bg1">
                    <a:lumMod val="50000"/>
                  </a:schemeClr>
                </a:solidFill>
              </a:rPr>
              <a:t>Significant </a:t>
            </a:r>
            <a:r>
              <a:rPr lang="en-US" dirty="0">
                <a:solidFill>
                  <a:schemeClr val="bg1">
                    <a:lumMod val="50000"/>
                  </a:schemeClr>
                </a:solidFill>
              </a:rPr>
              <a:t>Changes from SharePoint 2010</a:t>
            </a:r>
          </a:p>
          <a:p>
            <a:pPr>
              <a:buFont typeface="Wingdings" panose="05000000000000000000" pitchFamily="2" charset="2"/>
              <a:buChar char="ü"/>
            </a:pPr>
            <a:r>
              <a:rPr lang="en-US" dirty="0">
                <a:solidFill>
                  <a:schemeClr val="bg1">
                    <a:lumMod val="50000"/>
                  </a:schemeClr>
                </a:solidFill>
              </a:rPr>
              <a:t>SharePoint 2013 Topology &amp; Architecture</a:t>
            </a:r>
          </a:p>
          <a:p>
            <a:pPr>
              <a:buFont typeface="Wingdings" panose="05000000000000000000" pitchFamily="2" charset="2"/>
              <a:buChar char="ü"/>
            </a:pPr>
            <a:r>
              <a:rPr lang="en-US" dirty="0">
                <a:solidFill>
                  <a:schemeClr val="bg1">
                    <a:lumMod val="50000"/>
                  </a:schemeClr>
                </a:solidFill>
              </a:rPr>
              <a:t>SharePoint 2013 Deployment Options</a:t>
            </a:r>
          </a:p>
          <a:p>
            <a:pPr>
              <a:buFont typeface="Wingdings" panose="05000000000000000000" pitchFamily="2" charset="2"/>
              <a:buChar char="Ø"/>
            </a:pPr>
            <a:r>
              <a:rPr lang="en-US" dirty="0" smtClean="0"/>
              <a:t>Extensibility Options</a:t>
            </a:r>
          </a:p>
          <a:p>
            <a:r>
              <a:rPr lang="en-US" dirty="0" smtClean="0"/>
              <a:t>Course Introduction</a:t>
            </a:r>
            <a:endParaRPr lang="en-US" dirty="0"/>
          </a:p>
        </p:txBody>
      </p:sp>
    </p:spTree>
    <p:extLst>
      <p:ext uri="{BB962C8B-B14F-4D97-AF65-F5344CB8AC3E}">
        <p14:creationId xmlns:p14="http://schemas.microsoft.com/office/powerpoint/2010/main" val="2931341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Extensibility &amp; Development Options</a:t>
            </a:r>
            <a:endParaRPr lang="en-US" dirty="0"/>
          </a:p>
        </p:txBody>
      </p:sp>
      <p:sp>
        <p:nvSpPr>
          <p:cNvPr id="3" name="Content Placeholder 2"/>
          <p:cNvSpPr>
            <a:spLocks noGrp="1"/>
          </p:cNvSpPr>
          <p:nvPr>
            <p:ph idx="1"/>
          </p:nvPr>
        </p:nvSpPr>
        <p:spPr/>
        <p:txBody>
          <a:bodyPr/>
          <a:lstStyle/>
          <a:p>
            <a:r>
              <a:rPr lang="en-US" b="1" dirty="0" smtClean="0"/>
              <a:t>Audience: </a:t>
            </a:r>
            <a:r>
              <a:rPr lang="en-US" dirty="0" smtClean="0"/>
              <a:t>Power User</a:t>
            </a:r>
          </a:p>
          <a:p>
            <a:pPr lvl="1"/>
            <a:r>
              <a:rPr lang="en-US" dirty="0" smtClean="0"/>
              <a:t>Browser</a:t>
            </a:r>
          </a:p>
          <a:p>
            <a:pPr lvl="1"/>
            <a:r>
              <a:rPr lang="en-US" dirty="0" smtClean="0"/>
              <a:t>SharePoint Designer</a:t>
            </a:r>
          </a:p>
          <a:p>
            <a:pPr lvl="2"/>
            <a:r>
              <a:rPr lang="en-US" dirty="0" smtClean="0"/>
              <a:t>Rich-client for SharePoint (sites, lists, libraries, etc.)</a:t>
            </a:r>
          </a:p>
          <a:p>
            <a:pPr lvl="2"/>
            <a:r>
              <a:rPr lang="en-US" dirty="0" smtClean="0"/>
              <a:t>Workflow &amp; External Content Type Designer</a:t>
            </a:r>
          </a:p>
          <a:p>
            <a:r>
              <a:rPr lang="en-US" b="1" dirty="0"/>
              <a:t>Audience:</a:t>
            </a:r>
            <a:r>
              <a:rPr lang="en-US" dirty="0"/>
              <a:t> </a:t>
            </a:r>
            <a:r>
              <a:rPr lang="en-US" dirty="0" smtClean="0"/>
              <a:t>Developer</a:t>
            </a:r>
          </a:p>
          <a:p>
            <a:pPr lvl="1"/>
            <a:r>
              <a:rPr lang="en-US" dirty="0" smtClean="0"/>
              <a:t>Solutions</a:t>
            </a:r>
          </a:p>
          <a:p>
            <a:pPr lvl="2"/>
            <a:r>
              <a:rPr lang="en-US" dirty="0" smtClean="0"/>
              <a:t>Introduced in SharePoint 2007, updated in SharePoint 2010</a:t>
            </a:r>
          </a:p>
          <a:p>
            <a:pPr lvl="1"/>
            <a:r>
              <a:rPr lang="en-US" dirty="0" smtClean="0"/>
              <a:t>SharePoint Apps</a:t>
            </a:r>
          </a:p>
          <a:p>
            <a:pPr lvl="2"/>
            <a:r>
              <a:rPr lang="en-US" dirty="0" smtClean="0"/>
              <a:t>Introduced in SharePoint 2013</a:t>
            </a:r>
          </a:p>
          <a:p>
            <a:pPr lvl="2"/>
            <a:r>
              <a:rPr lang="en-US" dirty="0" smtClean="0"/>
              <a:t>Marketplace distribution model</a:t>
            </a:r>
          </a:p>
          <a:p>
            <a:pPr lvl="2"/>
            <a:r>
              <a:rPr lang="en-US" dirty="0" smtClean="0"/>
              <a:t>Ideal for Office 365</a:t>
            </a:r>
            <a:endParaRPr lang="en-US" dirty="0"/>
          </a:p>
        </p:txBody>
      </p:sp>
    </p:spTree>
    <p:extLst>
      <p:ext uri="{BB962C8B-B14F-4D97-AF65-F5344CB8AC3E}">
        <p14:creationId xmlns:p14="http://schemas.microsoft.com/office/powerpoint/2010/main" val="2715756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SharePoint History</a:t>
            </a:r>
          </a:p>
          <a:p>
            <a:pPr>
              <a:buFont typeface="Wingdings" panose="05000000000000000000" pitchFamily="2" charset="2"/>
              <a:buChar char="ü"/>
            </a:pPr>
            <a:r>
              <a:rPr lang="en-US" dirty="0" smtClean="0">
                <a:solidFill>
                  <a:schemeClr val="bg1">
                    <a:lumMod val="50000"/>
                  </a:schemeClr>
                </a:solidFill>
              </a:rPr>
              <a:t>Significant </a:t>
            </a:r>
            <a:r>
              <a:rPr lang="en-US" dirty="0">
                <a:solidFill>
                  <a:schemeClr val="bg1">
                    <a:lumMod val="50000"/>
                  </a:schemeClr>
                </a:solidFill>
              </a:rPr>
              <a:t>Changes from SharePoint 2010</a:t>
            </a:r>
          </a:p>
          <a:p>
            <a:pPr>
              <a:buFont typeface="Wingdings" panose="05000000000000000000" pitchFamily="2" charset="2"/>
              <a:buChar char="ü"/>
            </a:pPr>
            <a:r>
              <a:rPr lang="en-US" dirty="0">
                <a:solidFill>
                  <a:schemeClr val="bg1">
                    <a:lumMod val="50000"/>
                  </a:schemeClr>
                </a:solidFill>
              </a:rPr>
              <a:t>SharePoint 2013 Topology &amp; Architecture</a:t>
            </a:r>
          </a:p>
          <a:p>
            <a:pPr>
              <a:buFont typeface="Wingdings" panose="05000000000000000000" pitchFamily="2" charset="2"/>
              <a:buChar char="ü"/>
            </a:pPr>
            <a:r>
              <a:rPr lang="en-US" dirty="0">
                <a:solidFill>
                  <a:schemeClr val="bg1">
                    <a:lumMod val="50000"/>
                  </a:schemeClr>
                </a:solidFill>
              </a:rPr>
              <a:t>SharePoint 2013 Deployment Options</a:t>
            </a:r>
          </a:p>
          <a:p>
            <a:pPr>
              <a:buFont typeface="Wingdings" panose="05000000000000000000" pitchFamily="2" charset="2"/>
              <a:buChar char="ü"/>
            </a:pPr>
            <a:r>
              <a:rPr lang="en-US" dirty="0" smtClean="0">
                <a:solidFill>
                  <a:schemeClr val="bg1">
                    <a:lumMod val="50000"/>
                  </a:schemeClr>
                </a:solidFill>
              </a:rPr>
              <a:t>Extensibility </a:t>
            </a:r>
            <a:r>
              <a:rPr lang="en-US" dirty="0">
                <a:solidFill>
                  <a:schemeClr val="bg1">
                    <a:lumMod val="50000"/>
                  </a:schemeClr>
                </a:solidFill>
              </a:rPr>
              <a:t>Options</a:t>
            </a:r>
          </a:p>
          <a:p>
            <a:pPr>
              <a:buFont typeface="Wingdings" panose="05000000000000000000" pitchFamily="2" charset="2"/>
              <a:buChar char="Ø"/>
            </a:pPr>
            <a:r>
              <a:rPr lang="en-US" dirty="0" smtClean="0"/>
              <a:t>Course Introduction</a:t>
            </a:r>
            <a:endParaRPr lang="en-US" dirty="0"/>
          </a:p>
        </p:txBody>
      </p:sp>
    </p:spTree>
    <p:extLst>
      <p:ext uri="{BB962C8B-B14F-4D97-AF65-F5344CB8AC3E}">
        <p14:creationId xmlns:p14="http://schemas.microsoft.com/office/powerpoint/2010/main" val="2500017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SharePoint History</a:t>
            </a:r>
          </a:p>
          <a:p>
            <a:r>
              <a:rPr lang="en-US" dirty="0" smtClean="0"/>
              <a:t>Significant Changes from SharePoint 2010</a:t>
            </a:r>
          </a:p>
          <a:p>
            <a:r>
              <a:rPr lang="en-US" dirty="0" smtClean="0"/>
              <a:t>SharePoint 2013 Topology </a:t>
            </a:r>
            <a:r>
              <a:rPr lang="en-US" dirty="0"/>
              <a:t>&amp; Architecture</a:t>
            </a:r>
          </a:p>
          <a:p>
            <a:r>
              <a:rPr lang="en-US" dirty="0" smtClean="0"/>
              <a:t>SharePoint 2013 Deployment Options</a:t>
            </a:r>
          </a:p>
          <a:p>
            <a:r>
              <a:rPr lang="en-US" dirty="0" smtClean="0"/>
              <a:t>Extensibility Options</a:t>
            </a:r>
          </a:p>
          <a:p>
            <a:r>
              <a:rPr lang="en-US" dirty="0" smtClean="0"/>
              <a:t>Course Introduction</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Lectures, Demos &amp; Labs</a:t>
            </a:r>
            <a:endParaRPr lang="en-US" dirty="0"/>
          </a:p>
        </p:txBody>
      </p:sp>
      <p:sp>
        <p:nvSpPr>
          <p:cNvPr id="3" name="Content Placeholder 2"/>
          <p:cNvSpPr>
            <a:spLocks noGrp="1"/>
          </p:cNvSpPr>
          <p:nvPr>
            <p:ph idx="1"/>
          </p:nvPr>
        </p:nvSpPr>
        <p:spPr/>
        <p:txBody>
          <a:bodyPr/>
          <a:lstStyle/>
          <a:p>
            <a:r>
              <a:rPr lang="en-US" dirty="0" smtClean="0"/>
              <a:t>Modules consist of:</a:t>
            </a:r>
          </a:p>
          <a:p>
            <a:pPr lvl="1"/>
            <a:r>
              <a:rPr lang="en-US" dirty="0" smtClean="0"/>
              <a:t>Lecture + Demos</a:t>
            </a:r>
          </a:p>
          <a:p>
            <a:pPr lvl="1"/>
            <a:r>
              <a:rPr lang="en-US" dirty="0" smtClean="0"/>
              <a:t>Hands-On Lab</a:t>
            </a:r>
          </a:p>
          <a:p>
            <a:r>
              <a:rPr lang="en-US" b="1" dirty="0" smtClean="0"/>
              <a:t>Student.zip</a:t>
            </a:r>
          </a:p>
          <a:p>
            <a:pPr lvl="1"/>
            <a:r>
              <a:rPr lang="en-US" dirty="0" smtClean="0"/>
              <a:t>Provided by instructor</a:t>
            </a:r>
          </a:p>
          <a:p>
            <a:pPr lvl="1"/>
            <a:r>
              <a:rPr lang="en-US" dirty="0" smtClean="0"/>
              <a:t>Includes:</a:t>
            </a:r>
          </a:p>
          <a:p>
            <a:pPr lvl="2"/>
            <a:r>
              <a:rPr lang="en-US" dirty="0" smtClean="0"/>
              <a:t>All demo scripts, projects, code, etc.</a:t>
            </a:r>
          </a:p>
          <a:p>
            <a:pPr lvl="2"/>
            <a:r>
              <a:rPr lang="en-US" dirty="0" smtClean="0"/>
              <a:t>Any files / code needed for lab exercises</a:t>
            </a:r>
          </a:p>
          <a:p>
            <a:pPr lvl="1"/>
            <a:endParaRPr lang="en-US" dirty="0" smtClean="0"/>
          </a:p>
        </p:txBody>
      </p:sp>
    </p:spTree>
    <p:extLst>
      <p:ext uri="{BB962C8B-B14F-4D97-AF65-F5344CB8AC3E}">
        <p14:creationId xmlns:p14="http://schemas.microsoft.com/office/powerpoint/2010/main" val="1822595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Virtual Environment</a:t>
            </a:r>
            <a:endParaRPr lang="en-US" dirty="0"/>
          </a:p>
        </p:txBody>
      </p:sp>
      <p:sp>
        <p:nvSpPr>
          <p:cNvPr id="3" name="Content Placeholder 2"/>
          <p:cNvSpPr>
            <a:spLocks noGrp="1"/>
          </p:cNvSpPr>
          <p:nvPr>
            <p:ph idx="1"/>
          </p:nvPr>
        </p:nvSpPr>
        <p:spPr/>
        <p:txBody>
          <a:bodyPr>
            <a:normAutofit/>
          </a:bodyPr>
          <a:lstStyle/>
          <a:p>
            <a:r>
              <a:rPr lang="en-US" dirty="0" smtClean="0"/>
              <a:t>Each student has their own environment</a:t>
            </a:r>
          </a:p>
          <a:p>
            <a:r>
              <a:rPr lang="en-US" dirty="0" smtClean="0"/>
              <a:t>Consists of one virtual machines:</a:t>
            </a:r>
          </a:p>
          <a:p>
            <a:r>
              <a:rPr lang="en-US" dirty="0" smtClean="0"/>
              <a:t>All installed &amp; configured with trial installs</a:t>
            </a:r>
          </a:p>
          <a:p>
            <a:pPr lvl="1"/>
            <a:r>
              <a:rPr lang="en-US" dirty="0" smtClean="0"/>
              <a:t>They will expire / time-bomb &lt; 180 days</a:t>
            </a:r>
          </a:p>
          <a:p>
            <a:pPr lvl="1"/>
            <a:r>
              <a:rPr lang="en-US" dirty="0" smtClean="0"/>
              <a:t>Created using the Critical Path Training SharePoint 2013 Setup Guide, freely available at: </a:t>
            </a:r>
            <a:r>
              <a:rPr lang="en-US" b="1" dirty="0" smtClean="0">
                <a:hlinkClick r:id="rId2"/>
              </a:rPr>
              <a:t>www.CriticalPathTraining.com/Members</a:t>
            </a:r>
            <a:endParaRPr lang="en-US" b="1" dirty="0" smtClean="0"/>
          </a:p>
        </p:txBody>
      </p:sp>
    </p:spTree>
    <p:extLst>
      <p:ext uri="{BB962C8B-B14F-4D97-AF65-F5344CB8AC3E}">
        <p14:creationId xmlns:p14="http://schemas.microsoft.com/office/powerpoint/2010/main" val="3517963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History</a:t>
            </a:r>
          </a:p>
          <a:p>
            <a:pPr>
              <a:buFont typeface="Wingdings" panose="05000000000000000000" pitchFamily="2" charset="2"/>
              <a:buChar char="ü"/>
            </a:pPr>
            <a:r>
              <a:rPr lang="en-US" dirty="0" smtClean="0"/>
              <a:t>Significant </a:t>
            </a:r>
            <a:r>
              <a:rPr lang="en-US" dirty="0"/>
              <a:t>Changes from SharePoint 2010</a:t>
            </a:r>
          </a:p>
          <a:p>
            <a:pPr>
              <a:buFont typeface="Wingdings" panose="05000000000000000000" pitchFamily="2" charset="2"/>
              <a:buChar char="ü"/>
            </a:pPr>
            <a:r>
              <a:rPr lang="en-US" dirty="0"/>
              <a:t>SharePoint 2013 Topology &amp; Architecture</a:t>
            </a:r>
          </a:p>
          <a:p>
            <a:pPr>
              <a:buFont typeface="Wingdings" panose="05000000000000000000" pitchFamily="2" charset="2"/>
              <a:buChar char="ü"/>
            </a:pPr>
            <a:r>
              <a:rPr lang="en-US" dirty="0"/>
              <a:t>SharePoint 2013 Deployment Options</a:t>
            </a:r>
          </a:p>
          <a:p>
            <a:pPr>
              <a:buFont typeface="Wingdings" panose="05000000000000000000" pitchFamily="2" charset="2"/>
              <a:buChar char="ü"/>
            </a:pPr>
            <a:r>
              <a:rPr lang="en-US" dirty="0" smtClean="0"/>
              <a:t>Extensibility </a:t>
            </a:r>
            <a:r>
              <a:rPr lang="en-US" dirty="0"/>
              <a:t>Options</a:t>
            </a:r>
          </a:p>
          <a:p>
            <a:pPr>
              <a:buFont typeface="Wingdings" panose="05000000000000000000" pitchFamily="2" charset="2"/>
              <a:buChar char="ü"/>
            </a:pPr>
            <a:r>
              <a:rPr lang="en-US" dirty="0" smtClean="0"/>
              <a:t>Course Introduction</a:t>
            </a:r>
            <a:endParaRPr lang="en-US" dirty="0"/>
          </a:p>
        </p:txBody>
      </p:sp>
    </p:spTree>
    <p:extLst>
      <p:ext uri="{BB962C8B-B14F-4D97-AF65-F5344CB8AC3E}">
        <p14:creationId xmlns:p14="http://schemas.microsoft.com/office/powerpoint/2010/main" val="2414394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219200" y="4267200"/>
            <a:ext cx="6477000" cy="2438400"/>
          </a:xfrm>
          <a:prstGeom prst="rect">
            <a:avLst/>
          </a:prstGeom>
          <a:solidFill>
            <a:schemeClr val="accent6">
              <a:lumMod val="20000"/>
              <a:lumOff val="80000"/>
            </a:schemeClr>
          </a:solid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solidFill>
                  <a:schemeClr val="tx1"/>
                </a:solidFill>
                <a:effectLst>
                  <a:outerShdw blurRad="38100" dist="38100" dir="2700000" algn="tl">
                    <a:srgbClr val="000000">
                      <a:alpha val="43137"/>
                    </a:srgbClr>
                  </a:outerShdw>
                </a:effectLst>
                <a:latin typeface="Segoe" pitchFamily="34" charset="0"/>
              </a:rPr>
              <a:t>The Old World</a:t>
            </a:r>
          </a:p>
        </p:txBody>
      </p:sp>
      <p:sp>
        <p:nvSpPr>
          <p:cNvPr id="187394" name="Title 187393"/>
          <p:cNvSpPr>
            <a:spLocks noGrp="1" noChangeArrowheads="1"/>
          </p:cNvSpPr>
          <p:nvPr>
            <p:ph type="title"/>
          </p:nvPr>
        </p:nvSpPr>
        <p:spPr/>
        <p:txBody>
          <a:bodyPr/>
          <a:lstStyle/>
          <a:p>
            <a:r>
              <a:rPr lang="en-US" dirty="0" smtClean="0"/>
              <a:t>SharePoint 2007</a:t>
            </a:r>
          </a:p>
        </p:txBody>
      </p:sp>
      <p:sp>
        <p:nvSpPr>
          <p:cNvPr id="8194" name="Shape 187394"/>
          <p:cNvSpPr>
            <a:spLocks noGrp="1" noChangeArrowheads="1"/>
          </p:cNvSpPr>
          <p:nvPr>
            <p:ph idx="1"/>
          </p:nvPr>
        </p:nvSpPr>
        <p:spPr>
          <a:xfrm>
            <a:off x="381000" y="1143000"/>
            <a:ext cx="8382000" cy="2960811"/>
          </a:xfrm>
        </p:spPr>
        <p:txBody>
          <a:bodyPr>
            <a:normAutofit lnSpcReduction="10000"/>
          </a:bodyPr>
          <a:lstStyle/>
          <a:p>
            <a:r>
              <a:rPr lang="en-US" dirty="0" smtClean="0"/>
              <a:t>Windows SharePoint Services (WSS) 3.0</a:t>
            </a:r>
          </a:p>
          <a:p>
            <a:pPr lvl="1"/>
            <a:r>
              <a:rPr lang="en-US" dirty="0" smtClean="0"/>
              <a:t>At its core, a site and list provisioning engine</a:t>
            </a:r>
          </a:p>
          <a:p>
            <a:pPr lvl="1"/>
            <a:r>
              <a:rPr lang="en-US" dirty="0" smtClean="0"/>
              <a:t>Recognized by SharePoint Developers as a "platform"</a:t>
            </a:r>
          </a:p>
          <a:p>
            <a:r>
              <a:rPr lang="en-US" dirty="0" smtClean="0"/>
              <a:t>Microsoft Office SharePoint Server (MOSS) 2007</a:t>
            </a:r>
          </a:p>
          <a:p>
            <a:pPr lvl="1"/>
            <a:r>
              <a:rPr lang="en-US" dirty="0" smtClean="0"/>
              <a:t>Built on top of WSS 3.0</a:t>
            </a:r>
          </a:p>
          <a:p>
            <a:pPr lvl="1"/>
            <a:r>
              <a:rPr lang="en-US" dirty="0" smtClean="0"/>
              <a:t>Provides extra components and services</a:t>
            </a:r>
            <a:br>
              <a:rPr lang="en-US" dirty="0" smtClean="0"/>
            </a:br>
            <a:r>
              <a:rPr lang="en-US" sz="1800" i="1" dirty="0" smtClean="0"/>
              <a:t>Enterprise Search, Forms Services, WCM, ECM, BDC, etc…</a:t>
            </a:r>
          </a:p>
          <a:p>
            <a:pPr lvl="1"/>
            <a:endParaRPr lang="en-US" sz="1800" i="1" dirty="0" smtClean="0"/>
          </a:p>
          <a:p>
            <a:endParaRPr lang="en-US" dirty="0" smtClean="0"/>
          </a:p>
        </p:txBody>
      </p:sp>
      <p:grpSp>
        <p:nvGrpSpPr>
          <p:cNvPr id="17" name="Group 16"/>
          <p:cNvGrpSpPr/>
          <p:nvPr/>
        </p:nvGrpSpPr>
        <p:grpSpPr>
          <a:xfrm>
            <a:off x="1371600" y="4800600"/>
            <a:ext cx="6096000" cy="1752600"/>
            <a:chOff x="1371600" y="4267200"/>
            <a:chExt cx="6705600" cy="2209800"/>
          </a:xfrm>
        </p:grpSpPr>
        <p:sp>
          <p:nvSpPr>
            <p:cNvPr id="8195" name="Rectangle 187405"/>
            <p:cNvSpPr>
              <a:spLocks noChangeArrowheads="1"/>
            </p:cNvSpPr>
            <p:nvPr/>
          </p:nvSpPr>
          <p:spPr bwMode="auto">
            <a:xfrm>
              <a:off x="4038600" y="4756150"/>
              <a:ext cx="4038600" cy="425450"/>
            </a:xfrm>
            <a:prstGeom prst="rect">
              <a:avLst/>
            </a:prstGeom>
            <a:solidFill>
              <a:schemeClr val="accent6">
                <a:lumMod val="75000"/>
              </a:schemeClr>
            </a:solidFill>
            <a:ln w="9525" algn="ctr">
              <a:solidFill>
                <a:schemeClr val="tx1"/>
              </a:solidFill>
              <a:miter lim="800000"/>
              <a:headEnd/>
              <a:tailEnd/>
            </a:ln>
          </p:spPr>
          <p:txBody>
            <a:bodyPr wrap="none" anchor="ctr"/>
            <a:lstStyle/>
            <a:p>
              <a:pPr algn="ctr"/>
              <a:r>
                <a:rPr lang="en-US" sz="1200" b="1" dirty="0">
                  <a:solidFill>
                    <a:schemeClr val="bg1"/>
                  </a:solidFill>
                  <a:latin typeface="Arial" pitchFamily="34" charset="0"/>
                </a:rPr>
                <a:t>Windows SharePoint Services </a:t>
              </a:r>
              <a:r>
                <a:rPr lang="en-US" sz="1200" b="1" dirty="0" smtClean="0">
                  <a:solidFill>
                    <a:schemeClr val="bg1"/>
                  </a:solidFill>
                  <a:latin typeface="Arial" pitchFamily="34" charset="0"/>
                </a:rPr>
                <a:t>3.0 (WSS v3)</a:t>
              </a:r>
              <a:endParaRPr lang="en-US" sz="1200" b="1" dirty="0">
                <a:solidFill>
                  <a:schemeClr val="bg1"/>
                </a:solidFill>
                <a:latin typeface="Arial" pitchFamily="34" charset="0"/>
              </a:endParaRPr>
            </a:p>
          </p:txBody>
        </p:sp>
        <p:sp>
          <p:nvSpPr>
            <p:cNvPr id="187408" name="Straight Connector 187407"/>
            <p:cNvSpPr>
              <a:spLocks noChangeShapeType="1"/>
            </p:cNvSpPr>
            <p:nvPr/>
          </p:nvSpPr>
          <p:spPr bwMode="auto">
            <a:xfrm>
              <a:off x="3124200" y="4419600"/>
              <a:ext cx="762000" cy="152400"/>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87409" name="Straight Connector 187408"/>
            <p:cNvSpPr>
              <a:spLocks noChangeShapeType="1"/>
            </p:cNvSpPr>
            <p:nvPr/>
          </p:nvSpPr>
          <p:spPr bwMode="auto">
            <a:xfrm flipV="1">
              <a:off x="3124200" y="4754881"/>
              <a:ext cx="762000" cy="45719"/>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87410" name="Straight Connector 187409"/>
            <p:cNvSpPr>
              <a:spLocks noChangeShapeType="1"/>
            </p:cNvSpPr>
            <p:nvPr/>
          </p:nvSpPr>
          <p:spPr bwMode="auto">
            <a:xfrm flipV="1">
              <a:off x="3048000" y="4953000"/>
              <a:ext cx="838200" cy="219710"/>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87411" name="Rectangle 187410"/>
            <p:cNvSpPr>
              <a:spLocks noChangeArrowheads="1"/>
            </p:cNvSpPr>
            <p:nvPr/>
          </p:nvSpPr>
          <p:spPr bwMode="auto">
            <a:xfrm>
              <a:off x="1371600" y="4267200"/>
              <a:ext cx="1752600" cy="304800"/>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a:solidFill>
                    <a:schemeClr val="bg1"/>
                  </a:solidFill>
                  <a:latin typeface="Arial" pitchFamily="34" charset="0"/>
                </a:rPr>
                <a:t>Browser Clients</a:t>
              </a:r>
            </a:p>
          </p:txBody>
        </p:sp>
        <p:sp>
          <p:nvSpPr>
            <p:cNvPr id="187412" name="Rectangle 187411"/>
            <p:cNvSpPr>
              <a:spLocks noChangeArrowheads="1"/>
            </p:cNvSpPr>
            <p:nvPr/>
          </p:nvSpPr>
          <p:spPr bwMode="auto">
            <a:xfrm>
              <a:off x="1371600" y="4648200"/>
              <a:ext cx="1752600" cy="304800"/>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Word Clients</a:t>
              </a:r>
              <a:endParaRPr lang="en-US" sz="1200" b="1" dirty="0">
                <a:solidFill>
                  <a:schemeClr val="bg1"/>
                </a:solidFill>
                <a:latin typeface="Arial" pitchFamily="34" charset="0"/>
              </a:endParaRPr>
            </a:p>
          </p:txBody>
        </p:sp>
        <p:sp>
          <p:nvSpPr>
            <p:cNvPr id="187413" name="Rectangle 187412"/>
            <p:cNvSpPr>
              <a:spLocks noChangeArrowheads="1"/>
            </p:cNvSpPr>
            <p:nvPr/>
          </p:nvSpPr>
          <p:spPr bwMode="auto">
            <a:xfrm>
              <a:off x="1371600" y="5029200"/>
              <a:ext cx="1752600" cy="304800"/>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Outlook Clients</a:t>
              </a:r>
              <a:endParaRPr lang="en-US" sz="1200" b="1" dirty="0">
                <a:solidFill>
                  <a:schemeClr val="bg1"/>
                </a:solidFill>
                <a:latin typeface="Arial" pitchFamily="34" charset="0"/>
              </a:endParaRPr>
            </a:p>
          </p:txBody>
        </p:sp>
        <p:sp>
          <p:nvSpPr>
            <p:cNvPr id="8202" name="Rectangle 187413"/>
            <p:cNvSpPr>
              <a:spLocks noChangeArrowheads="1"/>
            </p:cNvSpPr>
            <p:nvPr/>
          </p:nvSpPr>
          <p:spPr bwMode="auto">
            <a:xfrm>
              <a:off x="4038600" y="4267200"/>
              <a:ext cx="4038600" cy="425450"/>
            </a:xfrm>
            <a:prstGeom prst="rect">
              <a:avLst/>
            </a:prstGeom>
            <a:solidFill>
              <a:schemeClr val="accent6">
                <a:lumMod val="75000"/>
              </a:schemeClr>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Microsoft Office SharePoint Server 2007 (MOSS)</a:t>
              </a:r>
              <a:endParaRPr lang="en-US" sz="1200" b="1" dirty="0">
                <a:solidFill>
                  <a:schemeClr val="bg1"/>
                </a:solidFill>
                <a:latin typeface="Arial" pitchFamily="34" charset="0"/>
              </a:endParaRPr>
            </a:p>
          </p:txBody>
        </p:sp>
        <p:sp>
          <p:nvSpPr>
            <p:cNvPr id="15" name="Rectangle 187405"/>
            <p:cNvSpPr>
              <a:spLocks noChangeArrowheads="1"/>
            </p:cNvSpPr>
            <p:nvPr/>
          </p:nvSpPr>
          <p:spPr bwMode="auto">
            <a:xfrm>
              <a:off x="4038600" y="6019800"/>
              <a:ext cx="4038600" cy="457200"/>
            </a:xfrm>
            <a:prstGeom prst="rect">
              <a:avLst/>
            </a:prstGeom>
            <a:solidFill>
              <a:schemeClr val="tx2"/>
            </a:solidFill>
            <a:ln w="9525" algn="ctr">
              <a:solidFill>
                <a:schemeClr val="tx1"/>
              </a:solidFill>
              <a:miter lim="800000"/>
              <a:headEnd/>
              <a:tailEnd/>
            </a:ln>
          </p:spPr>
          <p:txBody>
            <a:bodyPr wrap="none" anchor="ctr"/>
            <a:lstStyle/>
            <a:p>
              <a:pPr algn="ctr"/>
              <a:r>
                <a:rPr lang="en-US" sz="1200" b="1" dirty="0">
                  <a:solidFill>
                    <a:schemeClr val="bg1"/>
                  </a:solidFill>
                  <a:latin typeface="Arial" pitchFamily="34" charset="0"/>
                </a:rPr>
                <a:t>Windows </a:t>
              </a:r>
              <a:r>
                <a:rPr lang="en-US" sz="1200" b="1" dirty="0" smtClean="0">
                  <a:solidFill>
                    <a:schemeClr val="bg1"/>
                  </a:solidFill>
                  <a:latin typeface="Arial" pitchFamily="34" charset="0"/>
                </a:rPr>
                <a:t>Server 2003 </a:t>
              </a:r>
              <a:r>
                <a:rPr lang="en-US" sz="1200" i="1" dirty="0" smtClean="0">
                  <a:solidFill>
                    <a:schemeClr val="bg1"/>
                  </a:solidFill>
                  <a:latin typeface="Arial" pitchFamily="34" charset="0"/>
                </a:rPr>
                <a:t>or</a:t>
              </a:r>
              <a:r>
                <a:rPr lang="en-US" sz="1200" b="1" dirty="0" smtClean="0">
                  <a:solidFill>
                    <a:schemeClr val="bg1"/>
                  </a:solidFill>
                  <a:latin typeface="Arial" pitchFamily="34" charset="0"/>
                </a:rPr>
                <a:t> 2008 (32-bit or x64)</a:t>
              </a:r>
              <a:endParaRPr lang="en-US" sz="1200" i="1" dirty="0" smtClean="0">
                <a:solidFill>
                  <a:schemeClr val="bg1"/>
                </a:solidFill>
                <a:latin typeface="Arial" pitchFamily="34" charset="0"/>
              </a:endParaRPr>
            </a:p>
          </p:txBody>
        </p:sp>
        <p:sp>
          <p:nvSpPr>
            <p:cNvPr id="14" name="Rectangle 187405"/>
            <p:cNvSpPr>
              <a:spLocks noChangeArrowheads="1"/>
            </p:cNvSpPr>
            <p:nvPr/>
          </p:nvSpPr>
          <p:spPr bwMode="auto">
            <a:xfrm>
              <a:off x="4038600" y="5638800"/>
              <a:ext cx="4038600" cy="304800"/>
            </a:xfrm>
            <a:prstGeom prst="rect">
              <a:avLst/>
            </a:prstGeom>
            <a:solidFill>
              <a:schemeClr val="tx2"/>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Internet Information Services 6.0</a:t>
              </a:r>
              <a:r>
                <a:rPr lang="en-US" sz="1200" i="1" dirty="0" smtClean="0">
                  <a:solidFill>
                    <a:schemeClr val="bg1"/>
                  </a:solidFill>
                  <a:latin typeface="Arial" pitchFamily="34" charset="0"/>
                </a:rPr>
                <a:t> </a:t>
              </a:r>
              <a:r>
                <a:rPr lang="en-US" sz="1200" b="1" dirty="0" smtClean="0">
                  <a:solidFill>
                    <a:schemeClr val="bg1"/>
                  </a:solidFill>
                  <a:latin typeface="Arial" pitchFamily="34" charset="0"/>
                </a:rPr>
                <a:t>or</a:t>
              </a:r>
              <a:r>
                <a:rPr lang="en-US" sz="1200" i="1" dirty="0" smtClean="0">
                  <a:solidFill>
                    <a:schemeClr val="bg1"/>
                  </a:solidFill>
                  <a:latin typeface="Arial" pitchFamily="34" charset="0"/>
                </a:rPr>
                <a:t> </a:t>
              </a:r>
              <a:r>
                <a:rPr lang="en-US" sz="1200" b="1" dirty="0" smtClean="0">
                  <a:solidFill>
                    <a:schemeClr val="bg1"/>
                  </a:solidFill>
                  <a:latin typeface="Arial" pitchFamily="34" charset="0"/>
                </a:rPr>
                <a:t>7.0</a:t>
              </a:r>
              <a:endParaRPr lang="en-US" sz="1200" b="1" dirty="0">
                <a:solidFill>
                  <a:schemeClr val="bg1"/>
                </a:solidFill>
                <a:latin typeface="Arial" pitchFamily="34" charset="0"/>
              </a:endParaRPr>
            </a:p>
          </p:txBody>
        </p:sp>
        <p:sp>
          <p:nvSpPr>
            <p:cNvPr id="16" name="Rectangle 187405"/>
            <p:cNvSpPr>
              <a:spLocks noChangeArrowheads="1"/>
            </p:cNvSpPr>
            <p:nvPr/>
          </p:nvSpPr>
          <p:spPr bwMode="auto">
            <a:xfrm>
              <a:off x="4038600" y="5257800"/>
              <a:ext cx="4038600" cy="304800"/>
            </a:xfrm>
            <a:prstGeom prst="rect">
              <a:avLst/>
            </a:prstGeom>
            <a:solidFill>
              <a:schemeClr val="tx2"/>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.NET Framework 3.0</a:t>
              </a:r>
              <a:endParaRPr lang="en-US" sz="1200" b="1" dirty="0">
                <a:solidFill>
                  <a:schemeClr val="bg1"/>
                </a:solidFill>
                <a:latin typeface="Arial" pitchFamily="34" charset="0"/>
              </a:endParaRPr>
            </a:p>
          </p:txBody>
        </p:sp>
      </p:grpSp>
    </p:spTree>
    <p:extLst>
      <p:ext uri="{BB962C8B-B14F-4D97-AF65-F5344CB8AC3E}">
        <p14:creationId xmlns:p14="http://schemas.microsoft.com/office/powerpoint/2010/main" val="273342898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hape 187394"/>
          <p:cNvSpPr>
            <a:spLocks noGrp="1" noChangeArrowheads="1"/>
          </p:cNvSpPr>
          <p:nvPr>
            <p:ph idx="1"/>
          </p:nvPr>
        </p:nvSpPr>
        <p:spPr>
          <a:xfrm>
            <a:off x="381000" y="1143000"/>
            <a:ext cx="8382000" cy="2893100"/>
          </a:xfrm>
        </p:spPr>
        <p:txBody>
          <a:bodyPr/>
          <a:lstStyle/>
          <a:p>
            <a:r>
              <a:rPr lang="en-US" dirty="0" smtClean="0"/>
              <a:t>Microsoft </a:t>
            </a:r>
            <a:r>
              <a:rPr lang="en-US" dirty="0"/>
              <a:t>SharePoint Foundation (SPF) </a:t>
            </a:r>
            <a:r>
              <a:rPr lang="en-US" dirty="0" smtClean="0"/>
              <a:t>2010</a:t>
            </a:r>
          </a:p>
          <a:p>
            <a:pPr lvl="1"/>
            <a:r>
              <a:rPr lang="en-US" i="1" dirty="0"/>
              <a:t>R</a:t>
            </a:r>
            <a:r>
              <a:rPr lang="en-US" i="1" dirty="0" smtClean="0"/>
              <a:t>enamed </a:t>
            </a:r>
            <a:r>
              <a:rPr lang="en-US" i="1" dirty="0"/>
              <a:t>from Windows SharePoint Services (WSS)</a:t>
            </a:r>
          </a:p>
          <a:p>
            <a:r>
              <a:rPr lang="en-US" dirty="0" smtClean="0"/>
              <a:t>Microsoft SharePoint Server (SPS) 2010</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p:txBody>
      </p:sp>
      <p:sp>
        <p:nvSpPr>
          <p:cNvPr id="187394" name="Title 187393"/>
          <p:cNvSpPr>
            <a:spLocks noGrp="1" noChangeArrowheads="1"/>
          </p:cNvSpPr>
          <p:nvPr>
            <p:ph type="title"/>
          </p:nvPr>
        </p:nvSpPr>
        <p:spPr>
          <a:xfrm>
            <a:off x="381000" y="230188"/>
            <a:ext cx="8382000" cy="553998"/>
          </a:xfrm>
        </p:spPr>
        <p:txBody>
          <a:bodyPr/>
          <a:lstStyle/>
          <a:p>
            <a:r>
              <a:rPr lang="en-US" dirty="0" smtClean="0"/>
              <a:t>SharePoint 2010</a:t>
            </a:r>
          </a:p>
        </p:txBody>
      </p:sp>
      <p:grpSp>
        <p:nvGrpSpPr>
          <p:cNvPr id="2" name="Group 1"/>
          <p:cNvGrpSpPr/>
          <p:nvPr/>
        </p:nvGrpSpPr>
        <p:grpSpPr>
          <a:xfrm>
            <a:off x="1104900" y="2971800"/>
            <a:ext cx="6934200" cy="3325068"/>
            <a:chOff x="1143000" y="3151932"/>
            <a:chExt cx="6934200" cy="3325068"/>
          </a:xfrm>
        </p:grpSpPr>
        <p:sp>
          <p:nvSpPr>
            <p:cNvPr id="28" name="Rectangle 27"/>
            <p:cNvSpPr/>
            <p:nvPr/>
          </p:nvSpPr>
          <p:spPr bwMode="auto">
            <a:xfrm>
              <a:off x="1143000" y="3151932"/>
              <a:ext cx="6934200" cy="2486868"/>
            </a:xfrm>
            <a:prstGeom prst="rect">
              <a:avLst/>
            </a:prstGeom>
            <a:solidFill>
              <a:schemeClr val="accent6">
                <a:lumMod val="20000"/>
                <a:lumOff val="80000"/>
              </a:schemeClr>
            </a:solidFill>
            <a:ln>
              <a:solidFill>
                <a:schemeClr val="tx1"/>
              </a:solidFill>
              <a:headEnd type="none" w="med" len="med"/>
              <a:tailEnd type="none" w="med" len="med"/>
            </a:ln>
            <a:effectLst>
              <a:outerShdw dist="977900" dir="4800000" rotWithShape="0">
                <a:schemeClr val="bg1">
                  <a:lumMod val="85000"/>
                  <a:alpha val="60000"/>
                </a:schemeClr>
              </a:outerShdw>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dirty="0" smtClean="0">
                <a:solidFill>
                  <a:schemeClr val="tx1"/>
                </a:solidFill>
                <a:effectLst>
                  <a:outerShdw blurRad="38100" dist="38100" dir="2700000" algn="tl">
                    <a:srgbClr val="000000">
                      <a:alpha val="43137"/>
                    </a:srgbClr>
                  </a:outerShdw>
                </a:effectLst>
                <a:latin typeface="Segoe" pitchFamily="34" charset="0"/>
              </a:endParaRPr>
            </a:p>
          </p:txBody>
        </p:sp>
        <p:grpSp>
          <p:nvGrpSpPr>
            <p:cNvPr id="30" name="Group 29"/>
            <p:cNvGrpSpPr/>
            <p:nvPr/>
          </p:nvGrpSpPr>
          <p:grpSpPr>
            <a:xfrm>
              <a:off x="1293743" y="3352800"/>
              <a:ext cx="6631057" cy="1905000"/>
              <a:chOff x="1369943" y="3260942"/>
              <a:chExt cx="6632713" cy="2149258"/>
            </a:xfrm>
          </p:grpSpPr>
          <p:sp>
            <p:nvSpPr>
              <p:cNvPr id="17" name="Rectangle 187405"/>
              <p:cNvSpPr>
                <a:spLocks noChangeArrowheads="1"/>
              </p:cNvSpPr>
              <p:nvPr/>
            </p:nvSpPr>
            <p:spPr bwMode="auto">
              <a:xfrm>
                <a:off x="4007954" y="3736497"/>
                <a:ext cx="3994702" cy="413794"/>
              </a:xfrm>
              <a:prstGeom prst="rect">
                <a:avLst/>
              </a:prstGeom>
              <a:solidFill>
                <a:schemeClr val="accent6">
                  <a:lumMod val="75000"/>
                </a:schemeClr>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Microsoft SharePoint Foundation 2010</a:t>
                </a:r>
                <a:endParaRPr lang="en-US" sz="1200" b="1" dirty="0">
                  <a:solidFill>
                    <a:schemeClr val="bg1"/>
                  </a:solidFill>
                  <a:latin typeface="Arial" pitchFamily="34" charset="0"/>
                </a:endParaRPr>
              </a:p>
            </p:txBody>
          </p:sp>
          <p:sp>
            <p:nvSpPr>
              <p:cNvPr id="18" name="Straight Connector 17"/>
              <p:cNvSpPr>
                <a:spLocks noChangeShapeType="1"/>
              </p:cNvSpPr>
              <p:nvPr/>
            </p:nvSpPr>
            <p:spPr bwMode="auto">
              <a:xfrm>
                <a:off x="3103493" y="3409167"/>
                <a:ext cx="753717" cy="148225"/>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9" name="Straight Connector 18"/>
              <p:cNvSpPr>
                <a:spLocks noChangeShapeType="1"/>
              </p:cNvSpPr>
              <p:nvPr/>
            </p:nvSpPr>
            <p:spPr bwMode="auto">
              <a:xfrm flipV="1">
                <a:off x="3103493" y="3735262"/>
                <a:ext cx="753717" cy="44466"/>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20" name="Straight Connector 19"/>
              <p:cNvSpPr>
                <a:spLocks noChangeShapeType="1"/>
              </p:cNvSpPr>
              <p:nvPr/>
            </p:nvSpPr>
            <p:spPr bwMode="auto">
              <a:xfrm flipV="1">
                <a:off x="3028122" y="3927953"/>
                <a:ext cx="829089" cy="213691"/>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21" name="Rectangle 20"/>
              <p:cNvSpPr>
                <a:spLocks noChangeArrowheads="1"/>
              </p:cNvSpPr>
              <p:nvPr/>
            </p:nvSpPr>
            <p:spPr bwMode="auto">
              <a:xfrm>
                <a:off x="1369943" y="3260942"/>
                <a:ext cx="1733550" cy="296449"/>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a:solidFill>
                      <a:schemeClr val="bg1"/>
                    </a:solidFill>
                    <a:latin typeface="Arial" pitchFamily="34" charset="0"/>
                  </a:rPr>
                  <a:t>Browser Clients</a:t>
                </a:r>
              </a:p>
            </p:txBody>
          </p:sp>
          <p:sp>
            <p:nvSpPr>
              <p:cNvPr id="22" name="Rectangle 21"/>
              <p:cNvSpPr>
                <a:spLocks noChangeArrowheads="1"/>
              </p:cNvSpPr>
              <p:nvPr/>
            </p:nvSpPr>
            <p:spPr bwMode="auto">
              <a:xfrm>
                <a:off x="1369943" y="3631504"/>
                <a:ext cx="1733550" cy="296449"/>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Word Clients</a:t>
                </a:r>
                <a:endParaRPr lang="en-US" sz="1200" b="1" dirty="0">
                  <a:solidFill>
                    <a:schemeClr val="bg1"/>
                  </a:solidFill>
                  <a:latin typeface="Arial" pitchFamily="34" charset="0"/>
                </a:endParaRPr>
              </a:p>
            </p:txBody>
          </p:sp>
          <p:sp>
            <p:nvSpPr>
              <p:cNvPr id="23" name="Rectangle 22"/>
              <p:cNvSpPr>
                <a:spLocks noChangeArrowheads="1"/>
              </p:cNvSpPr>
              <p:nvPr/>
            </p:nvSpPr>
            <p:spPr bwMode="auto">
              <a:xfrm>
                <a:off x="1369943" y="4002066"/>
                <a:ext cx="1733550" cy="296449"/>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Outlook Clients</a:t>
                </a:r>
                <a:endParaRPr lang="en-US" sz="1200" b="1" dirty="0">
                  <a:solidFill>
                    <a:schemeClr val="bg1"/>
                  </a:solidFill>
                  <a:latin typeface="Arial" pitchFamily="34" charset="0"/>
                </a:endParaRPr>
              </a:p>
            </p:txBody>
          </p:sp>
          <p:sp>
            <p:nvSpPr>
              <p:cNvPr id="24" name="Rectangle 187413"/>
              <p:cNvSpPr>
                <a:spLocks noChangeArrowheads="1"/>
              </p:cNvSpPr>
              <p:nvPr/>
            </p:nvSpPr>
            <p:spPr bwMode="auto">
              <a:xfrm>
                <a:off x="4007954" y="3260942"/>
                <a:ext cx="3994702" cy="413794"/>
              </a:xfrm>
              <a:prstGeom prst="rect">
                <a:avLst/>
              </a:prstGeom>
              <a:solidFill>
                <a:schemeClr val="accent6">
                  <a:lumMod val="75000"/>
                </a:schemeClr>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Microsoft SharePoint Server 2010</a:t>
                </a:r>
                <a:endParaRPr lang="en-US" sz="1200" b="1" dirty="0">
                  <a:solidFill>
                    <a:schemeClr val="bg1"/>
                  </a:solidFill>
                  <a:latin typeface="Arial" pitchFamily="34" charset="0"/>
                </a:endParaRPr>
              </a:p>
            </p:txBody>
          </p:sp>
          <p:sp>
            <p:nvSpPr>
              <p:cNvPr id="25" name="Rectangle 187405"/>
              <p:cNvSpPr>
                <a:spLocks noChangeArrowheads="1"/>
              </p:cNvSpPr>
              <p:nvPr/>
            </p:nvSpPr>
            <p:spPr bwMode="auto">
              <a:xfrm>
                <a:off x="4007954" y="4965526"/>
                <a:ext cx="3994702" cy="444674"/>
              </a:xfrm>
              <a:prstGeom prst="rect">
                <a:avLst/>
              </a:prstGeom>
              <a:solidFill>
                <a:schemeClr val="tx2"/>
              </a:solidFill>
              <a:ln w="9525" algn="ctr">
                <a:solidFill>
                  <a:schemeClr val="tx1"/>
                </a:solidFill>
                <a:miter lim="800000"/>
                <a:headEnd/>
                <a:tailEnd/>
              </a:ln>
            </p:spPr>
            <p:txBody>
              <a:bodyPr wrap="none" anchor="ctr"/>
              <a:lstStyle/>
              <a:p>
                <a:pPr algn="ctr"/>
                <a:endParaRPr lang="en-US" sz="1100" dirty="0" smtClean="0">
                  <a:solidFill>
                    <a:schemeClr val="bg1"/>
                  </a:solidFill>
                  <a:latin typeface="Arial" pitchFamily="34" charset="0"/>
                </a:endParaRPr>
              </a:p>
              <a:p>
                <a:pPr algn="ctr"/>
                <a:r>
                  <a:rPr lang="en-US" sz="1100" b="1" dirty="0" smtClean="0">
                    <a:solidFill>
                      <a:schemeClr val="bg1"/>
                    </a:solidFill>
                    <a:latin typeface="Arial" pitchFamily="34" charset="0"/>
                  </a:rPr>
                  <a:t>Windows Server 2008 (x64 only)</a:t>
                </a:r>
                <a:r>
                  <a:rPr lang="en-US" sz="1100" dirty="0" smtClean="0">
                    <a:solidFill>
                      <a:schemeClr val="bg1"/>
                    </a:solidFill>
                    <a:latin typeface="Arial" pitchFamily="34" charset="0"/>
                  </a:rPr>
                  <a:t> </a:t>
                </a:r>
                <a:r>
                  <a:rPr lang="en-US" sz="900" i="1" dirty="0" smtClean="0">
                    <a:solidFill>
                      <a:schemeClr val="bg1"/>
                    </a:solidFill>
                    <a:latin typeface="Arial" pitchFamily="34" charset="0"/>
                  </a:rPr>
                  <a:t>for Production Environments</a:t>
                </a:r>
                <a:endParaRPr lang="en-US" sz="1100" i="1" dirty="0" smtClean="0">
                  <a:solidFill>
                    <a:schemeClr val="bg1"/>
                  </a:solidFill>
                  <a:latin typeface="Arial" pitchFamily="34" charset="0"/>
                </a:endParaRPr>
              </a:p>
              <a:p>
                <a:pPr algn="ctr"/>
                <a:r>
                  <a:rPr lang="en-US" sz="1100" dirty="0" smtClean="0">
                    <a:solidFill>
                      <a:schemeClr val="bg1"/>
                    </a:solidFill>
                    <a:latin typeface="Arial" pitchFamily="34" charset="0"/>
                  </a:rPr>
                  <a:t> </a:t>
                </a:r>
                <a:r>
                  <a:rPr lang="en-US" sz="1100" b="1" dirty="0" smtClean="0">
                    <a:solidFill>
                      <a:schemeClr val="bg1"/>
                    </a:solidFill>
                    <a:latin typeface="Arial" pitchFamily="34" charset="0"/>
                  </a:rPr>
                  <a:t>Windows 7 </a:t>
                </a:r>
                <a:r>
                  <a:rPr lang="en-US" sz="1100" dirty="0" smtClean="0">
                    <a:solidFill>
                      <a:schemeClr val="bg1"/>
                    </a:solidFill>
                    <a:latin typeface="Arial" pitchFamily="34" charset="0"/>
                  </a:rPr>
                  <a:t>or </a:t>
                </a:r>
                <a:r>
                  <a:rPr lang="en-US" sz="1100" b="1" dirty="0" smtClean="0">
                    <a:solidFill>
                      <a:schemeClr val="bg1"/>
                    </a:solidFill>
                    <a:latin typeface="Arial" pitchFamily="34" charset="0"/>
                  </a:rPr>
                  <a:t>Vista  (x64 only) </a:t>
                </a:r>
                <a:r>
                  <a:rPr lang="en-US" sz="900" i="1" dirty="0" smtClean="0">
                    <a:solidFill>
                      <a:schemeClr val="bg1"/>
                    </a:solidFill>
                    <a:latin typeface="Arial" pitchFamily="34" charset="0"/>
                  </a:rPr>
                  <a:t>for Development Environments only</a:t>
                </a:r>
                <a:endParaRPr lang="en-US" sz="1100" b="1" i="1" dirty="0" smtClean="0">
                  <a:solidFill>
                    <a:schemeClr val="bg1"/>
                  </a:solidFill>
                  <a:latin typeface="Arial" pitchFamily="34" charset="0"/>
                </a:endParaRPr>
              </a:p>
              <a:p>
                <a:pPr algn="ctr"/>
                <a:endParaRPr lang="en-US" sz="1100" b="1" dirty="0" smtClean="0">
                  <a:solidFill>
                    <a:schemeClr val="bg1"/>
                  </a:solidFill>
                  <a:latin typeface="Arial" pitchFamily="34" charset="0"/>
                </a:endParaRPr>
              </a:p>
            </p:txBody>
          </p:sp>
          <p:sp>
            <p:nvSpPr>
              <p:cNvPr id="26" name="Rectangle 187405"/>
              <p:cNvSpPr>
                <a:spLocks noChangeArrowheads="1"/>
              </p:cNvSpPr>
              <p:nvPr/>
            </p:nvSpPr>
            <p:spPr bwMode="auto">
              <a:xfrm>
                <a:off x="4007954" y="4594964"/>
                <a:ext cx="3994702" cy="296449"/>
              </a:xfrm>
              <a:prstGeom prst="rect">
                <a:avLst/>
              </a:prstGeom>
              <a:solidFill>
                <a:schemeClr val="tx2"/>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Internet Information Services 7.0</a:t>
                </a:r>
                <a:endParaRPr lang="en-US" sz="1200" b="1" dirty="0">
                  <a:solidFill>
                    <a:schemeClr val="bg1"/>
                  </a:solidFill>
                  <a:latin typeface="Arial" pitchFamily="34" charset="0"/>
                </a:endParaRPr>
              </a:p>
            </p:txBody>
          </p:sp>
          <p:sp>
            <p:nvSpPr>
              <p:cNvPr id="27" name="Rectangle 187405"/>
              <p:cNvSpPr>
                <a:spLocks noChangeArrowheads="1"/>
              </p:cNvSpPr>
              <p:nvPr/>
            </p:nvSpPr>
            <p:spPr bwMode="auto">
              <a:xfrm>
                <a:off x="4007954" y="4224403"/>
                <a:ext cx="3994702" cy="296449"/>
              </a:xfrm>
              <a:prstGeom prst="rect">
                <a:avLst/>
              </a:prstGeom>
              <a:solidFill>
                <a:schemeClr val="tx2"/>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.NET Framework and ASP.NET 3.5 SP1</a:t>
                </a:r>
                <a:endParaRPr lang="en-US" sz="1200" b="1" dirty="0">
                  <a:solidFill>
                    <a:schemeClr val="bg1"/>
                  </a:solidFill>
                  <a:latin typeface="Arial" pitchFamily="34" charset="0"/>
                </a:endParaRPr>
              </a:p>
            </p:txBody>
          </p:sp>
        </p:grpSp>
        <p:grpSp>
          <p:nvGrpSpPr>
            <p:cNvPr id="35" name="Group 34"/>
            <p:cNvGrpSpPr/>
            <p:nvPr/>
          </p:nvGrpSpPr>
          <p:grpSpPr>
            <a:xfrm>
              <a:off x="1600200" y="5715000"/>
              <a:ext cx="6400801" cy="762000"/>
              <a:chOff x="1066800" y="5806440"/>
              <a:chExt cx="7772401" cy="914400"/>
            </a:xfrm>
          </p:grpSpPr>
          <p:sp>
            <p:nvSpPr>
              <p:cNvPr id="31" name="32-Point Star 30"/>
              <p:cNvSpPr/>
              <p:nvPr/>
            </p:nvSpPr>
            <p:spPr>
              <a:xfrm>
                <a:off x="1066800" y="5806440"/>
                <a:ext cx="2133600" cy="914400"/>
              </a:xfrm>
              <a:prstGeom prst="star32">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r</a:t>
                </a:r>
                <a:r>
                  <a:rPr lang="en-US" sz="900" b="1" dirty="0" smtClean="0">
                    <a:solidFill>
                      <a:schemeClr val="tx1"/>
                    </a:solidFill>
                  </a:rPr>
                  <a:t>equires a 64-bit OS</a:t>
                </a:r>
                <a:endParaRPr lang="en-US" sz="900" b="1" dirty="0">
                  <a:solidFill>
                    <a:schemeClr val="tx1"/>
                  </a:solidFill>
                </a:endParaRPr>
              </a:p>
            </p:txBody>
          </p:sp>
          <p:sp>
            <p:nvSpPr>
              <p:cNvPr id="33" name="32-Point Star 32"/>
              <p:cNvSpPr/>
              <p:nvPr/>
            </p:nvSpPr>
            <p:spPr>
              <a:xfrm>
                <a:off x="3429000" y="5806440"/>
                <a:ext cx="2133600" cy="914400"/>
              </a:xfrm>
              <a:prstGeom prst="star32">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b</a:t>
                </a:r>
                <a:r>
                  <a:rPr lang="en-US" sz="900" b="1" dirty="0" smtClean="0">
                    <a:solidFill>
                      <a:schemeClr val="tx1"/>
                    </a:solidFill>
                  </a:rPr>
                  <a:t>uilt On</a:t>
                </a:r>
                <a:br>
                  <a:rPr lang="en-US" sz="900" b="1" dirty="0" smtClean="0">
                    <a:solidFill>
                      <a:schemeClr val="tx1"/>
                    </a:solidFill>
                  </a:rPr>
                </a:br>
                <a:r>
                  <a:rPr lang="en-US" sz="900" b="1" dirty="0" smtClean="0">
                    <a:solidFill>
                      <a:schemeClr val="tx1"/>
                    </a:solidFill>
                  </a:rPr>
                  <a:t>.NET 3.5 SP1</a:t>
                </a:r>
                <a:endParaRPr lang="en-US" sz="900" b="1" dirty="0">
                  <a:solidFill>
                    <a:schemeClr val="tx1"/>
                  </a:solidFill>
                </a:endParaRPr>
              </a:p>
            </p:txBody>
          </p:sp>
          <p:sp>
            <p:nvSpPr>
              <p:cNvPr id="34" name="32-Point Star 33"/>
              <p:cNvSpPr/>
              <p:nvPr/>
            </p:nvSpPr>
            <p:spPr>
              <a:xfrm>
                <a:off x="5715001" y="5806440"/>
                <a:ext cx="3124200" cy="914400"/>
              </a:xfrm>
              <a:prstGeom prst="star32">
                <a:avLst>
                  <a:gd name="adj" fmla="val 42206"/>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d</a:t>
                </a:r>
                <a:r>
                  <a:rPr lang="en-US" sz="900" b="1" dirty="0" smtClean="0">
                    <a:solidFill>
                      <a:schemeClr val="tx1"/>
                    </a:solidFill>
                  </a:rPr>
                  <a:t>evelopment </a:t>
                </a:r>
                <a:r>
                  <a:rPr lang="en-US" sz="900" b="1" dirty="0">
                    <a:solidFill>
                      <a:schemeClr val="tx1"/>
                    </a:solidFill>
                  </a:rPr>
                  <a:t>now supported on </a:t>
                </a:r>
                <a:r>
                  <a:rPr lang="en-US" sz="900" b="1" dirty="0" smtClean="0">
                    <a:solidFill>
                      <a:schemeClr val="tx1"/>
                    </a:solidFill>
                  </a:rPr>
                  <a:t>client OS</a:t>
                </a:r>
                <a:endParaRPr lang="en-US" sz="900" b="1" dirty="0">
                  <a:solidFill>
                    <a:schemeClr val="tx1"/>
                  </a:solidFill>
                </a:endParaRPr>
              </a:p>
            </p:txBody>
          </p:sp>
        </p:grpSp>
      </p:grpSp>
    </p:spTree>
    <p:extLst>
      <p:ext uri="{BB962C8B-B14F-4D97-AF65-F5344CB8AC3E}">
        <p14:creationId xmlns:p14="http://schemas.microsoft.com/office/powerpoint/2010/main" val="106517876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hape 187394"/>
          <p:cNvSpPr>
            <a:spLocks noGrp="1" noChangeArrowheads="1"/>
          </p:cNvSpPr>
          <p:nvPr>
            <p:ph idx="1"/>
          </p:nvPr>
        </p:nvSpPr>
        <p:spPr>
          <a:xfrm>
            <a:off x="381000" y="1143000"/>
            <a:ext cx="8382000" cy="2893100"/>
          </a:xfrm>
        </p:spPr>
        <p:txBody>
          <a:bodyPr/>
          <a:lstStyle/>
          <a:p>
            <a:r>
              <a:rPr lang="en-US" dirty="0" smtClean="0"/>
              <a:t>Microsoft </a:t>
            </a:r>
            <a:r>
              <a:rPr lang="en-US" dirty="0"/>
              <a:t>SharePoint Foundation (SPF) </a:t>
            </a:r>
            <a:r>
              <a:rPr lang="en-US" dirty="0" smtClean="0"/>
              <a:t>2013</a:t>
            </a:r>
          </a:p>
          <a:p>
            <a:pPr lvl="1"/>
            <a:r>
              <a:rPr lang="en-US" dirty="0" smtClean="0"/>
              <a:t>Platform provides core collaboration capabilities</a:t>
            </a:r>
            <a:endParaRPr lang="en-US" dirty="0"/>
          </a:p>
          <a:p>
            <a:r>
              <a:rPr lang="en-US" dirty="0" smtClean="0"/>
              <a:t>Microsoft SharePoint Server (SPS) 2013</a:t>
            </a:r>
          </a:p>
          <a:p>
            <a:pPr lvl="1"/>
            <a:r>
              <a:rPr lang="en-US" dirty="0" smtClean="0"/>
              <a:t>Built on top of SPF 2013</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p:txBody>
      </p:sp>
      <p:sp>
        <p:nvSpPr>
          <p:cNvPr id="187394" name="Title 187393"/>
          <p:cNvSpPr>
            <a:spLocks noGrp="1" noChangeArrowheads="1"/>
          </p:cNvSpPr>
          <p:nvPr>
            <p:ph type="title"/>
          </p:nvPr>
        </p:nvSpPr>
        <p:spPr>
          <a:xfrm>
            <a:off x="381000" y="230188"/>
            <a:ext cx="8382000" cy="553998"/>
          </a:xfrm>
        </p:spPr>
        <p:txBody>
          <a:bodyPr/>
          <a:lstStyle/>
          <a:p>
            <a:r>
              <a:rPr lang="en-US" dirty="0" smtClean="0"/>
              <a:t>SharePoint 2013</a:t>
            </a:r>
          </a:p>
        </p:txBody>
      </p:sp>
      <p:grpSp>
        <p:nvGrpSpPr>
          <p:cNvPr id="2" name="Group 1"/>
          <p:cNvGrpSpPr/>
          <p:nvPr/>
        </p:nvGrpSpPr>
        <p:grpSpPr>
          <a:xfrm>
            <a:off x="1104900" y="3427956"/>
            <a:ext cx="6934200" cy="2668044"/>
            <a:chOff x="1143000" y="3123156"/>
            <a:chExt cx="6934200" cy="2668044"/>
          </a:xfrm>
        </p:grpSpPr>
        <p:sp>
          <p:nvSpPr>
            <p:cNvPr id="28" name="Rectangle 27"/>
            <p:cNvSpPr/>
            <p:nvPr/>
          </p:nvSpPr>
          <p:spPr bwMode="auto">
            <a:xfrm>
              <a:off x="1143000" y="3123156"/>
              <a:ext cx="6934200" cy="2668044"/>
            </a:xfrm>
            <a:prstGeom prst="rect">
              <a:avLst/>
            </a:prstGeom>
            <a:solidFill>
              <a:schemeClr val="accent6">
                <a:lumMod val="20000"/>
                <a:lumOff val="80000"/>
              </a:schemeClr>
            </a:solidFill>
            <a:ln>
              <a:solidFill>
                <a:schemeClr val="tx1"/>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dirty="0" smtClean="0">
                <a:solidFill>
                  <a:schemeClr val="tx1"/>
                </a:solidFill>
                <a:effectLst>
                  <a:outerShdw blurRad="38100" dist="38100" dir="2700000" algn="tl">
                    <a:srgbClr val="000000">
                      <a:alpha val="43137"/>
                    </a:srgbClr>
                  </a:outerShdw>
                </a:effectLst>
                <a:latin typeface="Segoe" pitchFamily="34" charset="0"/>
              </a:endParaRPr>
            </a:p>
          </p:txBody>
        </p:sp>
        <p:grpSp>
          <p:nvGrpSpPr>
            <p:cNvPr id="30" name="Group 29"/>
            <p:cNvGrpSpPr/>
            <p:nvPr/>
          </p:nvGrpSpPr>
          <p:grpSpPr>
            <a:xfrm>
              <a:off x="1293743" y="3352800"/>
              <a:ext cx="6631057" cy="1905000"/>
              <a:chOff x="1369943" y="3260942"/>
              <a:chExt cx="6632713" cy="2149258"/>
            </a:xfrm>
          </p:grpSpPr>
          <p:sp>
            <p:nvSpPr>
              <p:cNvPr id="17" name="Rectangle 187405"/>
              <p:cNvSpPr>
                <a:spLocks noChangeArrowheads="1"/>
              </p:cNvSpPr>
              <p:nvPr/>
            </p:nvSpPr>
            <p:spPr bwMode="auto">
              <a:xfrm>
                <a:off x="4007954" y="3736497"/>
                <a:ext cx="3994702" cy="413794"/>
              </a:xfrm>
              <a:prstGeom prst="rect">
                <a:avLst/>
              </a:prstGeom>
              <a:solidFill>
                <a:schemeClr val="accent6">
                  <a:lumMod val="75000"/>
                </a:schemeClr>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Microsoft SharePoint Foundation 2013</a:t>
                </a:r>
                <a:endParaRPr lang="en-US" sz="1200" b="1" dirty="0">
                  <a:solidFill>
                    <a:schemeClr val="bg1"/>
                  </a:solidFill>
                  <a:latin typeface="Arial" pitchFamily="34" charset="0"/>
                </a:endParaRPr>
              </a:p>
            </p:txBody>
          </p:sp>
          <p:sp>
            <p:nvSpPr>
              <p:cNvPr id="18" name="Straight Connector 17"/>
              <p:cNvSpPr>
                <a:spLocks noChangeShapeType="1"/>
              </p:cNvSpPr>
              <p:nvPr/>
            </p:nvSpPr>
            <p:spPr bwMode="auto">
              <a:xfrm>
                <a:off x="3103493" y="3409167"/>
                <a:ext cx="753717" cy="148225"/>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9" name="Straight Connector 18"/>
              <p:cNvSpPr>
                <a:spLocks noChangeShapeType="1"/>
              </p:cNvSpPr>
              <p:nvPr/>
            </p:nvSpPr>
            <p:spPr bwMode="auto">
              <a:xfrm flipV="1">
                <a:off x="3103493" y="3735262"/>
                <a:ext cx="753717" cy="44466"/>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20" name="Straight Connector 19"/>
              <p:cNvSpPr>
                <a:spLocks noChangeShapeType="1"/>
              </p:cNvSpPr>
              <p:nvPr/>
            </p:nvSpPr>
            <p:spPr bwMode="auto">
              <a:xfrm flipV="1">
                <a:off x="3028122" y="3927953"/>
                <a:ext cx="829089" cy="213691"/>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21" name="Rectangle 20"/>
              <p:cNvSpPr>
                <a:spLocks noChangeArrowheads="1"/>
              </p:cNvSpPr>
              <p:nvPr/>
            </p:nvSpPr>
            <p:spPr bwMode="auto">
              <a:xfrm>
                <a:off x="1369943" y="3260942"/>
                <a:ext cx="1733550" cy="296449"/>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a:solidFill>
                      <a:schemeClr val="bg1"/>
                    </a:solidFill>
                    <a:latin typeface="Arial" pitchFamily="34" charset="0"/>
                  </a:rPr>
                  <a:t>Browser Clients</a:t>
                </a:r>
              </a:p>
            </p:txBody>
          </p:sp>
          <p:sp>
            <p:nvSpPr>
              <p:cNvPr id="22" name="Rectangle 21"/>
              <p:cNvSpPr>
                <a:spLocks noChangeArrowheads="1"/>
              </p:cNvSpPr>
              <p:nvPr/>
            </p:nvSpPr>
            <p:spPr bwMode="auto">
              <a:xfrm>
                <a:off x="1369943" y="3631504"/>
                <a:ext cx="1733550" cy="296449"/>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Word Clients</a:t>
                </a:r>
                <a:endParaRPr lang="en-US" sz="1200" b="1" dirty="0">
                  <a:solidFill>
                    <a:schemeClr val="bg1"/>
                  </a:solidFill>
                  <a:latin typeface="Arial" pitchFamily="34" charset="0"/>
                </a:endParaRPr>
              </a:p>
            </p:txBody>
          </p:sp>
          <p:sp>
            <p:nvSpPr>
              <p:cNvPr id="23" name="Rectangle 22"/>
              <p:cNvSpPr>
                <a:spLocks noChangeArrowheads="1"/>
              </p:cNvSpPr>
              <p:nvPr/>
            </p:nvSpPr>
            <p:spPr bwMode="auto">
              <a:xfrm>
                <a:off x="1369943" y="4002066"/>
                <a:ext cx="1733550" cy="296449"/>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Outlook Clients</a:t>
                </a:r>
                <a:endParaRPr lang="en-US" sz="1200" b="1" dirty="0">
                  <a:solidFill>
                    <a:schemeClr val="bg1"/>
                  </a:solidFill>
                  <a:latin typeface="Arial" pitchFamily="34" charset="0"/>
                </a:endParaRPr>
              </a:p>
            </p:txBody>
          </p:sp>
          <p:sp>
            <p:nvSpPr>
              <p:cNvPr id="24" name="Rectangle 187413"/>
              <p:cNvSpPr>
                <a:spLocks noChangeArrowheads="1"/>
              </p:cNvSpPr>
              <p:nvPr/>
            </p:nvSpPr>
            <p:spPr bwMode="auto">
              <a:xfrm>
                <a:off x="4007954" y="3260942"/>
                <a:ext cx="3994702" cy="413794"/>
              </a:xfrm>
              <a:prstGeom prst="rect">
                <a:avLst/>
              </a:prstGeom>
              <a:solidFill>
                <a:schemeClr val="accent6">
                  <a:lumMod val="75000"/>
                </a:schemeClr>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Microsoft SharePoint Server 2013</a:t>
                </a:r>
                <a:endParaRPr lang="en-US" sz="1200" b="1" dirty="0">
                  <a:solidFill>
                    <a:schemeClr val="bg1"/>
                  </a:solidFill>
                  <a:latin typeface="Arial" pitchFamily="34" charset="0"/>
                </a:endParaRPr>
              </a:p>
            </p:txBody>
          </p:sp>
          <p:sp>
            <p:nvSpPr>
              <p:cNvPr id="25" name="Rectangle 187405"/>
              <p:cNvSpPr>
                <a:spLocks noChangeArrowheads="1"/>
              </p:cNvSpPr>
              <p:nvPr/>
            </p:nvSpPr>
            <p:spPr bwMode="auto">
              <a:xfrm>
                <a:off x="4007954" y="4965526"/>
                <a:ext cx="3994702" cy="444674"/>
              </a:xfrm>
              <a:prstGeom prst="rect">
                <a:avLst/>
              </a:prstGeom>
              <a:solidFill>
                <a:schemeClr val="tx2"/>
              </a:solidFill>
              <a:ln w="9525" algn="ctr">
                <a:solidFill>
                  <a:schemeClr val="tx1"/>
                </a:solidFill>
                <a:miter lim="800000"/>
                <a:headEnd/>
                <a:tailEnd/>
              </a:ln>
            </p:spPr>
            <p:txBody>
              <a:bodyPr wrap="none" anchor="ctr"/>
              <a:lstStyle/>
              <a:p>
                <a:pPr algn="ctr"/>
                <a:endParaRPr lang="en-US" sz="1100" dirty="0" smtClean="0">
                  <a:solidFill>
                    <a:schemeClr val="bg1"/>
                  </a:solidFill>
                  <a:latin typeface="Arial" pitchFamily="34" charset="0"/>
                </a:endParaRPr>
              </a:p>
              <a:p>
                <a:pPr algn="ctr"/>
                <a:r>
                  <a:rPr lang="en-US" sz="1100" b="1" dirty="0" smtClean="0">
                    <a:solidFill>
                      <a:schemeClr val="bg1"/>
                    </a:solidFill>
                    <a:latin typeface="Arial" pitchFamily="34" charset="0"/>
                  </a:rPr>
                  <a:t>Windows Server 2008 R2 SP1 (x64 only)</a:t>
                </a:r>
              </a:p>
              <a:p>
                <a:pPr algn="ctr"/>
                <a:r>
                  <a:rPr lang="en-US" sz="1100" b="1" dirty="0">
                    <a:solidFill>
                      <a:schemeClr val="bg1"/>
                    </a:solidFill>
                    <a:latin typeface="Arial" pitchFamily="34" charset="0"/>
                  </a:rPr>
                  <a:t>Windows Server </a:t>
                </a:r>
                <a:r>
                  <a:rPr lang="en-US" sz="1100" b="1" dirty="0" smtClean="0">
                    <a:solidFill>
                      <a:schemeClr val="bg1"/>
                    </a:solidFill>
                    <a:latin typeface="Arial" pitchFamily="34" charset="0"/>
                  </a:rPr>
                  <a:t>2012 (</a:t>
                </a:r>
                <a:r>
                  <a:rPr lang="en-US" sz="1100" b="1" dirty="0">
                    <a:solidFill>
                      <a:schemeClr val="bg1"/>
                    </a:solidFill>
                    <a:latin typeface="Arial" pitchFamily="34" charset="0"/>
                  </a:rPr>
                  <a:t>x64 only</a:t>
                </a:r>
                <a:r>
                  <a:rPr lang="en-US" sz="1100" b="1" dirty="0" smtClean="0">
                    <a:solidFill>
                      <a:schemeClr val="bg1"/>
                    </a:solidFill>
                    <a:latin typeface="Arial" pitchFamily="34" charset="0"/>
                  </a:rPr>
                  <a:t>)</a:t>
                </a:r>
                <a:endParaRPr lang="en-US" sz="1100" i="1" dirty="0" smtClean="0">
                  <a:solidFill>
                    <a:schemeClr val="bg1"/>
                  </a:solidFill>
                  <a:latin typeface="Arial" pitchFamily="34" charset="0"/>
                </a:endParaRPr>
              </a:p>
              <a:p>
                <a:pPr algn="ctr"/>
                <a:endParaRPr lang="en-US" sz="1100" b="1" dirty="0" smtClean="0">
                  <a:solidFill>
                    <a:schemeClr val="bg1"/>
                  </a:solidFill>
                  <a:latin typeface="Arial" pitchFamily="34" charset="0"/>
                </a:endParaRPr>
              </a:p>
            </p:txBody>
          </p:sp>
          <p:sp>
            <p:nvSpPr>
              <p:cNvPr id="26" name="Rectangle 187405"/>
              <p:cNvSpPr>
                <a:spLocks noChangeArrowheads="1"/>
              </p:cNvSpPr>
              <p:nvPr/>
            </p:nvSpPr>
            <p:spPr bwMode="auto">
              <a:xfrm>
                <a:off x="4007954" y="4594964"/>
                <a:ext cx="3994702" cy="296449"/>
              </a:xfrm>
              <a:prstGeom prst="rect">
                <a:avLst/>
              </a:prstGeom>
              <a:solidFill>
                <a:schemeClr val="tx2"/>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Internet Information Services 7.0</a:t>
                </a:r>
                <a:endParaRPr lang="en-US" sz="1200" b="1" dirty="0">
                  <a:solidFill>
                    <a:schemeClr val="bg1"/>
                  </a:solidFill>
                  <a:latin typeface="Arial" pitchFamily="34" charset="0"/>
                </a:endParaRPr>
              </a:p>
            </p:txBody>
          </p:sp>
          <p:sp>
            <p:nvSpPr>
              <p:cNvPr id="27" name="Rectangle 187405"/>
              <p:cNvSpPr>
                <a:spLocks noChangeArrowheads="1"/>
              </p:cNvSpPr>
              <p:nvPr/>
            </p:nvSpPr>
            <p:spPr bwMode="auto">
              <a:xfrm>
                <a:off x="4007954" y="4224403"/>
                <a:ext cx="3994702" cy="296449"/>
              </a:xfrm>
              <a:prstGeom prst="rect">
                <a:avLst/>
              </a:prstGeom>
              <a:solidFill>
                <a:schemeClr val="tx2"/>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.NET Framework 4.5</a:t>
                </a:r>
                <a:endParaRPr lang="en-US" sz="1200" b="1" dirty="0">
                  <a:solidFill>
                    <a:schemeClr val="bg1"/>
                  </a:solidFill>
                  <a:latin typeface="Arial" pitchFamily="34" charset="0"/>
                </a:endParaRPr>
              </a:p>
            </p:txBody>
          </p:sp>
        </p:grpSp>
      </p:grpSp>
    </p:spTree>
    <p:extLst>
      <p:ext uri="{BB962C8B-B14F-4D97-AF65-F5344CB8AC3E}">
        <p14:creationId xmlns:p14="http://schemas.microsoft.com/office/powerpoint/2010/main" val="227243206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SharePoint History</a:t>
            </a:r>
          </a:p>
          <a:p>
            <a:pPr>
              <a:buFont typeface="Wingdings" panose="05000000000000000000" pitchFamily="2" charset="2"/>
              <a:buChar char="Ø"/>
            </a:pPr>
            <a:r>
              <a:rPr lang="en-US" dirty="0" smtClean="0"/>
              <a:t>Significant Changes from SharePoint 2010</a:t>
            </a:r>
          </a:p>
          <a:p>
            <a:r>
              <a:rPr lang="en-US" dirty="0" smtClean="0"/>
              <a:t>SharePoint 2013 Topology </a:t>
            </a:r>
            <a:r>
              <a:rPr lang="en-US" dirty="0"/>
              <a:t>&amp; Architecture</a:t>
            </a:r>
          </a:p>
          <a:p>
            <a:r>
              <a:rPr lang="en-US" dirty="0" smtClean="0"/>
              <a:t>SharePoint 2013 Deployment Options</a:t>
            </a:r>
          </a:p>
          <a:p>
            <a:r>
              <a:rPr lang="en-US" dirty="0" smtClean="0"/>
              <a:t>Extensibility Options</a:t>
            </a:r>
          </a:p>
          <a:p>
            <a:r>
              <a:rPr lang="en-US" dirty="0" smtClean="0"/>
              <a:t>Course Introduction</a:t>
            </a:r>
            <a:endParaRPr lang="en-US" dirty="0"/>
          </a:p>
        </p:txBody>
      </p:sp>
    </p:spTree>
    <p:extLst>
      <p:ext uri="{BB962C8B-B14F-4D97-AF65-F5344CB8AC3E}">
        <p14:creationId xmlns:p14="http://schemas.microsoft.com/office/powerpoint/2010/main" val="338103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Significant Changes in SharePoint 2013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New Development Model</a:t>
            </a:r>
          </a:p>
          <a:p>
            <a:r>
              <a:rPr lang="en-US" dirty="0" smtClean="0"/>
              <a:t>App Marketplace</a:t>
            </a:r>
          </a:p>
          <a:p>
            <a:r>
              <a:rPr lang="en-US" dirty="0" smtClean="0"/>
              <a:t>Minimal Download Strategy (MDS) UX</a:t>
            </a:r>
          </a:p>
          <a:p>
            <a:r>
              <a:rPr lang="en-US" dirty="0" smtClean="0"/>
              <a:t>Architectural Changes</a:t>
            </a:r>
          </a:p>
          <a:p>
            <a:pPr lvl="1"/>
            <a:r>
              <a:rPr lang="en-US" dirty="0" smtClean="0"/>
              <a:t>Workflow </a:t>
            </a:r>
            <a:endParaRPr lang="en-US" dirty="0"/>
          </a:p>
          <a:p>
            <a:pPr lvl="1"/>
            <a:r>
              <a:rPr lang="en-US" dirty="0"/>
              <a:t>Search</a:t>
            </a:r>
          </a:p>
          <a:p>
            <a:pPr lvl="1"/>
            <a:r>
              <a:rPr lang="en-US" dirty="0"/>
              <a:t>Web Content Management</a:t>
            </a:r>
          </a:p>
          <a:p>
            <a:r>
              <a:rPr lang="en-US" dirty="0" smtClean="0"/>
              <a:t>Deprecated / Removed Capabilities</a:t>
            </a:r>
          </a:p>
          <a:p>
            <a:pPr lvl="1"/>
            <a:r>
              <a:rPr lang="en-US" dirty="0" smtClean="0"/>
              <a:t>SharePoint Designer’s Design View</a:t>
            </a:r>
          </a:p>
          <a:p>
            <a:pPr lvl="1"/>
            <a:r>
              <a:rPr lang="en-US" dirty="0" smtClean="0"/>
              <a:t>Meeting &amp; Document Workspaces</a:t>
            </a:r>
          </a:p>
          <a:p>
            <a:pPr lvl="1"/>
            <a:r>
              <a:rPr lang="en-US" dirty="0" smtClean="0"/>
              <a:t>BI: Chart Web Part, Status Indicators &amp; Status Lists</a:t>
            </a:r>
          </a:p>
          <a:p>
            <a:r>
              <a:rPr lang="en-US" dirty="0" smtClean="0"/>
              <a:t>Web Apps = Claimed Based Authentication by default</a:t>
            </a:r>
          </a:p>
          <a:p>
            <a:endParaRPr lang="en-US" dirty="0"/>
          </a:p>
        </p:txBody>
      </p:sp>
    </p:spTree>
    <p:extLst>
      <p:ext uri="{BB962C8B-B14F-4D97-AF65-F5344CB8AC3E}">
        <p14:creationId xmlns:p14="http://schemas.microsoft.com/office/powerpoint/2010/main" val="776192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SharePoint History</a:t>
            </a:r>
          </a:p>
          <a:p>
            <a:pPr>
              <a:buFont typeface="Wingdings" panose="05000000000000000000" pitchFamily="2" charset="2"/>
              <a:buChar char="ü"/>
            </a:pPr>
            <a:r>
              <a:rPr lang="en-US" dirty="0" smtClean="0">
                <a:solidFill>
                  <a:schemeClr val="bg1">
                    <a:lumMod val="50000"/>
                  </a:schemeClr>
                </a:solidFill>
              </a:rPr>
              <a:t>Significant </a:t>
            </a:r>
            <a:r>
              <a:rPr lang="en-US" dirty="0">
                <a:solidFill>
                  <a:schemeClr val="bg1">
                    <a:lumMod val="50000"/>
                  </a:schemeClr>
                </a:solidFill>
              </a:rPr>
              <a:t>Changes from SharePoint 2010</a:t>
            </a:r>
          </a:p>
          <a:p>
            <a:pPr>
              <a:buFont typeface="Wingdings" panose="05000000000000000000" pitchFamily="2" charset="2"/>
              <a:buChar char="Ø"/>
            </a:pPr>
            <a:r>
              <a:rPr lang="en-US" dirty="0" smtClean="0"/>
              <a:t>SharePoint 2013 Topology </a:t>
            </a:r>
            <a:r>
              <a:rPr lang="en-US" dirty="0"/>
              <a:t>&amp; Architecture</a:t>
            </a:r>
          </a:p>
          <a:p>
            <a:r>
              <a:rPr lang="en-US" dirty="0" smtClean="0"/>
              <a:t>SharePoint 2013 Deployment Options</a:t>
            </a:r>
          </a:p>
          <a:p>
            <a:r>
              <a:rPr lang="en-US" dirty="0" smtClean="0"/>
              <a:t>Extensibility Options</a:t>
            </a:r>
          </a:p>
          <a:p>
            <a:r>
              <a:rPr lang="en-US" dirty="0" smtClean="0"/>
              <a:t>Course Introduction</a:t>
            </a:r>
            <a:endParaRPr lang="en-US" dirty="0"/>
          </a:p>
        </p:txBody>
      </p:sp>
    </p:spTree>
    <p:extLst>
      <p:ext uri="{BB962C8B-B14F-4D97-AF65-F5344CB8AC3E}">
        <p14:creationId xmlns:p14="http://schemas.microsoft.com/office/powerpoint/2010/main" val="4092143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Farms</a:t>
            </a:r>
            <a:endParaRPr lang="en-US" dirty="0"/>
          </a:p>
        </p:txBody>
      </p:sp>
      <p:sp>
        <p:nvSpPr>
          <p:cNvPr id="3" name="Content Placeholder 2"/>
          <p:cNvSpPr>
            <a:spLocks noGrp="1"/>
          </p:cNvSpPr>
          <p:nvPr>
            <p:ph idx="1"/>
          </p:nvPr>
        </p:nvSpPr>
        <p:spPr/>
        <p:txBody>
          <a:bodyPr/>
          <a:lstStyle/>
          <a:p>
            <a:r>
              <a:rPr lang="en-US" dirty="0" smtClean="0"/>
              <a:t>SharePoint deployment based on farms</a:t>
            </a:r>
          </a:p>
          <a:p>
            <a:pPr lvl="1"/>
            <a:r>
              <a:rPr lang="en-US" dirty="0" smtClean="0"/>
              <a:t>Farm requires Web server(s) and database server</a:t>
            </a:r>
          </a:p>
          <a:p>
            <a:pPr lvl="1"/>
            <a:r>
              <a:rPr lang="en-US" dirty="0" smtClean="0"/>
              <a:t>Farm can be single server or multi-server</a:t>
            </a:r>
          </a:p>
          <a:p>
            <a:pPr lvl="1"/>
            <a:r>
              <a:rPr lang="en-US" dirty="0" smtClean="0"/>
              <a:t>Each farm has exactly one configuration database</a:t>
            </a:r>
          </a:p>
          <a:p>
            <a:pPr lvl="1"/>
            <a:r>
              <a:rPr lang="en-US" dirty="0" smtClean="0"/>
              <a:t>Single-server farm used for development environments</a:t>
            </a:r>
          </a:p>
          <a:p>
            <a:pPr lvl="1"/>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886200"/>
            <a:ext cx="4191000" cy="2592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211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schemas.microsoft.com/office/2006/documentManagement/types"/>
    <ds:schemaRef ds:uri="http://schemas.microsoft.com/office/2006/metadata/properties"/>
    <ds:schemaRef ds:uri="http://purl.org/dc/elements/1.1/"/>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1391</TotalTime>
  <Words>1828</Words>
  <Application>Microsoft Office PowerPoint</Application>
  <PresentationFormat>On-screen Show (4:3)</PresentationFormat>
  <Paragraphs>260</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CPT_Wave15</vt:lpstr>
      <vt:lpstr>Understanding SharePoint 2013</vt:lpstr>
      <vt:lpstr>Agenda</vt:lpstr>
      <vt:lpstr>SharePoint 2007</vt:lpstr>
      <vt:lpstr>SharePoint 2010</vt:lpstr>
      <vt:lpstr>SharePoint 2013</vt:lpstr>
      <vt:lpstr>Agenda</vt:lpstr>
      <vt:lpstr>Significant Changes in SharePoint 2013</vt:lpstr>
      <vt:lpstr>Agenda</vt:lpstr>
      <vt:lpstr>Farms</vt:lpstr>
      <vt:lpstr>Web Applications</vt:lpstr>
      <vt:lpstr>Site Collections and Sites</vt:lpstr>
      <vt:lpstr>Service Applications</vt:lpstr>
      <vt:lpstr>Managing SharePoint</vt:lpstr>
      <vt:lpstr>Exploring SharePoint 2013</vt:lpstr>
      <vt:lpstr>Agenda</vt:lpstr>
      <vt:lpstr>SharePoint 2013 Deployment Options</vt:lpstr>
      <vt:lpstr>Agenda</vt:lpstr>
      <vt:lpstr>Extensibility &amp; Development Options</vt:lpstr>
      <vt:lpstr>Agenda</vt:lpstr>
      <vt:lpstr>Course Lectures, Demos &amp; Labs</vt:lpstr>
      <vt:lpstr>Lab Virtual Environment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SharePoint 2013</dc:title>
  <dc:creator>Ted Pattison</dc:creator>
  <cp:lastModifiedBy>Chris</cp:lastModifiedBy>
  <cp:revision>43</cp:revision>
  <dcterms:created xsi:type="dcterms:W3CDTF">2012-04-13T19:17:02Z</dcterms:created>
  <dcterms:modified xsi:type="dcterms:W3CDTF">2014-01-07T20:38:57Z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