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3"/>
  </p:notesMasterIdLst>
  <p:handoutMasterIdLst>
    <p:handoutMasterId r:id="rId44"/>
  </p:handoutMasterIdLst>
  <p:sldIdLst>
    <p:sldId id="279" r:id="rId6"/>
    <p:sldId id="278" r:id="rId7"/>
    <p:sldId id="313" r:id="rId8"/>
    <p:sldId id="314" r:id="rId9"/>
    <p:sldId id="315" r:id="rId10"/>
    <p:sldId id="317" r:id="rId11"/>
    <p:sldId id="318" r:id="rId12"/>
    <p:sldId id="321" r:id="rId13"/>
    <p:sldId id="322" r:id="rId14"/>
    <p:sldId id="324" r:id="rId15"/>
    <p:sldId id="343" r:id="rId16"/>
    <p:sldId id="326" r:id="rId17"/>
    <p:sldId id="327" r:id="rId18"/>
    <p:sldId id="328" r:id="rId19"/>
    <p:sldId id="330" r:id="rId20"/>
    <p:sldId id="332" r:id="rId21"/>
    <p:sldId id="338" r:id="rId22"/>
    <p:sldId id="282" r:id="rId23"/>
    <p:sldId id="285" r:id="rId24"/>
    <p:sldId id="286" r:id="rId25"/>
    <p:sldId id="289" r:id="rId26"/>
    <p:sldId id="290" r:id="rId27"/>
    <p:sldId id="339" r:id="rId28"/>
    <p:sldId id="292" r:id="rId29"/>
    <p:sldId id="293" r:id="rId30"/>
    <p:sldId id="295" r:id="rId31"/>
    <p:sldId id="296" r:id="rId32"/>
    <p:sldId id="340" r:id="rId33"/>
    <p:sldId id="298" r:id="rId34"/>
    <p:sldId id="305" r:id="rId35"/>
    <p:sldId id="306" r:id="rId36"/>
    <p:sldId id="341" r:id="rId37"/>
    <p:sldId id="308" r:id="rId38"/>
    <p:sldId id="309" r:id="rId39"/>
    <p:sldId id="310" r:id="rId40"/>
    <p:sldId id="311" r:id="rId41"/>
    <p:sldId id="342"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59972" autoAdjust="0"/>
  </p:normalViewPr>
  <p:slideViewPr>
    <p:cSldViewPr>
      <p:cViewPr varScale="1">
        <p:scale>
          <a:sx n="79" d="100"/>
          <a:sy n="79" d="100"/>
        </p:scale>
        <p:origin x="2760"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374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includes any of the additional services that are not covered in various other places in the course. In this module students will learn how to programmatically work with the social and Excel Services APIs as well as how to do document assembly with Word Automation Services and PowerPoint Services. In addition students will learn about the dramatic changes with Access Services in SharePoint 2013 and how they can leverage the new Translation Service Application.</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 are followed based on a GUID, so the following things will not affect following:</a:t>
            </a:r>
          </a:p>
          <a:p>
            <a:r>
              <a:rPr lang="en-US" dirty="0" smtClean="0"/>
              <a:t>-Name changes</a:t>
            </a:r>
          </a:p>
          <a:p>
            <a:r>
              <a:rPr lang="en-US" baseline="0" dirty="0" smtClean="0"/>
              <a:t>-Placing a document on hold (stops all changes)</a:t>
            </a:r>
          </a:p>
          <a:p>
            <a:r>
              <a:rPr lang="en-US" baseline="0" dirty="0" smtClean="0"/>
              <a:t>-Declaring the document as a record (stops all changes)</a:t>
            </a:r>
            <a:endParaRPr lang="en-US" dirty="0" smtClean="0"/>
          </a:p>
          <a:p>
            <a:endParaRPr lang="en-US" dirty="0" smtClean="0"/>
          </a:p>
          <a:p>
            <a:endParaRPr lang="en-US" dirty="0" smtClean="0"/>
          </a:p>
          <a:p>
            <a:r>
              <a:rPr lang="en-US" dirty="0" smtClean="0"/>
              <a:t>When</a:t>
            </a:r>
            <a:r>
              <a:rPr lang="en-US" baseline="0" dirty="0" smtClean="0"/>
              <a:t> following documents, theses changes may result in a stoppage of the “follow”</a:t>
            </a:r>
          </a:p>
          <a:p>
            <a:r>
              <a:rPr lang="en-US" baseline="0" dirty="0" smtClean="0"/>
              <a:t>-Restoring from the Recycle Bin</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4240639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Server Side Social Feed </a:t>
            </a:r>
            <a:r>
              <a:rPr lang="en-US" b="1" baseline="0" dirty="0" smtClean="0">
                <a:effectLst/>
              </a:rPr>
              <a:t>Development</a:t>
            </a:r>
            <a:endParaRPr lang="en-US" b="1" dirty="0" smtClean="0">
              <a:effectLst/>
            </a:endParaRPr>
          </a:p>
          <a:p>
            <a:r>
              <a:rPr lang="en-US" dirty="0" err="1" smtClean="0">
                <a:effectLst/>
              </a:rPr>
              <a:t>SPMicrofeedManager</a:t>
            </a:r>
            <a:r>
              <a:rPr lang="en-US" dirty="0" smtClean="0">
                <a:effectLst/>
              </a:rPr>
              <a:t> allows you to work with feeds</a:t>
            </a:r>
          </a:p>
          <a:p>
            <a:r>
              <a:rPr lang="en-US" dirty="0" err="1" smtClean="0">
                <a:effectLst/>
              </a:rPr>
              <a:t>PeopleManager</a:t>
            </a:r>
            <a:r>
              <a:rPr lang="en-US" dirty="0" smtClean="0">
                <a:effectLst/>
              </a:rPr>
              <a:t> works</a:t>
            </a:r>
            <a:r>
              <a:rPr lang="en-US" baseline="0" dirty="0" smtClean="0">
                <a:effectLst/>
              </a:rPr>
              <a:t> with profiles and following</a:t>
            </a:r>
            <a:endParaRPr lang="en-US" dirty="0" smtClean="0">
              <a:effectLst/>
            </a:endParaRPr>
          </a:p>
          <a:p>
            <a:endParaRPr lang="en-US" dirty="0" smtClean="0">
              <a:effectLst/>
            </a:endParaRPr>
          </a:p>
          <a:p>
            <a:r>
              <a:rPr lang="en-US" b="1" dirty="0" smtClean="0"/>
              <a:t>Client-Side</a:t>
            </a:r>
            <a:r>
              <a:rPr lang="en-US" b="1" baseline="0" dirty="0" smtClean="0"/>
              <a:t> </a:t>
            </a:r>
            <a:r>
              <a:rPr lang="en-US" b="1" dirty="0" smtClean="0">
                <a:effectLst/>
              </a:rPr>
              <a:t>Social Feed</a:t>
            </a:r>
            <a:r>
              <a:rPr lang="en-US" b="1" baseline="0" dirty="0" smtClean="0"/>
              <a:t> Development</a:t>
            </a:r>
          </a:p>
          <a:p>
            <a:r>
              <a:rPr lang="en-US" dirty="0" smtClean="0">
                <a:effectLst/>
              </a:rPr>
              <a:t>The My Site Social CSOM is built on the SharePoint 2013 CSOM. Therefore, client code first accesses the SharePoint 2013 CSOM and then accesses the My Site Social CSOM, as follows:</a:t>
            </a:r>
          </a:p>
          <a:p>
            <a:endParaRPr lang="en-US" dirty="0" smtClean="0">
              <a:effectLst/>
            </a:endParaRPr>
          </a:p>
          <a:p>
            <a:r>
              <a:rPr lang="en-US" dirty="0" smtClean="0">
                <a:effectLst/>
              </a:rPr>
              <a:t>For the .NET Framework client-side object model, get a </a:t>
            </a:r>
            <a:r>
              <a:rPr lang="en-US" b="1" dirty="0" err="1" smtClean="0">
                <a:effectLst/>
              </a:rPr>
              <a:t>ClientContext</a:t>
            </a:r>
            <a:r>
              <a:rPr lang="en-US" dirty="0" smtClean="0">
                <a:effectLst/>
              </a:rPr>
              <a:t> instance and then use the object model in the </a:t>
            </a:r>
            <a:r>
              <a:rPr lang="en-US" b="1" dirty="0" err="1" smtClean="0">
                <a:effectLst/>
              </a:rPr>
              <a:t>Microfeed</a:t>
            </a:r>
            <a:r>
              <a:rPr lang="en-US" dirty="0" smtClean="0">
                <a:effectLst/>
              </a:rPr>
              <a:t> namespace and </a:t>
            </a:r>
            <a:r>
              <a:rPr lang="en-US" b="1" dirty="0" err="1" smtClean="0">
                <a:effectLst/>
              </a:rPr>
              <a:t>UserProfiles</a:t>
            </a:r>
            <a:r>
              <a:rPr lang="en-US" dirty="0" smtClean="0">
                <a:effectLst/>
              </a:rPr>
              <a:t> namespace in the </a:t>
            </a:r>
            <a:r>
              <a:rPr lang="en-US" b="1" dirty="0" err="1" smtClean="0">
                <a:effectLst/>
              </a:rPr>
              <a:t>Microsoft.SharePoint.Client.UserProfiles</a:t>
            </a:r>
            <a:r>
              <a:rPr lang="en-US" dirty="0" smtClean="0">
                <a:effectLst/>
              </a:rPr>
              <a:t> assembly.</a:t>
            </a:r>
          </a:p>
          <a:p>
            <a:endParaRPr lang="en-US" dirty="0" smtClean="0">
              <a:effectLst/>
            </a:endParaRPr>
          </a:p>
          <a:p>
            <a:r>
              <a:rPr lang="en-US" dirty="0" smtClean="0">
                <a:effectLst/>
              </a:rPr>
              <a:t>For the JavaScript object model, get an </a:t>
            </a:r>
            <a:r>
              <a:rPr lang="en-US" b="1" dirty="0" err="1" smtClean="0">
                <a:effectLst/>
              </a:rPr>
              <a:t>SP.ClientContext</a:t>
            </a:r>
            <a:r>
              <a:rPr lang="en-US" dirty="0" smtClean="0">
                <a:effectLst/>
              </a:rPr>
              <a:t> instance and then use the object model in the </a:t>
            </a:r>
            <a:r>
              <a:rPr lang="en-US" b="1" dirty="0" smtClean="0">
                <a:effectLst/>
              </a:rPr>
              <a:t>SP.UserProfiles.js </a:t>
            </a:r>
            <a:r>
              <a:rPr lang="en-US" dirty="0" smtClean="0">
                <a:effectLst/>
              </a:rPr>
              <a:t>file.</a:t>
            </a:r>
          </a:p>
          <a:p>
            <a:r>
              <a:rPr lang="en-US" dirty="0" smtClean="0">
                <a:effectLst/>
              </a:rPr>
              <a:t>The My Site Social client-side object model provides the following objects that you can use to access the My Site </a:t>
            </a:r>
            <a:r>
              <a:rPr lang="en-US" b="1" dirty="0" smtClean="0">
                <a:effectLst/>
              </a:rPr>
              <a:t>Social API: </a:t>
            </a:r>
          </a:p>
          <a:p>
            <a:pPr marL="171450" indent="-171450" algn="l">
              <a:buFont typeface="Arial" panose="020B0604020202020204" pitchFamily="34" charset="0"/>
              <a:buChar char="•"/>
            </a:pPr>
            <a:r>
              <a:rPr lang="en-US" dirty="0" smtClean="0">
                <a:effectLst/>
              </a:rPr>
              <a:t>Use the </a:t>
            </a:r>
            <a:r>
              <a:rPr lang="en-US" b="1" dirty="0" err="1" smtClean="0">
                <a:effectLst/>
              </a:rPr>
              <a:t>MicrofeedManager</a:t>
            </a:r>
            <a:r>
              <a:rPr lang="en-US" dirty="0" smtClean="0">
                <a:effectLst/>
              </a:rPr>
              <a:t> object to get feeds, to post to threads, to like and unlike entities, and to perform other feed-related tasks.</a:t>
            </a:r>
          </a:p>
          <a:p>
            <a:pPr marL="171450" indent="-171450" algn="l">
              <a:buFont typeface="Arial" panose="020B0604020202020204" pitchFamily="34" charset="0"/>
              <a:buChar char="•"/>
            </a:pPr>
            <a:r>
              <a:rPr lang="en-US" dirty="0" smtClean="0">
                <a:effectLst/>
              </a:rPr>
              <a:t>Use the </a:t>
            </a:r>
            <a:r>
              <a:rPr lang="en-US" b="1" dirty="0" err="1" smtClean="0">
                <a:effectLst/>
              </a:rPr>
              <a:t>PeopleManager</a:t>
            </a:r>
            <a:r>
              <a:rPr lang="en-US" dirty="0" smtClean="0">
                <a:effectLst/>
              </a:rPr>
              <a:t> object to retrieve user properties, to start or stop following people, to retrieve list of followed people, and to perform other "following people" tasks.</a:t>
            </a:r>
          </a:p>
          <a:p>
            <a:pPr marL="171450" indent="-171450" algn="l">
              <a:buFont typeface="Arial" panose="020B0604020202020204" pitchFamily="34" charset="0"/>
              <a:buChar char="•"/>
            </a:pPr>
            <a:r>
              <a:rPr lang="en-US" dirty="0" smtClean="0">
                <a:effectLst/>
              </a:rPr>
              <a:t>Use the </a:t>
            </a:r>
            <a:r>
              <a:rPr lang="en-US" b="1" dirty="0" err="1" smtClean="0">
                <a:effectLst/>
              </a:rPr>
              <a:t>FollowedContent</a:t>
            </a:r>
            <a:r>
              <a:rPr lang="en-US" dirty="0" smtClean="0">
                <a:effectLst/>
              </a:rPr>
              <a:t> to follow things</a:t>
            </a:r>
          </a:p>
          <a:p>
            <a:endParaRPr lang="en-US" dirty="0" smtClean="0">
              <a:effectLst/>
            </a:endParaRPr>
          </a:p>
          <a:p>
            <a:r>
              <a:rPr lang="en-US" dirty="0" smtClean="0">
                <a:effectLst/>
              </a:rPr>
              <a:t>Use the </a:t>
            </a:r>
            <a:r>
              <a:rPr lang="en-US" b="1" dirty="0" err="1" smtClean="0">
                <a:effectLst/>
              </a:rPr>
              <a:t>FollowedContent</a:t>
            </a:r>
            <a:r>
              <a:rPr lang="en-US" b="1" dirty="0" smtClean="0">
                <a:effectLst/>
              </a:rPr>
              <a:t> </a:t>
            </a:r>
            <a:r>
              <a:rPr lang="en-US" dirty="0" smtClean="0">
                <a:effectLst/>
              </a:rPr>
              <a:t>object to start or stop following content, to get followed content, and to perform other following content tasks. Use the </a:t>
            </a:r>
            <a:r>
              <a:rPr lang="en-US" b="1" dirty="0" err="1" smtClean="0">
                <a:effectLst/>
              </a:rPr>
              <a:t>MicrofeedPostDefinitionManager</a:t>
            </a:r>
            <a:r>
              <a:rPr lang="en-US" dirty="0" smtClean="0">
                <a:effectLst/>
              </a:rPr>
              <a:t> object to create custom post types and to retrieve, update, and delete post types. Client code uses the CSOM first to set up requests that retrieve or change objects and then to run the requests on the server.</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15</a:t>
            </a:fld>
            <a:endParaRPr lang="en-US"/>
          </a:p>
        </p:txBody>
      </p:sp>
    </p:spTree>
    <p:extLst>
      <p:ext uri="{BB962C8B-B14F-4D97-AF65-F5344CB8AC3E}">
        <p14:creationId xmlns:p14="http://schemas.microsoft.com/office/powerpoint/2010/main" val="1110855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Show code for </a:t>
            </a:r>
            <a:r>
              <a:rPr lang="en-US" dirty="0" err="1" smtClean="0"/>
              <a:t>FeedDeck</a:t>
            </a:r>
            <a:r>
              <a:rPr lang="en-US" dirty="0" smtClean="0"/>
              <a:t> solution.</a:t>
            </a:r>
            <a:endParaRPr lang="en-US" dirty="0"/>
          </a:p>
        </p:txBody>
      </p:sp>
    </p:spTree>
    <p:extLst>
      <p:ext uri="{BB962C8B-B14F-4D97-AF65-F5344CB8AC3E}">
        <p14:creationId xmlns:p14="http://schemas.microsoft.com/office/powerpoint/2010/main" val="1974809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8212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smtClean="0"/>
              <a:t>SOAP Web Service:</a:t>
            </a:r>
          </a:p>
          <a:p>
            <a:pPr marL="0" indent="0">
              <a:buFont typeface="Arial" pitchFamily="34" charset="0"/>
              <a:buNone/>
            </a:pPr>
            <a:r>
              <a:rPr lang="en-US" dirty="0" smtClean="0"/>
              <a:t>No changes from SharePoint 2010</a:t>
            </a:r>
          </a:p>
          <a:p>
            <a:endParaRPr lang="en-US" dirty="0" smtClean="0"/>
          </a:p>
          <a:p>
            <a:r>
              <a:rPr lang="en-US" b="1" u="none" dirty="0" smtClean="0"/>
              <a:t>Excel Forms:</a:t>
            </a:r>
          </a:p>
          <a:p>
            <a:r>
              <a:rPr lang="en-US" dirty="0" smtClean="0"/>
              <a:t>Allow for the creation of forms that have fields bound to cells in the workbook. The form may be sent out to many people. When filled out, populates the spreadsheet</a:t>
            </a:r>
          </a:p>
          <a:p>
            <a:r>
              <a:rPr lang="en-US" b="1" i="0" u="none" dirty="0" smtClean="0"/>
              <a:t>Apps for Office support:</a:t>
            </a:r>
          </a:p>
          <a:p>
            <a:r>
              <a:rPr lang="en-US" dirty="0" smtClean="0"/>
              <a:t>Cross reference to the Apps for Office modules, which are separate modules in the Developer Kit.</a:t>
            </a:r>
          </a:p>
          <a:p>
            <a:r>
              <a:rPr lang="en-US" b="1" u="none" dirty="0" smtClean="0"/>
              <a:t>Excel Everywhere:</a:t>
            </a:r>
          </a:p>
          <a:p>
            <a:r>
              <a:rPr lang="en-US" dirty="0" smtClean="0"/>
              <a:t>Code snippet to drop on a web page above a table. When clicked, the table lights up and becomes a spreadsheet. Sort of like linking and embedding for a web page.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1812981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u="none" dirty="0" smtClean="0"/>
              <a:t>JavaScript Object Model </a:t>
            </a:r>
          </a:p>
          <a:p>
            <a:pPr marL="171450" indent="-171450">
              <a:buFont typeface="Arial" pitchFamily="34" charset="0"/>
              <a:buChar char="•"/>
            </a:pPr>
            <a:r>
              <a:rPr lang="en-US" dirty="0" smtClean="0"/>
              <a:t>Lots of improvements to support Excel as a component of solutions </a:t>
            </a:r>
          </a:p>
          <a:p>
            <a:pPr marL="171450" indent="-171450">
              <a:buFont typeface="Arial" pitchFamily="34" charset="0"/>
              <a:buChar char="•"/>
            </a:pPr>
            <a:r>
              <a:rPr lang="en-US" dirty="0" smtClean="0"/>
              <a:t>New APIs that allow for web developers to overlay elements on top of the Excel Web App that’s embedded or web-parted into pages.  A developer could choose to use </a:t>
            </a:r>
            <a:r>
              <a:rPr lang="en-US" dirty="0" err="1" smtClean="0"/>
              <a:t>jQuery</a:t>
            </a:r>
            <a:r>
              <a:rPr lang="en-US" dirty="0" smtClean="0"/>
              <a:t> for such elements, just like they could choose to use a different web library or technology.</a:t>
            </a:r>
          </a:p>
          <a:p>
            <a:pPr marL="171450" indent="-171450">
              <a:buFont typeface="Arial" pitchFamily="34" charset="0"/>
              <a:buChar char="•"/>
            </a:pPr>
            <a:r>
              <a:rPr lang="en-US" dirty="0" smtClean="0"/>
              <a:t>Works with spreadsheets in Office 365 and SkyDrive</a:t>
            </a:r>
          </a:p>
          <a:p>
            <a:pPr marL="171450" indent="-171450">
              <a:buFont typeface="Arial" pitchFamily="34" charset="0"/>
              <a:buChar char="•"/>
            </a:pPr>
            <a:r>
              <a:rPr lang="en-US" dirty="0" smtClean="0"/>
              <a:t>User-defined functions (UDF) can be written in JavaScript in the page that hosts the spreadsheet</a:t>
            </a:r>
          </a:p>
          <a:p>
            <a:endParaRPr lang="en-US" b="1" dirty="0" smtClean="0"/>
          </a:p>
          <a:p>
            <a:r>
              <a:rPr lang="en-US" b="1" dirty="0" smtClean="0"/>
              <a:t>New Events:</a:t>
            </a:r>
          </a:p>
          <a:p>
            <a:pPr marL="384431" lvl="1" indent="-171450">
              <a:buFont typeface="Arial" pitchFamily="34" charset="0"/>
              <a:buChar char="•"/>
            </a:pPr>
            <a:r>
              <a:rPr lang="en-US" b="1" dirty="0" err="1" smtClean="0"/>
              <a:t>Sheet.DataEntered</a:t>
            </a:r>
            <a:r>
              <a:rPr lang="en-US" b="1" dirty="0" smtClean="0"/>
              <a:t>()</a:t>
            </a:r>
          </a:p>
          <a:p>
            <a:pPr marL="384431" lvl="1" indent="-171450">
              <a:buFont typeface="Arial" pitchFamily="34" charset="0"/>
              <a:buChar char="•"/>
            </a:pPr>
            <a:r>
              <a:rPr lang="en-US" b="1" dirty="0" err="1" smtClean="0"/>
              <a:t>Workbook.DataEntered</a:t>
            </a:r>
            <a:r>
              <a:rPr lang="en-US" b="1" dirty="0" smtClean="0"/>
              <a:t>()</a:t>
            </a:r>
          </a:p>
          <a:p>
            <a:pPr marL="384431" lvl="1" indent="-171450">
              <a:buFont typeface="Arial" pitchFamily="34" charset="0"/>
              <a:buChar char="•"/>
            </a:pPr>
            <a:r>
              <a:rPr lang="en-US" b="1" dirty="0" err="1" smtClean="0"/>
              <a:t>Workbook.BeforeTyping</a:t>
            </a:r>
            <a:r>
              <a:rPr lang="en-US" b="1" dirty="0" smtClean="0"/>
              <a:t>()</a:t>
            </a:r>
          </a:p>
          <a:p>
            <a:pPr marL="384431" lvl="1" indent="-171450">
              <a:buFont typeface="Arial" pitchFamily="34" charset="0"/>
              <a:buChar char="•"/>
            </a:pPr>
            <a:endParaRPr lang="en-US" dirty="0" smtClean="0"/>
          </a:p>
          <a:p>
            <a:pPr marL="0" lvl="0" indent="0" algn="l">
              <a:buFont typeface="Arial" pitchFamily="34" charset="0"/>
              <a:buNone/>
            </a:pPr>
            <a:r>
              <a:rPr lang="en-US" b="1" dirty="0" smtClean="0"/>
              <a:t>New Method:</a:t>
            </a:r>
          </a:p>
          <a:p>
            <a:pPr marL="384431" lvl="1" indent="-171450">
              <a:buFont typeface="Arial" pitchFamily="34" charset="0"/>
              <a:buChar char="•"/>
            </a:pPr>
            <a:r>
              <a:rPr lang="en-US" b="1" dirty="0" err="1" smtClean="0"/>
              <a:t>Workbook.Reload</a:t>
            </a:r>
            <a:r>
              <a:rPr lang="en-US" b="1" dirty="0" smtClean="0"/>
              <a:t>(callback)</a:t>
            </a:r>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19</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394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3490589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smtClean="0"/>
              <a:t>REST</a:t>
            </a:r>
          </a:p>
          <a:p>
            <a:pPr marL="171450" indent="-171450">
              <a:buFont typeface="Arial" pitchFamily="34" charset="0"/>
              <a:buChar char="•"/>
            </a:pPr>
            <a:r>
              <a:rPr lang="en-US" dirty="0" smtClean="0"/>
              <a:t>A few improvements</a:t>
            </a:r>
          </a:p>
          <a:p>
            <a:pPr marL="171450" indent="-171450">
              <a:buFont typeface="Arial" pitchFamily="34" charset="0"/>
              <a:buChar char="•"/>
            </a:pPr>
            <a:r>
              <a:rPr lang="en-US" dirty="0" smtClean="0"/>
              <a:t>Ability to expose tables as </a:t>
            </a:r>
            <a:r>
              <a:rPr lang="en-US" dirty="0" err="1" smtClean="0"/>
              <a:t>OData</a:t>
            </a:r>
            <a:endParaRPr lang="en-US" dirty="0" smtClean="0"/>
          </a:p>
          <a:p>
            <a:pPr marL="171450" indent="-171450">
              <a:buFont typeface="Arial" pitchFamily="34" charset="0"/>
              <a:buChar char="•"/>
            </a:pPr>
            <a:r>
              <a:rPr lang="en-US" dirty="0" smtClean="0"/>
              <a:t>Works with spreadsheets in Office</a:t>
            </a:r>
            <a:r>
              <a:rPr lang="en-US" baseline="0" dirty="0" smtClean="0"/>
              <a:t> </a:t>
            </a:r>
            <a:r>
              <a:rPr lang="en-US" dirty="0" smtClean="0"/>
              <a:t>365 and SkyDrive</a:t>
            </a:r>
          </a:p>
          <a:p>
            <a:pPr marL="171450" indent="-171450">
              <a:buFont typeface="Arial" pitchFamily="34" charset="0"/>
              <a:buChar char="•"/>
            </a:pPr>
            <a:endParaRPr lang="en-US" dirty="0" smtClean="0"/>
          </a:p>
          <a:p>
            <a:pPr lvl="0"/>
            <a:r>
              <a:rPr lang="en-US" b="1" dirty="0" smtClean="0"/>
              <a:t>Service Root: </a:t>
            </a:r>
          </a:p>
          <a:p>
            <a:pPr lvl="0"/>
            <a:r>
              <a:rPr lang="en-US" dirty="0" smtClean="0"/>
              <a:t>http://[..]/_vti_bin/ExcelRest.aspx/Documents/Winter%20Olympics%20Medals.xlsx/OData/</a:t>
            </a:r>
          </a:p>
          <a:p>
            <a:pPr lvl="0"/>
            <a:r>
              <a:rPr lang="en-US" b="1" dirty="0" smtClean="0"/>
              <a:t>Metadata: </a:t>
            </a:r>
          </a:p>
          <a:p>
            <a:pPr lvl="0"/>
            <a:r>
              <a:rPr lang="en-US" dirty="0" smtClean="0"/>
              <a:t>http://[..]/_vti_bin/ExcelRest.aspx/Documents/Winter%20Olympics%20Medals.xlsx/OData/$metadata</a:t>
            </a:r>
          </a:p>
          <a:p>
            <a:pPr lvl="0"/>
            <a:r>
              <a:rPr lang="en-US" b="1" dirty="0" smtClean="0"/>
              <a:t>Table Data Feed:</a:t>
            </a:r>
          </a:p>
          <a:p>
            <a:pPr lvl="0"/>
            <a:r>
              <a:rPr lang="en-US" dirty="0" smtClean="0"/>
              <a:t>http://[..]/_vti_bin/ExcelRest.aspx/Documents/Winter%20Olympics%20Medals.xlsx/OData/Table1</a:t>
            </a:r>
          </a:p>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2392476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1" dirty="0" smtClean="0"/>
              <a:t>Demo</a:t>
            </a:r>
            <a:r>
              <a:rPr lang="en-US" b="1" baseline="0" dirty="0" smtClean="0"/>
              <a:t> 1 – JSON API</a:t>
            </a:r>
          </a:p>
          <a:p>
            <a:pPr marL="628650" lvl="1" indent="-171450" algn="l">
              <a:buFont typeface="Arial" panose="020B0604020202020204" pitchFamily="34" charset="0"/>
              <a:buChar char="•"/>
            </a:pPr>
            <a:r>
              <a:rPr lang="en-US" baseline="0" dirty="0" smtClean="0"/>
              <a:t>Upload spreadsheet to site</a:t>
            </a:r>
          </a:p>
          <a:p>
            <a:pPr marL="628650" lvl="1" indent="-171450" algn="l">
              <a:buFont typeface="Arial" panose="020B0604020202020204" pitchFamily="34" charset="0"/>
              <a:buChar char="•"/>
            </a:pPr>
            <a:r>
              <a:rPr lang="en-US" baseline="0" dirty="0" smtClean="0"/>
              <a:t>Add Excel Web Access Web Part to page &amp; map to the spreadsheet uploaded</a:t>
            </a:r>
          </a:p>
          <a:p>
            <a:pPr marL="628650" lvl="1" indent="-171450" algn="l">
              <a:buFont typeface="Arial" panose="020B0604020202020204" pitchFamily="34" charset="0"/>
              <a:buChar char="•"/>
            </a:pPr>
            <a:r>
              <a:rPr lang="en-US" baseline="0" dirty="0" smtClean="0"/>
              <a:t>Add Script Editor Web Part to the page</a:t>
            </a:r>
          </a:p>
          <a:p>
            <a:pPr marL="628650" lvl="1" indent="-171450" algn="l">
              <a:buFont typeface="Arial" panose="020B0604020202020204" pitchFamily="34" charset="0"/>
              <a:buChar char="•"/>
            </a:pPr>
            <a:r>
              <a:rPr lang="en-US" baseline="0" dirty="0" smtClean="0"/>
              <a:t>Add JS to show contents of the spreadsheet</a:t>
            </a:r>
            <a:endParaRPr lang="en-US" baseline="0" dirty="0"/>
          </a:p>
          <a:p>
            <a:pPr marL="0" lvl="0" indent="0" algn="l">
              <a:buFont typeface="Arial" panose="020B0604020202020204" pitchFamily="34" charset="0"/>
              <a:buNone/>
            </a:pPr>
            <a:endParaRPr lang="en-US" baseline="0" dirty="0"/>
          </a:p>
          <a:p>
            <a:pPr marL="0" lvl="0" indent="0" algn="l">
              <a:buFont typeface="Arial" panose="020B0604020202020204" pitchFamily="34" charset="0"/>
              <a:buNone/>
            </a:pPr>
            <a:r>
              <a:rPr lang="en-US" b="1" baseline="0" dirty="0" smtClean="0"/>
              <a:t>Demo 2 – Excel </a:t>
            </a:r>
            <a:r>
              <a:rPr lang="en-US" b="1" baseline="0" dirty="0" err="1" smtClean="0"/>
              <a:t>OData</a:t>
            </a:r>
            <a:endParaRPr lang="en-US" b="1" baseline="0" dirty="0" smtClean="0"/>
          </a:p>
          <a:p>
            <a:pPr marL="628650" lvl="1" indent="-171450" algn="l">
              <a:buFont typeface="Arial" panose="020B0604020202020204" pitchFamily="34" charset="0"/>
              <a:buChar char="•"/>
            </a:pPr>
            <a:r>
              <a:rPr lang="en-US" baseline="0" dirty="0" smtClean="0"/>
              <a:t>VS2012, new farm solution &amp; create sandboxed Web Part</a:t>
            </a:r>
          </a:p>
          <a:p>
            <a:pPr marL="628650" lvl="1" indent="-171450" algn="l">
              <a:buFont typeface="Arial" panose="020B0604020202020204" pitchFamily="34" charset="0"/>
              <a:buChar char="•"/>
            </a:pPr>
            <a:r>
              <a:rPr lang="en-US" baseline="0" dirty="0" smtClean="0"/>
              <a:t>Add </a:t>
            </a:r>
            <a:r>
              <a:rPr lang="en-US" baseline="0" dirty="0" err="1" smtClean="0"/>
              <a:t>jQuery</a:t>
            </a:r>
            <a:r>
              <a:rPr lang="en-US" baseline="0" dirty="0" smtClean="0"/>
              <a:t> to project</a:t>
            </a:r>
          </a:p>
          <a:p>
            <a:pPr marL="628650" lvl="1" indent="-171450" algn="l">
              <a:buFont typeface="Arial" panose="020B0604020202020204" pitchFamily="34" charset="0"/>
              <a:buChar char="•"/>
            </a:pPr>
            <a:r>
              <a:rPr lang="en-US" baseline="0" dirty="0" smtClean="0"/>
              <a:t>Add JS to the sandboxed Web Part</a:t>
            </a:r>
          </a:p>
          <a:p>
            <a:pPr marL="628650" lvl="1" indent="-171450" algn="l">
              <a:buFont typeface="Arial" panose="020B0604020202020204" pitchFamily="34" charset="0"/>
              <a:buChar char="•"/>
            </a:pPr>
            <a:r>
              <a:rPr lang="en-US" baseline="0" dirty="0" smtClean="0"/>
              <a:t>Update location of spreadsheet &amp; </a:t>
            </a:r>
            <a:r>
              <a:rPr lang="en-US" baseline="0" dirty="0" err="1" smtClean="0"/>
              <a:t>jQuery</a:t>
            </a:r>
            <a:r>
              <a:rPr lang="en-US" baseline="0" dirty="0" smtClean="0"/>
              <a:t> library</a:t>
            </a:r>
          </a:p>
        </p:txBody>
      </p:sp>
    </p:spTree>
    <p:extLst>
      <p:ext uri="{BB962C8B-B14F-4D97-AF65-F5344CB8AC3E}">
        <p14:creationId xmlns:p14="http://schemas.microsoft.com/office/powerpoint/2010/main" val="337844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13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a:p>
        </p:txBody>
      </p:sp>
    </p:spTree>
    <p:extLst>
      <p:ext uri="{BB962C8B-B14F-4D97-AF65-F5344CB8AC3E}">
        <p14:creationId xmlns:p14="http://schemas.microsoft.com/office/powerpoint/2010/main" val="1695952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1" dirty="0" smtClean="0"/>
              <a:t>Word</a:t>
            </a:r>
            <a:r>
              <a:rPr lang="en-US" b="1" baseline="0" dirty="0" smtClean="0"/>
              <a:t> Automation Service Application </a:t>
            </a:r>
            <a:r>
              <a:rPr lang="en-US" baseline="0" dirty="0" smtClean="0"/>
              <a:t>– contains all of the components</a:t>
            </a:r>
            <a:endParaRPr lang="en-US" dirty="0" smtClean="0"/>
          </a:p>
          <a:p>
            <a:r>
              <a:rPr lang="en-US" b="1" dirty="0" smtClean="0"/>
              <a:t>Document Queue Database </a:t>
            </a:r>
            <a:r>
              <a:rPr lang="en-US" dirty="0" smtClean="0"/>
              <a:t>– stores requested, completed, and current conversions</a:t>
            </a:r>
          </a:p>
          <a:p>
            <a:r>
              <a:rPr lang="en-US" b="1" dirty="0" smtClean="0"/>
              <a:t>Queue Manager </a:t>
            </a:r>
            <a:r>
              <a:rPr lang="en-US" dirty="0" smtClean="0"/>
              <a:t>– moves requests into the Queue Database and schedules them for conversion</a:t>
            </a:r>
          </a:p>
          <a:p>
            <a:r>
              <a:rPr lang="en-US" b="1" dirty="0" smtClean="0"/>
              <a:t>Timer Job </a:t>
            </a:r>
            <a:r>
              <a:rPr lang="en-US" dirty="0" smtClean="0"/>
              <a:t>– runs periodically</a:t>
            </a:r>
            <a:r>
              <a:rPr lang="en-US" baseline="0" dirty="0" smtClean="0"/>
              <a:t> to convert scheduled documents in the queue</a:t>
            </a:r>
          </a:p>
          <a:p>
            <a:r>
              <a:rPr lang="en-US" b="1" baseline="0" dirty="0" smtClean="0"/>
              <a:t>Conversion Engine </a:t>
            </a:r>
            <a:r>
              <a:rPr lang="en-US" baseline="0" dirty="0" smtClean="0"/>
              <a:t>– converts documents and moves them into libraries</a:t>
            </a:r>
          </a:p>
          <a:p>
            <a:r>
              <a:rPr lang="en-US" b="1" baseline="0" dirty="0" smtClean="0"/>
              <a:t>Object Model </a:t>
            </a:r>
            <a:r>
              <a:rPr lang="en-US" baseline="0" dirty="0" smtClean="0"/>
              <a:t>– API to the system</a:t>
            </a:r>
            <a:endParaRPr lang="en-US"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1488584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a:p>
        </p:txBody>
      </p:sp>
    </p:spTree>
    <p:extLst>
      <p:ext uri="{BB962C8B-B14F-4D97-AF65-F5344CB8AC3E}">
        <p14:creationId xmlns:p14="http://schemas.microsoft.com/office/powerpoint/2010/main" val="466047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21164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5776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Using PowerPoint Automation Services, you can convert from the PowerPoint binary file format (.</a:t>
            </a:r>
            <a:r>
              <a:rPr lang="en-US" dirty="0" err="1" smtClean="0">
                <a:effectLst/>
              </a:rPr>
              <a:t>ppt</a:t>
            </a:r>
            <a:r>
              <a:rPr lang="en-US" dirty="0" smtClean="0">
                <a:effectLst/>
              </a:rPr>
              <a:t>) and the PowerPoint Open XML file format (.</a:t>
            </a:r>
            <a:r>
              <a:rPr lang="en-US" dirty="0" err="1" smtClean="0">
                <a:effectLst/>
              </a:rPr>
              <a:t>pptx</a:t>
            </a:r>
            <a:r>
              <a:rPr lang="en-US" dirty="0" smtClean="0">
                <a:effectLst/>
              </a:rPr>
              <a:t>) to other formats. For example, you may want to upgrade a batch of PowerPoint 97-2003 files to Open XML presentation files. You could also create a custom action in the Edit menu to allow users to create a PDF version of presentations on demand.</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29</a:t>
            </a:fld>
            <a:endParaRPr lang="en-US"/>
          </a:p>
        </p:txBody>
      </p:sp>
    </p:spTree>
    <p:extLst>
      <p:ext uri="{BB962C8B-B14F-4D97-AF65-F5344CB8AC3E}">
        <p14:creationId xmlns:p14="http://schemas.microsoft.com/office/powerpoint/2010/main" val="971079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30</a:t>
            </a:fld>
            <a:endParaRPr lang="en-US"/>
          </a:p>
        </p:txBody>
      </p:sp>
    </p:spTree>
    <p:extLst>
      <p:ext uri="{BB962C8B-B14F-4D97-AF65-F5344CB8AC3E}">
        <p14:creationId xmlns:p14="http://schemas.microsoft.com/office/powerpoint/2010/main" val="3283391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2778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8342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Translation Services is a new service application in Microsoft SharePoint 2013 that provides automatic machine translation of files and sites. When the Translation Services application processes a translation request, it forwards the request to a cloud-hosted machine translation service, where the actual translation work is performed.</a:t>
            </a:r>
          </a:p>
          <a:p>
            <a:endParaRPr lang="en-US" dirty="0" smtClean="0">
              <a:effectLst/>
            </a:endParaRPr>
          </a:p>
          <a:p>
            <a:r>
              <a:rPr lang="en-US" dirty="0" smtClean="0">
                <a:effectLst/>
              </a:rPr>
              <a:t>The Translation Services application processes translation requests asynchronously and synchronously. Asynchronous translation requests are processed when the translation timer job executes. The default interval of the translation timer job is 15 minutes; you can manage this setting in Central Administration or by using Windows PowerShell. You can also set the timer to execute immediately.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Using the object model, you can submit requests to the Translation Services application asynchronously or synchronously (for instant translation). The Translation Services application has two working queues for storing translation requests: the asynchronous queue and the synchronous queue. Requests in the synchronous queue are treated as higher priority and are translated before requests in the asynchronous queue. The requests are routed to one of these queues based on the class that you use.</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33</a:t>
            </a:fld>
            <a:endParaRPr lang="en-US"/>
          </a:p>
        </p:txBody>
      </p:sp>
    </p:spTree>
    <p:extLst>
      <p:ext uri="{BB962C8B-B14F-4D97-AF65-F5344CB8AC3E}">
        <p14:creationId xmlns:p14="http://schemas.microsoft.com/office/powerpoint/2010/main" val="3726510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sources used for the social features are:</a:t>
            </a:r>
          </a:p>
          <a:p>
            <a:r>
              <a:rPr lang="en-US" b="1" dirty="0" smtClean="0"/>
              <a:t>Social</a:t>
            </a:r>
            <a:r>
              <a:rPr lang="en-US" b="1" baseline="0" dirty="0" smtClean="0"/>
              <a:t> Feed:</a:t>
            </a:r>
            <a:r>
              <a:rPr lang="en-US" dirty="0" smtClean="0"/>
              <a:t> Contains all the activity around a user. Activities may</a:t>
            </a:r>
            <a:r>
              <a:rPr lang="en-US" baseline="0" dirty="0" smtClean="0"/>
              <a:t> be user generated (post) or system generated (profile change)</a:t>
            </a:r>
            <a:endParaRPr lang="en-US" dirty="0" smtClean="0"/>
          </a:p>
          <a:p>
            <a:r>
              <a:rPr lang="en-US" b="1" dirty="0" smtClean="0"/>
              <a:t>Social List:</a:t>
            </a:r>
            <a:r>
              <a:rPr lang="en-US" dirty="0" smtClean="0"/>
              <a:t> contains the list of all things that a person is following (</a:t>
            </a:r>
            <a:r>
              <a:rPr lang="en-US" dirty="0" err="1" smtClean="0"/>
              <a:t>i</a:t>
            </a:r>
            <a:r>
              <a:rPr lang="en-US" dirty="0" smtClean="0"/>
              <a:t>. e., documents, people, sites, tags)</a:t>
            </a:r>
          </a:p>
          <a:p>
            <a:r>
              <a:rPr lang="en-US" b="1" dirty="0" smtClean="0"/>
              <a:t>Profile Database</a:t>
            </a:r>
            <a:r>
              <a:rPr lang="en-US" b="0" dirty="0" smtClean="0"/>
              <a:t>:</a:t>
            </a:r>
            <a:r>
              <a:rPr lang="en-US" dirty="0" smtClean="0"/>
              <a:t> contains profile information, followed people, and tags</a:t>
            </a:r>
          </a:p>
          <a:p>
            <a:r>
              <a:rPr lang="en-US" b="1" dirty="0" smtClean="0"/>
              <a:t>App Fabric Cache: </a:t>
            </a:r>
            <a:r>
              <a:rPr lang="en-US" dirty="0" smtClean="0"/>
              <a:t>Used to store the latest activities so they may be displayed quickly on the What’s New page.</a:t>
            </a:r>
          </a:p>
          <a:p>
            <a:r>
              <a:rPr lang="en-US" b="1" dirty="0" smtClean="0"/>
              <a:t>SkyDrive Pro:</a:t>
            </a:r>
            <a:r>
              <a:rPr lang="en-US" dirty="0" smtClean="0"/>
              <a:t> personal</a:t>
            </a:r>
            <a:r>
              <a:rPr lang="en-US" baseline="0" dirty="0" smtClean="0"/>
              <a:t> document library</a:t>
            </a:r>
          </a:p>
          <a:p>
            <a:endParaRPr lang="en-US" baseline="0" dirty="0" smtClean="0"/>
          </a:p>
          <a:p>
            <a:r>
              <a:rPr lang="en-US" baseline="0" dirty="0" smtClean="0"/>
              <a:t>This means that you need a My Site to participate in many social capabilities.</a:t>
            </a:r>
          </a:p>
          <a:p>
            <a:endParaRPr lang="en-US" baseline="0" dirty="0" smtClean="0"/>
          </a:p>
          <a:p>
            <a:r>
              <a:rPr lang="en-US" baseline="0" dirty="0" smtClean="0"/>
              <a:t>Sites have both Social quota and Content quota. Some social activity counts as content, some content counts against social.</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a:p>
        </p:txBody>
      </p:sp>
    </p:spTree>
    <p:extLst>
      <p:ext uri="{BB962C8B-B14F-4D97-AF65-F5344CB8AC3E}">
        <p14:creationId xmlns:p14="http://schemas.microsoft.com/office/powerpoint/2010/main" val="3603360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34</a:t>
            </a:fld>
            <a:endParaRPr lang="en-US"/>
          </a:p>
        </p:txBody>
      </p:sp>
    </p:spTree>
    <p:extLst>
      <p:ext uri="{BB962C8B-B14F-4D97-AF65-F5344CB8AC3E}">
        <p14:creationId xmlns:p14="http://schemas.microsoft.com/office/powerpoint/2010/main" val="415461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35</a:t>
            </a:fld>
            <a:endParaRPr lang="en-US"/>
          </a:p>
        </p:txBody>
      </p:sp>
    </p:spTree>
    <p:extLst>
      <p:ext uri="{BB962C8B-B14F-4D97-AF65-F5344CB8AC3E}">
        <p14:creationId xmlns:p14="http://schemas.microsoft.com/office/powerpoint/2010/main" val="3103586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10505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6931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App Fabric Cache - </a:t>
            </a:r>
            <a:r>
              <a:rPr lang="en-US" dirty="0" smtClean="0"/>
              <a:t>Used to store the latest activities so they may be displayed quickly on the What’s New page.</a:t>
            </a:r>
          </a:p>
          <a:p>
            <a:endParaRPr lang="en-US" dirty="0" smtClean="0"/>
          </a:p>
          <a:p>
            <a:r>
              <a:rPr lang="en-US" dirty="0" smtClean="0"/>
              <a:t>Document and Tag Activities are written only to the cache</a:t>
            </a:r>
          </a:p>
          <a:p>
            <a:r>
              <a:rPr lang="en-US" dirty="0" smtClean="0"/>
              <a:t>People and Site activities</a:t>
            </a:r>
            <a:r>
              <a:rPr lang="en-US" baseline="0" dirty="0" smtClean="0"/>
              <a:t> are written to persistent storage, then the cache</a:t>
            </a:r>
          </a:p>
          <a:p>
            <a:endParaRPr lang="en-US" baseline="0" dirty="0" smtClean="0"/>
          </a:p>
          <a:p>
            <a:r>
              <a:rPr lang="en-US" baseline="0" dirty="0" smtClean="0"/>
              <a:t>The App Fabric Cache is load balanced across all WFEs so it doesn’t matter what WFE the user lands on.</a:t>
            </a: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5</a:t>
            </a:fld>
            <a:endParaRPr lang="en-US"/>
          </a:p>
        </p:txBody>
      </p:sp>
    </p:spTree>
    <p:extLst>
      <p:ext uri="{BB962C8B-B14F-4D97-AF65-F5344CB8AC3E}">
        <p14:creationId xmlns:p14="http://schemas.microsoft.com/office/powerpoint/2010/main" val="4210466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Tasks is a single</a:t>
            </a:r>
            <a:r>
              <a:rPr lang="en-US" baseline="0" dirty="0" smtClean="0"/>
              <a:t> view of all tasks assigned to you across SharePoint, Project &amp; Exchange.</a:t>
            </a:r>
            <a:r>
              <a:rPr lang="en-US" baseline="0" dirty="0"/>
              <a:t> </a:t>
            </a:r>
            <a:r>
              <a:rPr lang="en-US" baseline="0" dirty="0" smtClean="0"/>
              <a:t>A new Work Management service application aggregates content from across all three sources and stores the data in a hidden list.</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7</a:t>
            </a:fld>
            <a:endParaRPr lang="en-US"/>
          </a:p>
        </p:txBody>
      </p:sp>
    </p:spTree>
    <p:extLst>
      <p:ext uri="{BB962C8B-B14F-4D97-AF65-F5344CB8AC3E}">
        <p14:creationId xmlns:p14="http://schemas.microsoft.com/office/powerpoint/2010/main" val="30005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Shared with me view</a:t>
            </a:r>
          </a:p>
          <a:p>
            <a:r>
              <a:rPr lang="en-US" dirty="0" smtClean="0"/>
              <a:t>It looks like a form view but, in reality, it uses Search underneath to aggregate content</a:t>
            </a:r>
          </a:p>
          <a:p>
            <a:r>
              <a:rPr lang="en-US" dirty="0" smtClean="0"/>
              <a:t>there’s a lag time (default 15 minutes) before the document appears in the view.</a:t>
            </a:r>
          </a:p>
          <a:p>
            <a:r>
              <a:rPr lang="en-US" dirty="0" smtClean="0"/>
              <a:t>The query is smart in gathering the </a:t>
            </a:r>
            <a:r>
              <a:rPr lang="en-US" smtClean="0"/>
              <a:t>information:</a:t>
            </a:r>
            <a:r>
              <a:rPr lang="en-US" baseline="0" smtClean="0"/>
              <a:t> </a:t>
            </a:r>
            <a:r>
              <a:rPr lang="en-US" smtClean="0"/>
              <a:t>it </a:t>
            </a:r>
            <a:r>
              <a:rPr lang="en-US" dirty="0" smtClean="0"/>
              <a:t>looks for all documents that contain “</a:t>
            </a:r>
            <a:r>
              <a:rPr lang="en-US" b="1" dirty="0" err="1" smtClean="0"/>
              <a:t>IsMyDocuments</a:t>
            </a:r>
            <a:r>
              <a:rPr lang="en-US" dirty="0" smtClean="0"/>
              <a:t>” managed property. </a:t>
            </a:r>
          </a:p>
          <a:p>
            <a:r>
              <a:rPr lang="en-US" dirty="0" smtClean="0"/>
              <a:t>This essentially returns all documents in </a:t>
            </a:r>
            <a:r>
              <a:rPr lang="en-US" dirty="0" err="1" smtClean="0"/>
              <a:t>Skydrive</a:t>
            </a:r>
            <a:r>
              <a:rPr lang="en-US" dirty="0" smtClean="0"/>
              <a:t> Pro. </a:t>
            </a:r>
          </a:p>
          <a:p>
            <a:r>
              <a:rPr lang="en-US" dirty="0" smtClean="0"/>
              <a:t>Search does security trimming, so it only returns documents which the querying user has permission to view</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583789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Folder sync works</a:t>
            </a:r>
            <a:r>
              <a:rPr lang="en-US" baseline="0" dirty="0" smtClean="0"/>
              <a:t> with SharePoint Workspace which has been redesigned to sync with the </a:t>
            </a:r>
            <a:r>
              <a:rPr lang="en-US" baseline="0" dirty="0" err="1" smtClean="0"/>
              <a:t>Skydrive</a:t>
            </a:r>
            <a:r>
              <a:rPr lang="en-US" baseline="0" dirty="0" smtClean="0"/>
              <a:t> Pro folders.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9</a:t>
            </a:fld>
            <a:endParaRPr lang="en-US"/>
          </a:p>
        </p:txBody>
      </p:sp>
    </p:spTree>
    <p:extLst>
      <p:ext uri="{BB962C8B-B14F-4D97-AF65-F5344CB8AC3E}">
        <p14:creationId xmlns:p14="http://schemas.microsoft.com/office/powerpoint/2010/main" val="4085408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This is an optional demo… no developer opportunities</a:t>
            </a:r>
            <a:r>
              <a:rPr lang="en-US" baseline="0" dirty="0" smtClean="0"/>
              <a:t> in this demo, just showing some of the new social features in SharePoint 2013</a:t>
            </a:r>
            <a:endParaRPr lang="en-US" dirty="0" smtClean="0"/>
          </a:p>
          <a:p>
            <a:r>
              <a:rPr lang="en-US" b="1" dirty="0" smtClean="0"/>
              <a:t>Demo 1 – Sharing Content,</a:t>
            </a:r>
            <a:r>
              <a:rPr lang="en-US" b="1" baseline="0" dirty="0" smtClean="0"/>
              <a:t> Following People, Sites and Documents</a:t>
            </a:r>
            <a:endParaRPr lang="en-US" b="1" dirty="0" smtClean="0"/>
          </a:p>
          <a:p>
            <a:pPr marL="628650" lvl="1" indent="-171450" algn="l">
              <a:buFont typeface="Arial" panose="020B0604020202020204" pitchFamily="34" charset="0"/>
              <a:buChar char="•"/>
            </a:pPr>
            <a:r>
              <a:rPr lang="en-US" dirty="0" smtClean="0"/>
              <a:t>Login as</a:t>
            </a:r>
            <a:r>
              <a:rPr lang="en-US" baseline="0" dirty="0" smtClean="0"/>
              <a:t> </a:t>
            </a:r>
            <a:r>
              <a:rPr lang="en-US" dirty="0" err="1" smtClean="0"/>
              <a:t>UserA</a:t>
            </a:r>
            <a:endParaRPr lang="en-US" dirty="0" smtClean="0"/>
          </a:p>
          <a:p>
            <a:pPr marL="1085850" lvl="2" indent="-171450" algn="l">
              <a:buFont typeface="Arial" panose="020B0604020202020204" pitchFamily="34" charset="0"/>
              <a:buChar char="•"/>
            </a:pPr>
            <a:r>
              <a:rPr lang="en-US" dirty="0" smtClean="0"/>
              <a:t>Create</a:t>
            </a:r>
            <a:r>
              <a:rPr lang="en-US" baseline="0" dirty="0" smtClean="0"/>
              <a:t> new content, </a:t>
            </a:r>
            <a:r>
              <a:rPr lang="en-US" baseline="0" dirty="0" err="1" smtClean="0"/>
              <a:t>DocumentA</a:t>
            </a:r>
            <a:endParaRPr lang="en-US" baseline="0" dirty="0" smtClean="0"/>
          </a:p>
          <a:p>
            <a:pPr marL="1085850" lvl="2" indent="-171450" algn="l">
              <a:buFont typeface="Arial" panose="020B0604020202020204" pitchFamily="34" charset="0"/>
              <a:buChar char="•"/>
            </a:pPr>
            <a:r>
              <a:rPr lang="en-US" baseline="0" dirty="0" smtClean="0"/>
              <a:t>Share </a:t>
            </a:r>
            <a:r>
              <a:rPr lang="en-US" baseline="0" dirty="0" err="1" smtClean="0"/>
              <a:t>DocumentA</a:t>
            </a:r>
            <a:r>
              <a:rPr lang="en-US" baseline="0" dirty="0" smtClean="0"/>
              <a:t> with </a:t>
            </a:r>
            <a:r>
              <a:rPr lang="en-US" baseline="0" dirty="0" err="1" smtClean="0"/>
              <a:t>UserB</a:t>
            </a:r>
            <a:endParaRPr lang="en-US" baseline="0" dirty="0" smtClean="0"/>
          </a:p>
          <a:p>
            <a:pPr marL="1085850" lvl="2" indent="-171450" algn="l">
              <a:buFont typeface="Arial" panose="020B0604020202020204" pitchFamily="34" charset="0"/>
              <a:buChar char="•"/>
            </a:pPr>
            <a:r>
              <a:rPr lang="en-US" baseline="0" dirty="0" smtClean="0"/>
              <a:t>Go to </a:t>
            </a:r>
            <a:r>
              <a:rPr lang="en-US" baseline="0" dirty="0" err="1" smtClean="0"/>
              <a:t>UserA’s</a:t>
            </a:r>
            <a:r>
              <a:rPr lang="en-US" baseline="0" dirty="0" smtClean="0"/>
              <a:t> Newsfeed enter a message to share with everyone</a:t>
            </a:r>
          </a:p>
          <a:p>
            <a:pPr marL="628650" lvl="1" indent="-171450" algn="l">
              <a:buFont typeface="Arial" panose="020B0604020202020204" pitchFamily="34" charset="0"/>
              <a:buChar char="•"/>
            </a:pPr>
            <a:r>
              <a:rPr lang="en-US" baseline="0" dirty="0" smtClean="0"/>
              <a:t>Login as </a:t>
            </a:r>
            <a:r>
              <a:rPr lang="en-US" baseline="0" dirty="0" err="1" smtClean="0"/>
              <a:t>UserB</a:t>
            </a:r>
            <a:endParaRPr lang="en-US" baseline="0" dirty="0" smtClean="0"/>
          </a:p>
          <a:p>
            <a:pPr marL="1085850" lvl="2" indent="-171450" algn="l">
              <a:buFont typeface="Arial" panose="020B0604020202020204" pitchFamily="34" charset="0"/>
              <a:buChar char="•"/>
            </a:pPr>
            <a:r>
              <a:rPr lang="en-US" baseline="0" dirty="0" smtClean="0"/>
              <a:t>Go to </a:t>
            </a:r>
            <a:r>
              <a:rPr lang="en-US" baseline="0" dirty="0" err="1" smtClean="0"/>
              <a:t>UserB’s</a:t>
            </a:r>
            <a:r>
              <a:rPr lang="en-US" baseline="0" dirty="0" smtClean="0"/>
              <a:t> Newsfeed</a:t>
            </a:r>
          </a:p>
          <a:p>
            <a:pPr marL="1085850" lvl="2" indent="-171450" algn="l">
              <a:buFont typeface="Arial" panose="020B0604020202020204" pitchFamily="34" charset="0"/>
              <a:buChar char="•"/>
            </a:pPr>
            <a:r>
              <a:rPr lang="en-US" baseline="0" dirty="0" smtClean="0"/>
              <a:t>Follow </a:t>
            </a:r>
            <a:r>
              <a:rPr lang="en-US" baseline="0" dirty="0" err="1" smtClean="0"/>
              <a:t>UserA’s</a:t>
            </a:r>
            <a:r>
              <a:rPr lang="en-US" baseline="0" dirty="0" smtClean="0"/>
              <a:t> Newsfeed</a:t>
            </a:r>
          </a:p>
          <a:p>
            <a:pPr marL="1085850" lvl="2" indent="-171450" algn="l">
              <a:buFont typeface="Arial" panose="020B0604020202020204" pitchFamily="34" charset="0"/>
              <a:buChar char="•"/>
            </a:pPr>
            <a:r>
              <a:rPr lang="en-US" baseline="0" dirty="0" smtClean="0"/>
              <a:t>When you see </a:t>
            </a:r>
            <a:r>
              <a:rPr lang="en-US" baseline="0" dirty="0" err="1" smtClean="0"/>
              <a:t>UserA’s</a:t>
            </a:r>
            <a:r>
              <a:rPr lang="en-US" baseline="0" dirty="0" smtClean="0"/>
              <a:t> conversation, LIKE it</a:t>
            </a:r>
          </a:p>
          <a:p>
            <a:pPr marL="1085850" lvl="2" indent="-171450" algn="l">
              <a:buFont typeface="Arial" panose="020B0604020202020204" pitchFamily="34" charset="0"/>
              <a:buChar char="•"/>
            </a:pPr>
            <a:r>
              <a:rPr lang="en-US" baseline="0" dirty="0" smtClean="0"/>
              <a:t>Reply to </a:t>
            </a:r>
            <a:r>
              <a:rPr lang="en-US" baseline="0" dirty="0" err="1" smtClean="0"/>
              <a:t>UserA’s</a:t>
            </a:r>
            <a:r>
              <a:rPr lang="en-US" baseline="0" dirty="0" smtClean="0"/>
              <a:t> message</a:t>
            </a:r>
          </a:p>
          <a:p>
            <a:pPr marL="1085850" lvl="2" indent="-171450" algn="l">
              <a:buFont typeface="Arial" panose="020B0604020202020204" pitchFamily="34" charset="0"/>
              <a:buChar char="•"/>
            </a:pPr>
            <a:r>
              <a:rPr lang="en-US" baseline="0" dirty="0" smtClean="0"/>
              <a:t>Click </a:t>
            </a:r>
            <a:r>
              <a:rPr lang="en-US" baseline="0" dirty="0" err="1" smtClean="0"/>
              <a:t>UserA</a:t>
            </a:r>
            <a:r>
              <a:rPr lang="en-US" baseline="0" dirty="0" smtClean="0"/>
              <a:t> &amp; look at their </a:t>
            </a:r>
            <a:r>
              <a:rPr lang="en-US" baseline="0" dirty="0" err="1" smtClean="0"/>
              <a:t>Docuemnts</a:t>
            </a:r>
            <a:endParaRPr lang="en-US" baseline="0" dirty="0" smtClean="0"/>
          </a:p>
          <a:p>
            <a:pPr marL="1085850" lvl="2" indent="-171450" algn="l">
              <a:buFont typeface="Arial" panose="020B0604020202020204" pitchFamily="34" charset="0"/>
              <a:buChar char="•"/>
            </a:pPr>
            <a:r>
              <a:rPr lang="en-US" baseline="0" dirty="0" smtClean="0"/>
              <a:t>Follow </a:t>
            </a:r>
            <a:r>
              <a:rPr lang="en-US" baseline="0" dirty="0" err="1" smtClean="0"/>
              <a:t>DocumentA</a:t>
            </a:r>
            <a:endParaRPr lang="en-US" baseline="0" dirty="0" smtClean="0"/>
          </a:p>
          <a:p>
            <a:pPr marL="1085850" lvl="2" indent="-171450" algn="l">
              <a:buFont typeface="Arial" panose="020B0604020202020204" pitchFamily="34" charset="0"/>
              <a:buChar char="•"/>
            </a:pPr>
            <a:r>
              <a:rPr lang="en-US" baseline="0" dirty="0" smtClean="0"/>
              <a:t>View all the documents you’re following</a:t>
            </a:r>
          </a:p>
          <a:p>
            <a:pPr marL="628650" lvl="1" indent="-171450" algn="l">
              <a:buFont typeface="Arial" panose="020B0604020202020204" pitchFamily="34" charset="0"/>
              <a:buChar char="•"/>
            </a:pPr>
            <a:r>
              <a:rPr lang="en-US" dirty="0" smtClean="0"/>
              <a:t>Login</a:t>
            </a:r>
            <a:r>
              <a:rPr lang="en-US" baseline="0" dirty="0" smtClean="0"/>
              <a:t> as </a:t>
            </a:r>
            <a:r>
              <a:rPr lang="en-US" baseline="0" dirty="0" err="1" smtClean="0"/>
              <a:t>UserA</a:t>
            </a:r>
            <a:endParaRPr lang="en-US" baseline="0" dirty="0" smtClean="0"/>
          </a:p>
          <a:p>
            <a:pPr marL="1085850" lvl="2" indent="-171450" algn="l">
              <a:buFont typeface="Arial" panose="020B0604020202020204" pitchFamily="34" charset="0"/>
              <a:buChar char="•"/>
            </a:pPr>
            <a:r>
              <a:rPr lang="en-US" baseline="0" dirty="0" smtClean="0"/>
              <a:t>Edit the document</a:t>
            </a:r>
          </a:p>
          <a:p>
            <a:pPr marL="628650" lvl="1" indent="-171450" algn="l">
              <a:buFont typeface="Arial" panose="020B0604020202020204" pitchFamily="34" charset="0"/>
              <a:buChar char="•"/>
            </a:pPr>
            <a:r>
              <a:rPr lang="en-US" baseline="0" dirty="0" smtClean="0"/>
              <a:t>Login as </a:t>
            </a:r>
            <a:r>
              <a:rPr lang="en-US" baseline="0" dirty="0" err="1" smtClean="0"/>
              <a:t>UserB</a:t>
            </a:r>
            <a:endParaRPr lang="en-US" baseline="0" dirty="0" smtClean="0"/>
          </a:p>
          <a:p>
            <a:pPr marL="1085850" lvl="2" indent="-171450" algn="l">
              <a:buFont typeface="Arial" panose="020B0604020202020204" pitchFamily="34" charset="0"/>
              <a:buChar char="•"/>
            </a:pPr>
            <a:r>
              <a:rPr lang="en-US" baseline="0" dirty="0" smtClean="0"/>
              <a:t>Notice </a:t>
            </a:r>
            <a:r>
              <a:rPr lang="en-US" baseline="0" dirty="0" err="1" smtClean="0"/>
              <a:t>UserB’s</a:t>
            </a:r>
            <a:r>
              <a:rPr lang="en-US" baseline="0" dirty="0" smtClean="0"/>
              <a:t> newsfeed shows the document was updated</a:t>
            </a:r>
            <a:endParaRPr lang="en-US" dirty="0" smtClean="0"/>
          </a:p>
          <a:p>
            <a:r>
              <a:rPr lang="en-US" b="1" dirty="0" smtClean="0"/>
              <a:t>Demo 2 – Communities</a:t>
            </a:r>
          </a:p>
          <a:p>
            <a:pPr marL="628650" lvl="1" indent="-171450">
              <a:buFont typeface="Arial" panose="020B0604020202020204" pitchFamily="34" charset="0"/>
              <a:buChar char="•"/>
            </a:pPr>
            <a:r>
              <a:rPr lang="en-US" dirty="0" smtClean="0"/>
              <a:t>Create a new </a:t>
            </a:r>
            <a:r>
              <a:rPr lang="en-US" dirty="0" err="1" smtClean="0"/>
              <a:t>subsite</a:t>
            </a:r>
            <a:r>
              <a:rPr lang="en-US" baseline="0" dirty="0" smtClean="0"/>
              <a:t> of type Communities</a:t>
            </a:r>
          </a:p>
          <a:p>
            <a:pPr marL="1085850" lvl="2" indent="-171450">
              <a:buFont typeface="Arial" panose="020B0604020202020204" pitchFamily="34" charset="0"/>
              <a:buChar char="•"/>
            </a:pPr>
            <a:r>
              <a:rPr lang="en-US" baseline="0" dirty="0" smtClean="0"/>
              <a:t>Name the site about some support topic (SharePoint End User Support)</a:t>
            </a:r>
          </a:p>
          <a:p>
            <a:pPr marL="628650" lvl="1" indent="-171450">
              <a:buFont typeface="Arial" panose="020B0604020202020204" pitchFamily="34" charset="0"/>
              <a:buChar char="•"/>
            </a:pPr>
            <a:r>
              <a:rPr lang="en-US" baseline="0" dirty="0" smtClean="0"/>
              <a:t>Add some categories to the community</a:t>
            </a:r>
          </a:p>
          <a:p>
            <a:pPr marL="628650" lvl="1" indent="-171450">
              <a:buFont typeface="Arial" panose="020B0604020202020204" pitchFamily="34" charset="0"/>
              <a:buChar char="•"/>
            </a:pPr>
            <a:r>
              <a:rPr lang="en-US" baseline="0" dirty="0" smtClean="0"/>
              <a:t>On the Community site homepage, go to Reputation Settings</a:t>
            </a:r>
          </a:p>
          <a:p>
            <a:pPr marL="1085850" lvl="2" indent="-171450">
              <a:buFont typeface="Arial" panose="020B0604020202020204" pitchFamily="34" charset="0"/>
              <a:buChar char="•"/>
            </a:pPr>
            <a:r>
              <a:rPr lang="en-US" baseline="0" dirty="0" smtClean="0"/>
              <a:t>On the Manage the List of Gifted Badges page, add a Moderator</a:t>
            </a:r>
          </a:p>
          <a:p>
            <a:pPr marL="628650" lvl="1" indent="-171450">
              <a:buFont typeface="Arial" panose="020B0604020202020204" pitchFamily="34" charset="0"/>
              <a:buChar char="•"/>
            </a:pPr>
            <a:r>
              <a:rPr lang="en-US" baseline="0" dirty="0" smtClean="0"/>
              <a:t>On the Community site homepage, go to the Assign Badges to Members</a:t>
            </a:r>
          </a:p>
          <a:p>
            <a:pPr marL="1085850" lvl="2" indent="-171450">
              <a:buFont typeface="Arial" panose="020B0604020202020204" pitchFamily="34" charset="0"/>
              <a:buChar char="•"/>
            </a:pPr>
            <a:r>
              <a:rPr lang="en-US" baseline="0" dirty="0" smtClean="0"/>
              <a:t>In the members list, give </a:t>
            </a:r>
            <a:r>
              <a:rPr lang="en-US" baseline="0" dirty="0" err="1" smtClean="0"/>
              <a:t>UserA</a:t>
            </a:r>
            <a:r>
              <a:rPr lang="en-US" baseline="0" dirty="0" smtClean="0"/>
              <a:t> the Moderator badge</a:t>
            </a:r>
          </a:p>
          <a:p>
            <a:pPr marL="628650" lvl="1" indent="-171450">
              <a:buFont typeface="Arial" panose="020B0604020202020204" pitchFamily="34" charset="0"/>
              <a:buChar char="•"/>
            </a:pPr>
            <a:r>
              <a:rPr lang="en-US" baseline="0" dirty="0" smtClean="0"/>
              <a:t>On the Community site homepage, go to the Community Settings</a:t>
            </a:r>
          </a:p>
          <a:p>
            <a:pPr marL="1085850" lvl="2" indent="-171450">
              <a:buFont typeface="Arial" panose="020B0604020202020204" pitchFamily="34" charset="0"/>
              <a:buChar char="•"/>
            </a:pPr>
            <a:r>
              <a:rPr lang="en-US" baseline="0" dirty="0" smtClean="0"/>
              <a:t>Enable reporting of offensive content</a:t>
            </a:r>
          </a:p>
          <a:p>
            <a:pPr marL="628650" lvl="1" indent="-171450">
              <a:buFont typeface="Arial" panose="020B0604020202020204" pitchFamily="34" charset="0"/>
              <a:buChar char="•"/>
            </a:pPr>
            <a:r>
              <a:rPr lang="en-US" baseline="0" dirty="0" smtClean="0"/>
              <a:t>Login to the site as </a:t>
            </a:r>
            <a:r>
              <a:rPr lang="en-US" baseline="0" dirty="0" err="1" smtClean="0"/>
              <a:t>UserB</a:t>
            </a:r>
            <a:endParaRPr lang="en-US" baseline="0" dirty="0" smtClean="0"/>
          </a:p>
          <a:p>
            <a:pPr marL="1085850" lvl="2" indent="-171450">
              <a:buFont typeface="Arial" panose="020B0604020202020204" pitchFamily="34" charset="0"/>
              <a:buChar char="•"/>
            </a:pPr>
            <a:r>
              <a:rPr lang="en-US" baseline="0" dirty="0" smtClean="0"/>
              <a:t>Create a new discussion</a:t>
            </a:r>
          </a:p>
          <a:p>
            <a:pPr marL="628650" lvl="1" indent="-171450">
              <a:buFont typeface="Arial" panose="020B0604020202020204" pitchFamily="34" charset="0"/>
              <a:buChar char="•"/>
            </a:pPr>
            <a:r>
              <a:rPr lang="en-US" baseline="0" dirty="0" smtClean="0"/>
              <a:t>Login to the site as </a:t>
            </a:r>
            <a:r>
              <a:rPr lang="en-US" baseline="0" dirty="0" err="1" smtClean="0"/>
              <a:t>UserA</a:t>
            </a:r>
            <a:endParaRPr lang="en-US" baseline="0" dirty="0" smtClean="0"/>
          </a:p>
          <a:p>
            <a:pPr marL="1085850" lvl="2" indent="-171450">
              <a:buFont typeface="Arial" panose="020B0604020202020204" pitchFamily="34" charset="0"/>
              <a:buChar char="•"/>
            </a:pPr>
            <a:r>
              <a:rPr lang="en-US" baseline="0" dirty="0" smtClean="0"/>
              <a:t>Go to the Manage discussions page</a:t>
            </a:r>
          </a:p>
          <a:p>
            <a:pPr marL="1085850" lvl="2" indent="-171450">
              <a:buFont typeface="Arial" panose="020B0604020202020204" pitchFamily="34" charset="0"/>
              <a:buChar char="•"/>
            </a:pPr>
            <a:r>
              <a:rPr lang="en-US" baseline="0" dirty="0" smtClean="0"/>
              <a:t>Edit the discussion from </a:t>
            </a:r>
            <a:r>
              <a:rPr lang="en-US" baseline="0" dirty="0" err="1" smtClean="0"/>
              <a:t>UserB</a:t>
            </a:r>
            <a:r>
              <a:rPr lang="en-US" baseline="0" dirty="0" smtClean="0"/>
              <a:t> and change the category</a:t>
            </a:r>
            <a:endParaRPr lang="en-US" dirty="0"/>
          </a:p>
        </p:txBody>
      </p:sp>
    </p:spTree>
    <p:extLst>
      <p:ext uri="{BB962C8B-B14F-4D97-AF65-F5344CB8AC3E}">
        <p14:creationId xmlns:p14="http://schemas.microsoft.com/office/powerpoint/2010/main" val="252014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7569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foo.com/_vti_bin/ExcelService.asm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_vti_bin/ExcelRest.aspx/Documents/Sales.xlsx/OData/Table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Office Services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Features &amp; Communities</a:t>
            </a:r>
            <a:endParaRPr lang="en-US" dirty="0"/>
          </a:p>
        </p:txBody>
      </p:sp>
    </p:spTree>
    <p:extLst>
      <p:ext uri="{BB962C8B-B14F-4D97-AF65-F5344CB8AC3E}">
        <p14:creationId xmlns:p14="http://schemas.microsoft.com/office/powerpoint/2010/main" val="1675789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Social</a:t>
            </a:r>
          </a:p>
          <a:p>
            <a:pPr>
              <a:buFont typeface="Wingdings" panose="05000000000000000000" pitchFamily="2" charset="2"/>
              <a:buChar char="Ø"/>
            </a:pPr>
            <a:r>
              <a:rPr lang="en-US" dirty="0" smtClean="0"/>
              <a:t>Social Feed</a:t>
            </a:r>
            <a:endParaRPr lang="en-US" dirty="0"/>
          </a:p>
          <a:p>
            <a:r>
              <a:rPr lang="en-US" dirty="0"/>
              <a:t>Excel Services</a:t>
            </a:r>
          </a:p>
          <a:p>
            <a:r>
              <a:rPr lang="en-US" dirty="0"/>
              <a:t>Word Automation Services</a:t>
            </a:r>
          </a:p>
          <a:p>
            <a:r>
              <a:rPr lang="en-US" dirty="0"/>
              <a:t>PowerPoint </a:t>
            </a:r>
            <a:r>
              <a:rPr lang="en-US" dirty="0" smtClean="0"/>
              <a:t>Automation Services</a:t>
            </a:r>
            <a:endParaRPr lang="en-US" dirty="0"/>
          </a:p>
          <a:p>
            <a:r>
              <a:rPr lang="en-US" dirty="0" smtClean="0"/>
              <a:t>Translation </a:t>
            </a:r>
            <a:r>
              <a:rPr lang="en-US" dirty="0"/>
              <a:t>Service</a:t>
            </a:r>
          </a:p>
        </p:txBody>
      </p:sp>
    </p:spTree>
    <p:extLst>
      <p:ext uri="{BB962C8B-B14F-4D97-AF65-F5344CB8AC3E}">
        <p14:creationId xmlns:p14="http://schemas.microsoft.com/office/powerpoint/2010/main" val="1824838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Social Feed Overview</a:t>
            </a:r>
            <a:endParaRPr lang="en-US" dirty="0"/>
          </a:p>
        </p:txBody>
      </p:sp>
      <p:sp>
        <p:nvSpPr>
          <p:cNvPr id="5" name="Content Placeholder 4"/>
          <p:cNvSpPr>
            <a:spLocks noGrp="1"/>
          </p:cNvSpPr>
          <p:nvPr>
            <p:ph idx="1"/>
          </p:nvPr>
        </p:nvSpPr>
        <p:spPr/>
        <p:txBody>
          <a:bodyPr/>
          <a:lstStyle/>
          <a:p>
            <a:r>
              <a:rPr lang="en-US" dirty="0" smtClean="0"/>
              <a:t>Social Feed List</a:t>
            </a:r>
          </a:p>
          <a:p>
            <a:pPr lvl="1"/>
            <a:r>
              <a:rPr lang="en-US" dirty="0" smtClean="0"/>
              <a:t>Stores all activity related to the user</a:t>
            </a:r>
          </a:p>
          <a:p>
            <a:pPr lvl="1"/>
            <a:r>
              <a:rPr lang="en-US" dirty="0" smtClean="0"/>
              <a:t>Activities can be user or system generated</a:t>
            </a:r>
          </a:p>
          <a:p>
            <a:pPr lvl="1"/>
            <a:r>
              <a:rPr lang="en-US" dirty="0" smtClean="0"/>
              <a:t>Admins control what system-generated activities appear</a:t>
            </a:r>
          </a:p>
          <a:p>
            <a:pPr lvl="1"/>
            <a:r>
              <a:rPr lang="en-US" dirty="0" smtClean="0"/>
              <a:t>System-generated activities are security trimmed</a:t>
            </a:r>
          </a:p>
          <a:p>
            <a:r>
              <a:rPr lang="en-US" dirty="0" smtClean="0"/>
              <a:t>App Fabric Cache</a:t>
            </a:r>
          </a:p>
          <a:p>
            <a:pPr lvl="1"/>
            <a:r>
              <a:rPr lang="en-US" dirty="0" smtClean="0"/>
              <a:t>Activities are generally added to the cache as well</a:t>
            </a:r>
          </a:p>
          <a:p>
            <a:r>
              <a:rPr lang="en-US" dirty="0" smtClean="0"/>
              <a:t>CSOM and REST APIs</a:t>
            </a:r>
            <a:endParaRPr lang="en-US" dirty="0"/>
          </a:p>
        </p:txBody>
      </p:sp>
    </p:spTree>
    <p:extLst>
      <p:ext uri="{BB962C8B-B14F-4D97-AF65-F5344CB8AC3E}">
        <p14:creationId xmlns:p14="http://schemas.microsoft.com/office/powerpoint/2010/main" val="410050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Social Feed: Following</a:t>
            </a:r>
            <a:endParaRPr lang="en-US" dirty="0"/>
          </a:p>
        </p:txBody>
      </p:sp>
      <p:sp>
        <p:nvSpPr>
          <p:cNvPr id="5" name="Content Placeholder 4"/>
          <p:cNvSpPr>
            <a:spLocks noGrp="1"/>
          </p:cNvSpPr>
          <p:nvPr>
            <p:ph idx="1"/>
          </p:nvPr>
        </p:nvSpPr>
        <p:spPr/>
        <p:txBody>
          <a:bodyPr>
            <a:normAutofit/>
          </a:bodyPr>
          <a:lstStyle/>
          <a:p>
            <a:r>
              <a:rPr lang="en-US" dirty="0" smtClean="0"/>
              <a:t>People</a:t>
            </a:r>
          </a:p>
          <a:p>
            <a:r>
              <a:rPr lang="en-US" dirty="0" smtClean="0"/>
              <a:t>Sites</a:t>
            </a:r>
          </a:p>
          <a:p>
            <a:r>
              <a:rPr lang="en-US" dirty="0" smtClean="0"/>
              <a:t>Documents</a:t>
            </a:r>
          </a:p>
          <a:p>
            <a:r>
              <a:rPr lang="en-US" dirty="0" smtClean="0"/>
              <a:t>Tags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718" y="1999877"/>
            <a:ext cx="3097622" cy="3350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878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Social Feed</a:t>
            </a:r>
            <a:endParaRPr lang="en-US" dirty="0"/>
          </a:p>
        </p:txBody>
      </p:sp>
      <p:sp>
        <p:nvSpPr>
          <p:cNvPr id="5" name="Content Placeholder 4"/>
          <p:cNvSpPr>
            <a:spLocks noGrp="1"/>
          </p:cNvSpPr>
          <p:nvPr>
            <p:ph idx="1"/>
          </p:nvPr>
        </p:nvSpPr>
        <p:spPr/>
        <p:txBody>
          <a:bodyPr>
            <a:normAutofit/>
          </a:bodyPr>
          <a:lstStyle/>
          <a:p>
            <a:r>
              <a:rPr lang="en-US" dirty="0"/>
              <a:t>@</a:t>
            </a:r>
            <a:r>
              <a:rPr lang="en-US" dirty="0" smtClean="0"/>
              <a:t>me: Mentioning </a:t>
            </a:r>
            <a:r>
              <a:rPr lang="en-US" dirty="0"/>
              <a:t>a </a:t>
            </a:r>
            <a:r>
              <a:rPr lang="en-US" dirty="0" smtClean="0"/>
              <a:t>Person</a:t>
            </a:r>
            <a:endParaRPr lang="en-US" dirty="0"/>
          </a:p>
          <a:p>
            <a:pPr lvl="1"/>
            <a:r>
              <a:rPr lang="en-US" dirty="0"/>
              <a:t>Updates user’s </a:t>
            </a:r>
            <a:r>
              <a:rPr lang="en-US" dirty="0" smtClean="0"/>
              <a:t>social feed</a:t>
            </a:r>
            <a:endParaRPr lang="en-US" dirty="0"/>
          </a:p>
          <a:p>
            <a:pPr lvl="1"/>
            <a:r>
              <a:rPr lang="en-US" dirty="0"/>
              <a:t>Updates the </a:t>
            </a:r>
            <a:r>
              <a:rPr lang="en-US" dirty="0" smtClean="0"/>
              <a:t>mentioned person’s social feed</a:t>
            </a:r>
            <a:endParaRPr lang="en-US" dirty="0"/>
          </a:p>
          <a:p>
            <a:r>
              <a:rPr lang="en-US" dirty="0"/>
              <a:t>My </a:t>
            </a:r>
            <a:r>
              <a:rPr lang="en-US" dirty="0" smtClean="0"/>
              <a:t>Likes: </a:t>
            </a:r>
            <a:r>
              <a:rPr lang="en-US" dirty="0"/>
              <a:t>“Liking” a Post</a:t>
            </a:r>
          </a:p>
          <a:p>
            <a:pPr lvl="1"/>
            <a:r>
              <a:rPr lang="en-US" dirty="0"/>
              <a:t>Updates user’s </a:t>
            </a:r>
            <a:r>
              <a:rPr lang="en-US" dirty="0" smtClean="0"/>
              <a:t>social feed</a:t>
            </a:r>
            <a:endParaRPr lang="en-US" dirty="0"/>
          </a:p>
          <a:p>
            <a:pPr lvl="1"/>
            <a:r>
              <a:rPr lang="en-US" dirty="0"/>
              <a:t>Updates the post author’s </a:t>
            </a:r>
            <a:r>
              <a:rPr lang="en-US" dirty="0" smtClean="0"/>
              <a:t>social feed</a:t>
            </a:r>
            <a:endParaRPr lang="en-US" dirty="0"/>
          </a:p>
          <a:p>
            <a:pPr lvl="1"/>
            <a:r>
              <a:rPr lang="en-US" dirty="0"/>
              <a:t>Updates App Fabric cache</a:t>
            </a:r>
          </a:p>
          <a:p>
            <a:pPr marL="0" indent="0">
              <a:buNone/>
            </a:pPr>
            <a:endParaRPr lang="en-US" dirty="0"/>
          </a:p>
        </p:txBody>
      </p:sp>
    </p:spTree>
    <p:extLst>
      <p:ext uri="{BB962C8B-B14F-4D97-AF65-F5344CB8AC3E}">
        <p14:creationId xmlns:p14="http://schemas.microsoft.com/office/powerpoint/2010/main" val="3977956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Programming the Social Feed</a:t>
            </a:r>
            <a:endParaRPr lang="en-US" dirty="0"/>
          </a:p>
        </p:txBody>
      </p:sp>
      <p:sp>
        <p:nvSpPr>
          <p:cNvPr id="5" name="Content Placeholder 4"/>
          <p:cNvSpPr>
            <a:spLocks noGrp="1"/>
          </p:cNvSpPr>
          <p:nvPr>
            <p:ph idx="1"/>
          </p:nvPr>
        </p:nvSpPr>
        <p:spPr>
          <a:xfrm>
            <a:off x="228600" y="1438589"/>
            <a:ext cx="4419600" cy="5181600"/>
          </a:xfrm>
        </p:spPr>
        <p:txBody>
          <a:bodyPr>
            <a:normAutofit/>
          </a:bodyPr>
          <a:lstStyle/>
          <a:p>
            <a:pPr marL="0" indent="0">
              <a:buNone/>
            </a:pPr>
            <a:r>
              <a:rPr lang="en-US" b="1" dirty="0" smtClean="0"/>
              <a:t>Server-Side API</a:t>
            </a:r>
          </a:p>
          <a:p>
            <a:endParaRPr lang="en-US" dirty="0" smtClean="0"/>
          </a:p>
          <a:p>
            <a:r>
              <a:rPr lang="en-US" dirty="0" smtClean="0"/>
              <a:t>Object Model</a:t>
            </a:r>
          </a:p>
          <a:p>
            <a:pPr lvl="1"/>
            <a:r>
              <a:rPr lang="en-US" sz="2000" dirty="0" err="1" smtClean="0">
                <a:latin typeface="Courier New" panose="02070309020205020404" pitchFamily="49" charset="0"/>
                <a:cs typeface="Courier New" panose="02070309020205020404" pitchFamily="49" charset="0"/>
              </a:rPr>
              <a:t>Microsoft.Office</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Server.UserProfiles.dll</a:t>
            </a:r>
          </a:p>
          <a:p>
            <a:r>
              <a:rPr lang="en-US" dirty="0" smtClean="0"/>
              <a:t>Key Classes</a:t>
            </a:r>
          </a:p>
          <a:p>
            <a:pPr lvl="1"/>
            <a:r>
              <a:rPr lang="en-US" dirty="0" err="1" smtClean="0">
                <a:latin typeface="Courier New" panose="02070309020205020404" pitchFamily="49" charset="0"/>
                <a:cs typeface="Courier New" panose="02070309020205020404" pitchFamily="49" charset="0"/>
              </a:rPr>
              <a:t>SPMicrofeedManager</a:t>
            </a:r>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PeopleManager</a:t>
            </a:r>
            <a:endParaRPr lang="en-US" dirty="0">
              <a:latin typeface="Courier New" panose="02070309020205020404" pitchFamily="49" charset="0"/>
              <a:cs typeface="Courier New" panose="02070309020205020404" pitchFamily="49" charset="0"/>
            </a:endParaRPr>
          </a:p>
          <a:p>
            <a:pPr lvl="1"/>
            <a:endParaRPr lang="en-US" dirty="0"/>
          </a:p>
          <a:p>
            <a:endParaRPr lang="en-US" dirty="0" smtClean="0"/>
          </a:p>
        </p:txBody>
      </p:sp>
      <p:sp>
        <p:nvSpPr>
          <p:cNvPr id="6" name="Content Placeholder 4"/>
          <p:cNvSpPr txBox="1">
            <a:spLocks/>
          </p:cNvSpPr>
          <p:nvPr/>
        </p:nvSpPr>
        <p:spPr>
          <a:xfrm>
            <a:off x="4724400" y="1524000"/>
            <a:ext cx="4419600" cy="5181600"/>
          </a:xfrm>
          <a:prstGeom prst="rect">
            <a:avLst/>
          </a:prstGeom>
        </p:spPr>
        <p:txBody>
          <a:bodyPr vert="horz" lIns="91440" tIns="45720" rIns="91440" bIns="45720" rtlCol="0">
            <a:normAutofit/>
          </a:bodyPr>
          <a:lstStyle>
            <a:lvl1pPr marL="347663" indent="-347663" algn="l" defTabSz="914400" rtl="0" eaLnBrk="1" latinLnBrk="0" hangingPunct="1">
              <a:spcBef>
                <a:spcPts val="600"/>
              </a:spcBef>
              <a:spcAft>
                <a:spcPts val="200"/>
              </a:spcAft>
              <a:buClr>
                <a:schemeClr val="tx2"/>
              </a:buClr>
              <a:buSzPct val="100000"/>
              <a:buFont typeface="Arial" pitchFamily="34" charset="0"/>
              <a:buChar char="•"/>
              <a:defRPr sz="2800" kern="1200">
                <a:solidFill>
                  <a:schemeClr val="tx1"/>
                </a:solidFill>
                <a:latin typeface="+mn-lt"/>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mn-lt"/>
                <a:ea typeface="+mn-ea"/>
                <a:cs typeface="Arial" pitchFamily="34" charset="0"/>
              </a:defRPr>
            </a:lvl2pPr>
            <a:lvl3pPr marL="1022350" indent="-342900" algn="l"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3pPr>
            <a:lvl4pPr marL="968375" indent="-285750" algn="l" defTabSz="914400" rtl="0" eaLnBrk="1" latinLnBrk="0" hangingPunct="1">
              <a:spcBef>
                <a:spcPct val="20000"/>
              </a:spcBef>
              <a:buFont typeface="Arial" pitchFamily="34" charset="0"/>
              <a:buChar char="•"/>
              <a:defRPr sz="1800" b="1" kern="1200">
                <a:solidFill>
                  <a:schemeClr val="accent1">
                    <a:lumMod val="75000"/>
                  </a:schemeClr>
                </a:solidFill>
                <a:latin typeface="Lucida Console" pitchFamily="49" charset="0"/>
                <a:ea typeface="+mn-ea"/>
                <a:cs typeface="+mn-cs"/>
              </a:defRPr>
            </a:lvl4pPr>
            <a:lvl5pPr marL="965200" indent="-285750" algn="l" defTabSz="914400" rtl="0" eaLnBrk="1" latinLnBrk="0" hangingPunct="1">
              <a:spcBef>
                <a:spcPct val="20000"/>
              </a:spcBef>
              <a:buFont typeface="Arial" pitchFamily="34" charset="0"/>
              <a:buChar char="•"/>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Client-Side API</a:t>
            </a:r>
          </a:p>
          <a:p>
            <a:endParaRPr lang="en-US" dirty="0"/>
          </a:p>
          <a:p>
            <a:r>
              <a:rPr lang="en-US" dirty="0"/>
              <a:t>Managed </a:t>
            </a:r>
            <a:r>
              <a:rPr lang="en-US" dirty="0" smtClean="0"/>
              <a:t>CSOM</a:t>
            </a:r>
            <a:endParaRPr lang="en-US" dirty="0"/>
          </a:p>
          <a:p>
            <a:pPr lvl="1"/>
            <a:r>
              <a:rPr lang="en-US" sz="2000" dirty="0" err="1">
                <a:latin typeface="Courier New" panose="02070309020205020404" pitchFamily="49" charset="0"/>
                <a:cs typeface="Courier New" panose="02070309020205020404" pitchFamily="49" charset="0"/>
              </a:rPr>
              <a:t>Microsoft.SharePoint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Client.UserProfiles.dll</a:t>
            </a:r>
          </a:p>
          <a:p>
            <a:r>
              <a:rPr lang="en-US" dirty="0"/>
              <a:t>JavaScript </a:t>
            </a:r>
            <a:r>
              <a:rPr lang="en-US" dirty="0" smtClean="0"/>
              <a:t>CSOM</a:t>
            </a:r>
            <a:endParaRPr lang="en-US" dirty="0"/>
          </a:p>
          <a:p>
            <a:pPr lvl="1"/>
            <a:r>
              <a:rPr lang="en-US" dirty="0">
                <a:latin typeface="Courier New" panose="02070309020205020404" pitchFamily="49" charset="0"/>
                <a:cs typeface="Courier New" panose="02070309020205020404" pitchFamily="49" charset="0"/>
              </a:rPr>
              <a:t>SP.UserProfiles.js</a:t>
            </a:r>
          </a:p>
          <a:p>
            <a:r>
              <a:rPr lang="en-US" dirty="0"/>
              <a:t>Key Objects</a:t>
            </a:r>
          </a:p>
          <a:p>
            <a:pPr lvl="1"/>
            <a:r>
              <a:rPr lang="en-US" dirty="0" err="1">
                <a:latin typeface="Courier New" panose="02070309020205020404" pitchFamily="49" charset="0"/>
                <a:cs typeface="Courier New" panose="02070309020205020404" pitchFamily="49" charset="0"/>
              </a:rPr>
              <a:t>MicrofeedManager</a:t>
            </a:r>
            <a:endParaRPr lang="en-US" dirty="0">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PeopleManager</a:t>
            </a:r>
            <a:endParaRPr lang="en-US" dirty="0">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FollowedContent</a:t>
            </a:r>
            <a:endParaRPr lang="en-US" dirty="0">
              <a:latin typeface="Courier New" panose="02070309020205020404" pitchFamily="49" charset="0"/>
              <a:cs typeface="Courier New" panose="02070309020205020404" pitchFamily="49" charset="0"/>
            </a:endParaRPr>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329590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the </a:t>
            </a:r>
            <a:r>
              <a:rPr lang="en-US" dirty="0" err="1" smtClean="0"/>
              <a:t>Microfeed</a:t>
            </a:r>
            <a:endParaRPr lang="en-US" dirty="0"/>
          </a:p>
        </p:txBody>
      </p:sp>
    </p:spTree>
    <p:extLst>
      <p:ext uri="{BB962C8B-B14F-4D97-AF65-F5344CB8AC3E}">
        <p14:creationId xmlns:p14="http://schemas.microsoft.com/office/powerpoint/2010/main" val="47349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Social</a:t>
            </a:r>
          </a:p>
          <a:p>
            <a:pPr>
              <a:buFont typeface="Wingdings" panose="05000000000000000000" pitchFamily="2" charset="2"/>
              <a:buChar char="ü"/>
            </a:pPr>
            <a:r>
              <a:rPr lang="en-US" dirty="0" smtClean="0">
                <a:solidFill>
                  <a:schemeClr val="bg1">
                    <a:lumMod val="50000"/>
                  </a:schemeClr>
                </a:solidFill>
              </a:rPr>
              <a:t>Newsfeed</a:t>
            </a:r>
            <a:endParaRPr lang="en-US" dirty="0">
              <a:solidFill>
                <a:schemeClr val="bg1">
                  <a:lumMod val="50000"/>
                </a:schemeClr>
              </a:solidFill>
            </a:endParaRPr>
          </a:p>
          <a:p>
            <a:pPr>
              <a:buFont typeface="Wingdings" panose="05000000000000000000" pitchFamily="2" charset="2"/>
              <a:buChar char="Ø"/>
            </a:pPr>
            <a:r>
              <a:rPr lang="en-US" dirty="0"/>
              <a:t>Excel Services</a:t>
            </a:r>
          </a:p>
          <a:p>
            <a:r>
              <a:rPr lang="en-US" dirty="0"/>
              <a:t>Word Automation Services</a:t>
            </a:r>
          </a:p>
          <a:p>
            <a:r>
              <a:rPr lang="en-US" dirty="0"/>
              <a:t>PowerPoint Automation Services</a:t>
            </a:r>
          </a:p>
          <a:p>
            <a:r>
              <a:rPr lang="en-US" dirty="0" smtClean="0"/>
              <a:t>Translation </a:t>
            </a:r>
            <a:r>
              <a:rPr lang="en-US" dirty="0"/>
              <a:t>Service</a:t>
            </a:r>
          </a:p>
        </p:txBody>
      </p:sp>
    </p:spTree>
    <p:extLst>
      <p:ext uri="{BB962C8B-B14F-4D97-AF65-F5344CB8AC3E}">
        <p14:creationId xmlns:p14="http://schemas.microsoft.com/office/powerpoint/2010/main" val="3197389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Excel Services: Key Areas</a:t>
            </a:r>
            <a:endParaRPr lang="en-US" dirty="0"/>
          </a:p>
        </p:txBody>
      </p:sp>
      <p:sp>
        <p:nvSpPr>
          <p:cNvPr id="5" name="Content Placeholder 4"/>
          <p:cNvSpPr>
            <a:spLocks noGrp="1"/>
          </p:cNvSpPr>
          <p:nvPr>
            <p:ph idx="1"/>
          </p:nvPr>
        </p:nvSpPr>
        <p:spPr/>
        <p:txBody>
          <a:bodyPr/>
          <a:lstStyle/>
          <a:p>
            <a:r>
              <a:rPr lang="en-US" dirty="0" smtClean="0"/>
              <a:t>SOAP Web Service</a:t>
            </a:r>
          </a:p>
          <a:p>
            <a:pPr lvl="1"/>
            <a:r>
              <a:rPr lang="en-US" dirty="0" smtClean="0"/>
              <a:t>Same as SharePoint 2010</a:t>
            </a:r>
          </a:p>
          <a:p>
            <a:pPr lvl="1"/>
            <a:r>
              <a:rPr lang="en-US" b="1" dirty="0" smtClean="0">
                <a:hlinkClick r:id="rId3"/>
              </a:rPr>
              <a:t>http://[..]/_vti_bin/ExcelService.asmx</a:t>
            </a:r>
            <a:endParaRPr lang="en-US" b="1" dirty="0" smtClean="0"/>
          </a:p>
          <a:p>
            <a:r>
              <a:rPr lang="en-US" dirty="0" smtClean="0"/>
              <a:t>JavaScript Object Model</a:t>
            </a:r>
          </a:p>
          <a:p>
            <a:pPr lvl="1"/>
            <a:r>
              <a:rPr lang="en-US" dirty="0" smtClean="0"/>
              <a:t>Improved from SharePoint 2010</a:t>
            </a:r>
          </a:p>
          <a:p>
            <a:r>
              <a:rPr lang="en-US" dirty="0" smtClean="0"/>
              <a:t>REST</a:t>
            </a:r>
          </a:p>
          <a:p>
            <a:pPr lvl="1"/>
            <a:r>
              <a:rPr lang="en-US" dirty="0" smtClean="0"/>
              <a:t>Improved from SharePoint 2010</a:t>
            </a:r>
          </a:p>
          <a:p>
            <a:pPr lvl="1"/>
            <a:endParaRPr lang="en-US" dirty="0" smtClean="0"/>
          </a:p>
          <a:p>
            <a:endParaRPr lang="en-US" dirty="0"/>
          </a:p>
        </p:txBody>
      </p:sp>
    </p:spTree>
    <p:extLst>
      <p:ext uri="{BB962C8B-B14F-4D97-AF65-F5344CB8AC3E}">
        <p14:creationId xmlns:p14="http://schemas.microsoft.com/office/powerpoint/2010/main" val="3484973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Excel JavaScript Object Model</a:t>
            </a:r>
            <a:endParaRPr lang="en-US" dirty="0"/>
          </a:p>
        </p:txBody>
      </p:sp>
      <p:sp>
        <p:nvSpPr>
          <p:cNvPr id="5" name="Content Placeholder 4"/>
          <p:cNvSpPr>
            <a:spLocks noGrp="1"/>
          </p:cNvSpPr>
          <p:nvPr>
            <p:ph idx="1"/>
          </p:nvPr>
        </p:nvSpPr>
        <p:spPr/>
        <p:txBody>
          <a:bodyPr/>
          <a:lstStyle/>
          <a:p>
            <a:r>
              <a:rPr lang="en-US" smtClean="0"/>
              <a:t>Allows scripting against spreadsheets in the Excel Services web part </a:t>
            </a:r>
          </a:p>
          <a:p>
            <a:r>
              <a:rPr lang="en-US" smtClean="0"/>
              <a:t>New Methods, New Events</a:t>
            </a:r>
          </a:p>
          <a:p>
            <a:r>
              <a:rPr lang="en-US" smtClean="0"/>
              <a:t>SharePoint Online Support</a:t>
            </a:r>
          </a:p>
          <a:p>
            <a:r>
              <a:rPr lang="en-US" smtClean="0"/>
              <a:t>JavaScript User-Defined Functions</a:t>
            </a:r>
          </a:p>
          <a:p>
            <a:r>
              <a:rPr lang="en-US" smtClean="0"/>
              <a:t>Support for Hidden Sheets</a:t>
            </a:r>
          </a:p>
          <a:p>
            <a:r>
              <a:rPr lang="en-US" smtClean="0"/>
              <a:t>Ability to Specify a Callback function after reload</a:t>
            </a:r>
          </a:p>
          <a:p>
            <a:r>
              <a:rPr lang="en-US" smtClean="0"/>
              <a:t>New events to detect user changes</a:t>
            </a:r>
            <a:endParaRPr lang="en-US" dirty="0"/>
          </a:p>
        </p:txBody>
      </p:sp>
    </p:spTree>
    <p:extLst>
      <p:ext uri="{BB962C8B-B14F-4D97-AF65-F5344CB8AC3E}">
        <p14:creationId xmlns:p14="http://schemas.microsoft.com/office/powerpoint/2010/main" val="2584561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Social</a:t>
            </a:r>
          </a:p>
          <a:p>
            <a:r>
              <a:rPr lang="en-US" dirty="0" smtClean="0"/>
              <a:t>Newsfeed</a:t>
            </a:r>
            <a:endParaRPr lang="en-US" dirty="0"/>
          </a:p>
          <a:p>
            <a:r>
              <a:rPr lang="en-US" dirty="0"/>
              <a:t>Excel Services</a:t>
            </a:r>
          </a:p>
          <a:p>
            <a:r>
              <a:rPr lang="en-US" dirty="0"/>
              <a:t>Word Automation Services</a:t>
            </a:r>
          </a:p>
          <a:p>
            <a:r>
              <a:rPr lang="en-US" dirty="0"/>
              <a:t>PowerPoint </a:t>
            </a:r>
            <a:r>
              <a:rPr lang="en-US" dirty="0" smtClean="0"/>
              <a:t>Automation Services</a:t>
            </a:r>
            <a:endParaRPr lang="en-US" dirty="0"/>
          </a:p>
          <a:p>
            <a:r>
              <a:rPr lang="en-US" dirty="0" smtClean="0"/>
              <a:t>Translation </a:t>
            </a:r>
            <a:r>
              <a:rPr lang="en-US" dirty="0"/>
              <a:t>Service</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Excel </a:t>
            </a:r>
            <a:r>
              <a:rPr lang="en-US" dirty="0"/>
              <a:t>Services: JavaScript Object </a:t>
            </a:r>
            <a:r>
              <a:rPr lang="en-US" dirty="0" smtClean="0"/>
              <a:t>Model</a:t>
            </a:r>
            <a:endParaRPr lang="en-US" dirty="0"/>
          </a:p>
        </p:txBody>
      </p:sp>
      <p:sp>
        <p:nvSpPr>
          <p:cNvPr id="5" name="Content Placeholder 4"/>
          <p:cNvSpPr>
            <a:spLocks noGrp="1"/>
          </p:cNvSpPr>
          <p:nvPr>
            <p:ph idx="1"/>
          </p:nvPr>
        </p:nvSpPr>
        <p:spPr/>
        <p:txBody>
          <a:bodyPr/>
          <a:lstStyle/>
          <a:p>
            <a:r>
              <a:rPr lang="en-US" dirty="0" smtClean="0"/>
              <a:t>Allows scripting on a page against the Excel Web App Web Part surfacing a spreadsheet also on the page</a:t>
            </a:r>
            <a:endParaRPr lang="en-US" dirty="0"/>
          </a:p>
        </p:txBody>
      </p:sp>
      <p:sp>
        <p:nvSpPr>
          <p:cNvPr id="4" name="TextBox 3"/>
          <p:cNvSpPr txBox="1"/>
          <p:nvPr/>
        </p:nvSpPr>
        <p:spPr>
          <a:xfrm>
            <a:off x="2362200" y="2362200"/>
            <a:ext cx="6400800" cy="424231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ewa</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ewaStart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Ewa.EwaControl.add_applicationReady</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ewaConnect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ewaConnect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ewa</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Ewa.EwaControl.getInstances</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getItem</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ewa</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ewa.add_activeCellChanged</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ewaCellChanged</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ewaCellChanged</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rangeArgs</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sheetName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rangeArgs.getRange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getSheet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getName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col =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rangeArgs.getRange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getColumn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row =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rangeArgs.getRange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getRow</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value =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rangeArgs.getFormattedValues</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alert(</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'Active Cell is now at Row'</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(row + 1) +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Column'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(col + 1) +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with Value of '</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value);</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ewaStart</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101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Excel REST</a:t>
            </a:r>
            <a:endParaRPr lang="en-US" dirty="0"/>
          </a:p>
        </p:txBody>
      </p:sp>
      <p:sp>
        <p:nvSpPr>
          <p:cNvPr id="5" name="Content Placeholder 4"/>
          <p:cNvSpPr>
            <a:spLocks noGrp="1"/>
          </p:cNvSpPr>
          <p:nvPr>
            <p:ph idx="1"/>
          </p:nvPr>
        </p:nvSpPr>
        <p:spPr/>
        <p:txBody>
          <a:bodyPr/>
          <a:lstStyle/>
          <a:p>
            <a:r>
              <a:rPr lang="en-US" dirty="0"/>
              <a:t>Exists in SharePoint 2010</a:t>
            </a:r>
          </a:p>
          <a:p>
            <a:r>
              <a:rPr lang="en-US" dirty="0"/>
              <a:t>New ability to expose tables as </a:t>
            </a:r>
            <a:r>
              <a:rPr lang="en-US" dirty="0" err="1" smtClean="0"/>
              <a:t>OData</a:t>
            </a:r>
            <a:endParaRPr lang="en-US" dirty="0" smtClean="0"/>
          </a:p>
          <a:p>
            <a:pPr lvl="1"/>
            <a:r>
              <a:rPr lang="en-US" dirty="0" smtClean="0"/>
              <a:t>Regions named as tables within the spreadsheet</a:t>
            </a:r>
            <a:endParaRPr lang="en-US" dirty="0"/>
          </a:p>
          <a:p>
            <a:r>
              <a:rPr lang="en-US" dirty="0"/>
              <a:t>Works in </a:t>
            </a:r>
            <a:r>
              <a:rPr lang="en-US" dirty="0" smtClean="0"/>
              <a:t>Office 365</a:t>
            </a:r>
            <a:endParaRPr lang="en-US" dirty="0"/>
          </a:p>
          <a:p>
            <a:endParaRPr lang="en-US" dirty="0" smtClean="0"/>
          </a:p>
          <a:p>
            <a:pPr lvl="0"/>
            <a:r>
              <a:rPr lang="en-US" b="1" dirty="0">
                <a:hlinkClick r:id="rId3"/>
              </a:rPr>
              <a:t>http://[..]/_</a:t>
            </a:r>
            <a:r>
              <a:rPr lang="en-US" b="1" dirty="0" err="1" smtClean="0">
                <a:hlinkClick r:id="rId3"/>
              </a:rPr>
              <a:t>vti_bin</a:t>
            </a:r>
            <a:r>
              <a:rPr lang="en-US" b="1" dirty="0" smtClean="0">
                <a:hlinkClick r:id="rId3"/>
              </a:rPr>
              <a:t>/ExcelRest.aspx/Documents/Sales.xlsx/</a:t>
            </a:r>
            <a:r>
              <a:rPr lang="en-US" b="1" dirty="0" err="1" smtClean="0">
                <a:hlinkClick r:id="rId3"/>
              </a:rPr>
              <a:t>OData</a:t>
            </a:r>
            <a:r>
              <a:rPr lang="en-US" b="1" dirty="0" smtClean="0">
                <a:hlinkClick r:id="rId3"/>
              </a:rPr>
              <a:t>/Table1</a:t>
            </a:r>
            <a:endParaRPr lang="en-US" b="1" dirty="0"/>
          </a:p>
          <a:p>
            <a:pPr marL="0" indent="0">
              <a:buNone/>
            </a:pPr>
            <a:endParaRPr lang="en-US" dirty="0"/>
          </a:p>
        </p:txBody>
      </p:sp>
    </p:spTree>
    <p:extLst>
      <p:ext uri="{BB962C8B-B14F-4D97-AF65-F5344CB8AC3E}">
        <p14:creationId xmlns:p14="http://schemas.microsoft.com/office/powerpoint/2010/main" val="1369714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a:t>
            </a:r>
            <a:r>
              <a:rPr lang="en-US" dirty="0" smtClean="0"/>
              <a:t>JSON API &amp; </a:t>
            </a:r>
            <a:r>
              <a:rPr lang="en-US" dirty="0" err="1" smtClean="0"/>
              <a:t>OData</a:t>
            </a:r>
            <a:endParaRPr lang="en-US" dirty="0"/>
          </a:p>
        </p:txBody>
      </p:sp>
    </p:spTree>
    <p:extLst>
      <p:ext uri="{BB962C8B-B14F-4D97-AF65-F5344CB8AC3E}">
        <p14:creationId xmlns:p14="http://schemas.microsoft.com/office/powerpoint/2010/main" val="850836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Social</a:t>
            </a:r>
          </a:p>
          <a:p>
            <a:pPr>
              <a:buFont typeface="Wingdings" panose="05000000000000000000" pitchFamily="2" charset="2"/>
              <a:buChar char="ü"/>
            </a:pPr>
            <a:r>
              <a:rPr lang="en-US" dirty="0" smtClean="0">
                <a:solidFill>
                  <a:schemeClr val="bg1">
                    <a:lumMod val="50000"/>
                  </a:schemeClr>
                </a:solidFill>
              </a:rPr>
              <a:t>Newsfeed</a:t>
            </a:r>
            <a:endParaRPr lang="en-US" dirty="0">
              <a:solidFill>
                <a:schemeClr val="bg1">
                  <a:lumMod val="50000"/>
                </a:schemeClr>
              </a:solidFill>
            </a:endParaRPr>
          </a:p>
          <a:p>
            <a:pPr>
              <a:buFont typeface="Wingdings" panose="05000000000000000000" pitchFamily="2" charset="2"/>
              <a:buChar char="ü"/>
            </a:pPr>
            <a:r>
              <a:rPr lang="en-US" dirty="0">
                <a:solidFill>
                  <a:schemeClr val="bg1">
                    <a:lumMod val="50000"/>
                  </a:schemeClr>
                </a:solidFill>
              </a:rPr>
              <a:t>Excel Services</a:t>
            </a:r>
          </a:p>
          <a:p>
            <a:pPr>
              <a:buFont typeface="Wingdings" panose="05000000000000000000" pitchFamily="2" charset="2"/>
              <a:buChar char="Ø"/>
            </a:pPr>
            <a:r>
              <a:rPr lang="en-US" dirty="0"/>
              <a:t>Word Automation Services</a:t>
            </a:r>
          </a:p>
          <a:p>
            <a:r>
              <a:rPr lang="en-US" dirty="0"/>
              <a:t>PowerPoint Automation Services</a:t>
            </a:r>
          </a:p>
          <a:p>
            <a:r>
              <a:rPr lang="en-US" dirty="0" smtClean="0"/>
              <a:t>Translation </a:t>
            </a:r>
            <a:r>
              <a:rPr lang="en-US" dirty="0"/>
              <a:t>Service</a:t>
            </a:r>
          </a:p>
        </p:txBody>
      </p:sp>
    </p:spTree>
    <p:extLst>
      <p:ext uri="{BB962C8B-B14F-4D97-AF65-F5344CB8AC3E}">
        <p14:creationId xmlns:p14="http://schemas.microsoft.com/office/powerpoint/2010/main" val="6790036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Word Automation Services</a:t>
            </a:r>
            <a:endParaRPr lang="en-US" dirty="0"/>
          </a:p>
        </p:txBody>
      </p:sp>
      <p:sp>
        <p:nvSpPr>
          <p:cNvPr id="5" name="Content Placeholder 4"/>
          <p:cNvSpPr>
            <a:spLocks noGrp="1"/>
          </p:cNvSpPr>
          <p:nvPr>
            <p:ph idx="1"/>
          </p:nvPr>
        </p:nvSpPr>
        <p:spPr/>
        <p:txBody>
          <a:bodyPr/>
          <a:lstStyle/>
          <a:p>
            <a:r>
              <a:rPr lang="en-US" smtClean="0"/>
              <a:t>Exists in SharePoint 2010</a:t>
            </a:r>
          </a:p>
          <a:p>
            <a:r>
              <a:rPr lang="en-US" smtClean="0"/>
              <a:t>New support for sync conversions</a:t>
            </a:r>
          </a:p>
          <a:p>
            <a:r>
              <a:rPr lang="en-US" smtClean="0"/>
              <a:t>New support for streaming files into service</a:t>
            </a:r>
          </a:p>
          <a:p>
            <a:r>
              <a:rPr lang="en-US" smtClean="0"/>
              <a:t>Conversion Process:</a:t>
            </a:r>
          </a:p>
          <a:p>
            <a:pPr lvl="1"/>
            <a:r>
              <a:rPr lang="en-US" smtClean="0"/>
              <a:t>Create a Conversion job</a:t>
            </a:r>
          </a:p>
          <a:p>
            <a:pPr lvl="1"/>
            <a:r>
              <a:rPr lang="en-US" smtClean="0"/>
              <a:t>Provide Settings for the job</a:t>
            </a:r>
          </a:p>
          <a:p>
            <a:pPr lvl="1"/>
            <a:r>
              <a:rPr lang="en-US" smtClean="0"/>
              <a:t>Add files to the job</a:t>
            </a:r>
          </a:p>
          <a:p>
            <a:pPr lvl="1"/>
            <a:r>
              <a:rPr lang="en-US" smtClean="0"/>
              <a:t>Submit the job</a:t>
            </a:r>
            <a:endParaRPr lang="en-US" dirty="0"/>
          </a:p>
        </p:txBody>
      </p:sp>
    </p:spTree>
    <p:extLst>
      <p:ext uri="{BB962C8B-B14F-4D97-AF65-F5344CB8AC3E}">
        <p14:creationId xmlns:p14="http://schemas.microsoft.com/office/powerpoint/2010/main" val="124906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Word Automation Services Architecture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371600"/>
            <a:ext cx="5791200" cy="51070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2671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Word Automation Services: Asynchronous conversion </a:t>
            </a:r>
            <a:endParaRPr lang="en-US" dirty="0"/>
          </a:p>
        </p:txBody>
      </p:sp>
      <p:sp>
        <p:nvSpPr>
          <p:cNvPr id="4" name="TextBox 3"/>
          <p:cNvSpPr txBox="1"/>
          <p:nvPr/>
        </p:nvSpPr>
        <p:spPr>
          <a:xfrm>
            <a:off x="628650" y="1447800"/>
            <a:ext cx="7886700" cy="403232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6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Set up the job</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ConversionJobSettings</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jobSettings</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ConversionJobSettings</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job settings</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jobSettings.OutputFormat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SaveFormat.PDF;</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ConversionJob</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job = </a:t>
            </a:r>
            <a:endPar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ConversionJob</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"Word Automation Services"</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jobSettings</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add files</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wordFile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web.Url</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item.Url</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pdfFile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wordFile.Replace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docx</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".pdf"</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job.AddFile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wordFile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pdfFile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//Start Job</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job.Start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6607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Automation </a:t>
            </a:r>
            <a:r>
              <a:rPr lang="en-US" dirty="0" smtClean="0"/>
              <a:t>Services</a:t>
            </a:r>
            <a:endParaRPr lang="en-US" dirty="0"/>
          </a:p>
        </p:txBody>
      </p:sp>
    </p:spTree>
    <p:extLst>
      <p:ext uri="{BB962C8B-B14F-4D97-AF65-F5344CB8AC3E}">
        <p14:creationId xmlns:p14="http://schemas.microsoft.com/office/powerpoint/2010/main" val="1361692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Social</a:t>
            </a:r>
          </a:p>
          <a:p>
            <a:pPr>
              <a:buFont typeface="Wingdings" panose="05000000000000000000" pitchFamily="2" charset="2"/>
              <a:buChar char="ü"/>
            </a:pPr>
            <a:r>
              <a:rPr lang="en-US" dirty="0" smtClean="0">
                <a:solidFill>
                  <a:schemeClr val="bg1">
                    <a:lumMod val="50000"/>
                  </a:schemeClr>
                </a:solidFill>
              </a:rPr>
              <a:t>Newsfeed</a:t>
            </a:r>
            <a:endParaRPr lang="en-US" dirty="0">
              <a:solidFill>
                <a:schemeClr val="bg1">
                  <a:lumMod val="50000"/>
                </a:schemeClr>
              </a:solidFill>
            </a:endParaRPr>
          </a:p>
          <a:p>
            <a:pPr>
              <a:buFont typeface="Wingdings" panose="05000000000000000000" pitchFamily="2" charset="2"/>
              <a:buChar char="ü"/>
            </a:pPr>
            <a:r>
              <a:rPr lang="en-US" dirty="0">
                <a:solidFill>
                  <a:schemeClr val="bg1">
                    <a:lumMod val="50000"/>
                  </a:schemeClr>
                </a:solidFill>
              </a:rPr>
              <a:t>Excel Services</a:t>
            </a:r>
          </a:p>
          <a:p>
            <a:pPr>
              <a:buFont typeface="Wingdings" panose="05000000000000000000" pitchFamily="2" charset="2"/>
              <a:buChar char="ü"/>
            </a:pPr>
            <a:r>
              <a:rPr lang="en-US" dirty="0">
                <a:solidFill>
                  <a:schemeClr val="bg1">
                    <a:lumMod val="50000"/>
                  </a:schemeClr>
                </a:solidFill>
              </a:rPr>
              <a:t>Word Automation Services</a:t>
            </a:r>
          </a:p>
          <a:p>
            <a:pPr>
              <a:buFont typeface="Wingdings" panose="05000000000000000000" pitchFamily="2" charset="2"/>
              <a:buChar char="Ø"/>
            </a:pPr>
            <a:r>
              <a:rPr lang="en-US" dirty="0"/>
              <a:t>PowerPoint Automation Services</a:t>
            </a:r>
          </a:p>
          <a:p>
            <a:r>
              <a:rPr lang="en-US" dirty="0" smtClean="0"/>
              <a:t>Translation </a:t>
            </a:r>
            <a:r>
              <a:rPr lang="en-US" dirty="0"/>
              <a:t>Service</a:t>
            </a:r>
          </a:p>
        </p:txBody>
      </p:sp>
    </p:spTree>
    <p:extLst>
      <p:ext uri="{BB962C8B-B14F-4D97-AF65-F5344CB8AC3E}">
        <p14:creationId xmlns:p14="http://schemas.microsoft.com/office/powerpoint/2010/main" val="1986236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PowerPoint Automation Services</a:t>
            </a:r>
            <a:endParaRPr lang="en-US" dirty="0"/>
          </a:p>
        </p:txBody>
      </p:sp>
      <p:sp>
        <p:nvSpPr>
          <p:cNvPr id="5" name="Content Placeholder 4"/>
          <p:cNvSpPr>
            <a:spLocks noGrp="1"/>
          </p:cNvSpPr>
          <p:nvPr>
            <p:ph idx="1"/>
          </p:nvPr>
        </p:nvSpPr>
        <p:spPr>
          <a:xfrm>
            <a:off x="381000" y="1447800"/>
            <a:ext cx="4419600" cy="5181600"/>
          </a:xfrm>
        </p:spPr>
        <p:txBody>
          <a:bodyPr>
            <a:normAutofit/>
          </a:bodyPr>
          <a:lstStyle/>
          <a:p>
            <a:r>
              <a:rPr lang="en-US" dirty="0" smtClean="0"/>
              <a:t>New for SharePoint 2013</a:t>
            </a:r>
          </a:p>
          <a:p>
            <a:r>
              <a:rPr lang="en-US" dirty="0" smtClean="0"/>
              <a:t>Based on Word Automation Service model</a:t>
            </a:r>
          </a:p>
          <a:p>
            <a:r>
              <a:rPr lang="en-US" dirty="0" smtClean="0"/>
              <a:t>Supports </a:t>
            </a:r>
          </a:p>
          <a:p>
            <a:pPr lvl="1"/>
            <a:r>
              <a:rPr lang="en-US" dirty="0" smtClean="0"/>
              <a:t>Sync Processing</a:t>
            </a:r>
          </a:p>
          <a:p>
            <a:pPr lvl="1"/>
            <a:r>
              <a:rPr lang="en-US" dirty="0" err="1" smtClean="0"/>
              <a:t>A</a:t>
            </a:r>
            <a:r>
              <a:rPr lang="en-US" dirty="0" err="1"/>
              <a:t>sync</a:t>
            </a:r>
            <a:r>
              <a:rPr lang="en-US" dirty="0"/>
              <a:t> Processing</a:t>
            </a:r>
            <a:endParaRPr lang="en-US" dirty="0" smtClean="0"/>
          </a:p>
          <a:p>
            <a:pPr lvl="1"/>
            <a:r>
              <a:rPr lang="en-US" dirty="0"/>
              <a:t>Streaming Processing</a:t>
            </a:r>
            <a:endParaRPr lang="en-US" dirty="0" smtClean="0"/>
          </a:p>
        </p:txBody>
      </p:sp>
      <p:sp>
        <p:nvSpPr>
          <p:cNvPr id="4" name="Content Placeholder 4"/>
          <p:cNvSpPr txBox="1">
            <a:spLocks/>
          </p:cNvSpPr>
          <p:nvPr/>
        </p:nvSpPr>
        <p:spPr>
          <a:xfrm>
            <a:off x="4572000" y="1447800"/>
            <a:ext cx="4419600" cy="5181600"/>
          </a:xfrm>
          <a:prstGeom prst="rect">
            <a:avLst/>
          </a:prstGeom>
        </p:spPr>
        <p:txBody>
          <a:bodyPr vert="horz" lIns="91440" tIns="45720" rIns="91440" bIns="45720" rtlCol="0">
            <a:normAutofit lnSpcReduction="10000"/>
          </a:bodyPr>
          <a:lstStyle>
            <a:lvl1pPr marL="347663" indent="-347663" algn="l" defTabSz="914400" rtl="0" eaLnBrk="1" latinLnBrk="0" hangingPunct="1">
              <a:spcBef>
                <a:spcPts val="600"/>
              </a:spcBef>
              <a:spcAft>
                <a:spcPts val="200"/>
              </a:spcAft>
              <a:buClr>
                <a:schemeClr val="tx2"/>
              </a:buClr>
              <a:buSzPct val="100000"/>
              <a:buFont typeface="Arial" pitchFamily="34" charset="0"/>
              <a:buChar char="•"/>
              <a:defRPr sz="2800" kern="1200">
                <a:solidFill>
                  <a:schemeClr val="tx1"/>
                </a:solidFill>
                <a:latin typeface="+mn-lt"/>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mn-lt"/>
                <a:ea typeface="+mn-ea"/>
                <a:cs typeface="Arial" pitchFamily="34" charset="0"/>
              </a:defRPr>
            </a:lvl2pPr>
            <a:lvl3pPr marL="1022350" indent="-342900" algn="l"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3pPr>
            <a:lvl4pPr marL="968375" indent="-285750" algn="l" defTabSz="914400" rtl="0" eaLnBrk="1" latinLnBrk="0" hangingPunct="1">
              <a:spcBef>
                <a:spcPct val="20000"/>
              </a:spcBef>
              <a:buFont typeface="Arial" pitchFamily="34" charset="0"/>
              <a:buChar char="•"/>
              <a:defRPr sz="1800" b="1" kern="1200">
                <a:solidFill>
                  <a:schemeClr val="accent1">
                    <a:lumMod val="75000"/>
                  </a:schemeClr>
                </a:solidFill>
                <a:latin typeface="Lucida Console" pitchFamily="49" charset="0"/>
                <a:ea typeface="+mn-ea"/>
                <a:cs typeface="+mn-cs"/>
              </a:defRPr>
            </a:lvl4pPr>
            <a:lvl5pPr marL="965200" indent="-285750" algn="l" defTabSz="914400" rtl="0" eaLnBrk="1" latinLnBrk="0" hangingPunct="1">
              <a:spcBef>
                <a:spcPct val="20000"/>
              </a:spcBef>
              <a:buFont typeface="Arial" pitchFamily="34" charset="0"/>
              <a:buChar char="•"/>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Supported Formats</a:t>
            </a:r>
          </a:p>
          <a:p>
            <a:pPr marL="0" indent="0">
              <a:buNone/>
            </a:pPr>
            <a:endParaRPr lang="en-US" dirty="0"/>
          </a:p>
          <a:p>
            <a:r>
              <a:rPr lang="en-US" b="1" dirty="0"/>
              <a:t>Source</a:t>
            </a:r>
          </a:p>
          <a:p>
            <a:pPr lvl="1"/>
            <a:r>
              <a:rPr lang="en-US" dirty="0"/>
              <a:t>PPT</a:t>
            </a:r>
          </a:p>
          <a:p>
            <a:pPr lvl="1"/>
            <a:r>
              <a:rPr lang="en-US" dirty="0"/>
              <a:t>PPTX</a:t>
            </a:r>
          </a:p>
          <a:p>
            <a:r>
              <a:rPr lang="en-US" b="1" dirty="0"/>
              <a:t>Destination</a:t>
            </a:r>
          </a:p>
          <a:p>
            <a:pPr lvl="1"/>
            <a:r>
              <a:rPr lang="en-US" dirty="0"/>
              <a:t>PPTX</a:t>
            </a:r>
          </a:p>
          <a:p>
            <a:pPr lvl="1"/>
            <a:r>
              <a:rPr lang="en-US" dirty="0"/>
              <a:t>PDF</a:t>
            </a:r>
          </a:p>
          <a:p>
            <a:pPr lvl="1"/>
            <a:r>
              <a:rPr lang="en-US" dirty="0"/>
              <a:t>XPS</a:t>
            </a:r>
          </a:p>
          <a:p>
            <a:pPr lvl="1"/>
            <a:r>
              <a:rPr lang="en-US" dirty="0"/>
              <a:t>JPG</a:t>
            </a:r>
          </a:p>
          <a:p>
            <a:pPr lvl="1"/>
            <a:r>
              <a:rPr lang="en-US" dirty="0"/>
              <a:t>PNG</a:t>
            </a:r>
          </a:p>
          <a:p>
            <a:endParaRPr lang="en-US" dirty="0"/>
          </a:p>
          <a:p>
            <a:pPr marL="0" indent="0">
              <a:buNone/>
            </a:pPr>
            <a:endParaRPr lang="en-US" dirty="0"/>
          </a:p>
        </p:txBody>
      </p:sp>
    </p:spTree>
    <p:extLst>
      <p:ext uri="{BB962C8B-B14F-4D97-AF65-F5344CB8AC3E}">
        <p14:creationId xmlns:p14="http://schemas.microsoft.com/office/powerpoint/2010/main" val="929482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Social </a:t>
            </a:r>
            <a:r>
              <a:rPr lang="en-US" dirty="0" smtClean="0"/>
              <a:t>Features</a:t>
            </a:r>
            <a:endParaRPr lang="en-US" dirty="0"/>
          </a:p>
        </p:txBody>
      </p:sp>
      <p:sp>
        <p:nvSpPr>
          <p:cNvPr id="5" name="Content Placeholder 4"/>
          <p:cNvSpPr>
            <a:spLocks noGrp="1"/>
          </p:cNvSpPr>
          <p:nvPr>
            <p:ph idx="1"/>
          </p:nvPr>
        </p:nvSpPr>
        <p:spPr/>
        <p:txBody>
          <a:bodyPr>
            <a:normAutofit/>
          </a:bodyPr>
          <a:lstStyle/>
          <a:p>
            <a:r>
              <a:rPr lang="en-US" dirty="0" smtClean="0"/>
              <a:t>Newsfeed, Sites, and SkyDrive (aka My Site)</a:t>
            </a:r>
          </a:p>
          <a:p>
            <a:pPr lvl="1"/>
            <a:r>
              <a:rPr lang="en-US" dirty="0" smtClean="0"/>
              <a:t>My Likes</a:t>
            </a:r>
          </a:p>
          <a:p>
            <a:pPr lvl="1"/>
            <a:r>
              <a:rPr lang="en-US" dirty="0" smtClean="0"/>
              <a:t>My Tasks</a:t>
            </a:r>
          </a:p>
          <a:p>
            <a:pPr lvl="1"/>
            <a:r>
              <a:rPr lang="en-US" dirty="0" smtClean="0"/>
              <a:t>SkyDrive Pro</a:t>
            </a:r>
          </a:p>
          <a:p>
            <a:r>
              <a:rPr lang="en-US" dirty="0" err="1" smtClean="0"/>
              <a:t>Microblogging</a:t>
            </a:r>
            <a:endParaRPr lang="en-US" dirty="0" smtClean="0"/>
          </a:p>
          <a:p>
            <a:pPr lvl="1"/>
            <a:r>
              <a:rPr lang="en-US" dirty="0" smtClean="0"/>
              <a:t>Following</a:t>
            </a:r>
          </a:p>
          <a:p>
            <a:pPr lvl="1"/>
            <a:r>
              <a:rPr lang="en-US" dirty="0" smtClean="0"/>
              <a:t>Mentions</a:t>
            </a:r>
          </a:p>
          <a:p>
            <a:pPr lvl="1"/>
            <a:r>
              <a:rPr lang="en-US" dirty="0" smtClean="0"/>
              <a:t>Likes</a:t>
            </a:r>
          </a:p>
          <a:p>
            <a:r>
              <a:rPr lang="en-US" dirty="0" smtClean="0"/>
              <a:t>Communities</a:t>
            </a:r>
            <a:endParaRPr lang="en-US" dirty="0"/>
          </a:p>
        </p:txBody>
      </p:sp>
    </p:spTree>
    <p:extLst>
      <p:ext uri="{BB962C8B-B14F-4D97-AF65-F5344CB8AC3E}">
        <p14:creationId xmlns:p14="http://schemas.microsoft.com/office/powerpoint/2010/main" val="4044654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PowerPoint Automation Services</a:t>
            </a:r>
            <a:endParaRPr lang="en-US" dirty="0"/>
          </a:p>
        </p:txBody>
      </p:sp>
      <p:sp>
        <p:nvSpPr>
          <p:cNvPr id="2" name="TextBox 1"/>
          <p:cNvSpPr txBox="1"/>
          <p:nvPr/>
        </p:nvSpPr>
        <p:spPr>
          <a:xfrm>
            <a:off x="304800" y="1295400"/>
            <a:ext cx="8534400" cy="482273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6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//Get file content to convert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byte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buffer =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file.OpenBinary</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MemoryStream</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inStream</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MemoryStream</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(buffer);</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MemoryStream</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outStream</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MemoryStream</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Create the presentation conversion request.                  </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PresentationRequest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request =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PresentationRequest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inStream</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ppt</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outStream</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Synchronous Request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IAsyncResult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result = </a:t>
            </a:r>
          </a:p>
          <a:p>
            <a:pPr>
              <a:lnSpc>
                <a:spcPct val="107000"/>
              </a:lnSpc>
            </a:pP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request.BeginConvert</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SPServiceContext.GetContext</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(site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null</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null</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request.EndConvert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(result);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Add the converted file to the document library</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web.AllowUnsafeUpdates</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web.Files.Add</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site.Url</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libUrl</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fileName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outStream.ToArray</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web.AllowUnsafeUpdates</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false</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361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Automation Services</a:t>
            </a:r>
          </a:p>
        </p:txBody>
      </p:sp>
    </p:spTree>
    <p:extLst>
      <p:ext uri="{BB962C8B-B14F-4D97-AF65-F5344CB8AC3E}">
        <p14:creationId xmlns:p14="http://schemas.microsoft.com/office/powerpoint/2010/main" val="465104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Social</a:t>
            </a:r>
          </a:p>
          <a:p>
            <a:pPr>
              <a:buFont typeface="Wingdings" panose="05000000000000000000" pitchFamily="2" charset="2"/>
              <a:buChar char="ü"/>
            </a:pPr>
            <a:r>
              <a:rPr lang="en-US" dirty="0" smtClean="0">
                <a:solidFill>
                  <a:schemeClr val="bg1">
                    <a:lumMod val="50000"/>
                  </a:schemeClr>
                </a:solidFill>
              </a:rPr>
              <a:t>Newsfeed</a:t>
            </a:r>
            <a:endParaRPr lang="en-US" dirty="0">
              <a:solidFill>
                <a:schemeClr val="bg1">
                  <a:lumMod val="50000"/>
                </a:schemeClr>
              </a:solidFill>
            </a:endParaRPr>
          </a:p>
          <a:p>
            <a:pPr>
              <a:buFont typeface="Wingdings" panose="05000000000000000000" pitchFamily="2" charset="2"/>
              <a:buChar char="ü"/>
            </a:pPr>
            <a:r>
              <a:rPr lang="en-US" dirty="0">
                <a:solidFill>
                  <a:schemeClr val="bg1">
                    <a:lumMod val="50000"/>
                  </a:schemeClr>
                </a:solidFill>
              </a:rPr>
              <a:t>Excel Services</a:t>
            </a:r>
          </a:p>
          <a:p>
            <a:pPr>
              <a:buFont typeface="Wingdings" panose="05000000000000000000" pitchFamily="2" charset="2"/>
              <a:buChar char="ü"/>
            </a:pPr>
            <a:r>
              <a:rPr lang="en-US" dirty="0">
                <a:solidFill>
                  <a:schemeClr val="bg1">
                    <a:lumMod val="50000"/>
                  </a:schemeClr>
                </a:solidFill>
              </a:rPr>
              <a:t>Word Automation Services</a:t>
            </a:r>
          </a:p>
          <a:p>
            <a:pPr>
              <a:buFont typeface="Wingdings" panose="05000000000000000000" pitchFamily="2" charset="2"/>
              <a:buChar char="ü"/>
            </a:pPr>
            <a:r>
              <a:rPr lang="en-US" dirty="0">
                <a:solidFill>
                  <a:schemeClr val="bg1">
                    <a:lumMod val="50000"/>
                  </a:schemeClr>
                </a:solidFill>
              </a:rPr>
              <a:t>PowerPoint Automation Services</a:t>
            </a:r>
          </a:p>
          <a:p>
            <a:pPr>
              <a:buFont typeface="Wingdings" panose="05000000000000000000" pitchFamily="2" charset="2"/>
              <a:buChar char="Ø"/>
            </a:pPr>
            <a:r>
              <a:rPr lang="en-US" dirty="0" smtClean="0"/>
              <a:t>Translation </a:t>
            </a:r>
            <a:r>
              <a:rPr lang="en-US" dirty="0"/>
              <a:t>Service</a:t>
            </a:r>
          </a:p>
        </p:txBody>
      </p:sp>
    </p:spTree>
    <p:extLst>
      <p:ext uri="{BB962C8B-B14F-4D97-AF65-F5344CB8AC3E}">
        <p14:creationId xmlns:p14="http://schemas.microsoft.com/office/powerpoint/2010/main" val="773317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Translation Services</a:t>
            </a:r>
            <a:endParaRPr lang="en-US" dirty="0"/>
          </a:p>
        </p:txBody>
      </p:sp>
      <p:sp>
        <p:nvSpPr>
          <p:cNvPr id="5" name="Content Placeholder 4"/>
          <p:cNvSpPr>
            <a:spLocks noGrp="1"/>
          </p:cNvSpPr>
          <p:nvPr>
            <p:ph idx="1"/>
          </p:nvPr>
        </p:nvSpPr>
        <p:spPr/>
        <p:txBody>
          <a:bodyPr>
            <a:normAutofit/>
          </a:bodyPr>
          <a:lstStyle/>
          <a:p>
            <a:r>
              <a:rPr lang="en-US" dirty="0" smtClean="0"/>
              <a:t>New for SharePoint 2013</a:t>
            </a:r>
          </a:p>
          <a:p>
            <a:r>
              <a:rPr lang="en-US" dirty="0" smtClean="0"/>
              <a:t>Cloud-based (Bing) translation services</a:t>
            </a:r>
          </a:p>
          <a:p>
            <a:r>
              <a:rPr lang="en-US" dirty="0" smtClean="0"/>
              <a:t>Based on Word Automation Service model</a:t>
            </a:r>
          </a:p>
          <a:p>
            <a:r>
              <a:rPr lang="en-US" dirty="0" smtClean="0"/>
              <a:t>Supports </a:t>
            </a:r>
          </a:p>
          <a:p>
            <a:pPr lvl="1"/>
            <a:r>
              <a:rPr lang="en-US" dirty="0"/>
              <a:t>Sync Processing</a:t>
            </a:r>
          </a:p>
          <a:p>
            <a:pPr lvl="1"/>
            <a:r>
              <a:rPr lang="en-US" dirty="0" err="1"/>
              <a:t>Async</a:t>
            </a:r>
            <a:r>
              <a:rPr lang="en-US" dirty="0"/>
              <a:t> Processing</a:t>
            </a:r>
          </a:p>
          <a:p>
            <a:pPr lvl="1"/>
            <a:r>
              <a:rPr lang="en-US" dirty="0"/>
              <a:t>Streaming Processing</a:t>
            </a:r>
          </a:p>
          <a:p>
            <a:r>
              <a:rPr lang="en-US" dirty="0" smtClean="0"/>
              <a:t>Can translate documents and sites</a:t>
            </a:r>
            <a:endParaRPr lang="en-US" dirty="0"/>
          </a:p>
        </p:txBody>
      </p:sp>
    </p:spTree>
    <p:extLst>
      <p:ext uri="{BB962C8B-B14F-4D97-AF65-F5344CB8AC3E}">
        <p14:creationId xmlns:p14="http://schemas.microsoft.com/office/powerpoint/2010/main" val="140870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Translation Services: </a:t>
            </a:r>
            <a:br>
              <a:rPr lang="en-US" dirty="0" smtClean="0"/>
            </a:br>
            <a:r>
              <a:rPr lang="en-US" dirty="0" smtClean="0"/>
              <a:t>Architecture and Process</a:t>
            </a:r>
            <a:endParaRPr lang="en-US" dirty="0"/>
          </a:p>
        </p:txBody>
      </p:sp>
      <p:sp>
        <p:nvSpPr>
          <p:cNvPr id="5" name="Content Placeholder 4"/>
          <p:cNvSpPr>
            <a:spLocks noGrp="1"/>
          </p:cNvSpPr>
          <p:nvPr>
            <p:ph idx="1"/>
          </p:nvPr>
        </p:nvSpPr>
        <p:spPr/>
        <p:txBody>
          <a:bodyPr/>
          <a:lstStyle/>
          <a:p>
            <a:r>
              <a:rPr lang="en-US" smtClean="0"/>
              <a:t>Same basic architecture as WAS</a:t>
            </a:r>
          </a:p>
          <a:p>
            <a:pPr lvl="1"/>
            <a:r>
              <a:rPr lang="en-US" smtClean="0"/>
              <a:t>Queue</a:t>
            </a:r>
          </a:p>
          <a:p>
            <a:pPr lvl="1"/>
            <a:r>
              <a:rPr lang="en-US" smtClean="0"/>
              <a:t>Manager</a:t>
            </a:r>
          </a:p>
          <a:p>
            <a:pPr lvl="1"/>
            <a:r>
              <a:rPr lang="en-US" smtClean="0"/>
              <a:t>Timer Job</a:t>
            </a:r>
          </a:p>
          <a:p>
            <a:r>
              <a:rPr lang="en-US" smtClean="0"/>
              <a:t>Same basic steps as WAS</a:t>
            </a:r>
          </a:p>
          <a:p>
            <a:pPr lvl="1"/>
            <a:r>
              <a:rPr lang="en-US" smtClean="0"/>
              <a:t>Create job</a:t>
            </a:r>
          </a:p>
          <a:p>
            <a:pPr lvl="1"/>
            <a:r>
              <a:rPr lang="en-US" smtClean="0"/>
              <a:t>Job Settings</a:t>
            </a:r>
          </a:p>
          <a:p>
            <a:pPr lvl="1"/>
            <a:r>
              <a:rPr lang="en-US" smtClean="0"/>
              <a:t>Add Files</a:t>
            </a:r>
          </a:p>
          <a:p>
            <a:pPr lvl="1"/>
            <a:r>
              <a:rPr lang="en-US" smtClean="0"/>
              <a:t>Run</a:t>
            </a:r>
            <a:endParaRPr lang="en-US" dirty="0" smtClean="0"/>
          </a:p>
        </p:txBody>
      </p:sp>
    </p:spTree>
    <p:extLst>
      <p:ext uri="{BB962C8B-B14F-4D97-AF65-F5344CB8AC3E}">
        <p14:creationId xmlns:p14="http://schemas.microsoft.com/office/powerpoint/2010/main" val="3669221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Translation Services</a:t>
            </a:r>
            <a:endParaRPr lang="en-US" dirty="0"/>
          </a:p>
        </p:txBody>
      </p:sp>
      <p:sp>
        <p:nvSpPr>
          <p:cNvPr id="2" name="TextBox 1"/>
          <p:cNvSpPr txBox="1"/>
          <p:nvPr/>
        </p:nvSpPr>
        <p:spPr>
          <a:xfrm>
            <a:off x="533400" y="1295400"/>
            <a:ext cx="8077200" cy="401141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6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Set up Job</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SPServiceContext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sc</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SPServiceContext</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.GetContext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(site);</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byte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inputByte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file.OpenBinary</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byte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outputByte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Execute job synchronously</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SyncTranslator</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job = </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smtClean="0">
                <a:solidFill>
                  <a:srgbClr val="2B91AF"/>
                </a:solidFill>
                <a:latin typeface="Consolas" panose="020B0609020204030204" pitchFamily="49" charset="0"/>
                <a:ea typeface="Calibri" panose="020F0502020204030204" pitchFamily="34" charset="0"/>
                <a:cs typeface="Times New Roman" panose="02020603050405020304" pitchFamily="18" charset="0"/>
              </a:rPr>
              <a:t>SyncTranslator</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sc</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smtClean="0">
                <a:solidFill>
                  <a:srgbClr val="2B91AF"/>
                </a:solidFill>
                <a:latin typeface="Consolas" panose="020B0609020204030204" pitchFamily="49" charset="0"/>
                <a:ea typeface="Calibri" panose="020F0502020204030204" pitchFamily="34" charset="0"/>
                <a:cs typeface="Times New Roman" panose="02020603050405020304" pitchFamily="18" charset="0"/>
              </a:rPr>
              <a:t>CultureInfo</a:t>
            </a:r>
            <a:r>
              <a:rPr lang="en-US" sz="1600" kern="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.GetCultureInfo</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(2058</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TranslationItemInfo</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itemInfo</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job.Translate</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inputByte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out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outputByte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extension);</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//Upload translated file</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web.AllowUnsafeUpdates</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web.Files.Add</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fileOut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outputByte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web.AllowUnsafeUpdates</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false</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213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a:t>
            </a:r>
            <a:r>
              <a:rPr lang="en-US" dirty="0" smtClean="0"/>
              <a:t>Services</a:t>
            </a:r>
            <a:endParaRPr lang="en-US" dirty="0"/>
          </a:p>
        </p:txBody>
      </p:sp>
    </p:spTree>
    <p:extLst>
      <p:ext uri="{BB962C8B-B14F-4D97-AF65-F5344CB8AC3E}">
        <p14:creationId xmlns:p14="http://schemas.microsoft.com/office/powerpoint/2010/main" val="34480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Social</a:t>
            </a:r>
          </a:p>
          <a:p>
            <a:pPr>
              <a:buFont typeface="Wingdings" panose="05000000000000000000" pitchFamily="2" charset="2"/>
              <a:buChar char="ü"/>
            </a:pPr>
            <a:r>
              <a:rPr lang="en-US" dirty="0" smtClean="0"/>
              <a:t>Newsfeed</a:t>
            </a:r>
            <a:endParaRPr lang="en-US" dirty="0"/>
          </a:p>
          <a:p>
            <a:pPr>
              <a:buFont typeface="Wingdings" panose="05000000000000000000" pitchFamily="2" charset="2"/>
              <a:buChar char="ü"/>
            </a:pPr>
            <a:r>
              <a:rPr lang="en-US" dirty="0"/>
              <a:t>Excel Services</a:t>
            </a:r>
          </a:p>
          <a:p>
            <a:pPr>
              <a:buFont typeface="Wingdings" panose="05000000000000000000" pitchFamily="2" charset="2"/>
              <a:buChar char="ü"/>
            </a:pPr>
            <a:r>
              <a:rPr lang="en-US" dirty="0"/>
              <a:t>Word Automation Services</a:t>
            </a:r>
          </a:p>
          <a:p>
            <a:pPr>
              <a:buFont typeface="Wingdings" panose="05000000000000000000" pitchFamily="2" charset="2"/>
              <a:buChar char="ü"/>
            </a:pPr>
            <a:r>
              <a:rPr lang="en-US" dirty="0"/>
              <a:t>PowerPoint Automation Services</a:t>
            </a:r>
          </a:p>
          <a:p>
            <a:pPr>
              <a:buFont typeface="Wingdings" panose="05000000000000000000" pitchFamily="2" charset="2"/>
              <a:buChar char="ü"/>
            </a:pPr>
            <a:r>
              <a:rPr lang="en-US" dirty="0" smtClean="0"/>
              <a:t>Translation </a:t>
            </a:r>
            <a:r>
              <a:rPr lang="en-US" dirty="0"/>
              <a:t>Service</a:t>
            </a:r>
          </a:p>
        </p:txBody>
      </p:sp>
    </p:spTree>
    <p:extLst>
      <p:ext uri="{BB962C8B-B14F-4D97-AF65-F5344CB8AC3E}">
        <p14:creationId xmlns:p14="http://schemas.microsoft.com/office/powerpoint/2010/main" val="1794562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Architecture</a:t>
            </a:r>
          </a:p>
        </p:txBody>
      </p:sp>
      <p:sp>
        <p:nvSpPr>
          <p:cNvPr id="2" name="Content Placeholder 1"/>
          <p:cNvSpPr>
            <a:spLocks noGrp="1"/>
          </p:cNvSpPr>
          <p:nvPr>
            <p:ph idx="1"/>
          </p:nvPr>
        </p:nvSpPr>
        <p:spPr/>
        <p:txBody>
          <a:bodyPr/>
          <a:lstStyle/>
          <a:p>
            <a:endParaRPr lang="en-US"/>
          </a:p>
        </p:txBody>
      </p:sp>
      <p:sp>
        <p:nvSpPr>
          <p:cNvPr id="8" name="Rectangle 7"/>
          <p:cNvSpPr/>
          <p:nvPr/>
        </p:nvSpPr>
        <p:spPr bwMode="auto">
          <a:xfrm>
            <a:off x="3710990" y="2335565"/>
            <a:ext cx="2584825" cy="64609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1350" dirty="0">
                <a:gradFill>
                  <a:gsLst>
                    <a:gs pos="0">
                      <a:srgbClr val="FFFFFF"/>
                    </a:gs>
                    <a:gs pos="100000">
                      <a:srgbClr val="FFFFFF"/>
                    </a:gs>
                  </a:gsLst>
                  <a:lin ang="5400000" scaled="0"/>
                </a:gradFill>
                <a:latin typeface="Segoe Condensed" pitchFamily="34" charset="0"/>
              </a:rPr>
              <a:t>Personal Site</a:t>
            </a:r>
            <a:endParaRPr lang="en-US" sz="1350" dirty="0">
              <a:gradFill>
                <a:gsLst>
                  <a:gs pos="0">
                    <a:srgbClr val="FFFFFF"/>
                  </a:gs>
                  <a:gs pos="100000">
                    <a:srgbClr val="FFFFFF"/>
                  </a:gs>
                </a:gsLst>
                <a:lin ang="5400000" scaled="0"/>
              </a:gradFill>
              <a:latin typeface="Segoe Condensed" pitchFamily="34" charset="0"/>
            </a:endParaRPr>
          </a:p>
        </p:txBody>
      </p:sp>
      <p:sp>
        <p:nvSpPr>
          <p:cNvPr id="9" name="Flowchart: Document 8"/>
          <p:cNvSpPr/>
          <p:nvPr/>
        </p:nvSpPr>
        <p:spPr bwMode="auto">
          <a:xfrm>
            <a:off x="2321016" y="3431394"/>
            <a:ext cx="993116" cy="658765"/>
          </a:xfrm>
          <a:prstGeom prst="flowChartDocumen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b="1" dirty="0" smtClean="0">
                <a:gradFill>
                  <a:gsLst>
                    <a:gs pos="0">
                      <a:srgbClr val="FFFFFF"/>
                    </a:gs>
                    <a:gs pos="100000">
                      <a:srgbClr val="FFFFFF"/>
                    </a:gs>
                  </a:gsLst>
                  <a:lin ang="5400000" scaled="0"/>
                </a:gradFill>
                <a:latin typeface="Segoe Condensed" pitchFamily="34" charset="0"/>
              </a:rPr>
              <a:t>Social Feed</a:t>
            </a:r>
            <a:endParaRPr lang="en-US" sz="900" b="1" dirty="0">
              <a:gradFill>
                <a:gsLst>
                  <a:gs pos="0">
                    <a:srgbClr val="FFFFFF"/>
                  </a:gs>
                  <a:gs pos="100000">
                    <a:srgbClr val="FFFFFF"/>
                  </a:gs>
                </a:gsLst>
                <a:lin ang="5400000" scaled="0"/>
              </a:gradFill>
              <a:latin typeface="Segoe Condensed" pitchFamily="34" charset="0"/>
            </a:endParaRPr>
          </a:p>
        </p:txBody>
      </p:sp>
      <p:sp>
        <p:nvSpPr>
          <p:cNvPr id="10" name="Round Same Side Corner Rectangle 9"/>
          <p:cNvSpPr/>
          <p:nvPr/>
        </p:nvSpPr>
        <p:spPr bwMode="auto">
          <a:xfrm>
            <a:off x="1776878" y="4457553"/>
            <a:ext cx="877480" cy="557416"/>
          </a:xfrm>
          <a:prstGeom prst="round2Same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System</a:t>
            </a:r>
            <a:endParaRPr lang="en-US" sz="900" dirty="0">
              <a:gradFill>
                <a:gsLst>
                  <a:gs pos="0">
                    <a:srgbClr val="FFFFFF"/>
                  </a:gs>
                  <a:gs pos="100000">
                    <a:srgbClr val="FFFFFF"/>
                  </a:gs>
                </a:gsLst>
                <a:lin ang="5400000" scaled="0"/>
              </a:gradFill>
              <a:latin typeface="Segoe Condensed" pitchFamily="34" charset="0"/>
            </a:endParaRPr>
          </a:p>
        </p:txBody>
      </p:sp>
      <p:sp>
        <p:nvSpPr>
          <p:cNvPr id="11" name="Round Same Side Corner Rectangle 10"/>
          <p:cNvSpPr/>
          <p:nvPr/>
        </p:nvSpPr>
        <p:spPr bwMode="auto">
          <a:xfrm>
            <a:off x="2738253" y="4457553"/>
            <a:ext cx="877480" cy="557416"/>
          </a:xfrm>
          <a:prstGeom prst="round2Same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User</a:t>
            </a:r>
            <a:endParaRPr lang="en-US" sz="900" dirty="0">
              <a:gradFill>
                <a:gsLst>
                  <a:gs pos="0">
                    <a:srgbClr val="FFFFFF"/>
                  </a:gs>
                  <a:gs pos="100000">
                    <a:srgbClr val="FFFFFF"/>
                  </a:gs>
                </a:gsLst>
                <a:lin ang="5400000" scaled="0"/>
              </a:gradFill>
              <a:latin typeface="Segoe Condensed" pitchFamily="34" charset="0"/>
            </a:endParaRPr>
          </a:p>
        </p:txBody>
      </p:sp>
      <p:sp>
        <p:nvSpPr>
          <p:cNvPr id="12" name="Flowchart: Document 11"/>
          <p:cNvSpPr/>
          <p:nvPr/>
        </p:nvSpPr>
        <p:spPr bwMode="auto">
          <a:xfrm>
            <a:off x="4506844" y="3427167"/>
            <a:ext cx="993117" cy="658765"/>
          </a:xfrm>
          <a:prstGeom prst="flowChartDocumen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b="1" dirty="0">
                <a:gradFill>
                  <a:gsLst>
                    <a:gs pos="0">
                      <a:srgbClr val="FFFFFF"/>
                    </a:gs>
                    <a:gs pos="100000">
                      <a:srgbClr val="FFFFFF"/>
                    </a:gs>
                  </a:gsLst>
                  <a:lin ang="5400000" scaled="0"/>
                </a:gradFill>
                <a:latin typeface="Segoe Condensed" pitchFamily="34" charset="0"/>
              </a:rPr>
              <a:t>Social</a:t>
            </a:r>
            <a:endParaRPr lang="en-US" sz="900" b="1" dirty="0">
              <a:gradFill>
                <a:gsLst>
                  <a:gs pos="0">
                    <a:srgbClr val="FFFFFF"/>
                  </a:gs>
                  <a:gs pos="100000">
                    <a:srgbClr val="FFFFFF"/>
                  </a:gs>
                </a:gsLst>
                <a:lin ang="5400000" scaled="0"/>
              </a:gradFill>
              <a:latin typeface="Segoe Condensed" pitchFamily="34" charset="0"/>
            </a:endParaRPr>
          </a:p>
        </p:txBody>
      </p:sp>
      <p:sp>
        <p:nvSpPr>
          <p:cNvPr id="13" name="Round Same Side Corner Rectangle 12"/>
          <p:cNvSpPr/>
          <p:nvPr/>
        </p:nvSpPr>
        <p:spPr bwMode="auto">
          <a:xfrm>
            <a:off x="3806243" y="4415319"/>
            <a:ext cx="700600" cy="363167"/>
          </a:xfrm>
          <a:prstGeom prst="round2Same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Sites</a:t>
            </a:r>
            <a:endParaRPr lang="en-US" sz="900" dirty="0">
              <a:gradFill>
                <a:gsLst>
                  <a:gs pos="0">
                    <a:srgbClr val="FFFFFF"/>
                  </a:gs>
                  <a:gs pos="100000">
                    <a:srgbClr val="FFFFFF"/>
                  </a:gs>
                </a:gsLst>
                <a:lin ang="5400000" scaled="0"/>
              </a:gradFill>
              <a:latin typeface="Segoe Condensed" pitchFamily="34" charset="0"/>
            </a:endParaRPr>
          </a:p>
        </p:txBody>
      </p:sp>
      <p:sp>
        <p:nvSpPr>
          <p:cNvPr id="14" name="Round Same Side Corner Rectangle 13"/>
          <p:cNvSpPr/>
          <p:nvPr/>
        </p:nvSpPr>
        <p:spPr bwMode="auto">
          <a:xfrm>
            <a:off x="4699595" y="4415319"/>
            <a:ext cx="700600" cy="363167"/>
          </a:xfrm>
          <a:prstGeom prst="round2Same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Docs</a:t>
            </a:r>
            <a:endParaRPr lang="en-US" sz="900" dirty="0">
              <a:gradFill>
                <a:gsLst>
                  <a:gs pos="0">
                    <a:srgbClr val="FFFFFF"/>
                  </a:gs>
                  <a:gs pos="100000">
                    <a:srgbClr val="FFFFFF"/>
                  </a:gs>
                </a:gsLst>
                <a:lin ang="5400000" scaled="0"/>
              </a:gradFill>
              <a:latin typeface="Segoe Condensed" pitchFamily="34" charset="0"/>
            </a:endParaRPr>
          </a:p>
        </p:txBody>
      </p:sp>
      <p:sp>
        <p:nvSpPr>
          <p:cNvPr id="15" name="Flowchart: Document 14"/>
          <p:cNvSpPr/>
          <p:nvPr/>
        </p:nvSpPr>
        <p:spPr bwMode="auto">
          <a:xfrm>
            <a:off x="7503047" y="3410270"/>
            <a:ext cx="993117" cy="658765"/>
          </a:xfrm>
          <a:prstGeom prst="flowChart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b="1" dirty="0" smtClean="0">
                <a:gradFill>
                  <a:gsLst>
                    <a:gs pos="0">
                      <a:srgbClr val="FFFFFF"/>
                    </a:gs>
                    <a:gs pos="100000">
                      <a:srgbClr val="FFFFFF"/>
                    </a:gs>
                  </a:gsLst>
                  <a:lin ang="5400000" scaled="0"/>
                </a:gradFill>
                <a:latin typeface="Segoe Condensed" pitchFamily="34" charset="0"/>
              </a:rPr>
              <a:t>SkyDrive Pro</a:t>
            </a:r>
            <a:endParaRPr lang="en-US" sz="900" b="1" dirty="0">
              <a:gradFill>
                <a:gsLst>
                  <a:gs pos="0">
                    <a:srgbClr val="FFFFFF"/>
                  </a:gs>
                  <a:gs pos="100000">
                    <a:srgbClr val="FFFFFF"/>
                  </a:gs>
                </a:gsLst>
                <a:lin ang="5400000" scaled="0"/>
              </a:gradFill>
              <a:latin typeface="Segoe Condensed" pitchFamily="34" charset="0"/>
            </a:endParaRPr>
          </a:p>
        </p:txBody>
      </p:sp>
      <p:sp>
        <p:nvSpPr>
          <p:cNvPr id="16" name="Round Same Side Corner Rectangle 15"/>
          <p:cNvSpPr/>
          <p:nvPr/>
        </p:nvSpPr>
        <p:spPr bwMode="auto">
          <a:xfrm>
            <a:off x="7509894" y="4423761"/>
            <a:ext cx="666612" cy="557416"/>
          </a:xfrm>
          <a:prstGeom prst="round2Same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endParaRPr lang="en-US" sz="1350" dirty="0">
              <a:gradFill>
                <a:gsLst>
                  <a:gs pos="0">
                    <a:srgbClr val="FFFFFF"/>
                  </a:gs>
                  <a:gs pos="100000">
                    <a:srgbClr val="FFFFFF"/>
                  </a:gs>
                </a:gsLst>
                <a:lin ang="5400000" scaled="0"/>
              </a:gradFill>
              <a:latin typeface="Segoe Condensed" pitchFamily="34" charset="0"/>
            </a:endParaRPr>
          </a:p>
        </p:txBody>
      </p:sp>
      <p:sp>
        <p:nvSpPr>
          <p:cNvPr id="17" name="Round Same Side Corner Rectangle 16"/>
          <p:cNvSpPr/>
          <p:nvPr/>
        </p:nvSpPr>
        <p:spPr bwMode="auto">
          <a:xfrm>
            <a:off x="7863663" y="4499778"/>
            <a:ext cx="666612" cy="557416"/>
          </a:xfrm>
          <a:prstGeom prst="round2Same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endParaRPr lang="en-US" sz="1350" dirty="0">
              <a:gradFill>
                <a:gsLst>
                  <a:gs pos="0">
                    <a:srgbClr val="FFFFFF"/>
                  </a:gs>
                  <a:gs pos="100000">
                    <a:srgbClr val="FFFFFF"/>
                  </a:gs>
                </a:gsLst>
                <a:lin ang="5400000" scaled="0"/>
              </a:gradFill>
              <a:latin typeface="Segoe Condensed" pitchFamily="34" charset="0"/>
            </a:endParaRPr>
          </a:p>
        </p:txBody>
      </p:sp>
      <p:cxnSp>
        <p:nvCxnSpPr>
          <p:cNvPr id="18" name="Straight Connector 17"/>
          <p:cNvCxnSpPr>
            <a:stCxn id="8" idx="1"/>
          </p:cNvCxnSpPr>
          <p:nvPr/>
        </p:nvCxnSpPr>
        <p:spPr>
          <a:xfrm flipH="1" flipV="1">
            <a:off x="2817575" y="2658613"/>
            <a:ext cx="893415" cy="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9" idx="0"/>
          </p:cNvCxnSpPr>
          <p:nvPr/>
        </p:nvCxnSpPr>
        <p:spPr>
          <a:xfrm>
            <a:off x="2817575" y="2658613"/>
            <a:ext cx="1" cy="77278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92031" y="2966873"/>
            <a:ext cx="0" cy="46029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298083" y="2658611"/>
            <a:ext cx="1701522" cy="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986726" y="2663110"/>
            <a:ext cx="1" cy="77278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23" name="Round Same Side Corner Rectangle 22"/>
          <p:cNvSpPr/>
          <p:nvPr/>
        </p:nvSpPr>
        <p:spPr bwMode="auto">
          <a:xfrm>
            <a:off x="8196970" y="4643352"/>
            <a:ext cx="666612" cy="557416"/>
          </a:xfrm>
          <a:prstGeom prst="round2Same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endParaRPr lang="en-US" sz="1350" dirty="0">
              <a:gradFill>
                <a:gsLst>
                  <a:gs pos="0">
                    <a:srgbClr val="FFFFFF"/>
                  </a:gs>
                  <a:gs pos="100000">
                    <a:srgbClr val="FFFFFF"/>
                  </a:gs>
                </a:gsLst>
                <a:lin ang="5400000" scaled="0"/>
              </a:gradFill>
              <a:latin typeface="Segoe Condensed" pitchFamily="34" charset="0"/>
            </a:endParaRPr>
          </a:p>
        </p:txBody>
      </p:sp>
      <p:sp>
        <p:nvSpPr>
          <p:cNvPr id="24" name="Round Same Side Corner Rectangle 23"/>
          <p:cNvSpPr/>
          <p:nvPr/>
        </p:nvSpPr>
        <p:spPr bwMode="auto">
          <a:xfrm>
            <a:off x="5597539" y="4419546"/>
            <a:ext cx="879462" cy="358940"/>
          </a:xfrm>
          <a:prstGeom prst="round2Same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People</a:t>
            </a:r>
            <a:endParaRPr lang="en-US" sz="900" dirty="0">
              <a:gradFill>
                <a:gsLst>
                  <a:gs pos="0">
                    <a:srgbClr val="FFFFFF"/>
                  </a:gs>
                  <a:gs pos="100000">
                    <a:srgbClr val="FFFFFF"/>
                  </a:gs>
                </a:gsLst>
                <a:lin ang="5400000" scaled="0"/>
              </a:gradFill>
              <a:latin typeface="Segoe Condensed" pitchFamily="34" charset="0"/>
            </a:endParaRPr>
          </a:p>
        </p:txBody>
      </p:sp>
      <p:cxnSp>
        <p:nvCxnSpPr>
          <p:cNvPr id="25" name="Straight Connector 24"/>
          <p:cNvCxnSpPr/>
          <p:nvPr/>
        </p:nvCxnSpPr>
        <p:spPr>
          <a:xfrm>
            <a:off x="2817575" y="4079606"/>
            <a:ext cx="1" cy="18474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215618" y="4254875"/>
            <a:ext cx="1048665" cy="947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3"/>
          </p:cNvCxnSpPr>
          <p:nvPr/>
        </p:nvCxnSpPr>
        <p:spPr>
          <a:xfrm flipV="1">
            <a:off x="2215618" y="4254875"/>
            <a:ext cx="0" cy="20267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249114" y="4278079"/>
            <a:ext cx="0" cy="162579"/>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4" idx="3"/>
          </p:cNvCxnSpPr>
          <p:nvPr/>
        </p:nvCxnSpPr>
        <p:spPr>
          <a:xfrm>
            <a:off x="5049895" y="4039508"/>
            <a:ext cx="0" cy="37581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111268" y="4242207"/>
            <a:ext cx="2954173"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129587" y="4242207"/>
            <a:ext cx="0" cy="162579"/>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973859" y="4237981"/>
            <a:ext cx="0" cy="162579"/>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843200" y="4189460"/>
            <a:ext cx="687076"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7863662" y="4189461"/>
            <a:ext cx="0" cy="2111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3"/>
          </p:cNvCxnSpPr>
          <p:nvPr/>
        </p:nvCxnSpPr>
        <p:spPr>
          <a:xfrm flipV="1">
            <a:off x="8530275" y="4189460"/>
            <a:ext cx="0" cy="45389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7" idx="3"/>
          </p:cNvCxnSpPr>
          <p:nvPr/>
        </p:nvCxnSpPr>
        <p:spPr>
          <a:xfrm flipV="1">
            <a:off x="8196970" y="3950804"/>
            <a:ext cx="0" cy="54897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37" name="Flowchart: Magnetic Disk 36"/>
          <p:cNvSpPr/>
          <p:nvPr/>
        </p:nvSpPr>
        <p:spPr bwMode="auto">
          <a:xfrm>
            <a:off x="381001" y="4354111"/>
            <a:ext cx="1181310" cy="795982"/>
          </a:xfrm>
          <a:prstGeom prst="flowChartMagneticDisk">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Profile DB</a:t>
            </a:r>
            <a:endParaRPr lang="en-US" sz="900" dirty="0">
              <a:gradFill>
                <a:gsLst>
                  <a:gs pos="0">
                    <a:srgbClr val="FFFFFF"/>
                  </a:gs>
                  <a:gs pos="100000">
                    <a:srgbClr val="FFFFFF"/>
                  </a:gs>
                </a:gsLst>
                <a:lin ang="5400000" scaled="0"/>
              </a:gradFill>
              <a:latin typeface="Segoe Condensed" pitchFamily="34" charset="0"/>
            </a:endParaRPr>
          </a:p>
        </p:txBody>
      </p:sp>
      <p:sp>
        <p:nvSpPr>
          <p:cNvPr id="40" name="Flowchart: Magnetic Disk 39"/>
          <p:cNvSpPr/>
          <p:nvPr/>
        </p:nvSpPr>
        <p:spPr bwMode="auto">
          <a:xfrm>
            <a:off x="381000" y="3197020"/>
            <a:ext cx="1201867" cy="842487"/>
          </a:xfrm>
          <a:prstGeom prst="flowChartMagneticDisk">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App </a:t>
            </a:r>
            <a:r>
              <a:rPr lang="it-IT" sz="900" dirty="0" smtClean="0">
                <a:gradFill>
                  <a:gsLst>
                    <a:gs pos="0">
                      <a:srgbClr val="FFFFFF"/>
                    </a:gs>
                    <a:gs pos="100000">
                      <a:srgbClr val="FFFFFF"/>
                    </a:gs>
                  </a:gsLst>
                  <a:lin ang="5400000" scaled="0"/>
                </a:gradFill>
                <a:latin typeface="Segoe Condensed" pitchFamily="34" charset="0"/>
              </a:rPr>
              <a:t>Fabric Cache</a:t>
            </a:r>
            <a:endParaRPr lang="en-US" sz="900" dirty="0">
              <a:gradFill>
                <a:gsLst>
                  <a:gs pos="0">
                    <a:srgbClr val="FFFFFF"/>
                  </a:gs>
                  <a:gs pos="100000">
                    <a:srgbClr val="FFFFFF"/>
                  </a:gs>
                </a:gsLst>
                <a:lin ang="5400000" scaled="0"/>
              </a:gradFill>
              <a:latin typeface="Segoe Condensed" pitchFamily="34" charset="0"/>
            </a:endParaRPr>
          </a:p>
        </p:txBody>
      </p:sp>
      <p:sp>
        <p:nvSpPr>
          <p:cNvPr id="44" name="Round Same Side Corner Rectangle 43"/>
          <p:cNvSpPr/>
          <p:nvPr/>
        </p:nvSpPr>
        <p:spPr bwMode="auto">
          <a:xfrm>
            <a:off x="6693198" y="4419546"/>
            <a:ext cx="700600" cy="363167"/>
          </a:xfrm>
          <a:prstGeom prst="round2Same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Tags</a:t>
            </a:r>
            <a:endParaRPr lang="en-US" sz="900" dirty="0">
              <a:gradFill>
                <a:gsLst>
                  <a:gs pos="0">
                    <a:srgbClr val="FFFFFF"/>
                  </a:gs>
                  <a:gs pos="100000">
                    <a:srgbClr val="FFFFFF"/>
                  </a:gs>
                </a:gsLst>
                <a:lin ang="5400000" scaled="0"/>
              </a:gradFill>
              <a:latin typeface="Segoe Condensed" pitchFamily="34" charset="0"/>
            </a:endParaRPr>
          </a:p>
        </p:txBody>
      </p:sp>
      <p:cxnSp>
        <p:nvCxnSpPr>
          <p:cNvPr id="45" name="Straight Connector 44"/>
          <p:cNvCxnSpPr/>
          <p:nvPr/>
        </p:nvCxnSpPr>
        <p:spPr>
          <a:xfrm flipV="1">
            <a:off x="7062508" y="4254875"/>
            <a:ext cx="0" cy="162579"/>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238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a:t>
            </a:r>
            <a:r>
              <a:rPr lang="en-US" dirty="0"/>
              <a:t>Fabric </a:t>
            </a:r>
            <a:r>
              <a:rPr lang="en-US" dirty="0" smtClean="0"/>
              <a:t>Cache</a:t>
            </a:r>
            <a:endParaRPr lang="en-US" dirty="0"/>
          </a:p>
        </p:txBody>
      </p:sp>
      <p:sp>
        <p:nvSpPr>
          <p:cNvPr id="2" name="Content Placeholder 1"/>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660" y="1902953"/>
            <a:ext cx="5078681" cy="3660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251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Social Feed</a:t>
            </a:r>
            <a:endParaRPr lang="en-US" dirty="0"/>
          </a:p>
        </p:txBody>
      </p:sp>
      <p:sp>
        <p:nvSpPr>
          <p:cNvPr id="5" name="Content Placeholder 4"/>
          <p:cNvSpPr>
            <a:spLocks noGrp="1"/>
          </p:cNvSpPr>
          <p:nvPr>
            <p:ph idx="1"/>
          </p:nvPr>
        </p:nvSpPr>
        <p:spPr/>
        <p:txBody>
          <a:bodyPr/>
          <a:lstStyle/>
          <a:p>
            <a:r>
              <a:rPr lang="en-US" dirty="0"/>
              <a:t>Private view</a:t>
            </a:r>
          </a:p>
          <a:p>
            <a:r>
              <a:rPr lang="en-US" dirty="0"/>
              <a:t>Updates on things you follow</a:t>
            </a:r>
          </a:p>
          <a:p>
            <a:pPr lvl="1"/>
            <a:r>
              <a:rPr lang="en-US" dirty="0"/>
              <a:t>New Posts from Others</a:t>
            </a:r>
          </a:p>
          <a:p>
            <a:pPr lvl="1"/>
            <a:r>
              <a:rPr lang="en-US" dirty="0"/>
              <a:t>Profile changes</a:t>
            </a:r>
          </a:p>
          <a:p>
            <a:pPr lvl="1"/>
            <a:r>
              <a:rPr lang="en-US" dirty="0"/>
              <a:t>Changes to followed documents</a:t>
            </a:r>
          </a:p>
          <a:p>
            <a:pPr lvl="1"/>
            <a:r>
              <a:rPr lang="en-US" dirty="0"/>
              <a:t>Things tagged with followed tags</a:t>
            </a:r>
          </a:p>
          <a:p>
            <a:pPr lvl="1"/>
            <a:r>
              <a:rPr lang="en-US" dirty="0"/>
              <a:t>Mentions</a:t>
            </a:r>
          </a:p>
          <a:p>
            <a:pPr lvl="1"/>
            <a:r>
              <a:rPr lang="en-US" dirty="0"/>
              <a:t>My Activities</a:t>
            </a:r>
          </a:p>
          <a:p>
            <a:pPr lvl="1"/>
            <a:r>
              <a:rPr lang="en-US" dirty="0"/>
              <a:t>My Likes</a:t>
            </a:r>
          </a:p>
          <a:p>
            <a:endParaRPr lang="en-US" dirty="0"/>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343400"/>
            <a:ext cx="4444570" cy="21151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0855193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My Tasks</a:t>
            </a:r>
          </a:p>
        </p:txBody>
      </p:sp>
      <p:sp>
        <p:nvSpPr>
          <p:cNvPr id="5" name="Content Placeholder 4"/>
          <p:cNvSpPr>
            <a:spLocks noGrp="1"/>
          </p:cNvSpPr>
          <p:nvPr>
            <p:ph idx="1"/>
          </p:nvPr>
        </p:nvSpPr>
        <p:spPr/>
        <p:txBody>
          <a:bodyPr>
            <a:normAutofit/>
          </a:bodyPr>
          <a:lstStyle/>
          <a:p>
            <a:r>
              <a:rPr lang="en-US" dirty="0" smtClean="0"/>
              <a:t>Single view of tasks across SharePoint, Project, and Exchange</a:t>
            </a:r>
          </a:p>
          <a:p>
            <a:pPr lvl="1"/>
            <a:r>
              <a:rPr lang="en-US" dirty="0" smtClean="0"/>
              <a:t>Enterprise Search gathers SharePoint tasks</a:t>
            </a:r>
          </a:p>
          <a:p>
            <a:pPr lvl="1"/>
            <a:r>
              <a:rPr lang="en-US" dirty="0" smtClean="0"/>
              <a:t>Connects to Project and Exchange for other tasks</a:t>
            </a:r>
          </a:p>
          <a:p>
            <a:r>
              <a:rPr lang="en-US" dirty="0" smtClean="0"/>
              <a:t>New “Work Management” Service Application performs aggregation</a:t>
            </a:r>
          </a:p>
          <a:p>
            <a:r>
              <a:rPr lang="en-US" dirty="0" smtClean="0"/>
              <a:t>Hidden List caches data</a:t>
            </a:r>
          </a:p>
          <a:p>
            <a:pPr lvl="1"/>
            <a:r>
              <a:rPr lang="en-US" dirty="0" smtClean="0"/>
              <a:t>New items can also be added</a:t>
            </a:r>
          </a:p>
          <a:p>
            <a:pPr lvl="1"/>
            <a:r>
              <a:rPr lang="en-US" dirty="0" smtClean="0"/>
              <a:t>Updates are reflected back to original task</a:t>
            </a:r>
          </a:p>
          <a:p>
            <a:endParaRPr lang="en-US" dirty="0" smtClean="0"/>
          </a:p>
          <a:p>
            <a:endParaRPr lang="en-US" dirty="0"/>
          </a:p>
        </p:txBody>
      </p:sp>
    </p:spTree>
    <p:extLst>
      <p:ext uri="{BB962C8B-B14F-4D97-AF65-F5344CB8AC3E}">
        <p14:creationId xmlns:p14="http://schemas.microsoft.com/office/powerpoint/2010/main" val="222940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SkyDrive Pro</a:t>
            </a:r>
          </a:p>
        </p:txBody>
      </p:sp>
      <p:sp>
        <p:nvSpPr>
          <p:cNvPr id="5" name="Content Placeholder 4"/>
          <p:cNvSpPr>
            <a:spLocks noGrp="1"/>
          </p:cNvSpPr>
          <p:nvPr>
            <p:ph idx="1"/>
          </p:nvPr>
        </p:nvSpPr>
        <p:spPr/>
        <p:txBody>
          <a:bodyPr>
            <a:normAutofit fontScale="92500" lnSpcReduction="10000"/>
          </a:bodyPr>
          <a:lstStyle/>
          <a:p>
            <a:r>
              <a:rPr lang="en-US" dirty="0" smtClean="0"/>
              <a:t>Single personal library</a:t>
            </a:r>
            <a:endParaRPr lang="en-US" dirty="0"/>
          </a:p>
          <a:p>
            <a:r>
              <a:rPr lang="en-US" b="1" dirty="0"/>
              <a:t>All: </a:t>
            </a:r>
            <a:r>
              <a:rPr lang="en-US" dirty="0"/>
              <a:t>provides an overall view of documents </a:t>
            </a:r>
            <a:r>
              <a:rPr lang="en-US" dirty="0" smtClean="0"/>
              <a:t/>
            </a:r>
            <a:br>
              <a:rPr lang="en-US" dirty="0" smtClean="0"/>
            </a:br>
            <a:r>
              <a:rPr lang="en-US" dirty="0" smtClean="0"/>
              <a:t>in </a:t>
            </a:r>
            <a:r>
              <a:rPr lang="en-US" dirty="0"/>
              <a:t>the </a:t>
            </a:r>
            <a:r>
              <a:rPr lang="en-US" dirty="0" smtClean="0"/>
              <a:t>library</a:t>
            </a:r>
            <a:endParaRPr lang="en-US" dirty="0"/>
          </a:p>
          <a:p>
            <a:r>
              <a:rPr lang="en-US" b="1" dirty="0"/>
              <a:t>Personal: </a:t>
            </a:r>
            <a:r>
              <a:rPr lang="en-US" dirty="0"/>
              <a:t>shows documents in the </a:t>
            </a:r>
            <a:r>
              <a:rPr lang="en-US" dirty="0" smtClean="0"/>
              <a:t>library that </a:t>
            </a:r>
            <a:r>
              <a:rPr lang="en-US" dirty="0"/>
              <a:t>have not be shared with anyone</a:t>
            </a:r>
          </a:p>
          <a:p>
            <a:r>
              <a:rPr lang="en-US" b="1" dirty="0"/>
              <a:t>Recent: </a:t>
            </a:r>
            <a:r>
              <a:rPr lang="en-US" dirty="0"/>
              <a:t>provides a view of the library </a:t>
            </a:r>
            <a:r>
              <a:rPr lang="en-US" dirty="0" smtClean="0"/>
              <a:t/>
            </a:r>
            <a:br>
              <a:rPr lang="en-US" dirty="0" smtClean="0"/>
            </a:br>
            <a:r>
              <a:rPr lang="en-US" dirty="0" smtClean="0"/>
              <a:t>grouped </a:t>
            </a:r>
            <a:r>
              <a:rPr lang="en-US" dirty="0"/>
              <a:t>by dates</a:t>
            </a:r>
          </a:p>
          <a:p>
            <a:r>
              <a:rPr lang="en-US" b="1" dirty="0"/>
              <a:t>Shared by me: </a:t>
            </a:r>
            <a:r>
              <a:rPr lang="en-US" dirty="0"/>
              <a:t>provides the ability to show who can access to what in the </a:t>
            </a:r>
            <a:r>
              <a:rPr lang="en-US" dirty="0" smtClean="0"/>
              <a:t>library</a:t>
            </a:r>
            <a:endParaRPr lang="en-US" dirty="0"/>
          </a:p>
          <a:p>
            <a:r>
              <a:rPr lang="en-US" b="1" dirty="0"/>
              <a:t>Shared with me: </a:t>
            </a:r>
            <a:r>
              <a:rPr lang="en-US" dirty="0"/>
              <a:t>provides the ability to show all documents that have been shared with you across people’s </a:t>
            </a:r>
            <a:r>
              <a:rPr lang="en-US" dirty="0" smtClean="0"/>
              <a:t>libraries</a:t>
            </a:r>
            <a:endParaRPr lang="en-US" dirty="0"/>
          </a:p>
          <a:p>
            <a:endParaRPr lang="en-US" dirty="0"/>
          </a:p>
        </p:txBody>
      </p:sp>
    </p:spTree>
    <p:extLst>
      <p:ext uri="{BB962C8B-B14F-4D97-AF65-F5344CB8AC3E}">
        <p14:creationId xmlns:p14="http://schemas.microsoft.com/office/powerpoint/2010/main" val="2704722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Folder Sync</a:t>
            </a:r>
          </a:p>
        </p:txBody>
      </p:sp>
      <p:sp>
        <p:nvSpPr>
          <p:cNvPr id="5" name="Content Placeholder 4"/>
          <p:cNvSpPr>
            <a:spLocks noGrp="1"/>
          </p:cNvSpPr>
          <p:nvPr>
            <p:ph idx="1"/>
          </p:nvPr>
        </p:nvSpPr>
        <p:spPr/>
        <p:txBody>
          <a:bodyPr>
            <a:normAutofit/>
          </a:bodyPr>
          <a:lstStyle/>
          <a:p>
            <a:r>
              <a:rPr lang="en-US" sz="2701" dirty="0"/>
              <a:t>Provides access to your SkyDrive </a:t>
            </a:r>
            <a:r>
              <a:rPr lang="en-US" sz="2701" dirty="0" smtClean="0"/>
              <a:t>Pro documents </a:t>
            </a:r>
            <a:r>
              <a:rPr lang="en-US" sz="2701" dirty="0"/>
              <a:t>in the Windows Explorer.</a:t>
            </a:r>
          </a:p>
          <a:p>
            <a:r>
              <a:rPr lang="en-US" sz="2701" dirty="0"/>
              <a:t>Makes your documents accessible online, offline or in-between and your changes are automatically synced</a:t>
            </a:r>
          </a:p>
          <a:p>
            <a:r>
              <a:rPr lang="en-US" sz="2701" dirty="0"/>
              <a:t>Overlays on files and folders so you can easily tell if your content is in sync.</a:t>
            </a:r>
          </a:p>
          <a:p>
            <a:r>
              <a:rPr lang="en-US" sz="2701" dirty="0"/>
              <a:t>Based on SharePoint Workspace which, has been redesigned to use </a:t>
            </a:r>
            <a:r>
              <a:rPr lang="en-US" sz="2701" dirty="0" err="1"/>
              <a:t>Skydrive</a:t>
            </a:r>
            <a:r>
              <a:rPr lang="en-US" sz="2701" dirty="0"/>
              <a:t> Pro </a:t>
            </a:r>
            <a:r>
              <a:rPr lang="en-US" sz="2701" dirty="0" smtClean="0"/>
              <a:t>library </a:t>
            </a:r>
            <a:r>
              <a:rPr lang="en-US" sz="2701" dirty="0"/>
              <a:t>only</a:t>
            </a:r>
          </a:p>
          <a:p>
            <a:endParaRPr lang="en-US" sz="2701" dirty="0"/>
          </a:p>
        </p:txBody>
      </p:sp>
    </p:spTree>
    <p:extLst>
      <p:ext uri="{BB962C8B-B14F-4D97-AF65-F5344CB8AC3E}">
        <p14:creationId xmlns:p14="http://schemas.microsoft.com/office/powerpoint/2010/main" val="3928334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9D90FB78-95E3-4D38-BFB3-EBE7AD1259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schemas.openxmlformats.org/package/2006/metadata/core-properties"/>
    <ds:schemaRef ds:uri="http://www.w3.org/XML/1998/namespace"/>
    <ds:schemaRef ds:uri="http://schemas.microsoft.com/office/2006/documentManagement/types"/>
    <ds:schemaRef ds:uri="http://purl.org/dc/terms/"/>
    <ds:schemaRef ds:uri="http://purl.org/dc/dcmitype/"/>
    <ds:schemaRef ds:uri="http://schemas.microsoft.com/office/2006/metadata/propertie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CPT Course Module</Template>
  <TotalTime>160</TotalTime>
  <Words>2531</Words>
  <Application>Microsoft Office PowerPoint</Application>
  <PresentationFormat>On-screen Show (4:3)</PresentationFormat>
  <Paragraphs>453</Paragraphs>
  <Slides>37</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Arial Black</vt:lpstr>
      <vt:lpstr>Calibri</vt:lpstr>
      <vt:lpstr>Consolas</vt:lpstr>
      <vt:lpstr>Courier New</vt:lpstr>
      <vt:lpstr>Lucida Console</vt:lpstr>
      <vt:lpstr>Segoe Condensed</vt:lpstr>
      <vt:lpstr>Segoe UI</vt:lpstr>
      <vt:lpstr>Times New Roman</vt:lpstr>
      <vt:lpstr>Wingdings</vt:lpstr>
      <vt:lpstr>CPT Course Module</vt:lpstr>
      <vt:lpstr>Office Services</vt:lpstr>
      <vt:lpstr>Agenda</vt:lpstr>
      <vt:lpstr>Social Features</vt:lpstr>
      <vt:lpstr>Architecture</vt:lpstr>
      <vt:lpstr>App Fabric Cache</vt:lpstr>
      <vt:lpstr>Social Feed</vt:lpstr>
      <vt:lpstr>My Tasks</vt:lpstr>
      <vt:lpstr>SkyDrive Pro</vt:lpstr>
      <vt:lpstr>Folder Sync</vt:lpstr>
      <vt:lpstr>Social Features &amp; Communities</vt:lpstr>
      <vt:lpstr>Agenda</vt:lpstr>
      <vt:lpstr>Social Feed Overview</vt:lpstr>
      <vt:lpstr>Social Feed: Following</vt:lpstr>
      <vt:lpstr>Social Feed</vt:lpstr>
      <vt:lpstr>Programming the Social Feed</vt:lpstr>
      <vt:lpstr>Programming the Microfeed</vt:lpstr>
      <vt:lpstr>Agenda</vt:lpstr>
      <vt:lpstr>Excel Services: Key Areas</vt:lpstr>
      <vt:lpstr>Excel JavaScript Object Model</vt:lpstr>
      <vt:lpstr>Excel Services: JavaScript Object Model</vt:lpstr>
      <vt:lpstr>Excel REST</vt:lpstr>
      <vt:lpstr>Excel JSON API &amp; OData</vt:lpstr>
      <vt:lpstr>Agenda</vt:lpstr>
      <vt:lpstr>Word Automation Services</vt:lpstr>
      <vt:lpstr>Word Automation Services Architecture</vt:lpstr>
      <vt:lpstr>Word Automation Services: Asynchronous conversion </vt:lpstr>
      <vt:lpstr>Word Automation Services</vt:lpstr>
      <vt:lpstr>Agenda</vt:lpstr>
      <vt:lpstr>PowerPoint Automation Services</vt:lpstr>
      <vt:lpstr>PowerPoint Automation Services</vt:lpstr>
      <vt:lpstr>PowerPoint Automation Services</vt:lpstr>
      <vt:lpstr>Agenda</vt:lpstr>
      <vt:lpstr>Translation Services</vt:lpstr>
      <vt:lpstr>Translation Services:  Architecture and Process</vt:lpstr>
      <vt:lpstr>Translation Services</vt:lpstr>
      <vt:lpstr>Translation Services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Services</dc:title>
  <dc:creator>Windows User</dc:creator>
  <cp:lastModifiedBy>Andrew Connell</cp:lastModifiedBy>
  <cp:revision>32</cp:revision>
  <dcterms:created xsi:type="dcterms:W3CDTF">2012-07-07T16:51:50Z</dcterms:created>
  <dcterms:modified xsi:type="dcterms:W3CDTF">2012-10-08T20:48:53Z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