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handoutMasterIdLst>
    <p:handoutMasterId r:id="rId39"/>
  </p:handoutMasterIdLst>
  <p:sldIdLst>
    <p:sldId id="280" r:id="rId6"/>
    <p:sldId id="281" r:id="rId7"/>
    <p:sldId id="282" r:id="rId8"/>
    <p:sldId id="283" r:id="rId9"/>
    <p:sldId id="284" r:id="rId10"/>
    <p:sldId id="311" r:id="rId11"/>
    <p:sldId id="286" r:id="rId12"/>
    <p:sldId id="287" r:id="rId13"/>
    <p:sldId id="288" r:id="rId14"/>
    <p:sldId id="289" r:id="rId15"/>
    <p:sldId id="290" r:id="rId16"/>
    <p:sldId id="292" r:id="rId17"/>
    <p:sldId id="293" r:id="rId18"/>
    <p:sldId id="294" r:id="rId19"/>
    <p:sldId id="312" r:id="rId20"/>
    <p:sldId id="315" r:id="rId21"/>
    <p:sldId id="295" r:id="rId22"/>
    <p:sldId id="297" r:id="rId23"/>
    <p:sldId id="300" r:id="rId24"/>
    <p:sldId id="299" r:id="rId25"/>
    <p:sldId id="314" r:id="rId26"/>
    <p:sldId id="313" r:id="rId27"/>
    <p:sldId id="301" r:id="rId28"/>
    <p:sldId id="302" r:id="rId29"/>
    <p:sldId id="303" r:id="rId30"/>
    <p:sldId id="308" r:id="rId31"/>
    <p:sldId id="309" r:id="rId32"/>
    <p:sldId id="304" r:id="rId33"/>
    <p:sldId id="305" r:id="rId34"/>
    <p:sldId id="306" r:id="rId35"/>
    <p:sldId id="316" r:id="rId36"/>
    <p:sldId id="310"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9613" autoAdjust="0"/>
  </p:normalViewPr>
  <p:slideViewPr>
    <p:cSldViewPr>
      <p:cViewPr varScale="1">
        <p:scale>
          <a:sx n="56" d="100"/>
          <a:sy n="56" d="100"/>
        </p:scale>
        <p:origin x="1722" y="4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4284"/>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In this module you will learn how to create custom application pages as well as content pages and the details around customizing pages. In addition this module will also dive into the aspects of customizing the SharePoint user interface for custom branding experiences as well as customizing and extending the SharePoint Ribbon.</a:t>
            </a:r>
            <a:endParaRPr lang="en-US"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2"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1</a:t>
            </a:fld>
            <a:endParaRPr lang="en-US" dirty="0"/>
          </a:p>
        </p:txBody>
      </p:sp>
    </p:spTree>
    <p:extLst>
      <p:ext uri="{BB962C8B-B14F-4D97-AF65-F5344CB8AC3E}">
        <p14:creationId xmlns:p14="http://schemas.microsoft.com/office/powerpoint/2010/main" val="237845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a:t>
            </a:r>
            <a:r>
              <a:rPr lang="nl-BE" baseline="0" dirty="0" smtClean="0"/>
              <a:t>Visual Studio SharePoint Development Tools </a:t>
            </a:r>
            <a:r>
              <a:rPr lang="en-US" baseline="0" dirty="0" smtClean="0"/>
              <a:t>you only have to create the </a:t>
            </a:r>
            <a:r>
              <a:rPr lang="en-US" b="1" baseline="0" dirty="0" smtClean="0"/>
              <a:t>Module</a:t>
            </a:r>
            <a:r>
              <a:rPr lang="en-US" baseline="0" dirty="0" smtClean="0"/>
              <a:t> SPI and add the site pages. The </a:t>
            </a:r>
            <a:r>
              <a:rPr lang="en-US" b="1" baseline="0" dirty="0" smtClean="0"/>
              <a:t>element.xml</a:t>
            </a:r>
            <a:r>
              <a:rPr lang="en-US" baseline="0" dirty="0" smtClean="0"/>
              <a:t> will be generated automatically by the tools.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10</a:t>
            </a:fld>
            <a:endParaRPr lang="en-US" dirty="0"/>
          </a:p>
        </p:txBody>
      </p:sp>
    </p:spTree>
    <p:extLst>
      <p:ext uri="{BB962C8B-B14F-4D97-AF65-F5344CB8AC3E}">
        <p14:creationId xmlns:p14="http://schemas.microsoft.com/office/powerpoint/2010/main" val="324260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sample of a provisioned</a:t>
            </a:r>
            <a:r>
              <a:rPr lang="en-US" baseline="0" dirty="0" smtClean="0"/>
              <a:t> site page based on the </a:t>
            </a:r>
            <a:r>
              <a:rPr lang="en-US" b="1" baseline="0" dirty="0" smtClean="0"/>
              <a:t>HelloWorld.aspx</a:t>
            </a:r>
            <a:r>
              <a:rPr lang="en-US" baseline="0" dirty="0" smtClean="0"/>
              <a:t> page template you created in the Visual Studio project.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11</a:t>
            </a:fld>
            <a:endParaRPr lang="en-US" dirty="0"/>
          </a:p>
        </p:txBody>
      </p:sp>
    </p:spTree>
    <p:extLst>
      <p:ext uri="{BB962C8B-B14F-4D97-AF65-F5344CB8AC3E}">
        <p14:creationId xmlns:p14="http://schemas.microsoft.com/office/powerpoint/2010/main" val="618980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Web Parts make it possible for a site owner to customize a site page with changes that are seen by all users. Web Parts go even further to allow individual users to add personalization</a:t>
            </a:r>
            <a:r>
              <a:rPr lang="nl-BE" baseline="0" dirty="0" smtClean="0"/>
              <a:t> changes that are seen only by them. On top of that, customizing and personalizing Web Parts does not require customizing the Web Part pages that host them. </a:t>
            </a:r>
          </a:p>
          <a:p>
            <a:endParaRPr lang="nl-BE" dirty="0" smtClean="0"/>
          </a:p>
          <a:p>
            <a:r>
              <a:rPr lang="nl-BE" dirty="0" smtClean="0"/>
              <a:t>You can also design Web Part pages as</a:t>
            </a:r>
            <a:r>
              <a:rPr lang="nl-BE" baseline="0" dirty="0" smtClean="0"/>
              <a:t> a site page template. In that case the </a:t>
            </a:r>
            <a:r>
              <a:rPr lang="nl-BE" b="1" baseline="0" dirty="0" smtClean="0"/>
              <a:t>.aspx</a:t>
            </a:r>
            <a:r>
              <a:rPr lang="nl-BE" baseline="0" dirty="0" smtClean="0"/>
              <a:t> page inherits from </a:t>
            </a:r>
            <a:r>
              <a:rPr lang="nl-BE" b="1" baseline="0" dirty="0" smtClean="0"/>
              <a:t>Microsoft.SharePoint.WebPartPages.WebPartPage</a:t>
            </a:r>
            <a:r>
              <a:rPr lang="nl-BE" baseline="0" dirty="0" smtClean="0"/>
              <a:t>.</a:t>
            </a:r>
          </a:p>
          <a:p>
            <a:endParaRPr lang="nl-BE" baseline="0" dirty="0" smtClean="0"/>
          </a:p>
          <a:p>
            <a:r>
              <a:rPr lang="nl-BE" baseline="0" dirty="0" smtClean="0"/>
              <a:t>Add </a:t>
            </a:r>
            <a:r>
              <a:rPr lang="nl-BE" b="1" baseline="0" dirty="0" smtClean="0"/>
              <a:t>WebPartZone</a:t>
            </a:r>
            <a:r>
              <a:rPr lang="nl-BE" baseline="0" dirty="0" smtClean="0"/>
              <a:t> controls to the site page template because Web Parts reside in </a:t>
            </a:r>
            <a:r>
              <a:rPr lang="nl-BE" b="1" baseline="0" dirty="0" smtClean="0"/>
              <a:t>WebPartZones</a:t>
            </a:r>
            <a:r>
              <a:rPr lang="nl-BE" baseline="0" dirty="0" smtClean="0"/>
              <a:t>. You have to specify the </a:t>
            </a:r>
            <a:r>
              <a:rPr lang="nl-BE" b="1" baseline="0" dirty="0" smtClean="0"/>
              <a:t>WebPartZones</a:t>
            </a:r>
            <a:r>
              <a:rPr lang="nl-BE" baseline="0" dirty="0" smtClean="0"/>
              <a:t> but not the Web Parts that go inside that zone. Instead, all of the data for tracking Web Part instances and their customization and personalization data are kept in separate tables inside the content database. This means that a Web Part page can remain in a ghosted state, even when users customize them.</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12</a:t>
            </a:fld>
            <a:endParaRPr lang="en-US" dirty="0"/>
          </a:p>
        </p:txBody>
      </p:sp>
    </p:spTree>
    <p:extLst>
      <p:ext uri="{BB962C8B-B14F-4D97-AF65-F5344CB8AC3E}">
        <p14:creationId xmlns:p14="http://schemas.microsoft.com/office/powerpoint/2010/main" val="3779060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a:t>
            </a:r>
            <a:r>
              <a:rPr lang="nl-BE" baseline="0" dirty="0" smtClean="0"/>
              <a:t> your site page instances are created, they must be made accessible to the users. An option is to add </a:t>
            </a:r>
            <a:r>
              <a:rPr lang="nl-BE" dirty="0" smtClean="0"/>
              <a:t>navigation nodes to the top navigation bar when the feature containing the site pages gets</a:t>
            </a:r>
            <a:r>
              <a:rPr lang="nl-BE" baseline="0" dirty="0" smtClean="0"/>
              <a:t> activated</a:t>
            </a:r>
            <a:r>
              <a:rPr lang="nl-BE" dirty="0" smtClean="0"/>
              <a:t>.</a:t>
            </a:r>
          </a:p>
          <a:p>
            <a:endParaRPr lang="nl-BE" dirty="0" smtClean="0"/>
          </a:p>
          <a:p>
            <a:r>
              <a:rPr lang="nl-BE" dirty="0" smtClean="0"/>
              <a:t>In</a:t>
            </a:r>
            <a:r>
              <a:rPr lang="nl-BE" baseline="0" dirty="0" smtClean="0"/>
              <a:t> the </a:t>
            </a:r>
            <a:r>
              <a:rPr lang="nl-BE" b="1" baseline="0" dirty="0" smtClean="0"/>
              <a:t>FeatureActivated</a:t>
            </a:r>
            <a:r>
              <a:rPr lang="nl-BE" baseline="0" dirty="0" smtClean="0"/>
              <a:t> event handler of the </a:t>
            </a:r>
            <a:r>
              <a:rPr lang="nl-BE" b="1" baseline="0" dirty="0" smtClean="0"/>
              <a:t>FeatureReceiver</a:t>
            </a:r>
            <a:r>
              <a:rPr lang="nl-BE" baseline="0" dirty="0" smtClean="0"/>
              <a:t> class you can retrieve the top navigation bar from the site using </a:t>
            </a:r>
            <a:r>
              <a:rPr lang="nl-BE" b="1" baseline="0" dirty="0" smtClean="0"/>
              <a:t>site.Navigation.TopNavigationBar</a:t>
            </a:r>
            <a:r>
              <a:rPr lang="nl-BE" baseline="0" dirty="0" smtClean="0"/>
              <a:t>. This returns a collection of type </a:t>
            </a:r>
            <a:r>
              <a:rPr lang="nl-BE" b="1" baseline="0" dirty="0" smtClean="0"/>
              <a:t>SPNavigationNodeCollection</a:t>
            </a:r>
            <a:r>
              <a:rPr lang="nl-BE" baseline="0" dirty="0" smtClean="0"/>
              <a:t>. Write code that adds instances of type </a:t>
            </a:r>
            <a:r>
              <a:rPr lang="nl-BE" b="1" baseline="0" dirty="0" smtClean="0"/>
              <a:t>SPNavigationNode</a:t>
            </a:r>
            <a:r>
              <a:rPr lang="nl-BE" baseline="0" dirty="0" smtClean="0"/>
              <a:t> to that collection.</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13</a:t>
            </a:fld>
            <a:endParaRPr lang="en-US" dirty="0"/>
          </a:p>
        </p:txBody>
      </p:sp>
    </p:spTree>
    <p:extLst>
      <p:ext uri="{BB962C8B-B14F-4D97-AF65-F5344CB8AC3E}">
        <p14:creationId xmlns:p14="http://schemas.microsoft.com/office/powerpoint/2010/main" val="740258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14</a:t>
            </a:fld>
            <a:endParaRPr lang="en-US" dirty="0"/>
          </a:p>
        </p:txBody>
      </p:sp>
    </p:spTree>
    <p:extLst>
      <p:ext uri="{BB962C8B-B14F-4D97-AF65-F5344CB8AC3E}">
        <p14:creationId xmlns:p14="http://schemas.microsoft.com/office/powerpoint/2010/main" val="212537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versions prior to 2013</a:t>
            </a:r>
            <a:r>
              <a:rPr lang="en-US" baseline="0" dirty="0" smtClean="0"/>
              <a:t> required developers to use XSLT to create custom views for SharePoint lists and libraries. SharePoint 2013 introduces a new client side rendering (CSR) capability where JavaScript is used to render list data in a view in a simpler way than using XSLT and CAML. This is done by registering a JavaScript file using a new </a:t>
            </a:r>
            <a:r>
              <a:rPr lang="en-US" baseline="0" dirty="0" err="1" smtClean="0"/>
              <a:t>JSLink</a:t>
            </a:r>
            <a:r>
              <a:rPr lang="en-US" baseline="0" dirty="0" smtClean="0"/>
              <a:t> element on a list view element.</a:t>
            </a:r>
            <a:endParaRPr lang="en-US" dirty="0"/>
          </a:p>
        </p:txBody>
      </p:sp>
    </p:spTree>
    <p:extLst>
      <p:ext uri="{BB962C8B-B14F-4D97-AF65-F5344CB8AC3E}">
        <p14:creationId xmlns:p14="http://schemas.microsoft.com/office/powerpoint/2010/main" val="3984225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16</a:t>
            </a:fld>
            <a:endParaRPr lang="en-US" dirty="0"/>
          </a:p>
        </p:txBody>
      </p:sp>
    </p:spTree>
    <p:extLst>
      <p:ext uri="{BB962C8B-B14F-4D97-AF65-F5344CB8AC3E}">
        <p14:creationId xmlns:p14="http://schemas.microsoft.com/office/powerpoint/2010/main" val="2215078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17</a:t>
            </a:fld>
            <a:endParaRPr lang="en-US" dirty="0"/>
          </a:p>
        </p:txBody>
      </p:sp>
    </p:spTree>
    <p:extLst>
      <p:ext uri="{BB962C8B-B14F-4D97-AF65-F5344CB8AC3E}">
        <p14:creationId xmlns:p14="http://schemas.microsoft.com/office/powerpoint/2010/main" val="1301305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a:t>
            </a:r>
            <a:r>
              <a:rPr lang="en-US" baseline="0" dirty="0" smtClean="0"/>
              <a:t> adds a few SharePoint modules to a project when creating a SharePoint-Hosted App. These are used to provision style sheets, scripts, pages and images used by the application.</a:t>
            </a:r>
            <a:endParaRPr lang="en-US" dirty="0"/>
          </a:p>
        </p:txBody>
      </p:sp>
    </p:spTree>
    <p:extLst>
      <p:ext uri="{BB962C8B-B14F-4D97-AF65-F5344CB8AC3E}">
        <p14:creationId xmlns:p14="http://schemas.microsoft.com/office/powerpoint/2010/main" val="2248914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SharePoint-Hosted</a:t>
            </a:r>
            <a:r>
              <a:rPr lang="en-US" baseline="0" dirty="0" smtClean="0"/>
              <a:t> apps, by default, use a specific master page (</a:t>
            </a:r>
            <a:r>
              <a:rPr lang="en-US" baseline="0" dirty="0" err="1" smtClean="0"/>
              <a:t>app.master</a:t>
            </a:r>
            <a:r>
              <a:rPr lang="en-US" baseline="0" dirty="0" smtClean="0"/>
              <a:t>) that SharePoint provides. One thing you’ll notice is that many things from a typical SharePoint page are missing such as the Quick Launch, the top navigation bar, the site actions menu, etc.</a:t>
            </a:r>
            <a:endParaRPr lang="en-US" dirty="0"/>
          </a:p>
        </p:txBody>
      </p:sp>
    </p:spTree>
    <p:extLst>
      <p:ext uri="{BB962C8B-B14F-4D97-AF65-F5344CB8AC3E}">
        <p14:creationId xmlns:p14="http://schemas.microsoft.com/office/powerpoint/2010/main" val="190741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2</a:t>
            </a:fld>
            <a:endParaRPr lang="en-US" dirty="0"/>
          </a:p>
        </p:txBody>
      </p:sp>
    </p:spTree>
    <p:extLst>
      <p:ext uri="{BB962C8B-B14F-4D97-AF65-F5344CB8AC3E}">
        <p14:creationId xmlns:p14="http://schemas.microsoft.com/office/powerpoint/2010/main" val="448151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are free to create custom master pages used by the pages</a:t>
            </a:r>
            <a:r>
              <a:rPr lang="en-US" baseline="0" dirty="0" smtClean="0"/>
              <a:t> within a SharePoint-Hosted app. Things work the same way they work in traditional ASP.NET sites in the sense that the developer is responsible for wiring things up manually.</a:t>
            </a:r>
            <a:endParaRPr lang="en-US" dirty="0"/>
          </a:p>
        </p:txBody>
      </p:sp>
    </p:spTree>
    <p:extLst>
      <p:ext uri="{BB962C8B-B14F-4D97-AF65-F5344CB8AC3E}">
        <p14:creationId xmlns:p14="http://schemas.microsoft.com/office/powerpoint/2010/main" val="3204254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MSDN: Apps for SharePoint UX design guidelines</a:t>
            </a:r>
          </a:p>
          <a:p>
            <a:r>
              <a:rPr lang="en-US" dirty="0" smtClean="0"/>
              <a:t>http://msdn.microsoft.com/en-us/library/office/apps/jj220046(v=office.15) </a:t>
            </a:r>
            <a:endParaRPr lang="en-US" dirty="0"/>
          </a:p>
        </p:txBody>
      </p:sp>
    </p:spTree>
    <p:extLst>
      <p:ext uri="{BB962C8B-B14F-4D97-AF65-F5344CB8AC3E}">
        <p14:creationId xmlns:p14="http://schemas.microsoft.com/office/powerpoint/2010/main" val="243180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Pages in the remote web of Cloud-Hosted Apps do not have access to the </a:t>
            </a:r>
            <a:r>
              <a:rPr lang="en-US" b="1" dirty="0" err="1" smtClean="0"/>
              <a:t>app.master</a:t>
            </a:r>
            <a:r>
              <a:rPr lang="en-US" dirty="0" smtClean="0"/>
              <a:t> and thus don’t have the same look</a:t>
            </a:r>
            <a:r>
              <a:rPr lang="en-US" baseline="0" dirty="0" smtClean="0"/>
              <a:t> &amp; feel of their hosted SharePoint sites. To address this Microsoft provides something called the chrome control which is a JavaScript library that writes the HTML that includes the header of the hosting SharePoint site as well as a reference to an ASP.NET HTTP Handler that pulls all the CSS from the parent site so the pages in the remote web can look the same as the host web.</a:t>
            </a:r>
            <a:endParaRPr lang="en-US" dirty="0"/>
          </a:p>
        </p:txBody>
      </p:sp>
    </p:spTree>
    <p:extLst>
      <p:ext uri="{BB962C8B-B14F-4D97-AF65-F5344CB8AC3E}">
        <p14:creationId xmlns:p14="http://schemas.microsoft.com/office/powerpoint/2010/main" val="2331808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introduces a new artifact to supplement the server-side nature of the Web Part</a:t>
            </a:r>
            <a:r>
              <a:rPr lang="en-US" baseline="0" dirty="0" smtClean="0"/>
              <a:t> and Visual Web Part. The Client Web Part is meant to provide Web Part like functionality but without the server-side code and thus, to make apps more useful. Effectively what happens is the Client Web Part renders an HTML </a:t>
            </a:r>
            <a:r>
              <a:rPr lang="en-US" baseline="0" dirty="0" err="1" smtClean="0"/>
              <a:t>IFrame</a:t>
            </a:r>
            <a:r>
              <a:rPr lang="en-US" baseline="0" dirty="0" smtClean="0"/>
              <a:t> that loads another page but looks and acts like a regular Web Part. This other page can come from a page hosted in the app web or in the remote web.</a:t>
            </a:r>
            <a:endParaRPr lang="en-US" dirty="0"/>
          </a:p>
        </p:txBody>
      </p:sp>
    </p:spTree>
    <p:extLst>
      <p:ext uri="{BB962C8B-B14F-4D97-AF65-F5344CB8AC3E}">
        <p14:creationId xmlns:p14="http://schemas.microsoft.com/office/powerpoint/2010/main" val="192003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previous versions of SharePoint,</a:t>
            </a:r>
            <a:r>
              <a:rPr lang="en-US" baseline="0" dirty="0" smtClean="0"/>
              <a:t> SharePoint 2013 includes Custom Actions which allows developers to add navigation elements to various places in SharePoint. New in SharePoint 2013 is the ability to make these custom actions launch a dialog and not just redirect to another page.</a:t>
            </a:r>
            <a:endParaRPr lang="en-US" dirty="0"/>
          </a:p>
        </p:txBody>
      </p:sp>
    </p:spTree>
    <p:extLst>
      <p:ext uri="{BB962C8B-B14F-4D97-AF65-F5344CB8AC3E}">
        <p14:creationId xmlns:p14="http://schemas.microsoft.com/office/powerpoint/2010/main" val="2854751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26</a:t>
            </a:fld>
            <a:endParaRPr lang="en-US" dirty="0"/>
          </a:p>
        </p:txBody>
      </p:sp>
    </p:spTree>
    <p:extLst>
      <p:ext uri="{BB962C8B-B14F-4D97-AF65-F5344CB8AC3E}">
        <p14:creationId xmlns:p14="http://schemas.microsoft.com/office/powerpoint/2010/main" val="2003543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27</a:t>
            </a:fld>
            <a:endParaRPr lang="en-US" dirty="0"/>
          </a:p>
        </p:txBody>
      </p:sp>
    </p:spTree>
    <p:extLst>
      <p:ext uri="{BB962C8B-B14F-4D97-AF65-F5344CB8AC3E}">
        <p14:creationId xmlns:p14="http://schemas.microsoft.com/office/powerpoint/2010/main" val="2381679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a:t>
            </a:r>
            <a:r>
              <a:rPr lang="en-US" baseline="0" dirty="0" smtClean="0"/>
              <a:t> Visual Studio SharePoint Development Tools, you can create custom application pages:</a:t>
            </a:r>
          </a:p>
          <a:p>
            <a:pPr marL="685800" lvl="1" indent="-228600">
              <a:buAutoNum type="arabicPeriod"/>
            </a:pPr>
            <a:r>
              <a:rPr lang="en-US" baseline="0" dirty="0" smtClean="0"/>
              <a:t>Create a project using the Visual Studio SharePoint Development Tools.</a:t>
            </a:r>
          </a:p>
          <a:p>
            <a:pPr marL="685800" lvl="1" indent="-228600">
              <a:buAutoNum type="arabicPeriod"/>
            </a:pPr>
            <a:r>
              <a:rPr lang="en-US" baseline="0" dirty="0" smtClean="0"/>
              <a:t>Add a new </a:t>
            </a:r>
            <a:r>
              <a:rPr lang="en-US" b="1" baseline="0" dirty="0" smtClean="0"/>
              <a:t>Application Page </a:t>
            </a:r>
            <a:r>
              <a:rPr lang="en-US" baseline="0" dirty="0" smtClean="0"/>
              <a:t>project item.</a:t>
            </a:r>
          </a:p>
          <a:p>
            <a:pPr marL="685800" lvl="1" indent="-228600">
              <a:buAutoNum type="arabicPeriod"/>
            </a:pPr>
            <a:r>
              <a:rPr lang="en-US" baseline="0" dirty="0" smtClean="0"/>
              <a:t>Override the </a:t>
            </a:r>
            <a:r>
              <a:rPr lang="en-US" b="1" baseline="0" dirty="0" err="1" smtClean="0"/>
              <a:t>PlaceholderMain</a:t>
            </a:r>
            <a:r>
              <a:rPr lang="en-US" baseline="0" dirty="0" smtClean="0"/>
              <a:t> to add your own HTML, ASP.NET controls and SharePoint controls.</a:t>
            </a:r>
          </a:p>
          <a:p>
            <a:pPr marL="228600" indent="-228600">
              <a:buAutoNum type="arabicPeriod"/>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28</a:t>
            </a:fld>
            <a:endParaRPr lang="en-US" dirty="0"/>
          </a:p>
        </p:txBody>
      </p:sp>
    </p:spTree>
    <p:extLst>
      <p:ext uri="{BB962C8B-B14F-4D97-AF65-F5344CB8AC3E}">
        <p14:creationId xmlns:p14="http://schemas.microsoft.com/office/powerpoint/2010/main" val="2110626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add code to custom application pages:</a:t>
            </a:r>
          </a:p>
          <a:p>
            <a:pPr marL="685800" lvl="1" indent="-228600">
              <a:buFont typeface="+mj-lt"/>
              <a:buAutoNum type="arabicPeriod"/>
            </a:pPr>
            <a:r>
              <a:rPr lang="nl-BE" dirty="0" smtClean="0"/>
              <a:t>Create a class that inherits from </a:t>
            </a:r>
            <a:r>
              <a:rPr lang="nl-BE" b="1" dirty="0" smtClean="0"/>
              <a:t>LayoutsPageBase</a:t>
            </a:r>
            <a:r>
              <a:rPr lang="nl-BE" dirty="0" smtClean="0"/>
              <a:t>,</a:t>
            </a:r>
            <a:r>
              <a:rPr lang="nl-BE" baseline="0" dirty="0" smtClean="0"/>
              <a:t> which resides in the </a:t>
            </a:r>
            <a:r>
              <a:rPr lang="nl-BE" b="1" baseline="0" dirty="0" smtClean="0"/>
              <a:t>Microsoft.SharePoint.WebControls</a:t>
            </a:r>
            <a:r>
              <a:rPr lang="nl-BE" baseline="0" dirty="0" smtClean="0"/>
              <a:t> namespace of the </a:t>
            </a:r>
            <a:r>
              <a:rPr lang="nl-BE" b="1" baseline="0" dirty="0" smtClean="0"/>
              <a:t>Microsoft.SharePoint.dll</a:t>
            </a:r>
          </a:p>
          <a:p>
            <a:pPr marL="685800" lvl="1" indent="-228600">
              <a:buFont typeface="+mj-lt"/>
              <a:buAutoNum type="arabicPeriod"/>
            </a:pPr>
            <a:r>
              <a:rPr lang="nl-BE" baseline="0" dirty="0" smtClean="0"/>
              <a:t>In the </a:t>
            </a:r>
            <a:r>
              <a:rPr lang="nl-BE" b="1" baseline="0" dirty="0" smtClean="0"/>
              <a:t>.aspx </a:t>
            </a:r>
            <a:r>
              <a:rPr lang="nl-BE" baseline="0" dirty="0" smtClean="0"/>
              <a:t>page, add a directive that specifies that the page inherits from your custom class.</a:t>
            </a:r>
            <a:br>
              <a:rPr lang="nl-BE" baseline="0" dirty="0" smtClean="0"/>
            </a:br>
            <a:r>
              <a:rPr lang="nl-BE" b="1" baseline="0" dirty="0" smtClean="0">
                <a:latin typeface="Courier New" pitchFamily="49" charset="0"/>
                <a:cs typeface="Courier New" pitchFamily="49" charset="0"/>
              </a:rPr>
              <a:t>&lt;@Page Language=“C#” MasterPageFile=“~masterurl/default.master” Inherits=”WingtipUI.Layouts.WingtipUI.SiteConfig2” &gt;</a:t>
            </a:r>
          </a:p>
          <a:p>
            <a:pPr marL="685800" lvl="1" indent="-228600">
              <a:buFont typeface="+mj-lt"/>
              <a:buAutoNum type="arabicPeriod"/>
            </a:pPr>
            <a:r>
              <a:rPr lang="nl-BE" baseline="0" dirty="0" smtClean="0"/>
              <a:t>Implement the functionality and handle events that are fired by the controls on the application page</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29</a:t>
            </a:fld>
            <a:endParaRPr lang="en-US" dirty="0"/>
          </a:p>
        </p:txBody>
      </p:sp>
    </p:spTree>
    <p:extLst>
      <p:ext uri="{BB962C8B-B14F-4D97-AF65-F5344CB8AC3E}">
        <p14:creationId xmlns:p14="http://schemas.microsoft.com/office/powerpoint/2010/main" val="2657723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To be</a:t>
            </a:r>
            <a:r>
              <a:rPr lang="nl-BE" baseline="0" dirty="0" smtClean="0"/>
              <a:t> able to navigate to the custom application page, add a </a:t>
            </a:r>
            <a:r>
              <a:rPr lang="nl-BE" b="1" baseline="0" dirty="0" smtClean="0"/>
              <a:t>CustomAction</a:t>
            </a:r>
            <a:r>
              <a:rPr lang="nl-BE" baseline="0" dirty="0" smtClean="0"/>
              <a:t> element. CustomActions can be used to add links to the Site Settings, page, to the Site Actions menu, to toolbars, to the Edit Control Block, and so on.</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30</a:t>
            </a:fld>
            <a:endParaRPr lang="en-US" dirty="0"/>
          </a:p>
        </p:txBody>
      </p:sp>
    </p:spTree>
    <p:extLst>
      <p:ext uri="{BB962C8B-B14F-4D97-AF65-F5344CB8AC3E}">
        <p14:creationId xmlns:p14="http://schemas.microsoft.com/office/powerpoint/2010/main" val="388518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nl-BE" dirty="0" smtClean="0"/>
              <a:t>All pages within a SharePoint site have the same look and feel.</a:t>
            </a:r>
            <a:r>
              <a:rPr lang="nl-BE" baseline="0" dirty="0" smtClean="0"/>
              <a:t> The pages are based on a common Master page and implement the same CSS files.</a:t>
            </a:r>
          </a:p>
          <a:p>
            <a:pPr>
              <a:buFont typeface="Arial" pitchFamily="34" charset="0"/>
              <a:buNone/>
            </a:pPr>
            <a:endParaRPr lang="nl-BE" baseline="0" dirty="0" smtClean="0"/>
          </a:p>
          <a:p>
            <a:pPr>
              <a:buFont typeface="Arial" pitchFamily="34" charset="0"/>
              <a:buNone/>
            </a:pPr>
            <a:r>
              <a:rPr lang="nl-BE" baseline="0" dirty="0" smtClean="0"/>
              <a:t>Site pages live within a content database and can be customized by the user.</a:t>
            </a:r>
          </a:p>
          <a:p>
            <a:pPr>
              <a:buFont typeface="Arial" pitchFamily="34" charset="0"/>
              <a:buNone/>
            </a:pPr>
            <a:endParaRPr lang="nl-BE" baseline="0" dirty="0" smtClean="0"/>
          </a:p>
          <a:p>
            <a:pPr>
              <a:buFont typeface="Arial" pitchFamily="34" charset="0"/>
              <a:buNone/>
            </a:pPr>
            <a:r>
              <a:rPr lang="nl-BE" baseline="0" dirty="0" smtClean="0"/>
              <a:t>Application pages live on the file system and cannot be customized by the user.</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a:t>
            </a:fld>
            <a:endParaRPr lang="en-US" dirty="0"/>
          </a:p>
        </p:txBody>
      </p:sp>
    </p:spTree>
    <p:extLst>
      <p:ext uri="{BB962C8B-B14F-4D97-AF65-F5344CB8AC3E}">
        <p14:creationId xmlns:p14="http://schemas.microsoft.com/office/powerpoint/2010/main" val="2362449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31</a:t>
            </a:fld>
            <a:endParaRPr lang="en-US" dirty="0"/>
          </a:p>
        </p:txBody>
      </p:sp>
    </p:spTree>
    <p:extLst>
      <p:ext uri="{BB962C8B-B14F-4D97-AF65-F5344CB8AC3E}">
        <p14:creationId xmlns:p14="http://schemas.microsoft.com/office/powerpoint/2010/main" val="166409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32</a:t>
            </a:fld>
            <a:endParaRPr lang="en-US" dirty="0"/>
          </a:p>
        </p:txBody>
      </p:sp>
    </p:spTree>
    <p:extLst>
      <p:ext uri="{BB962C8B-B14F-4D97-AF65-F5344CB8AC3E}">
        <p14:creationId xmlns:p14="http://schemas.microsoft.com/office/powerpoint/2010/main" val="161461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b="1" dirty="0" smtClean="0"/>
              <a:t>Site Pages:</a:t>
            </a:r>
          </a:p>
          <a:p>
            <a:pPr marL="0" lvl="0" indent="0">
              <a:buFont typeface="Arial" pitchFamily="34" charset="0"/>
              <a:buNone/>
            </a:pPr>
            <a:r>
              <a:rPr lang="en-US" dirty="0" smtClean="0"/>
              <a:t>By default site pages are ghosted, which means that the page template is stored on the WFE file system, while the content</a:t>
            </a:r>
            <a:r>
              <a:rPr lang="en-US" baseline="0" dirty="0" smtClean="0"/>
              <a:t> is stored in the content database. Site pages can be customized. At that time they become </a:t>
            </a:r>
            <a:r>
              <a:rPr lang="en-US" baseline="0" dirty="0" err="1" smtClean="0"/>
              <a:t>unghosted</a:t>
            </a:r>
            <a:r>
              <a:rPr lang="en-US" baseline="0" dirty="0" smtClean="0"/>
              <a:t> and both the template and the content are stored in the content database. Customizing pages can make it hard to migrate content to a new version of SharePoint. Customizing pages can impact the performance in large farms due to excessive memory usage.</a:t>
            </a:r>
          </a:p>
          <a:p>
            <a:pPr>
              <a:buFont typeface="Arial" pitchFamily="34" charset="0"/>
              <a:buNone/>
            </a:pPr>
            <a:endParaRPr lang="en-US" dirty="0" smtClean="0"/>
          </a:p>
          <a:p>
            <a:pPr>
              <a:buFont typeface="Arial" pitchFamily="34" charset="0"/>
              <a:buNone/>
            </a:pPr>
            <a:r>
              <a:rPr lang="en-US" b="1" dirty="0" smtClean="0"/>
              <a:t>Application Pages:</a:t>
            </a:r>
          </a:p>
          <a:p>
            <a:pPr marL="0" lvl="0" indent="0">
              <a:buFont typeface="Arial" pitchFamily="34" charset="0"/>
              <a:buNone/>
            </a:pPr>
            <a:r>
              <a:rPr lang="en-US" dirty="0" smtClean="0"/>
              <a:t>Application pages are</a:t>
            </a:r>
            <a:r>
              <a:rPr lang="en-US" baseline="0" dirty="0" smtClean="0"/>
              <a:t> deployed in the _layouts folder of the SharePoint root on the file system. There is one version of an application page scoped at the farm level. It is compiled into a single DLL and loaded into memory once for each Web application.</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4</a:t>
            </a:fld>
            <a:endParaRPr lang="en-US" dirty="0"/>
          </a:p>
        </p:txBody>
      </p:sp>
    </p:spTree>
    <p:extLst>
      <p:ext uri="{BB962C8B-B14F-4D97-AF65-F5344CB8AC3E}">
        <p14:creationId xmlns:p14="http://schemas.microsoft.com/office/powerpoint/2010/main" val="59399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nl-BE" b="1" dirty="0" smtClean="0"/>
              <a:t>In SharePoint 2010:</a:t>
            </a:r>
          </a:p>
          <a:p>
            <a:pPr marL="0" lvl="0" indent="0">
              <a:buFont typeface="Arial" pitchFamily="34" charset="0"/>
              <a:buNone/>
            </a:pPr>
            <a:r>
              <a:rPr lang="nl-BE" dirty="0" smtClean="0"/>
              <a:t>When </a:t>
            </a:r>
            <a:r>
              <a:rPr lang="nl-BE" baseline="0" dirty="0" smtClean="0"/>
              <a:t>a site is created, a Master Page Gallery is created and SharePoint provisions an instance of the v4.master within the site.</a:t>
            </a:r>
          </a:p>
          <a:p>
            <a:pPr lvl="0">
              <a:buFont typeface="Arial" pitchFamily="34" charset="0"/>
              <a:buChar char="•"/>
            </a:pPr>
            <a:endParaRPr lang="nl-BE" baseline="0" dirty="0" smtClean="0"/>
          </a:p>
          <a:p>
            <a:pPr lvl="0">
              <a:buFont typeface="Arial" pitchFamily="34" charset="0"/>
              <a:buNone/>
            </a:pPr>
            <a:r>
              <a:rPr lang="nl-BE" b="1" baseline="0" dirty="0" smtClean="0"/>
              <a:t>In SharePoint 2013:</a:t>
            </a:r>
          </a:p>
          <a:p>
            <a:pPr marL="0" lvl="0" indent="0">
              <a:buFont typeface="Arial" pitchFamily="34" charset="0"/>
              <a:buNone/>
            </a:pPr>
            <a:r>
              <a:rPr lang="nl-BE" baseline="0" dirty="0" smtClean="0"/>
              <a:t>v4.master is still there for backward compatibility. New site pages created in SharePoint 2010 link to the v4.master.</a:t>
            </a:r>
          </a:p>
          <a:p>
            <a:pPr marL="0" lvl="0" indent="0">
              <a:buFont typeface="Arial" pitchFamily="34" charset="0"/>
              <a:buNone/>
            </a:pPr>
            <a:r>
              <a:rPr lang="nl-BE" baseline="0" dirty="0" smtClean="0"/>
              <a:t>Also application pages link to the v4.master. A minimal.master is provided out of the box, which wasn’t the case in SharePoint 2007.</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5</a:t>
            </a:fld>
            <a:endParaRPr lang="en-US" dirty="0"/>
          </a:p>
        </p:txBody>
      </p:sp>
    </p:spTree>
    <p:extLst>
      <p:ext uri="{BB962C8B-B14F-4D97-AF65-F5344CB8AC3E}">
        <p14:creationId xmlns:p14="http://schemas.microsoft.com/office/powerpoint/2010/main" val="2888019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introduces</a:t>
            </a:r>
            <a:r>
              <a:rPr lang="en-US" baseline="0" dirty="0" smtClean="0"/>
              <a:t> a new way to theme sites called Composed looks. These consist of a color pallet and fonts you can use to change the way a site looks.</a:t>
            </a:r>
            <a:endParaRPr lang="en-US" dirty="0"/>
          </a:p>
        </p:txBody>
      </p:sp>
    </p:spTree>
    <p:extLst>
      <p:ext uri="{BB962C8B-B14F-4D97-AF65-F5344CB8AC3E}">
        <p14:creationId xmlns:p14="http://schemas.microsoft.com/office/powerpoint/2010/main" val="869007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01 - SharePoint 2010 Developer Roadmap</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01-</a:t>
            </a:r>
            <a:fld id="{073E6628-0705-4E34-90AA-D61A964D0AFD}" type="slidenum">
              <a:rPr lang="en-US" smtClean="0"/>
              <a:pPr/>
              <a:t>7</a:t>
            </a:fld>
            <a:endParaRPr lang="en-US" dirty="0"/>
          </a:p>
        </p:txBody>
      </p:sp>
    </p:spTree>
    <p:extLst>
      <p:ext uri="{BB962C8B-B14F-4D97-AF65-F5344CB8AC3E}">
        <p14:creationId xmlns:p14="http://schemas.microsoft.com/office/powerpoint/2010/main" val="121216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Uncustomized</a:t>
            </a:r>
            <a:r>
              <a:rPr lang="en-US" baseline="0" dirty="0" smtClean="0"/>
              <a:t> pages are called ghosted pages. Only the difference between the page and the template is stored in the content database. Customized pages are stored completely in the content database and are called </a:t>
            </a:r>
            <a:r>
              <a:rPr lang="en-US" baseline="0" dirty="0" err="1" smtClean="0"/>
              <a:t>unghosted</a:t>
            </a:r>
            <a:r>
              <a:rPr lang="en-US" baseline="0" dirty="0" smtClean="0"/>
              <a:t> pages.</a:t>
            </a:r>
          </a:p>
          <a:p>
            <a:pPr>
              <a:buFont typeface="Arial" pitchFamily="34" charset="0"/>
              <a:buChar char="•"/>
            </a:pPr>
            <a:endParaRPr lang="en-US" baseline="0" dirty="0" smtClean="0"/>
          </a:p>
          <a:p>
            <a:pPr>
              <a:buFont typeface="Arial" pitchFamily="34" charset="0"/>
              <a:buNone/>
            </a:pPr>
            <a:r>
              <a:rPr lang="en-US" baseline="0" dirty="0" smtClean="0"/>
              <a:t>Site pages can be customized using SharePoint Designer.  </a:t>
            </a:r>
          </a:p>
          <a:p>
            <a:pPr>
              <a:buFont typeface="Arial" pitchFamily="34" charset="0"/>
              <a:buChar char="•"/>
            </a:pPr>
            <a:endParaRPr lang="en-US" baseline="0" dirty="0" smtClean="0"/>
          </a:p>
          <a:p>
            <a:pPr>
              <a:buFont typeface="Arial" pitchFamily="34" charset="0"/>
              <a:buNone/>
            </a:pPr>
            <a:r>
              <a:rPr lang="en-US" baseline="0" dirty="0" smtClean="0"/>
              <a:t>Customized site pages don’t support inline code. You can only add controls that are registered as Safe Controls in the </a:t>
            </a:r>
            <a:r>
              <a:rPr lang="en-US" b="1" baseline="0" dirty="0" err="1" smtClean="0"/>
              <a:t>web.config</a:t>
            </a:r>
            <a:r>
              <a:rPr lang="en-US" baseline="0" dirty="0" smtClean="0"/>
              <a:t>.</a:t>
            </a:r>
          </a:p>
          <a:p>
            <a:pPr>
              <a:buFontTx/>
              <a:buChar char="-"/>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8</a:t>
            </a:fld>
            <a:endParaRPr lang="en-US" dirty="0"/>
          </a:p>
        </p:txBody>
      </p:sp>
    </p:spTree>
    <p:extLst>
      <p:ext uri="{BB962C8B-B14F-4D97-AF65-F5344CB8AC3E}">
        <p14:creationId xmlns:p14="http://schemas.microsoft.com/office/powerpoint/2010/main" val="169164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create site</a:t>
            </a:r>
            <a:r>
              <a:rPr lang="nl-BE" baseline="0" dirty="0" smtClean="0"/>
              <a:t> pages using the Visual Studio SharePoint Development Tools. The SPI template to use is </a:t>
            </a:r>
            <a:r>
              <a:rPr lang="nl-BE" b="1" baseline="0" dirty="0" smtClean="0"/>
              <a:t>Module</a:t>
            </a:r>
            <a:r>
              <a:rPr lang="nl-BE" baseline="0" dirty="0" smtClean="0"/>
              <a:t>. The </a:t>
            </a:r>
            <a:r>
              <a:rPr lang="nl-BE" b="1" baseline="0" dirty="0" smtClean="0"/>
              <a:t>elements.xml</a:t>
            </a:r>
            <a:r>
              <a:rPr lang="nl-BE" baseline="0" dirty="0" smtClean="0"/>
              <a:t> is the manifest that specifies a </a:t>
            </a:r>
            <a:r>
              <a:rPr lang="nl-BE" b="1" baseline="0" dirty="0" smtClean="0"/>
              <a:t>&lt;Module&gt; </a:t>
            </a:r>
            <a:r>
              <a:rPr lang="nl-BE" baseline="0" dirty="0" smtClean="0"/>
              <a:t>element, which in its turn contains a set of </a:t>
            </a:r>
            <a:r>
              <a:rPr lang="nl-BE" b="1" baseline="0" dirty="0" smtClean="0"/>
              <a:t>&lt;File&gt; </a:t>
            </a:r>
            <a:r>
              <a:rPr lang="nl-BE" baseline="0" dirty="0" smtClean="0"/>
              <a:t>elements . Each </a:t>
            </a:r>
            <a:r>
              <a:rPr lang="nl-BE" b="1" baseline="0" dirty="0" smtClean="0"/>
              <a:t>&lt;File&gt; </a:t>
            </a:r>
            <a:r>
              <a:rPr lang="nl-BE" baseline="0" dirty="0" smtClean="0"/>
              <a:t>element provisions on instance of a page from the custom page template you created in the project.</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05 - Pages and Navigation</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1"/>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60"/>
            <a:ext cx="3169920" cy="318374"/>
          </a:xfrm>
          <a:prstGeom prst="rect">
            <a:avLst/>
          </a:prstGeom>
        </p:spPr>
        <p:txBody>
          <a:bodyPr/>
          <a:lstStyle/>
          <a:p>
            <a:r>
              <a:rPr lang="en-US" smtClean="0"/>
              <a:t>05-</a:t>
            </a:r>
            <a:fld id="{073E6628-0705-4E34-90AA-D61A964D0AFD}" type="slidenum">
              <a:rPr lang="en-US" smtClean="0"/>
              <a:pPr/>
              <a:t>9</a:t>
            </a:fld>
            <a:endParaRPr lang="en-US" dirty="0"/>
          </a:p>
        </p:txBody>
      </p:sp>
    </p:spTree>
    <p:extLst>
      <p:ext uri="{BB962C8B-B14F-4D97-AF65-F5344CB8AC3E}">
        <p14:creationId xmlns:p14="http://schemas.microsoft.com/office/powerpoint/2010/main" val="1533072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p:bg bwMode="ltGray">
      <p:bgRef idx="1001">
        <a:schemeClr val="bg1"/>
      </p:bgRef>
    </p:bg>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extLst>
      <p:ext uri="{BB962C8B-B14F-4D97-AF65-F5344CB8AC3E}">
        <p14:creationId xmlns:p14="http://schemas.microsoft.com/office/powerpoint/2010/main" val="16145345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Pages, Navigation &amp; User Interface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38055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&amp; Elements.xml File</a:t>
            </a:r>
            <a:endParaRPr lang="en-US" dirty="0"/>
          </a:p>
        </p:txBody>
      </p:sp>
      <p:sp>
        <p:nvSpPr>
          <p:cNvPr id="3" name="Content Placeholder 2"/>
          <p:cNvSpPr>
            <a:spLocks noGrp="1"/>
          </p:cNvSpPr>
          <p:nvPr>
            <p:ph idx="1"/>
          </p:nvPr>
        </p:nvSpPr>
        <p:spPr/>
        <p:txBody>
          <a:bodyPr/>
          <a:lstStyle/>
          <a:p>
            <a:r>
              <a:rPr lang="en-US" dirty="0" smtClean="0"/>
              <a:t>Visual Studio updates Module </a:t>
            </a:r>
            <a:r>
              <a:rPr lang="en-US" sz="2000" dirty="0" smtClean="0">
                <a:latin typeface="Courier New" panose="02070309020205020404" pitchFamily="49" charset="0"/>
                <a:cs typeface="Courier New" panose="02070309020205020404" pitchFamily="49" charset="0"/>
              </a:rPr>
              <a:t>element.xml</a:t>
            </a:r>
            <a:r>
              <a:rPr lang="en-US" dirty="0" smtClean="0"/>
              <a:t> for you</a:t>
            </a:r>
          </a:p>
          <a:p>
            <a:pPr lvl="1"/>
            <a:r>
              <a:rPr lang="en-US" dirty="0" smtClean="0"/>
              <a:t>You just create / add files to Module folder </a:t>
            </a:r>
          </a:p>
          <a:p>
            <a:pPr lvl="1"/>
            <a:r>
              <a:rPr lang="en-US" dirty="0" smtClean="0"/>
              <a:t>Some scenarios requires manual edits to </a:t>
            </a:r>
            <a:r>
              <a:rPr lang="en-US" sz="2000" dirty="0" smtClean="0">
                <a:latin typeface="Courier New" pitchFamily="49" charset="0"/>
                <a:cs typeface="Courier New" pitchFamily="49" charset="0"/>
              </a:rPr>
              <a:t>elements.xml</a:t>
            </a:r>
            <a:endParaRPr lang="en-US" dirty="0" smtClean="0">
              <a:latin typeface="Courier New" pitchFamily="49" charset="0"/>
              <a:cs typeface="Courier New" pitchFamily="49" charset="0"/>
            </a:endParaRPr>
          </a:p>
        </p:txBody>
      </p:sp>
      <p:sp>
        <p:nvSpPr>
          <p:cNvPr id="4" name="TextBox 3"/>
          <p:cNvSpPr txBox="1"/>
          <p:nvPr/>
        </p:nvSpPr>
        <p:spPr>
          <a:xfrm>
            <a:off x="419100" y="3185653"/>
            <a:ext cx="8305800" cy="252934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xml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1.0</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encoding</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utf-8</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\Page1.aspx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/Page1.aspx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\Page2.aspx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/Page2.aspx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\Page3.aspx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/Page3.aspx</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File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0000"/>
                </a:solidFill>
                <a:latin typeface="Consolas" panose="020B0609020204030204" pitchFamily="49" charset="0"/>
                <a:ea typeface="Calibri" panose="020F0502020204030204" pitchFamily="34" charset="0"/>
                <a:cs typeface="Consolas" panose="020B0609020204030204" pitchFamily="49" charset="0"/>
              </a:rPr>
              <a:t>Path</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\styles.css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WingtipPages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/styles.css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Module</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6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660010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Page Template for Site Page</a:t>
            </a:r>
            <a:endParaRPr lang="en-US" dirty="0"/>
          </a:p>
        </p:txBody>
      </p:sp>
      <p:sp>
        <p:nvSpPr>
          <p:cNvPr id="6" name="TextBox 5"/>
          <p:cNvSpPr txBox="1"/>
          <p:nvPr/>
        </p:nvSpPr>
        <p:spPr>
          <a:xfrm>
            <a:off x="152400" y="1143000"/>
            <a:ext cx="8305800" cy="423250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Page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MasterPageFile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masterurl</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default.master</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PlaceHolderAdditionalPageHead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link</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href</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="styles.css"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rel</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stylesheet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="text/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css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script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src</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="Page1.js"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type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="text/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javascript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script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PlaceHolderPageTitle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Page 1 – This shows up at the top of the browser window</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PlaceHolderPageTitleInTitleArea</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Page 1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PlaceHolderMain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h3</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Quote of the day</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h3</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="quote"&gt;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When I was growing up I always wanted to be somebody.</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Now I realize that I should have been more specific.</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quote_author</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Steve Wright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800000"/>
                </a:solidFill>
                <a:latin typeface="Consolas" panose="020B0609020204030204" pitchFamily="49" charset="0"/>
                <a:ea typeface="Calibri" panose="020F0502020204030204" pitchFamily="34" charset="0"/>
                <a:cs typeface="Consolas" panose="020B0609020204030204" pitchFamily="49" charset="0"/>
              </a:rPr>
              <a:t>p</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p:txBody>
      </p:sp>
      <p:pic>
        <p:nvPicPr>
          <p:cNvPr id="5" name="Picture 4"/>
          <p:cNvPicPr>
            <a:picLocks noChangeAspect="1"/>
          </p:cNvPicPr>
          <p:nvPr/>
        </p:nvPicPr>
        <p:blipFill>
          <a:blip r:embed="rId3"/>
          <a:stretch>
            <a:fillRect/>
          </a:stretch>
        </p:blipFill>
        <p:spPr>
          <a:xfrm>
            <a:off x="3581400" y="4953000"/>
            <a:ext cx="5044144" cy="16879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4050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Web Part Pages</a:t>
            </a:r>
            <a:endParaRPr lang="en-US" dirty="0"/>
          </a:p>
        </p:txBody>
      </p:sp>
      <p:sp>
        <p:nvSpPr>
          <p:cNvPr id="4" name="Content Placeholder 3"/>
          <p:cNvSpPr>
            <a:spLocks noGrp="1"/>
          </p:cNvSpPr>
          <p:nvPr>
            <p:ph idx="1"/>
          </p:nvPr>
        </p:nvSpPr>
        <p:spPr/>
        <p:txBody>
          <a:bodyPr/>
          <a:lstStyle/>
          <a:p>
            <a:r>
              <a:rPr lang="en-US" dirty="0" smtClean="0"/>
              <a:t>Changes from previous page templates</a:t>
            </a:r>
          </a:p>
          <a:p>
            <a:pPr lvl="1"/>
            <a:r>
              <a:rPr lang="en-US" dirty="0" smtClean="0"/>
              <a:t>Inherit </a:t>
            </a:r>
            <a:r>
              <a:rPr lang="en-US" dirty="0"/>
              <a:t>from </a:t>
            </a:r>
            <a:r>
              <a:rPr lang="en-US" dirty="0" err="1" smtClean="0">
                <a:latin typeface="Courier New" pitchFamily="49" charset="0"/>
                <a:cs typeface="Courier New" pitchFamily="49" charset="0"/>
              </a:rPr>
              <a:t>WebPartPage</a:t>
            </a:r>
            <a:r>
              <a:rPr lang="en-US" sz="1600" dirty="0" smtClean="0">
                <a:latin typeface="Courier New" pitchFamily="49" charset="0"/>
                <a:cs typeface="Courier New" pitchFamily="49" charset="0"/>
              </a:rPr>
              <a:t> </a:t>
            </a:r>
            <a:r>
              <a:rPr lang="en-US" dirty="0" smtClean="0"/>
              <a:t>class </a:t>
            </a:r>
          </a:p>
          <a:p>
            <a:pPr lvl="1"/>
            <a:r>
              <a:rPr lang="en-US" dirty="0" smtClean="0"/>
              <a:t>Add controls for web part zones and web parts</a:t>
            </a:r>
            <a:endParaRPr lang="en-US" dirty="0"/>
          </a:p>
        </p:txBody>
      </p:sp>
      <p:sp>
        <p:nvSpPr>
          <p:cNvPr id="3" name="TextBox 2"/>
          <p:cNvSpPr txBox="1"/>
          <p:nvPr/>
        </p:nvSpPr>
        <p:spPr>
          <a:xfrm>
            <a:off x="228600" y="2895600"/>
            <a:ext cx="8686800" cy="371864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800000"/>
                </a:solidFill>
                <a:latin typeface="Consolas" panose="020B0609020204030204" pitchFamily="49" charset="0"/>
                <a:ea typeface="Calibri" panose="020F0502020204030204" pitchFamily="34" charset="0"/>
                <a:cs typeface="Consolas" panose="020B0609020204030204" pitchFamily="49" charset="0"/>
              </a:rPr>
              <a:t>Assembly</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Name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 Version=15.0.0.0, Culture=neutral, </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PublicKeyToken</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=71e9bce111e9429c"</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800000"/>
                </a:solidFill>
                <a:latin typeface="Consolas" panose="020B0609020204030204" pitchFamily="49" charset="0"/>
                <a:ea typeface="Calibri" panose="020F0502020204030204" pitchFamily="34" charset="0"/>
                <a:cs typeface="Consolas" panose="020B0609020204030204" pitchFamily="49" charset="0"/>
              </a:rPr>
              <a:t>Page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MasterPageFile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masterurl</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default.master</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100" dirty="0">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Inherits</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Microsoft.SharePoint.WebPartPages.WebPartPage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800000"/>
                </a:solidFill>
                <a:latin typeface="Consolas" panose="020B0609020204030204" pitchFamily="49" charset="0"/>
                <a:ea typeface="Calibri" panose="020F0502020204030204" pitchFamily="34" charset="0"/>
                <a:cs typeface="Consolas" panose="020B0609020204030204" pitchFamily="49" charset="0"/>
              </a:rPr>
              <a:t>Register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TagPrefix</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Namespace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Microsoft.SharePoint.WebPartPages</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Assembly</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 Version=15.0.0.0, Culture=neutral, </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PublicKeyToken</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=71e9bce111e9429c"</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ContentPlaceHolderID</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PlaceHolderMain</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WebPartZone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="Main"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="Main Web Part Zone"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FrameType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TitleBarOnly</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="server"&gt;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ZoneTemplate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XsltListViewWebPart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runat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="server"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CsutomersWebPart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="Customers"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ListUrl</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="Lists/Customers"</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FF0000"/>
                </a:solidFill>
                <a:latin typeface="Consolas" panose="020B0609020204030204" pitchFamily="49" charset="0"/>
                <a:ea typeface="Calibri" panose="020F0502020204030204" pitchFamily="34" charset="0"/>
                <a:cs typeface="Consolas" panose="020B0609020204030204" pitchFamily="49" charset="0"/>
              </a:rPr>
              <a:t>ChromeType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="None"&gt;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XsltListViewWebPart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ZoneTemplate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WebPartPages</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WebPartZone</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asp</a:t>
            </a:r>
            <a:r>
              <a:rPr lang="en-US" sz="1100" dirty="0" err="1">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800000"/>
                </a:solidFill>
                <a:latin typeface="Consolas" panose="020B0609020204030204" pitchFamily="49" charset="0"/>
                <a:ea typeface="Calibri" panose="020F0502020204030204" pitchFamily="34" charset="0"/>
                <a:cs typeface="Consolas" panose="020B0609020204030204" pitchFamily="49" charset="0"/>
              </a:rPr>
              <a:t>Content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83387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Navigation Nodes to Top </a:t>
            </a:r>
            <a:r>
              <a:rPr lang="en-US" dirty="0" err="1" smtClean="0"/>
              <a:t>Nav</a:t>
            </a:r>
            <a:r>
              <a:rPr lang="en-US" dirty="0" smtClean="0"/>
              <a:t> Bar</a:t>
            </a:r>
            <a:endParaRPr lang="en-US" dirty="0"/>
          </a:p>
        </p:txBody>
      </p:sp>
      <p:sp>
        <p:nvSpPr>
          <p:cNvPr id="7" name="Content Placeholder 6"/>
          <p:cNvSpPr>
            <a:spLocks noGrp="1"/>
          </p:cNvSpPr>
          <p:nvPr>
            <p:ph idx="1"/>
          </p:nvPr>
        </p:nvSpPr>
        <p:spPr/>
        <p:txBody>
          <a:bodyPr/>
          <a:lstStyle/>
          <a:p>
            <a:r>
              <a:rPr lang="en-US" dirty="0" smtClean="0"/>
              <a:t>Simple navigation technique for teams sites</a:t>
            </a:r>
          </a:p>
          <a:p>
            <a:pPr lvl="1"/>
            <a:r>
              <a:rPr lang="en-US" dirty="0" smtClean="0"/>
              <a:t>Done using server-side code or client-side code</a:t>
            </a:r>
          </a:p>
          <a:p>
            <a:pPr lvl="1"/>
            <a:r>
              <a:rPr lang="en-US" dirty="0" smtClean="0"/>
              <a:t>Not a technique to use in publishing sites</a:t>
            </a:r>
            <a:endParaRPr lang="en-US" dirty="0"/>
          </a:p>
        </p:txBody>
      </p:sp>
      <p:sp>
        <p:nvSpPr>
          <p:cNvPr id="4" name="TextBox 3"/>
          <p:cNvSpPr txBox="1"/>
          <p:nvPr/>
        </p:nvSpPr>
        <p:spPr>
          <a:xfrm>
            <a:off x="304800" y="2819400"/>
            <a:ext cx="8534400" cy="299056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MainSiteEventReceiver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public</a:t>
            </a: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override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FeatureActivated</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SPFeatureReceiverProperties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properties)</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SPSite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siteCollection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properties.Feature.Parent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SPSite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siteCollection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siteCollection.RootWeb</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008000"/>
                </a:solidFill>
                <a:latin typeface="Consolas" panose="020B0609020204030204" pitchFamily="49" charset="0"/>
                <a:ea typeface="Calibri" panose="020F0502020204030204" pitchFamily="34" charset="0"/>
                <a:cs typeface="Consolas" panose="020B0609020204030204" pitchFamily="49" charset="0"/>
              </a:rPr>
              <a:t>// create menu items on top link bar for custom site pages</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SPNavigationNodeCollection</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topNav</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site.Navigation.TopNavigationBar</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topNav.AddAsLast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SPNavigationNode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 1"</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latin typeface="Consolas" panose="020B0609020204030204" pitchFamily="49" charset="0"/>
                <a:ea typeface="Calibri" panose="020F0502020204030204" pitchFamily="34" charset="0"/>
                <a:cs typeface="Consolas" panose="020B0609020204030204" pitchFamily="49" charset="0"/>
              </a:rPr>
              <a:t>WingtipPages</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/Page1.aspx"</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topNav.AddAsLast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SPNavigationNode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 2"</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latin typeface="Consolas" panose="020B0609020204030204" pitchFamily="49" charset="0"/>
                <a:ea typeface="Calibri" panose="020F0502020204030204" pitchFamily="34" charset="0"/>
                <a:cs typeface="Consolas" panose="020B0609020204030204" pitchFamily="49" charset="0"/>
              </a:rPr>
              <a:t>WingtipPages</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/Page2.aspx"</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000000"/>
                </a:solidFill>
                <a:latin typeface="Consolas" panose="020B0609020204030204" pitchFamily="49" charset="0"/>
                <a:ea typeface="Calibri" panose="020F0502020204030204" pitchFamily="34" charset="0"/>
                <a:cs typeface="Consolas" panose="020B0609020204030204" pitchFamily="49" charset="0"/>
              </a:rPr>
              <a:t>topNav.AddAsLast</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SPNavigationNode</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 3"</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100" dirty="0" err="1">
                <a:solidFill>
                  <a:srgbClr val="A31515"/>
                </a:solidFill>
                <a:latin typeface="Consolas" panose="020B0609020204030204" pitchFamily="49" charset="0"/>
                <a:ea typeface="Calibri" panose="020F0502020204030204" pitchFamily="34" charset="0"/>
                <a:cs typeface="Consolas" panose="020B0609020204030204" pitchFamily="49" charset="0"/>
              </a:rPr>
              <a:t>WingtipPages</a:t>
            </a:r>
            <a:r>
              <a:rPr lang="en-US" sz="1100" dirty="0">
                <a:solidFill>
                  <a:srgbClr val="A31515"/>
                </a:solidFill>
                <a:latin typeface="Consolas" panose="020B0609020204030204" pitchFamily="49" charset="0"/>
                <a:ea typeface="Calibri" panose="020F0502020204030204" pitchFamily="34" charset="0"/>
                <a:cs typeface="Consolas" panose="020B0609020204030204" pitchFamily="49" charset="0"/>
              </a:rPr>
              <a:t>/Page3.aspx"</a:t>
            </a: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1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1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br>
              <a:rPr lang="en-US" sz="1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br>
            <a:r>
              <a:rPr lang="en-US" sz="1100" kern="1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100" kern="100" dirty="0">
              <a:latin typeface="Consolas" panose="020B0609020204030204" pitchFamily="49" charset="0"/>
              <a:ea typeface="Calibri" panose="020F0502020204030204" pitchFamily="34" charset="0"/>
              <a:cs typeface="Consolas" panose="020B0609020204030204" pitchFamily="49" charset="0"/>
            </a:endParaRPr>
          </a:p>
        </p:txBody>
      </p:sp>
      <p:pic>
        <p:nvPicPr>
          <p:cNvPr id="6" name="Picture 5"/>
          <p:cNvPicPr>
            <a:picLocks noChangeAspect="1"/>
          </p:cNvPicPr>
          <p:nvPr/>
        </p:nvPicPr>
        <p:blipFill>
          <a:blip r:embed="rId3"/>
          <a:stretch>
            <a:fillRect/>
          </a:stretch>
        </p:blipFill>
        <p:spPr>
          <a:xfrm>
            <a:off x="1323975" y="5505450"/>
            <a:ext cx="7200900" cy="1200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0002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Site Pages using </a:t>
            </a:r>
            <a:r>
              <a:rPr lang="en-US" dirty="0" smtClean="0"/>
              <a:t/>
            </a:r>
            <a:br>
              <a:rPr lang="en-US" dirty="0" smtClean="0"/>
            </a:br>
            <a:r>
              <a:rPr lang="en-US" dirty="0" smtClean="0"/>
              <a:t>Page Templates</a:t>
            </a:r>
            <a:endParaRPr lang="en-US" dirty="0"/>
          </a:p>
        </p:txBody>
      </p:sp>
    </p:spTree>
    <p:extLst>
      <p:ext uri="{BB962C8B-B14F-4D97-AF65-F5344CB8AC3E}">
        <p14:creationId xmlns:p14="http://schemas.microsoft.com/office/powerpoint/2010/main" val="897561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View Rending with </a:t>
            </a:r>
            <a:r>
              <a:rPr lang="en-US" dirty="0" err="1" smtClean="0"/>
              <a:t>JSLink</a:t>
            </a:r>
            <a:endParaRPr lang="en-US" dirty="0"/>
          </a:p>
        </p:txBody>
      </p:sp>
      <p:sp>
        <p:nvSpPr>
          <p:cNvPr id="7" name="Content Placeholder 6"/>
          <p:cNvSpPr>
            <a:spLocks noGrp="1"/>
          </p:cNvSpPr>
          <p:nvPr>
            <p:ph idx="1"/>
          </p:nvPr>
        </p:nvSpPr>
        <p:spPr/>
        <p:txBody>
          <a:bodyPr/>
          <a:lstStyle/>
          <a:p>
            <a:r>
              <a:rPr lang="en-US" dirty="0" smtClean="0"/>
              <a:t>List view can have custom rendering logic</a:t>
            </a:r>
          </a:p>
          <a:p>
            <a:pPr lvl="1"/>
            <a:r>
              <a:rPr lang="en-US" dirty="0" smtClean="0"/>
              <a:t>Done by referencing JavaScript template in list view</a:t>
            </a:r>
          </a:p>
          <a:p>
            <a:pPr lvl="1"/>
            <a:r>
              <a:rPr lang="en-US" dirty="0" smtClean="0"/>
              <a:t>Requires adding </a:t>
            </a:r>
            <a:r>
              <a:rPr lang="en-US" dirty="0" err="1" smtClean="0">
                <a:latin typeface="Courier New" panose="02070309020205020404" pitchFamily="49" charset="0"/>
                <a:cs typeface="Courier New" panose="02070309020205020404" pitchFamily="49" charset="0"/>
              </a:rPr>
              <a:t>JSLink</a:t>
            </a:r>
            <a:r>
              <a:rPr lang="en-US" dirty="0" smtClean="0"/>
              <a:t> element to </a:t>
            </a:r>
            <a:r>
              <a:rPr lang="en-US" dirty="0" smtClean="0">
                <a:latin typeface="Courier New" panose="02070309020205020404" pitchFamily="49" charset="0"/>
                <a:cs typeface="Courier New" panose="02070309020205020404" pitchFamily="49" charset="0"/>
              </a:rPr>
              <a:t>schema.xml</a:t>
            </a:r>
            <a:endParaRPr lang="en-US" sz="2800" dirty="0">
              <a:latin typeface="Courier New" panose="02070309020205020404" pitchFamily="49" charset="0"/>
              <a:cs typeface="Courier New" panose="02070309020205020404" pitchFamily="49" charset="0"/>
            </a:endParaRPr>
          </a:p>
        </p:txBody>
      </p:sp>
      <p:sp>
        <p:nvSpPr>
          <p:cNvPr id="3" name="TextBox 2"/>
          <p:cNvSpPr txBox="1"/>
          <p:nvPr/>
        </p:nvSpPr>
        <p:spPr>
          <a:xfrm>
            <a:off x="152400" y="2819400"/>
            <a:ext cx="7239000" cy="3886833"/>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a:solidFill>
                  <a:srgbClr val="008000"/>
                </a:solidFill>
                <a:latin typeface="Consolas" panose="020B0609020204030204" pitchFamily="49" charset="0"/>
                <a:ea typeface="Calibri" panose="020F0502020204030204" pitchFamily="34" charset="0"/>
                <a:cs typeface="Consolas" panose="020B0609020204030204" pitchFamily="49" charset="0"/>
              </a:rPr>
              <a:t>// create and initialize object to override context</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overrideCtx</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overrideCtx.BaseViewID</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overrideCtx.ListTemplateType</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10000;</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a:solidFill>
                  <a:srgbClr val="008000"/>
                </a:solidFill>
                <a:latin typeface="Consolas" panose="020B0609020204030204" pitchFamily="49" charset="0"/>
                <a:ea typeface="Calibri" panose="020F0502020204030204" pitchFamily="34" charset="0"/>
                <a:cs typeface="Consolas" panose="020B0609020204030204" pitchFamily="49" charset="0"/>
              </a:rPr>
              <a:t>// initialize template </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overrideCtx.Templates</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overrideCtx.Templates.Header</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a:solidFill>
                  <a:srgbClr val="A31515"/>
                </a:solidFill>
                <a:latin typeface="Consolas" panose="020B0609020204030204" pitchFamily="49" charset="0"/>
                <a:ea typeface="Calibri" panose="020F0502020204030204" pitchFamily="34" charset="0"/>
                <a:cs typeface="Consolas" panose="020B0609020204030204" pitchFamily="49" charset="0"/>
              </a:rPr>
              <a:t>"&lt;h2&gt;My favorite classic books&lt;/h2&gt;"</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overrideCtx.Templates.Item</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customItem</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a:solidFill>
                  <a:srgbClr val="008000"/>
                </a:solidFill>
                <a:latin typeface="Consolas" panose="020B0609020204030204" pitchFamily="49" charset="0"/>
                <a:ea typeface="Calibri" panose="020F0502020204030204" pitchFamily="34" charset="0"/>
                <a:cs typeface="Consolas" panose="020B0609020204030204" pitchFamily="49" charset="0"/>
              </a:rPr>
              <a:t>// register with page template manager</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SPClientTemplates.TemplateManager.RegisterTemplateOverrides</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overrideCtx</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customItem</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ctx</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a:solidFill>
                  <a:srgbClr val="008000"/>
                </a:solidFill>
                <a:latin typeface="Consolas" panose="020B0609020204030204" pitchFamily="49" charset="0"/>
                <a:ea typeface="Calibri" panose="020F0502020204030204" pitchFamily="34" charset="0"/>
                <a:cs typeface="Consolas" panose="020B0609020204030204" pitchFamily="49" charset="0"/>
              </a:rPr>
              <a:t>// create item style</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itemStyle</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a:solidFill>
                  <a:srgbClr val="A31515"/>
                </a:solidFill>
                <a:latin typeface="Consolas" panose="020B0609020204030204" pitchFamily="49" charset="0"/>
                <a:ea typeface="Calibri" panose="020F0502020204030204" pitchFamily="34" charset="0"/>
                <a:cs typeface="Consolas" panose="020B0609020204030204" pitchFamily="49" charset="0"/>
              </a:rPr>
              <a:t>"display:inline-block;width:200px;height:120px;border:black 1px solid;"</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a:solidFill>
                  <a:srgbClr val="008000"/>
                </a:solidFill>
                <a:latin typeface="Consolas" panose="020B0609020204030204" pitchFamily="49" charset="0"/>
                <a:ea typeface="Calibri" panose="020F0502020204030204" pitchFamily="34" charset="0"/>
                <a:cs typeface="Consolas" panose="020B0609020204030204" pitchFamily="49" charset="0"/>
              </a:rPr>
              <a:t>// create and return HTML for each item</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a:solidFill>
                  <a:srgbClr val="A31515"/>
                </a:solidFill>
                <a:latin typeface="Consolas" panose="020B0609020204030204" pitchFamily="49" charset="0"/>
                <a:ea typeface="Calibri" panose="020F0502020204030204" pitchFamily="34" charset="0"/>
                <a:cs typeface="Consolas" panose="020B0609020204030204" pitchFamily="49" charset="0"/>
              </a:rPr>
              <a:t>"&lt;div style='"</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itemStyle</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ctx.CurrentItem.Title</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050" dirty="0" err="1">
                <a:solidFill>
                  <a:srgbClr val="A31515"/>
                </a:solidFill>
                <a:latin typeface="Consolas" panose="020B0609020204030204" pitchFamily="49" charset="0"/>
                <a:ea typeface="Calibri" panose="020F0502020204030204" pitchFamily="34" charset="0"/>
                <a:cs typeface="Consolas" panose="020B0609020204030204" pitchFamily="49" charset="0"/>
              </a:rPr>
              <a:t>br</a:t>
            </a:r>
            <a:r>
              <a:rPr lang="en-US" sz="1050" dirty="0">
                <a:solidFill>
                  <a:srgbClr val="A31515"/>
                </a:solidFill>
                <a:latin typeface="Consolas" panose="020B0609020204030204" pitchFamily="49" charset="0"/>
                <a:ea typeface="Calibri" panose="020F0502020204030204" pitchFamily="34" charset="0"/>
                <a:cs typeface="Consolas" panose="020B0609020204030204" pitchFamily="49" charset="0"/>
              </a:rPr>
              <a:t>/&gt;by&lt;</a:t>
            </a:r>
            <a:r>
              <a:rPr lang="en-US" sz="1050" dirty="0" err="1">
                <a:solidFill>
                  <a:srgbClr val="A31515"/>
                </a:solidFill>
                <a:latin typeface="Consolas" panose="020B0609020204030204" pitchFamily="49" charset="0"/>
                <a:ea typeface="Calibri" panose="020F0502020204030204" pitchFamily="34" charset="0"/>
                <a:cs typeface="Consolas" panose="020B0609020204030204" pitchFamily="49" charset="0"/>
              </a:rPr>
              <a:t>br</a:t>
            </a:r>
            <a:r>
              <a:rPr lang="en-US" sz="105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050" dirty="0" err="1">
                <a:solidFill>
                  <a:srgbClr val="000000"/>
                </a:solidFill>
                <a:latin typeface="Consolas" panose="020B0609020204030204" pitchFamily="49" charset="0"/>
                <a:ea typeface="Calibri" panose="020F0502020204030204" pitchFamily="34" charset="0"/>
                <a:cs typeface="Consolas" panose="020B0609020204030204" pitchFamily="49" charset="0"/>
              </a:rPr>
              <a:t>ctx.CurrentItem.BookAuthor</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050" dirty="0">
                <a:solidFill>
                  <a:srgbClr val="A31515"/>
                </a:solidFill>
                <a:latin typeface="Consolas" panose="020B0609020204030204" pitchFamily="49" charset="0"/>
                <a:ea typeface="Calibri" panose="020F0502020204030204" pitchFamily="34" charset="0"/>
                <a:cs typeface="Consolas" panose="020B0609020204030204" pitchFamily="49" charset="0"/>
              </a:rPr>
              <a:t>"&lt;/div&gt;"</a:t>
            </a:r>
            <a:r>
              <a:rPr lang="en-US" sz="105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05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900" kern="100" dirty="0">
              <a:latin typeface="Consolas" panose="020B0609020204030204" pitchFamily="49" charset="0"/>
              <a:ea typeface="Calibri" panose="020F0502020204030204" pitchFamily="34" charset="0"/>
              <a:cs typeface="Consolas" panose="020B0609020204030204" pitchFamily="49" charset="0"/>
            </a:endParaRPr>
          </a:p>
        </p:txBody>
      </p:sp>
      <p:pic>
        <p:nvPicPr>
          <p:cNvPr id="5" name="Picture 4"/>
          <p:cNvPicPr>
            <a:picLocks noChangeAspect="1"/>
          </p:cNvPicPr>
          <p:nvPr/>
        </p:nvPicPr>
        <p:blipFill>
          <a:blip r:embed="rId3"/>
          <a:stretch>
            <a:fillRect/>
          </a:stretch>
        </p:blipFill>
        <p:spPr>
          <a:xfrm>
            <a:off x="5722308" y="2819400"/>
            <a:ext cx="3269292" cy="19262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5207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List Views </a:t>
            </a:r>
            <a:br>
              <a:rPr lang="en-US" dirty="0" smtClean="0"/>
            </a:br>
            <a:r>
              <a:rPr lang="en-US" dirty="0" smtClean="0"/>
              <a:t>with JavaScript</a:t>
            </a:r>
            <a:endParaRPr lang="en-US" dirty="0"/>
          </a:p>
        </p:txBody>
      </p:sp>
    </p:spTree>
    <p:extLst>
      <p:ext uri="{BB962C8B-B14F-4D97-AF65-F5344CB8AC3E}">
        <p14:creationId xmlns:p14="http://schemas.microsoft.com/office/powerpoint/2010/main" val="1384596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chemeClr val="bg1">
                    <a:lumMod val="50000"/>
                  </a:schemeClr>
                </a:solidFill>
              </a:rPr>
              <a:t>Master Pages in SharePoint 2013</a:t>
            </a:r>
          </a:p>
          <a:p>
            <a:pPr>
              <a:buFont typeface="Wingdings" panose="05000000000000000000" pitchFamily="2" charset="2"/>
              <a:buChar char="ü"/>
            </a:pPr>
            <a:r>
              <a:rPr lang="en-US" dirty="0" smtClean="0">
                <a:solidFill>
                  <a:schemeClr val="bg1">
                    <a:lumMod val="50000"/>
                  </a:schemeClr>
                </a:solidFill>
              </a:rPr>
              <a:t>Site Pages and Modules</a:t>
            </a:r>
          </a:p>
          <a:p>
            <a:pPr>
              <a:buFont typeface="Wingdings" panose="05000000000000000000" pitchFamily="2" charset="2"/>
              <a:buChar char="Ø"/>
            </a:pPr>
            <a:r>
              <a:rPr lang="en-US" dirty="0" smtClean="0"/>
              <a:t>User Interface Design for Apps</a:t>
            </a:r>
          </a:p>
          <a:p>
            <a:r>
              <a:rPr lang="en-US" dirty="0" smtClean="0"/>
              <a:t>Application Pages</a:t>
            </a:r>
          </a:p>
          <a:p>
            <a:endParaRPr lang="en-US" dirty="0" smtClean="0"/>
          </a:p>
        </p:txBody>
      </p:sp>
    </p:spTree>
    <p:extLst>
      <p:ext uri="{BB962C8B-B14F-4D97-AF65-F5344CB8AC3E}">
        <p14:creationId xmlns:p14="http://schemas.microsoft.com/office/powerpoint/2010/main" val="3375113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Extensions for Apps</a:t>
            </a:r>
            <a:endParaRPr lang="en-US" dirty="0"/>
          </a:p>
        </p:txBody>
      </p:sp>
      <p:sp>
        <p:nvSpPr>
          <p:cNvPr id="3" name="Content Placeholder 2"/>
          <p:cNvSpPr>
            <a:spLocks noGrp="1"/>
          </p:cNvSpPr>
          <p:nvPr>
            <p:ph idx="1"/>
          </p:nvPr>
        </p:nvSpPr>
        <p:spPr/>
        <p:txBody>
          <a:bodyPr/>
          <a:lstStyle/>
          <a:p>
            <a:r>
              <a:rPr lang="en-US" dirty="0" smtClean="0"/>
              <a:t>SharePoint App model defines 3 UI entry points</a:t>
            </a:r>
          </a:p>
          <a:p>
            <a:pPr lvl="1"/>
            <a:r>
              <a:rPr lang="en-US" dirty="0" smtClean="0"/>
              <a:t>Start Page </a:t>
            </a:r>
            <a:r>
              <a:rPr lang="en-US" sz="2000" dirty="0" smtClean="0">
                <a:solidFill>
                  <a:schemeClr val="bg1">
                    <a:lumMod val="50000"/>
                  </a:schemeClr>
                </a:solidFill>
              </a:rPr>
              <a:t>(required for every app)</a:t>
            </a:r>
            <a:endParaRPr lang="en-US" dirty="0" smtClean="0">
              <a:solidFill>
                <a:schemeClr val="bg1">
                  <a:lumMod val="50000"/>
                </a:schemeClr>
              </a:solidFill>
            </a:endParaRPr>
          </a:p>
          <a:p>
            <a:pPr lvl="1"/>
            <a:r>
              <a:rPr lang="en-US" dirty="0" smtClean="0"/>
              <a:t>App Part</a:t>
            </a:r>
          </a:p>
          <a:p>
            <a:pPr lvl="1"/>
            <a:r>
              <a:rPr lang="en-US" dirty="0" smtClean="0"/>
              <a:t>UI Custom Action</a:t>
            </a:r>
          </a:p>
          <a:p>
            <a:pPr lvl="1"/>
            <a:endParaRPr lang="en-US" dirty="0" smtClean="0"/>
          </a:p>
          <a:p>
            <a:r>
              <a:rPr lang="en-US" dirty="0" smtClean="0"/>
              <a:t>All three entry points require pages behind them</a:t>
            </a:r>
          </a:p>
          <a:p>
            <a:pPr lvl="1"/>
            <a:r>
              <a:rPr lang="en-US" dirty="0" smtClean="0"/>
              <a:t>Pages added to app web with SharePoint-Hosted apps</a:t>
            </a:r>
          </a:p>
          <a:p>
            <a:pPr lvl="1"/>
            <a:r>
              <a:rPr lang="en-US" dirty="0"/>
              <a:t>Pages added to </a:t>
            </a:r>
            <a:r>
              <a:rPr lang="en-US" dirty="0" smtClean="0"/>
              <a:t>remote web </a:t>
            </a:r>
            <a:r>
              <a:rPr lang="en-US" dirty="0"/>
              <a:t>with </a:t>
            </a:r>
            <a:r>
              <a:rPr lang="en-US" dirty="0" smtClean="0"/>
              <a:t>Cloud-Hosted </a:t>
            </a:r>
            <a:r>
              <a:rPr lang="en-US" dirty="0"/>
              <a:t>apps</a:t>
            </a:r>
          </a:p>
          <a:p>
            <a:pPr lvl="1"/>
            <a:endParaRPr lang="en-US" dirty="0"/>
          </a:p>
          <a:p>
            <a:endParaRPr lang="en-US" dirty="0"/>
          </a:p>
        </p:txBody>
      </p:sp>
    </p:spTree>
    <p:extLst>
      <p:ext uri="{BB962C8B-B14F-4D97-AF65-F5344CB8AC3E}">
        <p14:creationId xmlns:p14="http://schemas.microsoft.com/office/powerpoint/2010/main" val="1066760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in a SharePoint-Hosted App</a:t>
            </a:r>
            <a:endParaRPr lang="en-US" dirty="0"/>
          </a:p>
        </p:txBody>
      </p:sp>
      <p:sp>
        <p:nvSpPr>
          <p:cNvPr id="3" name="Content Placeholder 2"/>
          <p:cNvSpPr>
            <a:spLocks noGrp="1"/>
          </p:cNvSpPr>
          <p:nvPr>
            <p:ph idx="1"/>
          </p:nvPr>
        </p:nvSpPr>
        <p:spPr/>
        <p:txBody>
          <a:bodyPr/>
          <a:lstStyle/>
          <a:p>
            <a:r>
              <a:rPr lang="en-US" dirty="0" smtClean="0"/>
              <a:t>Visual Studio adds Modules to each new project</a:t>
            </a:r>
          </a:p>
          <a:p>
            <a:pPr marL="804862" lvl="1" indent="-457200">
              <a:buFont typeface="+mj-lt"/>
              <a:buAutoNum type="arabicPeriod"/>
            </a:pPr>
            <a:r>
              <a:rPr lang="en-US" dirty="0" smtClean="0"/>
              <a:t>Content</a:t>
            </a:r>
          </a:p>
          <a:p>
            <a:pPr marL="804862" lvl="1" indent="-457200">
              <a:buFont typeface="+mj-lt"/>
              <a:buAutoNum type="arabicPeriod"/>
            </a:pPr>
            <a:r>
              <a:rPr lang="en-US" dirty="0" smtClean="0"/>
              <a:t>Images</a:t>
            </a:r>
          </a:p>
          <a:p>
            <a:pPr marL="804862" lvl="1" indent="-457200">
              <a:buFont typeface="+mj-lt"/>
              <a:buAutoNum type="arabicPeriod"/>
            </a:pPr>
            <a:r>
              <a:rPr lang="en-US" dirty="0" smtClean="0"/>
              <a:t>Pages</a:t>
            </a:r>
          </a:p>
          <a:p>
            <a:pPr marL="804862" lvl="1" indent="-457200">
              <a:buFont typeface="+mj-lt"/>
              <a:buAutoNum type="arabicPeriod"/>
            </a:pPr>
            <a:r>
              <a:rPr lang="en-US" dirty="0" smtClean="0"/>
              <a:t>Scripts</a:t>
            </a:r>
          </a:p>
          <a:p>
            <a:pPr marL="804862" lvl="1" indent="-45720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3429000" y="2286000"/>
            <a:ext cx="2667000" cy="41688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8147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Master Pages in SharePoint 2013</a:t>
            </a:r>
          </a:p>
          <a:p>
            <a:r>
              <a:rPr lang="en-US" dirty="0" smtClean="0"/>
              <a:t>Site Pages and Modules</a:t>
            </a:r>
          </a:p>
          <a:p>
            <a:r>
              <a:rPr lang="en-US" dirty="0" smtClean="0"/>
              <a:t>User Interface Design for Apps</a:t>
            </a:r>
          </a:p>
          <a:p>
            <a:r>
              <a:rPr lang="en-US" dirty="0" smtClean="0"/>
              <a:t>Application Pages</a:t>
            </a:r>
          </a:p>
        </p:txBody>
      </p:sp>
    </p:spTree>
    <p:extLst>
      <p:ext uri="{BB962C8B-B14F-4D97-AF65-F5344CB8AC3E}">
        <p14:creationId xmlns:p14="http://schemas.microsoft.com/office/powerpoint/2010/main" val="2110793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App.master</a:t>
            </a:r>
            <a:endParaRPr lang="en-US" dirty="0"/>
          </a:p>
        </p:txBody>
      </p:sp>
      <p:sp>
        <p:nvSpPr>
          <p:cNvPr id="3" name="Content Placeholder 2"/>
          <p:cNvSpPr>
            <a:spLocks noGrp="1"/>
          </p:cNvSpPr>
          <p:nvPr>
            <p:ph idx="1"/>
          </p:nvPr>
        </p:nvSpPr>
        <p:spPr/>
        <p:txBody>
          <a:bodyPr/>
          <a:lstStyle/>
          <a:p>
            <a:r>
              <a:rPr lang="en-US" dirty="0" smtClean="0"/>
              <a:t>App web uses </a:t>
            </a:r>
            <a:r>
              <a:rPr lang="en-US" dirty="0" err="1" smtClean="0">
                <a:latin typeface="Courier New" panose="02070309020205020404" pitchFamily="49" charset="0"/>
                <a:cs typeface="Courier New" panose="02070309020205020404" pitchFamily="49" charset="0"/>
              </a:rPr>
              <a:t>app.master</a:t>
            </a:r>
            <a:r>
              <a:rPr lang="en-US" dirty="0" smtClean="0"/>
              <a:t> by default</a:t>
            </a:r>
          </a:p>
          <a:p>
            <a:pPr lvl="1"/>
            <a:r>
              <a:rPr lang="en-US" dirty="0" smtClean="0"/>
              <a:t>Gives app SharePoint look and feel</a:t>
            </a:r>
          </a:p>
          <a:p>
            <a:pPr lvl="1"/>
            <a:r>
              <a:rPr lang="en-US" dirty="0" smtClean="0"/>
              <a:t>Provides app with required link back to host web</a:t>
            </a:r>
          </a:p>
          <a:p>
            <a:pPr lvl="1"/>
            <a:r>
              <a:rPr lang="en-US" dirty="0" smtClean="0"/>
              <a:t>Does not have Site Actions menu or top link bar</a:t>
            </a:r>
          </a:p>
          <a:p>
            <a:endParaRPr lang="en-US" dirty="0" smtClean="0"/>
          </a:p>
        </p:txBody>
      </p:sp>
      <p:pic>
        <p:nvPicPr>
          <p:cNvPr id="4" name="Picture 3"/>
          <p:cNvPicPr>
            <a:picLocks noChangeAspect="1"/>
          </p:cNvPicPr>
          <p:nvPr/>
        </p:nvPicPr>
        <p:blipFill>
          <a:blip r:embed="rId3"/>
          <a:stretch>
            <a:fillRect/>
          </a:stretch>
        </p:blipFill>
        <p:spPr>
          <a:xfrm>
            <a:off x="2243643" y="3429000"/>
            <a:ext cx="4656715" cy="312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9312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Master Pages in the App Web</a:t>
            </a:r>
            <a:endParaRPr lang="en-US" dirty="0"/>
          </a:p>
        </p:txBody>
      </p:sp>
      <p:sp>
        <p:nvSpPr>
          <p:cNvPr id="3" name="Content Placeholder 2"/>
          <p:cNvSpPr>
            <a:spLocks noGrp="1"/>
          </p:cNvSpPr>
          <p:nvPr>
            <p:ph idx="1"/>
          </p:nvPr>
        </p:nvSpPr>
        <p:spPr/>
        <p:txBody>
          <a:bodyPr/>
          <a:lstStyle/>
          <a:p>
            <a:r>
              <a:rPr lang="en-US" dirty="0" smtClean="0"/>
              <a:t>Custom master page added to MPG with Module</a:t>
            </a:r>
          </a:p>
          <a:p>
            <a:pPr lvl="1"/>
            <a:r>
              <a:rPr lang="en-US" dirty="0" smtClean="0"/>
              <a:t>Master page should have </a:t>
            </a:r>
            <a:r>
              <a:rPr lang="en-US" sz="2000" dirty="0" err="1" smtClean="0">
                <a:latin typeface="Courier New" panose="02070309020205020404" pitchFamily="49" charset="0"/>
                <a:cs typeface="Courier New" panose="02070309020205020404" pitchFamily="49" charset="0"/>
              </a:rPr>
              <a:t>ReturnToParentLink</a:t>
            </a:r>
            <a:r>
              <a:rPr lang="en-US" dirty="0" smtClean="0"/>
              <a:t> control</a:t>
            </a:r>
          </a:p>
          <a:p>
            <a:pPr lvl="1"/>
            <a:r>
              <a:rPr lang="en-US" dirty="0" smtClean="0"/>
              <a:t>Pages in app web can link to custom master page</a:t>
            </a:r>
            <a:endParaRPr lang="en-US" dirty="0"/>
          </a:p>
        </p:txBody>
      </p:sp>
      <p:pic>
        <p:nvPicPr>
          <p:cNvPr id="4" name="Picture 3"/>
          <p:cNvPicPr>
            <a:picLocks noChangeAspect="1"/>
          </p:cNvPicPr>
          <p:nvPr/>
        </p:nvPicPr>
        <p:blipFill>
          <a:blip r:embed="rId3"/>
          <a:stretch>
            <a:fillRect/>
          </a:stretch>
        </p:blipFill>
        <p:spPr>
          <a:xfrm>
            <a:off x="1143000" y="2878646"/>
            <a:ext cx="6781800" cy="39795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595067" y="3639910"/>
            <a:ext cx="1971792" cy="298949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2895600" y="3623642"/>
            <a:ext cx="5550667" cy="30057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5074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Design for Cloud-Hosted Apps</a:t>
            </a:r>
            <a:endParaRPr lang="en-US" dirty="0"/>
          </a:p>
        </p:txBody>
      </p:sp>
      <p:sp>
        <p:nvSpPr>
          <p:cNvPr id="3" name="Content Placeholder 2"/>
          <p:cNvSpPr>
            <a:spLocks noGrp="1"/>
          </p:cNvSpPr>
          <p:nvPr>
            <p:ph idx="1"/>
          </p:nvPr>
        </p:nvSpPr>
        <p:spPr/>
        <p:txBody>
          <a:bodyPr/>
          <a:lstStyle/>
          <a:p>
            <a:r>
              <a:rPr lang="en-US" dirty="0" smtClean="0"/>
              <a:t>Cloud-hosted app pages live outside SharePoint</a:t>
            </a:r>
          </a:p>
          <a:p>
            <a:pPr lvl="1"/>
            <a:r>
              <a:rPr lang="en-US" dirty="0" smtClean="0"/>
              <a:t>You have responsibility and freedom to build entire UI</a:t>
            </a:r>
          </a:p>
          <a:p>
            <a:pPr lvl="1"/>
            <a:r>
              <a:rPr lang="en-US" dirty="0" smtClean="0"/>
              <a:t>Often </a:t>
            </a:r>
            <a:r>
              <a:rPr lang="en-US" dirty="0"/>
              <a:t>makes sense to create </a:t>
            </a:r>
            <a:r>
              <a:rPr lang="en-US" dirty="0" smtClean="0"/>
              <a:t>remote web master </a:t>
            </a:r>
            <a:r>
              <a:rPr lang="en-US" dirty="0"/>
              <a:t>page</a:t>
            </a:r>
          </a:p>
          <a:p>
            <a:pPr lvl="1"/>
            <a:endParaRPr lang="en-US" dirty="0"/>
          </a:p>
        </p:txBody>
      </p:sp>
      <p:pic>
        <p:nvPicPr>
          <p:cNvPr id="4" name="Picture 3"/>
          <p:cNvPicPr>
            <a:picLocks noChangeAspect="1"/>
          </p:cNvPicPr>
          <p:nvPr/>
        </p:nvPicPr>
        <p:blipFill>
          <a:blip r:embed="rId3"/>
          <a:stretch>
            <a:fillRect/>
          </a:stretch>
        </p:blipFill>
        <p:spPr>
          <a:xfrm>
            <a:off x="685800" y="3043816"/>
            <a:ext cx="2143783" cy="28194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3048000" y="2819400"/>
            <a:ext cx="5715000" cy="367543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&lt;%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Master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language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="C#"</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DOCTYPE</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html</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PUBLIC</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"-//W3C//DTD XHTML 1.0 Strict//EN"</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"http://www.w3.org/TR/xhtml1/DTD/xhtml1-strict.dtd"&gt;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html</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Remote App Pages</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link</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href</a:t>
            </a:r>
            <a:r>
              <a:rPr lang="en-US" sz="1000" kern="0" dirty="0">
                <a:solidFill>
                  <a:srgbClr val="0000FF"/>
                </a:solidFill>
                <a:latin typeface="Consolas" pitchFamily="49" charset="0"/>
                <a:ea typeface="Calibri" panose="020F0502020204030204" pitchFamily="34" charset="0"/>
                <a:cs typeface="Consolas" panose="020B0609020204030204" pitchFamily="49" charset="0"/>
              </a:rPr>
              <a:t>="/Contents/app.css"</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type</a:t>
            </a:r>
            <a:r>
              <a:rPr lang="en-US" sz="1000" kern="0" dirty="0">
                <a:solidFill>
                  <a:srgbClr val="0000FF"/>
                </a:solidFill>
                <a:latin typeface="Consolas" pitchFamily="49" charset="0"/>
                <a:ea typeface="Calibri" panose="020F0502020204030204" pitchFamily="34" charset="0"/>
                <a:cs typeface="Consolas" panose="020B0609020204030204" pitchFamily="49" charset="0"/>
              </a:rPr>
              <a:t>="text/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css</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rel</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stylesheet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asp</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ContentPlaceHolder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PlaceholderAdditionalPageHead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head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form</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="form1"</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pageWidth</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chrome_ctrl_container</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contentBody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asp</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800000"/>
                </a:solidFill>
                <a:latin typeface="Consolas" pitchFamily="49" charset="0"/>
                <a:ea typeface="Calibri" panose="020F0502020204030204" pitchFamily="34" charset="0"/>
                <a:cs typeface="Consolas" panose="020B0609020204030204" pitchFamily="49" charset="0"/>
              </a:rPr>
              <a:t>ContentPlaceHolder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itchFamily="49" charset="0"/>
                <a:ea typeface="Calibri" panose="020F0502020204030204" pitchFamily="34" charset="0"/>
                <a:cs typeface="Consolas" panose="020B0609020204030204" pitchFamily="49" charset="0"/>
              </a:rPr>
              <a:t>PlaceholderMain</a:t>
            </a:r>
            <a:r>
              <a:rPr lang="en-US" sz="1000" kern="0" dirty="0">
                <a:solidFill>
                  <a:srgbClr val="0000FF"/>
                </a:solidFill>
                <a:latin typeface="Consolas"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itchFamily="49" charset="0"/>
                <a:ea typeface="Calibri" panose="020F0502020204030204" pitchFamily="34" charset="0"/>
                <a:cs typeface="Consolas" panose="020B0609020204030204" pitchFamily="49" charset="0"/>
              </a:rPr>
              <a:t>runat</a:t>
            </a:r>
            <a:r>
              <a:rPr lang="en-US" sz="1000" kern="0" dirty="0">
                <a:solidFill>
                  <a:srgbClr val="0000FF"/>
                </a:solidFill>
                <a:latin typeface="Consolas" pitchFamily="49" charset="0"/>
                <a:ea typeface="Calibri" panose="020F0502020204030204" pitchFamily="34" charset="0"/>
                <a:cs typeface="Consolas" panose="020B0609020204030204" pitchFamily="49" charset="0"/>
              </a:rPr>
              <a:t>="server"</a:t>
            </a: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div</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00"/>
                </a:solidFill>
                <a:latin typeface="Consolas" pitchFamily="49" charset="0"/>
                <a:ea typeface="Calibri" panose="020F0502020204030204" pitchFamily="34" charset="0"/>
                <a:cs typeface="Consolas" panose="020B0609020204030204" pitchFamily="49" charset="0"/>
              </a:rPr>
              <a:t>  </a:t>
            </a: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form</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body</a:t>
            </a:r>
            <a:r>
              <a:rPr lang="en-US" sz="1000" kern="0" dirty="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Consolas" panose="020B0609020204030204" pitchFamily="49" charset="0"/>
              </a:rPr>
              <a:t>&lt;/</a:t>
            </a:r>
            <a:r>
              <a:rPr lang="en-US" sz="1000" kern="0" dirty="0">
                <a:solidFill>
                  <a:srgbClr val="800000"/>
                </a:solidFill>
                <a:latin typeface="Consolas" pitchFamily="49" charset="0"/>
                <a:ea typeface="Calibri" panose="020F0502020204030204" pitchFamily="34" charset="0"/>
                <a:cs typeface="Consolas" panose="020B0609020204030204" pitchFamily="49" charset="0"/>
              </a:rPr>
              <a:t>html</a:t>
            </a:r>
            <a:r>
              <a:rPr lang="en-US" sz="1000" kern="0" dirty="0" smtClean="0">
                <a:solidFill>
                  <a:srgbClr val="0000FF"/>
                </a:solidFill>
                <a:latin typeface="Consolas" pitchFamily="49" charset="0"/>
                <a:ea typeface="Calibri" panose="020F0502020204030204" pitchFamily="34" charset="0"/>
                <a:cs typeface="Consolas" panose="020B0609020204030204" pitchFamily="49" charset="0"/>
              </a:rPr>
              <a:t>&gt;</a:t>
            </a:r>
            <a:endParaRPr lang="en-US" sz="800" kern="100" dirty="0">
              <a:solidFill>
                <a:prstClr val="black"/>
              </a:solidFill>
              <a:latin typeface="Consolas" pitchFamily="49" charset="0"/>
              <a:ea typeface="Calibri" panose="020F0502020204030204" pitchFamily="34" charset="0"/>
              <a:cs typeface="Consolas" panose="020B0609020204030204" pitchFamily="49" charset="0"/>
            </a:endParaRPr>
          </a:p>
        </p:txBody>
      </p:sp>
      <p:cxnSp>
        <p:nvCxnSpPr>
          <p:cNvPr id="7" name="Straight Arrow Connector 6"/>
          <p:cNvCxnSpPr/>
          <p:nvPr/>
        </p:nvCxnSpPr>
        <p:spPr>
          <a:xfrm flipV="1">
            <a:off x="2743200" y="5181600"/>
            <a:ext cx="609600" cy="11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638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the Chrome Control</a:t>
            </a:r>
            <a:endParaRPr lang="en-US" dirty="0"/>
          </a:p>
        </p:txBody>
      </p:sp>
      <p:sp>
        <p:nvSpPr>
          <p:cNvPr id="3" name="Content Placeholder 2"/>
          <p:cNvSpPr>
            <a:spLocks noGrp="1"/>
          </p:cNvSpPr>
          <p:nvPr>
            <p:ph idx="1"/>
          </p:nvPr>
        </p:nvSpPr>
        <p:spPr/>
        <p:txBody>
          <a:bodyPr/>
          <a:lstStyle/>
          <a:p>
            <a:r>
              <a:rPr lang="en-US" dirty="0" smtClean="0"/>
              <a:t>JavaScript Component used in Remote Web</a:t>
            </a:r>
          </a:p>
          <a:p>
            <a:pPr lvl="1"/>
            <a:r>
              <a:rPr lang="en-US" dirty="0" smtClean="0"/>
              <a:t>Provides SharePoint look and feel to remote web page</a:t>
            </a:r>
          </a:p>
          <a:p>
            <a:pPr lvl="1"/>
            <a:r>
              <a:rPr lang="en-US" dirty="0" smtClean="0"/>
              <a:t>Provides link to host web and configurable navigation</a:t>
            </a:r>
            <a:endParaRPr lang="en-US" dirty="0"/>
          </a:p>
        </p:txBody>
      </p:sp>
      <p:sp>
        <p:nvSpPr>
          <p:cNvPr id="6" name="TextBox 5"/>
          <p:cNvSpPr txBox="1"/>
          <p:nvPr/>
        </p:nvSpPr>
        <p:spPr>
          <a:xfrm>
            <a:off x="152400" y="2895600"/>
            <a:ext cx="7010400" cy="383970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function</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renderChromeControl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hostWebUrl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decodeURIComponent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getQueryStringParameter</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SPHostUrl</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var</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options = {</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siteUrl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hostWebUrl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siteTitle</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"Host Web"</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appHelpPageUrl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help.aspx?SPHostUrl</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hostWebUrl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appIconUrl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"/Contents/AppIcon.png"</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appTitle</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"Wingtip App"</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settingsLinks</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linkUrl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start.aspx?SPHostUrl</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hostWebUrl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displayName</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"Home"</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linkUrl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about.aspx?SPHostUrl</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hostWebUrl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displayName</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"About"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linkUrl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contact.aspx?SPHostUrl</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hostWebUrl</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displayName</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"Contact"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var</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nav</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 </a:t>
            </a:r>
            <a:endParaRPr lang="en-US" sz="1100" kern="0" dirty="0" smtClean="0">
              <a:solidFill>
                <a:srgbClr val="000000"/>
              </a:solidFill>
              <a:latin typeface="Consolas" pitchFamily="49"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smtClean="0">
                <a:solidFill>
                  <a:srgbClr val="0000FF"/>
                </a:solidFill>
                <a:latin typeface="Consolas" pitchFamily="49" charset="0"/>
                <a:ea typeface="Calibri" panose="020F0502020204030204" pitchFamily="34" charset="0"/>
                <a:cs typeface="Times New Roman" panose="02020603050405020304" pitchFamily="18" charset="0"/>
              </a:rPr>
              <a:t>new</a:t>
            </a:r>
            <a:r>
              <a:rPr lang="en-US" sz="1100" kern="0" dirty="0" smtClean="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SP.UI.Controls.Navigation</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chrome_ctrl_container</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endParaRPr lang="en-US" sz="1100" kern="0" dirty="0" smtClean="0">
              <a:solidFill>
                <a:srgbClr val="000000"/>
              </a:solidFill>
              <a:latin typeface="Consolas" pitchFamily="49"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itchFamily="49" charset="0"/>
                <a:ea typeface="Calibri" panose="020F0502020204030204" pitchFamily="34" charset="0"/>
                <a:cs typeface="Times New Roman" panose="02020603050405020304" pitchFamily="18" charset="0"/>
              </a:rPr>
              <a:t>                                  options</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itchFamily="49" charset="0"/>
                <a:ea typeface="Calibri" panose="020F0502020204030204" pitchFamily="34" charset="0"/>
                <a:cs typeface="Times New Roman" panose="02020603050405020304" pitchFamily="18" charset="0"/>
              </a:rPr>
              <a:t>nav.setVisible</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true</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spcAft>
                <a:spcPts val="800"/>
              </a:spcAft>
            </a:pP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defTabSz="-13873163" fontAlgn="base">
              <a:spcBef>
                <a:spcPct val="20000"/>
              </a:spcBef>
              <a:spcAft>
                <a:spcPct val="0"/>
              </a:spcAft>
            </a:pPr>
            <a:endParaRPr lang="en-US" sz="1100" kern="0" dirty="0">
              <a:solidFill>
                <a:prstClr val="black"/>
              </a:solidFill>
              <a:latin typeface="Consolas" pitchFamily="49" charset="0"/>
              <a:cs typeface="Segoe UI" pitchFamily="34" charset="0"/>
            </a:endParaRPr>
          </a:p>
        </p:txBody>
      </p:sp>
      <p:pic>
        <p:nvPicPr>
          <p:cNvPr id="4" name="Picture 3"/>
          <p:cNvPicPr>
            <a:picLocks noChangeAspect="1"/>
          </p:cNvPicPr>
          <p:nvPr/>
        </p:nvPicPr>
        <p:blipFill>
          <a:blip r:embed="rId3"/>
          <a:stretch>
            <a:fillRect/>
          </a:stretch>
        </p:blipFill>
        <p:spPr>
          <a:xfrm>
            <a:off x="5029200" y="5318197"/>
            <a:ext cx="3962400" cy="14048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0439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App </a:t>
            </a:r>
            <a:r>
              <a:rPr lang="en-US" smtClean="0"/>
              <a:t>Parts </a:t>
            </a:r>
            <a:r>
              <a:rPr lang="en-US" smtClean="0"/>
              <a:t>Using </a:t>
            </a:r>
            <a:r>
              <a:rPr lang="en-US" dirty="0" smtClean="0"/>
              <a:t>Client Web Parts</a:t>
            </a:r>
            <a:endParaRPr lang="en-US" dirty="0"/>
          </a:p>
        </p:txBody>
      </p:sp>
      <p:sp>
        <p:nvSpPr>
          <p:cNvPr id="3" name="Content Placeholder 2"/>
          <p:cNvSpPr>
            <a:spLocks noGrp="1"/>
          </p:cNvSpPr>
          <p:nvPr>
            <p:ph idx="1"/>
          </p:nvPr>
        </p:nvSpPr>
        <p:spPr/>
        <p:txBody>
          <a:bodyPr/>
          <a:lstStyle/>
          <a:p>
            <a:r>
              <a:rPr lang="en-US" dirty="0" smtClean="0"/>
              <a:t>App parts are implemented using client Web Part</a:t>
            </a:r>
          </a:p>
          <a:p>
            <a:endParaRPr lang="en-US" dirty="0"/>
          </a:p>
          <a:p>
            <a:endParaRPr lang="en-US" dirty="0" smtClean="0"/>
          </a:p>
          <a:p>
            <a:pPr marL="334962" lvl="1" indent="0">
              <a:buNone/>
            </a:pPr>
            <a:endParaRPr lang="en-US" dirty="0" smtClean="0"/>
          </a:p>
          <a:p>
            <a:pPr marL="334962" lvl="1" indent="0">
              <a:buNone/>
            </a:pPr>
            <a:endParaRPr lang="en-US" dirty="0" smtClean="0"/>
          </a:p>
          <a:p>
            <a:r>
              <a:rPr lang="en-US" dirty="0" smtClean="0"/>
              <a:t>App parts added to host web pages as Web Parts</a:t>
            </a:r>
            <a:endParaRPr lang="en-US" dirty="0"/>
          </a:p>
        </p:txBody>
      </p:sp>
      <p:pic>
        <p:nvPicPr>
          <p:cNvPr id="5" name="Picture 4"/>
          <p:cNvPicPr>
            <a:picLocks noChangeAspect="1"/>
          </p:cNvPicPr>
          <p:nvPr/>
        </p:nvPicPr>
        <p:blipFill>
          <a:blip r:embed="rId3"/>
          <a:stretch>
            <a:fillRect/>
          </a:stretch>
        </p:blipFill>
        <p:spPr>
          <a:xfrm>
            <a:off x="1903810" y="4556560"/>
            <a:ext cx="5336381" cy="214904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28700" y="2057400"/>
            <a:ext cx="7086600" cy="173893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xml</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version</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encoding</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utf-8</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err="1">
                <a:solidFill>
                  <a:srgbClr val="A31515"/>
                </a:solidFill>
                <a:latin typeface="Consolas" pitchFamily="49" charset="0"/>
                <a:ea typeface="Calibri" panose="020F0502020204030204" pitchFamily="34" charset="0"/>
                <a:cs typeface="Times New Roman" panose="02020603050405020304" pitchFamily="18" charset="0"/>
              </a:rPr>
              <a:t>ClientWebPart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Name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AppPart1</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Wingtip App Part Title</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Description</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My app part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DefaultWidth</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600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DefaultHeight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360</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Content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a:solidFill>
                  <a:srgbClr val="FF0000"/>
                </a:solidFill>
                <a:latin typeface="Consolas" pitchFamily="49" charset="0"/>
                <a:ea typeface="Calibri" panose="020F0502020204030204" pitchFamily="34" charset="0"/>
                <a:cs typeface="Times New Roman" panose="02020603050405020304" pitchFamily="18" charset="0"/>
              </a:rPr>
              <a:t>Type</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html</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000" kern="0" dirty="0" err="1">
                <a:solidFill>
                  <a:srgbClr val="FF0000"/>
                </a:solidFill>
                <a:latin typeface="Consolas" pitchFamily="49" charset="0"/>
                <a:ea typeface="Calibri" panose="020F0502020204030204" pitchFamily="34" charset="0"/>
                <a:cs typeface="Times New Roman" panose="02020603050405020304" pitchFamily="18" charset="0"/>
              </a:rPr>
              <a:t>Src</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remoteAppUrl</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/Pages/AppPart.aspx?{</a:t>
            </a:r>
            <a:r>
              <a:rPr lang="en-US" sz="1000" kern="0" dirty="0" err="1">
                <a:solidFill>
                  <a:srgbClr val="0000FF"/>
                </a:solidFill>
                <a:latin typeface="Consolas" pitchFamily="49" charset="0"/>
                <a:ea typeface="Calibri" panose="020F0502020204030204" pitchFamily="34" charset="0"/>
                <a:cs typeface="Times New Roman" panose="02020603050405020304" pitchFamily="18" charset="0"/>
              </a:rPr>
              <a:t>StandardTokens</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000" kern="0" dirty="0" err="1">
                <a:solidFill>
                  <a:srgbClr val="A31515"/>
                </a:solidFill>
                <a:latin typeface="Consolas" pitchFamily="49" charset="0"/>
                <a:ea typeface="Calibri" panose="020F0502020204030204" pitchFamily="34" charset="0"/>
                <a:cs typeface="Times New Roman" panose="02020603050405020304" pitchFamily="18" charset="0"/>
              </a:rPr>
              <a:t>ClientWebPart</a:t>
            </a: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0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0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0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8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7562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UI Custom Actions</a:t>
            </a:r>
            <a:endParaRPr lang="en-US" dirty="0"/>
          </a:p>
        </p:txBody>
      </p:sp>
      <p:sp>
        <p:nvSpPr>
          <p:cNvPr id="3" name="Content Placeholder 2"/>
          <p:cNvSpPr>
            <a:spLocks noGrp="1"/>
          </p:cNvSpPr>
          <p:nvPr>
            <p:ph idx="1"/>
          </p:nvPr>
        </p:nvSpPr>
        <p:spPr/>
        <p:txBody>
          <a:bodyPr/>
          <a:lstStyle/>
          <a:p>
            <a:r>
              <a:rPr lang="en-US" dirty="0" smtClean="0"/>
              <a:t>UI custom actions used to extend host web UI</a:t>
            </a:r>
          </a:p>
          <a:p>
            <a:pPr lvl="1"/>
            <a:r>
              <a:rPr lang="en-US" dirty="0" smtClean="0"/>
              <a:t>Used to create ECB menu items and ribbon buttons</a:t>
            </a:r>
          </a:p>
          <a:p>
            <a:pPr lvl="1"/>
            <a:r>
              <a:rPr lang="en-US" dirty="0" smtClean="0"/>
              <a:t>Cannot use JavaScript or other types of custom actions</a:t>
            </a:r>
          </a:p>
          <a:p>
            <a:pPr lvl="1"/>
            <a:r>
              <a:rPr lang="en-US" dirty="0" smtClean="0"/>
              <a:t>Supports many dynamic tokens related to host page, item and list</a:t>
            </a:r>
            <a:endParaRPr lang="en-US" dirty="0"/>
          </a:p>
        </p:txBody>
      </p:sp>
      <p:pic>
        <p:nvPicPr>
          <p:cNvPr id="5" name="Picture 4"/>
          <p:cNvPicPr>
            <a:picLocks noChangeAspect="1"/>
          </p:cNvPicPr>
          <p:nvPr/>
        </p:nvPicPr>
        <p:blipFill>
          <a:blip r:embed="rId3"/>
          <a:stretch>
            <a:fillRect/>
          </a:stretch>
        </p:blipFill>
        <p:spPr>
          <a:xfrm>
            <a:off x="3935307" y="3352800"/>
            <a:ext cx="4675293" cy="239077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57200" y="4038600"/>
            <a:ext cx="6858000" cy="262007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CustomAction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CustomAction1</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RegistrationType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List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RegistrationId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Location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EditControlBlock</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Sequence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Custom Action</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UrlAction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remoteAppUrl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/Pages/</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CustomAction.aspx?Source</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={Source}</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ListURLDir</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ListUrlDir</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ListId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ItemUrl</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FF0000"/>
                </a:solidFill>
                <a:latin typeface="Consolas" pitchFamily="49" charset="0"/>
                <a:ea typeface="Calibri" panose="020F0502020204030204" pitchFamily="34" charset="0"/>
                <a:cs typeface="Times New Roman" panose="02020603050405020304" pitchFamily="18" charset="0"/>
              </a:rPr>
              <a:t>amp;</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ItemId</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itchFamily="49" charset="0"/>
                <a:ea typeface="Calibri" panose="020F0502020204030204" pitchFamily="34" charset="0"/>
                <a:cs typeface="Times New Roman" panose="02020603050405020304" pitchFamily="18" charset="0"/>
              </a:rPr>
              <a:t>&amp;amp;</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err="1">
                <a:solidFill>
                  <a:srgbClr val="0000FF"/>
                </a:solidFill>
                <a:latin typeface="Consolas" pitchFamily="49" charset="0"/>
                <a:ea typeface="Calibri" panose="020F0502020204030204" pitchFamily="34" charset="0"/>
                <a:cs typeface="Times New Roman" panose="02020603050405020304" pitchFamily="18" charset="0"/>
              </a:rPr>
              <a:t>StandardTokens</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itchFamily="49" charset="0"/>
                <a:ea typeface="Calibri" panose="020F0502020204030204" pitchFamily="34" charset="0"/>
                <a:cs typeface="Times New Roman" panose="02020603050405020304" pitchFamily="18" charset="0"/>
              </a:rPr>
              <a:t>CustomAction</a:t>
            </a: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1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1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10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9860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Pages in the Remote Web</a:t>
            </a:r>
            <a:endParaRPr lang="en-US" dirty="0"/>
          </a:p>
        </p:txBody>
      </p:sp>
    </p:spTree>
    <p:extLst>
      <p:ext uri="{BB962C8B-B14F-4D97-AF65-F5344CB8AC3E}">
        <p14:creationId xmlns:p14="http://schemas.microsoft.com/office/powerpoint/2010/main" val="954370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chemeClr val="bg1">
                    <a:lumMod val="50000"/>
                  </a:schemeClr>
                </a:solidFill>
              </a:rPr>
              <a:t>Master Pages in SharePoint 2013</a:t>
            </a:r>
          </a:p>
          <a:p>
            <a:pPr>
              <a:buFont typeface="Wingdings" panose="05000000000000000000" pitchFamily="2" charset="2"/>
              <a:buChar char="ü"/>
            </a:pPr>
            <a:r>
              <a:rPr lang="en-US" dirty="0" smtClean="0">
                <a:solidFill>
                  <a:schemeClr val="bg1">
                    <a:lumMod val="50000"/>
                  </a:schemeClr>
                </a:solidFill>
              </a:rPr>
              <a:t>Site Pages and Modules</a:t>
            </a:r>
          </a:p>
          <a:p>
            <a:pPr>
              <a:buFont typeface="Wingdings" panose="05000000000000000000" pitchFamily="2" charset="2"/>
              <a:buChar char="ü"/>
            </a:pPr>
            <a:r>
              <a:rPr lang="en-US" dirty="0" smtClean="0">
                <a:solidFill>
                  <a:schemeClr val="bg1">
                    <a:lumMod val="50000"/>
                  </a:schemeClr>
                </a:solidFill>
              </a:rPr>
              <a:t>User Interface Design for Apps</a:t>
            </a:r>
          </a:p>
          <a:p>
            <a:pPr>
              <a:buFont typeface="Wingdings" panose="05000000000000000000" pitchFamily="2" charset="2"/>
              <a:buChar char="Ø"/>
            </a:pPr>
            <a:r>
              <a:rPr lang="en-US" dirty="0" smtClean="0"/>
              <a:t>Application Pages</a:t>
            </a:r>
          </a:p>
          <a:p>
            <a:endParaRPr lang="en-US" dirty="0" smtClean="0"/>
          </a:p>
        </p:txBody>
      </p:sp>
    </p:spTree>
    <p:extLst>
      <p:ext uri="{BB962C8B-B14F-4D97-AF65-F5344CB8AC3E}">
        <p14:creationId xmlns:p14="http://schemas.microsoft.com/office/powerpoint/2010/main" val="2136352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Application Pages</a:t>
            </a:r>
            <a:endParaRPr lang="en-US" dirty="0"/>
          </a:p>
        </p:txBody>
      </p:sp>
      <p:sp>
        <p:nvSpPr>
          <p:cNvPr id="3" name="Content Placeholder 2"/>
          <p:cNvSpPr>
            <a:spLocks noGrp="1"/>
          </p:cNvSpPr>
          <p:nvPr>
            <p:ph idx="1"/>
          </p:nvPr>
        </p:nvSpPr>
        <p:spPr/>
        <p:txBody>
          <a:bodyPr/>
          <a:lstStyle/>
          <a:p>
            <a:r>
              <a:rPr lang="en-US" smtClean="0"/>
              <a:t>Creating custom application pages</a:t>
            </a:r>
          </a:p>
          <a:p>
            <a:pPr lvl="1"/>
            <a:r>
              <a:rPr lang="en-US" smtClean="0"/>
              <a:t>Visual Studio provides project item template</a:t>
            </a:r>
          </a:p>
          <a:p>
            <a:pPr lvl="1"/>
            <a:r>
              <a:rPr lang="en-US" smtClean="0"/>
              <a:t>Only supported in farm solutions</a:t>
            </a:r>
          </a:p>
          <a:p>
            <a:pPr lvl="1"/>
            <a:r>
              <a:rPr lang="en-US" smtClean="0"/>
              <a:t>Only type of page that supports server-side code</a:t>
            </a:r>
            <a:endParaRPr lang="en-US" dirty="0" smtClean="0"/>
          </a:p>
        </p:txBody>
      </p:sp>
      <p:pic>
        <p:nvPicPr>
          <p:cNvPr id="4" name="Picture 3"/>
          <p:cNvPicPr>
            <a:picLocks noChangeAspect="1"/>
          </p:cNvPicPr>
          <p:nvPr/>
        </p:nvPicPr>
        <p:blipFill>
          <a:blip r:embed="rId3"/>
          <a:stretch>
            <a:fillRect/>
          </a:stretch>
        </p:blipFill>
        <p:spPr>
          <a:xfrm>
            <a:off x="190500" y="3614919"/>
            <a:ext cx="2400300" cy="165884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2781300" y="3937375"/>
            <a:ext cx="1420199" cy="1945619"/>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4329592" y="4302432"/>
            <a:ext cx="4623908" cy="2250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7619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Code to An Application Page</a:t>
            </a:r>
            <a:endParaRPr lang="en-US" dirty="0"/>
          </a:p>
        </p:txBody>
      </p:sp>
      <p:pic>
        <p:nvPicPr>
          <p:cNvPr id="3" name="Picture 2"/>
          <p:cNvPicPr>
            <a:picLocks noChangeAspect="1"/>
          </p:cNvPicPr>
          <p:nvPr/>
        </p:nvPicPr>
        <p:blipFill>
          <a:blip r:embed="rId3"/>
          <a:stretch>
            <a:fillRect/>
          </a:stretch>
        </p:blipFill>
        <p:spPr>
          <a:xfrm>
            <a:off x="241762" y="1334644"/>
            <a:ext cx="1634984" cy="2073227"/>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286000" y="1676400"/>
            <a:ext cx="6400800" cy="443147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100" kern="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partial</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class</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2B91AF"/>
                </a:solidFill>
                <a:latin typeface="Consolas" pitchFamily="49" charset="0"/>
                <a:ea typeface="Calibri" panose="020F0502020204030204" pitchFamily="34" charset="0"/>
                <a:cs typeface="Consolas" panose="020B0609020204030204" pitchFamily="49" charset="0"/>
              </a:rPr>
              <a:t>SiteConfig2</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LayoutsPageBase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protected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override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void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OnInit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EventArgs</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e)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base</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.OnInit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(e);</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cmdUpdate.Click</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new</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EventHandler</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cmdUpdate_Click</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void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cmdUpdate_Click</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a:solidFill>
                  <a:srgbClr val="0000FF"/>
                </a:solidFill>
                <a:latin typeface="Consolas" pitchFamily="49" charset="0"/>
                <a:ea typeface="Calibri" panose="020F0502020204030204" pitchFamily="34" charset="0"/>
                <a:cs typeface="Consolas" panose="020B0609020204030204" pitchFamily="49" charset="0"/>
              </a:rPr>
              <a:t>object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sender,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EventArgs</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e)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SPWeb</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site =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this</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.Web</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site.Title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txtSiteTitle.Text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site.Description</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txtSiteDescription.Text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site.Update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SPUtility</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.Redirect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a:solidFill>
                  <a:srgbClr val="A31515"/>
                </a:solidFill>
                <a:latin typeface="Consolas" pitchFamily="49" charset="0"/>
                <a:ea typeface="Calibri" panose="020F0502020204030204" pitchFamily="34" charset="0"/>
                <a:cs typeface="Consolas" panose="020B0609020204030204" pitchFamily="49" charset="0"/>
              </a:rPr>
              <a:t>"settings.aspx"</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SPRedirectFlags</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.RelativeToLayoutsPage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this</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.Context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protected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override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a:solidFill>
                  <a:srgbClr val="0000FF"/>
                </a:solidFill>
                <a:latin typeface="Consolas" pitchFamily="49" charset="0"/>
                <a:ea typeface="Calibri" panose="020F0502020204030204" pitchFamily="34" charset="0"/>
                <a:cs typeface="Consolas" panose="020B0609020204030204" pitchFamily="49" charset="0"/>
              </a:rPr>
              <a:t>void</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OnPreRender</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EventArgs</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e)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base</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.OnPreRender</a:t>
            </a:r>
            <a:r>
              <a:rPr lang="en-US" sz="1100" kern="0" dirty="0">
                <a:solidFill>
                  <a:srgbClr val="000000"/>
                </a:solidFill>
                <a:latin typeface="Consolas" pitchFamily="49" charset="0"/>
                <a:ea typeface="Calibri" panose="020F0502020204030204" pitchFamily="34" charset="0"/>
                <a:cs typeface="Consolas" panose="020B0609020204030204" pitchFamily="49" charset="0"/>
              </a:rPr>
              <a:t>(e);</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2B91AF"/>
                </a:solidFill>
                <a:latin typeface="Consolas" pitchFamily="49" charset="0"/>
                <a:ea typeface="Calibri" panose="020F0502020204030204" pitchFamily="34" charset="0"/>
                <a:cs typeface="Consolas" panose="020B0609020204030204" pitchFamily="49" charset="0"/>
              </a:rPr>
              <a:t>SPWeb</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site = </a:t>
            </a:r>
            <a:r>
              <a:rPr lang="en-US" sz="1100" kern="0" dirty="0" err="1">
                <a:solidFill>
                  <a:srgbClr val="0000FF"/>
                </a:solidFill>
                <a:latin typeface="Consolas" pitchFamily="49" charset="0"/>
                <a:ea typeface="Calibri" panose="020F0502020204030204" pitchFamily="34" charset="0"/>
                <a:cs typeface="Consolas" panose="020B0609020204030204" pitchFamily="49" charset="0"/>
              </a:rPr>
              <a:t>this</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.Web</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txtSiteTitle.Text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site.Title</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txtSiteDescription.Text</a:t>
            </a:r>
            <a:r>
              <a:rPr lang="en-US" sz="1100" kern="0" dirty="0">
                <a:solidFill>
                  <a:srgbClr val="000000"/>
                </a:solidFill>
                <a:latin typeface="Consolas" pitchFamily="49" charset="0"/>
                <a:ea typeface="Calibri" panose="020F0502020204030204" pitchFamily="34" charset="0"/>
                <a:cs typeface="Consolas" panose="020B0609020204030204" pitchFamily="49" charset="0"/>
              </a:rPr>
              <a:t> = </a:t>
            </a:r>
            <a:r>
              <a:rPr lang="en-US" sz="1100" kern="0" dirty="0" err="1">
                <a:solidFill>
                  <a:srgbClr val="000000"/>
                </a:solidFill>
                <a:latin typeface="Consolas" pitchFamily="49" charset="0"/>
                <a:ea typeface="Calibri" panose="020F0502020204030204" pitchFamily="34" charset="0"/>
                <a:cs typeface="Consolas" panose="020B0609020204030204" pitchFamily="49" charset="0"/>
              </a:rPr>
              <a:t>site.Description</a:t>
            </a: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  }</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100" kern="0" dirty="0">
                <a:solidFill>
                  <a:srgbClr val="000000"/>
                </a:solidFill>
                <a:latin typeface="Consolas" pitchFamily="49" charset="0"/>
                <a:ea typeface="Calibri" panose="020F0502020204030204" pitchFamily="34" charset="0"/>
                <a:cs typeface="Consolas" panose="020B0609020204030204" pitchFamily="49" charset="0"/>
              </a:rPr>
              <a:t>}</a:t>
            </a:r>
            <a:endParaRPr lang="en-US" sz="1000" kern="1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cxnSp>
        <p:nvCxnSpPr>
          <p:cNvPr id="5" name="Straight Arrow Connector 4"/>
          <p:cNvCxnSpPr/>
          <p:nvPr/>
        </p:nvCxnSpPr>
        <p:spPr>
          <a:xfrm>
            <a:off x="1784279" y="2879333"/>
            <a:ext cx="63785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8105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Sites are Collections of Pages</a:t>
            </a:r>
            <a:endParaRPr lang="en-US" dirty="0"/>
          </a:p>
        </p:txBody>
      </p:sp>
      <p:sp>
        <p:nvSpPr>
          <p:cNvPr id="3" name="Content Placeholder 2"/>
          <p:cNvSpPr>
            <a:spLocks noGrp="1"/>
          </p:cNvSpPr>
          <p:nvPr>
            <p:ph idx="1"/>
          </p:nvPr>
        </p:nvSpPr>
        <p:spPr/>
        <p:txBody>
          <a:bodyPr/>
          <a:lstStyle/>
          <a:p>
            <a:r>
              <a:rPr lang="en-US" dirty="0" smtClean="0"/>
              <a:t>All pages share the same look and feel</a:t>
            </a:r>
          </a:p>
          <a:p>
            <a:pPr lvl="1"/>
            <a:r>
              <a:rPr lang="en-US" dirty="0" smtClean="0"/>
              <a:t>HTML page layout defined by common Master Page</a:t>
            </a:r>
          </a:p>
          <a:p>
            <a:pPr lvl="1"/>
            <a:r>
              <a:rPr lang="en-US" dirty="0" smtClean="0"/>
              <a:t>Page formatting defined by common CSS files</a:t>
            </a:r>
          </a:p>
          <a:p>
            <a:pPr lvl="1"/>
            <a:r>
              <a:rPr lang="en-US" dirty="0" smtClean="0"/>
              <a:t>Client-side behaviors defined by JavaScript files</a:t>
            </a:r>
          </a:p>
          <a:p>
            <a:pPr lvl="1"/>
            <a:endParaRPr lang="en-US" dirty="0" smtClean="0"/>
          </a:p>
          <a:p>
            <a:r>
              <a:rPr lang="en-US" dirty="0" smtClean="0"/>
              <a:t>Pages within site can be split into two categories</a:t>
            </a:r>
          </a:p>
          <a:p>
            <a:pPr lvl="1"/>
            <a:r>
              <a:rPr lang="en-US" b="1" dirty="0" smtClean="0"/>
              <a:t>Site Pages</a:t>
            </a:r>
            <a:r>
              <a:rPr lang="en-US" dirty="0" smtClean="0"/>
              <a:t> exist within the content DB for a site</a:t>
            </a:r>
          </a:p>
          <a:p>
            <a:pPr lvl="1"/>
            <a:r>
              <a:rPr lang="en-US" b="1" dirty="0" smtClean="0"/>
              <a:t>Application Pages</a:t>
            </a:r>
            <a:r>
              <a:rPr lang="en-US" dirty="0" smtClean="0"/>
              <a:t> only exist on file system of WFE</a:t>
            </a:r>
          </a:p>
          <a:p>
            <a:pPr lvl="1"/>
            <a:endParaRPr lang="en-US" dirty="0" smtClean="0"/>
          </a:p>
          <a:p>
            <a:pPr lvl="1"/>
            <a:endParaRPr lang="en-US" dirty="0" smtClean="0"/>
          </a:p>
        </p:txBody>
      </p:sp>
    </p:spTree>
    <p:extLst>
      <p:ext uri="{BB962C8B-B14F-4D97-AF65-F5344CB8AC3E}">
        <p14:creationId xmlns:p14="http://schemas.microsoft.com/office/powerpoint/2010/main" val="2598203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Navigating </a:t>
            </a:r>
            <a:r>
              <a:rPr lang="en-US" dirty="0" smtClean="0"/>
              <a:t>with </a:t>
            </a:r>
            <a:r>
              <a:rPr lang="en-US" dirty="0" err="1" smtClean="0"/>
              <a:t>CustomActions</a:t>
            </a:r>
            <a:endParaRPr lang="en-US" dirty="0"/>
          </a:p>
        </p:txBody>
      </p:sp>
      <p:sp>
        <p:nvSpPr>
          <p:cNvPr id="4" name="Content Placeholder 3"/>
          <p:cNvSpPr>
            <a:spLocks noGrp="1"/>
          </p:cNvSpPr>
          <p:nvPr>
            <p:ph idx="1"/>
          </p:nvPr>
        </p:nvSpPr>
        <p:spPr/>
        <p:txBody>
          <a:bodyPr/>
          <a:lstStyle/>
          <a:p>
            <a:r>
              <a:rPr lang="en-US" sz="2400" dirty="0" err="1" smtClean="0">
                <a:latin typeface="Courier New" pitchFamily="49" charset="0"/>
                <a:cs typeface="Courier New" pitchFamily="49" charset="0"/>
              </a:rPr>
              <a:t>CustomAction</a:t>
            </a:r>
            <a:r>
              <a:rPr lang="en-US" dirty="0" smtClean="0"/>
              <a:t> elements provide navigation</a:t>
            </a:r>
          </a:p>
          <a:p>
            <a:pPr lvl="1"/>
            <a:r>
              <a:rPr lang="en-US" dirty="0" smtClean="0"/>
              <a:t>Add Site Settings links and Site Actions menu items</a:t>
            </a:r>
          </a:p>
          <a:p>
            <a:pPr lvl="1"/>
            <a:endParaRPr lang="en-US" dirty="0"/>
          </a:p>
        </p:txBody>
      </p:sp>
      <p:sp>
        <p:nvSpPr>
          <p:cNvPr id="10" name="Text Placeholder 2"/>
          <p:cNvSpPr txBox="1">
            <a:spLocks/>
          </p:cNvSpPr>
          <p:nvPr/>
        </p:nvSpPr>
        <p:spPr>
          <a:xfrm>
            <a:off x="152400" y="2522752"/>
            <a:ext cx="4495800" cy="400441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CustomActionGroup</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WingtipSiteConfiguration</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Microsoft.SharePoint.SiteSettings</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 Site Configuration</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Sequence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 application pages</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ImageUrl</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/_layouts/15/images/</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WingtipApplicationPages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/WingtipIcon.gif</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WingtipSiteSettingsConfig1</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GroupId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WingtipSiteConfiguration</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Microsoft.SharePoint.SiteSettings</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Rights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ManageWeb</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Sequence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 </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Config</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1</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Use this page to configure the current site</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UrlAction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~site/_layouts/</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WingtipApplicationPages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/SiteConfig1.aspx</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WingtipSiteSettingsConfig2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GroupId</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WingtipSiteConfiguration</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Microsoft.SharePoint.SiteSettings</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Rights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ManageWeb</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Sequence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 </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Config</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2</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Description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Use this page to configure the current site</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UrlAction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8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~site/_layouts/</a:t>
            </a:r>
            <a:r>
              <a:rPr lang="en-US" sz="8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WingtipApplicationPages</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/SiteConfig2.aspx</a:t>
            </a:r>
            <a:r>
              <a:rPr lang="en-US" sz="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800" dirty="0" err="1" smtClean="0">
                <a:solidFill>
                  <a:srgbClr val="A31515"/>
                </a:solidFill>
                <a:latin typeface="Consolas" panose="020B0609020204030204" pitchFamily="49" charset="0"/>
                <a:ea typeface="Calibri" panose="020F0502020204030204" pitchFamily="34" charset="0"/>
                <a:cs typeface="Consolas" panose="020B0609020204030204" pitchFamily="49" charset="0"/>
              </a:rPr>
              <a:t>CustomAction</a:t>
            </a:r>
            <a:r>
              <a:rPr lang="en-US" sz="8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600" kern="100" dirty="0" smtClean="0">
                <a:latin typeface="Consolas" panose="020B0609020204030204" pitchFamily="49" charset="0"/>
                <a:ea typeface="Calibri" panose="020F0502020204030204" pitchFamily="34" charset="0"/>
                <a:cs typeface="Consolas" panose="020B0609020204030204" pitchFamily="49" charset="0"/>
              </a:rPr>
              <a:t> </a:t>
            </a:r>
          </a:p>
          <a:p>
            <a:pPr marL="0" indent="0">
              <a:buNone/>
            </a:pPr>
            <a:endParaRPr lang="en-US" sz="800" dirty="0">
              <a:latin typeface="Consolas" panose="020B0609020204030204" pitchFamily="49" charset="0"/>
              <a:cs typeface="Consolas" panose="020B0609020204030204" pitchFamily="49" charset="0"/>
            </a:endParaRPr>
          </a:p>
        </p:txBody>
      </p:sp>
      <p:sp>
        <p:nvSpPr>
          <p:cNvPr id="11" name="Text Placeholder 2"/>
          <p:cNvSpPr txBox="1">
            <a:spLocks/>
          </p:cNvSpPr>
          <p:nvPr/>
        </p:nvSpPr>
        <p:spPr bwMode="auto">
          <a:xfrm>
            <a:off x="4423691" y="2364236"/>
            <a:ext cx="4495800" cy="2512564"/>
          </a:xfrm>
          <a:prstGeom prst="rect">
            <a:avLst/>
          </a:prstGeom>
          <a:solidFill>
            <a:schemeClr val="bg1">
              <a:lumMod val="95000"/>
            </a:schemeClr>
          </a:solidFill>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defTabSz="-13873163" rtl="0" eaLnBrk="1" fontAlgn="base" hangingPunct="1">
              <a:spcBef>
                <a:spcPct val="20000"/>
              </a:spcBef>
              <a:spcAft>
                <a:spcPct val="0"/>
              </a:spcAft>
              <a:buFont typeface="Wingdings" pitchFamily="2" charset="2"/>
              <a:buNone/>
              <a:defRPr sz="1800" b="0">
                <a:solidFill>
                  <a:schemeClr val="tx1"/>
                </a:solidFill>
                <a:latin typeface="Consolas" pitchFamily="49"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&lt;</a:t>
            </a:r>
            <a:r>
              <a:rPr lang="en-US" sz="700" kern="0" dirty="0" err="1">
                <a:solidFill>
                  <a:srgbClr val="A31515"/>
                </a:solidFill>
                <a:ea typeface="Calibri" panose="020F0502020204030204" pitchFamily="34" charset="0"/>
                <a:cs typeface="Times New Roman" panose="02020603050405020304" pitchFamily="18" charset="0"/>
              </a:rPr>
              <a:t>CustomAction</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Id</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WingtipSiteActionsConfig1</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smtClean="0">
                <a:solidFill>
                  <a:srgbClr val="0000FF"/>
                </a:solidFill>
                <a:ea typeface="Calibri" panose="020F0502020204030204" pitchFamily="34" charset="0"/>
                <a:cs typeface="Times New Roman" panose="02020603050405020304" pitchFamily="18" charset="0"/>
              </a:rPr>
              <a:t>  </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err="1">
                <a:solidFill>
                  <a:srgbClr val="FF0000"/>
                </a:solidFill>
                <a:ea typeface="Calibri" panose="020F0502020204030204" pitchFamily="34" charset="0"/>
                <a:cs typeface="Times New Roman" panose="02020603050405020304" pitchFamily="18" charset="0"/>
              </a:rPr>
              <a:t>GroupId</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SiteActions</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smtClean="0">
                <a:solidFill>
                  <a:srgbClr val="0000FF"/>
                </a:solidFill>
                <a:ea typeface="Calibri" panose="020F0502020204030204" pitchFamily="34" charset="0"/>
                <a:cs typeface="Times New Roman" panose="02020603050405020304" pitchFamily="18" charset="0"/>
              </a:rPr>
              <a:t>  </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Location</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Microsoft.SharePoint.StandardMenu</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Rights</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ManageWeb</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Sequence</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1</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Title</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Site </a:t>
            </a:r>
            <a:r>
              <a:rPr lang="en-US" sz="700" kern="0" dirty="0" err="1">
                <a:solidFill>
                  <a:srgbClr val="0000FF"/>
                </a:solidFill>
                <a:ea typeface="Calibri" panose="020F0502020204030204" pitchFamily="34" charset="0"/>
                <a:cs typeface="Times New Roman" panose="02020603050405020304" pitchFamily="18" charset="0"/>
              </a:rPr>
              <a:t>Config</a:t>
            </a:r>
            <a:r>
              <a:rPr lang="en-US" sz="700" kern="0" dirty="0">
                <a:solidFill>
                  <a:srgbClr val="0000FF"/>
                </a:solidFill>
                <a:ea typeface="Calibri" panose="020F0502020204030204" pitchFamily="34" charset="0"/>
                <a:cs typeface="Times New Roman" panose="02020603050405020304" pitchFamily="18" charset="0"/>
              </a:rPr>
              <a:t> 1</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Description</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Use this page to configure the current site</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 &gt;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&lt;</a:t>
            </a:r>
            <a:r>
              <a:rPr lang="en-US" sz="700" kern="0" dirty="0" err="1">
                <a:solidFill>
                  <a:srgbClr val="A31515"/>
                </a:solidFill>
                <a:ea typeface="Calibri" panose="020F0502020204030204" pitchFamily="34" charset="0"/>
                <a:cs typeface="Times New Roman" panose="02020603050405020304" pitchFamily="18" charset="0"/>
              </a:rPr>
              <a:t>UrlAction</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err="1">
                <a:solidFill>
                  <a:srgbClr val="FF0000"/>
                </a:solidFill>
                <a:ea typeface="Calibri" panose="020F0502020204030204" pitchFamily="34" charset="0"/>
                <a:cs typeface="Times New Roman" panose="02020603050405020304" pitchFamily="18" charset="0"/>
              </a:rPr>
              <a:t>Url</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~site/_layouts/</a:t>
            </a:r>
            <a:r>
              <a:rPr lang="en-US" sz="700" kern="0" dirty="0" err="1">
                <a:solidFill>
                  <a:srgbClr val="0000FF"/>
                </a:solidFill>
                <a:ea typeface="Calibri" panose="020F0502020204030204" pitchFamily="34" charset="0"/>
                <a:cs typeface="Times New Roman" panose="02020603050405020304" pitchFamily="18" charset="0"/>
              </a:rPr>
              <a:t>WingtipApplicationPages</a:t>
            </a:r>
            <a:r>
              <a:rPr lang="en-US" sz="700" kern="0" dirty="0">
                <a:solidFill>
                  <a:srgbClr val="0000FF"/>
                </a:solidFill>
                <a:ea typeface="Calibri" panose="020F0502020204030204" pitchFamily="34" charset="0"/>
                <a:cs typeface="Times New Roman" panose="02020603050405020304" pitchFamily="18" charset="0"/>
              </a:rPr>
              <a:t>/SiteConfig1.aspx</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 /&gt;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&lt;/</a:t>
            </a:r>
            <a:r>
              <a:rPr lang="en-US" sz="700" kern="0" dirty="0" err="1">
                <a:solidFill>
                  <a:srgbClr val="A31515"/>
                </a:solidFill>
                <a:ea typeface="Calibri" panose="020F0502020204030204" pitchFamily="34" charset="0"/>
                <a:cs typeface="Times New Roman" panose="02020603050405020304" pitchFamily="18" charset="0"/>
              </a:rPr>
              <a:t>CustomAction</a:t>
            </a:r>
            <a:r>
              <a:rPr lang="en-US" sz="700" kern="0" dirty="0">
                <a:solidFill>
                  <a:srgbClr val="0000FF"/>
                </a:solidFill>
                <a:ea typeface="Calibri" panose="020F0502020204030204" pitchFamily="34" charset="0"/>
                <a:cs typeface="Times New Roman" panose="02020603050405020304" pitchFamily="18" charset="0"/>
              </a:rPr>
              <a:t>&gt;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00"/>
                </a:solidFill>
                <a:ea typeface="Calibri" panose="020F0502020204030204" pitchFamily="34" charset="0"/>
                <a:cs typeface="Times New Roman" panose="02020603050405020304" pitchFamily="18" charset="0"/>
              </a:rPr>
              <a:t> </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&lt;</a:t>
            </a:r>
            <a:r>
              <a:rPr lang="en-US" sz="700" kern="0" dirty="0" err="1">
                <a:solidFill>
                  <a:srgbClr val="A31515"/>
                </a:solidFill>
                <a:ea typeface="Calibri" panose="020F0502020204030204" pitchFamily="34" charset="0"/>
                <a:cs typeface="Times New Roman" panose="02020603050405020304" pitchFamily="18" charset="0"/>
              </a:rPr>
              <a:t>CustomAction</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Id</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WingtipSiteActionsConfig2</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smtClean="0">
                <a:solidFill>
                  <a:srgbClr val="0000FF"/>
                </a:solidFill>
                <a:ea typeface="Calibri" panose="020F0502020204030204" pitchFamily="34" charset="0"/>
                <a:cs typeface="Times New Roman" panose="02020603050405020304" pitchFamily="18" charset="0"/>
              </a:rPr>
              <a:t>  </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err="1">
                <a:solidFill>
                  <a:srgbClr val="FF0000"/>
                </a:solidFill>
                <a:ea typeface="Calibri" panose="020F0502020204030204" pitchFamily="34" charset="0"/>
                <a:cs typeface="Times New Roman" panose="02020603050405020304" pitchFamily="18" charset="0"/>
              </a:rPr>
              <a:t>GroupId</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SiteActions</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smtClean="0">
                <a:solidFill>
                  <a:srgbClr val="0000FF"/>
                </a:solidFill>
                <a:ea typeface="Calibri" panose="020F0502020204030204" pitchFamily="34" charset="0"/>
                <a:cs typeface="Times New Roman" panose="02020603050405020304" pitchFamily="18" charset="0"/>
              </a:rPr>
              <a:t>  </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Location</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Microsoft.SharePoint.StandardMenu</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Rights</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err="1">
                <a:solidFill>
                  <a:srgbClr val="0000FF"/>
                </a:solidFill>
                <a:ea typeface="Calibri" panose="020F0502020204030204" pitchFamily="34" charset="0"/>
                <a:cs typeface="Times New Roman" panose="02020603050405020304" pitchFamily="18" charset="0"/>
              </a:rPr>
              <a:t>ManageWeb</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Sequence</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2</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Title</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Site </a:t>
            </a:r>
            <a:r>
              <a:rPr lang="en-US" sz="700" kern="0" dirty="0" err="1">
                <a:solidFill>
                  <a:srgbClr val="0000FF"/>
                </a:solidFill>
                <a:ea typeface="Calibri" panose="020F0502020204030204" pitchFamily="34" charset="0"/>
                <a:cs typeface="Times New Roman" panose="02020603050405020304" pitchFamily="18" charset="0"/>
              </a:rPr>
              <a:t>Config</a:t>
            </a:r>
            <a:r>
              <a:rPr lang="en-US" sz="700" kern="0" dirty="0">
                <a:solidFill>
                  <a:srgbClr val="0000FF"/>
                </a:solidFill>
                <a:ea typeface="Calibri" panose="020F0502020204030204" pitchFamily="34" charset="0"/>
                <a:cs typeface="Times New Roman" panose="02020603050405020304" pitchFamily="18" charset="0"/>
              </a:rPr>
              <a:t> 2</a:t>
            </a:r>
            <a:r>
              <a:rPr lang="en-US" sz="700" kern="0" dirty="0">
                <a:solidFill>
                  <a:srgbClr val="000000"/>
                </a:solidFill>
                <a:ea typeface="Calibri" panose="020F0502020204030204" pitchFamily="34" charset="0"/>
                <a:cs typeface="Times New Roman" panose="02020603050405020304" pitchFamily="18" charset="0"/>
              </a:rPr>
              <a: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a:t>
            </a:r>
            <a:r>
              <a:rPr lang="en-US" sz="700" kern="0" dirty="0">
                <a:solidFill>
                  <a:srgbClr val="FF0000"/>
                </a:solidFill>
                <a:ea typeface="Calibri" panose="020F0502020204030204" pitchFamily="34" charset="0"/>
                <a:cs typeface="Times New Roman" panose="02020603050405020304" pitchFamily="18" charset="0"/>
              </a:rPr>
              <a:t>Description</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Use this fancier page to configure the current site</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 &gt;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  &lt;</a:t>
            </a:r>
            <a:r>
              <a:rPr lang="en-US" sz="700" kern="0" dirty="0" err="1">
                <a:solidFill>
                  <a:srgbClr val="A31515"/>
                </a:solidFill>
                <a:ea typeface="Calibri" panose="020F0502020204030204" pitchFamily="34" charset="0"/>
                <a:cs typeface="Times New Roman" panose="02020603050405020304" pitchFamily="18" charset="0"/>
              </a:rPr>
              <a:t>UrlAction</a:t>
            </a:r>
            <a:r>
              <a:rPr lang="en-US" sz="700" kern="0" dirty="0">
                <a:solidFill>
                  <a:srgbClr val="0000FF"/>
                </a:solidFill>
                <a:ea typeface="Calibri" panose="020F0502020204030204" pitchFamily="34" charset="0"/>
                <a:cs typeface="Times New Roman" panose="02020603050405020304" pitchFamily="18" charset="0"/>
              </a:rPr>
              <a:t> </a:t>
            </a:r>
            <a:r>
              <a:rPr lang="en-US" sz="700" kern="0" dirty="0" err="1">
                <a:solidFill>
                  <a:srgbClr val="FF0000"/>
                </a:solidFill>
                <a:ea typeface="Calibri" panose="020F0502020204030204" pitchFamily="34" charset="0"/>
                <a:cs typeface="Times New Roman" panose="02020603050405020304" pitchFamily="18" charset="0"/>
              </a:rPr>
              <a:t>Url</a:t>
            </a:r>
            <a:r>
              <a:rPr lang="en-US" sz="700" kern="0" dirty="0">
                <a:solidFill>
                  <a:srgbClr val="0000FF"/>
                </a:solidFill>
                <a:ea typeface="Calibri" panose="020F0502020204030204" pitchFamily="34" charset="0"/>
                <a:cs typeface="Times New Roman" panose="02020603050405020304" pitchFamily="18" charset="0"/>
              </a:rPr>
              <a:t>=</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~site/_layouts/</a:t>
            </a:r>
            <a:r>
              <a:rPr lang="en-US" sz="700" kern="0" dirty="0" err="1">
                <a:solidFill>
                  <a:srgbClr val="0000FF"/>
                </a:solidFill>
                <a:ea typeface="Calibri" panose="020F0502020204030204" pitchFamily="34" charset="0"/>
                <a:cs typeface="Times New Roman" panose="02020603050405020304" pitchFamily="18" charset="0"/>
              </a:rPr>
              <a:t>WingtipApplicationPages</a:t>
            </a:r>
            <a:r>
              <a:rPr lang="en-US" sz="700" kern="0" dirty="0">
                <a:solidFill>
                  <a:srgbClr val="0000FF"/>
                </a:solidFill>
                <a:ea typeface="Calibri" panose="020F0502020204030204" pitchFamily="34" charset="0"/>
                <a:cs typeface="Times New Roman" panose="02020603050405020304" pitchFamily="18" charset="0"/>
              </a:rPr>
              <a:t>/SiteConfig2.aspx</a:t>
            </a:r>
            <a:r>
              <a:rPr lang="en-US" sz="700" kern="0" dirty="0">
                <a:solidFill>
                  <a:srgbClr val="000000"/>
                </a:solidFill>
                <a:ea typeface="Calibri" panose="020F0502020204030204" pitchFamily="34" charset="0"/>
                <a:cs typeface="Times New Roman" panose="02020603050405020304" pitchFamily="18" charset="0"/>
              </a:rPr>
              <a:t>"</a:t>
            </a:r>
            <a:r>
              <a:rPr lang="en-US" sz="700" kern="0" dirty="0">
                <a:solidFill>
                  <a:srgbClr val="0000FF"/>
                </a:solidFill>
                <a:ea typeface="Calibri" panose="020F0502020204030204" pitchFamily="34" charset="0"/>
                <a:cs typeface="Times New Roman" panose="02020603050405020304" pitchFamily="18" charset="0"/>
              </a:rPr>
              <a:t> /&gt;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kern="0" dirty="0">
                <a:solidFill>
                  <a:srgbClr val="0000FF"/>
                </a:solidFill>
                <a:ea typeface="Calibri" panose="020F0502020204030204" pitchFamily="34" charset="0"/>
                <a:cs typeface="Times New Roman" panose="02020603050405020304" pitchFamily="18" charset="0"/>
              </a:rPr>
              <a:t>&lt;/</a:t>
            </a:r>
            <a:r>
              <a:rPr lang="en-US" sz="700" kern="0" dirty="0" err="1">
                <a:solidFill>
                  <a:srgbClr val="A31515"/>
                </a:solidFill>
                <a:ea typeface="Calibri" panose="020F0502020204030204" pitchFamily="34" charset="0"/>
                <a:cs typeface="Times New Roman" panose="02020603050405020304" pitchFamily="18" charset="0"/>
              </a:rPr>
              <a:t>CustomAction</a:t>
            </a:r>
            <a:r>
              <a:rPr lang="en-US" sz="700" kern="0" dirty="0">
                <a:solidFill>
                  <a:srgbClr val="0000FF"/>
                </a:solidFill>
                <a:ea typeface="Calibri" panose="020F0502020204030204" pitchFamily="34" charset="0"/>
                <a:cs typeface="Times New Roman" panose="02020603050405020304" pitchFamily="18" charset="0"/>
              </a:rPr>
              <a:t>&gt;</a:t>
            </a:r>
            <a:endParaRPr lang="en-US" sz="7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700" kern="100" dirty="0">
                <a:latin typeface="Calibri" panose="020F0502020204030204" pitchFamily="34" charset="0"/>
                <a:ea typeface="Calibri" panose="020F0502020204030204" pitchFamily="34" charset="0"/>
                <a:cs typeface="Times New Roman" panose="02020603050405020304" pitchFamily="18" charset="0"/>
              </a:rPr>
              <a:t> </a:t>
            </a:r>
            <a:endParaRPr lang="en-US" sz="7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234712" y="4800600"/>
            <a:ext cx="3851888" cy="1800728"/>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7562004" y="4422168"/>
            <a:ext cx="1279242" cy="21049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6530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Pages &amp; </a:t>
            </a:r>
            <a:br>
              <a:rPr lang="en-US" dirty="0" smtClean="0"/>
            </a:br>
            <a:r>
              <a:rPr lang="en-US" dirty="0" smtClean="0"/>
              <a:t>Extending Site Settings</a:t>
            </a:r>
            <a:endParaRPr lang="en-US" dirty="0"/>
          </a:p>
        </p:txBody>
      </p:sp>
    </p:spTree>
    <p:extLst>
      <p:ext uri="{BB962C8B-B14F-4D97-AF65-F5344CB8AC3E}">
        <p14:creationId xmlns:p14="http://schemas.microsoft.com/office/powerpoint/2010/main" val="16351687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Master Pages in SharePoint 2013</a:t>
            </a:r>
          </a:p>
          <a:p>
            <a:pPr>
              <a:buFont typeface="Wingdings" panose="05000000000000000000" pitchFamily="2" charset="2"/>
              <a:buChar char="ü"/>
            </a:pPr>
            <a:r>
              <a:rPr lang="en-US" dirty="0" smtClean="0"/>
              <a:t>Site Pages and Modules</a:t>
            </a:r>
          </a:p>
          <a:p>
            <a:pPr>
              <a:buFont typeface="Wingdings" panose="05000000000000000000" pitchFamily="2" charset="2"/>
              <a:buChar char="ü"/>
            </a:pPr>
            <a:r>
              <a:rPr lang="en-US" dirty="0" smtClean="0"/>
              <a:t>User Interface Design for Apps</a:t>
            </a:r>
          </a:p>
          <a:p>
            <a:pPr>
              <a:buFont typeface="Wingdings" panose="05000000000000000000" pitchFamily="2" charset="2"/>
              <a:buChar char="ü"/>
            </a:pPr>
            <a:r>
              <a:rPr lang="en-US" dirty="0" smtClean="0"/>
              <a:t>Application Pages</a:t>
            </a:r>
          </a:p>
          <a:p>
            <a:endParaRPr lang="en-US" dirty="0" smtClean="0"/>
          </a:p>
        </p:txBody>
      </p:sp>
    </p:spTree>
    <p:extLst>
      <p:ext uri="{BB962C8B-B14F-4D97-AF65-F5344CB8AC3E}">
        <p14:creationId xmlns:p14="http://schemas.microsoft.com/office/powerpoint/2010/main" val="3358001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Pages vs. Application Pages</a:t>
            </a:r>
            <a:endParaRPr lang="en-US" dirty="0"/>
          </a:p>
        </p:txBody>
      </p:sp>
      <p:sp>
        <p:nvSpPr>
          <p:cNvPr id="3" name="Content Placeholder 2"/>
          <p:cNvSpPr>
            <a:spLocks noGrp="1"/>
          </p:cNvSpPr>
          <p:nvPr>
            <p:ph idx="1"/>
          </p:nvPr>
        </p:nvSpPr>
        <p:spPr/>
        <p:txBody>
          <a:bodyPr/>
          <a:lstStyle/>
          <a:p>
            <a:r>
              <a:rPr lang="en-US" dirty="0" smtClean="0"/>
              <a:t>Site Pages exist within virtual file system of site</a:t>
            </a:r>
          </a:p>
          <a:p>
            <a:pPr lvl="1"/>
            <a:r>
              <a:rPr lang="en-US" dirty="0" smtClean="0"/>
              <a:t>They support customization via Web Parts and/or SPD</a:t>
            </a:r>
          </a:p>
          <a:p>
            <a:pPr lvl="1"/>
            <a:r>
              <a:rPr lang="en-US" dirty="0" smtClean="0"/>
              <a:t>Site pages can be rendered using underlying template</a:t>
            </a:r>
          </a:p>
          <a:p>
            <a:pPr lvl="1"/>
            <a:r>
              <a:rPr lang="en-US" dirty="0" smtClean="0"/>
              <a:t>Page using template is said to be a ghosted page</a:t>
            </a:r>
          </a:p>
          <a:p>
            <a:pPr lvl="1"/>
            <a:r>
              <a:rPr lang="en-US" dirty="0" smtClean="0"/>
              <a:t>Page can be customized (</a:t>
            </a:r>
            <a:r>
              <a:rPr lang="en-US" dirty="0" err="1" smtClean="0"/>
              <a:t>unghosted</a:t>
            </a:r>
            <a:r>
              <a:rPr lang="en-US" dirty="0" smtClean="0"/>
              <a:t>) by user</a:t>
            </a:r>
          </a:p>
          <a:p>
            <a:pPr lvl="1"/>
            <a:endParaRPr lang="en-US" dirty="0" smtClean="0"/>
          </a:p>
          <a:p>
            <a:r>
              <a:rPr lang="en-US" dirty="0" smtClean="0"/>
              <a:t>Application Pages are deployed once per farm</a:t>
            </a:r>
          </a:p>
          <a:p>
            <a:pPr lvl="1"/>
            <a:r>
              <a:rPr lang="en-US" dirty="0" smtClean="0"/>
              <a:t>They are accessible through </a:t>
            </a:r>
            <a:r>
              <a:rPr lang="en-US" b="1" dirty="0" smtClean="0"/>
              <a:t>_layouts</a:t>
            </a:r>
            <a:r>
              <a:rPr lang="en-US" dirty="0" smtClean="0"/>
              <a:t> virtual directory</a:t>
            </a:r>
          </a:p>
          <a:p>
            <a:pPr lvl="1"/>
            <a:r>
              <a:rPr lang="en-US" dirty="0" smtClean="0"/>
              <a:t>They are parsed / compiled in classic ASP.NET mode</a:t>
            </a:r>
          </a:p>
          <a:p>
            <a:pPr lvl="1"/>
            <a:r>
              <a:rPr lang="en-US" dirty="0" smtClean="0"/>
              <a:t>They do not support any form of user customization</a:t>
            </a:r>
          </a:p>
          <a:p>
            <a:pPr lvl="1"/>
            <a:r>
              <a:rPr lang="en-US" dirty="0" smtClean="0"/>
              <a:t>The can only be added using farm solutions</a:t>
            </a:r>
          </a:p>
          <a:p>
            <a:pPr lvl="1"/>
            <a:endParaRPr lang="en-US" dirty="0" smtClean="0"/>
          </a:p>
        </p:txBody>
      </p:sp>
    </p:spTree>
    <p:extLst>
      <p:ext uri="{BB962C8B-B14F-4D97-AF65-F5344CB8AC3E}">
        <p14:creationId xmlns:p14="http://schemas.microsoft.com/office/powerpoint/2010/main" val="2218671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Integration with Master Pages </a:t>
            </a:r>
            <a:endParaRPr lang="en-US" dirty="0"/>
          </a:p>
        </p:txBody>
      </p:sp>
      <p:sp>
        <p:nvSpPr>
          <p:cNvPr id="3" name="Content Placeholder 2"/>
          <p:cNvSpPr>
            <a:spLocks noGrp="1"/>
          </p:cNvSpPr>
          <p:nvPr>
            <p:ph idx="1"/>
          </p:nvPr>
        </p:nvSpPr>
        <p:spPr/>
        <p:txBody>
          <a:bodyPr>
            <a:normAutofit/>
          </a:bodyPr>
          <a:lstStyle/>
          <a:p>
            <a:r>
              <a:rPr lang="en-US" dirty="0" smtClean="0"/>
              <a:t>Master Page integration with SharePoint 2010</a:t>
            </a:r>
          </a:p>
          <a:p>
            <a:pPr lvl="1"/>
            <a:r>
              <a:rPr lang="en-US" dirty="0" smtClean="0"/>
              <a:t>Master Pages stored in Master Page Gallery (MPG)</a:t>
            </a:r>
          </a:p>
          <a:p>
            <a:pPr lvl="1"/>
            <a:r>
              <a:rPr lang="en-US" dirty="0" smtClean="0"/>
              <a:t>MPG created automatically on per site basis</a:t>
            </a:r>
          </a:p>
          <a:p>
            <a:pPr lvl="1"/>
            <a:r>
              <a:rPr lang="en-US" dirty="0" smtClean="0"/>
              <a:t>All pages in site link to </a:t>
            </a:r>
            <a:r>
              <a:rPr lang="en-US" sz="2000" dirty="0" smtClean="0">
                <a:latin typeface="Courier New" pitchFamily="49" charset="0"/>
                <a:cs typeface="Courier New" pitchFamily="49" charset="0"/>
              </a:rPr>
              <a:t>v4.master</a:t>
            </a:r>
            <a:r>
              <a:rPr lang="en-US" dirty="0" smtClean="0"/>
              <a:t> in MPG</a:t>
            </a:r>
          </a:p>
          <a:p>
            <a:endParaRPr lang="en-US" dirty="0" smtClean="0"/>
          </a:p>
          <a:p>
            <a:r>
              <a:rPr lang="en-US" dirty="0" smtClean="0"/>
              <a:t>Changes in SharePoint 2013</a:t>
            </a:r>
          </a:p>
          <a:p>
            <a:pPr lvl="1"/>
            <a:r>
              <a:rPr lang="en-US" sz="2000" dirty="0" smtClean="0">
                <a:latin typeface="Courier New" pitchFamily="49" charset="0"/>
                <a:cs typeface="Courier New" pitchFamily="49" charset="0"/>
              </a:rPr>
              <a:t>v4.master</a:t>
            </a:r>
            <a:r>
              <a:rPr lang="en-US" dirty="0" smtClean="0"/>
              <a:t> serves as master page for 2010 UI mode</a:t>
            </a:r>
          </a:p>
          <a:p>
            <a:pPr lvl="1"/>
            <a:r>
              <a:rPr lang="en-US" sz="2000" dirty="0" err="1" smtClean="0">
                <a:latin typeface="Courier New" pitchFamily="49" charset="0"/>
                <a:cs typeface="Courier New" pitchFamily="49" charset="0"/>
              </a:rPr>
              <a:t>seattle.master</a:t>
            </a:r>
            <a:r>
              <a:rPr lang="en-US" dirty="0" smtClean="0"/>
              <a:t> serves as default master page in 2013</a:t>
            </a:r>
          </a:p>
          <a:p>
            <a:pPr lvl="1"/>
            <a:r>
              <a:rPr lang="en-US" dirty="0" smtClean="0"/>
              <a:t>Site has new </a:t>
            </a:r>
            <a:r>
              <a:rPr lang="en-US" sz="2000" dirty="0" smtClean="0">
                <a:latin typeface="Courier New" panose="02070309020205020404" pitchFamily="49" charset="0"/>
                <a:cs typeface="Courier New" panose="02070309020205020404" pitchFamily="49" charset="0"/>
              </a:rPr>
              <a:t>UseV15Rendering</a:t>
            </a:r>
            <a:r>
              <a:rPr lang="en-US" dirty="0" smtClean="0"/>
              <a:t> property</a:t>
            </a:r>
          </a:p>
          <a:p>
            <a:pPr lvl="1"/>
            <a:r>
              <a:rPr lang="en-US" dirty="0" smtClean="0"/>
              <a:t>MPG includes others (e.g. </a:t>
            </a:r>
            <a:r>
              <a:rPr lang="en-US" sz="2000" dirty="0" err="1" smtClean="0">
                <a:latin typeface="Courier New" panose="02070309020205020404" pitchFamily="49" charset="0"/>
                <a:cs typeface="Courier New" panose="02070309020205020404" pitchFamily="49" charset="0"/>
              </a:rPr>
              <a:t>belltown.master</a:t>
            </a:r>
            <a:r>
              <a:rPr lang="en-US" dirty="0" smtClean="0"/>
              <a:t>)</a:t>
            </a:r>
          </a:p>
          <a:p>
            <a:pPr lvl="1"/>
            <a:r>
              <a:rPr lang="en-US" dirty="0" smtClean="0"/>
              <a:t>New options for user to change site master page</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32256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Look of a Site </a:t>
            </a:r>
            <a:endParaRPr lang="en-US" dirty="0"/>
          </a:p>
        </p:txBody>
      </p:sp>
      <p:pic>
        <p:nvPicPr>
          <p:cNvPr id="3" name="Picture 2"/>
          <p:cNvPicPr>
            <a:picLocks noChangeAspect="1"/>
          </p:cNvPicPr>
          <p:nvPr/>
        </p:nvPicPr>
        <p:blipFill>
          <a:blip r:embed="rId3"/>
          <a:stretch>
            <a:fillRect/>
          </a:stretch>
        </p:blipFill>
        <p:spPr>
          <a:xfrm>
            <a:off x="442912" y="1143000"/>
            <a:ext cx="7862888" cy="5554670"/>
          </a:xfrm>
          <a:prstGeom prst="rect">
            <a:avLst/>
          </a:prstGeom>
          <a:ln>
            <a:solidFill>
              <a:schemeClr val="bg1">
                <a:lumMod val="65000"/>
              </a:schemeClr>
            </a:solidFill>
          </a:ln>
        </p:spPr>
      </p:pic>
    </p:spTree>
    <p:extLst>
      <p:ext uri="{BB962C8B-B14F-4D97-AF65-F5344CB8AC3E}">
        <p14:creationId xmlns:p14="http://schemas.microsoft.com/office/powerpoint/2010/main" val="1747088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solidFill>
                  <a:schemeClr val="bg1">
                    <a:lumMod val="50000"/>
                  </a:schemeClr>
                </a:solidFill>
              </a:rPr>
              <a:t>Master Pages in SharePoint 2013</a:t>
            </a:r>
          </a:p>
          <a:p>
            <a:pPr>
              <a:buFont typeface="Wingdings" panose="05000000000000000000" pitchFamily="2" charset="2"/>
              <a:buChar char="Ø"/>
            </a:pPr>
            <a:r>
              <a:rPr lang="en-US" dirty="0" smtClean="0"/>
              <a:t>Site Pages and Modules</a:t>
            </a:r>
          </a:p>
          <a:p>
            <a:r>
              <a:rPr lang="en-US" dirty="0" smtClean="0"/>
              <a:t>User Interface Design for Apps</a:t>
            </a:r>
          </a:p>
          <a:p>
            <a:r>
              <a:rPr lang="en-US" dirty="0" smtClean="0"/>
              <a:t>Application Pages</a:t>
            </a:r>
          </a:p>
          <a:p>
            <a:endParaRPr lang="en-US" dirty="0" smtClean="0"/>
          </a:p>
        </p:txBody>
      </p:sp>
    </p:spTree>
    <p:extLst>
      <p:ext uri="{BB962C8B-B14F-4D97-AF65-F5344CB8AC3E}">
        <p14:creationId xmlns:p14="http://schemas.microsoft.com/office/powerpoint/2010/main" val="1411707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Pages Overview</a:t>
            </a:r>
            <a:endParaRPr lang="en-US" dirty="0"/>
          </a:p>
        </p:txBody>
      </p:sp>
      <p:sp>
        <p:nvSpPr>
          <p:cNvPr id="3" name="Content Placeholder 2"/>
          <p:cNvSpPr>
            <a:spLocks noGrp="1"/>
          </p:cNvSpPr>
          <p:nvPr>
            <p:ph idx="1"/>
          </p:nvPr>
        </p:nvSpPr>
        <p:spPr/>
        <p:txBody>
          <a:bodyPr/>
          <a:lstStyle/>
          <a:p>
            <a:r>
              <a:rPr lang="en-US" dirty="0" smtClean="0"/>
              <a:t>Site pages can be added by a developer</a:t>
            </a:r>
          </a:p>
          <a:p>
            <a:pPr lvl="1"/>
            <a:r>
              <a:rPr lang="en-US" dirty="0" smtClean="0"/>
              <a:t>Works in SharePoint solutions and in SharePoint apps</a:t>
            </a:r>
          </a:p>
          <a:p>
            <a:pPr lvl="1"/>
            <a:r>
              <a:rPr lang="en-US" dirty="0" smtClean="0"/>
              <a:t>Sites pages and related resources added with </a:t>
            </a:r>
            <a:r>
              <a:rPr lang="en-US" b="1" dirty="0" smtClean="0"/>
              <a:t>Modules</a:t>
            </a:r>
          </a:p>
          <a:p>
            <a:pPr lvl="1"/>
            <a:r>
              <a:rPr lang="en-US" dirty="0" smtClean="0"/>
              <a:t>Site pages cannot contain any server-side code</a:t>
            </a:r>
          </a:p>
          <a:p>
            <a:pPr lvl="1"/>
            <a:endParaRPr lang="en-US" dirty="0"/>
          </a:p>
          <a:p>
            <a:r>
              <a:rPr lang="en-US" dirty="0" smtClean="0"/>
              <a:t>Developers create site pages using templates</a:t>
            </a:r>
          </a:p>
          <a:p>
            <a:pPr lvl="1"/>
            <a:r>
              <a:rPr lang="en-US" dirty="0" smtClean="0"/>
              <a:t>You create a Module and add one of more templates</a:t>
            </a:r>
          </a:p>
          <a:p>
            <a:pPr lvl="1"/>
            <a:r>
              <a:rPr lang="en-US" dirty="0" smtClean="0"/>
              <a:t>Feature activation create instances from the templates</a:t>
            </a:r>
          </a:p>
          <a:p>
            <a:pPr lvl="1"/>
            <a:r>
              <a:rPr lang="en-US" dirty="0" smtClean="0"/>
              <a:t>Sites pages initially in uncustomized state (ghosted)</a:t>
            </a:r>
          </a:p>
          <a:p>
            <a:pPr lvl="1"/>
            <a:r>
              <a:rPr lang="en-US" dirty="0" smtClean="0"/>
              <a:t>Sites pages can be customized (</a:t>
            </a:r>
            <a:r>
              <a:rPr lang="en-US" dirty="0" err="1" smtClean="0"/>
              <a:t>unghosted</a:t>
            </a:r>
            <a:r>
              <a:rPr lang="en-US" dirty="0" smtClean="0"/>
              <a:t>) by users</a:t>
            </a:r>
          </a:p>
        </p:txBody>
      </p:sp>
    </p:spTree>
    <p:extLst>
      <p:ext uri="{BB962C8B-B14F-4D97-AF65-F5344CB8AC3E}">
        <p14:creationId xmlns:p14="http://schemas.microsoft.com/office/powerpoint/2010/main" val="3731993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Pages from Page Templates</a:t>
            </a:r>
            <a:endParaRPr lang="en-US" dirty="0"/>
          </a:p>
        </p:txBody>
      </p:sp>
      <p:sp>
        <p:nvSpPr>
          <p:cNvPr id="3" name="Content Placeholder 2"/>
          <p:cNvSpPr>
            <a:spLocks noGrp="1"/>
          </p:cNvSpPr>
          <p:nvPr>
            <p:ph idx="1"/>
          </p:nvPr>
        </p:nvSpPr>
        <p:spPr/>
        <p:txBody>
          <a:bodyPr/>
          <a:lstStyle/>
          <a:p>
            <a:r>
              <a:rPr lang="en-US" dirty="0" smtClean="0"/>
              <a:t>Site pages created using a </a:t>
            </a:r>
            <a:r>
              <a:rPr lang="en-US" b="1" dirty="0" smtClean="0"/>
              <a:t>Module</a:t>
            </a:r>
          </a:p>
          <a:p>
            <a:pPr lvl="1"/>
            <a:r>
              <a:rPr lang="en-US" dirty="0" smtClean="0"/>
              <a:t>Module must be associated with a feature</a:t>
            </a:r>
            <a:endParaRPr lang="en-US" dirty="0"/>
          </a:p>
          <a:p>
            <a:pPr lvl="1"/>
            <a:r>
              <a:rPr lang="en-US" dirty="0" smtClean="0"/>
              <a:t>Visual Studio adds project folder with </a:t>
            </a:r>
            <a:r>
              <a:rPr lang="en-US" sz="2000" dirty="0" smtClean="0">
                <a:latin typeface="Courier New" panose="02070309020205020404" pitchFamily="49" charset="0"/>
                <a:cs typeface="Courier New" panose="02070309020205020404" pitchFamily="49" charset="0"/>
              </a:rPr>
              <a:t>elements.xml</a:t>
            </a:r>
            <a:r>
              <a:rPr lang="en-US" dirty="0" smtClean="0"/>
              <a:t> file</a:t>
            </a:r>
          </a:p>
          <a:p>
            <a:pPr lvl="1"/>
            <a:r>
              <a:rPr lang="en-US" dirty="0" smtClean="0"/>
              <a:t>Inside is a </a:t>
            </a:r>
            <a:r>
              <a:rPr lang="en-US" sz="2000" dirty="0" smtClean="0">
                <a:latin typeface="Courier New" pitchFamily="49" charset="0"/>
                <a:cs typeface="Courier New" pitchFamily="49" charset="0"/>
              </a:rPr>
              <a:t>&lt;</a:t>
            </a:r>
            <a:r>
              <a:rPr lang="en-US" sz="2000" dirty="0">
                <a:latin typeface="Courier New" pitchFamily="49" charset="0"/>
                <a:cs typeface="Courier New" pitchFamily="49" charset="0"/>
              </a:rPr>
              <a:t>Module&gt;</a:t>
            </a:r>
            <a:r>
              <a:rPr lang="en-US" dirty="0"/>
              <a:t> element with </a:t>
            </a:r>
            <a:r>
              <a:rPr lang="en-US" sz="2000" dirty="0">
                <a:latin typeface="Courier New" pitchFamily="49" charset="0"/>
                <a:cs typeface="Courier New" pitchFamily="49" charset="0"/>
              </a:rPr>
              <a:t>&lt;File&gt;</a:t>
            </a:r>
            <a:r>
              <a:rPr lang="en-US" dirty="0"/>
              <a:t> </a:t>
            </a:r>
            <a:r>
              <a:rPr lang="en-US" dirty="0" smtClean="0"/>
              <a:t>elements</a:t>
            </a:r>
            <a:endParaRPr lang="en-US" dirty="0"/>
          </a:p>
        </p:txBody>
      </p:sp>
      <p:pic>
        <p:nvPicPr>
          <p:cNvPr id="5" name="Picture 4"/>
          <p:cNvPicPr>
            <a:picLocks noChangeAspect="1"/>
          </p:cNvPicPr>
          <p:nvPr/>
        </p:nvPicPr>
        <p:blipFill>
          <a:blip r:embed="rId3"/>
          <a:stretch>
            <a:fillRect/>
          </a:stretch>
        </p:blipFill>
        <p:spPr>
          <a:xfrm>
            <a:off x="1578571" y="3352800"/>
            <a:ext cx="3882376" cy="2683108"/>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4387413" y="5387939"/>
            <a:ext cx="2064250" cy="327062"/>
          </a:xfrm>
          <a:prstGeom prst="straightConnector1">
            <a:avLst/>
          </a:prstGeom>
          <a:ln>
            <a:headEnd type="oval" w="med" len="med"/>
            <a:tailEnd type="triangle" w="med" len="med"/>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4"/>
          <a:stretch>
            <a:fillRect/>
          </a:stretch>
        </p:blipFill>
        <p:spPr>
          <a:xfrm>
            <a:off x="6562966" y="4119563"/>
            <a:ext cx="1514234" cy="25860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4728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purl.org/dc/terms/"/>
    <ds:schemaRef ds:uri="http://purl.org/dc/dcmityp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A69A34B-F753-4747-A71E-F47EECD64D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1760</TotalTime>
  <Words>3333</Words>
  <Application>Microsoft Office PowerPoint</Application>
  <PresentationFormat>On-screen Show (4:3)</PresentationFormat>
  <Paragraphs>515</Paragraphs>
  <Slides>32</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Black</vt:lpstr>
      <vt:lpstr>Calibri</vt:lpstr>
      <vt:lpstr>Consolas</vt:lpstr>
      <vt:lpstr>Copperplate Gothic Bold</vt:lpstr>
      <vt:lpstr>Courier New</vt:lpstr>
      <vt:lpstr>Lucida Console</vt:lpstr>
      <vt:lpstr>Segoe UI</vt:lpstr>
      <vt:lpstr>Times New Roman</vt:lpstr>
      <vt:lpstr>Wingdings</vt:lpstr>
      <vt:lpstr>CPT Course Module</vt:lpstr>
      <vt:lpstr>Pages, Navigation &amp; User Interface</vt:lpstr>
      <vt:lpstr>Agenda</vt:lpstr>
      <vt:lpstr>SharePoint Sites are Collections of Pages</vt:lpstr>
      <vt:lpstr>Site Pages vs. Application Pages</vt:lpstr>
      <vt:lpstr>SharePoint Integration with Master Pages </vt:lpstr>
      <vt:lpstr>Changing the Look of a Site </vt:lpstr>
      <vt:lpstr>Agenda</vt:lpstr>
      <vt:lpstr>Site Pages Overview</vt:lpstr>
      <vt:lpstr>Creating Site Pages from Page Templates</vt:lpstr>
      <vt:lpstr>Modules &amp; Elements.xml File</vt:lpstr>
      <vt:lpstr>'Hello World' Page Template for Site Page</vt:lpstr>
      <vt:lpstr>Designing Web Part Pages</vt:lpstr>
      <vt:lpstr>Adding Navigation Nodes to Top Nav Bar</vt:lpstr>
      <vt:lpstr>Provisioning Site Pages using  Page Templates</vt:lpstr>
      <vt:lpstr>Custom View Rending with JSLink</vt:lpstr>
      <vt:lpstr>Creating Custom List Views  with JavaScript</vt:lpstr>
      <vt:lpstr>Agenda</vt:lpstr>
      <vt:lpstr>User Interface Extensions for Apps</vt:lpstr>
      <vt:lpstr>Modules in a SharePoint-Hosted App</vt:lpstr>
      <vt:lpstr>App.master</vt:lpstr>
      <vt:lpstr>Custom Master Pages in the App Web</vt:lpstr>
      <vt:lpstr>UI Design for Cloud-Hosted Apps</vt:lpstr>
      <vt:lpstr>Leveraging the Chrome Control</vt:lpstr>
      <vt:lpstr>Creating App Parts Using Client Web Parts</vt:lpstr>
      <vt:lpstr>Creating UI Custom Actions</vt:lpstr>
      <vt:lpstr>Creating Pages in the Remote Web</vt:lpstr>
      <vt:lpstr>Agenda</vt:lpstr>
      <vt:lpstr>Creating Application Pages</vt:lpstr>
      <vt:lpstr>Adding Code to An Application Page</vt:lpstr>
      <vt:lpstr>Navigating with CustomActions</vt:lpstr>
      <vt:lpstr>Application Pages &amp;  Extending Site Settings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Pages, Navigation &amp; User Interface</dc:title>
  <dc:creator>Windows User</dc:creator>
  <cp:lastModifiedBy>Ted Pattison</cp:lastModifiedBy>
  <cp:revision>73</cp:revision>
  <dcterms:created xsi:type="dcterms:W3CDTF">2012-07-07T16:17:22Z</dcterms:created>
  <dcterms:modified xsi:type="dcterms:W3CDTF">2013-05-19T14:37:41Z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