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3"/>
  </p:notesMasterIdLst>
  <p:handoutMasterIdLst>
    <p:handoutMasterId r:id="rId34"/>
  </p:handoutMasterIdLst>
  <p:sldIdLst>
    <p:sldId id="279" r:id="rId6"/>
    <p:sldId id="278" r:id="rId7"/>
    <p:sldId id="296" r:id="rId8"/>
    <p:sldId id="297" r:id="rId9"/>
    <p:sldId id="298" r:id="rId10"/>
    <p:sldId id="299" r:id="rId11"/>
    <p:sldId id="300" r:id="rId12"/>
    <p:sldId id="301" r:id="rId13"/>
    <p:sldId id="302" r:id="rId14"/>
    <p:sldId id="303" r:id="rId15"/>
    <p:sldId id="304" r:id="rId16"/>
    <p:sldId id="305" r:id="rId17"/>
    <p:sldId id="322" r:id="rId18"/>
    <p:sldId id="306" r:id="rId19"/>
    <p:sldId id="310" r:id="rId20"/>
    <p:sldId id="323" r:id="rId21"/>
    <p:sldId id="312" r:id="rId22"/>
    <p:sldId id="311" r:id="rId23"/>
    <p:sldId id="313" r:id="rId24"/>
    <p:sldId id="314" r:id="rId25"/>
    <p:sldId id="315" r:id="rId26"/>
    <p:sldId id="316" r:id="rId27"/>
    <p:sldId id="317" r:id="rId28"/>
    <p:sldId id="318" r:id="rId29"/>
    <p:sldId id="321" r:id="rId30"/>
    <p:sldId id="320" r:id="rId31"/>
    <p:sldId id="319"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46" autoAdjust="0"/>
    <p:restoredTop sz="59972" autoAdjust="0"/>
  </p:normalViewPr>
  <p:slideViewPr>
    <p:cSldViewPr>
      <p:cViewPr varScale="1">
        <p:scale>
          <a:sx n="52" d="100"/>
          <a:sy n="52" d="100"/>
        </p:scale>
        <p:origin x="1758" y="6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72" d="100"/>
          <a:sy n="72" d="100"/>
        </p:scale>
        <p:origin x="2179"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this module you’ll learn how to create custom field types, field controls, site columns and content types as well as how to leverage them in custom solutions. In addition, you’ll also learn how to implement them in a repeatable fashion with the SharePoint tools in Visual Studio 2012. Finally this module will also cover creating site definitions and Web Templates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10</a:t>
            </a:fld>
            <a:endParaRPr lang="en-US" dirty="0"/>
          </a:p>
        </p:txBody>
      </p:sp>
    </p:spTree>
    <p:extLst>
      <p:ext uri="{BB962C8B-B14F-4D97-AF65-F5344CB8AC3E}">
        <p14:creationId xmlns:p14="http://schemas.microsoft.com/office/powerpoint/2010/main" val="2005037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In SharePoint 2007 it is not easy to upgrade the definition of existing content types.</a:t>
            </a:r>
          </a:p>
          <a:p>
            <a:endParaRPr lang="nl-BE" dirty="0" smtClean="0"/>
          </a:p>
          <a:p>
            <a:r>
              <a:rPr lang="nl-BE" dirty="0" smtClean="0"/>
              <a:t>SharePoint </a:t>
            </a:r>
            <a:r>
              <a:rPr lang="nl-BE" baseline="0" dirty="0" smtClean="0"/>
              <a:t>2010 added new elements to the CAML schema that allows for a better upgrade scenario. You can use the </a:t>
            </a:r>
            <a:r>
              <a:rPr lang="nl-BE" b="1" baseline="0" dirty="0" smtClean="0"/>
              <a:t>&lt;UpgradeActions&gt; </a:t>
            </a:r>
            <a:r>
              <a:rPr lang="nl-BE" baseline="0" dirty="0" smtClean="0"/>
              <a:t>element within the </a:t>
            </a:r>
            <a:r>
              <a:rPr lang="nl-BE" b="1" baseline="0" dirty="0" smtClean="0"/>
              <a:t>&lt;Feature&gt; </a:t>
            </a:r>
            <a:r>
              <a:rPr lang="nl-BE" baseline="0" dirty="0" smtClean="0"/>
              <a:t>element to indicate that you want to upgrade a feature. Within the </a:t>
            </a:r>
            <a:r>
              <a:rPr lang="nl-BE" b="1" baseline="0" dirty="0" smtClean="0"/>
              <a:t>&lt;UpgradeActions&gt; </a:t>
            </a:r>
            <a:r>
              <a:rPr lang="nl-BE" baseline="0" dirty="0" smtClean="0"/>
              <a:t>element you can place elements like </a:t>
            </a:r>
            <a:r>
              <a:rPr lang="nl-BE" b="1" baseline="0" dirty="0" smtClean="0"/>
              <a:t>&lt;AddContentTypeField&gt; </a:t>
            </a:r>
            <a:r>
              <a:rPr lang="nl-BE" baseline="0" dirty="0" smtClean="0"/>
              <a:t>to add </a:t>
            </a:r>
            <a:r>
              <a:rPr lang="en-US" dirty="0" smtClean="0"/>
              <a:t>a new field to a provisioned content type and to propagate the change to child lists and content types.</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11</a:t>
            </a:fld>
            <a:endParaRPr lang="en-US" dirty="0"/>
          </a:p>
        </p:txBody>
      </p:sp>
    </p:spTree>
    <p:extLst>
      <p:ext uri="{BB962C8B-B14F-4D97-AF65-F5344CB8AC3E}">
        <p14:creationId xmlns:p14="http://schemas.microsoft.com/office/powerpoint/2010/main" val="3542011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of upgrading existing content types has</a:t>
            </a:r>
            <a:r>
              <a:rPr lang="en-US" baseline="0" dirty="0" smtClean="0"/>
              <a:t> been a dynamic challenge since they were introduced in SharePoint 2007. While the improvements in upgrade actions added in SharePoint 2013 are quite helpful and updating content types through the browser is straightforward and reliable, it is strongly recommended that developers review the documentation links in this slide. There are so many different scenarios and conditions that could happen that it is best for developers to get a solid understand of what options are available, what are the advantages and disadvantages of each and come up with their own process.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12</a:t>
            </a:fld>
            <a:endParaRPr lang="en-US" dirty="0"/>
          </a:p>
        </p:txBody>
      </p:sp>
    </p:spTree>
    <p:extLst>
      <p:ext uri="{BB962C8B-B14F-4D97-AF65-F5344CB8AC3E}">
        <p14:creationId xmlns:p14="http://schemas.microsoft.com/office/powerpoint/2010/main" val="2124866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dirty="0" smtClean="0"/>
              <a:t>Using VS2012 create a site column &amp; content type in</a:t>
            </a:r>
            <a:r>
              <a:rPr lang="en-US" baseline="0" dirty="0" smtClean="0"/>
              <a:t> a SharePoint hosted app. </a:t>
            </a:r>
          </a:p>
          <a:p>
            <a:pPr marL="171450" indent="-171450" algn="l">
              <a:buFont typeface="Arial" panose="020B0604020202020204" pitchFamily="34" charset="0"/>
              <a:buChar char="•"/>
            </a:pPr>
            <a:r>
              <a:rPr lang="en-US" baseline="0" dirty="0" smtClean="0"/>
              <a:t>Make sure to add title to the content type, but rename it.</a:t>
            </a:r>
          </a:p>
          <a:p>
            <a:pPr marL="171450" indent="-171450" algn="l">
              <a:buFont typeface="Arial" panose="020B0604020202020204" pitchFamily="34" charset="0"/>
              <a:buChar char="•"/>
            </a:pPr>
            <a:r>
              <a:rPr lang="en-US" baseline="0" dirty="0" smtClean="0"/>
              <a:t>Make one site column use the custom field type from demo 1</a:t>
            </a:r>
          </a:p>
          <a:p>
            <a:endParaRPr lang="en-US" baseline="0" dirty="0" smtClean="0"/>
          </a:p>
          <a:p>
            <a:r>
              <a:rPr lang="en-US" baseline="0" dirty="0" smtClean="0"/>
              <a:t>Scenario: columns for sales leads, content type can be based on contacts CT, or a new one. </a:t>
            </a:r>
          </a:p>
        </p:txBody>
      </p:sp>
    </p:spTree>
    <p:extLst>
      <p:ext uri="{BB962C8B-B14F-4D97-AF65-F5344CB8AC3E}">
        <p14:creationId xmlns:p14="http://schemas.microsoft.com/office/powerpoint/2010/main" val="814353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52118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Visual</a:t>
            </a:r>
            <a:r>
              <a:rPr lang="en-US" baseline="0" dirty="0" smtClean="0"/>
              <a:t> Studio 2012, Microsoft changed the available templates and created a single project template and added a wizard. The wizard isn’t terribly intuitive, so here’s a translation of what it means:</a:t>
            </a:r>
          </a:p>
          <a:p>
            <a:pPr algn="l"/>
            <a:endParaRPr lang="en-US" baseline="0" dirty="0" smtClean="0"/>
          </a:p>
          <a:p>
            <a:pPr algn="l"/>
            <a:r>
              <a:rPr lang="en-US" b="1" baseline="0" dirty="0" smtClean="0"/>
              <a:t>Customizable List</a:t>
            </a:r>
          </a:p>
          <a:p>
            <a:pPr algn="l"/>
            <a:r>
              <a:rPr lang="en-US" baseline="0" dirty="0" smtClean="0"/>
              <a:t>This option will create a new list definition with an associated instance of the new definition. You can then customize the definition using the new list designer.</a:t>
            </a:r>
          </a:p>
          <a:p>
            <a:pPr algn="l"/>
            <a:endParaRPr lang="en-US" baseline="0" dirty="0" smtClean="0"/>
          </a:p>
          <a:p>
            <a:pPr algn="l"/>
            <a:r>
              <a:rPr lang="en-US" b="1" baseline="0" dirty="0" smtClean="0"/>
              <a:t>Non-Customizable List</a:t>
            </a:r>
          </a:p>
          <a:p>
            <a:pPr algn="l"/>
            <a:r>
              <a:rPr lang="en-US" baseline="0" dirty="0" smtClean="0"/>
              <a:t>This option will simply create an instance of a list using an existing list definition but because it is an instance, it is not </a:t>
            </a:r>
            <a:r>
              <a:rPr lang="en-US" baseline="0" dirty="0" err="1" smtClean="0"/>
              <a:t>customizeable</a:t>
            </a:r>
            <a:r>
              <a:rPr lang="en-US" baseline="0" dirty="0" smtClean="0"/>
              <a:t>.</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08 - Creating Lists &amp; Event Handlers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08-</a:t>
            </a:r>
            <a:fld id="{073E6628-0705-4E34-90AA-D61A964D0AFD}" type="slidenum">
              <a:rPr lang="en-US" smtClean="0"/>
              <a:pPr/>
              <a:t>15</a:t>
            </a:fld>
            <a:endParaRPr lang="en-US" dirty="0"/>
          </a:p>
        </p:txBody>
      </p:sp>
    </p:spTree>
    <p:extLst>
      <p:ext uri="{BB962C8B-B14F-4D97-AF65-F5344CB8AC3E}">
        <p14:creationId xmlns:p14="http://schemas.microsoft.com/office/powerpoint/2010/main" val="2701651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VS2012, create a</a:t>
            </a:r>
            <a:r>
              <a:rPr lang="en-US" baseline="0" dirty="0" smtClean="0"/>
              <a:t> list definition using the project you created earlier that contained the site column &amp; content type:</a:t>
            </a:r>
          </a:p>
          <a:p>
            <a:endParaRPr lang="en-US" baseline="0" dirty="0" smtClean="0"/>
          </a:p>
          <a:p>
            <a:r>
              <a:rPr lang="en-US" baseline="0" dirty="0" smtClean="0"/>
              <a:t>Scenario: List type: blank</a:t>
            </a:r>
            <a:endParaRPr lang="en-US" dirty="0"/>
          </a:p>
        </p:txBody>
      </p:sp>
    </p:spTree>
    <p:extLst>
      <p:ext uri="{BB962C8B-B14F-4D97-AF65-F5344CB8AC3E}">
        <p14:creationId xmlns:p14="http://schemas.microsoft.com/office/powerpoint/2010/main" val="4126630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6943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A site definition is the top-level component that aggregates</a:t>
            </a:r>
            <a:r>
              <a:rPr lang="nl-BE" baseline="0" dirty="0" smtClean="0"/>
              <a:t> smaller, more modular definitions to create a complete site template that can be used to provision sites. For example, a site definition usually includes a custom page template for the site’s home page and can additionally reference external features to add support for custom lists, secondary pages, web parts, and so on.</a:t>
            </a:r>
          </a:p>
          <a:p>
            <a:endParaRPr lang="nl-BE" baseline="0" dirty="0" smtClean="0"/>
          </a:p>
          <a:p>
            <a:r>
              <a:rPr lang="nl-BE" baseline="0" dirty="0" smtClean="0"/>
              <a:t>Every site is provisioned from a specific site definition. Once a site is provisioned from a particular site definition, it picks up a dependency on that site definition that remains in effect for the lifetime of the site.</a:t>
            </a:r>
          </a:p>
          <a:p>
            <a:endParaRPr lang="nl-BE" baseline="0" dirty="0" smtClean="0"/>
          </a:p>
          <a:p>
            <a:r>
              <a:rPr lang="nl-BE" baseline="0" dirty="0" smtClean="0"/>
              <a:t>A site definition contains one or more configurations. These configurations are what appear to users as creatable site templates.</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08 - Creating Lists &amp; Event Handlers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08-</a:t>
            </a:r>
            <a:fld id="{073E6628-0705-4E34-90AA-D61A964D0AFD}" type="slidenum">
              <a:rPr lang="en-US" smtClean="0"/>
              <a:pPr/>
              <a:t>19</a:t>
            </a:fld>
            <a:endParaRPr lang="en-US" dirty="0"/>
          </a:p>
        </p:txBody>
      </p:sp>
    </p:spTree>
    <p:extLst>
      <p:ext uri="{BB962C8B-B14F-4D97-AF65-F5344CB8AC3E}">
        <p14:creationId xmlns:p14="http://schemas.microsoft.com/office/powerpoint/2010/main" val="2402462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A</a:t>
            </a:r>
            <a:r>
              <a:rPr lang="nl-BE" baseline="0" dirty="0" smtClean="0"/>
              <a:t> Site Definition consists of diferent parts:</a:t>
            </a:r>
          </a:p>
          <a:p>
            <a:pPr marL="628650" lvl="1" indent="-171450">
              <a:buFont typeface="Arial" pitchFamily="34" charset="0"/>
              <a:buChar char="•"/>
            </a:pPr>
            <a:r>
              <a:rPr lang="nl-BE" b="1" baseline="0" dirty="0" smtClean="0"/>
              <a:t>ONET.XML</a:t>
            </a:r>
            <a:r>
              <a:rPr lang="nl-BE" baseline="0" dirty="0" smtClean="0"/>
              <a:t>: the ONET.XML file serves as the manifest for the site definition and references the components that are to be used, like the features that define list types that need to be available to users to create new lists.</a:t>
            </a:r>
          </a:p>
          <a:p>
            <a:pPr marL="628650" lvl="1" indent="-171450">
              <a:buFont typeface="Arial" pitchFamily="34" charset="0"/>
              <a:buChar char="•"/>
            </a:pPr>
            <a:r>
              <a:rPr lang="nl-BE" b="1" baseline="0" dirty="0" smtClean="0"/>
              <a:t>WEBTEMP.XML</a:t>
            </a:r>
            <a:r>
              <a:rPr lang="nl-BE" baseline="0" dirty="0" smtClean="0"/>
              <a:t>: This file references configurations in the ONET.XML file. Each WEBTEMP.XML contains a set of </a:t>
            </a:r>
            <a:r>
              <a:rPr lang="nl-BE" b="1" baseline="0" dirty="0" smtClean="0"/>
              <a:t>&lt;Template&gt; </a:t>
            </a:r>
            <a:r>
              <a:rPr lang="nl-BE" baseline="0" dirty="0" smtClean="0"/>
              <a:t>elements and e</a:t>
            </a:r>
            <a:r>
              <a:rPr lang="en-US" dirty="0" smtClean="0">
                <a:effectLst/>
              </a:rPr>
              <a:t>ach </a:t>
            </a:r>
            <a:r>
              <a:rPr lang="en-US" b="1" dirty="0" smtClean="0">
                <a:effectLst/>
              </a:rPr>
              <a:t>&lt;Template&gt; </a:t>
            </a:r>
            <a:r>
              <a:rPr lang="en-US" dirty="0" smtClean="0">
                <a:effectLst/>
              </a:rPr>
              <a:t>element contains a set of </a:t>
            </a:r>
            <a:r>
              <a:rPr lang="en-US" b="1" dirty="0" smtClean="0">
                <a:effectLst/>
              </a:rPr>
              <a:t>&lt;Configuration&gt; </a:t>
            </a:r>
            <a:r>
              <a:rPr lang="en-US" dirty="0" smtClean="0">
                <a:effectLst/>
              </a:rPr>
              <a:t>elements. These files list the different</a:t>
            </a:r>
            <a:r>
              <a:rPr lang="en-US" baseline="0" dirty="0" smtClean="0">
                <a:effectLst/>
              </a:rPr>
              <a:t> site definitions.</a:t>
            </a:r>
            <a:endParaRPr lang="nl-BE" baseline="0" dirty="0" smtClean="0"/>
          </a:p>
          <a:p>
            <a:pPr marL="628650" lvl="1" indent="-171450">
              <a:buFont typeface="Arial" pitchFamily="34" charset="0"/>
              <a:buChar char="•"/>
            </a:pPr>
            <a:r>
              <a:rPr lang="nl-BE" b="1" baseline="0" dirty="0" smtClean="0"/>
              <a:t>Page template files</a:t>
            </a:r>
            <a:r>
              <a:rPr lang="nl-BE" baseline="0" dirty="0" smtClean="0"/>
              <a:t>: these files are used to provision the home page and the secondary pages.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08 - Creating Lists &amp; Event Handlers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08-</a:t>
            </a:r>
            <a:fld id="{073E6628-0705-4E34-90AA-D61A964D0AFD}" type="slidenum">
              <a:rPr lang="en-US" smtClean="0"/>
              <a:pPr/>
              <a:t>20</a:t>
            </a:fld>
            <a:endParaRPr lang="en-US" dirty="0"/>
          </a:p>
        </p:txBody>
      </p:sp>
    </p:spTree>
    <p:extLst>
      <p:ext uri="{BB962C8B-B14F-4D97-AF65-F5344CB8AC3E}">
        <p14:creationId xmlns:p14="http://schemas.microsoft.com/office/powerpoint/2010/main" val="2409231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 can create a new site from a site template using the Windows PowerShell cmdlet </a:t>
            </a:r>
            <a:r>
              <a:rPr lang="nl-BE" b="1" dirty="0" smtClean="0"/>
              <a:t>New-SPSite</a:t>
            </a:r>
            <a:r>
              <a:rPr lang="nl-BE" dirty="0" smtClean="0"/>
              <a:t>. You have to specify the following arguments:</a:t>
            </a:r>
          </a:p>
          <a:p>
            <a:pPr marL="628650" lvl="1" indent="-171450">
              <a:buFont typeface="Arial" pitchFamily="34" charset="0"/>
              <a:buChar char="•"/>
            </a:pPr>
            <a:r>
              <a:rPr lang="nl-BE" b="1" dirty="0" smtClean="0"/>
              <a:t>URL</a:t>
            </a:r>
            <a:r>
              <a:rPr lang="nl-BE" dirty="0" smtClean="0"/>
              <a:t>: this is the URL where you want to create the new</a:t>
            </a:r>
            <a:r>
              <a:rPr lang="nl-BE" baseline="0" dirty="0" smtClean="0"/>
              <a:t>site.</a:t>
            </a:r>
          </a:p>
          <a:p>
            <a:pPr marL="628650" lvl="1" indent="-171450">
              <a:buFont typeface="Arial" pitchFamily="34" charset="0"/>
              <a:buChar char="•"/>
            </a:pPr>
            <a:r>
              <a:rPr lang="nl-BE" b="1" baseline="0" dirty="0" smtClean="0"/>
              <a:t>OwnerAlias</a:t>
            </a:r>
            <a:r>
              <a:rPr lang="nl-BE" baseline="0" dirty="0" smtClean="0"/>
              <a:t>: the owner of the new site.</a:t>
            </a:r>
          </a:p>
          <a:p>
            <a:pPr marL="628650" lvl="1" indent="-171450">
              <a:buFont typeface="Arial" pitchFamily="34" charset="0"/>
              <a:buChar char="•"/>
            </a:pPr>
            <a:r>
              <a:rPr lang="nl-BE" b="1" baseline="0" dirty="0" smtClean="0"/>
              <a:t>Template</a:t>
            </a:r>
            <a:r>
              <a:rPr lang="nl-BE" baseline="0" dirty="0" smtClean="0"/>
              <a:t>: the name of the template you want to base your new site on. If you only specify the name of the template, the default configuration will be used to create the site. You can explicitly specify the configuration by adding a # sign to the template name and the number of the configuration you want to use.</a:t>
            </a:r>
          </a:p>
          <a:p>
            <a:pPr marL="628650" lvl="1" indent="-171450">
              <a:buFont typeface="Arial" pitchFamily="34" charset="0"/>
              <a:buChar char="•"/>
            </a:pPr>
            <a:r>
              <a:rPr lang="nl-BE" b="1" baseline="0" dirty="0" smtClean="0"/>
              <a:t>Name</a:t>
            </a:r>
            <a:r>
              <a:rPr lang="nl-BE" baseline="0" dirty="0" smtClean="0"/>
              <a:t>: the name of the new site.</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08 - Creating Lists &amp; Event Handlers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08-</a:t>
            </a:r>
            <a:fld id="{073E6628-0705-4E34-90AA-D61A964D0AFD}" type="slidenum">
              <a:rPr lang="en-US" smtClean="0"/>
              <a:pPr/>
              <a:t>21</a:t>
            </a:fld>
            <a:endParaRPr lang="en-US" dirty="0"/>
          </a:p>
        </p:txBody>
      </p:sp>
    </p:spTree>
    <p:extLst>
      <p:ext uri="{BB962C8B-B14F-4D97-AF65-F5344CB8AC3E}">
        <p14:creationId xmlns:p14="http://schemas.microsoft.com/office/powerpoint/2010/main" val="3900618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The Global site definition contains global provisioning</a:t>
            </a:r>
            <a:r>
              <a:rPr lang="nl-BE" baseline="0" dirty="0" smtClean="0"/>
              <a:t> instructions that are required by every site definition. The Global site definition contains more than 2600 lines of required common components, like base types and galleries. This way redendant markup is eliminated from the different site definition.</a:t>
            </a:r>
          </a:p>
          <a:p>
            <a:endParaRPr lang="nl-BE" baseline="0" dirty="0" smtClean="0"/>
          </a:p>
          <a:p>
            <a:r>
              <a:rPr lang="nl-BE" baseline="0" dirty="0" smtClean="0"/>
              <a:t>The Global site definition is located in the </a:t>
            </a:r>
            <a:r>
              <a:rPr lang="nl-BE" b="1" baseline="0" dirty="0" smtClean="0"/>
              <a:t>[..]\15\TEMPLATES\GLOBAL</a:t>
            </a:r>
            <a:r>
              <a:rPr lang="nl-BE" baseline="0" dirty="0" smtClean="0"/>
              <a:t> folder and its subfolders. It contains a number of master page templates like default.master, v4.master, v15.master and minimal.master.</a:t>
            </a:r>
          </a:p>
          <a:p>
            <a:endParaRPr lang="nl-BE" dirty="0" smtClean="0"/>
          </a:p>
          <a:p>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08 - Creating Lists &amp; Event Handlers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08-</a:t>
            </a:r>
            <a:fld id="{073E6628-0705-4E34-90AA-D61A964D0AFD}" type="slidenum">
              <a:rPr lang="en-US" smtClean="0"/>
              <a:pPr/>
              <a:t>22</a:t>
            </a:fld>
            <a:endParaRPr lang="en-US" dirty="0"/>
          </a:p>
        </p:txBody>
      </p:sp>
    </p:spTree>
    <p:extLst>
      <p:ext uri="{BB962C8B-B14F-4D97-AF65-F5344CB8AC3E}">
        <p14:creationId xmlns:p14="http://schemas.microsoft.com/office/powerpoint/2010/main" val="3440297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6591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13919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252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41005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Lists</a:t>
            </a:r>
            <a:r>
              <a:rPr lang="nl-BE" baseline="0" dirty="0" smtClean="0"/>
              <a:t> store data in columns, also referred to as fields. You can create the fields in the context of your list, but you can also create </a:t>
            </a:r>
            <a:r>
              <a:rPr lang="nl-BE" dirty="0" smtClean="0"/>
              <a:t>site</a:t>
            </a:r>
            <a:r>
              <a:rPr lang="nl-BE" baseline="0" dirty="0" smtClean="0"/>
              <a:t> columns that can be reused in multiple lists.</a:t>
            </a:r>
          </a:p>
          <a:p>
            <a:endParaRPr lang="nl-BE" baseline="0" dirty="0" smtClean="0"/>
          </a:p>
          <a:p>
            <a:r>
              <a:rPr lang="nl-BE" baseline="0" dirty="0" smtClean="0"/>
              <a:t>Site columns are created at the level of the site collection and are available to all the sub sites. When creating a site column you have to specify a name, a data type and the name of a group.</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3</a:t>
            </a:fld>
            <a:endParaRPr lang="en-US" dirty="0"/>
          </a:p>
        </p:txBody>
      </p:sp>
    </p:spTree>
    <p:extLst>
      <p:ext uri="{BB962C8B-B14F-4D97-AF65-F5344CB8AC3E}">
        <p14:creationId xmlns:p14="http://schemas.microsoft.com/office/powerpoint/2010/main" val="3200212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create site columns in many different ways:</a:t>
            </a:r>
          </a:p>
          <a:p>
            <a:pPr marL="628650" lvl="1" indent="-171450">
              <a:buFont typeface="Arial" pitchFamily="34" charset="0"/>
              <a:buChar char="•"/>
            </a:pPr>
            <a:r>
              <a:rPr lang="en-US" dirty="0" smtClean="0"/>
              <a:t>Create </a:t>
            </a:r>
            <a:r>
              <a:rPr lang="en-US" baseline="0" dirty="0" smtClean="0"/>
              <a:t>them in the user interface: navigate to the </a:t>
            </a:r>
            <a:r>
              <a:rPr lang="en-US" b="1" baseline="0" dirty="0" smtClean="0"/>
              <a:t>Site Settings </a:t>
            </a:r>
            <a:r>
              <a:rPr lang="en-US" baseline="0" dirty="0" smtClean="0"/>
              <a:t>page of the root site and click the </a:t>
            </a:r>
            <a:r>
              <a:rPr lang="en-US" b="1" baseline="0" dirty="0" smtClean="0"/>
              <a:t>Site Columns </a:t>
            </a:r>
            <a:r>
              <a:rPr lang="en-US" baseline="0" dirty="0" smtClean="0"/>
              <a:t>hyperlink under the </a:t>
            </a:r>
            <a:r>
              <a:rPr lang="en-US" b="1" baseline="0" dirty="0" smtClean="0"/>
              <a:t>Galleries</a:t>
            </a:r>
            <a:r>
              <a:rPr lang="en-US" baseline="0" dirty="0" smtClean="0"/>
              <a:t> group.</a:t>
            </a:r>
          </a:p>
          <a:p>
            <a:pPr marL="628650" lvl="1" indent="-171450">
              <a:buFont typeface="Arial" pitchFamily="34" charset="0"/>
              <a:buChar char="•"/>
            </a:pPr>
            <a:r>
              <a:rPr lang="en-US" baseline="0" dirty="0" smtClean="0"/>
              <a:t>Use SharePoint Designer.</a:t>
            </a:r>
          </a:p>
          <a:p>
            <a:pPr marL="628650" lvl="1" indent="-171450">
              <a:buFont typeface="Arial" pitchFamily="34" charset="0"/>
              <a:buChar char="•"/>
            </a:pPr>
            <a:r>
              <a:rPr lang="en-US" baseline="0" dirty="0" smtClean="0"/>
              <a:t>Use the SharePoint object model to create a site column programmatically.</a:t>
            </a:r>
          </a:p>
          <a:p>
            <a:pPr marL="628650" lvl="1" indent="-171450">
              <a:buFont typeface="Arial" pitchFamily="34" charset="0"/>
              <a:buChar char="•"/>
            </a:pPr>
            <a:r>
              <a:rPr lang="en-US" baseline="0" dirty="0" smtClean="0"/>
              <a:t>Use CAML to create a site column declaratively using the </a:t>
            </a:r>
            <a:r>
              <a:rPr lang="en-US" b="1" baseline="0" dirty="0" smtClean="0"/>
              <a:t>&lt;Field&gt; </a:t>
            </a:r>
            <a:r>
              <a:rPr lang="en-US" baseline="0" dirty="0" smtClean="0"/>
              <a:t>element.</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4</a:t>
            </a:fld>
            <a:endParaRPr lang="en-US" dirty="0"/>
          </a:p>
        </p:txBody>
      </p:sp>
    </p:spTree>
    <p:extLst>
      <p:ext uri="{BB962C8B-B14F-4D97-AF65-F5344CB8AC3E}">
        <p14:creationId xmlns:p14="http://schemas.microsoft.com/office/powerpoint/2010/main" val="3508924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You</a:t>
            </a:r>
            <a:r>
              <a:rPr lang="nl-BE" baseline="0" dirty="0" smtClean="0"/>
              <a:t> can create columns in the user interface of SharePoint. To have a user friendly name, in general you enter a name with spaces. When saving your column, SharePoint translates this column name to a name with encoded spaces. </a:t>
            </a:r>
          </a:p>
          <a:p>
            <a:endParaRPr lang="nl-BE" baseline="0" dirty="0" smtClean="0"/>
          </a:p>
          <a:p>
            <a:r>
              <a:rPr lang="nl-BE" baseline="0" dirty="0" smtClean="0"/>
              <a:t>For example: Company Name will be translated to an internal name of </a:t>
            </a:r>
            <a:r>
              <a:rPr lang="nl-BE" b="1" baseline="0" dirty="0" smtClean="0"/>
              <a:t>Company_x0020_Name</a:t>
            </a:r>
            <a:r>
              <a:rPr lang="nl-BE" baseline="0" dirty="0" smtClean="0"/>
              <a:t>. To avoid this, you can explicitly set the internal name within an XML definition:</a:t>
            </a:r>
          </a:p>
          <a:p>
            <a:r>
              <a:rPr lang="en-US" sz="1200" b="1" kern="1200" dirty="0" smtClean="0">
                <a:solidFill>
                  <a:schemeClr val="tx1"/>
                </a:solidFill>
                <a:latin typeface="Courier New" pitchFamily="49" charset="0"/>
                <a:ea typeface="+mn-ea"/>
                <a:cs typeface="Courier New" pitchFamily="49" charset="0"/>
              </a:rPr>
              <a:t>&lt;Field  ID=“</a:t>
            </a:r>
            <a:r>
              <a:rPr lang="nl-BE" sz="1200" b="1" kern="1200" dirty="0" smtClean="0">
                <a:solidFill>
                  <a:schemeClr val="tx1"/>
                </a:solidFill>
                <a:latin typeface="Courier New" pitchFamily="49" charset="0"/>
                <a:ea typeface="+mn-ea"/>
                <a:cs typeface="Courier New" pitchFamily="49" charset="0"/>
              </a:rPr>
              <a:t>{C2A8588A-F8A2-4324-BE39-4962E2E75895}</a:t>
            </a:r>
            <a:r>
              <a:rPr lang="en-US" sz="1200" b="1" kern="1200" dirty="0" smtClean="0">
                <a:solidFill>
                  <a:schemeClr val="tx1"/>
                </a:solidFill>
                <a:latin typeface="Courier New" pitchFamily="49" charset="0"/>
                <a:ea typeface="+mn-ea"/>
                <a:cs typeface="Courier New" pitchFamily="49" charset="0"/>
              </a:rPr>
              <a:t>” Name=“</a:t>
            </a:r>
            <a:r>
              <a:rPr lang="en-US" sz="1200" b="1" kern="1200" dirty="0" err="1" smtClean="0">
                <a:solidFill>
                  <a:schemeClr val="tx1"/>
                </a:solidFill>
                <a:latin typeface="Courier New" pitchFamily="49" charset="0"/>
                <a:ea typeface="+mn-ea"/>
                <a:cs typeface="Courier New" pitchFamily="49" charset="0"/>
              </a:rPr>
              <a:t>CompanyName</a:t>
            </a:r>
            <a:r>
              <a:rPr lang="en-US" sz="1200" b="1" kern="1200" dirty="0" smtClean="0">
                <a:solidFill>
                  <a:schemeClr val="tx1"/>
                </a:solidFill>
                <a:latin typeface="Courier New" pitchFamily="49" charset="0"/>
                <a:ea typeface="+mn-ea"/>
                <a:cs typeface="Courier New" pitchFamily="49" charset="0"/>
              </a:rPr>
              <a:t>“ </a:t>
            </a:r>
            <a:r>
              <a:rPr lang="en-US" sz="1200" b="1" kern="1200" dirty="0" err="1" smtClean="0">
                <a:solidFill>
                  <a:schemeClr val="tx1"/>
                </a:solidFill>
                <a:latin typeface="Courier New" pitchFamily="49" charset="0"/>
                <a:ea typeface="+mn-ea"/>
                <a:cs typeface="Courier New" pitchFamily="49" charset="0"/>
              </a:rPr>
              <a:t>DisplayName</a:t>
            </a:r>
            <a:r>
              <a:rPr lang="en-US" sz="1200" b="1" kern="1200" dirty="0" smtClean="0">
                <a:solidFill>
                  <a:schemeClr val="tx1"/>
                </a:solidFill>
                <a:latin typeface="Courier New" pitchFamily="49" charset="0"/>
                <a:ea typeface="+mn-ea"/>
                <a:cs typeface="Courier New" pitchFamily="49" charset="0"/>
              </a:rPr>
              <a:t>=“Company Name” Type="Text"&gt;</a:t>
            </a:r>
            <a:endParaRPr lang="nl-BE" b="1" dirty="0">
              <a:latin typeface="Courier New" pitchFamily="49" charset="0"/>
              <a:cs typeface="Courier New" pitchFamily="49" charset="0"/>
            </a:endParaRP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5</a:t>
            </a:fld>
            <a:endParaRPr lang="en-US" dirty="0"/>
          </a:p>
        </p:txBody>
      </p:sp>
    </p:spTree>
    <p:extLst>
      <p:ext uri="{BB962C8B-B14F-4D97-AF65-F5344CB8AC3E}">
        <p14:creationId xmlns:p14="http://schemas.microsoft.com/office/powerpoint/2010/main" val="3111047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This</a:t>
            </a:r>
            <a:r>
              <a:rPr lang="nl-BE" baseline="0" dirty="0" smtClean="0"/>
              <a:t> code sample demonstrates how to create a custom field in XML. Important properties are:</a:t>
            </a:r>
          </a:p>
          <a:p>
            <a:pPr marL="628650" lvl="1" indent="-171450">
              <a:buFont typeface="Arial" pitchFamily="34" charset="0"/>
              <a:buChar char="•"/>
            </a:pPr>
            <a:r>
              <a:rPr lang="nl-BE" b="1" baseline="0" dirty="0" smtClean="0"/>
              <a:t>ID</a:t>
            </a:r>
            <a:r>
              <a:rPr lang="nl-BE" baseline="0" dirty="0" smtClean="0"/>
              <a:t>: must be a unique GUID.</a:t>
            </a:r>
          </a:p>
          <a:p>
            <a:pPr marL="628650" lvl="1" indent="-171450">
              <a:buFont typeface="Arial" pitchFamily="34" charset="0"/>
              <a:buChar char="•"/>
            </a:pPr>
            <a:r>
              <a:rPr lang="nl-BE" b="1" baseline="0" dirty="0" smtClean="0"/>
              <a:t>DisplayName</a:t>
            </a:r>
            <a:r>
              <a:rPr lang="nl-BE" baseline="0" dirty="0" smtClean="0"/>
              <a:t>: is the user friendly name that will be displayed in the user interface.</a:t>
            </a:r>
          </a:p>
          <a:p>
            <a:pPr marL="628650" lvl="1" indent="-171450">
              <a:buFont typeface="Arial" pitchFamily="34" charset="0"/>
              <a:buChar char="•"/>
            </a:pPr>
            <a:r>
              <a:rPr lang="nl-BE" b="1" baseline="0" dirty="0" smtClean="0"/>
              <a:t>Name</a:t>
            </a:r>
            <a:r>
              <a:rPr lang="nl-BE" baseline="0" dirty="0" smtClean="0"/>
              <a:t>: is the internal name.</a:t>
            </a:r>
          </a:p>
          <a:p>
            <a:pPr marL="628650" lvl="1" indent="-171450">
              <a:buFont typeface="Arial" pitchFamily="34" charset="0"/>
              <a:buChar char="•"/>
            </a:pPr>
            <a:r>
              <a:rPr lang="nl-BE" b="1" baseline="0" dirty="0" smtClean="0"/>
              <a:t>Type</a:t>
            </a:r>
            <a:r>
              <a:rPr lang="nl-BE" baseline="0" dirty="0" smtClean="0"/>
              <a:t>: the data type of the column.</a:t>
            </a:r>
          </a:p>
          <a:p>
            <a:pPr marL="628650" lvl="1" indent="-171450">
              <a:buFont typeface="Arial" pitchFamily="34" charset="0"/>
              <a:buChar char="•"/>
            </a:pPr>
            <a:r>
              <a:rPr lang="nl-BE" b="1" baseline="0" dirty="0" smtClean="0"/>
              <a:t>Required</a:t>
            </a:r>
            <a:r>
              <a:rPr lang="nl-BE" baseline="0" dirty="0" smtClean="0"/>
              <a:t>: indicates whether the column is required or optional.</a:t>
            </a:r>
          </a:p>
          <a:p>
            <a:pPr marL="628650" lvl="1" indent="-171450">
              <a:buFont typeface="Arial" pitchFamily="34" charset="0"/>
              <a:buChar char="•"/>
            </a:pPr>
            <a:r>
              <a:rPr lang="nl-BE" b="1" baseline="0" dirty="0" smtClean="0"/>
              <a:t>Group</a:t>
            </a:r>
            <a:r>
              <a:rPr lang="nl-BE" baseline="0" dirty="0" smtClean="0"/>
              <a:t>: the group is which the custom column will be shown.</a:t>
            </a:r>
          </a:p>
          <a:p>
            <a:pPr marL="628650" lvl="1" indent="-171450">
              <a:buFont typeface="Arial" pitchFamily="34" charset="0"/>
              <a:buChar char="•"/>
            </a:pPr>
            <a:r>
              <a:rPr lang="nl-BE" b="1" baseline="0" dirty="0" smtClean="0"/>
              <a:t>Hidden</a:t>
            </a:r>
            <a:r>
              <a:rPr lang="nl-BE" baseline="0" dirty="0" smtClean="0"/>
              <a:t>: indicates whether the column is hidden to the user or not.</a:t>
            </a:r>
          </a:p>
          <a:p>
            <a:pPr marL="628650" lvl="1" indent="-171450">
              <a:buFont typeface="Arial" pitchFamily="34" charset="0"/>
              <a:buChar char="•"/>
            </a:pPr>
            <a:r>
              <a:rPr lang="nl-BE" b="1" baseline="0" dirty="0" smtClean="0"/>
              <a:t>ReadOnly</a:t>
            </a:r>
            <a:r>
              <a:rPr lang="nl-BE" b="0" baseline="0" dirty="0" smtClean="0"/>
              <a:t>: can only be updated through the API or definition (XML).</a:t>
            </a:r>
          </a:p>
          <a:p>
            <a:pPr marL="628650" lvl="1" indent="-171450">
              <a:buFont typeface="Arial" pitchFamily="34" charset="0"/>
              <a:buChar char="•"/>
            </a:pPr>
            <a:r>
              <a:rPr lang="nl-BE" b="1" baseline="0" dirty="0" smtClean="0"/>
              <a:t>Sealed</a:t>
            </a:r>
            <a:r>
              <a:rPr lang="nl-BE" baseline="0" dirty="0" smtClean="0"/>
              <a:t>: </a:t>
            </a:r>
            <a:r>
              <a:rPr lang="nl-BE" b="0" baseline="0" dirty="0" smtClean="0"/>
              <a:t>can only be updated through the definition (XML).</a:t>
            </a:r>
            <a:endParaRPr lang="nl-BE" baseline="0" dirty="0" smtClean="0"/>
          </a:p>
          <a:p>
            <a:pPr>
              <a:buFontTx/>
              <a:buChar char="-"/>
            </a:pP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6</a:t>
            </a:fld>
            <a:endParaRPr lang="en-US" dirty="0"/>
          </a:p>
        </p:txBody>
      </p:sp>
    </p:spTree>
    <p:extLst>
      <p:ext uri="{BB962C8B-B14F-4D97-AF65-F5344CB8AC3E}">
        <p14:creationId xmlns:p14="http://schemas.microsoft.com/office/powerpoint/2010/main" val="3219298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BE" dirty="0" smtClean="0"/>
              <a:t>Content types are</a:t>
            </a:r>
            <a:r>
              <a:rPr lang="nl-BE" baseline="0" dirty="0" smtClean="0"/>
              <a:t> designed to help users organize their SharePoint content in a more meaningful way. A content type is a reusable collection of columns, a data structure, that can be applied to several lists or document libraries in the site collection.</a:t>
            </a:r>
          </a:p>
          <a:p>
            <a:endParaRPr lang="nl-BE" baseline="0" dirty="0" smtClean="0"/>
          </a:p>
          <a:p>
            <a:r>
              <a:rPr lang="nl-BE" baseline="0" dirty="0" smtClean="0"/>
              <a:t>You can also apply more than one content type to the same list or library, enabling users to store multiple different types of content in the same list or library.</a:t>
            </a:r>
          </a:p>
          <a:p>
            <a:endParaRPr lang="en-US" dirty="0" smtClean="0"/>
          </a:p>
          <a:p>
            <a:r>
              <a:rPr lang="en-US" dirty="0" smtClean="0"/>
              <a:t>Each content type can include different columns for gathering and storing item metadata, and can have different workflows assigned to them. </a:t>
            </a:r>
          </a:p>
          <a:p>
            <a:endParaRPr lang="en-US" dirty="0" smtClean="0"/>
          </a:p>
          <a:p>
            <a:r>
              <a:rPr lang="en-US" smtClean="0"/>
              <a:t>Content </a:t>
            </a:r>
            <a:r>
              <a:rPr lang="en-US" baseline="0" smtClean="0"/>
              <a:t>types </a:t>
            </a:r>
            <a:r>
              <a:rPr lang="en-US" baseline="0" dirty="0" smtClean="0"/>
              <a:t>are defined at site collection level but are available to all sites and sub sites in the site collection.</a:t>
            </a:r>
            <a:endParaRPr lang="nl-BE"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7</a:t>
            </a:fld>
            <a:endParaRPr lang="en-US" dirty="0"/>
          </a:p>
        </p:txBody>
      </p:sp>
    </p:spTree>
    <p:extLst>
      <p:ext uri="{BB962C8B-B14F-4D97-AF65-F5344CB8AC3E}">
        <p14:creationId xmlns:p14="http://schemas.microsoft.com/office/powerpoint/2010/main" val="3348844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with</a:t>
            </a:r>
            <a:r>
              <a:rPr lang="en-US" baseline="0" dirty="0" smtClean="0"/>
              <a:t> site columns, y</a:t>
            </a:r>
            <a:r>
              <a:rPr lang="en-US" dirty="0" smtClean="0"/>
              <a:t>ou can create site columns in many different ways:</a:t>
            </a:r>
          </a:p>
          <a:p>
            <a:pPr marL="171450" indent="-171450">
              <a:buFont typeface="Arial" pitchFamily="34" charset="0"/>
              <a:buChar char="•"/>
            </a:pPr>
            <a:r>
              <a:rPr lang="en-US" dirty="0" smtClean="0"/>
              <a:t>Create</a:t>
            </a:r>
            <a:r>
              <a:rPr lang="en-US" baseline="0" dirty="0" smtClean="0"/>
              <a:t>them in the user interface: navigate to the </a:t>
            </a:r>
            <a:r>
              <a:rPr lang="en-US" b="1" baseline="0" dirty="0" smtClean="0"/>
              <a:t>Site Settings </a:t>
            </a:r>
            <a:r>
              <a:rPr lang="en-US" baseline="0" dirty="0" smtClean="0"/>
              <a:t>page of the root site and click the </a:t>
            </a:r>
            <a:r>
              <a:rPr lang="en-US" b="1" baseline="0" dirty="0" smtClean="0"/>
              <a:t>Content Types </a:t>
            </a:r>
            <a:r>
              <a:rPr lang="en-US" baseline="0" dirty="0" smtClean="0"/>
              <a:t>hyperlink under the </a:t>
            </a:r>
            <a:r>
              <a:rPr lang="en-US" b="1" baseline="0" dirty="0" smtClean="0"/>
              <a:t>Galleries</a:t>
            </a:r>
            <a:r>
              <a:rPr lang="en-US" baseline="0" dirty="0" smtClean="0"/>
              <a:t> group.</a:t>
            </a:r>
          </a:p>
          <a:p>
            <a:pPr marL="171450" indent="-171450">
              <a:buFont typeface="Arial" pitchFamily="34" charset="0"/>
              <a:buChar char="•"/>
            </a:pPr>
            <a:r>
              <a:rPr lang="en-US" baseline="0" dirty="0" smtClean="0"/>
              <a:t>Use SharePoint Designer.</a:t>
            </a:r>
          </a:p>
          <a:p>
            <a:pPr marL="171450" indent="-171450">
              <a:buFont typeface="Arial" pitchFamily="34" charset="0"/>
              <a:buChar char="•"/>
            </a:pPr>
            <a:r>
              <a:rPr lang="en-US" baseline="0" dirty="0" smtClean="0"/>
              <a:t>Use the SharePoint object model to create a content type programmatically.</a:t>
            </a:r>
          </a:p>
          <a:p>
            <a:pPr marL="171450" indent="-171450">
              <a:buFont typeface="Arial" pitchFamily="34" charset="0"/>
              <a:buChar char="•"/>
            </a:pPr>
            <a:r>
              <a:rPr lang="en-US" baseline="0" dirty="0" smtClean="0"/>
              <a:t>Use CAML to create a content type declaratively using the </a:t>
            </a:r>
            <a:r>
              <a:rPr lang="en-US" b="1" baseline="0" dirty="0" smtClean="0"/>
              <a:t>&lt;</a:t>
            </a:r>
            <a:r>
              <a:rPr lang="en-US" b="1" baseline="0" dirty="0" err="1" smtClean="0"/>
              <a:t>ContentType</a:t>
            </a:r>
            <a:r>
              <a:rPr lang="en-US" b="1" baseline="0" dirty="0" smtClean="0"/>
              <a:t>&gt; </a:t>
            </a:r>
            <a:r>
              <a:rPr lang="en-US" baseline="0" dirty="0" smtClean="0"/>
              <a:t>element.</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8</a:t>
            </a:fld>
            <a:endParaRPr lang="en-US" dirty="0"/>
          </a:p>
        </p:txBody>
      </p:sp>
    </p:spTree>
    <p:extLst>
      <p:ext uri="{BB962C8B-B14F-4D97-AF65-F5344CB8AC3E}">
        <p14:creationId xmlns:p14="http://schemas.microsoft.com/office/powerpoint/2010/main" val="2337241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4"/>
          <p:cNvSpPr>
            <a:spLocks noGrp="1" noRot="1" noChangeAspect="1" noChangeArrowheads="1" noTextEdit="1"/>
          </p:cNvSpPr>
          <p:nvPr>
            <p:ph type="sldImg"/>
          </p:nvPr>
        </p:nvSpPr>
        <p:spPr>
          <a:ln/>
        </p:spPr>
      </p:sp>
      <p:sp>
        <p:nvSpPr>
          <p:cNvPr id="134149" name="Rectangle 5"/>
          <p:cNvSpPr>
            <a:spLocks noGrp="1" noChangeArrowheads="1"/>
          </p:cNvSpPr>
          <p:nvPr>
            <p:ph type="body" idx="1"/>
          </p:nvPr>
        </p:nvSpPr>
        <p:spPr/>
        <p:txBody>
          <a:bodyPr/>
          <a:lstStyle/>
          <a:p>
            <a:r>
              <a:rPr lang="en-US" dirty="0" smtClean="0"/>
              <a:t>You can define a content type</a:t>
            </a:r>
            <a:r>
              <a:rPr lang="en-US" baseline="0" dirty="0" smtClean="0"/>
              <a:t> with several columns and use it as a base for other content types. More specific content types can inherit the base content type and add more specific columns to it.</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07 - Creating Fields, Site Columns &amp; Content Types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07-</a:t>
            </a:r>
            <a:fld id="{073E6628-0705-4E34-90AA-D61A964D0AFD}" type="slidenum">
              <a:rPr lang="en-US" smtClean="0"/>
              <a:pPr/>
              <a:t>9</a:t>
            </a:fld>
            <a:endParaRPr lang="en-US" dirty="0"/>
          </a:p>
        </p:txBody>
      </p:sp>
    </p:spTree>
    <p:extLst>
      <p:ext uri="{BB962C8B-B14F-4D97-AF65-F5344CB8AC3E}">
        <p14:creationId xmlns:p14="http://schemas.microsoft.com/office/powerpoint/2010/main" val="154454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20864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msdn.microsoft.com/en-us/library/ff770300.aspx"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msdn.microsoft.com/en-us/library/aa543504.aspx" TargetMode="External"/><Relationship Id="rId4" Type="http://schemas.openxmlformats.org/officeDocument/2006/relationships/hyperlink" Target="http://msdn.microsoft.com/en-us/library/ff798404.aspx"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Reusable Type Definitions </a:t>
            </a:r>
            <a:r>
              <a:rPr lang="en-US" dirty="0" smtClean="0"/>
              <a:t>and </a:t>
            </a:r>
            <a:r>
              <a:rPr lang="en-US" dirty="0"/>
              <a:t>Templates</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Content Types with Features</a:t>
            </a:r>
            <a:endParaRPr lang="en-US" dirty="0"/>
          </a:p>
        </p:txBody>
      </p:sp>
      <p:sp>
        <p:nvSpPr>
          <p:cNvPr id="3" name="TextBox 2"/>
          <p:cNvSpPr txBox="1"/>
          <p:nvPr/>
        </p:nvSpPr>
        <p:spPr>
          <a:xfrm>
            <a:off x="419100" y="1371600"/>
            <a:ext cx="8305800" cy="483414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xml</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version</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encoding</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utf-8</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Elements</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xmlns</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http://schemas.microsoft.com/</a:t>
            </a:r>
            <a:r>
              <a:rPr lang="en-US"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sharepoint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Parent </a:t>
            </a:r>
            <a:r>
              <a:rPr lang="en-US" kern="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ContentType</a:t>
            </a:r>
            <a:r>
              <a:rPr lang="en-US" kern="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Contact (0x0106) </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ContentType</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ID</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0x010600ADFF3A525118400BA1271AAAAB3A7F4B</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Name</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SalesLead</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Group</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Custom Content Types</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Description</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My Content Type</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Inherits</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TRUE</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Version</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0</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FieldRefs</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FieldRef</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ID</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{41f2138d-f9d7-4bd8-a369-54054b016c22}</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Name</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ReferringCompany</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DisplayName</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Referring Company</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Required</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FALSE</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FieldRefs</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ContentType</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Elements</a:t>
            </a:r>
            <a:r>
              <a:rPr lang="en-US"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424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Content Types</a:t>
            </a:r>
            <a:endParaRPr lang="en-US" dirty="0"/>
          </a:p>
        </p:txBody>
      </p:sp>
      <p:sp>
        <p:nvSpPr>
          <p:cNvPr id="3" name="Content Placeholder 2"/>
          <p:cNvSpPr>
            <a:spLocks noGrp="1"/>
          </p:cNvSpPr>
          <p:nvPr>
            <p:ph idx="1"/>
          </p:nvPr>
        </p:nvSpPr>
        <p:spPr/>
        <p:txBody>
          <a:bodyPr/>
          <a:lstStyle/>
          <a:p>
            <a:r>
              <a:rPr lang="en-US" dirty="0" smtClean="0"/>
              <a:t>Upgrading content types has always been hard</a:t>
            </a:r>
          </a:p>
          <a:p>
            <a:r>
              <a:rPr lang="en-US" dirty="0" smtClean="0"/>
              <a:t>New </a:t>
            </a:r>
            <a:r>
              <a:rPr lang="en-US" sz="2400" dirty="0" smtClean="0">
                <a:latin typeface="Courier New" pitchFamily="49" charset="0"/>
                <a:cs typeface="Courier New" pitchFamily="49" charset="0"/>
              </a:rPr>
              <a:t>&lt;</a:t>
            </a:r>
            <a:r>
              <a:rPr lang="en-US" sz="2400" dirty="0" err="1" smtClean="0">
                <a:latin typeface="Courier New" pitchFamily="49" charset="0"/>
                <a:cs typeface="Courier New" pitchFamily="49" charset="0"/>
              </a:rPr>
              <a:t>UpgradeActions</a:t>
            </a:r>
            <a:r>
              <a:rPr lang="en-US" sz="2400" dirty="0" smtClean="0">
                <a:latin typeface="Courier New" pitchFamily="49" charset="0"/>
                <a:cs typeface="Courier New" pitchFamily="49" charset="0"/>
              </a:rPr>
              <a:t>&gt;</a:t>
            </a:r>
            <a:r>
              <a:rPr lang="en-US" sz="2400" dirty="0" smtClean="0"/>
              <a:t> </a:t>
            </a:r>
            <a:r>
              <a:rPr lang="en-US" dirty="0" smtClean="0"/>
              <a:t>element in </a:t>
            </a:r>
            <a:br>
              <a:rPr lang="en-US" dirty="0" smtClean="0"/>
            </a:br>
            <a:r>
              <a:rPr lang="en-US" dirty="0" smtClean="0"/>
              <a:t>Feature schema</a:t>
            </a:r>
          </a:p>
          <a:p>
            <a:r>
              <a:rPr lang="en-US" dirty="0" smtClean="0"/>
              <a:t>One of the action is</a:t>
            </a:r>
            <a:r>
              <a:rPr lang="en-US" sz="2400" dirty="0" smtClean="0"/>
              <a:t> </a:t>
            </a:r>
            <a:r>
              <a:rPr lang="en-US" sz="2400" dirty="0">
                <a:latin typeface="Courier New" pitchFamily="49" charset="0"/>
                <a:cs typeface="Courier New" pitchFamily="49" charset="0"/>
              </a:rPr>
              <a:t>&lt;</a:t>
            </a:r>
            <a:r>
              <a:rPr lang="en-US" sz="2400" dirty="0" err="1">
                <a:latin typeface="Courier New" pitchFamily="49" charset="0"/>
                <a:cs typeface="Courier New" pitchFamily="49" charset="0"/>
              </a:rPr>
              <a:t>AddContentTypeField</a:t>
            </a:r>
            <a:r>
              <a:rPr lang="en-US" sz="2400" dirty="0">
                <a:latin typeface="Courier New" pitchFamily="49" charset="0"/>
                <a:cs typeface="Courier New" pitchFamily="49" charset="0"/>
              </a:rPr>
              <a:t>&gt;</a:t>
            </a:r>
            <a:endParaRPr lang="en-US" dirty="0">
              <a:latin typeface="Courier New" pitchFamily="49" charset="0"/>
              <a:cs typeface="Courier New" pitchFamily="49" charset="0"/>
            </a:endParaRPr>
          </a:p>
          <a:p>
            <a:r>
              <a:rPr lang="en-US" dirty="0" smtClean="0"/>
              <a:t>Enables developers to easily upgrade content types</a:t>
            </a:r>
          </a:p>
        </p:txBody>
      </p:sp>
      <p:sp>
        <p:nvSpPr>
          <p:cNvPr id="4" name="TextBox 3"/>
          <p:cNvSpPr txBox="1"/>
          <p:nvPr/>
        </p:nvSpPr>
        <p:spPr>
          <a:xfrm>
            <a:off x="1638300" y="4459003"/>
            <a:ext cx="5867400" cy="213430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xml</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version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encoding</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utf-8</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Feature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xmlns</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http://schemas.microsoft.com/</a:t>
            </a:r>
            <a:r>
              <a:rPr lang="en-US" sz="11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sharepoint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UpgradeActions</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VersionRange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BeginVersion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1.0.0.0</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EndVersion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2.0.0.0</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AddContentTypeField</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ContentTypeId</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0x010600ADFF3A525118400BA1271AAAAB3A7F4B</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FieldId</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{41f2138d-f9d7-4bd8-a369-54054b016c22}</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1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PushDown</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TRUE</a:t>
            </a:r>
            <a:r>
              <a:rPr lang="en-US" sz="11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    </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VersionRange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1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UpgradeActions</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1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Feature</a:t>
            </a:r>
            <a:r>
              <a:rPr lang="en-US" sz="11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1568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Upgrading Content Types – Special Note</a:t>
            </a:r>
            <a:endParaRPr lang="en-US" dirty="0"/>
          </a:p>
        </p:txBody>
      </p:sp>
      <p:sp>
        <p:nvSpPr>
          <p:cNvPr id="3" name="Content Placeholder 2"/>
          <p:cNvSpPr>
            <a:spLocks noGrp="1"/>
          </p:cNvSpPr>
          <p:nvPr>
            <p:ph idx="1"/>
          </p:nvPr>
        </p:nvSpPr>
        <p:spPr/>
        <p:txBody>
          <a:bodyPr/>
          <a:lstStyle/>
          <a:p>
            <a:r>
              <a:rPr lang="en-US" dirty="0" smtClean="0"/>
              <a:t>Upgrading content types should be thoroughly tested in each scenario</a:t>
            </a:r>
          </a:p>
          <a:p>
            <a:r>
              <a:rPr lang="en-US" dirty="0" smtClean="0"/>
              <a:t>Strongly recommended to read the </a:t>
            </a:r>
            <a:br>
              <a:rPr lang="en-US" dirty="0" smtClean="0"/>
            </a:br>
            <a:r>
              <a:rPr lang="en-US" dirty="0" smtClean="0"/>
              <a:t>following resources:</a:t>
            </a:r>
          </a:p>
          <a:p>
            <a:pPr lvl="1"/>
            <a:r>
              <a:rPr lang="en-US" sz="2000" dirty="0" smtClean="0"/>
              <a:t>Patterns &amp; Practices: SharePoint Guidance</a:t>
            </a:r>
            <a:br>
              <a:rPr lang="en-US" sz="2000" dirty="0" smtClean="0"/>
            </a:br>
            <a:r>
              <a:rPr lang="en-US" sz="2000" dirty="0">
                <a:hlinkClick r:id="rId3"/>
              </a:rPr>
              <a:t>http://</a:t>
            </a:r>
            <a:r>
              <a:rPr lang="en-US" sz="2000" dirty="0" smtClean="0">
                <a:hlinkClick r:id="rId3"/>
              </a:rPr>
              <a:t>msdn.microsoft.com/en-us/library/ff770300.aspx</a:t>
            </a:r>
            <a:endParaRPr lang="en-US" sz="2000" dirty="0" smtClean="0"/>
          </a:p>
          <a:p>
            <a:pPr lvl="1"/>
            <a:r>
              <a:rPr lang="en-US" sz="2000" dirty="0" smtClean="0"/>
              <a:t>P&amp;P: SharePoint Guidance: Columns, Lists &amp; </a:t>
            </a:r>
            <a:r>
              <a:rPr lang="en-US" sz="2000" dirty="0"/>
              <a:t>Content Types</a:t>
            </a:r>
            <a:br>
              <a:rPr lang="en-US" sz="2000" dirty="0"/>
            </a:br>
            <a:r>
              <a:rPr lang="en-US" sz="2000" dirty="0">
                <a:hlinkClick r:id="rId4"/>
              </a:rPr>
              <a:t>http://</a:t>
            </a:r>
            <a:r>
              <a:rPr lang="en-US" sz="2000" dirty="0" smtClean="0">
                <a:hlinkClick r:id="rId4"/>
              </a:rPr>
              <a:t>msdn.microsoft.com/en-us/library/ff798404.aspx</a:t>
            </a:r>
            <a:endParaRPr lang="en-US" sz="2000" dirty="0" smtClean="0"/>
          </a:p>
          <a:p>
            <a:pPr lvl="1"/>
            <a:r>
              <a:rPr lang="en-US" sz="2000" dirty="0" smtClean="0"/>
              <a:t>MSDN Documentation: Updating Content Types</a:t>
            </a:r>
            <a:br>
              <a:rPr lang="en-US" sz="2000" dirty="0" smtClean="0"/>
            </a:br>
            <a:r>
              <a:rPr lang="en-US" sz="2000" dirty="0">
                <a:hlinkClick r:id="rId5"/>
              </a:rPr>
              <a:t>http://</a:t>
            </a:r>
            <a:r>
              <a:rPr lang="en-US" sz="2000" dirty="0" smtClean="0">
                <a:hlinkClick r:id="rId5"/>
              </a:rPr>
              <a:t>msdn.microsoft.com/en-us/library/aa543504.aspx</a:t>
            </a:r>
            <a:r>
              <a:rPr lang="en-US" sz="2000" dirty="0" smtClean="0"/>
              <a:t> </a:t>
            </a:r>
            <a:endParaRPr lang="en-US" sz="2000" dirty="0"/>
          </a:p>
        </p:txBody>
      </p:sp>
    </p:spTree>
    <p:extLst>
      <p:ext uri="{BB962C8B-B14F-4D97-AF65-F5344CB8AC3E}">
        <p14:creationId xmlns:p14="http://schemas.microsoft.com/office/powerpoint/2010/main" val="2109444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Site Columns &amp; Content Types</a:t>
            </a:r>
            <a:endParaRPr lang="en-US" dirty="0"/>
          </a:p>
        </p:txBody>
      </p:sp>
    </p:spTree>
    <p:extLst>
      <p:ext uri="{BB962C8B-B14F-4D97-AF65-F5344CB8AC3E}">
        <p14:creationId xmlns:p14="http://schemas.microsoft.com/office/powerpoint/2010/main" val="3893619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Site </a:t>
            </a:r>
            <a:r>
              <a:rPr lang="en-US" dirty="0">
                <a:solidFill>
                  <a:schemeClr val="bg1">
                    <a:lumMod val="50000"/>
                  </a:schemeClr>
                </a:solidFill>
              </a:rPr>
              <a:t>Columns &amp; Content Types</a:t>
            </a:r>
          </a:p>
          <a:p>
            <a:pPr>
              <a:buFont typeface="Wingdings" panose="05000000000000000000" pitchFamily="2" charset="2"/>
              <a:buChar char="Ø"/>
            </a:pPr>
            <a:r>
              <a:rPr lang="en-US" dirty="0"/>
              <a:t>List Definitions &amp; Templates</a:t>
            </a:r>
          </a:p>
          <a:p>
            <a:r>
              <a:rPr lang="en-US" dirty="0"/>
              <a:t>Site </a:t>
            </a:r>
            <a:r>
              <a:rPr lang="en-US" dirty="0" smtClean="0"/>
              <a:t>Definitions</a:t>
            </a:r>
          </a:p>
          <a:p>
            <a:r>
              <a:rPr lang="en-US" dirty="0" smtClean="0"/>
              <a:t>Web </a:t>
            </a:r>
            <a:r>
              <a:rPr lang="en-US" dirty="0"/>
              <a:t>Templates</a:t>
            </a:r>
          </a:p>
        </p:txBody>
      </p:sp>
    </p:spTree>
    <p:extLst>
      <p:ext uri="{BB962C8B-B14F-4D97-AF65-F5344CB8AC3E}">
        <p14:creationId xmlns:p14="http://schemas.microsoft.com/office/powerpoint/2010/main" val="1645159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 Definitions &amp; Visual Studio</a:t>
            </a:r>
            <a:endParaRPr lang="en-US" dirty="0"/>
          </a:p>
        </p:txBody>
      </p:sp>
      <p:sp>
        <p:nvSpPr>
          <p:cNvPr id="4" name="Content Placeholder 3"/>
          <p:cNvSpPr>
            <a:spLocks noGrp="1"/>
          </p:cNvSpPr>
          <p:nvPr>
            <p:ph idx="1"/>
          </p:nvPr>
        </p:nvSpPr>
        <p:spPr/>
        <p:txBody>
          <a:bodyPr/>
          <a:lstStyle/>
          <a:p>
            <a:r>
              <a:rPr lang="en-US" dirty="0" smtClean="0"/>
              <a:t>Visual Studio 2010:</a:t>
            </a:r>
          </a:p>
          <a:p>
            <a:pPr lvl="1"/>
            <a:r>
              <a:rPr lang="en-US" dirty="0" smtClean="0"/>
              <a:t>Included 3 project template types:</a:t>
            </a:r>
          </a:p>
          <a:p>
            <a:pPr lvl="2"/>
            <a:r>
              <a:rPr lang="en-US" dirty="0" smtClean="0"/>
              <a:t>List Definition</a:t>
            </a:r>
          </a:p>
          <a:p>
            <a:pPr lvl="2"/>
            <a:r>
              <a:rPr lang="en-US" dirty="0" smtClean="0"/>
              <a:t>List Definition with Content Type</a:t>
            </a:r>
          </a:p>
          <a:p>
            <a:pPr lvl="2"/>
            <a:r>
              <a:rPr lang="en-US" dirty="0" smtClean="0"/>
              <a:t>List Instance</a:t>
            </a:r>
          </a:p>
          <a:p>
            <a:endParaRPr lang="en-US" dirty="0" smtClean="0"/>
          </a:p>
          <a:p>
            <a:r>
              <a:rPr lang="en-US" dirty="0" smtClean="0"/>
              <a:t>Visual Studio 2012:</a:t>
            </a:r>
          </a:p>
          <a:p>
            <a:pPr lvl="1"/>
            <a:r>
              <a:rPr lang="en-US" dirty="0" smtClean="0"/>
              <a:t>Includes one project </a:t>
            </a:r>
            <a:br>
              <a:rPr lang="en-US" dirty="0" smtClean="0"/>
            </a:br>
            <a:r>
              <a:rPr lang="en-US" dirty="0" smtClean="0"/>
              <a:t>template type with a </a:t>
            </a:r>
            <a:br>
              <a:rPr lang="en-US" dirty="0" smtClean="0"/>
            </a:br>
            <a:r>
              <a:rPr lang="en-US" dirty="0" smtClean="0"/>
              <a:t>wizard</a:t>
            </a:r>
          </a:p>
        </p:txBody>
      </p:sp>
      <p:pic>
        <p:nvPicPr>
          <p:cNvPr id="6" name="Picture 5"/>
          <p:cNvPicPr>
            <a:picLocks noChangeAspect="1"/>
          </p:cNvPicPr>
          <p:nvPr/>
        </p:nvPicPr>
        <p:blipFill>
          <a:blip r:embed="rId3"/>
          <a:stretch>
            <a:fillRect/>
          </a:stretch>
        </p:blipFill>
        <p:spPr>
          <a:xfrm>
            <a:off x="4571999" y="3228020"/>
            <a:ext cx="4441531" cy="3523614"/>
          </a:xfrm>
          <a:prstGeom prst="rect">
            <a:avLst/>
          </a:prstGeom>
        </p:spPr>
      </p:pic>
    </p:spTree>
    <p:extLst>
      <p:ext uri="{BB962C8B-B14F-4D97-AF65-F5344CB8AC3E}">
        <p14:creationId xmlns:p14="http://schemas.microsoft.com/office/powerpoint/2010/main" val="797375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Definition Designer	</a:t>
            </a:r>
            <a:endParaRPr lang="en-US" dirty="0"/>
          </a:p>
        </p:txBody>
      </p:sp>
      <p:sp>
        <p:nvSpPr>
          <p:cNvPr id="3" name="Content Placeholder 2"/>
          <p:cNvSpPr>
            <a:spLocks noGrp="1"/>
          </p:cNvSpPr>
          <p:nvPr>
            <p:ph idx="1"/>
          </p:nvPr>
        </p:nvSpPr>
        <p:spPr/>
        <p:txBody>
          <a:bodyPr/>
          <a:lstStyle/>
          <a:p>
            <a:r>
              <a:rPr lang="en-US" dirty="0" smtClean="0"/>
              <a:t>Visual Studio 2012 introduces a new list designer</a:t>
            </a:r>
          </a:p>
          <a:p>
            <a:r>
              <a:rPr lang="en-US" dirty="0" smtClean="0"/>
              <a:t>Add columns to the list</a:t>
            </a:r>
          </a:p>
          <a:p>
            <a:r>
              <a:rPr lang="en-US" dirty="0" smtClean="0"/>
              <a:t>Add columns to views</a:t>
            </a:r>
          </a:p>
          <a:p>
            <a:r>
              <a:rPr lang="en-US" dirty="0" smtClean="0"/>
              <a:t>Create views</a:t>
            </a:r>
          </a:p>
          <a:p>
            <a:r>
              <a:rPr lang="en-US" dirty="0" smtClean="0"/>
              <a:t>Modify list settings</a:t>
            </a:r>
            <a:endParaRPr lang="en-US" dirty="0"/>
          </a:p>
        </p:txBody>
      </p:sp>
      <p:pic>
        <p:nvPicPr>
          <p:cNvPr id="4" name="Picture 3"/>
          <p:cNvPicPr>
            <a:picLocks noChangeAspect="1"/>
          </p:cNvPicPr>
          <p:nvPr/>
        </p:nvPicPr>
        <p:blipFill>
          <a:blip r:embed="rId2"/>
          <a:stretch>
            <a:fillRect/>
          </a:stretch>
        </p:blipFill>
        <p:spPr>
          <a:xfrm>
            <a:off x="3886200" y="3131517"/>
            <a:ext cx="5044877" cy="34978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66509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List Definitions</a:t>
            </a:r>
            <a:endParaRPr lang="en-US" dirty="0"/>
          </a:p>
        </p:txBody>
      </p:sp>
    </p:spTree>
    <p:extLst>
      <p:ext uri="{BB962C8B-B14F-4D97-AF65-F5344CB8AC3E}">
        <p14:creationId xmlns:p14="http://schemas.microsoft.com/office/powerpoint/2010/main" val="1539301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Site </a:t>
            </a:r>
            <a:r>
              <a:rPr lang="en-US" dirty="0">
                <a:solidFill>
                  <a:schemeClr val="bg1">
                    <a:lumMod val="50000"/>
                  </a:schemeClr>
                </a:solidFill>
              </a:rPr>
              <a:t>Columns &amp; Content Types</a:t>
            </a:r>
          </a:p>
          <a:p>
            <a:pPr>
              <a:buFont typeface="Wingdings" panose="05000000000000000000" pitchFamily="2" charset="2"/>
              <a:buChar char="ü"/>
            </a:pPr>
            <a:r>
              <a:rPr lang="en-US" dirty="0">
                <a:solidFill>
                  <a:schemeClr val="bg1">
                    <a:lumMod val="50000"/>
                  </a:schemeClr>
                </a:solidFill>
              </a:rPr>
              <a:t>List Definitions &amp; Templates</a:t>
            </a:r>
          </a:p>
          <a:p>
            <a:pPr>
              <a:buFont typeface="Wingdings" panose="05000000000000000000" pitchFamily="2" charset="2"/>
              <a:buChar char="Ø"/>
            </a:pPr>
            <a:r>
              <a:rPr lang="en-US" dirty="0"/>
              <a:t>Site </a:t>
            </a:r>
            <a:r>
              <a:rPr lang="en-US" dirty="0" smtClean="0"/>
              <a:t>Definitions</a:t>
            </a:r>
          </a:p>
          <a:p>
            <a:r>
              <a:rPr lang="en-US" dirty="0" smtClean="0"/>
              <a:t>Web </a:t>
            </a:r>
            <a:r>
              <a:rPr lang="en-US" dirty="0"/>
              <a:t>Templates</a:t>
            </a:r>
          </a:p>
        </p:txBody>
      </p:sp>
    </p:spTree>
    <p:extLst>
      <p:ext uri="{BB962C8B-B14F-4D97-AF65-F5344CB8AC3E}">
        <p14:creationId xmlns:p14="http://schemas.microsoft.com/office/powerpoint/2010/main" val="1427921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Definition</a:t>
            </a:r>
            <a:endParaRPr lang="en-US" dirty="0"/>
          </a:p>
        </p:txBody>
      </p:sp>
      <p:sp>
        <p:nvSpPr>
          <p:cNvPr id="3" name="Content Placeholder 2"/>
          <p:cNvSpPr>
            <a:spLocks noGrp="1"/>
          </p:cNvSpPr>
          <p:nvPr>
            <p:ph idx="1"/>
          </p:nvPr>
        </p:nvSpPr>
        <p:spPr/>
        <p:txBody>
          <a:bodyPr/>
          <a:lstStyle/>
          <a:p>
            <a:r>
              <a:rPr lang="en-US" smtClean="0"/>
              <a:t>Top-level component for site provisioning</a:t>
            </a:r>
          </a:p>
          <a:p>
            <a:pPr lvl="1"/>
            <a:r>
              <a:rPr lang="en-US" smtClean="0"/>
              <a:t>Used to create site templates</a:t>
            </a:r>
          </a:p>
          <a:p>
            <a:pPr lvl="1"/>
            <a:r>
              <a:rPr lang="en-US" smtClean="0"/>
              <a:t>Aggregates smaller, more modular definitions</a:t>
            </a:r>
          </a:p>
          <a:p>
            <a:pPr lvl="1"/>
            <a:endParaRPr lang="en-US" smtClean="0"/>
          </a:p>
          <a:p>
            <a:r>
              <a:rPr lang="en-US" smtClean="0"/>
              <a:t>Every site is provisioned from a site definition</a:t>
            </a:r>
          </a:p>
          <a:p>
            <a:pPr lvl="1"/>
            <a:r>
              <a:rPr lang="en-US" smtClean="0"/>
              <a:t>The association remains in place for lifetime of site</a:t>
            </a:r>
          </a:p>
          <a:p>
            <a:pPr lvl="1"/>
            <a:r>
              <a:rPr lang="en-US" smtClean="0"/>
              <a:t>Each site definition has one or more configurations</a:t>
            </a:r>
          </a:p>
          <a:p>
            <a:pPr lvl="1"/>
            <a:r>
              <a:rPr lang="en-US" smtClean="0"/>
              <a:t>Each configuration can serve as creatable site template</a:t>
            </a:r>
            <a:endParaRPr lang="en-US" dirty="0" smtClean="0"/>
          </a:p>
        </p:txBody>
      </p:sp>
    </p:spTree>
    <p:extLst>
      <p:ext uri="{BB962C8B-B14F-4D97-AF65-F5344CB8AC3E}">
        <p14:creationId xmlns:p14="http://schemas.microsoft.com/office/powerpoint/2010/main" val="3874418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Site </a:t>
            </a:r>
            <a:r>
              <a:rPr lang="en-US" dirty="0"/>
              <a:t>Columns &amp; Content Types</a:t>
            </a:r>
          </a:p>
          <a:p>
            <a:r>
              <a:rPr lang="en-US" dirty="0"/>
              <a:t>List Definitions &amp; Templates</a:t>
            </a:r>
          </a:p>
          <a:p>
            <a:r>
              <a:rPr lang="en-US" dirty="0"/>
              <a:t>Site </a:t>
            </a:r>
            <a:r>
              <a:rPr lang="en-US" dirty="0" smtClean="0"/>
              <a:t>Definitions</a:t>
            </a:r>
          </a:p>
          <a:p>
            <a:r>
              <a:rPr lang="en-US" dirty="0" smtClean="0"/>
              <a:t>Web </a:t>
            </a:r>
            <a:r>
              <a:rPr lang="en-US" dirty="0"/>
              <a:t>Templates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Definition Contents</a:t>
            </a:r>
            <a:endParaRPr lang="en-US" dirty="0"/>
          </a:p>
        </p:txBody>
      </p:sp>
      <p:sp>
        <p:nvSpPr>
          <p:cNvPr id="3" name="Content Placeholder 2"/>
          <p:cNvSpPr>
            <a:spLocks noGrp="1"/>
          </p:cNvSpPr>
          <p:nvPr>
            <p:ph idx="1"/>
          </p:nvPr>
        </p:nvSpPr>
        <p:spPr/>
        <p:txBody>
          <a:bodyPr/>
          <a:lstStyle/>
          <a:p>
            <a:r>
              <a:rPr lang="en-US" sz="2400" dirty="0" smtClean="0">
                <a:latin typeface="Courier New" panose="02070309020205020404" pitchFamily="49" charset="0"/>
                <a:cs typeface="Courier New" panose="02070309020205020404" pitchFamily="49" charset="0"/>
              </a:rPr>
              <a:t>ONET.XML</a:t>
            </a:r>
          </a:p>
          <a:p>
            <a:pPr lvl="1"/>
            <a:r>
              <a:rPr lang="en-US" dirty="0" smtClean="0"/>
              <a:t>Acts as manifest for site definition</a:t>
            </a:r>
          </a:p>
          <a:p>
            <a:endParaRPr lang="en-US" dirty="0" smtClean="0"/>
          </a:p>
          <a:p>
            <a:r>
              <a:rPr lang="en-US" sz="2400" dirty="0">
                <a:latin typeface="Courier New" panose="02070309020205020404" pitchFamily="49" charset="0"/>
                <a:cs typeface="Courier New" panose="02070309020205020404" pitchFamily="49" charset="0"/>
              </a:rPr>
              <a:t>WEBTEMP.XML</a:t>
            </a:r>
          </a:p>
          <a:p>
            <a:pPr lvl="1"/>
            <a:r>
              <a:rPr lang="en-US" dirty="0" smtClean="0"/>
              <a:t>Language-specific file used to activate site definition</a:t>
            </a:r>
          </a:p>
          <a:p>
            <a:endParaRPr lang="en-US" dirty="0" smtClean="0"/>
          </a:p>
          <a:p>
            <a:r>
              <a:rPr lang="en-US" dirty="0" smtClean="0"/>
              <a:t>Page template files</a:t>
            </a:r>
          </a:p>
          <a:p>
            <a:pPr lvl="1"/>
            <a:r>
              <a:rPr lang="en-US" dirty="0" smtClean="0"/>
              <a:t>Used to provision home page and secondary pages</a:t>
            </a:r>
          </a:p>
          <a:p>
            <a:pPr lvl="1"/>
            <a:endParaRPr lang="en-US" dirty="0" smtClean="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13125078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Create A Site From A Site Definition</a:t>
            </a:r>
            <a:endParaRPr lang="en-US" dirty="0"/>
          </a:p>
        </p:txBody>
      </p:sp>
      <p:sp>
        <p:nvSpPr>
          <p:cNvPr id="3" name="Content Placeholder 2"/>
          <p:cNvSpPr>
            <a:spLocks noGrp="1"/>
          </p:cNvSpPr>
          <p:nvPr>
            <p:ph idx="1"/>
          </p:nvPr>
        </p:nvSpPr>
        <p:spPr/>
        <p:txBody>
          <a:bodyPr/>
          <a:lstStyle/>
          <a:p>
            <a:r>
              <a:rPr lang="en-US" dirty="0" smtClean="0"/>
              <a:t>Create a new site from Team Site template</a:t>
            </a:r>
          </a:p>
          <a:p>
            <a:pPr lvl="1"/>
            <a:r>
              <a:rPr lang="en-US" dirty="0" smtClean="0"/>
              <a:t>Using default configuration for STS site definition</a:t>
            </a:r>
          </a:p>
          <a:p>
            <a:pPr lvl="1"/>
            <a:endParaRPr lang="en-US" dirty="0" smtClean="0"/>
          </a:p>
          <a:p>
            <a:pPr lvl="1"/>
            <a:endParaRPr lang="en-US" dirty="0" smtClean="0"/>
          </a:p>
          <a:p>
            <a:endParaRPr lang="en-US" dirty="0" smtClean="0"/>
          </a:p>
          <a:p>
            <a:r>
              <a:rPr lang="en-US" dirty="0" smtClean="0"/>
              <a:t>Create a new site from Blank Site template</a:t>
            </a:r>
          </a:p>
          <a:p>
            <a:pPr lvl="1"/>
            <a:r>
              <a:rPr lang="en-US" dirty="0" smtClean="0"/>
              <a:t>Using explicit configuration from STS site definition</a:t>
            </a:r>
          </a:p>
        </p:txBody>
      </p:sp>
      <p:sp>
        <p:nvSpPr>
          <p:cNvPr id="4" name="TextBox 3"/>
          <p:cNvSpPr txBox="1"/>
          <p:nvPr/>
        </p:nvSpPr>
        <p:spPr>
          <a:xfrm>
            <a:off x="1104900" y="2590800"/>
            <a:ext cx="6934200" cy="88280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kern="0" dirty="0">
                <a:solidFill>
                  <a:srgbClr val="FF4500"/>
                </a:solidFill>
                <a:latin typeface="Lucida Console" panose="020B0609040504020204" pitchFamily="49" charset="0"/>
                <a:ea typeface="Calibri" panose="020F0502020204030204" pitchFamily="34" charset="0"/>
                <a:cs typeface="Lucida Console" panose="020B0609040504020204" pitchFamily="49" charset="0"/>
              </a:rPr>
              <a:t>$</a:t>
            </a:r>
            <a:r>
              <a:rPr lang="en-US" sz="1200" kern="0" dirty="0" err="1">
                <a:solidFill>
                  <a:srgbClr val="FF4500"/>
                </a:solidFill>
                <a:latin typeface="Lucida Console" panose="020B0609040504020204" pitchFamily="49" charset="0"/>
                <a:ea typeface="Calibri" panose="020F0502020204030204" pitchFamily="34" charset="0"/>
                <a:cs typeface="Lucida Console" panose="020B0609040504020204" pitchFamily="49" charset="0"/>
              </a:rPr>
              <a:t>newSite</a:t>
            </a:r>
            <a:r>
              <a:rPr lang="en-US" sz="1200" kern="0" dirty="0">
                <a:latin typeface="Lucida Console" panose="020B0609040504020204" pitchFamily="49" charset="0"/>
                <a:ea typeface="Calibri" panose="020F0502020204030204" pitchFamily="34" charset="0"/>
                <a:cs typeface="Lucida Console" panose="020B0609040504020204" pitchFamily="49" charset="0"/>
              </a:rPr>
              <a:t> </a:t>
            </a:r>
            <a:r>
              <a:rPr lang="en-US" sz="1200" kern="0" dirty="0">
                <a:solidFill>
                  <a:srgbClr val="A9A9A9"/>
                </a:solidFill>
                <a:latin typeface="Lucida Console" panose="020B0609040504020204" pitchFamily="49" charset="0"/>
                <a:ea typeface="Calibri" panose="020F0502020204030204" pitchFamily="34" charset="0"/>
                <a:cs typeface="Lucida Console" panose="020B0609040504020204" pitchFamily="49" charset="0"/>
              </a:rPr>
              <a:t>=</a:t>
            </a:r>
            <a:r>
              <a:rPr lang="en-US" sz="1200" kern="0" dirty="0">
                <a:latin typeface="Lucida Console" panose="020B0609040504020204" pitchFamily="49" charset="0"/>
                <a:ea typeface="Calibri" panose="020F0502020204030204" pitchFamily="34" charset="0"/>
                <a:cs typeface="Lucida Console" panose="020B0609040504020204" pitchFamily="49" charset="0"/>
              </a:rPr>
              <a:t> </a:t>
            </a:r>
            <a:r>
              <a:rPr lang="en-US" sz="1200" kern="0" dirty="0">
                <a:solidFill>
                  <a:srgbClr val="0000FF"/>
                </a:solidFill>
                <a:latin typeface="Lucida Console" panose="020B0609040504020204" pitchFamily="49" charset="0"/>
                <a:ea typeface="Calibri" panose="020F0502020204030204" pitchFamily="34" charset="0"/>
                <a:cs typeface="Lucida Console" panose="020B0609040504020204" pitchFamily="49" charset="0"/>
              </a:rPr>
              <a:t>New-</a:t>
            </a:r>
            <a:r>
              <a:rPr lang="en-US" sz="1200" kern="0" dirty="0" err="1">
                <a:solidFill>
                  <a:srgbClr val="0000FF"/>
                </a:solidFill>
                <a:latin typeface="Lucida Console" panose="020B0609040504020204" pitchFamily="49" charset="0"/>
                <a:ea typeface="Calibri" panose="020F0502020204030204" pitchFamily="34" charset="0"/>
                <a:cs typeface="Lucida Console" panose="020B0609040504020204" pitchFamily="49" charset="0"/>
              </a:rPr>
              <a:t>SPSite</a:t>
            </a:r>
            <a:r>
              <a:rPr lang="en-US" sz="1200" kern="0" dirty="0">
                <a:latin typeface="Lucida Console" panose="020B0609040504020204" pitchFamily="49" charset="0"/>
                <a:ea typeface="Calibri" panose="020F0502020204030204" pitchFamily="34" charset="0"/>
                <a:cs typeface="Lucida Console" panose="020B0609040504020204" pitchFamily="49" charset="0"/>
              </a:rPr>
              <a:t> </a:t>
            </a:r>
            <a:r>
              <a:rPr lang="en-US" sz="1200" kern="0" dirty="0">
                <a:solidFill>
                  <a:srgbClr val="000080"/>
                </a:solidFill>
                <a:latin typeface="Lucida Console" panose="020B0609040504020204" pitchFamily="49" charset="0"/>
                <a:ea typeface="Calibri" panose="020F0502020204030204" pitchFamily="34" charset="0"/>
                <a:cs typeface="Lucida Console" panose="020B0609040504020204" pitchFamily="49" charset="0"/>
              </a:rPr>
              <a:t>-</a:t>
            </a:r>
            <a:r>
              <a:rPr lang="en-US" sz="1200" kern="0" dirty="0" err="1">
                <a:solidFill>
                  <a:srgbClr val="000080"/>
                </a:solidFill>
                <a:latin typeface="Lucida Console" panose="020B0609040504020204" pitchFamily="49" charset="0"/>
                <a:ea typeface="Calibri" panose="020F0502020204030204" pitchFamily="34" charset="0"/>
                <a:cs typeface="Lucida Console" panose="020B0609040504020204" pitchFamily="49" charset="0"/>
              </a:rPr>
              <a:t>Url</a:t>
            </a:r>
            <a:r>
              <a:rPr lang="en-US" sz="1200" kern="0" dirty="0">
                <a:latin typeface="Lucida Console" panose="020B0609040504020204" pitchFamily="49" charset="0"/>
                <a:ea typeface="Calibri" panose="020F0502020204030204" pitchFamily="34" charset="0"/>
                <a:cs typeface="Lucida Console" panose="020B0609040504020204" pitchFamily="49" charset="0"/>
              </a:rPr>
              <a:t> </a:t>
            </a:r>
            <a:r>
              <a:rPr lang="en-US" sz="1200" kern="0" dirty="0">
                <a:solidFill>
                  <a:srgbClr val="8B0000"/>
                </a:solidFill>
                <a:latin typeface="Lucida Console" panose="020B0609040504020204" pitchFamily="49" charset="0"/>
                <a:ea typeface="Calibri" panose="020F0502020204030204" pitchFamily="34" charset="0"/>
                <a:cs typeface="Lucida Console" panose="020B0609040504020204" pitchFamily="49" charset="0"/>
              </a:rPr>
              <a:t>"http://intranet.wingtip.com/sites/</a:t>
            </a:r>
            <a:r>
              <a:rPr lang="en-US" sz="1200" kern="0" dirty="0" err="1">
                <a:solidFill>
                  <a:srgbClr val="8B0000"/>
                </a:solidFill>
                <a:latin typeface="Lucida Console" panose="020B0609040504020204" pitchFamily="49" charset="0"/>
                <a:ea typeface="Calibri" panose="020F0502020204030204" pitchFamily="34" charset="0"/>
                <a:cs typeface="Lucida Console" panose="020B0609040504020204" pitchFamily="49" charset="0"/>
              </a:rPr>
              <a:t>sitename</a:t>
            </a:r>
            <a:r>
              <a:rPr lang="en-US" sz="1200" kern="0" dirty="0">
                <a:solidFill>
                  <a:srgbClr val="8B0000"/>
                </a:solidFill>
                <a:latin typeface="Lucida Console" panose="020B0609040504020204" pitchFamily="49" charset="0"/>
                <a:ea typeface="Calibri" panose="020F0502020204030204" pitchFamily="34" charset="0"/>
                <a:cs typeface="Lucida Console" panose="020B0609040504020204" pitchFamily="49" charset="0"/>
              </a:rPr>
              <a: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latin typeface="Lucida Console" panose="020B0609040504020204" pitchFamily="49" charset="0"/>
                <a:ea typeface="Calibri" panose="020F0502020204030204" pitchFamily="34" charset="0"/>
                <a:cs typeface="Lucida Console" panose="020B0609040504020204" pitchFamily="49" charset="0"/>
              </a:rPr>
              <a:t>                      </a:t>
            </a:r>
            <a:r>
              <a:rPr lang="en-US" sz="1200" kern="0" dirty="0">
                <a:solidFill>
                  <a:srgbClr val="0000FF"/>
                </a:solidFill>
                <a:latin typeface="Lucida Console" panose="020B0609040504020204" pitchFamily="49" charset="0"/>
                <a:ea typeface="Calibri" panose="020F0502020204030204" pitchFamily="34" charset="0"/>
                <a:cs typeface="Lucida Console" panose="020B0609040504020204" pitchFamily="49" charset="0"/>
              </a:rPr>
              <a:t>-</a:t>
            </a:r>
            <a:r>
              <a:rPr lang="en-US" sz="1200" kern="0" dirty="0" err="1">
                <a:solidFill>
                  <a:srgbClr val="0000FF"/>
                </a:solidFill>
                <a:latin typeface="Lucida Console" panose="020B0609040504020204" pitchFamily="49" charset="0"/>
                <a:ea typeface="Calibri" panose="020F0502020204030204" pitchFamily="34" charset="0"/>
                <a:cs typeface="Lucida Console" panose="020B0609040504020204" pitchFamily="49" charset="0"/>
              </a:rPr>
              <a:t>OwnerAlias</a:t>
            </a:r>
            <a:r>
              <a:rPr lang="en-US" sz="1200" kern="0" dirty="0">
                <a:latin typeface="Lucida Console" panose="020B0609040504020204" pitchFamily="49" charset="0"/>
                <a:ea typeface="Calibri" panose="020F0502020204030204" pitchFamily="34" charset="0"/>
                <a:cs typeface="Lucida Console" panose="020B0609040504020204" pitchFamily="49" charset="0"/>
              </a:rPr>
              <a:t> </a:t>
            </a:r>
            <a:r>
              <a:rPr lang="en-US" sz="1200" kern="0" dirty="0">
                <a:solidFill>
                  <a:srgbClr val="8B0000"/>
                </a:solidFill>
                <a:latin typeface="Lucida Console" panose="020B0609040504020204" pitchFamily="49" charset="0"/>
                <a:ea typeface="Calibri" panose="020F0502020204030204" pitchFamily="34" charset="0"/>
                <a:cs typeface="Lucida Console" panose="020B0609040504020204" pitchFamily="49" charset="0"/>
              </a:rPr>
              <a:t>"wingtip\administrator"</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latin typeface="Lucida Console" panose="020B0609040504020204" pitchFamily="49" charset="0"/>
                <a:ea typeface="Calibri" panose="020F0502020204030204" pitchFamily="34" charset="0"/>
                <a:cs typeface="Lucida Console" panose="020B0609040504020204" pitchFamily="49" charset="0"/>
              </a:rPr>
              <a:t>                      </a:t>
            </a:r>
            <a:r>
              <a:rPr lang="en-US" sz="1200" kern="0" dirty="0">
                <a:solidFill>
                  <a:srgbClr val="0000FF"/>
                </a:solidFill>
                <a:latin typeface="Lucida Console" panose="020B0609040504020204" pitchFamily="49" charset="0"/>
                <a:ea typeface="Calibri" panose="020F0502020204030204" pitchFamily="34" charset="0"/>
                <a:cs typeface="Lucida Console" panose="020B0609040504020204" pitchFamily="49" charset="0"/>
              </a:rPr>
              <a:t>-Template</a:t>
            </a:r>
            <a:r>
              <a:rPr lang="en-US" sz="1200" kern="0" dirty="0">
                <a:latin typeface="Lucida Console" panose="020B0609040504020204" pitchFamily="49" charset="0"/>
                <a:ea typeface="Calibri" panose="020F0502020204030204" pitchFamily="34" charset="0"/>
                <a:cs typeface="Lucida Console" panose="020B0609040504020204" pitchFamily="49" charset="0"/>
              </a:rPr>
              <a:t> </a:t>
            </a:r>
            <a:r>
              <a:rPr lang="en-US" sz="1200" kern="0" dirty="0">
                <a:solidFill>
                  <a:srgbClr val="8B0000"/>
                </a:solidFill>
                <a:latin typeface="Lucida Console" panose="020B0609040504020204" pitchFamily="49" charset="0"/>
                <a:ea typeface="Calibri" panose="020F0502020204030204" pitchFamily="34" charset="0"/>
                <a:cs typeface="Lucida Console" panose="020B0609040504020204" pitchFamily="49" charset="0"/>
              </a:rPr>
              <a:t>"STS"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latin typeface="Lucida Console" panose="020B0609040504020204" pitchFamily="49" charset="0"/>
                <a:ea typeface="Calibri" panose="020F0502020204030204" pitchFamily="34" charset="0"/>
                <a:cs typeface="Lucida Console" panose="020B0609040504020204" pitchFamily="49" charset="0"/>
              </a:rPr>
              <a:t>                      </a:t>
            </a:r>
            <a:r>
              <a:rPr lang="en-US" sz="1200" kern="0" dirty="0">
                <a:solidFill>
                  <a:srgbClr val="0000FF"/>
                </a:solidFill>
                <a:latin typeface="Lucida Console" panose="020B0609040504020204" pitchFamily="49" charset="0"/>
                <a:ea typeface="Calibri" panose="020F0502020204030204" pitchFamily="34" charset="0"/>
                <a:cs typeface="Lucida Console" panose="020B0609040504020204" pitchFamily="49" charset="0"/>
              </a:rPr>
              <a:t>-Name</a:t>
            </a:r>
            <a:r>
              <a:rPr lang="en-US" sz="1200" kern="0" dirty="0">
                <a:latin typeface="Lucida Console" panose="020B0609040504020204" pitchFamily="49" charset="0"/>
                <a:ea typeface="Calibri" panose="020F0502020204030204" pitchFamily="34" charset="0"/>
                <a:cs typeface="Lucida Console" panose="020B0609040504020204" pitchFamily="49" charset="0"/>
              </a:rPr>
              <a:t> </a:t>
            </a:r>
            <a:r>
              <a:rPr lang="en-US" sz="1200" kern="0" dirty="0">
                <a:solidFill>
                  <a:srgbClr val="8B0000"/>
                </a:solidFill>
                <a:latin typeface="Lucida Console" panose="020B0609040504020204" pitchFamily="49" charset="0"/>
                <a:ea typeface="Calibri" panose="020F0502020204030204" pitchFamily="34" charset="0"/>
                <a:cs typeface="Lucida Console" panose="020B0609040504020204" pitchFamily="49" charset="0"/>
              </a:rPr>
              <a:t>"Site Title" </a:t>
            </a: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104900" y="5029200"/>
            <a:ext cx="6934200" cy="88280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kern="0" dirty="0">
                <a:solidFill>
                  <a:srgbClr val="FF4500"/>
                </a:solidFill>
                <a:latin typeface="Lucida Console" panose="020B0609040504020204" pitchFamily="49" charset="0"/>
                <a:ea typeface="Calibri" panose="020F0502020204030204" pitchFamily="34" charset="0"/>
                <a:cs typeface="Lucida Console" panose="020B0609040504020204" pitchFamily="49" charset="0"/>
              </a:rPr>
              <a:t>$</a:t>
            </a:r>
            <a:r>
              <a:rPr lang="en-US" sz="1200" kern="0" dirty="0" err="1">
                <a:solidFill>
                  <a:srgbClr val="FF4500"/>
                </a:solidFill>
                <a:latin typeface="Lucida Console" panose="020B0609040504020204" pitchFamily="49" charset="0"/>
                <a:ea typeface="Calibri" panose="020F0502020204030204" pitchFamily="34" charset="0"/>
                <a:cs typeface="Lucida Console" panose="020B0609040504020204" pitchFamily="49" charset="0"/>
              </a:rPr>
              <a:t>newSite</a:t>
            </a:r>
            <a:r>
              <a:rPr lang="en-US" sz="1200" kern="0" dirty="0">
                <a:latin typeface="Lucida Console" panose="020B0609040504020204" pitchFamily="49" charset="0"/>
                <a:ea typeface="Calibri" panose="020F0502020204030204" pitchFamily="34" charset="0"/>
                <a:cs typeface="Lucida Console" panose="020B0609040504020204" pitchFamily="49" charset="0"/>
              </a:rPr>
              <a:t> </a:t>
            </a:r>
            <a:r>
              <a:rPr lang="en-US" sz="1200" kern="0" dirty="0">
                <a:solidFill>
                  <a:srgbClr val="A9A9A9"/>
                </a:solidFill>
                <a:latin typeface="Lucida Console" panose="020B0609040504020204" pitchFamily="49" charset="0"/>
                <a:ea typeface="Calibri" panose="020F0502020204030204" pitchFamily="34" charset="0"/>
                <a:cs typeface="Lucida Console" panose="020B0609040504020204" pitchFamily="49" charset="0"/>
              </a:rPr>
              <a:t>=</a:t>
            </a:r>
            <a:r>
              <a:rPr lang="en-US" sz="1200" kern="0" dirty="0">
                <a:latin typeface="Lucida Console" panose="020B0609040504020204" pitchFamily="49" charset="0"/>
                <a:ea typeface="Calibri" panose="020F0502020204030204" pitchFamily="34" charset="0"/>
                <a:cs typeface="Lucida Console" panose="020B0609040504020204" pitchFamily="49" charset="0"/>
              </a:rPr>
              <a:t> </a:t>
            </a:r>
            <a:r>
              <a:rPr lang="en-US" sz="1200" kern="0" dirty="0">
                <a:solidFill>
                  <a:srgbClr val="0000FF"/>
                </a:solidFill>
                <a:latin typeface="Lucida Console" panose="020B0609040504020204" pitchFamily="49" charset="0"/>
                <a:ea typeface="Calibri" panose="020F0502020204030204" pitchFamily="34" charset="0"/>
                <a:cs typeface="Lucida Console" panose="020B0609040504020204" pitchFamily="49" charset="0"/>
              </a:rPr>
              <a:t>New-</a:t>
            </a:r>
            <a:r>
              <a:rPr lang="en-US" sz="1200" kern="0" dirty="0" err="1">
                <a:solidFill>
                  <a:srgbClr val="0000FF"/>
                </a:solidFill>
                <a:latin typeface="Lucida Console" panose="020B0609040504020204" pitchFamily="49" charset="0"/>
                <a:ea typeface="Calibri" panose="020F0502020204030204" pitchFamily="34" charset="0"/>
                <a:cs typeface="Lucida Console" panose="020B0609040504020204" pitchFamily="49" charset="0"/>
              </a:rPr>
              <a:t>SPSite</a:t>
            </a:r>
            <a:r>
              <a:rPr lang="en-US" sz="1200" kern="0" dirty="0">
                <a:latin typeface="Lucida Console" panose="020B0609040504020204" pitchFamily="49" charset="0"/>
                <a:ea typeface="Calibri" panose="020F0502020204030204" pitchFamily="34" charset="0"/>
                <a:cs typeface="Lucida Console" panose="020B0609040504020204" pitchFamily="49" charset="0"/>
              </a:rPr>
              <a:t> </a:t>
            </a:r>
            <a:r>
              <a:rPr lang="en-US" sz="1200" kern="0" dirty="0">
                <a:solidFill>
                  <a:srgbClr val="000080"/>
                </a:solidFill>
                <a:latin typeface="Lucida Console" panose="020B0609040504020204" pitchFamily="49" charset="0"/>
                <a:ea typeface="Calibri" panose="020F0502020204030204" pitchFamily="34" charset="0"/>
                <a:cs typeface="Lucida Console" panose="020B0609040504020204" pitchFamily="49" charset="0"/>
              </a:rPr>
              <a:t>-</a:t>
            </a:r>
            <a:r>
              <a:rPr lang="en-US" sz="1200" kern="0" dirty="0" err="1">
                <a:solidFill>
                  <a:srgbClr val="000080"/>
                </a:solidFill>
                <a:latin typeface="Lucida Console" panose="020B0609040504020204" pitchFamily="49" charset="0"/>
                <a:ea typeface="Calibri" panose="020F0502020204030204" pitchFamily="34" charset="0"/>
                <a:cs typeface="Lucida Console" panose="020B0609040504020204" pitchFamily="49" charset="0"/>
              </a:rPr>
              <a:t>Url</a:t>
            </a:r>
            <a:r>
              <a:rPr lang="en-US" sz="1200" kern="0" dirty="0">
                <a:latin typeface="Lucida Console" panose="020B0609040504020204" pitchFamily="49" charset="0"/>
                <a:ea typeface="Calibri" panose="020F0502020204030204" pitchFamily="34" charset="0"/>
                <a:cs typeface="Lucida Console" panose="020B0609040504020204" pitchFamily="49" charset="0"/>
              </a:rPr>
              <a:t> </a:t>
            </a:r>
            <a:r>
              <a:rPr lang="en-US" sz="1200" kern="0" dirty="0">
                <a:solidFill>
                  <a:srgbClr val="8B0000"/>
                </a:solidFill>
                <a:latin typeface="Lucida Console" panose="020B0609040504020204" pitchFamily="49" charset="0"/>
                <a:ea typeface="Calibri" panose="020F0502020204030204" pitchFamily="34" charset="0"/>
                <a:cs typeface="Lucida Console" panose="020B0609040504020204" pitchFamily="49" charset="0"/>
              </a:rPr>
              <a:t>"http://intranet.wingtip.com/sites/</a:t>
            </a:r>
            <a:r>
              <a:rPr lang="en-US" sz="1200" kern="0" dirty="0" err="1">
                <a:solidFill>
                  <a:srgbClr val="8B0000"/>
                </a:solidFill>
                <a:latin typeface="Lucida Console" panose="020B0609040504020204" pitchFamily="49" charset="0"/>
                <a:ea typeface="Calibri" panose="020F0502020204030204" pitchFamily="34" charset="0"/>
                <a:cs typeface="Lucida Console" panose="020B0609040504020204" pitchFamily="49" charset="0"/>
              </a:rPr>
              <a:t>sitename</a:t>
            </a:r>
            <a:r>
              <a:rPr lang="en-US" sz="1200" kern="0" dirty="0">
                <a:solidFill>
                  <a:srgbClr val="8B0000"/>
                </a:solidFill>
                <a:latin typeface="Lucida Console" panose="020B0609040504020204" pitchFamily="49" charset="0"/>
                <a:ea typeface="Calibri" panose="020F0502020204030204" pitchFamily="34" charset="0"/>
                <a:cs typeface="Lucida Console" panose="020B0609040504020204" pitchFamily="49" charset="0"/>
              </a:rPr>
              <a: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latin typeface="Lucida Console" panose="020B0609040504020204" pitchFamily="49" charset="0"/>
                <a:ea typeface="Calibri" panose="020F0502020204030204" pitchFamily="34" charset="0"/>
                <a:cs typeface="Lucida Console" panose="020B0609040504020204" pitchFamily="49" charset="0"/>
              </a:rPr>
              <a:t>                      </a:t>
            </a:r>
            <a:r>
              <a:rPr lang="en-US" sz="1200" kern="0" dirty="0">
                <a:solidFill>
                  <a:srgbClr val="0000FF"/>
                </a:solidFill>
                <a:latin typeface="Lucida Console" panose="020B0609040504020204" pitchFamily="49" charset="0"/>
                <a:ea typeface="Calibri" panose="020F0502020204030204" pitchFamily="34" charset="0"/>
                <a:cs typeface="Lucida Console" panose="020B0609040504020204" pitchFamily="49" charset="0"/>
              </a:rPr>
              <a:t>-</a:t>
            </a:r>
            <a:r>
              <a:rPr lang="en-US" sz="1200" kern="0" dirty="0" err="1">
                <a:solidFill>
                  <a:srgbClr val="0000FF"/>
                </a:solidFill>
                <a:latin typeface="Lucida Console" panose="020B0609040504020204" pitchFamily="49" charset="0"/>
                <a:ea typeface="Calibri" panose="020F0502020204030204" pitchFamily="34" charset="0"/>
                <a:cs typeface="Lucida Console" panose="020B0609040504020204" pitchFamily="49" charset="0"/>
              </a:rPr>
              <a:t>OwnerAlias</a:t>
            </a:r>
            <a:r>
              <a:rPr lang="en-US" sz="1200" kern="0" dirty="0">
                <a:latin typeface="Lucida Console" panose="020B0609040504020204" pitchFamily="49" charset="0"/>
                <a:ea typeface="Calibri" panose="020F0502020204030204" pitchFamily="34" charset="0"/>
                <a:cs typeface="Lucida Console" panose="020B0609040504020204" pitchFamily="49" charset="0"/>
              </a:rPr>
              <a:t> </a:t>
            </a:r>
            <a:r>
              <a:rPr lang="en-US" sz="1200" kern="0" dirty="0">
                <a:solidFill>
                  <a:srgbClr val="8B0000"/>
                </a:solidFill>
                <a:latin typeface="Lucida Console" panose="020B0609040504020204" pitchFamily="49" charset="0"/>
                <a:ea typeface="Calibri" panose="020F0502020204030204" pitchFamily="34" charset="0"/>
                <a:cs typeface="Lucida Console" panose="020B0609040504020204" pitchFamily="49" charset="0"/>
              </a:rPr>
              <a:t>"wingtip\administrator"</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latin typeface="Lucida Console" panose="020B0609040504020204" pitchFamily="49" charset="0"/>
                <a:ea typeface="Calibri" panose="020F0502020204030204" pitchFamily="34" charset="0"/>
                <a:cs typeface="Lucida Console" panose="020B0609040504020204" pitchFamily="49" charset="0"/>
              </a:rPr>
              <a:t>                      </a:t>
            </a:r>
            <a:r>
              <a:rPr lang="en-US" sz="1200" kern="0" dirty="0">
                <a:solidFill>
                  <a:srgbClr val="0000FF"/>
                </a:solidFill>
                <a:latin typeface="Lucida Console" panose="020B0609040504020204" pitchFamily="49" charset="0"/>
                <a:ea typeface="Calibri" panose="020F0502020204030204" pitchFamily="34" charset="0"/>
                <a:cs typeface="Lucida Console" panose="020B0609040504020204" pitchFamily="49" charset="0"/>
              </a:rPr>
              <a:t>-Template</a:t>
            </a:r>
            <a:r>
              <a:rPr lang="en-US" sz="1200" kern="0" dirty="0">
                <a:latin typeface="Lucida Console" panose="020B0609040504020204" pitchFamily="49" charset="0"/>
                <a:ea typeface="Calibri" panose="020F0502020204030204" pitchFamily="34" charset="0"/>
                <a:cs typeface="Lucida Console" panose="020B0609040504020204" pitchFamily="49" charset="0"/>
              </a:rPr>
              <a:t> </a:t>
            </a:r>
            <a:r>
              <a:rPr lang="en-US" sz="1200" kern="0" dirty="0">
                <a:solidFill>
                  <a:srgbClr val="8B0000"/>
                </a:solidFill>
                <a:latin typeface="Lucida Console" panose="020B0609040504020204" pitchFamily="49" charset="0"/>
                <a:ea typeface="Calibri" panose="020F0502020204030204" pitchFamily="34" charset="0"/>
                <a:cs typeface="Lucida Console" panose="020B0609040504020204" pitchFamily="49" charset="0"/>
              </a:rPr>
              <a:t>"</a:t>
            </a:r>
            <a:r>
              <a:rPr lang="en-US" sz="1200" kern="0" dirty="0" smtClean="0">
                <a:solidFill>
                  <a:srgbClr val="8B0000"/>
                </a:solidFill>
                <a:latin typeface="Lucida Console" panose="020B0609040504020204" pitchFamily="49" charset="0"/>
                <a:ea typeface="Calibri" panose="020F0502020204030204" pitchFamily="34" charset="0"/>
                <a:cs typeface="Lucida Console" panose="020B0609040504020204" pitchFamily="49" charset="0"/>
              </a:rPr>
              <a:t>STS#1"</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latin typeface="Lucida Console" panose="020B0609040504020204" pitchFamily="49" charset="0"/>
                <a:ea typeface="Calibri" panose="020F0502020204030204" pitchFamily="34" charset="0"/>
                <a:cs typeface="Lucida Console" panose="020B0609040504020204" pitchFamily="49" charset="0"/>
              </a:rPr>
              <a:t>                      </a:t>
            </a:r>
            <a:r>
              <a:rPr lang="en-US" sz="1200" kern="0" dirty="0">
                <a:solidFill>
                  <a:srgbClr val="0000FF"/>
                </a:solidFill>
                <a:latin typeface="Lucida Console" panose="020B0609040504020204" pitchFamily="49" charset="0"/>
                <a:ea typeface="Calibri" panose="020F0502020204030204" pitchFamily="34" charset="0"/>
                <a:cs typeface="Lucida Console" panose="020B0609040504020204" pitchFamily="49" charset="0"/>
              </a:rPr>
              <a:t>-Name</a:t>
            </a:r>
            <a:r>
              <a:rPr lang="en-US" sz="1200" kern="0" dirty="0">
                <a:latin typeface="Lucida Console" panose="020B0609040504020204" pitchFamily="49" charset="0"/>
                <a:ea typeface="Calibri" panose="020F0502020204030204" pitchFamily="34" charset="0"/>
                <a:cs typeface="Lucida Console" panose="020B0609040504020204" pitchFamily="49" charset="0"/>
              </a:rPr>
              <a:t> </a:t>
            </a:r>
            <a:r>
              <a:rPr lang="en-US" sz="1200" kern="0" dirty="0">
                <a:solidFill>
                  <a:srgbClr val="8B0000"/>
                </a:solidFill>
                <a:latin typeface="Lucida Console" panose="020B0609040504020204" pitchFamily="49" charset="0"/>
                <a:ea typeface="Calibri" panose="020F0502020204030204" pitchFamily="34" charset="0"/>
                <a:cs typeface="Lucida Console" panose="020B0609040504020204" pitchFamily="49" charset="0"/>
              </a:rPr>
              <a:t>"Site Title" </a:t>
            </a: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59267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Site Definition</a:t>
            </a:r>
            <a:endParaRPr lang="en-US" dirty="0"/>
          </a:p>
        </p:txBody>
      </p:sp>
      <p:sp>
        <p:nvSpPr>
          <p:cNvPr id="3" name="Content Placeholder 2"/>
          <p:cNvSpPr>
            <a:spLocks noGrp="1"/>
          </p:cNvSpPr>
          <p:nvPr>
            <p:ph idx="1"/>
          </p:nvPr>
        </p:nvSpPr>
        <p:spPr/>
        <p:txBody>
          <a:bodyPr/>
          <a:lstStyle/>
          <a:p>
            <a:r>
              <a:rPr lang="en-US" dirty="0" smtClean="0"/>
              <a:t>Contains global provisioning instructions</a:t>
            </a:r>
          </a:p>
          <a:p>
            <a:pPr lvl="1"/>
            <a:r>
              <a:rPr lang="en-US" dirty="0" smtClean="0"/>
              <a:t>What's inside affects provisioning for every site in farm</a:t>
            </a:r>
          </a:p>
          <a:p>
            <a:pPr lvl="1"/>
            <a:r>
              <a:rPr lang="en-US" dirty="0" smtClean="0"/>
              <a:t>Eliminates redundant markup required in all templates</a:t>
            </a:r>
          </a:p>
          <a:p>
            <a:pPr lvl="1"/>
            <a:endParaRPr lang="en-US" dirty="0" smtClean="0"/>
          </a:p>
          <a:p>
            <a:r>
              <a:rPr lang="en-US" dirty="0" smtClean="0"/>
              <a:t>Global Site Definition defines and provisions</a:t>
            </a:r>
          </a:p>
          <a:p>
            <a:pPr lvl="1"/>
            <a:r>
              <a:rPr lang="en-US" dirty="0" smtClean="0"/>
              <a:t>Master Page Gallery and </a:t>
            </a:r>
            <a:r>
              <a:rPr lang="en-US" dirty="0" err="1" smtClean="0">
                <a:latin typeface="Courier New" pitchFamily="49" charset="0"/>
                <a:cs typeface="Courier New" pitchFamily="49" charset="0"/>
              </a:rPr>
              <a:t>default.master</a:t>
            </a:r>
            <a:endParaRPr lang="en-US" dirty="0" smtClean="0"/>
          </a:p>
          <a:p>
            <a:pPr lvl="1"/>
            <a:r>
              <a:rPr lang="en-US" dirty="0" smtClean="0"/>
              <a:t>Web Part Gallery</a:t>
            </a:r>
          </a:p>
          <a:p>
            <a:pPr lvl="1"/>
            <a:r>
              <a:rPr lang="en-US" dirty="0" smtClean="0"/>
              <a:t>List Template Gallery</a:t>
            </a:r>
          </a:p>
          <a:p>
            <a:pPr lvl="1"/>
            <a:r>
              <a:rPr lang="en-US" dirty="0" smtClean="0"/>
              <a:t>Site Template Gallery</a:t>
            </a:r>
          </a:p>
          <a:p>
            <a:pPr lvl="1"/>
            <a:r>
              <a:rPr lang="en-US" dirty="0" smtClean="0"/>
              <a:t>Solution Gallery</a:t>
            </a:r>
          </a:p>
          <a:p>
            <a:pPr lvl="1"/>
            <a:r>
              <a:rPr lang="en-US" dirty="0" smtClean="0"/>
              <a:t>User Information Profile list</a:t>
            </a:r>
          </a:p>
        </p:txBody>
      </p:sp>
    </p:spTree>
    <p:extLst>
      <p:ext uri="{BB962C8B-B14F-4D97-AF65-F5344CB8AC3E}">
        <p14:creationId xmlns:p14="http://schemas.microsoft.com/office/powerpoint/2010/main" val="19843506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Site </a:t>
            </a:r>
            <a:r>
              <a:rPr lang="en-US" dirty="0">
                <a:solidFill>
                  <a:schemeClr val="bg1">
                    <a:lumMod val="50000"/>
                  </a:schemeClr>
                </a:solidFill>
              </a:rPr>
              <a:t>Columns &amp; Content Types</a:t>
            </a:r>
          </a:p>
          <a:p>
            <a:pPr>
              <a:buFont typeface="Wingdings" panose="05000000000000000000" pitchFamily="2" charset="2"/>
              <a:buChar char="ü"/>
            </a:pPr>
            <a:r>
              <a:rPr lang="en-US" dirty="0">
                <a:solidFill>
                  <a:schemeClr val="bg1">
                    <a:lumMod val="50000"/>
                  </a:schemeClr>
                </a:solidFill>
              </a:rPr>
              <a:t>List Definitions &amp; Templates</a:t>
            </a:r>
          </a:p>
          <a:p>
            <a:pPr>
              <a:buFont typeface="Wingdings" panose="05000000000000000000" pitchFamily="2" charset="2"/>
              <a:buChar char="ü"/>
            </a:pPr>
            <a:r>
              <a:rPr lang="en-US" dirty="0">
                <a:solidFill>
                  <a:schemeClr val="bg1">
                    <a:lumMod val="50000"/>
                  </a:schemeClr>
                </a:solidFill>
              </a:rPr>
              <a:t>Site Definitions</a:t>
            </a:r>
          </a:p>
          <a:p>
            <a:pPr>
              <a:buFont typeface="Wingdings" panose="05000000000000000000" pitchFamily="2" charset="2"/>
              <a:buChar char="Ø"/>
            </a:pPr>
            <a:r>
              <a:rPr lang="en-US" dirty="0" smtClean="0"/>
              <a:t>Web </a:t>
            </a:r>
            <a:r>
              <a:rPr lang="en-US" dirty="0"/>
              <a:t>Templates</a:t>
            </a:r>
          </a:p>
        </p:txBody>
      </p:sp>
    </p:spTree>
    <p:extLst>
      <p:ext uri="{BB962C8B-B14F-4D97-AF65-F5344CB8AC3E}">
        <p14:creationId xmlns:p14="http://schemas.microsoft.com/office/powerpoint/2010/main" val="23989997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Template	</a:t>
            </a:r>
            <a:endParaRPr lang="en-US" dirty="0"/>
          </a:p>
        </p:txBody>
      </p:sp>
      <p:sp>
        <p:nvSpPr>
          <p:cNvPr id="3" name="Content Placeholder 2"/>
          <p:cNvSpPr>
            <a:spLocks noGrp="1"/>
          </p:cNvSpPr>
          <p:nvPr>
            <p:ph idx="1"/>
          </p:nvPr>
        </p:nvSpPr>
        <p:spPr/>
        <p:txBody>
          <a:bodyPr>
            <a:normAutofit/>
          </a:bodyPr>
          <a:lstStyle/>
          <a:p>
            <a:r>
              <a:rPr lang="en-US" dirty="0" smtClean="0"/>
              <a:t>Introduced in SharePoint 2010</a:t>
            </a:r>
          </a:p>
          <a:p>
            <a:r>
              <a:rPr lang="en-US" dirty="0" smtClean="0"/>
              <a:t>Provides a way to define a site template without using farm solutions</a:t>
            </a:r>
          </a:p>
          <a:p>
            <a:pPr lvl="1"/>
            <a:r>
              <a:rPr lang="en-US" dirty="0" smtClean="0"/>
              <a:t>Web Templates can be deployed in sandbox solutions</a:t>
            </a:r>
          </a:p>
          <a:p>
            <a:r>
              <a:rPr lang="en-US" dirty="0" smtClean="0"/>
              <a:t>Doesn’t require the </a:t>
            </a:r>
            <a:r>
              <a:rPr lang="en-US" sz="2400" dirty="0" smtClean="0">
                <a:latin typeface="Courier New" panose="02070309020205020404" pitchFamily="49" charset="0"/>
                <a:cs typeface="Courier New" panose="02070309020205020404" pitchFamily="49" charset="0"/>
              </a:rPr>
              <a:t>webtemp.xml</a:t>
            </a:r>
            <a:r>
              <a:rPr lang="en-US" b="1" dirty="0" smtClean="0"/>
              <a:t> </a:t>
            </a:r>
            <a:r>
              <a:rPr lang="en-US" dirty="0" smtClean="0"/>
              <a:t>that is required with site definitions</a:t>
            </a:r>
          </a:p>
          <a:p>
            <a:r>
              <a:rPr lang="en-US" dirty="0" smtClean="0"/>
              <a:t>Can be included in SharePoint Apps</a:t>
            </a:r>
          </a:p>
        </p:txBody>
      </p:sp>
    </p:spTree>
    <p:extLst>
      <p:ext uri="{BB962C8B-B14F-4D97-AF65-F5344CB8AC3E}">
        <p14:creationId xmlns:p14="http://schemas.microsoft.com/office/powerpoint/2010/main" val="3155642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 Web Templates</a:t>
            </a:r>
            <a:endParaRPr lang="en-US" dirty="0"/>
          </a:p>
        </p:txBody>
      </p:sp>
      <p:sp>
        <p:nvSpPr>
          <p:cNvPr id="3" name="Content Placeholder 2"/>
          <p:cNvSpPr>
            <a:spLocks noGrp="1"/>
          </p:cNvSpPr>
          <p:nvPr>
            <p:ph idx="1"/>
          </p:nvPr>
        </p:nvSpPr>
        <p:spPr/>
        <p:txBody>
          <a:bodyPr/>
          <a:lstStyle/>
          <a:p>
            <a:r>
              <a:rPr lang="en-US" dirty="0"/>
              <a:t>Must derive &amp; reference an existing </a:t>
            </a:r>
            <a:br>
              <a:rPr lang="en-US" dirty="0"/>
            </a:br>
            <a:r>
              <a:rPr lang="en-US" dirty="0"/>
              <a:t>base template</a:t>
            </a:r>
          </a:p>
          <a:p>
            <a:r>
              <a:rPr lang="en-US" dirty="0"/>
              <a:t>Registered using </a:t>
            </a:r>
            <a:r>
              <a:rPr lang="en-US" sz="2400" dirty="0" err="1">
                <a:latin typeface="Courier New" panose="02070309020205020404" pitchFamily="49" charset="0"/>
                <a:cs typeface="Courier New" panose="02070309020205020404" pitchFamily="49" charset="0"/>
              </a:rPr>
              <a:t>WebTemplate</a:t>
            </a:r>
            <a:r>
              <a:rPr lang="en-US" b="1" dirty="0"/>
              <a:t> </a:t>
            </a:r>
            <a:r>
              <a:rPr lang="en-US" dirty="0"/>
              <a:t>in a Feature’s element manifest file</a:t>
            </a:r>
          </a:p>
          <a:p>
            <a:r>
              <a:rPr lang="en-US" dirty="0"/>
              <a:t>Include </a:t>
            </a:r>
            <a:r>
              <a:rPr lang="en-US" sz="2400" dirty="0">
                <a:latin typeface="Courier New" panose="02070309020205020404" pitchFamily="49" charset="0"/>
                <a:cs typeface="Courier New" panose="02070309020205020404" pitchFamily="49" charset="0"/>
              </a:rPr>
              <a:t>onet.xml</a:t>
            </a:r>
            <a:r>
              <a:rPr lang="en-US" b="1" dirty="0"/>
              <a:t> </a:t>
            </a:r>
            <a:r>
              <a:rPr lang="en-US" dirty="0"/>
              <a:t>to define template</a:t>
            </a:r>
          </a:p>
          <a:p>
            <a:endParaRPr lang="en-US" dirty="0"/>
          </a:p>
        </p:txBody>
      </p:sp>
    </p:spTree>
    <p:extLst>
      <p:ext uri="{BB962C8B-B14F-4D97-AF65-F5344CB8AC3E}">
        <p14:creationId xmlns:p14="http://schemas.microsoft.com/office/powerpoint/2010/main" val="3532219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Templates</a:t>
            </a:r>
            <a:endParaRPr lang="en-US" dirty="0"/>
          </a:p>
        </p:txBody>
      </p:sp>
    </p:spTree>
    <p:extLst>
      <p:ext uri="{BB962C8B-B14F-4D97-AF65-F5344CB8AC3E}">
        <p14:creationId xmlns:p14="http://schemas.microsoft.com/office/powerpoint/2010/main" val="3017840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Site </a:t>
            </a:r>
            <a:r>
              <a:rPr lang="en-US" dirty="0"/>
              <a:t>Columns &amp; Content Types</a:t>
            </a:r>
          </a:p>
          <a:p>
            <a:pPr>
              <a:buFont typeface="Wingdings" panose="05000000000000000000" pitchFamily="2" charset="2"/>
              <a:buChar char="ü"/>
            </a:pPr>
            <a:r>
              <a:rPr lang="en-US" dirty="0"/>
              <a:t>List Definitions &amp; Templates</a:t>
            </a:r>
          </a:p>
          <a:p>
            <a:pPr>
              <a:buFont typeface="Wingdings" panose="05000000000000000000" pitchFamily="2" charset="2"/>
              <a:buChar char="ü"/>
            </a:pPr>
            <a:r>
              <a:rPr lang="en-US" dirty="0"/>
              <a:t>Site Definitions</a:t>
            </a:r>
          </a:p>
          <a:p>
            <a:pPr>
              <a:buFont typeface="Wingdings" panose="05000000000000000000" pitchFamily="2" charset="2"/>
              <a:buChar char="ü"/>
            </a:pPr>
            <a:r>
              <a:rPr lang="en-US" dirty="0" smtClean="0"/>
              <a:t>Web </a:t>
            </a:r>
            <a:r>
              <a:rPr lang="en-US" dirty="0"/>
              <a:t>Templates</a:t>
            </a:r>
          </a:p>
        </p:txBody>
      </p:sp>
    </p:spTree>
    <p:extLst>
      <p:ext uri="{BB962C8B-B14F-4D97-AF65-F5344CB8AC3E}">
        <p14:creationId xmlns:p14="http://schemas.microsoft.com/office/powerpoint/2010/main" val="708630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Site Columns</a:t>
            </a:r>
            <a:endParaRPr lang="en-US" dirty="0"/>
          </a:p>
        </p:txBody>
      </p:sp>
      <p:sp>
        <p:nvSpPr>
          <p:cNvPr id="3" name="Content Placeholder 2"/>
          <p:cNvSpPr>
            <a:spLocks noGrp="1"/>
          </p:cNvSpPr>
          <p:nvPr>
            <p:ph idx="1"/>
          </p:nvPr>
        </p:nvSpPr>
        <p:spPr/>
        <p:txBody>
          <a:bodyPr/>
          <a:lstStyle/>
          <a:p>
            <a:r>
              <a:rPr lang="en-US" smtClean="0"/>
              <a:t>Reusable column template for use within </a:t>
            </a:r>
            <a:br>
              <a:rPr lang="en-US" smtClean="0"/>
            </a:br>
            <a:r>
              <a:rPr lang="en-US" smtClean="0"/>
              <a:t>lists and content types</a:t>
            </a:r>
          </a:p>
          <a:p>
            <a:r>
              <a:rPr lang="en-US" smtClean="0"/>
              <a:t>Specify:</a:t>
            </a:r>
          </a:p>
          <a:p>
            <a:pPr lvl="1"/>
            <a:r>
              <a:rPr lang="en-US" smtClean="0"/>
              <a:t>Name &amp; description</a:t>
            </a:r>
          </a:p>
          <a:p>
            <a:pPr lvl="1"/>
            <a:r>
              <a:rPr lang="en-US" smtClean="0"/>
              <a:t>Data type</a:t>
            </a:r>
          </a:p>
          <a:p>
            <a:pPr lvl="1"/>
            <a:r>
              <a:rPr lang="en-US" smtClean="0"/>
              <a:t>Site column group</a:t>
            </a:r>
          </a:p>
          <a:p>
            <a:r>
              <a:rPr lang="en-US" smtClean="0"/>
              <a:t>Scoped at the site level</a:t>
            </a:r>
          </a:p>
          <a:p>
            <a:pPr lvl="1"/>
            <a:r>
              <a:rPr lang="en-US" smtClean="0"/>
              <a:t>Available to child sites</a:t>
            </a:r>
          </a:p>
          <a:p>
            <a:r>
              <a:rPr lang="en-US" smtClean="0"/>
              <a:t>Adding to a list / content type creates a copy</a:t>
            </a:r>
          </a:p>
          <a:p>
            <a:r>
              <a:rPr lang="en-US" smtClean="0"/>
              <a:t>To manage, must have Web designer rights</a:t>
            </a:r>
            <a:endParaRPr lang="en-US" dirty="0" smtClean="0"/>
          </a:p>
        </p:txBody>
      </p:sp>
    </p:spTree>
    <p:extLst>
      <p:ext uri="{BB962C8B-B14F-4D97-AF65-F5344CB8AC3E}">
        <p14:creationId xmlns:p14="http://schemas.microsoft.com/office/powerpoint/2010/main" val="2988005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&amp; Managing Site Columns</a:t>
            </a:r>
            <a:endParaRPr lang="en-US" dirty="0"/>
          </a:p>
        </p:txBody>
      </p:sp>
      <p:sp>
        <p:nvSpPr>
          <p:cNvPr id="3" name="Content Placeholder 2"/>
          <p:cNvSpPr>
            <a:spLocks noGrp="1"/>
          </p:cNvSpPr>
          <p:nvPr>
            <p:ph idx="1"/>
          </p:nvPr>
        </p:nvSpPr>
        <p:spPr/>
        <p:txBody>
          <a:bodyPr/>
          <a:lstStyle/>
          <a:p>
            <a:r>
              <a:rPr lang="en-US" dirty="0" smtClean="0"/>
              <a:t>Create / manage many ways:</a:t>
            </a:r>
          </a:p>
          <a:p>
            <a:pPr lvl="1"/>
            <a:r>
              <a:rPr lang="en-US" dirty="0" smtClean="0"/>
              <a:t>Browser-based user interface</a:t>
            </a:r>
          </a:p>
          <a:p>
            <a:pPr lvl="1"/>
            <a:r>
              <a:rPr lang="en-US" dirty="0" smtClean="0"/>
              <a:t>SharePoint Designer 2013</a:t>
            </a:r>
          </a:p>
          <a:p>
            <a:pPr lvl="1"/>
            <a:r>
              <a:rPr lang="en-US" dirty="0" smtClean="0"/>
              <a:t>SharePoint object model (server-side / CSOM)</a:t>
            </a:r>
          </a:p>
          <a:p>
            <a:pPr lvl="1"/>
            <a:r>
              <a:rPr lang="en-US" dirty="0" smtClean="0"/>
              <a:t>Feature XML </a:t>
            </a:r>
            <a:r>
              <a:rPr lang="en-US" dirty="0" smtClean="0">
                <a:latin typeface="Courier New" panose="02070309020205020404" pitchFamily="49" charset="0"/>
                <a:cs typeface="Courier New" panose="02070309020205020404" pitchFamily="49" charset="0"/>
              </a:rPr>
              <a:t>&lt;Field&gt;</a:t>
            </a:r>
          </a:p>
          <a:p>
            <a:r>
              <a:rPr lang="en-US" dirty="0" smtClean="0"/>
              <a:t>Features &amp; object model provide most control</a:t>
            </a:r>
          </a:p>
          <a:p>
            <a:pPr lvl="1"/>
            <a:r>
              <a:rPr lang="en-US" dirty="0" smtClean="0"/>
              <a:t>Easy to version in virtually all source control systems</a:t>
            </a:r>
          </a:p>
          <a:p>
            <a:pPr lvl="1"/>
            <a:r>
              <a:rPr lang="en-US" dirty="0" smtClean="0"/>
              <a:t>Highest level of reuse</a:t>
            </a:r>
          </a:p>
          <a:p>
            <a:endParaRPr lang="en-US" dirty="0"/>
          </a:p>
        </p:txBody>
      </p:sp>
    </p:spTree>
    <p:extLst>
      <p:ext uri="{BB962C8B-B14F-4D97-AF65-F5344CB8AC3E}">
        <p14:creationId xmlns:p14="http://schemas.microsoft.com/office/powerpoint/2010/main" val="3686548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ANDREW~1.RIV\AppData\Local\Temp\SNAGHTML6c529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348" y="3723686"/>
            <a:ext cx="6834420" cy="31343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smtClean="0"/>
              <a:t>The Feared &amp; Dreaded _x0020_ !!!</a:t>
            </a:r>
            <a:endParaRPr lang="en-US" dirty="0"/>
          </a:p>
        </p:txBody>
      </p:sp>
      <p:sp>
        <p:nvSpPr>
          <p:cNvPr id="7" name="Content Placeholder 6"/>
          <p:cNvSpPr>
            <a:spLocks noGrp="1"/>
          </p:cNvSpPr>
          <p:nvPr>
            <p:ph idx="1"/>
          </p:nvPr>
        </p:nvSpPr>
        <p:spPr/>
        <p:txBody>
          <a:bodyPr/>
          <a:lstStyle/>
          <a:p>
            <a:r>
              <a:rPr lang="en-US" dirty="0" smtClean="0"/>
              <a:t>When creating columns with spaces in the names, the internal name (ID) converts spaces to encoded spaces (x0020)</a:t>
            </a:r>
          </a:p>
          <a:p>
            <a:r>
              <a:rPr lang="en-US" dirty="0" smtClean="0"/>
              <a:t>To avoid this, explicitly set the internal name within a the XML definition</a:t>
            </a:r>
          </a:p>
          <a:p>
            <a:endParaRPr lang="en-US" dirty="0">
              <a:solidFill>
                <a:srgbClr val="FF0000"/>
              </a:solidFill>
            </a:endParaRPr>
          </a:p>
        </p:txBody>
      </p:sp>
      <p:sp>
        <p:nvSpPr>
          <p:cNvPr id="5" name="TextBox 4"/>
          <p:cNvSpPr txBox="1"/>
          <p:nvPr/>
        </p:nvSpPr>
        <p:spPr>
          <a:xfrm>
            <a:off x="1828800" y="5791200"/>
            <a:ext cx="2676758"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smtClean="0"/>
              <a:t>URL Encoded version of</a:t>
            </a:r>
            <a:br>
              <a:rPr lang="en-US" dirty="0" smtClean="0"/>
            </a:br>
            <a:r>
              <a:rPr lang="en-US" dirty="0" smtClean="0"/>
              <a:t>Company_x0020_Name</a:t>
            </a:r>
            <a:endParaRPr lang="en-US" dirty="0"/>
          </a:p>
        </p:txBody>
      </p:sp>
      <p:cxnSp>
        <p:nvCxnSpPr>
          <p:cNvPr id="9" name="Straight Arrow Connector 8"/>
          <p:cNvCxnSpPr/>
          <p:nvPr/>
        </p:nvCxnSpPr>
        <p:spPr>
          <a:xfrm flipV="1">
            <a:off x="3124200" y="4191000"/>
            <a:ext cx="2438400" cy="1524000"/>
          </a:xfrm>
          <a:prstGeom prst="straightConnector1">
            <a:avLst/>
          </a:prstGeom>
          <a:ln>
            <a:solidFill>
              <a:srgbClr val="C0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98285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Site Columns with Features</a:t>
            </a:r>
            <a:endParaRPr lang="en-US" dirty="0"/>
          </a:p>
        </p:txBody>
      </p:sp>
      <p:sp>
        <p:nvSpPr>
          <p:cNvPr id="3" name="TextBox 2"/>
          <p:cNvSpPr txBox="1"/>
          <p:nvPr/>
        </p:nvSpPr>
        <p:spPr>
          <a:xfrm>
            <a:off x="457200" y="1600200"/>
            <a:ext cx="8305800" cy="4241418"/>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xml</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version</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encoding</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utf-8</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Elements</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xmlns</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http://schemas.microsoft.com/</a:t>
            </a:r>
            <a:r>
              <a:rPr lang="en-US"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sharepoint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  </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Field</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ID</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{41f2138d-f9d7-4bd8-a369-54054b016c22}</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Name</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ReferringCompany</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DisplayName</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Referring Company</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Group</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Wingtip Site </a:t>
            </a:r>
            <a:r>
              <a:rPr lang="en-US"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Columns</a:t>
            </a:r>
            <a:r>
              <a:rPr lang="en-US"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kern="0"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Type</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Text</a:t>
            </a:r>
            <a:r>
              <a:rPr lang="en-US"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kern="0"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       Hidden</a:t>
            </a:r>
            <a:r>
              <a:rPr lang="en-US"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FALSE</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Required</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FALSE</a:t>
            </a:r>
            <a:r>
              <a:rPr lang="en-US"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kern="0"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r>
              <a:rPr lang="en-US" kern="0" dirty="0" err="1"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ReadOnly</a:t>
            </a:r>
            <a:r>
              <a:rPr lang="en-US"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FALSE</a:t>
            </a:r>
            <a:r>
              <a:rPr lang="en-US"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r>
              <a:rPr lang="en-US" kern="0"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      Sealed</a:t>
            </a:r>
            <a:r>
              <a:rPr lang="en-US"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FALSE</a:t>
            </a:r>
            <a:r>
              <a:rPr lang="en-US"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a:lnSpc>
                <a:spcPct val="107000"/>
              </a:lnSpc>
            </a:pPr>
            <a:r>
              <a:rPr lang="en-US"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r>
              <a:rPr lang="en-US" kern="0" dirty="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r>
              <a:rPr lang="en-US" kern="0"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DisplaceOnUpgrade</a:t>
            </a:r>
            <a:r>
              <a:rPr lang="en-US"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TRUE</a:t>
            </a:r>
            <a:r>
              <a:rPr lang="en-US" kern="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Field</a:t>
            </a: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Elements</a:t>
            </a:r>
            <a:r>
              <a:rPr lang="en-US"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1026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 Types</a:t>
            </a:r>
            <a:endParaRPr lang="en-US" dirty="0"/>
          </a:p>
        </p:txBody>
      </p:sp>
      <p:sp>
        <p:nvSpPr>
          <p:cNvPr id="3" name="Content Placeholder 2"/>
          <p:cNvSpPr>
            <a:spLocks noGrp="1"/>
          </p:cNvSpPr>
          <p:nvPr>
            <p:ph idx="1"/>
          </p:nvPr>
        </p:nvSpPr>
        <p:spPr/>
        <p:txBody>
          <a:bodyPr>
            <a:normAutofit lnSpcReduction="10000"/>
          </a:bodyPr>
          <a:lstStyle/>
          <a:p>
            <a:r>
              <a:rPr lang="en-US" dirty="0" smtClean="0"/>
              <a:t>Used to define a type of data</a:t>
            </a:r>
          </a:p>
          <a:p>
            <a:r>
              <a:rPr lang="en-US" dirty="0" smtClean="0"/>
              <a:t>Enable storage of different types of content in same list or library</a:t>
            </a:r>
          </a:p>
          <a:p>
            <a:r>
              <a:rPr lang="en-US" dirty="0" smtClean="0"/>
              <a:t>Specify:</a:t>
            </a:r>
          </a:p>
          <a:p>
            <a:pPr lvl="1"/>
            <a:r>
              <a:rPr lang="en-US" dirty="0" smtClean="0"/>
              <a:t>Name &amp; description</a:t>
            </a:r>
          </a:p>
          <a:p>
            <a:pPr lvl="1"/>
            <a:r>
              <a:rPr lang="en-US" dirty="0" smtClean="0"/>
              <a:t>Site columns, workflows, event receivers, policies, etc.</a:t>
            </a:r>
          </a:p>
          <a:p>
            <a:pPr lvl="1"/>
            <a:r>
              <a:rPr lang="en-US" dirty="0" smtClean="0"/>
              <a:t>Content type group</a:t>
            </a:r>
          </a:p>
          <a:p>
            <a:r>
              <a:rPr lang="en-US" dirty="0" smtClean="0"/>
              <a:t>Scoped at the site level</a:t>
            </a:r>
          </a:p>
          <a:p>
            <a:pPr lvl="1"/>
            <a:r>
              <a:rPr lang="en-US" dirty="0" smtClean="0"/>
              <a:t>Available to child sites</a:t>
            </a:r>
          </a:p>
          <a:p>
            <a:r>
              <a:rPr lang="en-US" dirty="0" smtClean="0"/>
              <a:t>Adding to a list creates a copy</a:t>
            </a:r>
          </a:p>
          <a:p>
            <a:r>
              <a:rPr lang="en-US" dirty="0" smtClean="0"/>
              <a:t>To manage, must have Web designer rights</a:t>
            </a:r>
          </a:p>
        </p:txBody>
      </p:sp>
    </p:spTree>
    <p:extLst>
      <p:ext uri="{BB962C8B-B14F-4D97-AF65-F5344CB8AC3E}">
        <p14:creationId xmlns:p14="http://schemas.microsoft.com/office/powerpoint/2010/main" val="1303208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&amp; Managing Content Types</a:t>
            </a:r>
            <a:endParaRPr lang="en-US" dirty="0"/>
          </a:p>
        </p:txBody>
      </p:sp>
      <p:sp>
        <p:nvSpPr>
          <p:cNvPr id="3" name="Content Placeholder 2"/>
          <p:cNvSpPr>
            <a:spLocks noGrp="1"/>
          </p:cNvSpPr>
          <p:nvPr>
            <p:ph idx="1"/>
          </p:nvPr>
        </p:nvSpPr>
        <p:spPr/>
        <p:txBody>
          <a:bodyPr/>
          <a:lstStyle/>
          <a:p>
            <a:r>
              <a:rPr lang="en-US" dirty="0" smtClean="0"/>
              <a:t>Create / manage many ways:</a:t>
            </a:r>
          </a:p>
          <a:p>
            <a:pPr lvl="1"/>
            <a:r>
              <a:rPr lang="en-US" dirty="0" smtClean="0"/>
              <a:t>Browser-based user interface</a:t>
            </a:r>
          </a:p>
          <a:p>
            <a:pPr lvl="1"/>
            <a:r>
              <a:rPr lang="en-US" dirty="0"/>
              <a:t>SharePoint Designer 2013</a:t>
            </a:r>
          </a:p>
          <a:p>
            <a:pPr lvl="1"/>
            <a:r>
              <a:rPr lang="en-US" dirty="0"/>
              <a:t>SharePoint object model (server-side / CSOM)</a:t>
            </a:r>
          </a:p>
          <a:p>
            <a:pPr lvl="1"/>
            <a:r>
              <a:rPr lang="en-US" dirty="0" smtClean="0"/>
              <a:t>Feature XML </a:t>
            </a: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ContentType</a:t>
            </a:r>
            <a:r>
              <a:rPr lang="en-US" dirty="0" smtClean="0">
                <a:latin typeface="Courier New" pitchFamily="49" charset="0"/>
                <a:cs typeface="Courier New" pitchFamily="49" charset="0"/>
              </a:rPr>
              <a:t>&gt;</a:t>
            </a:r>
          </a:p>
          <a:p>
            <a:r>
              <a:rPr lang="en-US" dirty="0" smtClean="0"/>
              <a:t>Features &amp; object model provide most control</a:t>
            </a:r>
          </a:p>
          <a:p>
            <a:pPr lvl="1"/>
            <a:r>
              <a:rPr lang="en-US" dirty="0" smtClean="0"/>
              <a:t>Easy to version in virtually all systems</a:t>
            </a:r>
          </a:p>
          <a:p>
            <a:pPr lvl="1"/>
            <a:r>
              <a:rPr lang="en-US" dirty="0" smtClean="0"/>
              <a:t>Highest level of reuse</a:t>
            </a:r>
          </a:p>
        </p:txBody>
      </p:sp>
    </p:spTree>
    <p:extLst>
      <p:ext uri="{BB962C8B-B14F-4D97-AF65-F5344CB8AC3E}">
        <p14:creationId xmlns:p14="http://schemas.microsoft.com/office/powerpoint/2010/main" val="947049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3" name="Rectangle 13"/>
          <p:cNvSpPr>
            <a:spLocks noGrp="1" noChangeArrowheads="1"/>
          </p:cNvSpPr>
          <p:nvPr>
            <p:ph type="title"/>
          </p:nvPr>
        </p:nvSpPr>
        <p:spPr/>
        <p:txBody>
          <a:bodyPr/>
          <a:lstStyle/>
          <a:p>
            <a:r>
              <a:rPr lang="en-US" smtClean="0"/>
              <a:t>Inheriting Content Types</a:t>
            </a:r>
            <a:endParaRPr lang="en-US"/>
          </a:p>
        </p:txBody>
      </p:sp>
      <p:sp>
        <p:nvSpPr>
          <p:cNvPr id="133134" name="Rectangle 14"/>
          <p:cNvSpPr>
            <a:spLocks noGrp="1" noChangeArrowheads="1"/>
          </p:cNvSpPr>
          <p:nvPr>
            <p:ph idx="1"/>
          </p:nvPr>
        </p:nvSpPr>
        <p:spPr/>
        <p:txBody>
          <a:bodyPr/>
          <a:lstStyle/>
          <a:p>
            <a:r>
              <a:rPr lang="en-US" dirty="0" smtClean="0"/>
              <a:t>Allows base definition reuse across multiple types</a:t>
            </a:r>
          </a:p>
          <a:p>
            <a:pPr lvl="1"/>
            <a:r>
              <a:rPr lang="en-US" dirty="0" smtClean="0"/>
              <a:t>Core properties can be defined in base content types</a:t>
            </a:r>
          </a:p>
          <a:p>
            <a:pPr lvl="1"/>
            <a:r>
              <a:rPr lang="en-US" dirty="0" smtClean="0"/>
              <a:t>The Base content type is inherited by more specific content types</a:t>
            </a:r>
            <a:endParaRPr lang="en-US" dirty="0"/>
          </a:p>
        </p:txBody>
      </p:sp>
      <p:cxnSp>
        <p:nvCxnSpPr>
          <p:cNvPr id="133125" name="AutoShape 5"/>
          <p:cNvCxnSpPr>
            <a:cxnSpLocks noChangeShapeType="1"/>
          </p:cNvCxnSpPr>
          <p:nvPr/>
        </p:nvCxnSpPr>
        <p:spPr bwMode="auto">
          <a:xfrm rot="5400000">
            <a:off x="4266477" y="4213271"/>
            <a:ext cx="339464" cy="0"/>
          </a:xfrm>
          <a:prstGeom prst="straightConnector1">
            <a:avLst/>
          </a:prstGeom>
          <a:noFill/>
          <a:ln w="38100">
            <a:solidFill>
              <a:schemeClr val="tx1"/>
            </a:solidFill>
            <a:round/>
            <a:headEnd/>
            <a:tailEnd type="triangle" w="med" len="med"/>
          </a:ln>
          <a:effectLst/>
        </p:spPr>
      </p:cxnSp>
      <p:sp>
        <p:nvSpPr>
          <p:cNvPr id="133131" name="Rectangle 11"/>
          <p:cNvSpPr>
            <a:spLocks noChangeArrowheads="1"/>
          </p:cNvSpPr>
          <p:nvPr/>
        </p:nvSpPr>
        <p:spPr bwMode="auto">
          <a:xfrm>
            <a:off x="3309819" y="3320013"/>
            <a:ext cx="2309813" cy="582663"/>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lnSpc>
                <a:spcPct val="85000"/>
              </a:lnSpc>
              <a:spcBef>
                <a:spcPct val="20000"/>
              </a:spcBef>
            </a:pPr>
            <a:r>
              <a:rPr lang="en-US" sz="1400" b="1" dirty="0">
                <a:solidFill>
                  <a:schemeClr val="bg1"/>
                </a:solidFill>
              </a:rPr>
              <a:t>Base Document</a:t>
            </a:r>
          </a:p>
        </p:txBody>
      </p:sp>
      <p:sp>
        <p:nvSpPr>
          <p:cNvPr id="133137" name="Rectangle 17"/>
          <p:cNvSpPr>
            <a:spLocks noChangeArrowheads="1"/>
          </p:cNvSpPr>
          <p:nvPr/>
        </p:nvSpPr>
        <p:spPr bwMode="auto">
          <a:xfrm>
            <a:off x="4548187" y="5818137"/>
            <a:ext cx="2309813" cy="582663"/>
          </a:xfrm>
          <a:prstGeom prst="rect">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anchor="ctr"/>
          <a:lstStyle/>
          <a:p>
            <a:pPr algn="ctr" eaLnBrk="0" hangingPunct="0">
              <a:lnSpc>
                <a:spcPct val="85000"/>
              </a:lnSpc>
              <a:spcBef>
                <a:spcPct val="20000"/>
              </a:spcBef>
            </a:pPr>
            <a:r>
              <a:rPr lang="en-US" sz="1400" b="1" dirty="0" smtClean="0">
                <a:solidFill>
                  <a:schemeClr val="bg1"/>
                </a:solidFill>
              </a:rPr>
              <a:t>Wingtip Presentation</a:t>
            </a:r>
            <a:endParaRPr lang="en-US" sz="1400" b="1" dirty="0">
              <a:solidFill>
                <a:schemeClr val="bg1"/>
              </a:solidFill>
            </a:endParaRPr>
          </a:p>
        </p:txBody>
      </p:sp>
      <p:sp>
        <p:nvSpPr>
          <p:cNvPr id="133139" name="Rectangle 19"/>
          <p:cNvSpPr>
            <a:spLocks noChangeArrowheads="1"/>
          </p:cNvSpPr>
          <p:nvPr/>
        </p:nvSpPr>
        <p:spPr bwMode="auto">
          <a:xfrm>
            <a:off x="1981200" y="5818137"/>
            <a:ext cx="2309813" cy="582663"/>
          </a:xfrm>
          <a:prstGeom prst="rect">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anchor="ctr"/>
          <a:lstStyle/>
          <a:p>
            <a:pPr algn="ctr" eaLnBrk="0" hangingPunct="0">
              <a:lnSpc>
                <a:spcPct val="85000"/>
              </a:lnSpc>
              <a:spcBef>
                <a:spcPct val="20000"/>
              </a:spcBef>
            </a:pPr>
            <a:r>
              <a:rPr lang="en-US" sz="1400" b="1" dirty="0" smtClean="0">
                <a:solidFill>
                  <a:schemeClr val="bg1"/>
                </a:solidFill>
              </a:rPr>
              <a:t>Wingtip Proposal</a:t>
            </a:r>
            <a:endParaRPr lang="en-US" sz="1400" b="1" dirty="0">
              <a:solidFill>
                <a:schemeClr val="bg1"/>
              </a:solidFill>
            </a:endParaRPr>
          </a:p>
        </p:txBody>
      </p:sp>
      <p:cxnSp>
        <p:nvCxnSpPr>
          <p:cNvPr id="19" name="Straight Arrow Connector 18"/>
          <p:cNvCxnSpPr>
            <a:stCxn id="133131" idx="2"/>
            <a:endCxn id="133136" idx="0"/>
          </p:cNvCxnSpPr>
          <p:nvPr/>
        </p:nvCxnSpPr>
        <p:spPr>
          <a:xfrm rot="5400000">
            <a:off x="4230896" y="4136506"/>
            <a:ext cx="467661" cy="1588"/>
          </a:xfrm>
          <a:prstGeom prst="straightConnector1">
            <a:avLst/>
          </a:prstGeom>
          <a:ln>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rot="16200000" flipH="1">
            <a:off x="4446956" y="4773248"/>
            <a:ext cx="990600" cy="892908"/>
          </a:xfrm>
          <a:prstGeom prst="straightConnector1">
            <a:avLst/>
          </a:prstGeom>
          <a:ln>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rot="10800000" flipV="1">
            <a:off x="3483710" y="4800601"/>
            <a:ext cx="935890" cy="914401"/>
          </a:xfrm>
          <a:prstGeom prst="straightConnector1">
            <a:avLst/>
          </a:prstGeom>
          <a:ln>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133136" name="Rectangle 16"/>
          <p:cNvSpPr>
            <a:spLocks noChangeArrowheads="1"/>
          </p:cNvSpPr>
          <p:nvPr/>
        </p:nvSpPr>
        <p:spPr bwMode="auto">
          <a:xfrm>
            <a:off x="3309819" y="4370337"/>
            <a:ext cx="2309813" cy="582663"/>
          </a:xfrm>
          <a:prstGeom prst="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lnSpc>
                <a:spcPct val="85000"/>
              </a:lnSpc>
              <a:spcBef>
                <a:spcPct val="20000"/>
              </a:spcBef>
            </a:pPr>
            <a:r>
              <a:rPr lang="en-US" sz="1400" b="1" dirty="0" smtClean="0">
                <a:solidFill>
                  <a:schemeClr val="bg1"/>
                </a:solidFill>
              </a:rPr>
              <a:t>Wingtip Document</a:t>
            </a:r>
            <a:endParaRPr lang="en-US" sz="1400" b="1" dirty="0">
              <a:solidFill>
                <a:schemeClr val="bg1"/>
              </a:solidFill>
            </a:endParaRPr>
          </a:p>
        </p:txBody>
      </p:sp>
    </p:spTree>
    <p:extLst>
      <p:ext uri="{BB962C8B-B14F-4D97-AF65-F5344CB8AC3E}">
        <p14:creationId xmlns:p14="http://schemas.microsoft.com/office/powerpoint/2010/main" val="214464058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E58EDF02-637E-421D-8FA7-D159DBA569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547237-B119-45CA-BEFC-A2DA2BDB03E7}">
  <ds:schemaRefs>
    <ds:schemaRef ds:uri="http://purl.org/dc/elements/1.1/"/>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http://purl.org/dc/terms/"/>
    <ds:schemaRef ds:uri="http://schemas.microsoft.com/office/2006/metadata/properties"/>
    <ds:schemaRef ds:uri="http://purl.org/dc/dcmitype/"/>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143</TotalTime>
  <Words>2791</Words>
  <Application>Microsoft Office PowerPoint</Application>
  <PresentationFormat>On-screen Show (4:3)</PresentationFormat>
  <Paragraphs>339</Paragraphs>
  <Slides>27</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 Black</vt:lpstr>
      <vt:lpstr>Calibri</vt:lpstr>
      <vt:lpstr>Consolas</vt:lpstr>
      <vt:lpstr>Courier New</vt:lpstr>
      <vt:lpstr>Lucida Console</vt:lpstr>
      <vt:lpstr>Times New Roman</vt:lpstr>
      <vt:lpstr>Wingdings</vt:lpstr>
      <vt:lpstr>CPT Course Module</vt:lpstr>
      <vt:lpstr> Reusable Type Definitions and Templates</vt:lpstr>
      <vt:lpstr>Agenda</vt:lpstr>
      <vt:lpstr>Site Columns</vt:lpstr>
      <vt:lpstr>Creating &amp; Managing Site Columns</vt:lpstr>
      <vt:lpstr>The Feared &amp; Dreaded _x005f_x0020_ !!!</vt:lpstr>
      <vt:lpstr>Creating Site Columns with Features</vt:lpstr>
      <vt:lpstr>Content Types</vt:lpstr>
      <vt:lpstr>Creating &amp; Managing Content Types</vt:lpstr>
      <vt:lpstr>Inheriting Content Types</vt:lpstr>
      <vt:lpstr>Creating Content Types with Features</vt:lpstr>
      <vt:lpstr>Upgrading Content Types</vt:lpstr>
      <vt:lpstr>Upgrading Content Types – Special Note</vt:lpstr>
      <vt:lpstr>Site Columns &amp; Content Types</vt:lpstr>
      <vt:lpstr>Agenda</vt:lpstr>
      <vt:lpstr>List Definitions &amp; Visual Studio</vt:lpstr>
      <vt:lpstr>List Definition Designer </vt:lpstr>
      <vt:lpstr>List Definitions</vt:lpstr>
      <vt:lpstr>Agenda</vt:lpstr>
      <vt:lpstr>Site Definition</vt:lpstr>
      <vt:lpstr>Site Definition Contents</vt:lpstr>
      <vt:lpstr>Create A Site From A Site Definition</vt:lpstr>
      <vt:lpstr>Global Site Definition</vt:lpstr>
      <vt:lpstr>Agenda</vt:lpstr>
      <vt:lpstr>Web Template </vt:lpstr>
      <vt:lpstr>Creating Custom Web Templates</vt:lpstr>
      <vt:lpstr>Web Templates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Reusable Type Definitions and Templates</dc:title>
  <dc:creator>Windows User</dc:creator>
  <cp:lastModifiedBy>Ted Pattison</cp:lastModifiedBy>
  <cp:revision>35</cp:revision>
  <dcterms:created xsi:type="dcterms:W3CDTF">2012-07-07T16:28:00Z</dcterms:created>
  <dcterms:modified xsi:type="dcterms:W3CDTF">2013-12-02T15:06:50Z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