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9"/>
  </p:notesMasterIdLst>
  <p:handoutMasterIdLst>
    <p:handoutMasterId r:id="rId40"/>
  </p:handoutMasterIdLst>
  <p:sldIdLst>
    <p:sldId id="279" r:id="rId6"/>
    <p:sldId id="278" r:id="rId7"/>
    <p:sldId id="282" r:id="rId8"/>
    <p:sldId id="283" r:id="rId9"/>
    <p:sldId id="285" r:id="rId10"/>
    <p:sldId id="286" r:id="rId11"/>
    <p:sldId id="314" r:id="rId12"/>
    <p:sldId id="288" r:id="rId13"/>
    <p:sldId id="289" r:id="rId14"/>
    <p:sldId id="292" r:id="rId15"/>
    <p:sldId id="290" r:id="rId16"/>
    <p:sldId id="320" r:id="rId17"/>
    <p:sldId id="293" r:id="rId18"/>
    <p:sldId id="294" r:id="rId19"/>
    <p:sldId id="315" r:id="rId20"/>
    <p:sldId id="296" r:id="rId21"/>
    <p:sldId id="297" r:id="rId22"/>
    <p:sldId id="298" r:id="rId23"/>
    <p:sldId id="299" r:id="rId24"/>
    <p:sldId id="300" r:id="rId25"/>
    <p:sldId id="301" r:id="rId26"/>
    <p:sldId id="302" r:id="rId27"/>
    <p:sldId id="316" r:id="rId28"/>
    <p:sldId id="304" r:id="rId29"/>
    <p:sldId id="305" r:id="rId30"/>
    <p:sldId id="306" r:id="rId31"/>
    <p:sldId id="317" r:id="rId32"/>
    <p:sldId id="308" r:id="rId33"/>
    <p:sldId id="309" r:id="rId34"/>
    <p:sldId id="318" r:id="rId35"/>
    <p:sldId id="311" r:id="rId36"/>
    <p:sldId id="312" r:id="rId37"/>
    <p:sldId id="319" r:id="rId3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46" autoAdjust="0"/>
    <p:restoredTop sz="50551" autoAdjust="0"/>
  </p:normalViewPr>
  <p:slideViewPr>
    <p:cSldViewPr>
      <p:cViewPr varScale="1">
        <p:scale>
          <a:sx n="56" d="100"/>
          <a:sy n="56" d="100"/>
        </p:scale>
        <p:origin x="3048"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31"/>
    </p:cViewPr>
  </p:sorterViewPr>
  <p:notesViewPr>
    <p:cSldViewPr>
      <p:cViewPr varScale="1">
        <p:scale>
          <a:sx n="85" d="100"/>
          <a:sy n="85" d="100"/>
        </p:scale>
        <p:origin x="-374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89F15E-CE39-4C17-ABA1-45E3B95AA754}" type="doc">
      <dgm:prSet loTypeId="urn:microsoft.com/office/officeart/2005/8/layout/process1" loCatId="process" qsTypeId="urn:microsoft.com/office/officeart/2005/8/quickstyle/simple5" qsCatId="simple" csTypeId="urn:microsoft.com/office/officeart/2005/8/colors/accent1_2" csCatId="accent1" phldr="1"/>
      <dgm:spPr/>
      <dgm:t>
        <a:bodyPr/>
        <a:lstStyle/>
        <a:p>
          <a:endParaRPr lang="en-US"/>
        </a:p>
      </dgm:t>
    </dgm:pt>
    <dgm:pt modelId="{30FA9A43-D608-4B7A-9EF7-F60881DF87AF}">
      <dgm:prSet phldrT="[Text]" custT="1"/>
      <dgm:spPr/>
      <dgm:t>
        <a:bodyPr/>
        <a:lstStyle/>
        <a:p>
          <a:r>
            <a:rPr lang="de-DE" sz="2000" smtClean="0"/>
            <a:t>Import your dictionary using the PowerShell cmdlet </a:t>
          </a:r>
        </a:p>
        <a:p>
          <a:r>
            <a:rPr lang="de-DE" sz="2000" smtClean="0"/>
            <a:t>Import-SPCustomExtractionDictionary</a:t>
          </a:r>
          <a:endParaRPr lang="en-US" sz="2000" dirty="0"/>
        </a:p>
      </dgm:t>
    </dgm:pt>
    <dgm:pt modelId="{EF7573D7-BCA8-4904-BEBB-8222B13EC9E9}" type="parTrans" cxnId="{03E3F315-7EC6-4A13-827B-8DA1AE897628}">
      <dgm:prSet/>
      <dgm:spPr/>
      <dgm:t>
        <a:bodyPr/>
        <a:lstStyle/>
        <a:p>
          <a:endParaRPr lang="en-US" sz="4400"/>
        </a:p>
      </dgm:t>
    </dgm:pt>
    <dgm:pt modelId="{11DD601A-7A57-4162-8A2C-5DE30A688DDF}" type="sibTrans" cxnId="{03E3F315-7EC6-4A13-827B-8DA1AE897628}">
      <dgm:prSet/>
      <dgm:spPr/>
      <dgm:t>
        <a:bodyPr/>
        <a:lstStyle/>
        <a:p>
          <a:endParaRPr lang="en-US" sz="4400"/>
        </a:p>
      </dgm:t>
    </dgm:pt>
    <dgm:pt modelId="{3C595DC4-BF38-48F8-A196-B49BF35A8991}">
      <dgm:prSet phldrT="[Text]" custT="1"/>
      <dgm:spPr/>
      <dgm:t>
        <a:bodyPr/>
        <a:lstStyle/>
        <a:p>
          <a:r>
            <a:rPr lang="de-DE" sz="2000" smtClean="0"/>
            <a:t>Enable a custom extractor for certain managed properties on the Search Schema UI</a:t>
          </a:r>
          <a:endParaRPr lang="en-US" sz="2000" dirty="0"/>
        </a:p>
      </dgm:t>
    </dgm:pt>
    <dgm:pt modelId="{2708D090-E53E-4BC1-BC4F-B834CDB686FF}" type="parTrans" cxnId="{C8490894-A75C-4F94-BF53-C0F166BFD07C}">
      <dgm:prSet/>
      <dgm:spPr/>
      <dgm:t>
        <a:bodyPr/>
        <a:lstStyle/>
        <a:p>
          <a:endParaRPr lang="en-US" sz="4400"/>
        </a:p>
      </dgm:t>
    </dgm:pt>
    <dgm:pt modelId="{DA6D8FAB-6091-4865-BF94-F3C4E686C2D9}" type="sibTrans" cxnId="{C8490894-A75C-4F94-BF53-C0F166BFD07C}">
      <dgm:prSet/>
      <dgm:spPr/>
      <dgm:t>
        <a:bodyPr/>
        <a:lstStyle/>
        <a:p>
          <a:endParaRPr lang="en-US" sz="4400"/>
        </a:p>
      </dgm:t>
    </dgm:pt>
    <dgm:pt modelId="{039571AF-9826-4ED7-B777-C1076A36E48C}">
      <dgm:prSet phldrT="[Text]" custT="1"/>
      <dgm:spPr/>
      <dgm:t>
        <a:bodyPr/>
        <a:lstStyle/>
        <a:p>
          <a:r>
            <a:rPr lang="de-DE" sz="2000" smtClean="0"/>
            <a:t>Initiate full re-crawl</a:t>
          </a:r>
          <a:endParaRPr lang="en-US" sz="2000" dirty="0"/>
        </a:p>
      </dgm:t>
    </dgm:pt>
    <dgm:pt modelId="{ABF3C611-8646-4F18-8110-10D4D45A0747}" type="parTrans" cxnId="{F2F762F4-C09F-4F56-A1AE-1A0548245E3F}">
      <dgm:prSet/>
      <dgm:spPr/>
      <dgm:t>
        <a:bodyPr/>
        <a:lstStyle/>
        <a:p>
          <a:endParaRPr lang="en-US" sz="4400"/>
        </a:p>
      </dgm:t>
    </dgm:pt>
    <dgm:pt modelId="{0DADFB7A-8316-46E0-A589-4A46AE8A0D9A}" type="sibTrans" cxnId="{F2F762F4-C09F-4F56-A1AE-1A0548245E3F}">
      <dgm:prSet/>
      <dgm:spPr/>
      <dgm:t>
        <a:bodyPr/>
        <a:lstStyle/>
        <a:p>
          <a:endParaRPr lang="en-US" sz="4400"/>
        </a:p>
      </dgm:t>
    </dgm:pt>
    <dgm:pt modelId="{5168EA07-0351-40AD-B9C3-2468328FF29C}">
      <dgm:prSet phldrT="[Text]" custT="1"/>
      <dgm:spPr/>
      <dgm:t>
        <a:bodyPr/>
        <a:lstStyle/>
        <a:p>
          <a:r>
            <a:rPr lang="de-DE" sz="2000" smtClean="0"/>
            <a:t>Edit the refinement web part to display your custom extractor</a:t>
          </a:r>
          <a:endParaRPr lang="en-US" sz="2000" dirty="0"/>
        </a:p>
      </dgm:t>
    </dgm:pt>
    <dgm:pt modelId="{8C38E3B1-C141-46DF-AA22-038BD0A8E91F}" type="parTrans" cxnId="{4DF59A02-4314-4C73-842A-E4297E3CE9B7}">
      <dgm:prSet/>
      <dgm:spPr/>
      <dgm:t>
        <a:bodyPr/>
        <a:lstStyle/>
        <a:p>
          <a:endParaRPr lang="en-US" sz="4400"/>
        </a:p>
      </dgm:t>
    </dgm:pt>
    <dgm:pt modelId="{5EC9E502-9C0B-4265-8FC2-2BFFB16CC90B}" type="sibTrans" cxnId="{4DF59A02-4314-4C73-842A-E4297E3CE9B7}">
      <dgm:prSet/>
      <dgm:spPr/>
      <dgm:t>
        <a:bodyPr/>
        <a:lstStyle/>
        <a:p>
          <a:endParaRPr lang="en-US" sz="4400"/>
        </a:p>
      </dgm:t>
    </dgm:pt>
    <dgm:pt modelId="{73F25334-94CF-4824-924D-EF29A56BA786}" type="pres">
      <dgm:prSet presAssocID="{1989F15E-CE39-4C17-ABA1-45E3B95AA754}" presName="Name0" presStyleCnt="0">
        <dgm:presLayoutVars>
          <dgm:dir/>
          <dgm:resizeHandles val="exact"/>
        </dgm:presLayoutVars>
      </dgm:prSet>
      <dgm:spPr/>
      <dgm:t>
        <a:bodyPr/>
        <a:lstStyle/>
        <a:p>
          <a:endParaRPr lang="en-US"/>
        </a:p>
      </dgm:t>
    </dgm:pt>
    <dgm:pt modelId="{8572BD2A-0DA8-4E5F-8BC4-691BE54E404A}" type="pres">
      <dgm:prSet presAssocID="{30FA9A43-D608-4B7A-9EF7-F60881DF87AF}" presName="node" presStyleLbl="node1" presStyleIdx="0" presStyleCnt="4" custScaleY="266887">
        <dgm:presLayoutVars>
          <dgm:bulletEnabled val="1"/>
        </dgm:presLayoutVars>
      </dgm:prSet>
      <dgm:spPr/>
      <dgm:t>
        <a:bodyPr/>
        <a:lstStyle/>
        <a:p>
          <a:endParaRPr lang="en-US"/>
        </a:p>
      </dgm:t>
    </dgm:pt>
    <dgm:pt modelId="{3CB906F7-7D49-4A0F-94CB-117FBD34EA78}" type="pres">
      <dgm:prSet presAssocID="{11DD601A-7A57-4162-8A2C-5DE30A688DDF}" presName="sibTrans" presStyleLbl="sibTrans2D1" presStyleIdx="0" presStyleCnt="3"/>
      <dgm:spPr/>
      <dgm:t>
        <a:bodyPr/>
        <a:lstStyle/>
        <a:p>
          <a:endParaRPr lang="en-US"/>
        </a:p>
      </dgm:t>
    </dgm:pt>
    <dgm:pt modelId="{E0052893-3854-4420-B78A-3A1966A3224D}" type="pres">
      <dgm:prSet presAssocID="{11DD601A-7A57-4162-8A2C-5DE30A688DDF}" presName="connectorText" presStyleLbl="sibTrans2D1" presStyleIdx="0" presStyleCnt="3"/>
      <dgm:spPr/>
      <dgm:t>
        <a:bodyPr/>
        <a:lstStyle/>
        <a:p>
          <a:endParaRPr lang="en-US"/>
        </a:p>
      </dgm:t>
    </dgm:pt>
    <dgm:pt modelId="{81BAB216-24A2-4F24-92F5-02347A999C4C}" type="pres">
      <dgm:prSet presAssocID="{3C595DC4-BF38-48F8-A196-B49BF35A8991}" presName="node" presStyleLbl="node1" presStyleIdx="1" presStyleCnt="4" custScaleY="266887">
        <dgm:presLayoutVars>
          <dgm:bulletEnabled val="1"/>
        </dgm:presLayoutVars>
      </dgm:prSet>
      <dgm:spPr/>
      <dgm:t>
        <a:bodyPr/>
        <a:lstStyle/>
        <a:p>
          <a:endParaRPr lang="en-US"/>
        </a:p>
      </dgm:t>
    </dgm:pt>
    <dgm:pt modelId="{7E6E6BDA-D9DB-4821-97DC-9F60709F780A}" type="pres">
      <dgm:prSet presAssocID="{DA6D8FAB-6091-4865-BF94-F3C4E686C2D9}" presName="sibTrans" presStyleLbl="sibTrans2D1" presStyleIdx="1" presStyleCnt="3"/>
      <dgm:spPr/>
      <dgm:t>
        <a:bodyPr/>
        <a:lstStyle/>
        <a:p>
          <a:endParaRPr lang="en-US"/>
        </a:p>
      </dgm:t>
    </dgm:pt>
    <dgm:pt modelId="{B52C1616-C437-4504-A2EB-62288CD02BD7}" type="pres">
      <dgm:prSet presAssocID="{DA6D8FAB-6091-4865-BF94-F3C4E686C2D9}" presName="connectorText" presStyleLbl="sibTrans2D1" presStyleIdx="1" presStyleCnt="3"/>
      <dgm:spPr/>
      <dgm:t>
        <a:bodyPr/>
        <a:lstStyle/>
        <a:p>
          <a:endParaRPr lang="en-US"/>
        </a:p>
      </dgm:t>
    </dgm:pt>
    <dgm:pt modelId="{9FAFF0F8-D3BA-45B4-8CEB-F8FC3B2995D5}" type="pres">
      <dgm:prSet presAssocID="{039571AF-9826-4ED7-B777-C1076A36E48C}" presName="node" presStyleLbl="node1" presStyleIdx="2" presStyleCnt="4" custScaleY="266887">
        <dgm:presLayoutVars>
          <dgm:bulletEnabled val="1"/>
        </dgm:presLayoutVars>
      </dgm:prSet>
      <dgm:spPr/>
      <dgm:t>
        <a:bodyPr/>
        <a:lstStyle/>
        <a:p>
          <a:endParaRPr lang="en-US"/>
        </a:p>
      </dgm:t>
    </dgm:pt>
    <dgm:pt modelId="{2DD6FFCE-0EBD-4051-A783-29A606C438FB}" type="pres">
      <dgm:prSet presAssocID="{0DADFB7A-8316-46E0-A589-4A46AE8A0D9A}" presName="sibTrans" presStyleLbl="sibTrans2D1" presStyleIdx="2" presStyleCnt="3"/>
      <dgm:spPr/>
      <dgm:t>
        <a:bodyPr/>
        <a:lstStyle/>
        <a:p>
          <a:endParaRPr lang="en-US"/>
        </a:p>
      </dgm:t>
    </dgm:pt>
    <dgm:pt modelId="{7A97F340-C8C1-433F-80A1-54D34A2025B1}" type="pres">
      <dgm:prSet presAssocID="{0DADFB7A-8316-46E0-A589-4A46AE8A0D9A}" presName="connectorText" presStyleLbl="sibTrans2D1" presStyleIdx="2" presStyleCnt="3"/>
      <dgm:spPr/>
      <dgm:t>
        <a:bodyPr/>
        <a:lstStyle/>
        <a:p>
          <a:endParaRPr lang="en-US"/>
        </a:p>
      </dgm:t>
    </dgm:pt>
    <dgm:pt modelId="{3C68B861-AB43-416D-9E9F-F0B1CC5501A7}" type="pres">
      <dgm:prSet presAssocID="{5168EA07-0351-40AD-B9C3-2468328FF29C}" presName="node" presStyleLbl="node1" presStyleIdx="3" presStyleCnt="4" custScaleY="266887">
        <dgm:presLayoutVars>
          <dgm:bulletEnabled val="1"/>
        </dgm:presLayoutVars>
      </dgm:prSet>
      <dgm:spPr/>
      <dgm:t>
        <a:bodyPr/>
        <a:lstStyle/>
        <a:p>
          <a:endParaRPr lang="en-US"/>
        </a:p>
      </dgm:t>
    </dgm:pt>
  </dgm:ptLst>
  <dgm:cxnLst>
    <dgm:cxn modelId="{9387F1AE-47C3-4347-8550-B1933B30E811}" type="presOf" srcId="{DA6D8FAB-6091-4865-BF94-F3C4E686C2D9}" destId="{B52C1616-C437-4504-A2EB-62288CD02BD7}" srcOrd="1" destOrd="0" presId="urn:microsoft.com/office/officeart/2005/8/layout/process1"/>
    <dgm:cxn modelId="{F2F762F4-C09F-4F56-A1AE-1A0548245E3F}" srcId="{1989F15E-CE39-4C17-ABA1-45E3B95AA754}" destId="{039571AF-9826-4ED7-B777-C1076A36E48C}" srcOrd="2" destOrd="0" parTransId="{ABF3C611-8646-4F18-8110-10D4D45A0747}" sibTransId="{0DADFB7A-8316-46E0-A589-4A46AE8A0D9A}"/>
    <dgm:cxn modelId="{C0806F05-46B8-4CC2-AB5A-16BBEAB1BCA0}" type="presOf" srcId="{039571AF-9826-4ED7-B777-C1076A36E48C}" destId="{9FAFF0F8-D3BA-45B4-8CEB-F8FC3B2995D5}" srcOrd="0" destOrd="0" presId="urn:microsoft.com/office/officeart/2005/8/layout/process1"/>
    <dgm:cxn modelId="{4DF59A02-4314-4C73-842A-E4297E3CE9B7}" srcId="{1989F15E-CE39-4C17-ABA1-45E3B95AA754}" destId="{5168EA07-0351-40AD-B9C3-2468328FF29C}" srcOrd="3" destOrd="0" parTransId="{8C38E3B1-C141-46DF-AA22-038BD0A8E91F}" sibTransId="{5EC9E502-9C0B-4265-8FC2-2BFFB16CC90B}"/>
    <dgm:cxn modelId="{3CB7854D-8D19-4CF5-B852-1AD3102BE2C6}" type="presOf" srcId="{1989F15E-CE39-4C17-ABA1-45E3B95AA754}" destId="{73F25334-94CF-4824-924D-EF29A56BA786}" srcOrd="0" destOrd="0" presId="urn:microsoft.com/office/officeart/2005/8/layout/process1"/>
    <dgm:cxn modelId="{DC73DBD6-850A-4406-A5F3-5C8DCC4617DD}" type="presOf" srcId="{0DADFB7A-8316-46E0-A589-4A46AE8A0D9A}" destId="{7A97F340-C8C1-433F-80A1-54D34A2025B1}" srcOrd="1" destOrd="0" presId="urn:microsoft.com/office/officeart/2005/8/layout/process1"/>
    <dgm:cxn modelId="{84C70BDD-08AC-4D4C-9EAC-EDA404F35AE6}" type="presOf" srcId="{11DD601A-7A57-4162-8A2C-5DE30A688DDF}" destId="{3CB906F7-7D49-4A0F-94CB-117FBD34EA78}" srcOrd="0" destOrd="0" presId="urn:microsoft.com/office/officeart/2005/8/layout/process1"/>
    <dgm:cxn modelId="{C8490894-A75C-4F94-BF53-C0F166BFD07C}" srcId="{1989F15E-CE39-4C17-ABA1-45E3B95AA754}" destId="{3C595DC4-BF38-48F8-A196-B49BF35A8991}" srcOrd="1" destOrd="0" parTransId="{2708D090-E53E-4BC1-BC4F-B834CDB686FF}" sibTransId="{DA6D8FAB-6091-4865-BF94-F3C4E686C2D9}"/>
    <dgm:cxn modelId="{409E4254-6E18-446C-9621-3C424F66B94B}" type="presOf" srcId="{5168EA07-0351-40AD-B9C3-2468328FF29C}" destId="{3C68B861-AB43-416D-9E9F-F0B1CC5501A7}" srcOrd="0" destOrd="0" presId="urn:microsoft.com/office/officeart/2005/8/layout/process1"/>
    <dgm:cxn modelId="{6505E068-4A1B-4B52-9616-69EF920EAE09}" type="presOf" srcId="{0DADFB7A-8316-46E0-A589-4A46AE8A0D9A}" destId="{2DD6FFCE-0EBD-4051-A783-29A606C438FB}" srcOrd="0" destOrd="0" presId="urn:microsoft.com/office/officeart/2005/8/layout/process1"/>
    <dgm:cxn modelId="{2044FB00-5F50-4BF9-9C85-9D53BFE23C78}" type="presOf" srcId="{3C595DC4-BF38-48F8-A196-B49BF35A8991}" destId="{81BAB216-24A2-4F24-92F5-02347A999C4C}" srcOrd="0" destOrd="0" presId="urn:microsoft.com/office/officeart/2005/8/layout/process1"/>
    <dgm:cxn modelId="{7F1C0D3B-361D-425E-9605-2AFEB549D5CE}" type="presOf" srcId="{DA6D8FAB-6091-4865-BF94-F3C4E686C2D9}" destId="{7E6E6BDA-D9DB-4821-97DC-9F60709F780A}" srcOrd="0" destOrd="0" presId="urn:microsoft.com/office/officeart/2005/8/layout/process1"/>
    <dgm:cxn modelId="{03E3F315-7EC6-4A13-827B-8DA1AE897628}" srcId="{1989F15E-CE39-4C17-ABA1-45E3B95AA754}" destId="{30FA9A43-D608-4B7A-9EF7-F60881DF87AF}" srcOrd="0" destOrd="0" parTransId="{EF7573D7-BCA8-4904-BEBB-8222B13EC9E9}" sibTransId="{11DD601A-7A57-4162-8A2C-5DE30A688DDF}"/>
    <dgm:cxn modelId="{335D8BB0-8B57-4999-B281-97E61949775E}" type="presOf" srcId="{30FA9A43-D608-4B7A-9EF7-F60881DF87AF}" destId="{8572BD2A-0DA8-4E5F-8BC4-691BE54E404A}" srcOrd="0" destOrd="0" presId="urn:microsoft.com/office/officeart/2005/8/layout/process1"/>
    <dgm:cxn modelId="{A1816923-C132-4607-A654-4644C6BB8E91}" type="presOf" srcId="{11DD601A-7A57-4162-8A2C-5DE30A688DDF}" destId="{E0052893-3854-4420-B78A-3A1966A3224D}" srcOrd="1" destOrd="0" presId="urn:microsoft.com/office/officeart/2005/8/layout/process1"/>
    <dgm:cxn modelId="{FAE1C5D4-8DF5-4E15-B5B0-0CBD8228409E}" type="presParOf" srcId="{73F25334-94CF-4824-924D-EF29A56BA786}" destId="{8572BD2A-0DA8-4E5F-8BC4-691BE54E404A}" srcOrd="0" destOrd="0" presId="urn:microsoft.com/office/officeart/2005/8/layout/process1"/>
    <dgm:cxn modelId="{916EE6DD-354E-443B-AB24-74E72688EBCE}" type="presParOf" srcId="{73F25334-94CF-4824-924D-EF29A56BA786}" destId="{3CB906F7-7D49-4A0F-94CB-117FBD34EA78}" srcOrd="1" destOrd="0" presId="urn:microsoft.com/office/officeart/2005/8/layout/process1"/>
    <dgm:cxn modelId="{5BE90E21-6DBF-433B-A055-392374EF3158}" type="presParOf" srcId="{3CB906F7-7D49-4A0F-94CB-117FBD34EA78}" destId="{E0052893-3854-4420-B78A-3A1966A3224D}" srcOrd="0" destOrd="0" presId="urn:microsoft.com/office/officeart/2005/8/layout/process1"/>
    <dgm:cxn modelId="{DFDBA1DC-F43C-49D8-A15E-C217AA147FCF}" type="presParOf" srcId="{73F25334-94CF-4824-924D-EF29A56BA786}" destId="{81BAB216-24A2-4F24-92F5-02347A999C4C}" srcOrd="2" destOrd="0" presId="urn:microsoft.com/office/officeart/2005/8/layout/process1"/>
    <dgm:cxn modelId="{057318BB-E3FC-4CCF-97EA-28C5C7C30ACE}" type="presParOf" srcId="{73F25334-94CF-4824-924D-EF29A56BA786}" destId="{7E6E6BDA-D9DB-4821-97DC-9F60709F780A}" srcOrd="3" destOrd="0" presId="urn:microsoft.com/office/officeart/2005/8/layout/process1"/>
    <dgm:cxn modelId="{FE4FE3A1-0514-4743-A02E-462A6B1C41DC}" type="presParOf" srcId="{7E6E6BDA-D9DB-4821-97DC-9F60709F780A}" destId="{B52C1616-C437-4504-A2EB-62288CD02BD7}" srcOrd="0" destOrd="0" presId="urn:microsoft.com/office/officeart/2005/8/layout/process1"/>
    <dgm:cxn modelId="{AFEE893E-554F-414F-B4C1-0B8906C447AE}" type="presParOf" srcId="{73F25334-94CF-4824-924D-EF29A56BA786}" destId="{9FAFF0F8-D3BA-45B4-8CEB-F8FC3B2995D5}" srcOrd="4" destOrd="0" presId="urn:microsoft.com/office/officeart/2005/8/layout/process1"/>
    <dgm:cxn modelId="{FC48F15D-09A2-4E9F-ACAF-F319343FC645}" type="presParOf" srcId="{73F25334-94CF-4824-924D-EF29A56BA786}" destId="{2DD6FFCE-0EBD-4051-A783-29A606C438FB}" srcOrd="5" destOrd="0" presId="urn:microsoft.com/office/officeart/2005/8/layout/process1"/>
    <dgm:cxn modelId="{9C3017F2-2A9F-40E4-A8ED-C347E40C5B0D}" type="presParOf" srcId="{2DD6FFCE-0EBD-4051-A783-29A606C438FB}" destId="{7A97F340-C8C1-433F-80A1-54D34A2025B1}" srcOrd="0" destOrd="0" presId="urn:microsoft.com/office/officeart/2005/8/layout/process1"/>
    <dgm:cxn modelId="{97E0710F-6483-4526-A7B2-57B9470D4C94}" type="presParOf" srcId="{73F25334-94CF-4824-924D-EF29A56BA786}" destId="{3C68B861-AB43-416D-9E9F-F0B1CC5501A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2BD2A-0DA8-4E5F-8BC4-691BE54E404A}">
      <dsp:nvSpPr>
        <dsp:cNvPr id="0" name=""/>
        <dsp:cNvSpPr/>
      </dsp:nvSpPr>
      <dsp:spPr>
        <a:xfrm>
          <a:off x="7772" y="0"/>
          <a:ext cx="1608933" cy="5181600"/>
        </a:xfrm>
        <a:prstGeom prst="roundRect">
          <a:avLst>
            <a:gd name="adj" fmla="val 10000"/>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de-DE" sz="2000" kern="1200" smtClean="0"/>
            <a:t>Import your dictionary using the PowerShell cmdlet </a:t>
          </a:r>
        </a:p>
        <a:p>
          <a:pPr lvl="0" algn="ctr" defTabSz="889000">
            <a:lnSpc>
              <a:spcPct val="90000"/>
            </a:lnSpc>
            <a:spcBef>
              <a:spcPct val="0"/>
            </a:spcBef>
            <a:spcAft>
              <a:spcPct val="35000"/>
            </a:spcAft>
          </a:pPr>
          <a:r>
            <a:rPr lang="de-DE" sz="2000" kern="1200" smtClean="0"/>
            <a:t>Import-SPCustomExtractionDictionary</a:t>
          </a:r>
          <a:endParaRPr lang="en-US" sz="2000" kern="1200" dirty="0"/>
        </a:p>
      </dsp:txBody>
      <dsp:txXfrm>
        <a:off x="54896" y="47124"/>
        <a:ext cx="1514685" cy="5087352"/>
      </dsp:txXfrm>
    </dsp:sp>
    <dsp:sp modelId="{3CB906F7-7D49-4A0F-94CB-117FBD34EA78}">
      <dsp:nvSpPr>
        <dsp:cNvPr id="0" name=""/>
        <dsp:cNvSpPr/>
      </dsp:nvSpPr>
      <dsp:spPr>
        <a:xfrm>
          <a:off x="1777599" y="2391292"/>
          <a:ext cx="341093" cy="399015"/>
        </a:xfrm>
        <a:prstGeom prst="rightArrow">
          <a:avLst>
            <a:gd name="adj1" fmla="val 60000"/>
            <a:gd name="adj2" fmla="val 50000"/>
          </a:avLst>
        </a:prstGeom>
        <a:gradFill rotWithShape="0">
          <a:gsLst>
            <a:gs pos="0">
              <a:schemeClr val="accent1">
                <a:tint val="60000"/>
                <a:hueOff val="0"/>
                <a:satOff val="0"/>
                <a:lumOff val="0"/>
                <a:alphaOff val="0"/>
                <a:tint val="75000"/>
                <a:shade val="85000"/>
                <a:satMod val="230000"/>
              </a:schemeClr>
            </a:gs>
            <a:gs pos="25000">
              <a:schemeClr val="accent1">
                <a:tint val="60000"/>
                <a:hueOff val="0"/>
                <a:satOff val="0"/>
                <a:lumOff val="0"/>
                <a:alphaOff val="0"/>
                <a:tint val="90000"/>
                <a:shade val="70000"/>
                <a:satMod val="220000"/>
              </a:schemeClr>
            </a:gs>
            <a:gs pos="50000">
              <a:schemeClr val="accent1">
                <a:tint val="60000"/>
                <a:hueOff val="0"/>
                <a:satOff val="0"/>
                <a:lumOff val="0"/>
                <a:alphaOff val="0"/>
                <a:tint val="90000"/>
                <a:shade val="58000"/>
                <a:satMod val="225000"/>
              </a:schemeClr>
            </a:gs>
            <a:gs pos="65000">
              <a:schemeClr val="accent1">
                <a:tint val="60000"/>
                <a:hueOff val="0"/>
                <a:satOff val="0"/>
                <a:lumOff val="0"/>
                <a:alphaOff val="0"/>
                <a:tint val="90000"/>
                <a:shade val="58000"/>
                <a:satMod val="225000"/>
              </a:schemeClr>
            </a:gs>
            <a:gs pos="80000">
              <a:schemeClr val="accent1">
                <a:tint val="60000"/>
                <a:hueOff val="0"/>
                <a:satOff val="0"/>
                <a:lumOff val="0"/>
                <a:alphaOff val="0"/>
                <a:tint val="90000"/>
                <a:shade val="69000"/>
                <a:satMod val="220000"/>
              </a:schemeClr>
            </a:gs>
            <a:gs pos="100000">
              <a:schemeClr val="accent1">
                <a:tint val="6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tint val="60000"/>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1777599" y="2471095"/>
        <a:ext cx="238765" cy="239409"/>
      </dsp:txXfrm>
    </dsp:sp>
    <dsp:sp modelId="{81BAB216-24A2-4F24-92F5-02347A999C4C}">
      <dsp:nvSpPr>
        <dsp:cNvPr id="0" name=""/>
        <dsp:cNvSpPr/>
      </dsp:nvSpPr>
      <dsp:spPr>
        <a:xfrm>
          <a:off x="2260279" y="0"/>
          <a:ext cx="1608933" cy="5181600"/>
        </a:xfrm>
        <a:prstGeom prst="roundRect">
          <a:avLst>
            <a:gd name="adj" fmla="val 10000"/>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de-DE" sz="2000" kern="1200" smtClean="0"/>
            <a:t>Enable a custom extractor for certain managed properties on the Search Schema UI</a:t>
          </a:r>
          <a:endParaRPr lang="en-US" sz="2000" kern="1200" dirty="0"/>
        </a:p>
      </dsp:txBody>
      <dsp:txXfrm>
        <a:off x="2307403" y="47124"/>
        <a:ext cx="1514685" cy="5087352"/>
      </dsp:txXfrm>
    </dsp:sp>
    <dsp:sp modelId="{7E6E6BDA-D9DB-4821-97DC-9F60709F780A}">
      <dsp:nvSpPr>
        <dsp:cNvPr id="0" name=""/>
        <dsp:cNvSpPr/>
      </dsp:nvSpPr>
      <dsp:spPr>
        <a:xfrm>
          <a:off x="4030106" y="2391292"/>
          <a:ext cx="341093" cy="399015"/>
        </a:xfrm>
        <a:prstGeom prst="rightArrow">
          <a:avLst>
            <a:gd name="adj1" fmla="val 60000"/>
            <a:gd name="adj2" fmla="val 50000"/>
          </a:avLst>
        </a:prstGeom>
        <a:gradFill rotWithShape="0">
          <a:gsLst>
            <a:gs pos="0">
              <a:schemeClr val="accent1">
                <a:tint val="60000"/>
                <a:hueOff val="0"/>
                <a:satOff val="0"/>
                <a:lumOff val="0"/>
                <a:alphaOff val="0"/>
                <a:tint val="75000"/>
                <a:shade val="85000"/>
                <a:satMod val="230000"/>
              </a:schemeClr>
            </a:gs>
            <a:gs pos="25000">
              <a:schemeClr val="accent1">
                <a:tint val="60000"/>
                <a:hueOff val="0"/>
                <a:satOff val="0"/>
                <a:lumOff val="0"/>
                <a:alphaOff val="0"/>
                <a:tint val="90000"/>
                <a:shade val="70000"/>
                <a:satMod val="220000"/>
              </a:schemeClr>
            </a:gs>
            <a:gs pos="50000">
              <a:schemeClr val="accent1">
                <a:tint val="60000"/>
                <a:hueOff val="0"/>
                <a:satOff val="0"/>
                <a:lumOff val="0"/>
                <a:alphaOff val="0"/>
                <a:tint val="90000"/>
                <a:shade val="58000"/>
                <a:satMod val="225000"/>
              </a:schemeClr>
            </a:gs>
            <a:gs pos="65000">
              <a:schemeClr val="accent1">
                <a:tint val="60000"/>
                <a:hueOff val="0"/>
                <a:satOff val="0"/>
                <a:lumOff val="0"/>
                <a:alphaOff val="0"/>
                <a:tint val="90000"/>
                <a:shade val="58000"/>
                <a:satMod val="225000"/>
              </a:schemeClr>
            </a:gs>
            <a:gs pos="80000">
              <a:schemeClr val="accent1">
                <a:tint val="60000"/>
                <a:hueOff val="0"/>
                <a:satOff val="0"/>
                <a:lumOff val="0"/>
                <a:alphaOff val="0"/>
                <a:tint val="90000"/>
                <a:shade val="69000"/>
                <a:satMod val="220000"/>
              </a:schemeClr>
            </a:gs>
            <a:gs pos="100000">
              <a:schemeClr val="accent1">
                <a:tint val="6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tint val="60000"/>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4030106" y="2471095"/>
        <a:ext cx="238765" cy="239409"/>
      </dsp:txXfrm>
    </dsp:sp>
    <dsp:sp modelId="{9FAFF0F8-D3BA-45B4-8CEB-F8FC3B2995D5}">
      <dsp:nvSpPr>
        <dsp:cNvPr id="0" name=""/>
        <dsp:cNvSpPr/>
      </dsp:nvSpPr>
      <dsp:spPr>
        <a:xfrm>
          <a:off x="4512786" y="0"/>
          <a:ext cx="1608933" cy="5181600"/>
        </a:xfrm>
        <a:prstGeom prst="roundRect">
          <a:avLst>
            <a:gd name="adj" fmla="val 10000"/>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de-DE" sz="2000" kern="1200" smtClean="0"/>
            <a:t>Initiate full re-crawl</a:t>
          </a:r>
          <a:endParaRPr lang="en-US" sz="2000" kern="1200" dirty="0"/>
        </a:p>
      </dsp:txBody>
      <dsp:txXfrm>
        <a:off x="4559910" y="47124"/>
        <a:ext cx="1514685" cy="5087352"/>
      </dsp:txXfrm>
    </dsp:sp>
    <dsp:sp modelId="{2DD6FFCE-0EBD-4051-A783-29A606C438FB}">
      <dsp:nvSpPr>
        <dsp:cNvPr id="0" name=""/>
        <dsp:cNvSpPr/>
      </dsp:nvSpPr>
      <dsp:spPr>
        <a:xfrm>
          <a:off x="6282613" y="2391292"/>
          <a:ext cx="341093" cy="399015"/>
        </a:xfrm>
        <a:prstGeom prst="rightArrow">
          <a:avLst>
            <a:gd name="adj1" fmla="val 60000"/>
            <a:gd name="adj2" fmla="val 50000"/>
          </a:avLst>
        </a:prstGeom>
        <a:gradFill rotWithShape="0">
          <a:gsLst>
            <a:gs pos="0">
              <a:schemeClr val="accent1">
                <a:tint val="60000"/>
                <a:hueOff val="0"/>
                <a:satOff val="0"/>
                <a:lumOff val="0"/>
                <a:alphaOff val="0"/>
                <a:tint val="75000"/>
                <a:shade val="85000"/>
                <a:satMod val="230000"/>
              </a:schemeClr>
            </a:gs>
            <a:gs pos="25000">
              <a:schemeClr val="accent1">
                <a:tint val="60000"/>
                <a:hueOff val="0"/>
                <a:satOff val="0"/>
                <a:lumOff val="0"/>
                <a:alphaOff val="0"/>
                <a:tint val="90000"/>
                <a:shade val="70000"/>
                <a:satMod val="220000"/>
              </a:schemeClr>
            </a:gs>
            <a:gs pos="50000">
              <a:schemeClr val="accent1">
                <a:tint val="60000"/>
                <a:hueOff val="0"/>
                <a:satOff val="0"/>
                <a:lumOff val="0"/>
                <a:alphaOff val="0"/>
                <a:tint val="90000"/>
                <a:shade val="58000"/>
                <a:satMod val="225000"/>
              </a:schemeClr>
            </a:gs>
            <a:gs pos="65000">
              <a:schemeClr val="accent1">
                <a:tint val="60000"/>
                <a:hueOff val="0"/>
                <a:satOff val="0"/>
                <a:lumOff val="0"/>
                <a:alphaOff val="0"/>
                <a:tint val="90000"/>
                <a:shade val="58000"/>
                <a:satMod val="225000"/>
              </a:schemeClr>
            </a:gs>
            <a:gs pos="80000">
              <a:schemeClr val="accent1">
                <a:tint val="60000"/>
                <a:hueOff val="0"/>
                <a:satOff val="0"/>
                <a:lumOff val="0"/>
                <a:alphaOff val="0"/>
                <a:tint val="90000"/>
                <a:shade val="69000"/>
                <a:satMod val="220000"/>
              </a:schemeClr>
            </a:gs>
            <a:gs pos="100000">
              <a:schemeClr val="accent1">
                <a:tint val="60000"/>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tint val="60000"/>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282613" y="2471095"/>
        <a:ext cx="238765" cy="239409"/>
      </dsp:txXfrm>
    </dsp:sp>
    <dsp:sp modelId="{3C68B861-AB43-416D-9E9F-F0B1CC5501A7}">
      <dsp:nvSpPr>
        <dsp:cNvPr id="0" name=""/>
        <dsp:cNvSpPr/>
      </dsp:nvSpPr>
      <dsp:spPr>
        <a:xfrm>
          <a:off x="6765293" y="0"/>
          <a:ext cx="1608933" cy="5181600"/>
        </a:xfrm>
        <a:prstGeom prst="roundRect">
          <a:avLst>
            <a:gd name="adj" fmla="val 10000"/>
          </a:avLst>
        </a:prstGeom>
        <a:gradFill rotWithShape="0">
          <a:gsLst>
            <a:gs pos="0">
              <a:schemeClr val="accent1">
                <a:hueOff val="0"/>
                <a:satOff val="0"/>
                <a:lumOff val="0"/>
                <a:alphaOff val="0"/>
                <a:tint val="75000"/>
                <a:shade val="85000"/>
                <a:satMod val="230000"/>
              </a:schemeClr>
            </a:gs>
            <a:gs pos="25000">
              <a:schemeClr val="accent1">
                <a:hueOff val="0"/>
                <a:satOff val="0"/>
                <a:lumOff val="0"/>
                <a:alphaOff val="0"/>
                <a:tint val="90000"/>
                <a:shade val="70000"/>
                <a:satMod val="220000"/>
              </a:schemeClr>
            </a:gs>
            <a:gs pos="50000">
              <a:schemeClr val="accent1">
                <a:hueOff val="0"/>
                <a:satOff val="0"/>
                <a:lumOff val="0"/>
                <a:alphaOff val="0"/>
                <a:tint val="90000"/>
                <a:shade val="58000"/>
                <a:satMod val="225000"/>
              </a:schemeClr>
            </a:gs>
            <a:gs pos="65000">
              <a:schemeClr val="accent1">
                <a:hueOff val="0"/>
                <a:satOff val="0"/>
                <a:lumOff val="0"/>
                <a:alphaOff val="0"/>
                <a:tint val="90000"/>
                <a:shade val="58000"/>
                <a:satMod val="225000"/>
              </a:schemeClr>
            </a:gs>
            <a:gs pos="80000">
              <a:schemeClr val="accent1">
                <a:hueOff val="0"/>
                <a:satOff val="0"/>
                <a:lumOff val="0"/>
                <a:alphaOff val="0"/>
                <a:tint val="90000"/>
                <a:shade val="69000"/>
                <a:satMod val="220000"/>
              </a:schemeClr>
            </a:gs>
            <a:gs pos="100000">
              <a:schemeClr val="accent1">
                <a:hueOff val="0"/>
                <a:satOff val="0"/>
                <a:lumOff val="0"/>
                <a:alphaOff val="0"/>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accent1">
              <a:hueOff val="0"/>
              <a:satOff val="0"/>
              <a:lumOff val="0"/>
              <a:alphaOff val="0"/>
              <a:shade val="6000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de-DE" sz="2000" kern="1200" smtClean="0"/>
            <a:t>Edit the refinement web part to display your custom extractor</a:t>
          </a:r>
          <a:endParaRPr lang="en-US" sz="2000" kern="1200" dirty="0"/>
        </a:p>
      </dsp:txBody>
      <dsp:txXfrm>
        <a:off x="6812417" y="47124"/>
        <a:ext cx="1514685" cy="50873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Previous versions of SharePoint included various search implementations between SharePoint search &amp; FAST search. In SharePoint 2013 Microsoft merged their search implementations into a single, unified search architecture with a powerful and robust search API that is accessible both in server-side and client-side solutions. In this module students will learn about the search architecture as well as how to leverage it in custom solutions.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 interface allows for querying</a:t>
            </a:r>
          </a:p>
          <a:p>
            <a:endParaRPr lang="en-US" dirty="0" smtClean="0"/>
          </a:p>
          <a:p>
            <a:r>
              <a:rPr lang="en-US" dirty="0" smtClean="0"/>
              <a:t>App Permissions required:</a:t>
            </a:r>
          </a:p>
          <a:p>
            <a:r>
              <a:rPr lang="en-US" b="1" dirty="0" smtClean="0"/>
              <a:t>Scope:</a:t>
            </a:r>
            <a:r>
              <a:rPr lang="en-US" dirty="0" smtClean="0"/>
              <a:t> http://sharepoint/search</a:t>
            </a:r>
          </a:p>
          <a:p>
            <a:r>
              <a:rPr lang="en-US" b="1" dirty="0" smtClean="0"/>
              <a:t>Right: </a:t>
            </a:r>
            <a:r>
              <a:rPr lang="en-US" dirty="0" err="1" smtClean="0"/>
              <a:t>QueryAsUserIgnoreAppPrincipal</a:t>
            </a:r>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11</a:t>
            </a:fld>
            <a:endParaRPr lang="en-US"/>
          </a:p>
        </p:txBody>
      </p:sp>
    </p:spTree>
    <p:extLst>
      <p:ext uri="{BB962C8B-B14F-4D97-AF65-F5344CB8AC3E}">
        <p14:creationId xmlns:p14="http://schemas.microsoft.com/office/powerpoint/2010/main" val="3446771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Note: Out-of-the-box (OOB) in on-prem scenarios query throttling is turned off. In SharePoint Online the plan is to have it turned on so that tenants cannot impact each other’s query performance.</a:t>
            </a:r>
            <a:endParaRPr lang="en-US" dirty="0" smtClean="0">
              <a:effectLst/>
            </a:endParaRP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Client Types are a mechanism for us to throttle incoming queries. SharePoint enumerates all of the OOB sources where queries are issued, and assigned a Client Type + a priority. E.g., a query from a search center would be P1; a query to refresh the site map might be P3.</a:t>
            </a:r>
            <a:endParaRPr lang="en-US" dirty="0" smtClean="0">
              <a:effectLst/>
            </a:endParaRPr>
          </a:p>
          <a:p>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Primary development scenario: you’ll want to create a new Client Type for your app and pass that in at query time…otherwise it will default to P3 and you may get throttled (</a:t>
            </a:r>
            <a:r>
              <a:rPr lang="en-US" sz="900" kern="1200" dirty="0" err="1" smtClean="0">
                <a:solidFill>
                  <a:schemeClr val="tx1"/>
                </a:solidFill>
                <a:effectLst/>
                <a:latin typeface="Segoe UI" pitchFamily="34" charset="0"/>
                <a:ea typeface="+mn-ea"/>
                <a:cs typeface="+mn-cs"/>
              </a:rPr>
              <a:t>ie</a:t>
            </a:r>
            <a:r>
              <a:rPr lang="en-US" sz="900" kern="1200" dirty="0" smtClean="0">
                <a:solidFill>
                  <a:schemeClr val="tx1"/>
                </a:solidFill>
                <a:effectLst/>
                <a:latin typeface="Segoe UI" pitchFamily="34" charset="0"/>
                <a:ea typeface="+mn-ea"/>
                <a:cs typeface="+mn-cs"/>
              </a:rPr>
              <a:t> error returned as “system is too busy…try again later”). A very useful tool for segmenting traffic and degrading “gracefully” in SharePoint Online where query loads could be spiky.</a:t>
            </a:r>
          </a:p>
          <a:p>
            <a:endParaRPr lang="en-US" dirty="0" smtClean="0">
              <a:effectLst/>
            </a:endParaRPr>
          </a:p>
          <a:p>
            <a:r>
              <a:rPr lang="en-US" sz="900" kern="1200" dirty="0" smtClean="0">
                <a:solidFill>
                  <a:schemeClr val="tx1"/>
                </a:solidFill>
                <a:effectLst/>
                <a:latin typeface="Segoe UI" pitchFamily="34" charset="0"/>
                <a:ea typeface="+mn-ea"/>
                <a:cs typeface="+mn-cs"/>
              </a:rPr>
              <a:t>OOB every client that issues a query specifies a </a:t>
            </a:r>
            <a:r>
              <a:rPr lang="en-US" sz="900" kern="1200" dirty="0" err="1" smtClean="0">
                <a:solidFill>
                  <a:schemeClr val="tx1"/>
                </a:solidFill>
                <a:effectLst/>
                <a:latin typeface="Segoe UI" pitchFamily="34" charset="0"/>
                <a:ea typeface="+mn-ea"/>
                <a:cs typeface="+mn-cs"/>
              </a:rPr>
              <a:t>ClientType</a:t>
            </a:r>
            <a:r>
              <a:rPr lang="en-US" sz="900" kern="1200" dirty="0" smtClean="0">
                <a:solidFill>
                  <a:schemeClr val="tx1"/>
                </a:solidFill>
                <a:effectLst/>
                <a:latin typeface="Segoe UI" pitchFamily="34" charset="0"/>
                <a:ea typeface="+mn-ea"/>
                <a:cs typeface="+mn-cs"/>
              </a:rPr>
              <a:t> and we have added those have been added to the OOB list. Every other app needs to specify this in the Query object that they create so that they can configure which tier they belong to – this happens using this UI. If query </a:t>
            </a:r>
            <a:r>
              <a:rPr lang="en-US" sz="900" i="1" kern="1200" dirty="0" smtClean="0">
                <a:solidFill>
                  <a:schemeClr val="tx1"/>
                </a:solidFill>
                <a:effectLst/>
                <a:latin typeface="Segoe UI" pitchFamily="34" charset="0"/>
                <a:ea typeface="+mn-ea"/>
                <a:cs typeface="+mn-cs"/>
              </a:rPr>
              <a:t>latencies</a:t>
            </a:r>
            <a:r>
              <a:rPr lang="en-US" sz="900" kern="1200" dirty="0" smtClean="0">
                <a:solidFill>
                  <a:schemeClr val="tx1"/>
                </a:solidFill>
                <a:effectLst/>
                <a:latin typeface="Segoe UI" pitchFamily="34" charset="0"/>
                <a:ea typeface="+mn-ea"/>
                <a:cs typeface="+mn-cs"/>
              </a:rPr>
              <a:t> in a higher tier are worse than a threshold (configurable on-prem) SharePoint starts throttling queries from lower tiers (and potentially higher tiers as well) so as to give more processing throughput to the higher tiers.</a:t>
            </a:r>
            <a:endParaRPr lang="en-US" dirty="0" smtClean="0">
              <a:effectLst/>
            </a:endParaRP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13</a:t>
            </a:fld>
            <a:endParaRPr lang="en-US"/>
          </a:p>
        </p:txBody>
      </p:sp>
    </p:spTree>
    <p:extLst>
      <p:ext uri="{BB962C8B-B14F-4D97-AF65-F5344CB8AC3E}">
        <p14:creationId xmlns:p14="http://schemas.microsoft.com/office/powerpoint/2010/main" val="368640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Show solution from HOL ex3</a:t>
            </a:r>
            <a:endParaRPr lang="en-US" dirty="0"/>
          </a:p>
        </p:txBody>
      </p:sp>
    </p:spTree>
    <p:extLst>
      <p:ext uri="{BB962C8B-B14F-4D97-AF65-F5344CB8AC3E}">
        <p14:creationId xmlns:p14="http://schemas.microsoft.com/office/powerpoint/2010/main" val="3557071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5388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effectLst/>
                <a:latin typeface="+mn-lt"/>
                <a:ea typeface="+mn-ea"/>
                <a:cs typeface="+mn-cs"/>
              </a:rPr>
              <a:t>Result Sources:</a:t>
            </a:r>
          </a:p>
          <a:p>
            <a:pPr lvl="0"/>
            <a:r>
              <a:rPr lang="en-US" sz="1200" kern="1200" dirty="0" smtClean="0">
                <a:solidFill>
                  <a:schemeClr val="tx1"/>
                </a:solidFill>
                <a:effectLst/>
                <a:latin typeface="+mn-lt"/>
                <a:ea typeface="+mn-ea"/>
                <a:cs typeface="+mn-cs"/>
              </a:rPr>
              <a:t>With search result sources, you can give users the ability to simultaneously search content in the search index of the local search service, as well as in other sources, such as Internet search engines. In SharePoint Server 2010, these were known as federated locations.</a:t>
            </a:r>
          </a:p>
          <a:p>
            <a:r>
              <a:rPr lang="en-US" sz="1200" b="1" kern="1200" dirty="0" smtClean="0">
                <a:solidFill>
                  <a:schemeClr val="tx1"/>
                </a:solidFill>
                <a:effectLst/>
                <a:latin typeface="+mn-lt"/>
                <a:ea typeface="+mn-ea"/>
                <a:cs typeface="+mn-cs"/>
              </a:rPr>
              <a:t>Query Rules:</a:t>
            </a:r>
          </a:p>
          <a:p>
            <a:pPr lvl="0"/>
            <a:r>
              <a:rPr lang="en-US" sz="1200" kern="1200" dirty="0" smtClean="0">
                <a:solidFill>
                  <a:schemeClr val="tx1"/>
                </a:solidFill>
                <a:effectLst/>
                <a:latin typeface="+mn-lt"/>
                <a:ea typeface="+mn-ea"/>
                <a:cs typeface="+mn-cs"/>
              </a:rPr>
              <a:t>Query rules let you customize the search experience for the kinds of queries that are important to your users, without any custom coding. For example, if your users frequently search for PowerPoint slides, you can use query rules to recognize these queries by tracking keywords such as "slides" or "</a:t>
            </a:r>
            <a:r>
              <a:rPr lang="en-US" sz="1200" kern="1200" dirty="0" err="1" smtClean="0">
                <a:solidFill>
                  <a:schemeClr val="tx1"/>
                </a:solidFill>
                <a:effectLst/>
                <a:latin typeface="+mn-lt"/>
                <a:ea typeface="+mn-ea"/>
                <a:cs typeface="+mn-cs"/>
              </a:rPr>
              <a:t>ppt</a:t>
            </a:r>
            <a:r>
              <a:rPr lang="en-US" sz="1200" kern="1200" dirty="0" smtClean="0">
                <a:solidFill>
                  <a:schemeClr val="tx1"/>
                </a:solidFill>
                <a:effectLst/>
                <a:latin typeface="+mn-lt"/>
                <a:ea typeface="+mn-ea"/>
                <a:cs typeface="+mn-cs"/>
              </a:rPr>
              <a:t>", or by learning the queries where users commonly click on PowerPoint files in the results. Then, when the user performs these queries, you can do any of the following:</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Return a special result linking to a search vertical customized for displaying PowerPoint files.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Show a block of results with only PowerPoint files.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Change the search results so that PowerPoint files are ranked higher in the results.</a:t>
            </a:r>
          </a:p>
          <a:p>
            <a:r>
              <a:rPr lang="en-US" sz="1200" b="1" kern="1200" dirty="0" smtClean="0">
                <a:solidFill>
                  <a:schemeClr val="tx1"/>
                </a:solidFill>
                <a:effectLst/>
                <a:latin typeface="+mn-lt"/>
                <a:ea typeface="+mn-ea"/>
                <a:cs typeface="+mn-cs"/>
              </a:rPr>
              <a:t>Result Types:</a:t>
            </a:r>
          </a:p>
          <a:p>
            <a:pPr lvl="0"/>
            <a:r>
              <a:rPr lang="en-US" sz="1200" kern="1200" dirty="0" smtClean="0">
                <a:solidFill>
                  <a:schemeClr val="tx1"/>
                </a:solidFill>
                <a:effectLst/>
                <a:latin typeface="+mn-lt"/>
                <a:ea typeface="+mn-ea"/>
                <a:cs typeface="+mn-cs"/>
              </a:rPr>
              <a:t>Result types define how to display a set of search results based on a collection of the following:</a:t>
            </a:r>
          </a:p>
          <a:p>
            <a:pPr marL="171450" lvl="0" indent="-171450">
              <a:buFont typeface="Arial" panose="020B0604020202020204" pitchFamily="34" charset="0"/>
              <a:buChar char="•"/>
            </a:pPr>
            <a:r>
              <a:rPr lang="en-US" sz="1200" u="none" kern="1200" dirty="0" smtClean="0">
                <a:solidFill>
                  <a:schemeClr val="tx1"/>
                </a:solidFill>
                <a:effectLst/>
                <a:latin typeface="+mn-lt"/>
                <a:ea typeface="+mn-ea"/>
                <a:cs typeface="+mn-cs"/>
              </a:rPr>
              <a:t>Rules:</a:t>
            </a:r>
            <a:r>
              <a:rPr lang="en-US" sz="1200" u="none"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Determines when to apply a result type, based on the specified conditions. Rule conditions can be joined together by using equality, comparison, and logical operators.</a:t>
            </a:r>
          </a:p>
          <a:p>
            <a:pPr marL="171450" lvl="0" indent="-171450">
              <a:buFont typeface="Arial" panose="020B0604020202020204" pitchFamily="34" charset="0"/>
              <a:buChar char="•"/>
            </a:pPr>
            <a:r>
              <a:rPr lang="en-US" sz="1200" u="none" kern="1200" dirty="0" smtClean="0">
                <a:solidFill>
                  <a:schemeClr val="tx1"/>
                </a:solidFill>
                <a:effectLst/>
                <a:latin typeface="+mn-lt"/>
                <a:ea typeface="+mn-ea"/>
                <a:cs typeface="+mn-cs"/>
              </a:rPr>
              <a:t>Properties:</a:t>
            </a:r>
            <a:r>
              <a:rPr lang="en-US" sz="1200" u="none"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Determines the list of managed properties for the result. You must add managed properties to the list before you map it to a display template. </a:t>
            </a:r>
          </a:p>
          <a:p>
            <a:pPr marL="171450" lvl="0" indent="-171450">
              <a:buFont typeface="Arial" panose="020B0604020202020204" pitchFamily="34" charset="0"/>
              <a:buChar char="•"/>
            </a:pPr>
            <a:r>
              <a:rPr lang="en-US" sz="1200" u="none" kern="1200" dirty="0" smtClean="0">
                <a:solidFill>
                  <a:schemeClr val="tx1"/>
                </a:solidFill>
                <a:effectLst/>
                <a:latin typeface="+mn-lt"/>
                <a:ea typeface="+mn-ea"/>
                <a:cs typeface="+mn-cs"/>
              </a:rPr>
              <a:t>Display templates:</a:t>
            </a:r>
            <a:r>
              <a:rPr lang="en-US" sz="1200" u="none"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Defines the visual layout of the result type.</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16</a:t>
            </a:fld>
            <a:endParaRPr lang="en-US"/>
          </a:p>
        </p:txBody>
      </p:sp>
    </p:spTree>
    <p:extLst>
      <p:ext uri="{BB962C8B-B14F-4D97-AF65-F5344CB8AC3E}">
        <p14:creationId xmlns:p14="http://schemas.microsoft.com/office/powerpoint/2010/main" val="3668257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 Sources allow you to use Federated Locations as a source, but utilize a Query Transformation to narrow the search against the source. You can search something very narrow, like a list, or broad like a site collection.</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17</a:t>
            </a:fld>
            <a:endParaRPr lang="en-US"/>
          </a:p>
        </p:txBody>
      </p:sp>
    </p:spTree>
    <p:extLst>
      <p:ext uri="{BB962C8B-B14F-4D97-AF65-F5344CB8AC3E}">
        <p14:creationId xmlns:p14="http://schemas.microsoft.com/office/powerpoint/2010/main" val="2873365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18</a:t>
            </a:fld>
            <a:endParaRPr lang="en-US"/>
          </a:p>
        </p:txBody>
      </p:sp>
    </p:spTree>
    <p:extLst>
      <p:ext uri="{BB962C8B-B14F-4D97-AF65-F5344CB8AC3E}">
        <p14:creationId xmlns:p14="http://schemas.microsoft.com/office/powerpoint/2010/main" val="1909773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20</a:t>
            </a:fld>
            <a:endParaRPr lang="en-US"/>
          </a:p>
        </p:txBody>
      </p:sp>
    </p:spTree>
    <p:extLst>
      <p:ext uri="{BB962C8B-B14F-4D97-AF65-F5344CB8AC3E}">
        <p14:creationId xmlns:p14="http://schemas.microsoft.com/office/powerpoint/2010/main" val="3377548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21</a:t>
            </a:fld>
            <a:endParaRPr lang="en-US"/>
          </a:p>
        </p:txBody>
      </p:sp>
    </p:spTree>
    <p:extLst>
      <p:ext uri="{BB962C8B-B14F-4D97-AF65-F5344CB8AC3E}">
        <p14:creationId xmlns:p14="http://schemas.microsoft.com/office/powerpoint/2010/main" val="1405875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Manually </a:t>
            </a:r>
            <a:r>
              <a:rPr lang="en-US" smtClean="0"/>
              <a:t>do same steps from HOL ex2</a:t>
            </a:r>
            <a:endParaRPr lang="en-US" dirty="0"/>
          </a:p>
        </p:txBody>
      </p:sp>
    </p:spTree>
    <p:extLst>
      <p:ext uri="{BB962C8B-B14F-4D97-AF65-F5344CB8AC3E}">
        <p14:creationId xmlns:p14="http://schemas.microsoft.com/office/powerpoint/2010/main" val="364569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468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2272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indexer needs a way to access a system and parse the contents it finds there.</a:t>
            </a:r>
          </a:p>
          <a:p>
            <a:endParaRPr lang="en-US" baseline="0" dirty="0" smtClean="0"/>
          </a:p>
          <a:p>
            <a:r>
              <a:rPr lang="en-US" baseline="0" dirty="0" smtClean="0"/>
              <a:t>Accessing systems is accomplished by .NET Assembly Connectors.</a:t>
            </a:r>
          </a:p>
          <a:p>
            <a:endParaRPr lang="en-US" baseline="0" dirty="0" smtClean="0"/>
          </a:p>
          <a:p>
            <a:r>
              <a:rPr lang="en-US" baseline="0" dirty="0" smtClean="0"/>
              <a:t>Parsing the contents is handled by “Parsers” and “Format Handlers”. Parsers detect the document format (and do not rely on the document extension). They then call the appropriate Format Handler to parse the document.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a:p>
        </p:txBody>
      </p:sp>
    </p:spTree>
    <p:extLst>
      <p:ext uri="{BB962C8B-B14F-4D97-AF65-F5344CB8AC3E}">
        <p14:creationId xmlns:p14="http://schemas.microsoft.com/office/powerpoint/2010/main" val="2737920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Automatic File Format Detection:</a:t>
            </a:r>
          </a:p>
          <a:p>
            <a:r>
              <a:rPr lang="en-US" dirty="0" smtClean="0"/>
              <a:t>OOB,</a:t>
            </a:r>
            <a:r>
              <a:rPr lang="en-US" baseline="0" dirty="0" smtClean="0"/>
              <a:t> Parsers can actually detect more formats than are supported by the available format handlers. For this reason, the </a:t>
            </a:r>
            <a:r>
              <a:rPr lang="en-US" baseline="0" dirty="0" err="1" smtClean="0"/>
              <a:t>IFilter</a:t>
            </a:r>
            <a:r>
              <a:rPr lang="en-US" baseline="0" dirty="0" smtClean="0"/>
              <a:t> API is still supported. The </a:t>
            </a:r>
            <a:r>
              <a:rPr lang="en-US" baseline="0" dirty="0" err="1" smtClean="0"/>
              <a:t>IFilter</a:t>
            </a:r>
            <a:r>
              <a:rPr lang="en-US" baseline="0" dirty="0" smtClean="0"/>
              <a:t> can call a generic Format Handler to plug into the parsing architecture.</a:t>
            </a:r>
          </a:p>
          <a:p>
            <a:endParaRPr lang="en-US" baseline="0" dirty="0" smtClean="0"/>
          </a:p>
          <a:p>
            <a:r>
              <a:rPr lang="en-US" b="1" baseline="0" dirty="0" smtClean="0"/>
              <a:t>Deep Link Extraction:</a:t>
            </a:r>
          </a:p>
          <a:p>
            <a:r>
              <a:rPr lang="en-US" baseline="0" dirty="0" smtClean="0"/>
              <a:t>Deep Link extraction means that anything in the document formatted as a header (or slide title) is pulled out and displayed as a link in the hover panel. This allows you to preview the paragraph (or slide) that is most relevant to your search.</a:t>
            </a:r>
          </a:p>
          <a:p>
            <a:endParaRPr lang="en-US" baseline="0" dirty="0" smtClean="0"/>
          </a:p>
          <a:p>
            <a:r>
              <a:rPr lang="en-US" b="1" baseline="0" dirty="0" smtClean="0"/>
              <a:t>Visual Metadata Extraction:</a:t>
            </a:r>
          </a:p>
          <a:p>
            <a:r>
              <a:rPr lang="en-US" baseline="0" dirty="0" smtClean="0"/>
              <a:t>Extracts the title, author, and date based on the document and not the metadata because the metadata is often wrong.</a:t>
            </a:r>
          </a:p>
          <a:p>
            <a:endParaRPr lang="en-US" baseline="0"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a:p>
        </p:txBody>
      </p:sp>
    </p:spTree>
    <p:extLst>
      <p:ext uri="{BB962C8B-B14F-4D97-AF65-F5344CB8AC3E}">
        <p14:creationId xmlns:p14="http://schemas.microsoft.com/office/powerpoint/2010/main" val="1256729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shows how the parsers can detect formats that have a format handler and ones that do not. </a:t>
            </a:r>
            <a:r>
              <a:rPr lang="en-US" dirty="0" err="1" smtClean="0"/>
              <a:t>IFilters</a:t>
            </a:r>
            <a:r>
              <a:rPr lang="en-US" dirty="0" smtClean="0"/>
              <a:t> are used where there is no specific format handler.</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a:p>
        </p:txBody>
      </p:sp>
    </p:spTree>
    <p:extLst>
      <p:ext uri="{BB962C8B-B14F-4D97-AF65-F5344CB8AC3E}">
        <p14:creationId xmlns:p14="http://schemas.microsoft.com/office/powerpoint/2010/main" val="1462437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21340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 Custom Entity Extraction</a:t>
            </a:r>
            <a:r>
              <a:rPr lang="en-US" baseline="0" dirty="0" smtClean="0"/>
              <a:t> feature in SharePoint 2013 is a powerful e</a:t>
            </a:r>
            <a:r>
              <a:rPr lang="en-US" dirty="0" smtClean="0"/>
              <a:t>xtensibility </a:t>
            </a:r>
            <a:r>
              <a:rPr lang="en-US" dirty="0" smtClean="0"/>
              <a:t>point for the customers. </a:t>
            </a:r>
            <a:r>
              <a:rPr lang="en-US" baseline="0" dirty="0" smtClean="0"/>
              <a:t>You can use </a:t>
            </a:r>
            <a:r>
              <a:rPr lang="en-US" dirty="0" smtClean="0"/>
              <a:t>Custom Entity Extraction</a:t>
            </a:r>
            <a:r>
              <a:rPr lang="en-US" baseline="0" dirty="0" smtClean="0"/>
              <a:t> when you want to refine results by something that doesn’t have a managed property defined. For example, say you have a corpus of medical documents and you want to refine by the commercial name of various medicines. However, no one included a metadata property for that. So you want to extract that information from the document itself. You could then define a dictionary like this:</a:t>
            </a:r>
          </a:p>
          <a:p>
            <a:endParaRPr lang="en-US" baseline="0" dirty="0" smtClean="0"/>
          </a:p>
          <a:p>
            <a:r>
              <a:rPr lang="en-US" baseline="0" dirty="0" err="1" smtClean="0"/>
              <a:t>MedicalDictionary</a:t>
            </a:r>
            <a:endParaRPr lang="en-US" baseline="0" dirty="0" smtClean="0"/>
          </a:p>
          <a:p>
            <a:r>
              <a:rPr lang="en-US" baseline="0" dirty="0" smtClean="0"/>
              <a:t>Advil</a:t>
            </a:r>
          </a:p>
          <a:p>
            <a:r>
              <a:rPr lang="en-US" baseline="0" dirty="0" smtClean="0"/>
              <a:t>Lipitor</a:t>
            </a:r>
          </a:p>
          <a:p>
            <a:r>
              <a:rPr lang="en-US" baseline="0" dirty="0" smtClean="0"/>
              <a:t>Ambien</a:t>
            </a:r>
          </a:p>
          <a:p>
            <a:endParaRPr lang="en-US" dirty="0" smtClean="0"/>
          </a:p>
          <a:p>
            <a:r>
              <a:rPr lang="en-US" dirty="0" smtClean="0"/>
              <a:t>The main idea behind Custom Entity Extraction</a:t>
            </a:r>
            <a:r>
              <a:rPr lang="en-US" baseline="0" dirty="0" smtClean="0"/>
              <a:t> </a:t>
            </a:r>
            <a:r>
              <a:rPr lang="en-US" dirty="0" smtClean="0"/>
              <a:t>is that you can plug </a:t>
            </a:r>
            <a:r>
              <a:rPr lang="en-US" dirty="0" smtClean="0"/>
              <a:t>your own dictionary into the </a:t>
            </a:r>
            <a:r>
              <a:rPr lang="en-US" dirty="0" smtClean="0"/>
              <a:t>SharePoint's content processing pipeline. You create a dictionary as a </a:t>
            </a:r>
            <a:r>
              <a:rPr lang="en-US" dirty="0" smtClean="0"/>
              <a:t>simple text </a:t>
            </a:r>
            <a:r>
              <a:rPr lang="en-US" dirty="0" smtClean="0"/>
              <a:t>file with an extension of .csv and</a:t>
            </a:r>
            <a:r>
              <a:rPr lang="en-US" baseline="0" dirty="0" smtClean="0"/>
              <a:t> then you </a:t>
            </a:r>
            <a:r>
              <a:rPr lang="en-US" dirty="0" smtClean="0"/>
              <a:t>add the dictionary content. This can be done with</a:t>
            </a:r>
            <a:r>
              <a:rPr lang="en-US" baseline="0" dirty="0" smtClean="0"/>
              <a:t> Notepad.exe or with Microsoft Excel. When creating the dictionary file, the f</a:t>
            </a:r>
            <a:r>
              <a:rPr lang="en-US" dirty="0" smtClean="0"/>
              <a:t>irst </a:t>
            </a:r>
            <a:r>
              <a:rPr lang="en-US" dirty="0" smtClean="0"/>
              <a:t>line is </a:t>
            </a:r>
            <a:r>
              <a:rPr lang="en-US" dirty="0" smtClean="0"/>
              <a:t>title. Next </a:t>
            </a:r>
            <a:r>
              <a:rPr lang="en-US" baseline="0" dirty="0" smtClean="0"/>
              <a:t>you add </a:t>
            </a:r>
            <a:r>
              <a:rPr lang="en-US" dirty="0" smtClean="0"/>
              <a:t>a </a:t>
            </a:r>
            <a:r>
              <a:rPr lang="en-US" dirty="0" smtClean="0"/>
              <a:t>list of terms. You can have a comma after the term to normalize</a:t>
            </a:r>
            <a:r>
              <a:rPr lang="en-US" baseline="0" dirty="0" smtClean="0"/>
              <a:t> the term. </a:t>
            </a:r>
            <a:r>
              <a:rPr lang="en-US" baseline="0" dirty="0" smtClean="0"/>
              <a:t>Once you have created the dictionary file, you then import </a:t>
            </a:r>
            <a:r>
              <a:rPr lang="en-US" baseline="0" dirty="0" smtClean="0"/>
              <a:t>the dictionary </a:t>
            </a:r>
            <a:r>
              <a:rPr lang="en-US" baseline="0" dirty="0" smtClean="0"/>
              <a:t>into the SharePoint environment using a PowerShell </a:t>
            </a:r>
            <a:r>
              <a:rPr lang="en-US" baseline="0" dirty="0" smtClean="0"/>
              <a:t>cmdlet</a:t>
            </a:r>
            <a:r>
              <a:rPr lang="en-US" baseline="0" dirty="0" smtClean="0"/>
              <a:t>. Remember, you will always need to crawl content after configuring a custom dictionary before it has any effect.</a:t>
            </a:r>
            <a:endParaRPr lang="en-US" baseline="0" dirty="0" smtClean="0"/>
          </a:p>
          <a:p>
            <a:endParaRPr lang="en-US" baseline="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635310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Once the dictionary</a:t>
            </a:r>
            <a:r>
              <a:rPr lang="en-US" baseline="0" dirty="0" smtClean="0"/>
              <a:t> is defined, you must use PowerShell to import it into one of the 12 available “slots”. The slots are defined using magic words like:</a:t>
            </a:r>
          </a:p>
          <a:p>
            <a:endParaRPr lang="en-US" baseline="0" dirty="0" smtClean="0"/>
          </a:p>
          <a:p>
            <a:r>
              <a:rPr lang="en-US" baseline="0" dirty="0" smtClean="0"/>
              <a:t>Microsoft.UserDictionaries.EntityExtraction.Custom.Word.1</a:t>
            </a:r>
          </a:p>
          <a:p>
            <a:endParaRPr lang="en-US" baseline="0" dirty="0" smtClean="0"/>
          </a:p>
          <a:p>
            <a:r>
              <a:rPr lang="en-US" baseline="0" dirty="0" smtClean="0"/>
              <a:t>The only way to find these magic words is to type in nonsense into the </a:t>
            </a:r>
            <a:r>
              <a:rPr lang="en-US" baseline="0" dirty="0" err="1" smtClean="0"/>
              <a:t>cmdlet</a:t>
            </a:r>
            <a:r>
              <a:rPr lang="en-US" baseline="0" dirty="0" smtClean="0"/>
              <a:t>. Then the error message spits out the possible values.</a:t>
            </a:r>
          </a:p>
          <a:p>
            <a:endParaRPr lang="en-US" baseline="0" dirty="0" smtClean="0"/>
          </a:p>
          <a:p>
            <a:r>
              <a:rPr lang="en-US" baseline="0" dirty="0" smtClean="0"/>
              <a:t>Once the dictionary is loaded into a slot, you must enable entity extraction for the managed property. This is done using a simple check box on the property. Usually you will enable it on the body of the document.</a:t>
            </a:r>
          </a:p>
          <a:p>
            <a:endParaRPr lang="en-US" baseline="0" dirty="0" smtClean="0"/>
          </a:p>
          <a:p>
            <a:r>
              <a:rPr lang="en-US" baseline="0" dirty="0" smtClean="0"/>
              <a:t>Finally, you must add the custom refiner to the refiner web part on the search page.</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642476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78150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nb-NO" dirty="0" smtClean="0"/>
              <a:t>Content Pipeline is the one place where you have access to all of the searched items before the index gets created.</a:t>
            </a:r>
          </a:p>
          <a:p>
            <a:r>
              <a:rPr lang="nb-NO" dirty="0" smtClean="0"/>
              <a:t>Web service allows you to modify managed property values or add new properties.</a:t>
            </a:r>
          </a:p>
          <a:p>
            <a:pPr marL="0" marR="0" indent="0" algn="l" defTabSz="914400" rtl="0" eaLnBrk="1" fontAlgn="auto" latinLnBrk="0" hangingPunct="1">
              <a:lnSpc>
                <a:spcPct val="100000"/>
              </a:lnSpc>
              <a:spcBef>
                <a:spcPts val="0"/>
              </a:spcBef>
              <a:spcAft>
                <a:spcPts val="0"/>
              </a:spcAft>
              <a:buClrTx/>
              <a:buSzTx/>
              <a:buFontTx/>
              <a:buNone/>
              <a:tabLst/>
              <a:defRPr/>
            </a:pPr>
            <a:r>
              <a:rPr lang="nb-NO" dirty="0" smtClean="0"/>
              <a:t>Example: You</a:t>
            </a:r>
            <a:r>
              <a:rPr lang="nb-NO" baseline="0" dirty="0" smtClean="0"/>
              <a:t> can add additional information like a rating from a web service that’s not part of the metadata information normally.</a:t>
            </a:r>
            <a:endParaRPr lang="nb-NO" dirty="0" smtClean="0"/>
          </a:p>
          <a:p>
            <a:endParaRPr lang="nb-NO" dirty="0" smtClean="0"/>
          </a:p>
          <a:p>
            <a:r>
              <a:rPr lang="nb-NO" dirty="0" smtClean="0"/>
              <a:t>Data Cleansing: You can use this to normalize</a:t>
            </a:r>
            <a:r>
              <a:rPr lang="nb-NO" baseline="0" dirty="0" smtClean="0"/>
              <a:t> data like making «MSFT» or «Microsoft» into «Microsoft Corporation» by changing the value of a managed property.</a:t>
            </a:r>
          </a:p>
          <a:p>
            <a:r>
              <a:rPr lang="nb-NO" baseline="0" dirty="0" smtClean="0"/>
              <a:t>Entity Extraction: Allows for adding managed properties to a document that didn’t exist before based on values in the body of the document.</a:t>
            </a:r>
          </a:p>
          <a:p>
            <a:r>
              <a:rPr lang="nb-NO" baseline="0" dirty="0" smtClean="0"/>
              <a:t>Classification and Tagging: Allows for adding managed properties to a document that didn’t exist before based on classification rules.</a:t>
            </a:r>
          </a:p>
          <a:p>
            <a:endParaRPr lang="nb-NO" dirty="0" smtClean="0"/>
          </a:p>
          <a:p>
            <a:r>
              <a:rPr lang="nb-NO" dirty="0" smtClean="0"/>
              <a:t>The web service client</a:t>
            </a:r>
            <a:r>
              <a:rPr lang="nb-NO" baseline="0" dirty="0" smtClean="0"/>
              <a:t> is configured with:</a:t>
            </a:r>
          </a:p>
          <a:p>
            <a:pPr marL="171450" indent="-171450">
              <a:buFont typeface="Arial" panose="020B0604020202020204" pitchFamily="34" charset="0"/>
              <a:buChar char="•"/>
            </a:pPr>
            <a:r>
              <a:rPr lang="nb-NO" baseline="0" dirty="0" smtClean="0"/>
              <a:t>SOAP RPC endpoint</a:t>
            </a:r>
          </a:p>
          <a:p>
            <a:pPr marL="171450" indent="-171450">
              <a:buFont typeface="Arial" panose="020B0604020202020204" pitchFamily="34" charset="0"/>
              <a:buChar char="•"/>
            </a:pPr>
            <a:r>
              <a:rPr lang="nb-NO" baseline="0" dirty="0" smtClean="0"/>
              <a:t>Implements a well-defined interface</a:t>
            </a:r>
          </a:p>
          <a:p>
            <a:pPr marL="171450" indent="-171450">
              <a:buFont typeface="Arial" panose="020B0604020202020204" pitchFamily="34" charset="0"/>
              <a:buChar char="•"/>
            </a:pPr>
            <a:r>
              <a:rPr lang="nb-NO" baseline="0" dirty="0" smtClean="0"/>
              <a:t>Optional SSL transport security</a:t>
            </a:r>
          </a:p>
          <a:p>
            <a:pPr marL="171450" indent="-171450">
              <a:buFont typeface="Arial" panose="020B0604020202020204" pitchFamily="34" charset="0"/>
              <a:buChar char="•"/>
            </a:pPr>
            <a:r>
              <a:rPr lang="nb-NO" baseline="0" dirty="0" smtClean="0"/>
              <a:t>Trigger condition: checks existence/values of managed properties before doing call-out (allows for rules that determine when the callout happens)</a:t>
            </a:r>
          </a:p>
          <a:p>
            <a:pPr marL="171450" indent="-171450">
              <a:buFont typeface="Arial" panose="020B0604020202020204" pitchFamily="34" charset="0"/>
              <a:buChar char="•"/>
            </a:pPr>
            <a:r>
              <a:rPr lang="nb-NO" baseline="0" dirty="0" smtClean="0"/>
              <a:t>Input managed properties: set of managed properties to send to web service, includes read-only managed properties</a:t>
            </a:r>
          </a:p>
          <a:p>
            <a:pPr marL="171450" indent="-171450">
              <a:buFont typeface="Arial" panose="020B0604020202020204" pitchFamily="34" charset="0"/>
              <a:buChar char="•"/>
            </a:pPr>
            <a:r>
              <a:rPr lang="nb-NO" baseline="0" dirty="0" smtClean="0"/>
              <a:t>Output managed properties: set of managed properties returned from web service, can not include read-only properties</a:t>
            </a:r>
          </a:p>
          <a:p>
            <a:pPr marL="171450" indent="-171450">
              <a:buFont typeface="Arial" panose="020B0604020202020204" pitchFamily="34" charset="0"/>
              <a:buChar char="•"/>
            </a:pPr>
            <a:r>
              <a:rPr lang="nb-NO" baseline="0" dirty="0" smtClean="0"/>
              <a:t>Failure mode: if web service generates error, either log warning and index document OR fail document and return error code to crawler</a:t>
            </a:r>
          </a:p>
          <a:p>
            <a:pPr marL="0" indent="0">
              <a:buFontTx/>
              <a:buNone/>
            </a:pPr>
            <a:r>
              <a:rPr lang="nb-NO" baseline="0" dirty="0" smtClean="0"/>
              <a:t>There are size limits for each property returned from the web service + a total size for the message</a:t>
            </a:r>
          </a:p>
          <a:p>
            <a:pPr marL="0" indent="0">
              <a:buFontTx/>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31</a:t>
            </a:fld>
            <a:endParaRPr lang="en-US"/>
          </a:p>
        </p:txBody>
      </p:sp>
    </p:spTree>
    <p:extLst>
      <p:ext uri="{BB962C8B-B14F-4D97-AF65-F5344CB8AC3E}">
        <p14:creationId xmlns:p14="http://schemas.microsoft.com/office/powerpoint/2010/main" val="3103712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Farm Admin sets up the rules for triggering and the endpoint to call.</a:t>
            </a:r>
          </a:p>
          <a:p>
            <a:r>
              <a:rPr lang="en-US" dirty="0" smtClean="0"/>
              <a:t>Remember, managed properties must exist before the crawl starts or the callout will return errors.</a:t>
            </a:r>
          </a:p>
          <a:p>
            <a:r>
              <a:rPr lang="en-US" dirty="0" smtClean="0"/>
              <a:t>You</a:t>
            </a:r>
            <a:r>
              <a:rPr lang="en-US" baseline="0" dirty="0" smtClean="0"/>
              <a:t> can only have a single callout in the engine. The web service must implement the </a:t>
            </a:r>
            <a:r>
              <a:rPr lang="en-US" b="1" dirty="0" err="1" smtClean="0"/>
              <a:t>IContentProcessingEnrichmentService</a:t>
            </a:r>
            <a:r>
              <a:rPr lang="en-US" dirty="0" smtClean="0"/>
              <a:t> interface.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32</a:t>
            </a:fld>
            <a:endParaRPr lang="en-US"/>
          </a:p>
        </p:txBody>
      </p:sp>
    </p:spTree>
    <p:extLst>
      <p:ext uri="{BB962C8B-B14F-4D97-AF65-F5344CB8AC3E}">
        <p14:creationId xmlns:p14="http://schemas.microsoft.com/office/powerpoint/2010/main" val="121596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 reminder of what products we had in SharePoint</a:t>
            </a:r>
            <a:r>
              <a:rPr lang="en-US" baseline="0" dirty="0" smtClean="0"/>
              <a:t> 2010.</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3</a:t>
            </a:fld>
            <a:endParaRPr lang="en-US"/>
          </a:p>
        </p:txBody>
      </p:sp>
    </p:spTree>
    <p:extLst>
      <p:ext uri="{BB962C8B-B14F-4D97-AF65-F5344CB8AC3E}">
        <p14:creationId xmlns:p14="http://schemas.microsoft.com/office/powerpoint/2010/main" val="1768732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6937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here is that the search products are all unified under a single search</a:t>
            </a:r>
            <a:r>
              <a:rPr lang="en-US" baseline="0" dirty="0" smtClean="0"/>
              <a:t> product.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4</a:t>
            </a:fld>
            <a:endParaRPr lang="en-US"/>
          </a:p>
        </p:txBody>
      </p:sp>
    </p:spTree>
    <p:extLst>
      <p:ext uri="{BB962C8B-B14F-4D97-AF65-F5344CB8AC3E}">
        <p14:creationId xmlns:p14="http://schemas.microsoft.com/office/powerpoint/2010/main" val="3178454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FAST really didn't crawl. It allowed push into index (Content API), while SharePoint crawled.</a:t>
            </a:r>
          </a:p>
          <a:p>
            <a:endParaRPr lang="en-US" dirty="0" smtClean="0"/>
          </a:p>
          <a:p>
            <a:r>
              <a:rPr lang="en-US" dirty="0" smtClean="0"/>
              <a:t>In SharePoint 2013, the Content API is out. Now the crawler runs continuously. Continuous focuses on a small number of things to be efficient.</a:t>
            </a:r>
          </a:p>
          <a:p>
            <a:pPr marL="171450" indent="-171450">
              <a:buFont typeface="Arial" panose="020B0604020202020204" pitchFamily="34" charset="0"/>
              <a:buChar char="•"/>
            </a:pPr>
            <a:r>
              <a:rPr lang="en-US" dirty="0" smtClean="0"/>
              <a:t>Continuous crawl is for the SharePoint index only and makes use of the change log to pick up changes.</a:t>
            </a:r>
          </a:p>
          <a:p>
            <a:pPr marL="171450" indent="-171450">
              <a:buFont typeface="Arial" panose="020B0604020202020204" pitchFamily="34" charset="0"/>
              <a:buChar char="•"/>
            </a:pPr>
            <a:r>
              <a:rPr lang="en-US" dirty="0" smtClean="0"/>
              <a:t>Continuous crawls run in parallel and do not wait for previous threads to complete so it updates quickly</a:t>
            </a:r>
          </a:p>
          <a:p>
            <a:pPr marL="171450" indent="-171450">
              <a:buFont typeface="Arial" panose="020B0604020202020204" pitchFamily="34" charset="0"/>
              <a:buChar char="•"/>
            </a:pPr>
            <a:r>
              <a:rPr lang="en-US" dirty="0" smtClean="0"/>
              <a:t>Continuous crawls do not retry errors from previous crawls, incremental is used for that</a:t>
            </a:r>
          </a:p>
          <a:p>
            <a:pPr marL="171450" indent="-171450">
              <a:buFont typeface="Arial" panose="020B0604020202020204" pitchFamily="34" charset="0"/>
              <a:buChar char="•"/>
            </a:pPr>
            <a:r>
              <a:rPr lang="en-US" dirty="0" smtClean="0"/>
              <a:t>Security</a:t>
            </a:r>
            <a:r>
              <a:rPr lang="en-US" baseline="0" dirty="0" smtClean="0"/>
              <a:t> changes are included</a:t>
            </a:r>
            <a:endParaRPr lang="en-US" dirty="0" smtClean="0"/>
          </a:p>
          <a:p>
            <a:endParaRPr lang="en-US" dirty="0" smtClean="0"/>
          </a:p>
          <a:p>
            <a:r>
              <a:rPr lang="en-US" dirty="0" smtClean="0"/>
              <a:t>Full and Incremental crawls still exist, they would be used:</a:t>
            </a:r>
          </a:p>
          <a:p>
            <a:pPr marL="171450" indent="-171450" algn="l">
              <a:buFont typeface="Arial" panose="020B0604020202020204" pitchFamily="34" charset="0"/>
              <a:buChar char="•"/>
            </a:pPr>
            <a:r>
              <a:rPr lang="en-US" dirty="0" smtClean="0"/>
              <a:t>Full is still required under the same conditions as SharePoint</a:t>
            </a:r>
            <a:r>
              <a:rPr lang="en-US" baseline="0" dirty="0" smtClean="0"/>
              <a:t> 2010: </a:t>
            </a:r>
            <a:r>
              <a:rPr lang="en-US" dirty="0" smtClean="0"/>
              <a:t>http://technet.microsoft.com/en-us/library/cc262794(office.12).aspx</a:t>
            </a:r>
          </a:p>
          <a:p>
            <a:pPr marL="171450" indent="-171450" algn="l">
              <a:buFont typeface="Arial" panose="020B0604020202020204" pitchFamily="34" charset="0"/>
              <a:buChar char="•"/>
            </a:pPr>
            <a:r>
              <a:rPr lang="en-US" dirty="0" smtClean="0"/>
              <a:t>Continuous for changes noticeable by end users</a:t>
            </a:r>
          </a:p>
          <a:p>
            <a:endParaRPr lang="en-US" dirty="0" smtClean="0"/>
          </a:p>
          <a:p>
            <a:r>
              <a:rPr lang="en-US" dirty="0" smtClean="0"/>
              <a:t>You don't really need a dedicated server for continuous, but you could. This depends on resource usage.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Managed Properties – still exist. You can create site columns and have a managed property</a:t>
            </a:r>
            <a:r>
              <a:rPr lang="en-US" baseline="0" dirty="0" smtClean="0"/>
              <a:t> created, and administer at the Site Collection level. Online you can do it at the tenant admin level.</a:t>
            </a:r>
            <a:endParaRPr lang="en-US" dirty="0" smtClean="0"/>
          </a:p>
          <a:p>
            <a:endParaRPr lang="en-US" dirty="0" smtClean="0"/>
          </a:p>
          <a:p>
            <a:r>
              <a:rPr lang="en-US" u="sng" dirty="0" smtClean="0"/>
              <a:t>Architecture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Crawl and Connectors</a:t>
            </a:r>
            <a:r>
              <a:rPr lang="en-US" dirty="0" smtClean="0"/>
              <a:t> - .NET Assembly Connectors and Parsers. Allows for connection to a system and crawling a system</a:t>
            </a:r>
          </a:p>
          <a:p>
            <a:r>
              <a:rPr lang="en-US" b="1" dirty="0" smtClean="0"/>
              <a:t>Content Pipeline</a:t>
            </a:r>
            <a:r>
              <a:rPr lang="en-US" dirty="0" smtClean="0"/>
              <a:t> – just the functionality of bringing</a:t>
            </a:r>
            <a:r>
              <a:rPr lang="en-US" baseline="0" dirty="0" smtClean="0"/>
              <a:t> content in through crawl.</a:t>
            </a:r>
          </a:p>
          <a:p>
            <a:r>
              <a:rPr lang="en-US" b="1" baseline="0" dirty="0" smtClean="0"/>
              <a:t>Web Service Callout</a:t>
            </a:r>
            <a:r>
              <a:rPr lang="en-US" baseline="0" dirty="0" smtClean="0"/>
              <a:t> – Synchronous call to a web service for additional content processing.</a:t>
            </a:r>
          </a:p>
          <a:p>
            <a:r>
              <a:rPr lang="en-US" b="1" baseline="0" dirty="0" smtClean="0"/>
              <a:t>CTS Runtime </a:t>
            </a:r>
            <a:r>
              <a:rPr lang="en-US" baseline="0" dirty="0" smtClean="0"/>
              <a:t>– processes contents. No real extensibility story.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Analyzer</a:t>
            </a:r>
            <a:r>
              <a:rPr lang="en-US" dirty="0" smtClean="0"/>
              <a:t> - Process user behavior (click analysis). Supports things like recommendations based on behavior. There is an extensibility story for that.</a:t>
            </a:r>
          </a:p>
          <a:p>
            <a:r>
              <a:rPr lang="en-US" b="1" dirty="0" smtClean="0"/>
              <a:t>Indexing Engine </a:t>
            </a:r>
            <a:r>
              <a:rPr lang="en-US" dirty="0" smtClean="0"/>
              <a:t>– Indexes content.</a:t>
            </a:r>
          </a:p>
          <a:p>
            <a:r>
              <a:rPr lang="en-US" b="1" dirty="0" smtClean="0"/>
              <a:t>Query Engine</a:t>
            </a:r>
            <a:r>
              <a:rPr lang="en-US" dirty="0" smtClean="0"/>
              <a:t> – Executes queries.</a:t>
            </a:r>
          </a:p>
          <a:p>
            <a:r>
              <a:rPr lang="en-US" b="1" dirty="0" smtClean="0"/>
              <a:t>Query Pipeline</a:t>
            </a:r>
            <a:r>
              <a:rPr lang="en-US" dirty="0" smtClean="0"/>
              <a:t> – Just the functionality for processing queries.</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IMS Runtime</a:t>
            </a:r>
            <a:r>
              <a:rPr lang="en-US" dirty="0" smtClean="0"/>
              <a:t> – </a:t>
            </a:r>
            <a:r>
              <a:rPr lang="en-US" baseline="0" dirty="0" smtClean="0"/>
              <a:t>Processes queries. No real extensibility story.</a:t>
            </a:r>
          </a:p>
          <a:p>
            <a:r>
              <a:rPr lang="en-US" b="1" dirty="0" smtClean="0"/>
              <a:t>REST Service</a:t>
            </a:r>
            <a:r>
              <a:rPr lang="en-US" dirty="0" smtClean="0"/>
              <a:t> – Execute queries through REST.</a:t>
            </a:r>
          </a:p>
          <a:p>
            <a:r>
              <a:rPr lang="en-US" b="1" dirty="0" smtClean="0"/>
              <a:t>Client Framework</a:t>
            </a:r>
            <a:r>
              <a:rPr lang="en-US" dirty="0" smtClean="0"/>
              <a:t> – Execute queries through CSOM.</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5</a:t>
            </a:fld>
            <a:endParaRPr lang="en-US"/>
          </a:p>
        </p:txBody>
      </p:sp>
    </p:spTree>
    <p:extLst>
      <p:ext uri="{BB962C8B-B14F-4D97-AF65-F5344CB8AC3E}">
        <p14:creationId xmlns:p14="http://schemas.microsoft.com/office/powerpoint/2010/main" val="3249836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8145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KQL</a:t>
            </a:r>
            <a:r>
              <a:rPr lang="en-US" baseline="0" dirty="0" smtClean="0"/>
              <a:t> – All the basics. Simpler syntax. Now supports proximity queries like “NEAR”. The point here is that KQL is really the language to use.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8</a:t>
            </a:fld>
            <a:endParaRPr lang="en-US"/>
          </a:p>
        </p:txBody>
      </p:sp>
    </p:spTree>
    <p:extLst>
      <p:ext uri="{BB962C8B-B14F-4D97-AF65-F5344CB8AC3E}">
        <p14:creationId xmlns:p14="http://schemas.microsoft.com/office/powerpoint/2010/main" val="1105482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KQL</a:t>
            </a:r>
            <a:r>
              <a:rPr lang="en-US" baseline="0" dirty="0" smtClean="0"/>
              <a:t> – All the basics. Simpler syntax. Now supports proximity queries like “NEAR”. The point is that KQL is really the language to use.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9</a:t>
            </a:fld>
            <a:endParaRPr lang="en-US"/>
          </a:p>
        </p:txBody>
      </p:sp>
    </p:spTree>
    <p:extLst>
      <p:ext uri="{BB962C8B-B14F-4D97-AF65-F5344CB8AC3E}">
        <p14:creationId xmlns:p14="http://schemas.microsoft.com/office/powerpoint/2010/main" val="1664436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10</a:t>
            </a:fld>
            <a:endParaRPr lang="en-US"/>
          </a:p>
        </p:txBody>
      </p:sp>
    </p:spTree>
    <p:extLst>
      <p:ext uri="{BB962C8B-B14F-4D97-AF65-F5344CB8AC3E}">
        <p14:creationId xmlns:p14="http://schemas.microsoft.com/office/powerpoint/2010/main" val="989662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4045864000"/>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ite/_api/search/query?querytext='%7bKQL%20Query%7d&#8216;"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ite/_api/search/query?querytext='test'&amp;sortlist='LastModifiedTime:descending,Rank:ascending'" TargetMode="External"/><Relationship Id="rId5" Type="http://schemas.openxmlformats.org/officeDocument/2006/relationships/hyperlink" Target="http://[..]/site/_api/search/query?querytext='test'&amp;sortlist='LastModifiedTime:descending'" TargetMode="External"/><Relationship Id="rId4" Type="http://schemas.openxmlformats.org/officeDocument/2006/relationships/hyperlink" Target="http://[..]/site/_api/search/query?querytext='test'&amp;selectproperties='Title,Ra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SharePoint Search​</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Executing Queries: CSOM</a:t>
            </a:r>
            <a:endParaRPr lang="en-US" dirty="0"/>
          </a:p>
        </p:txBody>
      </p:sp>
      <p:sp>
        <p:nvSpPr>
          <p:cNvPr id="5" name="Text Placeholder 3"/>
          <p:cNvSpPr txBox="1">
            <a:spLocks/>
          </p:cNvSpPr>
          <p:nvPr/>
        </p:nvSpPr>
        <p:spPr>
          <a:xfrm>
            <a:off x="771525" y="1905000"/>
            <a:ext cx="7600950" cy="2286000"/>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a:lst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spcBef>
                <a:spcPts val="0"/>
              </a:spcBef>
              <a:buNone/>
            </a:pP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ClientContext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clientContext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ClientContext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siteUrl</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query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KeywordQuery</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clientContext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query.QueryText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smtClean="0">
                <a:solidFill>
                  <a:srgbClr val="A31515"/>
                </a:solidFill>
                <a:latin typeface="Consolas" panose="020B0609020204030204" pitchFamily="49" charset="0"/>
                <a:ea typeface="Calibri" panose="020F0502020204030204" pitchFamily="34" charset="0"/>
                <a:cs typeface="Consolas" panose="020B0609020204030204" pitchFamily="49" charset="0"/>
              </a:rPr>
              <a:t>"Search terms"</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SearchExecutor</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searchExecutor</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SearchExecutor</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clientContext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err="1" smtClean="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resultCollection</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searchExecutor.ExecuteQuery</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(query);</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smtClean="0">
                <a:solidFill>
                  <a:srgbClr val="008000"/>
                </a:solidFill>
                <a:latin typeface="Consolas" panose="020B0609020204030204" pitchFamily="49" charset="0"/>
                <a:ea typeface="Calibri" panose="020F0502020204030204" pitchFamily="34" charset="0"/>
                <a:cs typeface="Consolas" panose="020B0609020204030204" pitchFamily="49" charset="0"/>
              </a:rPr>
              <a:t>// process results</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buNone/>
            </a:pP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clientContext.ExecuteQuery</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kern="100" dirty="0" smtClean="0">
              <a:latin typeface="Consolas" panose="020B0609020204030204" pitchFamily="49" charset="0"/>
              <a:ea typeface="Calibri" panose="020F0502020204030204" pitchFamily="34" charset="0"/>
              <a:cs typeface="Consolas" panose="020B0609020204030204" pitchFamily="49" charset="0"/>
            </a:endParaRPr>
          </a:p>
          <a:p>
            <a:pPr marL="0" indent="0">
              <a:lnSpc>
                <a:spcPct val="107000"/>
              </a:lnSpc>
              <a:spcBef>
                <a:spcPts val="0"/>
              </a:spcBef>
              <a:spcAft>
                <a:spcPts val="800"/>
              </a:spcAft>
              <a:buNone/>
            </a:pPr>
            <a:r>
              <a:rPr lang="en-US" sz="1600" kern="100" dirty="0" smtClean="0">
                <a:latin typeface="Consolas" panose="020B0609020204030204" pitchFamily="49" charset="0"/>
                <a:ea typeface="Calibri" panose="020F0502020204030204" pitchFamily="34" charset="0"/>
                <a:cs typeface="Consolas" panose="020B0609020204030204" pitchFamily="49" charset="0"/>
              </a:rPr>
              <a:t> </a:t>
            </a:r>
          </a:p>
          <a:p>
            <a:pPr marL="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31043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Executing Queries: REST</a:t>
            </a:r>
            <a:endParaRPr lang="en-US" dirty="0"/>
          </a:p>
        </p:txBody>
      </p:sp>
      <p:sp>
        <p:nvSpPr>
          <p:cNvPr id="5" name="Content Placeholder 4"/>
          <p:cNvSpPr>
            <a:spLocks noGrp="1"/>
          </p:cNvSpPr>
          <p:nvPr>
            <p:ph idx="1"/>
          </p:nvPr>
        </p:nvSpPr>
        <p:spPr/>
        <p:txBody>
          <a:bodyPr/>
          <a:lstStyle/>
          <a:p>
            <a:r>
              <a:rPr lang="en-US" dirty="0" smtClean="0"/>
              <a:t>Keywords:</a:t>
            </a:r>
          </a:p>
          <a:p>
            <a:pPr marL="347662" lvl="1" indent="0">
              <a:buNone/>
            </a:pPr>
            <a:r>
              <a:rPr lang="en-US" b="1" dirty="0" smtClean="0">
                <a:hlinkClick r:id="rId3"/>
              </a:rPr>
              <a:t>http://[..]/_api/search/query?querytext='{KQL Query}'</a:t>
            </a:r>
            <a:endParaRPr lang="en-US" b="1" dirty="0" smtClean="0"/>
          </a:p>
          <a:p>
            <a:r>
              <a:rPr lang="en-US" dirty="0" smtClean="0"/>
              <a:t>Selecting Properties:</a:t>
            </a:r>
          </a:p>
          <a:p>
            <a:pPr marL="347662" lvl="1" indent="0">
              <a:buNone/>
            </a:pPr>
            <a:r>
              <a:rPr lang="en-US" b="1" dirty="0" smtClean="0">
                <a:hlinkClick r:id="rId4"/>
              </a:rPr>
              <a:t>http://[..]/_api/search/query?querytext='test'&amp;selectproperties='Title,Rank'</a:t>
            </a:r>
            <a:endParaRPr lang="en-US" b="1" dirty="0" smtClean="0"/>
          </a:p>
          <a:p>
            <a:r>
              <a:rPr lang="en-US" dirty="0" smtClean="0"/>
              <a:t>Sorting:</a:t>
            </a:r>
          </a:p>
          <a:p>
            <a:pPr marL="347662" lvl="1" indent="0">
              <a:buNone/>
            </a:pPr>
            <a:r>
              <a:rPr lang="en-US" b="1" dirty="0" smtClean="0">
                <a:hlinkClick r:id="rId5"/>
              </a:rPr>
              <a:t>http://[..]/_api/search/query?querytext='test'&amp;sortlist='LastModifiedTime:descending'</a:t>
            </a:r>
            <a:endParaRPr lang="en-US" b="1" dirty="0" smtClean="0"/>
          </a:p>
          <a:p>
            <a:pPr marL="347662" lvl="1" indent="0">
              <a:buNone/>
            </a:pPr>
            <a:r>
              <a:rPr lang="en-US" b="1" dirty="0" smtClean="0">
                <a:hlinkClick r:id="rId6"/>
              </a:rPr>
              <a:t>http://[..]/_api/search/query?querytext='test'&amp;sortlist='LastModifiedTime:descending,Rank:ascending'</a:t>
            </a:r>
            <a:endParaRPr lang="en-US" b="1" dirty="0"/>
          </a:p>
        </p:txBody>
      </p:sp>
    </p:spTree>
    <p:extLst>
      <p:ext uri="{BB962C8B-B14F-4D97-AF65-F5344CB8AC3E}">
        <p14:creationId xmlns:p14="http://schemas.microsoft.com/office/powerpoint/2010/main" val="1199133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Queries: </a:t>
            </a:r>
            <a:r>
              <a:rPr lang="en-US" dirty="0" smtClean="0"/>
              <a:t>JavaScript &amp; REST</a:t>
            </a:r>
            <a:endParaRPr lang="en-US" dirty="0"/>
          </a:p>
        </p:txBody>
      </p:sp>
      <p:sp>
        <p:nvSpPr>
          <p:cNvPr id="4" name="Text Placeholder 3"/>
          <p:cNvSpPr>
            <a:spLocks noGrp="1"/>
          </p:cNvSpPr>
          <p:nvPr>
            <p:ph type="body" sz="quarter" idx="10"/>
          </p:nvPr>
        </p:nvSpPr>
        <p:spPr>
          <a:xfrm>
            <a:off x="228600" y="1143000"/>
            <a:ext cx="8686800" cy="5486400"/>
          </a:xfrm>
          <a:solidFill>
            <a:schemeClr val="bg1">
              <a:lumMod val="95000"/>
            </a:schemeClr>
          </a:solidFill>
        </p:spPr>
        <p:style>
          <a:lnRef idx="2">
            <a:schemeClr val="dk1"/>
          </a:lnRef>
          <a:fillRef idx="1">
            <a:schemeClr val="lt1"/>
          </a:fillRef>
          <a:effectRef idx="0">
            <a:schemeClr val="dk1"/>
          </a:effectRef>
          <a:fontRef idx="minor">
            <a:schemeClr val="dk1"/>
          </a:fontRef>
        </p:style>
        <p:txBody>
          <a:bodyPr>
            <a:noAutofit/>
          </a:bodyPr>
          <a:lstStyle/>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Results =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element: </a:t>
            </a:r>
            <a:r>
              <a:rPr lang="en-US" sz="1050" dirty="0" smtClean="0">
                <a:solidFill>
                  <a:srgbClr val="A31515"/>
                </a:solidFill>
                <a:ea typeface="Calibri" panose="020F0502020204030204" pitchFamily="34" charset="0"/>
                <a:cs typeface="Consolas" panose="020B0609020204030204" pitchFamily="49" charset="0"/>
              </a:rPr>
              <a:t>''</a:t>
            </a:r>
            <a:r>
              <a:rPr lang="en-US" sz="1050" dirty="0" smtClean="0">
                <a:solidFill>
                  <a:srgbClr val="000000"/>
                </a:solidFill>
                <a:ea typeface="Calibri" panose="020F0502020204030204" pitchFamily="34" charset="0"/>
                <a:cs typeface="Consolas" panose="020B0609020204030204" pitchFamily="49" charset="0"/>
              </a:rPr>
              <a:t>, url</a:t>
            </a:r>
            <a:r>
              <a:rPr lang="en-US" sz="1050" dirty="0">
                <a:solidFill>
                  <a:srgbClr val="000000"/>
                </a:solidFill>
                <a:ea typeface="Calibri" panose="020F0502020204030204" pitchFamily="34" charset="0"/>
                <a:cs typeface="Consolas" panose="020B0609020204030204" pitchFamily="49" charset="0"/>
              </a:rPr>
              <a:t>: </a:t>
            </a:r>
            <a:r>
              <a:rPr lang="en-US" sz="1050" dirty="0">
                <a:solidFill>
                  <a:srgbClr val="A31515"/>
                </a:solidFill>
                <a:ea typeface="Calibri" panose="020F0502020204030204" pitchFamily="34" charset="0"/>
                <a:cs typeface="Consolas" panose="020B0609020204030204" pitchFamily="49" charset="0"/>
              </a:rPr>
              <a:t>''</a:t>
            </a:r>
            <a:r>
              <a:rPr lang="en-US" sz="1050" dirty="0">
                <a:solidFill>
                  <a:srgbClr val="000000"/>
                </a:solidFill>
                <a:ea typeface="Calibri" panose="020F0502020204030204" pitchFamily="34" charset="0"/>
                <a:cs typeface="Consolas" panose="020B0609020204030204" pitchFamily="49" charset="0"/>
              </a:rPr>
              <a:t>,</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r>
              <a:rPr lang="en-US" sz="1050" dirty="0" err="1">
                <a:solidFill>
                  <a:srgbClr val="000000"/>
                </a:solidFill>
                <a:ea typeface="Calibri" panose="020F0502020204030204" pitchFamily="34" charset="0"/>
                <a:cs typeface="Consolas" panose="020B0609020204030204" pitchFamily="49" charset="0"/>
              </a:rPr>
              <a:t>init</a:t>
            </a:r>
            <a:r>
              <a:rPr lang="en-US" sz="1050" dirty="0">
                <a:solidFill>
                  <a:srgbClr val="000000"/>
                </a:solidFill>
                <a:ea typeface="Calibri" panose="020F0502020204030204" pitchFamily="34" charset="0"/>
                <a:cs typeface="Consolas" panose="020B0609020204030204" pitchFamily="49" charset="0"/>
              </a:rPr>
              <a:t>: </a:t>
            </a:r>
            <a:r>
              <a:rPr lang="en-US" sz="1050" dirty="0">
                <a:solidFill>
                  <a:srgbClr val="0000FF"/>
                </a:solidFill>
                <a:ea typeface="Calibri" panose="020F0502020204030204" pitchFamily="34" charset="0"/>
                <a:cs typeface="Consolas" panose="020B0609020204030204" pitchFamily="49" charset="0"/>
              </a:rPr>
              <a:t>function</a:t>
            </a:r>
            <a:r>
              <a:rPr lang="en-US" sz="1050" dirty="0">
                <a:solidFill>
                  <a:srgbClr val="000000"/>
                </a:solidFill>
                <a:ea typeface="Calibri" panose="020F0502020204030204" pitchFamily="34" charset="0"/>
                <a:cs typeface="Consolas" panose="020B0609020204030204" pitchFamily="49" charset="0"/>
              </a:rPr>
              <a:t> (element)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r>
              <a:rPr lang="en-US" sz="1050" dirty="0" err="1">
                <a:solidFill>
                  <a:srgbClr val="000000"/>
                </a:solidFill>
                <a:ea typeface="Calibri" panose="020F0502020204030204" pitchFamily="34" charset="0"/>
                <a:cs typeface="Consolas" panose="020B0609020204030204" pitchFamily="49" charset="0"/>
              </a:rPr>
              <a:t>Results.element</a:t>
            </a:r>
            <a:r>
              <a:rPr lang="en-US" sz="1050" dirty="0">
                <a:solidFill>
                  <a:srgbClr val="000000"/>
                </a:solidFill>
                <a:ea typeface="Calibri" panose="020F0502020204030204" pitchFamily="34" charset="0"/>
                <a:cs typeface="Consolas" panose="020B0609020204030204" pitchFamily="49" charset="0"/>
              </a:rPr>
              <a:t> = element;</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Results.url = _</a:t>
            </a:r>
            <a:r>
              <a:rPr lang="en-US" sz="1050" dirty="0" err="1">
                <a:solidFill>
                  <a:srgbClr val="000000"/>
                </a:solidFill>
                <a:ea typeface="Calibri" panose="020F0502020204030204" pitchFamily="34" charset="0"/>
                <a:cs typeface="Consolas" panose="020B0609020204030204" pitchFamily="49" charset="0"/>
              </a:rPr>
              <a:t>spPageContextInfo.webAbsoluteUrl</a:t>
            </a:r>
            <a:r>
              <a:rPr lang="en-US" sz="1050" dirty="0">
                <a:solidFill>
                  <a:srgbClr val="000000"/>
                </a:solidFill>
                <a:ea typeface="Calibri" panose="020F0502020204030204" pitchFamily="34" charset="0"/>
                <a:cs typeface="Consolas" panose="020B0609020204030204" pitchFamily="49" charset="0"/>
              </a:rPr>
              <a:t> </a:t>
            </a:r>
            <a:r>
              <a:rPr lang="en-US" sz="1050" dirty="0" smtClean="0">
                <a:solidFill>
                  <a:srgbClr val="000000"/>
                </a:solidFill>
                <a:ea typeface="Calibri" panose="020F0502020204030204" pitchFamily="34" charset="0"/>
                <a:cs typeface="Consolas" panose="020B0609020204030204" pitchFamily="49" charset="0"/>
              </a:rPr>
              <a:t>+</a:t>
            </a:r>
            <a:r>
              <a:rPr lang="en-US" sz="1050" kern="100" dirty="0" smtClean="0">
                <a:ea typeface="Calibri" panose="020F0502020204030204" pitchFamily="34" charset="0"/>
                <a:cs typeface="Consolas" panose="020B0609020204030204" pitchFamily="49" charset="0"/>
              </a:rPr>
              <a:t> </a:t>
            </a:r>
            <a:r>
              <a:rPr lang="en-US" sz="1050" dirty="0" smtClean="0">
                <a:solidFill>
                  <a:srgbClr val="A31515"/>
                </a:solidFill>
                <a:ea typeface="Calibri" panose="020F0502020204030204" pitchFamily="34" charset="0"/>
                <a:cs typeface="Consolas" panose="020B0609020204030204" pitchFamily="49" charset="0"/>
              </a:rPr>
              <a:t>"/_</a:t>
            </a:r>
            <a:r>
              <a:rPr lang="en-US" sz="1050" dirty="0" err="1">
                <a:solidFill>
                  <a:srgbClr val="A31515"/>
                </a:solidFill>
                <a:ea typeface="Calibri" panose="020F0502020204030204" pitchFamily="34" charset="0"/>
                <a:cs typeface="Consolas" panose="020B0609020204030204" pitchFamily="49" charset="0"/>
              </a:rPr>
              <a:t>api</a:t>
            </a:r>
            <a:r>
              <a:rPr lang="en-US" sz="1050" dirty="0">
                <a:solidFill>
                  <a:srgbClr val="A31515"/>
                </a:solidFill>
                <a:ea typeface="Calibri" panose="020F0502020204030204" pitchFamily="34" charset="0"/>
                <a:cs typeface="Consolas" panose="020B0609020204030204" pitchFamily="49" charset="0"/>
              </a:rPr>
              <a:t>/search/</a:t>
            </a:r>
            <a:r>
              <a:rPr lang="en-US" sz="1050" dirty="0" err="1">
                <a:solidFill>
                  <a:srgbClr val="A31515"/>
                </a:solidFill>
                <a:ea typeface="Calibri" panose="020F0502020204030204" pitchFamily="34" charset="0"/>
                <a:cs typeface="Consolas" panose="020B0609020204030204" pitchFamily="49" charset="0"/>
              </a:rPr>
              <a:t>query?querytext</a:t>
            </a:r>
            <a:r>
              <a:rPr lang="en-US" sz="1050" dirty="0">
                <a:solidFill>
                  <a:srgbClr val="A31515"/>
                </a:solidFill>
                <a:ea typeface="Calibri" panose="020F0502020204030204" pitchFamily="34" charset="0"/>
                <a:cs typeface="Consolas" panose="020B0609020204030204" pitchFamily="49" charset="0"/>
              </a:rPr>
              <a:t>='"</a:t>
            </a:r>
            <a:r>
              <a:rPr lang="en-US" sz="1050" dirty="0">
                <a:solidFill>
                  <a:srgbClr val="000000"/>
                </a:solidFill>
                <a:ea typeface="Calibri" panose="020F0502020204030204" pitchFamily="34" charset="0"/>
                <a:cs typeface="Consolas" panose="020B0609020204030204" pitchFamily="49" charset="0"/>
              </a:rPr>
              <a:t> + </a:t>
            </a:r>
            <a:r>
              <a:rPr lang="en-US" sz="1050" dirty="0" err="1">
                <a:solidFill>
                  <a:srgbClr val="000000"/>
                </a:solidFill>
                <a:ea typeface="Calibri" panose="020F0502020204030204" pitchFamily="34" charset="0"/>
                <a:cs typeface="Consolas" panose="020B0609020204030204" pitchFamily="49" charset="0"/>
              </a:rPr>
              <a:t>queryTerms</a:t>
            </a:r>
            <a:r>
              <a:rPr lang="en-US" sz="1050" dirty="0">
                <a:solidFill>
                  <a:srgbClr val="000000"/>
                </a:solidFill>
                <a:ea typeface="Calibri" panose="020F0502020204030204" pitchFamily="34" charset="0"/>
                <a:cs typeface="Consolas" panose="020B0609020204030204" pitchFamily="49" charset="0"/>
              </a:rPr>
              <a:t> + </a:t>
            </a:r>
            <a:r>
              <a:rPr lang="en-US" sz="1050" dirty="0">
                <a:solidFill>
                  <a:srgbClr val="A31515"/>
                </a:solidFill>
                <a:ea typeface="Calibri" panose="020F0502020204030204" pitchFamily="34" charset="0"/>
                <a:cs typeface="Consolas" panose="020B0609020204030204" pitchFamily="49" charset="0"/>
              </a:rPr>
              <a:t>"'"</a:t>
            </a:r>
            <a:r>
              <a:rPr lang="en-US" sz="1050" dirty="0">
                <a:solidFill>
                  <a:srgbClr val="000000"/>
                </a:solidFill>
                <a:ea typeface="Calibri" panose="020F0502020204030204" pitchFamily="34" charset="0"/>
                <a:cs typeface="Consolas" panose="020B0609020204030204" pitchFamily="49" charset="0"/>
              </a:rPr>
              <a:t>;</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load: </a:t>
            </a:r>
            <a:r>
              <a:rPr lang="en-US" sz="1050" dirty="0">
                <a:solidFill>
                  <a:srgbClr val="0000FF"/>
                </a:solidFill>
                <a:ea typeface="Calibri" panose="020F0502020204030204" pitchFamily="34" charset="0"/>
                <a:cs typeface="Consolas" panose="020B0609020204030204" pitchFamily="49" charset="0"/>
              </a:rPr>
              <a:t>function</a:t>
            </a:r>
            <a:r>
              <a:rPr lang="en-US" sz="1050" dirty="0">
                <a:solidFill>
                  <a:srgbClr val="000000"/>
                </a:solidFill>
                <a:ea typeface="Calibri" panose="020F0502020204030204" pitchFamily="34" charset="0"/>
                <a:cs typeface="Consolas" panose="020B0609020204030204" pitchFamily="49" charset="0"/>
              </a:rPr>
              <a:t> ()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r>
              <a:rPr lang="en-US" sz="1050" dirty="0" err="1">
                <a:solidFill>
                  <a:srgbClr val="000000"/>
                </a:solidFill>
                <a:ea typeface="Calibri" panose="020F0502020204030204" pitchFamily="34" charset="0"/>
                <a:cs typeface="Consolas" panose="020B0609020204030204" pitchFamily="49" charset="0"/>
              </a:rPr>
              <a:t>ajax</a:t>
            </a:r>
            <a:r>
              <a:rPr lang="en-US" sz="1050" dirty="0">
                <a:solidFill>
                  <a:srgbClr val="000000"/>
                </a:solidFill>
                <a:ea typeface="Calibri" panose="020F0502020204030204" pitchFamily="34" charset="0"/>
                <a:cs typeface="Consolas" panose="020B0609020204030204" pitchFamily="49" charset="0"/>
              </a:rPr>
              <a:t>({</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url: Results.url,</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method: </a:t>
            </a:r>
            <a:r>
              <a:rPr lang="en-US" sz="1050" dirty="0">
                <a:solidFill>
                  <a:srgbClr val="A31515"/>
                </a:solidFill>
                <a:ea typeface="Calibri" panose="020F0502020204030204" pitchFamily="34" charset="0"/>
                <a:cs typeface="Consolas" panose="020B0609020204030204" pitchFamily="49" charset="0"/>
              </a:rPr>
              <a:t>"GET</a:t>
            </a:r>
            <a:r>
              <a:rPr lang="en-US" sz="1050" dirty="0" smtClean="0">
                <a:solidFill>
                  <a:srgbClr val="A31515"/>
                </a:solidFill>
                <a:ea typeface="Calibri" panose="020F0502020204030204" pitchFamily="34" charset="0"/>
                <a:cs typeface="Consolas" panose="020B0609020204030204" pitchFamily="49" charset="0"/>
              </a:rPr>
              <a:t>"</a:t>
            </a:r>
            <a:r>
              <a:rPr lang="en-US" sz="1050" dirty="0" smtClean="0">
                <a:solidFill>
                  <a:srgbClr val="000000"/>
                </a:solidFill>
                <a:ea typeface="Calibri" panose="020F0502020204030204" pitchFamily="34" charset="0"/>
                <a:cs typeface="Consolas" panose="020B0609020204030204" pitchFamily="49" charset="0"/>
              </a:rPr>
              <a:t>, headers</a:t>
            </a:r>
            <a:r>
              <a:rPr lang="en-US" sz="1050" dirty="0">
                <a:solidFill>
                  <a:srgbClr val="000000"/>
                </a:solidFill>
                <a:ea typeface="Calibri" panose="020F0502020204030204" pitchFamily="34" charset="0"/>
                <a:cs typeface="Consolas" panose="020B0609020204030204" pitchFamily="49" charset="0"/>
              </a:rPr>
              <a:t>: { </a:t>
            </a:r>
            <a:r>
              <a:rPr lang="en-US" sz="1050" dirty="0">
                <a:solidFill>
                  <a:srgbClr val="A31515"/>
                </a:solidFill>
                <a:ea typeface="Calibri" panose="020F0502020204030204" pitchFamily="34" charset="0"/>
                <a:cs typeface="Consolas" panose="020B0609020204030204" pitchFamily="49" charset="0"/>
              </a:rPr>
              <a:t>"ACCEPT"</a:t>
            </a:r>
            <a:r>
              <a:rPr lang="en-US" sz="1050" dirty="0">
                <a:solidFill>
                  <a:srgbClr val="000000"/>
                </a:solidFill>
                <a:ea typeface="Calibri" panose="020F0502020204030204" pitchFamily="34" charset="0"/>
                <a:cs typeface="Consolas" panose="020B0609020204030204" pitchFamily="49" charset="0"/>
              </a:rPr>
              <a:t>: </a:t>
            </a:r>
            <a:r>
              <a:rPr lang="en-US" sz="1050" dirty="0">
                <a:solidFill>
                  <a:srgbClr val="A31515"/>
                </a:solidFill>
                <a:ea typeface="Calibri" panose="020F0502020204030204" pitchFamily="34" charset="0"/>
                <a:cs typeface="Consolas" panose="020B0609020204030204" pitchFamily="49" charset="0"/>
              </a:rPr>
              <a:t>"</a:t>
            </a:r>
            <a:r>
              <a:rPr lang="en-US" sz="1050" dirty="0" smtClean="0">
                <a:solidFill>
                  <a:srgbClr val="A31515"/>
                </a:solidFill>
                <a:ea typeface="Calibri" panose="020F0502020204030204" pitchFamily="34" charset="0"/>
                <a:cs typeface="Consolas" panose="020B0609020204030204" pitchFamily="49" charset="0"/>
              </a:rPr>
              <a:t>application/</a:t>
            </a:r>
            <a:r>
              <a:rPr lang="en-US" sz="1050" dirty="0" err="1" smtClean="0">
                <a:solidFill>
                  <a:srgbClr val="A31515"/>
                </a:solidFill>
                <a:ea typeface="Calibri" panose="020F0502020204030204" pitchFamily="34" charset="0"/>
                <a:cs typeface="Consolas" panose="020B0609020204030204" pitchFamily="49" charset="0"/>
              </a:rPr>
              <a:t>json;odata</a:t>
            </a:r>
            <a:r>
              <a:rPr lang="en-US" sz="1050" smtClean="0">
                <a:solidFill>
                  <a:srgbClr val="A31515"/>
                </a:solidFill>
                <a:ea typeface="Calibri" panose="020F0502020204030204" pitchFamily="34" charset="0"/>
                <a:cs typeface="Consolas" panose="020B0609020204030204" pitchFamily="49" charset="0"/>
              </a:rPr>
              <a:t>=verbose"</a:t>
            </a:r>
            <a:r>
              <a:rPr lang="en-US" sz="1050" smtClean="0">
                <a:solidFill>
                  <a:srgbClr val="000000"/>
                </a:solidFill>
                <a:ea typeface="Calibri" panose="020F0502020204030204" pitchFamily="34" charset="0"/>
                <a:cs typeface="Consolas" panose="020B0609020204030204" pitchFamily="49" charset="0"/>
              </a:rPr>
              <a:t> </a:t>
            </a:r>
            <a:r>
              <a:rPr lang="en-US" sz="1050" dirty="0">
                <a:solidFill>
                  <a:srgbClr val="000000"/>
                </a:solidFill>
                <a:ea typeface="Calibri" panose="020F0502020204030204" pitchFamily="34" charset="0"/>
                <a:cs typeface="Consolas" panose="020B0609020204030204" pitchFamily="49" charset="0"/>
              </a:rPr>
              <a:t>},</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success: </a:t>
            </a:r>
            <a:r>
              <a:rPr lang="en-US" sz="1050" dirty="0" err="1">
                <a:solidFill>
                  <a:srgbClr val="000000"/>
                </a:solidFill>
                <a:ea typeface="Calibri" panose="020F0502020204030204" pitchFamily="34" charset="0"/>
                <a:cs typeface="Consolas" panose="020B0609020204030204" pitchFamily="49" charset="0"/>
              </a:rPr>
              <a:t>Results.onSuccess</a:t>
            </a:r>
            <a:r>
              <a:rPr lang="en-US" sz="1050" dirty="0" smtClean="0">
                <a:solidFill>
                  <a:srgbClr val="000000"/>
                </a:solidFill>
                <a:ea typeface="Calibri" panose="020F0502020204030204" pitchFamily="34" charset="0"/>
                <a:cs typeface="Consolas" panose="020B0609020204030204" pitchFamily="49" charset="0"/>
              </a:rPr>
              <a:t>, error</a:t>
            </a:r>
            <a:r>
              <a:rPr lang="en-US" sz="1050" dirty="0">
                <a:solidFill>
                  <a:srgbClr val="000000"/>
                </a:solidFill>
                <a:ea typeface="Calibri" panose="020F0502020204030204" pitchFamily="34" charset="0"/>
                <a:cs typeface="Consolas" panose="020B0609020204030204" pitchFamily="49" charset="0"/>
              </a:rPr>
              <a:t>: </a:t>
            </a:r>
            <a:r>
              <a:rPr lang="en-US" sz="1050" dirty="0" err="1">
                <a:solidFill>
                  <a:srgbClr val="000000"/>
                </a:solidFill>
                <a:ea typeface="Calibri" panose="020F0502020204030204" pitchFamily="34" charset="0"/>
                <a:cs typeface="Consolas" panose="020B0609020204030204" pitchFamily="49" charset="0"/>
              </a:rPr>
              <a:t>Results.onError</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r>
              <a:rPr lang="en-US" sz="1050" dirty="0" err="1">
                <a:solidFill>
                  <a:srgbClr val="000000"/>
                </a:solidFill>
                <a:ea typeface="Calibri" panose="020F0502020204030204" pitchFamily="34" charset="0"/>
                <a:cs typeface="Consolas" panose="020B0609020204030204" pitchFamily="49" charset="0"/>
              </a:rPr>
              <a:t>onSuccess</a:t>
            </a:r>
            <a:r>
              <a:rPr lang="en-US" sz="1050" dirty="0">
                <a:solidFill>
                  <a:srgbClr val="000000"/>
                </a:solidFill>
                <a:ea typeface="Calibri" panose="020F0502020204030204" pitchFamily="34" charset="0"/>
                <a:cs typeface="Consolas" panose="020B0609020204030204" pitchFamily="49" charset="0"/>
              </a:rPr>
              <a:t>: </a:t>
            </a:r>
            <a:r>
              <a:rPr lang="en-US" sz="1050" dirty="0">
                <a:solidFill>
                  <a:srgbClr val="0000FF"/>
                </a:solidFill>
                <a:ea typeface="Calibri" panose="020F0502020204030204" pitchFamily="34" charset="0"/>
                <a:cs typeface="Consolas" panose="020B0609020204030204" pitchFamily="49" charset="0"/>
              </a:rPr>
              <a:t>function</a:t>
            </a:r>
            <a:r>
              <a:rPr lang="en-US" sz="1050" dirty="0">
                <a:solidFill>
                  <a:srgbClr val="000000"/>
                </a:solidFill>
                <a:ea typeface="Calibri" panose="020F0502020204030204" pitchFamily="34" charset="0"/>
                <a:cs typeface="Consolas" panose="020B0609020204030204" pitchFamily="49" charset="0"/>
              </a:rPr>
              <a:t> (data)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r>
              <a:rPr lang="en-US" sz="1050" dirty="0" err="1">
                <a:solidFill>
                  <a:srgbClr val="0000FF"/>
                </a:solidFill>
                <a:ea typeface="Calibri" panose="020F0502020204030204" pitchFamily="34" charset="0"/>
                <a:cs typeface="Consolas" panose="020B0609020204030204" pitchFamily="49" charset="0"/>
              </a:rPr>
              <a:t>var</a:t>
            </a:r>
            <a:r>
              <a:rPr lang="en-US" sz="1050" dirty="0">
                <a:solidFill>
                  <a:srgbClr val="000000"/>
                </a:solidFill>
                <a:ea typeface="Calibri" panose="020F0502020204030204" pitchFamily="34" charset="0"/>
                <a:cs typeface="Consolas" panose="020B0609020204030204" pitchFamily="49" charset="0"/>
              </a:rPr>
              <a:t> results = data.d.query.PrimaryQueryResult.RelevantResults.Table.Rows.results;</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r>
              <a:rPr lang="en-US" sz="1050" dirty="0" err="1">
                <a:solidFill>
                  <a:srgbClr val="0000FF"/>
                </a:solidFill>
                <a:ea typeface="Calibri" panose="020F0502020204030204" pitchFamily="34" charset="0"/>
                <a:cs typeface="Consolas" panose="020B0609020204030204" pitchFamily="49" charset="0"/>
              </a:rPr>
              <a:t>var</a:t>
            </a:r>
            <a:r>
              <a:rPr lang="en-US" sz="1050" dirty="0">
                <a:solidFill>
                  <a:srgbClr val="000000"/>
                </a:solidFill>
                <a:ea typeface="Calibri" panose="020F0502020204030204" pitchFamily="34" charset="0"/>
                <a:cs typeface="Consolas" panose="020B0609020204030204" pitchFamily="49" charset="0"/>
              </a:rPr>
              <a:t> html = </a:t>
            </a:r>
            <a:r>
              <a:rPr lang="en-US" sz="1050" dirty="0">
                <a:solidFill>
                  <a:srgbClr val="A31515"/>
                </a:solidFill>
                <a:ea typeface="Calibri" panose="020F0502020204030204" pitchFamily="34" charset="0"/>
                <a:cs typeface="Consolas" panose="020B0609020204030204" pitchFamily="49" charset="0"/>
              </a:rPr>
              <a:t>"&lt;table&gt;"</a:t>
            </a:r>
            <a:r>
              <a:rPr lang="en-US" sz="1050" dirty="0">
                <a:solidFill>
                  <a:srgbClr val="000000"/>
                </a:solidFill>
                <a:ea typeface="Calibri" panose="020F0502020204030204" pitchFamily="34" charset="0"/>
                <a:cs typeface="Consolas" panose="020B0609020204030204" pitchFamily="49" charset="0"/>
              </a:rPr>
              <a:t>;</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r>
              <a:rPr lang="en-US" sz="1050" dirty="0">
                <a:solidFill>
                  <a:srgbClr val="0000FF"/>
                </a:solidFill>
                <a:ea typeface="Calibri" panose="020F0502020204030204" pitchFamily="34" charset="0"/>
                <a:cs typeface="Consolas" panose="020B0609020204030204" pitchFamily="49" charset="0"/>
              </a:rPr>
              <a:t>for</a:t>
            </a:r>
            <a:r>
              <a:rPr lang="en-US" sz="1050" dirty="0">
                <a:solidFill>
                  <a:srgbClr val="000000"/>
                </a:solidFill>
                <a:ea typeface="Calibri" panose="020F0502020204030204" pitchFamily="34" charset="0"/>
                <a:cs typeface="Consolas" panose="020B0609020204030204" pitchFamily="49" charset="0"/>
              </a:rPr>
              <a:t> (</a:t>
            </a:r>
            <a:r>
              <a:rPr lang="en-US" sz="1050" dirty="0" err="1">
                <a:solidFill>
                  <a:srgbClr val="0000FF"/>
                </a:solidFill>
                <a:ea typeface="Calibri" panose="020F0502020204030204" pitchFamily="34" charset="0"/>
                <a:cs typeface="Consolas" panose="020B0609020204030204" pitchFamily="49" charset="0"/>
              </a:rPr>
              <a:t>var</a:t>
            </a:r>
            <a:r>
              <a:rPr lang="en-US" sz="1050" dirty="0">
                <a:solidFill>
                  <a:srgbClr val="000000"/>
                </a:solidFill>
                <a:ea typeface="Calibri" panose="020F0502020204030204" pitchFamily="34" charset="0"/>
                <a:cs typeface="Consolas" panose="020B0609020204030204" pitchFamily="49" charset="0"/>
              </a:rPr>
              <a:t> </a:t>
            </a:r>
            <a:r>
              <a:rPr lang="en-US" sz="1050" dirty="0" err="1">
                <a:solidFill>
                  <a:srgbClr val="000000"/>
                </a:solidFill>
                <a:ea typeface="Calibri" panose="020F0502020204030204" pitchFamily="34" charset="0"/>
                <a:cs typeface="Consolas" panose="020B0609020204030204" pitchFamily="49" charset="0"/>
              </a:rPr>
              <a:t>i</a:t>
            </a:r>
            <a:r>
              <a:rPr lang="en-US" sz="1050" dirty="0">
                <a:solidFill>
                  <a:srgbClr val="000000"/>
                </a:solidFill>
                <a:ea typeface="Calibri" panose="020F0502020204030204" pitchFamily="34" charset="0"/>
                <a:cs typeface="Consolas" panose="020B0609020204030204" pitchFamily="49" charset="0"/>
              </a:rPr>
              <a:t> = 0; </a:t>
            </a:r>
            <a:r>
              <a:rPr lang="en-US" sz="1050" dirty="0" err="1">
                <a:solidFill>
                  <a:srgbClr val="000000"/>
                </a:solidFill>
                <a:ea typeface="Calibri" panose="020F0502020204030204" pitchFamily="34" charset="0"/>
                <a:cs typeface="Consolas" panose="020B0609020204030204" pitchFamily="49" charset="0"/>
              </a:rPr>
              <a:t>i</a:t>
            </a:r>
            <a:r>
              <a:rPr lang="en-US" sz="1050" dirty="0">
                <a:solidFill>
                  <a:srgbClr val="000000"/>
                </a:solidFill>
                <a:ea typeface="Calibri" panose="020F0502020204030204" pitchFamily="34" charset="0"/>
                <a:cs typeface="Consolas" panose="020B0609020204030204" pitchFamily="49" charset="0"/>
              </a:rPr>
              <a:t> &lt; </a:t>
            </a:r>
            <a:r>
              <a:rPr lang="en-US" sz="1050" dirty="0" err="1">
                <a:solidFill>
                  <a:srgbClr val="000000"/>
                </a:solidFill>
                <a:ea typeface="Calibri" panose="020F0502020204030204" pitchFamily="34" charset="0"/>
                <a:cs typeface="Consolas" panose="020B0609020204030204" pitchFamily="49" charset="0"/>
              </a:rPr>
              <a:t>results.length</a:t>
            </a:r>
            <a:r>
              <a:rPr lang="en-US" sz="1050" dirty="0">
                <a:solidFill>
                  <a:srgbClr val="000000"/>
                </a:solidFill>
                <a:ea typeface="Calibri" panose="020F0502020204030204" pitchFamily="34" charset="0"/>
                <a:cs typeface="Consolas" panose="020B0609020204030204" pitchFamily="49" charset="0"/>
              </a:rPr>
              <a:t>; </a:t>
            </a:r>
            <a:r>
              <a:rPr lang="en-US" sz="1050" dirty="0" err="1">
                <a:solidFill>
                  <a:srgbClr val="000000"/>
                </a:solidFill>
                <a:ea typeface="Calibri" panose="020F0502020204030204" pitchFamily="34" charset="0"/>
                <a:cs typeface="Consolas" panose="020B0609020204030204" pitchFamily="49" charset="0"/>
              </a:rPr>
              <a:t>i</a:t>
            </a:r>
            <a:r>
              <a:rPr lang="en-US" sz="1050" dirty="0">
                <a:solidFill>
                  <a:srgbClr val="000000"/>
                </a:solidFill>
                <a:ea typeface="Calibri" panose="020F0502020204030204" pitchFamily="34" charset="0"/>
                <a:cs typeface="Consolas" panose="020B0609020204030204" pitchFamily="49" charset="0"/>
              </a:rPr>
              <a:t>++)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html += </a:t>
            </a:r>
            <a:r>
              <a:rPr lang="en-US" sz="1050" dirty="0">
                <a:solidFill>
                  <a:srgbClr val="A31515"/>
                </a:solidFill>
                <a:ea typeface="Calibri" panose="020F0502020204030204" pitchFamily="34" charset="0"/>
                <a:cs typeface="Consolas" panose="020B0609020204030204" pitchFamily="49" charset="0"/>
              </a:rPr>
              <a:t>"&lt;</a:t>
            </a:r>
            <a:r>
              <a:rPr lang="en-US" sz="1050" dirty="0" err="1">
                <a:solidFill>
                  <a:srgbClr val="A31515"/>
                </a:solidFill>
                <a:ea typeface="Calibri" panose="020F0502020204030204" pitchFamily="34" charset="0"/>
                <a:cs typeface="Consolas" panose="020B0609020204030204" pitchFamily="49" charset="0"/>
              </a:rPr>
              <a:t>tr</a:t>
            </a:r>
            <a:r>
              <a:rPr lang="en-US" sz="1050" dirty="0">
                <a:solidFill>
                  <a:srgbClr val="A31515"/>
                </a:solidFill>
                <a:ea typeface="Calibri" panose="020F0502020204030204" pitchFamily="34" charset="0"/>
                <a:cs typeface="Consolas" panose="020B0609020204030204" pitchFamily="49" charset="0"/>
              </a:rPr>
              <a:t>&gt;&lt;td</a:t>
            </a:r>
            <a:r>
              <a:rPr lang="en-US" sz="1050" dirty="0" smtClean="0">
                <a:solidFill>
                  <a:srgbClr val="A31515"/>
                </a:solidFill>
                <a:ea typeface="Calibri" panose="020F0502020204030204" pitchFamily="34" charset="0"/>
                <a:cs typeface="Consolas" panose="020B0609020204030204" pitchFamily="49" charset="0"/>
              </a:rPr>
              <a:t>&gt;" +</a:t>
            </a:r>
            <a:r>
              <a:rPr lang="en-US" sz="1050" dirty="0">
                <a:solidFill>
                  <a:srgbClr val="000000"/>
                </a:solidFill>
                <a:ea typeface="Calibri" panose="020F0502020204030204" pitchFamily="34" charset="0"/>
                <a:cs typeface="Consolas" panose="020B0609020204030204" pitchFamily="49" charset="0"/>
              </a:rPr>
              <a:t> results[</a:t>
            </a:r>
            <a:r>
              <a:rPr lang="en-US" sz="1050" dirty="0" err="1">
                <a:solidFill>
                  <a:srgbClr val="000000"/>
                </a:solidFill>
                <a:ea typeface="Calibri" panose="020F0502020204030204" pitchFamily="34" charset="0"/>
                <a:cs typeface="Consolas" panose="020B0609020204030204" pitchFamily="49" charset="0"/>
              </a:rPr>
              <a:t>i</a:t>
            </a:r>
            <a:r>
              <a:rPr lang="en-US" sz="1050" dirty="0">
                <a:solidFill>
                  <a:srgbClr val="000000"/>
                </a:solidFill>
                <a:ea typeface="Calibri" panose="020F0502020204030204" pitchFamily="34" charset="0"/>
                <a:cs typeface="Consolas" panose="020B0609020204030204" pitchFamily="49" charset="0"/>
              </a:rPr>
              <a:t>].</a:t>
            </a:r>
            <a:r>
              <a:rPr lang="en-US" sz="1050" dirty="0" err="1">
                <a:solidFill>
                  <a:srgbClr val="000000"/>
                </a:solidFill>
                <a:ea typeface="Calibri" panose="020F0502020204030204" pitchFamily="34" charset="0"/>
                <a:cs typeface="Consolas" panose="020B0609020204030204" pitchFamily="49" charset="0"/>
              </a:rPr>
              <a:t>Cells.results</a:t>
            </a:r>
            <a:r>
              <a:rPr lang="en-US" sz="1050" dirty="0">
                <a:solidFill>
                  <a:srgbClr val="000000"/>
                </a:solidFill>
                <a:ea typeface="Calibri" panose="020F0502020204030204" pitchFamily="34" charset="0"/>
                <a:cs typeface="Consolas" panose="020B0609020204030204" pitchFamily="49" charset="0"/>
              </a:rPr>
              <a:t>[3].</a:t>
            </a:r>
            <a:r>
              <a:rPr lang="en-US" sz="1050" dirty="0" smtClean="0">
                <a:solidFill>
                  <a:srgbClr val="000000"/>
                </a:solidFill>
                <a:ea typeface="Calibri" panose="020F0502020204030204" pitchFamily="34" charset="0"/>
                <a:cs typeface="Consolas" panose="020B0609020204030204" pitchFamily="49" charset="0"/>
              </a:rPr>
              <a:t>Value + </a:t>
            </a:r>
            <a:r>
              <a:rPr lang="en-US" sz="1050" dirty="0">
                <a:solidFill>
                  <a:srgbClr val="A31515"/>
                </a:solidFill>
                <a:ea typeface="Calibri" panose="020F0502020204030204" pitchFamily="34" charset="0"/>
                <a:cs typeface="Consolas" panose="020B0609020204030204" pitchFamily="49" charset="0"/>
              </a:rPr>
              <a:t>"&lt;/td&gt;</a:t>
            </a:r>
            <a:r>
              <a:rPr lang="en-US" sz="1050" dirty="0" smtClean="0">
                <a:solidFill>
                  <a:srgbClr val="000000"/>
                </a:solidFill>
                <a:ea typeface="Calibri" panose="020F0502020204030204" pitchFamily="34" charset="0"/>
                <a:cs typeface="Consolas" panose="020B0609020204030204" pitchFamily="49" charset="0"/>
              </a:rPr>
              <a:t>;</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smtClean="0">
                <a:solidFill>
                  <a:srgbClr val="000000"/>
                </a:solidFill>
                <a:ea typeface="Calibri" panose="020F0502020204030204" pitchFamily="34" charset="0"/>
                <a:cs typeface="Consolas" panose="020B0609020204030204" pitchFamily="49" charset="0"/>
              </a:rPr>
              <a:t>      html += </a:t>
            </a:r>
            <a:r>
              <a:rPr lang="en-US" sz="1050" dirty="0" smtClean="0">
                <a:solidFill>
                  <a:srgbClr val="A31515"/>
                </a:solidFill>
                <a:ea typeface="Calibri" panose="020F0502020204030204" pitchFamily="34" charset="0"/>
                <a:cs typeface="Consolas" panose="020B0609020204030204" pitchFamily="49" charset="0"/>
              </a:rPr>
              <a:t>"&lt;td&gt;</a:t>
            </a:r>
            <a:r>
              <a:rPr lang="en-US" sz="1050" dirty="0">
                <a:solidFill>
                  <a:srgbClr val="A31515"/>
                </a:solidFill>
                <a:ea typeface="Calibri" panose="020F0502020204030204" pitchFamily="34" charset="0"/>
                <a:cs typeface="Consolas" panose="020B0609020204030204" pitchFamily="49" charset="0"/>
              </a:rPr>
              <a:t>"</a:t>
            </a:r>
            <a:r>
              <a:rPr lang="en-US" sz="1050" dirty="0" smtClean="0">
                <a:solidFill>
                  <a:srgbClr val="A31515"/>
                </a:solidFill>
                <a:ea typeface="Calibri" panose="020F0502020204030204" pitchFamily="34" charset="0"/>
                <a:cs typeface="Consolas" panose="020B0609020204030204" pitchFamily="49" charset="0"/>
              </a:rPr>
              <a:t> + </a:t>
            </a:r>
            <a:r>
              <a:rPr lang="en-US" sz="1050" dirty="0">
                <a:solidFill>
                  <a:srgbClr val="000000"/>
                </a:solidFill>
                <a:ea typeface="Calibri" panose="020F0502020204030204" pitchFamily="34" charset="0"/>
                <a:cs typeface="Consolas" panose="020B0609020204030204" pitchFamily="49" charset="0"/>
              </a:rPr>
              <a:t>results[</a:t>
            </a:r>
            <a:r>
              <a:rPr lang="en-US" sz="1050" dirty="0" err="1">
                <a:solidFill>
                  <a:srgbClr val="000000"/>
                </a:solidFill>
                <a:ea typeface="Calibri" panose="020F0502020204030204" pitchFamily="34" charset="0"/>
                <a:cs typeface="Consolas" panose="020B0609020204030204" pitchFamily="49" charset="0"/>
              </a:rPr>
              <a:t>i</a:t>
            </a:r>
            <a:r>
              <a:rPr lang="en-US" sz="1050" dirty="0">
                <a:solidFill>
                  <a:srgbClr val="000000"/>
                </a:solidFill>
                <a:ea typeface="Calibri" panose="020F0502020204030204" pitchFamily="34" charset="0"/>
                <a:cs typeface="Consolas" panose="020B0609020204030204" pitchFamily="49" charset="0"/>
              </a:rPr>
              <a:t>].</a:t>
            </a:r>
            <a:r>
              <a:rPr lang="en-US" sz="1050" dirty="0" err="1">
                <a:solidFill>
                  <a:srgbClr val="000000"/>
                </a:solidFill>
                <a:ea typeface="Calibri" panose="020F0502020204030204" pitchFamily="34" charset="0"/>
                <a:cs typeface="Consolas" panose="020B0609020204030204" pitchFamily="49" charset="0"/>
              </a:rPr>
              <a:t>Cells.results</a:t>
            </a:r>
            <a:r>
              <a:rPr lang="en-US" sz="1050" dirty="0">
                <a:solidFill>
                  <a:srgbClr val="000000"/>
                </a:solidFill>
                <a:ea typeface="Calibri" panose="020F0502020204030204" pitchFamily="34" charset="0"/>
                <a:cs typeface="Consolas" panose="020B0609020204030204" pitchFamily="49" charset="0"/>
              </a:rPr>
              <a:t>[6].</a:t>
            </a:r>
            <a:r>
              <a:rPr lang="en-US" sz="1050" dirty="0" smtClean="0">
                <a:solidFill>
                  <a:srgbClr val="000000"/>
                </a:solidFill>
                <a:ea typeface="Calibri" panose="020F0502020204030204" pitchFamily="34" charset="0"/>
                <a:cs typeface="Consolas" panose="020B0609020204030204" pitchFamily="49" charset="0"/>
              </a:rPr>
              <a:t>Value</a:t>
            </a:r>
            <a:r>
              <a:rPr lang="en-US" sz="1050" dirty="0">
                <a:solidFill>
                  <a:srgbClr val="000000"/>
                </a:solidFill>
                <a:ea typeface="Calibri" panose="020F0502020204030204" pitchFamily="34" charset="0"/>
                <a:cs typeface="Consolas" panose="020B0609020204030204" pitchFamily="49" charset="0"/>
              </a:rPr>
              <a:t> + </a:t>
            </a:r>
            <a:r>
              <a:rPr lang="en-US" sz="1050" dirty="0">
                <a:solidFill>
                  <a:srgbClr val="A31515"/>
                </a:solidFill>
                <a:ea typeface="Calibri" panose="020F0502020204030204" pitchFamily="34" charset="0"/>
                <a:cs typeface="Consolas" panose="020B0609020204030204" pitchFamily="49" charset="0"/>
              </a:rPr>
              <a:t>"&lt;/td</a:t>
            </a:r>
            <a:r>
              <a:rPr lang="en-US" sz="1050" dirty="0" smtClean="0">
                <a:solidFill>
                  <a:srgbClr val="A31515"/>
                </a:solidFill>
                <a:ea typeface="Calibri" panose="020F0502020204030204" pitchFamily="34" charset="0"/>
                <a:cs typeface="Consolas" panose="020B0609020204030204" pitchFamily="49" charset="0"/>
              </a:rPr>
              <a:t>&gt;&lt;/</a:t>
            </a:r>
            <a:r>
              <a:rPr lang="en-US" sz="1050" dirty="0" err="1" smtClean="0">
                <a:solidFill>
                  <a:srgbClr val="A31515"/>
                </a:solidFill>
                <a:ea typeface="Calibri" panose="020F0502020204030204" pitchFamily="34" charset="0"/>
                <a:cs typeface="Consolas" panose="020B0609020204030204" pitchFamily="49" charset="0"/>
              </a:rPr>
              <a:t>tr</a:t>
            </a:r>
            <a:r>
              <a:rPr lang="en-US" sz="1050" dirty="0" smtClean="0">
                <a:solidFill>
                  <a:srgbClr val="A31515"/>
                </a:solidFill>
                <a:ea typeface="Calibri" panose="020F0502020204030204" pitchFamily="34" charset="0"/>
                <a:cs typeface="Consolas" panose="020B0609020204030204" pitchFamily="49" charset="0"/>
              </a:rPr>
              <a:t>&gt;"</a:t>
            </a:r>
            <a:r>
              <a:rPr lang="en-US" sz="1050" dirty="0" smtClean="0">
                <a:solidFill>
                  <a:srgbClr val="000000"/>
                </a:solidFill>
                <a:ea typeface="Calibri" panose="020F0502020204030204" pitchFamily="34" charset="0"/>
                <a:cs typeface="Consolas" panose="020B0609020204030204" pitchFamily="49" charset="0"/>
              </a:rPr>
              <a:t>;</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smtClean="0">
                <a:solidFill>
                  <a:srgbClr val="000000"/>
                </a:solidFill>
                <a:ea typeface="Calibri" panose="020F0502020204030204" pitchFamily="34" charset="0"/>
                <a:cs typeface="Consolas" panose="020B0609020204030204" pitchFamily="49" charset="0"/>
              </a:rPr>
              <a:t>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html += </a:t>
            </a:r>
            <a:r>
              <a:rPr lang="en-US" sz="1050" dirty="0">
                <a:solidFill>
                  <a:srgbClr val="A31515"/>
                </a:solidFill>
                <a:ea typeface="Calibri" panose="020F0502020204030204" pitchFamily="34" charset="0"/>
                <a:cs typeface="Consolas" panose="020B0609020204030204" pitchFamily="49" charset="0"/>
              </a:rPr>
              <a:t>"&lt;/table&gt;"</a:t>
            </a:r>
            <a:r>
              <a:rPr lang="en-US" sz="1050" dirty="0">
                <a:solidFill>
                  <a:srgbClr val="000000"/>
                </a:solidFill>
                <a:ea typeface="Calibri" panose="020F0502020204030204" pitchFamily="34" charset="0"/>
                <a:cs typeface="Consolas" panose="020B0609020204030204" pitchFamily="49" charset="0"/>
              </a:rPr>
              <a:t>;</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Results.element.html(html);</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  </a:t>
            </a:r>
            <a:r>
              <a:rPr lang="en-US" sz="1050" dirty="0" err="1">
                <a:solidFill>
                  <a:srgbClr val="000000"/>
                </a:solidFill>
                <a:ea typeface="Calibri" panose="020F0502020204030204" pitchFamily="34" charset="0"/>
                <a:cs typeface="Consolas" panose="020B0609020204030204" pitchFamily="49" charset="0"/>
              </a:rPr>
              <a:t>onError</a:t>
            </a:r>
            <a:r>
              <a:rPr lang="en-US" sz="1050" dirty="0">
                <a:solidFill>
                  <a:srgbClr val="000000"/>
                </a:solidFill>
                <a:ea typeface="Calibri" panose="020F0502020204030204" pitchFamily="34" charset="0"/>
                <a:cs typeface="Consolas" panose="020B0609020204030204" pitchFamily="49" charset="0"/>
              </a:rPr>
              <a:t>: </a:t>
            </a:r>
            <a:r>
              <a:rPr lang="en-US" sz="1050" dirty="0">
                <a:solidFill>
                  <a:srgbClr val="0000FF"/>
                </a:solidFill>
                <a:ea typeface="Calibri" panose="020F0502020204030204" pitchFamily="34" charset="0"/>
                <a:cs typeface="Consolas" panose="020B0609020204030204" pitchFamily="49" charset="0"/>
              </a:rPr>
              <a:t>function</a:t>
            </a:r>
            <a:r>
              <a:rPr lang="en-US" sz="1050" dirty="0">
                <a:solidFill>
                  <a:srgbClr val="000000"/>
                </a:solidFill>
                <a:ea typeface="Calibri" panose="020F0502020204030204" pitchFamily="34" charset="0"/>
                <a:cs typeface="Consolas" panose="020B0609020204030204" pitchFamily="49" charset="0"/>
              </a:rPr>
              <a:t> (err) { alert(</a:t>
            </a:r>
            <a:r>
              <a:rPr lang="en-US" sz="1050" dirty="0" err="1">
                <a:solidFill>
                  <a:srgbClr val="000000"/>
                </a:solidFill>
                <a:ea typeface="Calibri" panose="020F0502020204030204" pitchFamily="34" charset="0"/>
                <a:cs typeface="Consolas" panose="020B0609020204030204" pitchFamily="49" charset="0"/>
              </a:rPr>
              <a:t>JSON.stringify</a:t>
            </a:r>
            <a:r>
              <a:rPr lang="en-US" sz="1050" dirty="0">
                <a:solidFill>
                  <a:srgbClr val="000000"/>
                </a:solidFill>
                <a:ea typeface="Calibri" panose="020F0502020204030204" pitchFamily="34" charset="0"/>
                <a:cs typeface="Consolas" panose="020B0609020204030204" pitchFamily="49" charset="0"/>
              </a:rPr>
              <a:t>(err)); }</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a:solidFill>
                  <a:srgbClr val="000000"/>
                </a:solidFill>
                <a:ea typeface="Calibri" panose="020F0502020204030204" pitchFamily="34" charset="0"/>
                <a:cs typeface="Consolas" panose="020B0609020204030204" pitchFamily="49" charset="0"/>
              </a:rPr>
              <a:t>}</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err="1" smtClean="0">
                <a:solidFill>
                  <a:srgbClr val="000000"/>
                </a:solidFill>
                <a:ea typeface="Calibri" panose="020F0502020204030204" pitchFamily="34" charset="0"/>
                <a:cs typeface="Consolas" panose="020B0609020204030204" pitchFamily="49" charset="0"/>
              </a:rPr>
              <a:t>Results.init</a:t>
            </a:r>
            <a:r>
              <a:rPr lang="en-US" sz="1050" dirty="0">
                <a:solidFill>
                  <a:srgbClr val="000000"/>
                </a:solidFill>
                <a:ea typeface="Calibri" panose="020F0502020204030204" pitchFamily="34" charset="0"/>
                <a:cs typeface="Consolas" panose="020B0609020204030204" pitchFamily="49" charset="0"/>
              </a:rPr>
              <a:t>($(</a:t>
            </a:r>
            <a:r>
              <a:rPr lang="en-US" sz="1050" dirty="0">
                <a:solidFill>
                  <a:srgbClr val="A31515"/>
                </a:solidFill>
                <a:ea typeface="Calibri" panose="020F0502020204030204" pitchFamily="34" charset="0"/>
                <a:cs typeface="Consolas" panose="020B0609020204030204" pitchFamily="49" charset="0"/>
              </a:rPr>
              <a:t>'#</a:t>
            </a:r>
            <a:r>
              <a:rPr lang="en-US" sz="1050" dirty="0" err="1">
                <a:solidFill>
                  <a:srgbClr val="A31515"/>
                </a:solidFill>
                <a:ea typeface="Calibri" panose="020F0502020204030204" pitchFamily="34" charset="0"/>
                <a:cs typeface="Consolas" panose="020B0609020204030204" pitchFamily="49" charset="0"/>
              </a:rPr>
              <a:t>resultsDiv</a:t>
            </a:r>
            <a:r>
              <a:rPr lang="en-US" sz="1050" dirty="0">
                <a:solidFill>
                  <a:srgbClr val="A31515"/>
                </a:solidFill>
                <a:ea typeface="Calibri" panose="020F0502020204030204" pitchFamily="34" charset="0"/>
                <a:cs typeface="Consolas" panose="020B0609020204030204" pitchFamily="49" charset="0"/>
              </a:rPr>
              <a:t>'</a:t>
            </a:r>
            <a:r>
              <a:rPr lang="en-US" sz="1050" dirty="0">
                <a:solidFill>
                  <a:srgbClr val="000000"/>
                </a:solidFill>
                <a:ea typeface="Calibri" panose="020F0502020204030204" pitchFamily="34" charset="0"/>
                <a:cs typeface="Consolas" panose="020B0609020204030204" pitchFamily="49" charset="0"/>
              </a:rPr>
              <a:t>));</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0"/>
              </a:spcAft>
            </a:pPr>
            <a:r>
              <a:rPr lang="en-US" sz="1050" dirty="0" err="1">
                <a:solidFill>
                  <a:srgbClr val="000000"/>
                </a:solidFill>
                <a:ea typeface="Calibri" panose="020F0502020204030204" pitchFamily="34" charset="0"/>
                <a:cs typeface="Consolas" panose="020B0609020204030204" pitchFamily="49" charset="0"/>
              </a:rPr>
              <a:t>Results.load</a:t>
            </a:r>
            <a:r>
              <a:rPr lang="en-US" sz="1050" dirty="0">
                <a:solidFill>
                  <a:srgbClr val="000000"/>
                </a:solidFill>
                <a:ea typeface="Calibri" panose="020F0502020204030204" pitchFamily="34" charset="0"/>
                <a:cs typeface="Consolas" panose="020B0609020204030204" pitchFamily="49" charset="0"/>
              </a:rPr>
              <a:t>();</a:t>
            </a:r>
            <a:endParaRPr lang="en-US" sz="1050" kern="100" dirty="0">
              <a:ea typeface="Calibri" panose="020F0502020204030204" pitchFamily="34" charset="0"/>
              <a:cs typeface="Consolas" panose="020B0609020204030204" pitchFamily="49" charset="0"/>
            </a:endParaRPr>
          </a:p>
          <a:p>
            <a:pPr marL="0" marR="0">
              <a:lnSpc>
                <a:spcPct val="107000"/>
              </a:lnSpc>
              <a:spcBef>
                <a:spcPts val="0"/>
              </a:spcBef>
              <a:spcAft>
                <a:spcPts val="800"/>
              </a:spcAft>
            </a:pPr>
            <a:r>
              <a:rPr lang="en-US" sz="1050" kern="100" dirty="0">
                <a:ea typeface="Calibri" panose="020F0502020204030204" pitchFamily="34" charset="0"/>
                <a:cs typeface="Consolas" panose="020B0609020204030204" pitchFamily="49" charset="0"/>
              </a:rPr>
              <a:t> </a:t>
            </a:r>
          </a:p>
          <a:p>
            <a:endParaRPr lang="en-US" sz="1050" dirty="0">
              <a:cs typeface="Consolas" panose="020B0609020204030204" pitchFamily="49" charset="0"/>
            </a:endParaRPr>
          </a:p>
        </p:txBody>
      </p:sp>
    </p:spTree>
    <p:extLst>
      <p:ext uri="{BB962C8B-B14F-4D97-AF65-F5344CB8AC3E}">
        <p14:creationId xmlns:p14="http://schemas.microsoft.com/office/powerpoint/2010/main" val="399196687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Executing Queries: Query Throttling</a:t>
            </a:r>
            <a:endParaRPr lang="en-US" dirty="0"/>
          </a:p>
        </p:txBody>
      </p:sp>
      <p:sp>
        <p:nvSpPr>
          <p:cNvPr id="5" name="Content Placeholder 4"/>
          <p:cNvSpPr>
            <a:spLocks noGrp="1"/>
          </p:cNvSpPr>
          <p:nvPr>
            <p:ph idx="1"/>
          </p:nvPr>
        </p:nvSpPr>
        <p:spPr/>
        <p:txBody>
          <a:bodyPr/>
          <a:lstStyle/>
          <a:p>
            <a:r>
              <a:rPr lang="en-US" smtClean="0"/>
              <a:t>Client Types</a:t>
            </a:r>
          </a:p>
          <a:p>
            <a:pPr lvl="1"/>
            <a:r>
              <a:rPr lang="en-US" smtClean="0"/>
              <a:t>Search Center P1</a:t>
            </a:r>
          </a:p>
          <a:p>
            <a:pPr lvl="1"/>
            <a:r>
              <a:rPr lang="en-US" smtClean="0"/>
              <a:t>Unspecified P3</a:t>
            </a:r>
          </a:p>
          <a:p>
            <a:r>
              <a:rPr lang="en-US" smtClean="0"/>
              <a:t>Throttling Based on Query Latencies</a:t>
            </a:r>
          </a:p>
          <a:p>
            <a:pPr lvl="1"/>
            <a:r>
              <a:rPr lang="en-US" smtClean="0"/>
              <a:t>“System too busy”</a:t>
            </a:r>
          </a:p>
          <a:p>
            <a:r>
              <a:rPr lang="en-US" smtClean="0"/>
              <a:t>OOB Configuration</a:t>
            </a:r>
          </a:p>
          <a:p>
            <a:pPr lvl="1"/>
            <a:r>
              <a:rPr lang="en-US" smtClean="0"/>
              <a:t>Enabled for SharePoint Online</a:t>
            </a:r>
          </a:p>
          <a:p>
            <a:pPr lvl="1"/>
            <a:r>
              <a:rPr lang="en-US" smtClean="0"/>
              <a:t>Disable for On-Prem</a:t>
            </a:r>
            <a:endParaRPr lang="en-US" dirty="0"/>
          </a:p>
        </p:txBody>
      </p:sp>
    </p:spTree>
    <p:extLst>
      <p:ext uri="{BB962C8B-B14F-4D97-AF65-F5344CB8AC3E}">
        <p14:creationId xmlns:p14="http://schemas.microsoft.com/office/powerpoint/2010/main" val="2070019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Search </a:t>
            </a:r>
            <a:r>
              <a:rPr lang="en-US" dirty="0" smtClean="0"/>
              <a:t>App</a:t>
            </a:r>
            <a:endParaRPr lang="en-US" dirty="0"/>
          </a:p>
        </p:txBody>
      </p:sp>
    </p:spTree>
    <p:extLst>
      <p:ext uri="{BB962C8B-B14F-4D97-AF65-F5344CB8AC3E}">
        <p14:creationId xmlns:p14="http://schemas.microsoft.com/office/powerpoint/2010/main" val="614539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Search Overview</a:t>
            </a:r>
          </a:p>
          <a:p>
            <a:pPr>
              <a:buFont typeface="Wingdings" panose="05000000000000000000" pitchFamily="2" charset="2"/>
              <a:buChar char="ü"/>
            </a:pPr>
            <a:r>
              <a:rPr lang="en-US" dirty="0">
                <a:solidFill>
                  <a:schemeClr val="bg1">
                    <a:lumMod val="50000"/>
                  </a:schemeClr>
                </a:solidFill>
              </a:rPr>
              <a:t>Search Architecture &amp; APIs</a:t>
            </a:r>
          </a:p>
          <a:p>
            <a:pPr>
              <a:buFont typeface="Wingdings" panose="05000000000000000000" pitchFamily="2" charset="2"/>
              <a:buChar char="ü"/>
            </a:pPr>
            <a:r>
              <a:rPr lang="en-US" dirty="0">
                <a:solidFill>
                  <a:schemeClr val="bg1">
                    <a:lumMod val="50000"/>
                  </a:schemeClr>
                </a:solidFill>
              </a:rPr>
              <a:t>Executing Queries</a:t>
            </a:r>
          </a:p>
          <a:p>
            <a:pPr>
              <a:buFont typeface="Wingdings" panose="05000000000000000000" pitchFamily="2" charset="2"/>
              <a:buChar char="Ø"/>
            </a:pPr>
            <a:r>
              <a:rPr lang="en-US" dirty="0"/>
              <a:t>Search Verticals</a:t>
            </a:r>
          </a:p>
          <a:p>
            <a:r>
              <a:rPr lang="en-US" dirty="0"/>
              <a:t>Parsers</a:t>
            </a:r>
          </a:p>
          <a:p>
            <a:r>
              <a:rPr lang="en-US" dirty="0"/>
              <a:t>Custom </a:t>
            </a:r>
            <a:r>
              <a:rPr lang="en-US" dirty="0" smtClean="0"/>
              <a:t>Entity Extraction</a:t>
            </a:r>
            <a:endParaRPr lang="en-US" dirty="0"/>
          </a:p>
          <a:p>
            <a:r>
              <a:rPr lang="en-US" dirty="0"/>
              <a:t>Web Service Callout</a:t>
            </a:r>
          </a:p>
        </p:txBody>
      </p:sp>
    </p:spTree>
    <p:extLst>
      <p:ext uri="{BB962C8B-B14F-4D97-AF65-F5344CB8AC3E}">
        <p14:creationId xmlns:p14="http://schemas.microsoft.com/office/powerpoint/2010/main" val="1297956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Search Verticals: No-Code Customization</a:t>
            </a:r>
            <a:endParaRPr lang="en-US" dirty="0"/>
          </a:p>
        </p:txBody>
      </p:sp>
      <p:sp>
        <p:nvSpPr>
          <p:cNvPr id="5" name="Content Placeholder 4"/>
          <p:cNvSpPr>
            <a:spLocks noGrp="1"/>
          </p:cNvSpPr>
          <p:nvPr>
            <p:ph idx="1"/>
          </p:nvPr>
        </p:nvSpPr>
        <p:spPr/>
        <p:txBody>
          <a:bodyPr/>
          <a:lstStyle/>
          <a:p>
            <a:r>
              <a:rPr lang="en-US" b="1" dirty="0" smtClean="0"/>
              <a:t>Result Sources</a:t>
            </a:r>
          </a:p>
          <a:p>
            <a:pPr lvl="1"/>
            <a:r>
              <a:rPr lang="en-US" dirty="0" smtClean="0"/>
              <a:t>Analogous to a Federated location in SharePoint 2010</a:t>
            </a:r>
          </a:p>
          <a:p>
            <a:r>
              <a:rPr lang="en-US" b="1" dirty="0" smtClean="0"/>
              <a:t>Query Rules</a:t>
            </a:r>
          </a:p>
          <a:p>
            <a:pPr lvl="1"/>
            <a:r>
              <a:rPr lang="en-US" dirty="0" smtClean="0"/>
              <a:t>Allow for the customization of returned results</a:t>
            </a:r>
          </a:p>
          <a:p>
            <a:r>
              <a:rPr lang="en-US" b="1" dirty="0" smtClean="0"/>
              <a:t>Result Types</a:t>
            </a:r>
          </a:p>
          <a:p>
            <a:pPr lvl="1"/>
            <a:r>
              <a:rPr lang="en-US" dirty="0" smtClean="0"/>
              <a:t>Determines how to display a set of results</a:t>
            </a:r>
          </a:p>
          <a:p>
            <a:r>
              <a:rPr lang="en-US" b="1" dirty="0" err="1" smtClean="0"/>
              <a:t>SPNavigation</a:t>
            </a:r>
            <a:r>
              <a:rPr lang="en-US" b="1" dirty="0" smtClean="0"/>
              <a:t> Provider</a:t>
            </a:r>
          </a:p>
          <a:p>
            <a:pPr lvl="1"/>
            <a:r>
              <a:rPr lang="en-US" dirty="0" smtClean="0"/>
              <a:t>Replaces the tabs in previous versions </a:t>
            </a:r>
            <a:br>
              <a:rPr lang="en-US" dirty="0" smtClean="0"/>
            </a:br>
            <a:r>
              <a:rPr lang="en-US" dirty="0" smtClean="0"/>
              <a:t>of Search Center</a:t>
            </a:r>
          </a:p>
        </p:txBody>
      </p:sp>
    </p:spTree>
    <p:extLst>
      <p:ext uri="{BB962C8B-B14F-4D97-AF65-F5344CB8AC3E}">
        <p14:creationId xmlns:p14="http://schemas.microsoft.com/office/powerpoint/2010/main" val="80346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Search Verticals: Result Sources</a:t>
            </a:r>
            <a:endParaRPr lang="en-US" dirty="0"/>
          </a:p>
        </p:txBody>
      </p:sp>
      <p:sp>
        <p:nvSpPr>
          <p:cNvPr id="5" name="Content Placeholder 4"/>
          <p:cNvSpPr>
            <a:spLocks noGrp="1"/>
          </p:cNvSpPr>
          <p:nvPr>
            <p:ph idx="1"/>
          </p:nvPr>
        </p:nvSpPr>
        <p:spPr/>
        <p:txBody>
          <a:bodyPr/>
          <a:lstStyle/>
          <a:p>
            <a:r>
              <a:rPr lang="en-US" smtClean="0"/>
              <a:t>Select a Source</a:t>
            </a:r>
          </a:p>
          <a:p>
            <a:pPr lvl="1"/>
            <a:r>
              <a:rPr lang="en-US" smtClean="0"/>
              <a:t>Local SharePoint Index</a:t>
            </a:r>
          </a:p>
          <a:p>
            <a:pPr lvl="1"/>
            <a:r>
              <a:rPr lang="en-US" smtClean="0"/>
              <a:t>Remote SharePoint Index</a:t>
            </a:r>
          </a:p>
          <a:p>
            <a:pPr lvl="1"/>
            <a:r>
              <a:rPr lang="en-US" smtClean="0"/>
              <a:t>OpenSearch</a:t>
            </a:r>
          </a:p>
          <a:p>
            <a:pPr lvl="1"/>
            <a:r>
              <a:rPr lang="en-US" smtClean="0"/>
              <a:t>Exchange</a:t>
            </a:r>
          </a:p>
          <a:p>
            <a:r>
              <a:rPr lang="en-US" smtClean="0"/>
              <a:t>Apply a Query Transformation</a:t>
            </a:r>
            <a:endParaRPr lang="en-US" dirty="0"/>
          </a:p>
        </p:txBody>
      </p:sp>
      <p:sp>
        <p:nvSpPr>
          <p:cNvPr id="7" name="TextBox 6"/>
          <p:cNvSpPr txBox="1"/>
          <p:nvPr/>
        </p:nvSpPr>
        <p:spPr>
          <a:xfrm>
            <a:off x="609601" y="4648200"/>
            <a:ext cx="7924799" cy="642784"/>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lIns="87929" tIns="43964" rIns="87929" bIns="43964" rtlCol="0">
            <a:spAutoFit/>
          </a:bodyPr>
          <a:lstStyle/>
          <a:p>
            <a:r>
              <a:rPr lang="en-US" dirty="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searchTerms</a:t>
            </a: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contentclass:sts_listItem_genericlist</a:t>
            </a:r>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path:http</a:t>
            </a:r>
            <a:r>
              <a:rPr lang="en-US" dirty="0" smtClean="0">
                <a:latin typeface="Consolas" panose="020B0609020204030204" pitchFamily="49" charset="0"/>
                <a:cs typeface="Consolas" panose="020B0609020204030204" pitchFamily="49" charset="0"/>
              </a:rPr>
              <a:t>://[..]/Lists/Glossary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56343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Search Verticals: Query </a:t>
            </a:r>
            <a:r>
              <a:rPr lang="en-US" dirty="0" smtClean="0"/>
              <a:t>Rules</a:t>
            </a:r>
            <a:endParaRPr lang="en-US" dirty="0"/>
          </a:p>
        </p:txBody>
      </p:sp>
      <p:sp>
        <p:nvSpPr>
          <p:cNvPr id="5" name="Content Placeholder 4"/>
          <p:cNvSpPr>
            <a:spLocks noGrp="1"/>
          </p:cNvSpPr>
          <p:nvPr>
            <p:ph idx="1"/>
          </p:nvPr>
        </p:nvSpPr>
        <p:spPr/>
        <p:txBody>
          <a:bodyPr/>
          <a:lstStyle/>
          <a:p>
            <a:r>
              <a:rPr lang="en-US" smtClean="0"/>
              <a:t>Applied to a Result Source</a:t>
            </a:r>
          </a:p>
          <a:p>
            <a:r>
              <a:rPr lang="en-US" smtClean="0"/>
              <a:t>Processed under given conditions</a:t>
            </a:r>
          </a:p>
          <a:p>
            <a:pPr lvl="1"/>
            <a:r>
              <a:rPr lang="en-US" smtClean="0"/>
              <a:t>Keyword Query matches</a:t>
            </a:r>
          </a:p>
          <a:p>
            <a:pPr lvl="1"/>
            <a:r>
              <a:rPr lang="en-US" smtClean="0"/>
              <a:t>Topic Category </a:t>
            </a:r>
          </a:p>
          <a:p>
            <a:r>
              <a:rPr lang="en-US" smtClean="0"/>
              <a:t>Result Types</a:t>
            </a:r>
          </a:p>
          <a:p>
            <a:r>
              <a:rPr lang="en-US" smtClean="0"/>
              <a:t>Result Blocks</a:t>
            </a:r>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3048000"/>
            <a:ext cx="4454438" cy="3168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1224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Search Verticals: Result </a:t>
            </a:r>
            <a:r>
              <a:rPr lang="en-US" dirty="0" smtClean="0"/>
              <a:t>Types</a:t>
            </a:r>
            <a:endParaRPr lang="en-US" dirty="0"/>
          </a:p>
        </p:txBody>
      </p:sp>
      <p:sp>
        <p:nvSpPr>
          <p:cNvPr id="5" name="Content Placeholder 4"/>
          <p:cNvSpPr>
            <a:spLocks noGrp="1"/>
          </p:cNvSpPr>
          <p:nvPr>
            <p:ph idx="1"/>
          </p:nvPr>
        </p:nvSpPr>
        <p:spPr/>
        <p:txBody>
          <a:bodyPr/>
          <a:lstStyle/>
          <a:p>
            <a:r>
              <a:rPr lang="en-US" smtClean="0"/>
              <a:t>Bound to a Result Source</a:t>
            </a:r>
          </a:p>
          <a:p>
            <a:r>
              <a:rPr lang="en-US" smtClean="0"/>
              <a:t>Defined by a Rule</a:t>
            </a:r>
          </a:p>
          <a:p>
            <a:r>
              <a:rPr lang="en-US" smtClean="0"/>
              <a:t>Associated with a Template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089242"/>
            <a:ext cx="4494228" cy="32353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7330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a:t>Search Overview</a:t>
            </a:r>
          </a:p>
          <a:p>
            <a:r>
              <a:rPr lang="en-US" dirty="0"/>
              <a:t>Search Architecture &amp; APIs</a:t>
            </a:r>
          </a:p>
          <a:p>
            <a:r>
              <a:rPr lang="en-US" dirty="0"/>
              <a:t>Executing Queries</a:t>
            </a:r>
          </a:p>
          <a:p>
            <a:r>
              <a:rPr lang="en-US" dirty="0"/>
              <a:t>Search Verticals</a:t>
            </a:r>
          </a:p>
          <a:p>
            <a:r>
              <a:rPr lang="en-US" dirty="0"/>
              <a:t>Parsers</a:t>
            </a:r>
          </a:p>
          <a:p>
            <a:r>
              <a:rPr lang="en-US" dirty="0"/>
              <a:t>Custom </a:t>
            </a:r>
            <a:r>
              <a:rPr lang="en-US" dirty="0" smtClean="0"/>
              <a:t>Entity Extraction</a:t>
            </a:r>
            <a:endParaRPr lang="en-US" dirty="0"/>
          </a:p>
          <a:p>
            <a:r>
              <a:rPr lang="en-US" dirty="0"/>
              <a:t>Web Service Callout</a:t>
            </a:r>
          </a:p>
        </p:txBody>
      </p:sp>
    </p:spTree>
    <p:extLst>
      <p:ext uri="{BB962C8B-B14F-4D97-AF65-F5344CB8AC3E}">
        <p14:creationId xmlns:p14="http://schemas.microsoft.com/office/powerpoint/2010/main" val="157767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Search Verticals: Display Templates</a:t>
            </a:r>
            <a:endParaRPr lang="en-US" dirty="0"/>
          </a:p>
        </p:txBody>
      </p:sp>
      <p:sp>
        <p:nvSpPr>
          <p:cNvPr id="5" name="Content Placeholder 4"/>
          <p:cNvSpPr>
            <a:spLocks noGrp="1"/>
          </p:cNvSpPr>
          <p:nvPr>
            <p:ph idx="1"/>
          </p:nvPr>
        </p:nvSpPr>
        <p:spPr/>
        <p:txBody>
          <a:bodyPr/>
          <a:lstStyle/>
          <a:p>
            <a:r>
              <a:rPr lang="en-US" dirty="0" smtClean="0"/>
              <a:t>Determines how Result Types appear</a:t>
            </a:r>
          </a:p>
          <a:p>
            <a:r>
              <a:rPr lang="en-US" dirty="0" smtClean="0"/>
              <a:t>Created as an HTML file with special references to the Managed Metadata properties</a:t>
            </a:r>
          </a:p>
          <a:p>
            <a:endParaRPr lang="en-US" dirty="0"/>
          </a:p>
          <a:p>
            <a:endParaRPr lang="en-US" dirty="0"/>
          </a:p>
        </p:txBody>
      </p:sp>
      <p:sp>
        <p:nvSpPr>
          <p:cNvPr id="2" name="TextBox 1"/>
          <p:cNvSpPr txBox="1"/>
          <p:nvPr/>
        </p:nvSpPr>
        <p:spPr>
          <a:xfrm>
            <a:off x="1524000" y="3530768"/>
            <a:ext cx="6096000" cy="1015663"/>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latin typeface="Consolas" panose="020B0609020204030204" pitchFamily="49" charset="0"/>
                <a:cs typeface="Consolas" panose="020B0609020204030204" pitchFamily="49" charset="0"/>
              </a:rPr>
              <a:t>&lt;div id="Header"&gt;</a:t>
            </a:r>
          </a:p>
          <a:p>
            <a:r>
              <a:rPr lang="en-US" sz="2000" dirty="0">
                <a:latin typeface="Consolas" panose="020B0609020204030204" pitchFamily="49" charset="0"/>
                <a:cs typeface="Consolas" panose="020B0609020204030204" pitchFamily="49" charset="0"/>
              </a:rPr>
              <a:t>_#= </a:t>
            </a:r>
            <a:r>
              <a:rPr lang="en-US" sz="2000" dirty="0" err="1">
                <a:latin typeface="Consolas" panose="020B0609020204030204" pitchFamily="49" charset="0"/>
                <a:cs typeface="Consolas" panose="020B0609020204030204" pitchFamily="49" charset="0"/>
              </a:rPr>
              <a:t>ctx.CurrentItem.owsqTXTTextProduct</a:t>
            </a:r>
            <a:r>
              <a:rPr lang="en-US" sz="2000" dirty="0">
                <a:latin typeface="Consolas" panose="020B0609020204030204" pitchFamily="49" charset="0"/>
                <a:cs typeface="Consolas" panose="020B0609020204030204" pitchFamily="49" charset="0"/>
              </a:rPr>
              <a:t> =#_ </a:t>
            </a:r>
          </a:p>
          <a:p>
            <a:r>
              <a:rPr lang="en-US" sz="2000" dirty="0">
                <a:latin typeface="Consolas" panose="020B0609020204030204" pitchFamily="49" charset="0"/>
                <a:cs typeface="Consolas" panose="020B0609020204030204" pitchFamily="49" charset="0"/>
              </a:rPr>
              <a:t>&lt;/div&gt;</a:t>
            </a:r>
          </a:p>
        </p:txBody>
      </p:sp>
    </p:spTree>
    <p:extLst>
      <p:ext uri="{BB962C8B-B14F-4D97-AF65-F5344CB8AC3E}">
        <p14:creationId xmlns:p14="http://schemas.microsoft.com/office/powerpoint/2010/main" val="280466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Search Verticals: Search Navigation</a:t>
            </a:r>
            <a:endParaRPr lang="en-US" dirty="0"/>
          </a:p>
        </p:txBody>
      </p:sp>
      <p:sp>
        <p:nvSpPr>
          <p:cNvPr id="10" name="Content Placeholder 4"/>
          <p:cNvSpPr>
            <a:spLocks noGrp="1"/>
          </p:cNvSpPr>
          <p:nvPr>
            <p:ph idx="1"/>
          </p:nvPr>
        </p:nvSpPr>
        <p:spPr/>
        <p:txBody>
          <a:bodyPr/>
          <a:lstStyle/>
          <a:p>
            <a:r>
              <a:rPr lang="en-US" dirty="0" smtClean="0"/>
              <a:t>Utilizes the </a:t>
            </a:r>
            <a:r>
              <a:rPr lang="en-US" dirty="0" err="1" smtClean="0">
                <a:latin typeface="Courier New" panose="02070309020205020404" pitchFamily="49" charset="0"/>
                <a:cs typeface="Courier New" panose="02070309020205020404" pitchFamily="49" charset="0"/>
              </a:rPr>
              <a:t>SPNavigation</a:t>
            </a:r>
            <a:r>
              <a:rPr lang="en-US" dirty="0" smtClean="0"/>
              <a:t> Provider</a:t>
            </a:r>
          </a:p>
          <a:p>
            <a:pPr lvl="1"/>
            <a:r>
              <a:rPr lang="en-US" dirty="0" smtClean="0"/>
              <a:t>Replaces the SharePoint 2010 tabs model</a:t>
            </a:r>
          </a:p>
          <a:p>
            <a:r>
              <a:rPr lang="en-US" dirty="0" smtClean="0"/>
              <a:t>Search Center </a:t>
            </a:r>
            <a:r>
              <a:rPr lang="en-US" dirty="0" smtClean="0">
                <a:sym typeface="Wingdings" panose="05000000000000000000" pitchFamily="2" charset="2"/>
              </a:rPr>
              <a:t> </a:t>
            </a:r>
            <a:r>
              <a:rPr lang="en-US" dirty="0" smtClean="0"/>
              <a:t>Site Settings </a:t>
            </a:r>
            <a:r>
              <a:rPr lang="en-US" dirty="0" smtClean="0">
                <a:sym typeface="Wingdings" panose="05000000000000000000" pitchFamily="2" charset="2"/>
              </a:rPr>
              <a:t> </a:t>
            </a:r>
            <a:br>
              <a:rPr lang="en-US" dirty="0" smtClean="0">
                <a:sym typeface="Wingdings" panose="05000000000000000000" pitchFamily="2" charset="2"/>
              </a:rPr>
            </a:br>
            <a:r>
              <a:rPr lang="en-US" dirty="0" smtClean="0"/>
              <a:t>Search Settings</a:t>
            </a:r>
          </a:p>
        </p:txBody>
      </p:sp>
      <p:sp>
        <p:nvSpPr>
          <p:cNvPr id="7" name="Rectangle 2"/>
          <p:cNvSpPr>
            <a:spLocks noChangeArrowheads="1"/>
          </p:cNvSpPr>
          <p:nvPr/>
        </p:nvSpPr>
        <p:spPr bwMode="auto">
          <a:xfrm>
            <a:off x="0" y="708312"/>
            <a:ext cx="177640" cy="29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7929" tIns="43964" rIns="87929" bIns="43964" numCol="1" anchor="ctr" anchorCtr="0" compatLnSpc="1">
            <a:prstTxWarp prst="textNoShape">
              <a:avLst/>
            </a:prstTxWarp>
            <a:spAutoFit/>
          </a:bodyPr>
          <a:lstStyle/>
          <a:p>
            <a:endParaRPr lang="en-US" sz="135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3540526"/>
            <a:ext cx="4505295" cy="17934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9374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a:t>
            </a:r>
            <a:r>
              <a:rPr lang="en-US" dirty="0" smtClean="0"/>
              <a:t>Verticals</a:t>
            </a:r>
            <a:endParaRPr lang="en-US" dirty="0"/>
          </a:p>
        </p:txBody>
      </p:sp>
    </p:spTree>
    <p:extLst>
      <p:ext uri="{BB962C8B-B14F-4D97-AF65-F5344CB8AC3E}">
        <p14:creationId xmlns:p14="http://schemas.microsoft.com/office/powerpoint/2010/main" val="2579010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Search Overview</a:t>
            </a:r>
          </a:p>
          <a:p>
            <a:pPr>
              <a:buFont typeface="Wingdings" panose="05000000000000000000" pitchFamily="2" charset="2"/>
              <a:buChar char="ü"/>
            </a:pPr>
            <a:r>
              <a:rPr lang="en-US" dirty="0">
                <a:solidFill>
                  <a:schemeClr val="bg1">
                    <a:lumMod val="50000"/>
                  </a:schemeClr>
                </a:solidFill>
              </a:rPr>
              <a:t>Search Architecture &amp; APIs</a:t>
            </a:r>
          </a:p>
          <a:p>
            <a:pPr>
              <a:buFont typeface="Wingdings" panose="05000000000000000000" pitchFamily="2" charset="2"/>
              <a:buChar char="ü"/>
            </a:pPr>
            <a:r>
              <a:rPr lang="en-US" dirty="0">
                <a:solidFill>
                  <a:schemeClr val="bg1">
                    <a:lumMod val="50000"/>
                  </a:schemeClr>
                </a:solidFill>
              </a:rPr>
              <a:t>Executing Queries</a:t>
            </a:r>
          </a:p>
          <a:p>
            <a:pPr>
              <a:buFont typeface="Wingdings" panose="05000000000000000000" pitchFamily="2" charset="2"/>
              <a:buChar char="ü"/>
            </a:pPr>
            <a:r>
              <a:rPr lang="en-US" dirty="0">
                <a:solidFill>
                  <a:schemeClr val="bg1">
                    <a:lumMod val="50000"/>
                  </a:schemeClr>
                </a:solidFill>
              </a:rPr>
              <a:t>Search Verticals</a:t>
            </a:r>
          </a:p>
          <a:p>
            <a:pPr>
              <a:buFont typeface="Wingdings" panose="05000000000000000000" pitchFamily="2" charset="2"/>
              <a:buChar char="Ø"/>
            </a:pPr>
            <a:r>
              <a:rPr lang="en-US" dirty="0"/>
              <a:t>Parsers</a:t>
            </a:r>
          </a:p>
          <a:p>
            <a:r>
              <a:rPr lang="en-US" dirty="0"/>
              <a:t>Custom </a:t>
            </a:r>
            <a:r>
              <a:rPr lang="en-US" dirty="0" smtClean="0"/>
              <a:t>Entity Extraction</a:t>
            </a:r>
            <a:endParaRPr lang="en-US" dirty="0"/>
          </a:p>
          <a:p>
            <a:r>
              <a:rPr lang="en-US" dirty="0"/>
              <a:t>Web Service Callout</a:t>
            </a:r>
          </a:p>
        </p:txBody>
      </p:sp>
    </p:spTree>
    <p:extLst>
      <p:ext uri="{BB962C8B-B14F-4D97-AF65-F5344CB8AC3E}">
        <p14:creationId xmlns:p14="http://schemas.microsoft.com/office/powerpoint/2010/main" val="2015461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Parsers</a:t>
            </a:r>
            <a:endParaRPr lang="en-US" dirty="0"/>
          </a:p>
        </p:txBody>
      </p:sp>
      <p:sp>
        <p:nvSpPr>
          <p:cNvPr id="5" name="Content Placeholder 4"/>
          <p:cNvSpPr>
            <a:spLocks noGrp="1"/>
          </p:cNvSpPr>
          <p:nvPr>
            <p:ph idx="1"/>
          </p:nvPr>
        </p:nvSpPr>
        <p:spPr/>
        <p:txBody>
          <a:bodyPr/>
          <a:lstStyle/>
          <a:p>
            <a:r>
              <a:rPr lang="en-US" dirty="0" smtClean="0"/>
              <a:t>Parser Engine detects document format</a:t>
            </a:r>
          </a:p>
          <a:p>
            <a:pPr lvl="1"/>
            <a:r>
              <a:rPr lang="en-US" dirty="0" smtClean="0"/>
              <a:t>Many formats supported OOB</a:t>
            </a:r>
          </a:p>
          <a:p>
            <a:pPr lvl="1"/>
            <a:r>
              <a:rPr lang="en-US" dirty="0" smtClean="0"/>
              <a:t>Calls appropriate Format Handler</a:t>
            </a:r>
          </a:p>
          <a:p>
            <a:r>
              <a:rPr lang="en-US" dirty="0" smtClean="0"/>
              <a:t>Format Handlers perform actual parsing</a:t>
            </a:r>
          </a:p>
          <a:p>
            <a:pPr lvl="1"/>
            <a:r>
              <a:rPr lang="en-US" dirty="0" smtClean="0"/>
              <a:t>Custom Format Handlers implement </a:t>
            </a:r>
            <a:r>
              <a:rPr lang="en-US" dirty="0" err="1" smtClean="0">
                <a:latin typeface="Courier New" panose="02070309020205020404" pitchFamily="49" charset="0"/>
                <a:cs typeface="Courier New" panose="02070309020205020404" pitchFamily="49" charset="0"/>
              </a:rPr>
              <a:t>IFormatHandler</a:t>
            </a:r>
            <a:endParaRPr lang="en-US" dirty="0" smtClean="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610596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Parsers</a:t>
            </a:r>
            <a:endParaRPr lang="en-US" dirty="0"/>
          </a:p>
        </p:txBody>
      </p:sp>
      <p:sp>
        <p:nvSpPr>
          <p:cNvPr id="5" name="Content Placeholder 4"/>
          <p:cNvSpPr>
            <a:spLocks noGrp="1"/>
          </p:cNvSpPr>
          <p:nvPr>
            <p:ph idx="1"/>
          </p:nvPr>
        </p:nvSpPr>
        <p:spPr/>
        <p:txBody>
          <a:bodyPr/>
          <a:lstStyle/>
          <a:p>
            <a:r>
              <a:rPr lang="nb-NO" dirty="0" smtClean="0"/>
              <a:t>New parsing features</a:t>
            </a:r>
            <a:endParaRPr lang="en-US" dirty="0" smtClean="0"/>
          </a:p>
          <a:p>
            <a:pPr lvl="1"/>
            <a:r>
              <a:rPr lang="en-US" dirty="0" smtClean="0"/>
              <a:t>Automatic file format detection</a:t>
            </a:r>
          </a:p>
          <a:p>
            <a:pPr lvl="1"/>
            <a:r>
              <a:rPr lang="en-US" dirty="0" smtClean="0"/>
              <a:t>Deep link extraction for Word and PowerPoint formats</a:t>
            </a:r>
          </a:p>
          <a:p>
            <a:pPr lvl="1"/>
            <a:r>
              <a:rPr lang="en-US" dirty="0" smtClean="0"/>
              <a:t>Visual meta-data extraction: titles, authors and dates</a:t>
            </a:r>
          </a:p>
          <a:p>
            <a:pPr lvl="1"/>
            <a:r>
              <a:rPr lang="en-US" dirty="0" smtClean="0"/>
              <a:t>High-performance format handlers for HTML, DOCX, PPTX, TXT, Image; XML and PDF formats</a:t>
            </a:r>
          </a:p>
          <a:p>
            <a:r>
              <a:rPr lang="nb-NO" dirty="0"/>
              <a:t>IFilter API still </a:t>
            </a:r>
            <a:r>
              <a:rPr lang="nb-NO" dirty="0" smtClean="0"/>
              <a:t>supported</a:t>
            </a:r>
          </a:p>
          <a:p>
            <a:pPr lvl="1"/>
            <a:r>
              <a:rPr lang="nb-NO" dirty="0" smtClean="0"/>
              <a:t>Allows support for file formats that do not have </a:t>
            </a:r>
            <a:br>
              <a:rPr lang="nb-NO" dirty="0" smtClean="0"/>
            </a:br>
            <a:r>
              <a:rPr lang="nb-NO" dirty="0" smtClean="0"/>
              <a:t>format handlers</a:t>
            </a:r>
          </a:p>
          <a:p>
            <a:pPr lvl="1"/>
            <a:r>
              <a:rPr lang="nb-NO" dirty="0" smtClean="0"/>
              <a:t>New Montage, Visio and OneNote IFilters</a:t>
            </a:r>
          </a:p>
          <a:p>
            <a:pPr marL="0" indent="0">
              <a:buNone/>
            </a:pPr>
            <a:r>
              <a:rPr lang="nb-NO" dirty="0" smtClean="0"/>
              <a:t> </a:t>
            </a:r>
            <a:endParaRPr lang="en-US" dirty="0"/>
          </a:p>
        </p:txBody>
      </p:sp>
    </p:spTree>
    <p:extLst>
      <p:ext uri="{BB962C8B-B14F-4D97-AF65-F5344CB8AC3E}">
        <p14:creationId xmlns:p14="http://schemas.microsoft.com/office/powerpoint/2010/main" val="939405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Parsers</a:t>
            </a:r>
            <a:endParaRPr lang="en-US" dirty="0"/>
          </a:p>
        </p:txBody>
      </p:sp>
      <p:sp>
        <p:nvSpPr>
          <p:cNvPr id="2" name="Text Placeholder 1"/>
          <p:cNvSpPr>
            <a:spLocks noGrp="1"/>
          </p:cNvSpPr>
          <p:nvPr>
            <p:ph idx="1"/>
          </p:nvPr>
        </p:nvSpPr>
        <p:spPr/>
        <p:txBody>
          <a:bodyPr/>
          <a:lstStyle/>
          <a:p>
            <a:r>
              <a:rPr lang="en-US" dirty="0" smtClean="0"/>
              <a:t>Format Handlers and </a:t>
            </a:r>
            <a:r>
              <a:rPr lang="en-US" dirty="0" err="1" smtClean="0"/>
              <a:t>IFilters</a:t>
            </a:r>
            <a:endParaRPr lang="en-US" dirty="0"/>
          </a:p>
        </p:txBody>
      </p:sp>
      <p:sp>
        <p:nvSpPr>
          <p:cNvPr id="7" name="Rectangle 2"/>
          <p:cNvSpPr>
            <a:spLocks noChangeArrowheads="1"/>
          </p:cNvSpPr>
          <p:nvPr/>
        </p:nvSpPr>
        <p:spPr bwMode="auto">
          <a:xfrm>
            <a:off x="0" y="708312"/>
            <a:ext cx="177640" cy="29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7929" tIns="43964" rIns="87929" bIns="43964" numCol="1" anchor="ctr" anchorCtr="0" compatLnSpc="1">
            <a:prstTxWarp prst="textNoShape">
              <a:avLst/>
            </a:prstTxWarp>
            <a:spAutoFit/>
          </a:bodyPr>
          <a:lstStyle/>
          <a:p>
            <a:endParaRPr lang="en-US" sz="1350"/>
          </a:p>
        </p:txBody>
      </p:sp>
      <p:graphicFrame>
        <p:nvGraphicFramePr>
          <p:cNvPr id="8" name="Object 7"/>
          <p:cNvGraphicFramePr>
            <a:graphicFrameLocks noChangeAspect="1"/>
          </p:cNvGraphicFramePr>
          <p:nvPr>
            <p:extLst/>
          </p:nvPr>
        </p:nvGraphicFramePr>
        <p:xfrm>
          <a:off x="2171701" y="2400972"/>
          <a:ext cx="4800600" cy="3102083"/>
        </p:xfrm>
        <a:graphic>
          <a:graphicData uri="http://schemas.openxmlformats.org/presentationml/2006/ole">
            <mc:AlternateContent xmlns:mc="http://schemas.openxmlformats.org/markup-compatibility/2006">
              <mc:Choice xmlns:v="urn:schemas-microsoft-com:vml" Requires="v">
                <p:oleObj spid="_x0000_s2086" name="Visio" r:id="rId4" imgW="4715008" imgH="5075028" progId="Visio.Drawing.11">
                  <p:embed/>
                </p:oleObj>
              </mc:Choice>
              <mc:Fallback>
                <p:oleObj name="Visio" r:id="rId4" imgW="4715008" imgH="507502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1701" y="2400972"/>
                        <a:ext cx="4800600" cy="3102083"/>
                      </a:xfrm>
                      <a:prstGeom prst="rect">
                        <a:avLst/>
                      </a:prstGeom>
                      <a:noFill/>
                    </p:spPr>
                  </p:pic>
                </p:oleObj>
              </mc:Fallback>
            </mc:AlternateContent>
          </a:graphicData>
        </a:graphic>
      </p:graphicFrame>
    </p:spTree>
    <p:extLst>
      <p:ext uri="{BB962C8B-B14F-4D97-AF65-F5344CB8AC3E}">
        <p14:creationId xmlns:p14="http://schemas.microsoft.com/office/powerpoint/2010/main" val="1672050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Search Overview</a:t>
            </a:r>
          </a:p>
          <a:p>
            <a:pPr>
              <a:buFont typeface="Wingdings" panose="05000000000000000000" pitchFamily="2" charset="2"/>
              <a:buChar char="ü"/>
            </a:pPr>
            <a:r>
              <a:rPr lang="en-US" dirty="0">
                <a:solidFill>
                  <a:schemeClr val="bg1">
                    <a:lumMod val="50000"/>
                  </a:schemeClr>
                </a:solidFill>
              </a:rPr>
              <a:t>Search Architecture &amp; APIs</a:t>
            </a:r>
          </a:p>
          <a:p>
            <a:pPr>
              <a:buFont typeface="Wingdings" panose="05000000000000000000" pitchFamily="2" charset="2"/>
              <a:buChar char="ü"/>
            </a:pPr>
            <a:r>
              <a:rPr lang="en-US" dirty="0">
                <a:solidFill>
                  <a:schemeClr val="bg1">
                    <a:lumMod val="50000"/>
                  </a:schemeClr>
                </a:solidFill>
              </a:rPr>
              <a:t>Executing Queries</a:t>
            </a:r>
          </a:p>
          <a:p>
            <a:pPr>
              <a:buFont typeface="Wingdings" panose="05000000000000000000" pitchFamily="2" charset="2"/>
              <a:buChar char="ü"/>
            </a:pPr>
            <a:r>
              <a:rPr lang="en-US" dirty="0">
                <a:solidFill>
                  <a:schemeClr val="bg1">
                    <a:lumMod val="50000"/>
                  </a:schemeClr>
                </a:solidFill>
              </a:rPr>
              <a:t>Search Verticals</a:t>
            </a:r>
          </a:p>
          <a:p>
            <a:pPr>
              <a:buFont typeface="Wingdings" panose="05000000000000000000" pitchFamily="2" charset="2"/>
              <a:buChar char="ü"/>
            </a:pPr>
            <a:r>
              <a:rPr lang="en-US" dirty="0">
                <a:solidFill>
                  <a:schemeClr val="bg1">
                    <a:lumMod val="50000"/>
                  </a:schemeClr>
                </a:solidFill>
              </a:rPr>
              <a:t>Parsers</a:t>
            </a:r>
          </a:p>
          <a:p>
            <a:pPr>
              <a:buFont typeface="Wingdings" panose="05000000000000000000" pitchFamily="2" charset="2"/>
              <a:buChar char="Ø"/>
            </a:pPr>
            <a:r>
              <a:rPr lang="en-US" dirty="0"/>
              <a:t>Custom </a:t>
            </a:r>
            <a:r>
              <a:rPr lang="en-US" dirty="0" smtClean="0"/>
              <a:t>Entity Extraction</a:t>
            </a:r>
            <a:endParaRPr lang="en-US" dirty="0"/>
          </a:p>
          <a:p>
            <a:r>
              <a:rPr lang="en-US" dirty="0"/>
              <a:t>Web Service Callout</a:t>
            </a:r>
          </a:p>
        </p:txBody>
      </p:sp>
    </p:spTree>
    <p:extLst>
      <p:ext uri="{BB962C8B-B14F-4D97-AF65-F5344CB8AC3E}">
        <p14:creationId xmlns:p14="http://schemas.microsoft.com/office/powerpoint/2010/main" val="988089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Entity Extraction</a:t>
            </a:r>
            <a:endParaRPr lang="en-US" dirty="0"/>
          </a:p>
        </p:txBody>
      </p:sp>
      <p:sp>
        <p:nvSpPr>
          <p:cNvPr id="5" name="Content Placeholder 4"/>
          <p:cNvSpPr>
            <a:spLocks noGrp="1"/>
          </p:cNvSpPr>
          <p:nvPr>
            <p:ph idx="1"/>
          </p:nvPr>
        </p:nvSpPr>
        <p:spPr/>
        <p:txBody>
          <a:bodyPr/>
          <a:lstStyle/>
          <a:p>
            <a:pPr>
              <a:spcBef>
                <a:spcPts val="1154"/>
              </a:spcBef>
            </a:pPr>
            <a:r>
              <a:rPr lang="en-US" dirty="0" smtClean="0"/>
              <a:t>Activate refiners based on custom dictionaries</a:t>
            </a:r>
          </a:p>
          <a:p>
            <a:pPr>
              <a:spcBef>
                <a:spcPts val="1154"/>
              </a:spcBef>
            </a:pPr>
            <a:r>
              <a:rPr lang="en-US" dirty="0" smtClean="0"/>
              <a:t>12 custom extractor “slots” you can use:</a:t>
            </a:r>
          </a:p>
          <a:p>
            <a:pPr>
              <a:spcBef>
                <a:spcPts val="1154"/>
              </a:spcBef>
            </a:pPr>
            <a:endParaRPr lang="en-US" dirty="0" smtClean="0"/>
          </a:p>
          <a:p>
            <a:pPr>
              <a:spcBef>
                <a:spcPts val="1154"/>
              </a:spcBef>
            </a:pPr>
            <a:endParaRPr lang="en-US" dirty="0" smtClean="0"/>
          </a:p>
          <a:p>
            <a:pPr lvl="1">
              <a:spcBef>
                <a:spcPts val="1154"/>
              </a:spcBef>
            </a:pPr>
            <a:endParaRPr lang="en-US" dirty="0" smtClean="0"/>
          </a:p>
          <a:p>
            <a:pPr>
              <a:spcBef>
                <a:spcPts val="1154"/>
              </a:spcBef>
            </a:pPr>
            <a:endParaRPr lang="de-DE" dirty="0" smtClean="0"/>
          </a:p>
        </p:txBody>
      </p:sp>
      <p:graphicFrame>
        <p:nvGraphicFramePr>
          <p:cNvPr id="7" name="Table 6"/>
          <p:cNvGraphicFramePr>
            <a:graphicFrameLocks noGrp="1"/>
          </p:cNvGraphicFramePr>
          <p:nvPr>
            <p:extLst>
              <p:ext uri="{D42A27DB-BD31-4B8C-83A1-F6EECF244321}">
                <p14:modId xmlns:p14="http://schemas.microsoft.com/office/powerpoint/2010/main" val="1904573687"/>
              </p:ext>
            </p:extLst>
          </p:nvPr>
        </p:nvGraphicFramePr>
        <p:xfrm>
          <a:off x="609601" y="3204857"/>
          <a:ext cx="7924799" cy="2205343"/>
        </p:xfrm>
        <a:graphic>
          <a:graphicData uri="http://schemas.openxmlformats.org/drawingml/2006/table">
            <a:tbl>
              <a:tblPr firstRow="1" firstCol="1" bandRow="1">
                <a:tableStyleId>{5C22544A-7EE6-4342-B048-85BDC9FD1C3A}</a:tableStyleId>
              </a:tblPr>
              <a:tblGrid>
                <a:gridCol w="2995961"/>
                <a:gridCol w="2416097"/>
                <a:gridCol w="2512741"/>
              </a:tblGrid>
              <a:tr h="490546">
                <a:tc>
                  <a:txBody>
                    <a:bodyPr/>
                    <a:lstStyle/>
                    <a:p>
                      <a:endParaRPr lang="en-US" sz="1800" dirty="0"/>
                    </a:p>
                  </a:txBody>
                  <a:tcPr marT="41159" marB="41159"/>
                </a:tc>
                <a:tc>
                  <a:txBody>
                    <a:bodyPr/>
                    <a:lstStyle/>
                    <a:p>
                      <a:r>
                        <a:rPr lang="de-DE" sz="1800" dirty="0" smtClean="0"/>
                        <a:t>Case</a:t>
                      </a:r>
                      <a:r>
                        <a:rPr lang="de-DE" sz="1800" baseline="0" dirty="0" smtClean="0"/>
                        <a:t> </a:t>
                      </a:r>
                      <a:r>
                        <a:rPr lang="de-DE" sz="1800" dirty="0" smtClean="0"/>
                        <a:t>insensitive</a:t>
                      </a:r>
                      <a:endParaRPr lang="en-US" sz="1800" dirty="0"/>
                    </a:p>
                  </a:txBody>
                  <a:tcPr marT="41159" marB="41159"/>
                </a:tc>
                <a:tc>
                  <a:txBody>
                    <a:bodyPr/>
                    <a:lstStyle/>
                    <a:p>
                      <a:r>
                        <a:rPr lang="de-DE" sz="1800" dirty="0" smtClean="0"/>
                        <a:t>Case sensitive</a:t>
                      </a:r>
                      <a:endParaRPr lang="en-US" sz="1800" dirty="0"/>
                    </a:p>
                  </a:txBody>
                  <a:tcPr marT="41159" marB="41159"/>
                </a:tc>
              </a:tr>
              <a:tr h="819415">
                <a:tc>
                  <a:txBody>
                    <a:bodyPr/>
                    <a:lstStyle/>
                    <a:p>
                      <a:r>
                        <a:rPr lang="de-DE" sz="1800" dirty="0" smtClean="0"/>
                        <a:t>Word matching</a:t>
                      </a:r>
                      <a:endParaRPr lang="en-US" sz="1800" dirty="0"/>
                    </a:p>
                  </a:txBody>
                  <a:tcPr marT="41159" marB="41159"/>
                </a:tc>
                <a:tc>
                  <a:txBody>
                    <a:bodyPr/>
                    <a:lstStyle/>
                    <a:p>
                      <a:r>
                        <a:rPr lang="de-DE" sz="1800" dirty="0" smtClean="0"/>
                        <a:t>5 word extractors</a:t>
                      </a:r>
                      <a:endParaRPr lang="en-US" sz="1800" dirty="0"/>
                    </a:p>
                  </a:txBody>
                  <a:tcPr marT="41159" marB="41159"/>
                </a:tc>
                <a:tc>
                  <a:txBody>
                    <a:bodyPr/>
                    <a:lstStyle/>
                    <a:p>
                      <a:r>
                        <a:rPr lang="de-DE" sz="1800" dirty="0" smtClean="0"/>
                        <a:t>1 word exact extractor</a:t>
                      </a:r>
                      <a:endParaRPr lang="en-US" sz="1800" dirty="0"/>
                    </a:p>
                  </a:txBody>
                  <a:tcPr marT="41159" marB="41159"/>
                </a:tc>
              </a:tr>
              <a:tr h="895382">
                <a:tc>
                  <a:txBody>
                    <a:bodyPr/>
                    <a:lstStyle/>
                    <a:p>
                      <a:r>
                        <a:rPr lang="de-DE" sz="1800" dirty="0" smtClean="0"/>
                        <a:t>Substring matching</a:t>
                      </a:r>
                      <a:endParaRPr lang="en-US" sz="1800" dirty="0"/>
                    </a:p>
                  </a:txBody>
                  <a:tcPr marT="41159" marB="41159"/>
                </a:tc>
                <a:tc>
                  <a:txBody>
                    <a:bodyPr/>
                    <a:lstStyle/>
                    <a:p>
                      <a:r>
                        <a:rPr lang="de-DE" sz="1800" dirty="0" smtClean="0"/>
                        <a:t>5 word part extractors</a:t>
                      </a:r>
                      <a:endParaRPr lang="en-US" sz="1800" dirty="0"/>
                    </a:p>
                  </a:txBody>
                  <a:tcPr marT="41159" marB="41159"/>
                </a:tc>
                <a:tc>
                  <a:txBody>
                    <a:bodyPr/>
                    <a:lstStyle/>
                    <a:p>
                      <a:r>
                        <a:rPr lang="de-DE" sz="1800" dirty="0" smtClean="0"/>
                        <a:t>1 word part exact extractor</a:t>
                      </a:r>
                      <a:endParaRPr lang="en-US" sz="1800" dirty="0"/>
                    </a:p>
                  </a:txBody>
                  <a:tcPr marT="41159" marB="41159"/>
                </a:tc>
              </a:tr>
            </a:tbl>
          </a:graphicData>
        </a:graphic>
      </p:graphicFrame>
    </p:spTree>
    <p:extLst>
      <p:ext uri="{BB962C8B-B14F-4D97-AF65-F5344CB8AC3E}">
        <p14:creationId xmlns:p14="http://schemas.microsoft.com/office/powerpoint/2010/main" val="3518189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Custom Entity Extraction: Setup</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71577464"/>
              </p:ext>
            </p:extLst>
          </p:nvPr>
        </p:nvGraphicFramePr>
        <p:xfrm>
          <a:off x="381000" y="1447800"/>
          <a:ext cx="83820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9335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Search Landscape in SharePoint 2010</a:t>
            </a:r>
            <a:endParaRPr lang="en-US"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751331384"/>
              </p:ext>
            </p:extLst>
          </p:nvPr>
        </p:nvGraphicFramePr>
        <p:xfrm>
          <a:off x="381000" y="1447800"/>
          <a:ext cx="8381148" cy="4212282"/>
        </p:xfrm>
        <a:graphic>
          <a:graphicData uri="http://schemas.openxmlformats.org/drawingml/2006/table">
            <a:tbl>
              <a:tblPr firstRow="1" firstCol="1" bandRow="1">
                <a:tableStyleId>{5C22544A-7EE6-4342-B048-85BDC9FD1C3A}</a:tableStyleId>
              </a:tblPr>
              <a:tblGrid>
                <a:gridCol w="1784874"/>
                <a:gridCol w="2939526"/>
                <a:gridCol w="3656748"/>
              </a:tblGrid>
              <a:tr h="578311">
                <a:tc>
                  <a:txBody>
                    <a:bodyPr/>
                    <a:lstStyle/>
                    <a:p>
                      <a:endParaRPr lang="en-US" sz="1800" dirty="0">
                        <a:solidFill>
                          <a:sysClr val="windowText" lastClr="000000"/>
                        </a:solidFill>
                      </a:endParaRPr>
                    </a:p>
                  </a:txBody>
                  <a:tcPr marL="81374" marR="81374" marT="34299" marB="34299"/>
                </a:tc>
                <a:tc>
                  <a:txBody>
                    <a:bodyPr/>
                    <a:lstStyle/>
                    <a:p>
                      <a:r>
                        <a:rPr lang="en-US" sz="1800" dirty="0" smtClean="0"/>
                        <a:t>SharePoint Search</a:t>
                      </a:r>
                      <a:endParaRPr lang="en-US" sz="1800" dirty="0">
                        <a:solidFill>
                          <a:sysClr val="windowText" lastClr="000000"/>
                        </a:solidFill>
                      </a:endParaRPr>
                    </a:p>
                  </a:txBody>
                  <a:tcPr marL="81374" marR="81374" marT="34299" marB="34299"/>
                </a:tc>
                <a:tc>
                  <a:txBody>
                    <a:bodyPr/>
                    <a:lstStyle/>
                    <a:p>
                      <a:r>
                        <a:rPr lang="en-US" sz="1800" dirty="0" smtClean="0"/>
                        <a:t>FAST Search</a:t>
                      </a:r>
                      <a:endParaRPr lang="en-US" sz="1800" dirty="0">
                        <a:solidFill>
                          <a:sysClr val="windowText" lastClr="000000"/>
                        </a:solidFill>
                      </a:endParaRPr>
                    </a:p>
                  </a:txBody>
                  <a:tcPr marL="81374" marR="81374" marT="34299" marB="34299"/>
                </a:tc>
              </a:tr>
              <a:tr h="578311">
                <a:tc>
                  <a:txBody>
                    <a:bodyPr/>
                    <a:lstStyle/>
                    <a:p>
                      <a:r>
                        <a:rPr lang="en-US" sz="1800" dirty="0" smtClean="0"/>
                        <a:t>Focus</a:t>
                      </a:r>
                      <a:endParaRPr lang="en-US" sz="1800" dirty="0">
                        <a:solidFill>
                          <a:sysClr val="windowText" lastClr="000000"/>
                        </a:solidFill>
                      </a:endParaRPr>
                    </a:p>
                  </a:txBody>
                  <a:tcPr marL="81374" marR="81374" marT="34299" marB="34299"/>
                </a:tc>
                <a:tc>
                  <a:txBody>
                    <a:bodyPr/>
                    <a:lstStyle/>
                    <a:p>
                      <a:r>
                        <a:rPr lang="en-US" sz="1800" dirty="0" smtClean="0"/>
                        <a:t>Enterprise search</a:t>
                      </a:r>
                      <a:endParaRPr lang="en-US" sz="1800" dirty="0">
                        <a:solidFill>
                          <a:sysClr val="windowText" lastClr="000000"/>
                        </a:solidFill>
                      </a:endParaRPr>
                    </a:p>
                  </a:txBody>
                  <a:tcPr marL="81374" marR="81374" marT="34299" marB="34299"/>
                </a:tc>
                <a:tc>
                  <a:txBody>
                    <a:bodyPr/>
                    <a:lstStyle/>
                    <a:p>
                      <a:r>
                        <a:rPr lang="en-US" sz="1800" dirty="0" smtClean="0"/>
                        <a:t>Search application</a:t>
                      </a:r>
                      <a:r>
                        <a:rPr lang="en-US" sz="1800" baseline="0" dirty="0" smtClean="0"/>
                        <a:t> platform</a:t>
                      </a:r>
                      <a:endParaRPr lang="en-US" sz="1800" dirty="0">
                        <a:solidFill>
                          <a:sysClr val="windowText" lastClr="000000"/>
                        </a:solidFill>
                      </a:endParaRPr>
                    </a:p>
                  </a:txBody>
                  <a:tcPr marL="81374" marR="81374" marT="34299" marB="34299"/>
                </a:tc>
              </a:tr>
              <a:tr h="984885">
                <a:tc>
                  <a:txBody>
                    <a:bodyPr/>
                    <a:lstStyle/>
                    <a:p>
                      <a:r>
                        <a:rPr lang="en-US" sz="1800" smtClean="0"/>
                        <a:t>Strengths</a:t>
                      </a:r>
                      <a:endParaRPr lang="en-US" sz="1800">
                        <a:solidFill>
                          <a:sysClr val="windowText" lastClr="000000"/>
                        </a:solidFill>
                      </a:endParaRPr>
                    </a:p>
                  </a:txBody>
                  <a:tcPr marL="81374" marR="81374" marT="34299" marB="34299"/>
                </a:tc>
                <a:tc>
                  <a:txBody>
                    <a:bodyPr/>
                    <a:lstStyle/>
                    <a:p>
                      <a:r>
                        <a:rPr lang="en-US" sz="1800" dirty="0" smtClean="0"/>
                        <a:t>Ease of deployment, low</a:t>
                      </a:r>
                      <a:r>
                        <a:rPr lang="en-US" sz="1800" baseline="0" dirty="0" smtClean="0"/>
                        <a:t> TCO</a:t>
                      </a:r>
                      <a:endParaRPr lang="en-US" sz="1800" dirty="0">
                        <a:solidFill>
                          <a:sysClr val="windowText" lastClr="000000"/>
                        </a:solidFill>
                      </a:endParaRPr>
                    </a:p>
                  </a:txBody>
                  <a:tcPr marL="81374" marR="81374" marT="34299" marB="34299"/>
                </a:tc>
                <a:tc>
                  <a:txBody>
                    <a:bodyPr/>
                    <a:lstStyle/>
                    <a:p>
                      <a:r>
                        <a:rPr lang="en-US" sz="1800" dirty="0" smtClean="0"/>
                        <a:t>Scale, Extensibility</a:t>
                      </a:r>
                      <a:endParaRPr lang="en-US" sz="1800" dirty="0">
                        <a:solidFill>
                          <a:sysClr val="windowText" lastClr="000000"/>
                        </a:solidFill>
                      </a:endParaRPr>
                    </a:p>
                  </a:txBody>
                  <a:tcPr marL="81374" marR="81374" marT="34299" marB="34299"/>
                </a:tc>
              </a:tr>
              <a:tr h="578311">
                <a:tc>
                  <a:txBody>
                    <a:bodyPr/>
                    <a:lstStyle/>
                    <a:p>
                      <a:r>
                        <a:rPr lang="en-US" sz="1800" smtClean="0"/>
                        <a:t>Limitations</a:t>
                      </a:r>
                      <a:endParaRPr lang="en-US" sz="1800">
                        <a:solidFill>
                          <a:sysClr val="windowText" lastClr="000000"/>
                        </a:solidFill>
                      </a:endParaRPr>
                    </a:p>
                  </a:txBody>
                  <a:tcPr marL="81374" marR="81374" marT="34299" marB="34299"/>
                </a:tc>
                <a:tc>
                  <a:txBody>
                    <a:bodyPr/>
                    <a:lstStyle/>
                    <a:p>
                      <a:r>
                        <a:rPr lang="en-US" sz="1800" dirty="0" smtClean="0"/>
                        <a:t>Limited extensibility</a:t>
                      </a:r>
                      <a:endParaRPr lang="en-US" sz="1800" dirty="0">
                        <a:solidFill>
                          <a:sysClr val="windowText" lastClr="000000"/>
                        </a:solidFill>
                      </a:endParaRPr>
                    </a:p>
                  </a:txBody>
                  <a:tcPr marL="81374" marR="81374" marT="34299" marB="34299"/>
                </a:tc>
                <a:tc>
                  <a:txBody>
                    <a:bodyPr/>
                    <a:lstStyle/>
                    <a:p>
                      <a:r>
                        <a:rPr lang="en-US" sz="1800" dirty="0" smtClean="0"/>
                        <a:t>Complex</a:t>
                      </a:r>
                      <a:r>
                        <a:rPr lang="en-US" sz="1800" baseline="0" dirty="0" smtClean="0"/>
                        <a:t> deployment, maintenance</a:t>
                      </a:r>
                      <a:endParaRPr lang="en-US" sz="1800" dirty="0">
                        <a:solidFill>
                          <a:sysClr val="windowText" lastClr="000000"/>
                        </a:solidFill>
                      </a:endParaRPr>
                    </a:p>
                  </a:txBody>
                  <a:tcPr marL="81374" marR="81374" marT="34299" marB="34299"/>
                </a:tc>
              </a:tr>
              <a:tr h="1453537">
                <a:tc>
                  <a:txBody>
                    <a:bodyPr/>
                    <a:lstStyle/>
                    <a:p>
                      <a:r>
                        <a:rPr lang="en-US" sz="1800" dirty="0" smtClean="0"/>
                        <a:t>Products</a:t>
                      </a:r>
                      <a:endParaRPr lang="en-US" sz="1800" dirty="0">
                        <a:solidFill>
                          <a:sysClr val="windowText" lastClr="000000"/>
                        </a:solidFill>
                      </a:endParaRPr>
                    </a:p>
                  </a:txBody>
                  <a:tcPr marL="81374" marR="81374" marT="34299" marB="34299"/>
                </a:tc>
                <a:tc>
                  <a:txBody>
                    <a:bodyPr/>
                    <a:lstStyle/>
                    <a:p>
                      <a:pPr marL="285750" indent="-285750">
                        <a:buFont typeface="Arial" panose="020B0604020202020204" pitchFamily="34" charset="0"/>
                        <a:buChar char="•"/>
                      </a:pPr>
                      <a:r>
                        <a:rPr lang="en-US" sz="1800" dirty="0" smtClean="0"/>
                        <a:t>SharePoint Foundation</a:t>
                      </a:r>
                    </a:p>
                    <a:p>
                      <a:pPr marL="285750" indent="-285750">
                        <a:buFont typeface="Arial" panose="020B0604020202020204" pitchFamily="34" charset="0"/>
                        <a:buChar char="•"/>
                      </a:pPr>
                      <a:r>
                        <a:rPr lang="en-US" sz="1800" dirty="0" smtClean="0"/>
                        <a:t>SharePoint Server</a:t>
                      </a:r>
                    </a:p>
                    <a:p>
                      <a:pPr marL="285750" indent="-285750">
                        <a:buFont typeface="Arial" panose="020B0604020202020204" pitchFamily="34" charset="0"/>
                        <a:buChar char="•"/>
                      </a:pPr>
                      <a:r>
                        <a:rPr lang="en-US" sz="1800" dirty="0" smtClean="0"/>
                        <a:t>Search Server</a:t>
                      </a:r>
                      <a:endParaRPr lang="en-US" sz="1800" dirty="0">
                        <a:solidFill>
                          <a:sysClr val="windowText" lastClr="000000"/>
                        </a:solidFill>
                      </a:endParaRPr>
                    </a:p>
                  </a:txBody>
                  <a:tcPr marL="81374" marR="81374" marT="34299" marB="34299"/>
                </a:tc>
                <a:tc>
                  <a:txBody>
                    <a:bodyPr/>
                    <a:lstStyle/>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smtClean="0"/>
                        <a:t>FAST Search</a:t>
                      </a:r>
                      <a:r>
                        <a:rPr lang="en-US" sz="1800" baseline="0" dirty="0" smtClean="0"/>
                        <a:t> for SharePoint</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smtClean="0"/>
                        <a:t>FAST Search for Internet Sites</a:t>
                      </a:r>
                      <a:endParaRPr lang="en-US" sz="1800" dirty="0">
                        <a:solidFill>
                          <a:sysClr val="windowText" lastClr="000000"/>
                        </a:solidFill>
                      </a:endParaRPr>
                    </a:p>
                  </a:txBody>
                  <a:tcPr marL="81374" marR="81374" marT="34299" marB="34299"/>
                </a:tc>
              </a:tr>
            </a:tbl>
          </a:graphicData>
        </a:graphic>
      </p:graphicFrame>
    </p:spTree>
    <p:extLst>
      <p:ext uri="{BB962C8B-B14F-4D97-AF65-F5344CB8AC3E}">
        <p14:creationId xmlns:p14="http://schemas.microsoft.com/office/powerpoint/2010/main" val="3055732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Search Overview</a:t>
            </a:r>
          </a:p>
          <a:p>
            <a:pPr>
              <a:buFont typeface="Wingdings" panose="05000000000000000000" pitchFamily="2" charset="2"/>
              <a:buChar char="ü"/>
            </a:pPr>
            <a:r>
              <a:rPr lang="en-US" dirty="0">
                <a:solidFill>
                  <a:schemeClr val="bg1">
                    <a:lumMod val="50000"/>
                  </a:schemeClr>
                </a:solidFill>
              </a:rPr>
              <a:t>Search Architecture &amp; APIs</a:t>
            </a:r>
          </a:p>
          <a:p>
            <a:pPr>
              <a:buFont typeface="Wingdings" panose="05000000000000000000" pitchFamily="2" charset="2"/>
              <a:buChar char="ü"/>
            </a:pPr>
            <a:r>
              <a:rPr lang="en-US" dirty="0">
                <a:solidFill>
                  <a:schemeClr val="bg1">
                    <a:lumMod val="50000"/>
                  </a:schemeClr>
                </a:solidFill>
              </a:rPr>
              <a:t>Executing Queries</a:t>
            </a:r>
          </a:p>
          <a:p>
            <a:pPr>
              <a:buFont typeface="Wingdings" panose="05000000000000000000" pitchFamily="2" charset="2"/>
              <a:buChar char="ü"/>
            </a:pPr>
            <a:r>
              <a:rPr lang="en-US" dirty="0">
                <a:solidFill>
                  <a:schemeClr val="bg1">
                    <a:lumMod val="50000"/>
                  </a:schemeClr>
                </a:solidFill>
              </a:rPr>
              <a:t>Search Verticals</a:t>
            </a:r>
          </a:p>
          <a:p>
            <a:pPr>
              <a:buFont typeface="Wingdings" panose="05000000000000000000" pitchFamily="2" charset="2"/>
              <a:buChar char="ü"/>
            </a:pPr>
            <a:r>
              <a:rPr lang="en-US" dirty="0">
                <a:solidFill>
                  <a:schemeClr val="bg1">
                    <a:lumMod val="50000"/>
                  </a:schemeClr>
                </a:solidFill>
              </a:rPr>
              <a:t>Parsers</a:t>
            </a:r>
          </a:p>
          <a:p>
            <a:pPr>
              <a:buFont typeface="Wingdings" panose="05000000000000000000" pitchFamily="2" charset="2"/>
              <a:buChar char="ü"/>
            </a:pPr>
            <a:r>
              <a:rPr lang="en-US" dirty="0">
                <a:solidFill>
                  <a:schemeClr val="bg1">
                    <a:lumMod val="50000"/>
                  </a:schemeClr>
                </a:solidFill>
              </a:rPr>
              <a:t>Custom Entity Extraction</a:t>
            </a:r>
          </a:p>
          <a:p>
            <a:pPr>
              <a:buFont typeface="Wingdings" panose="05000000000000000000" pitchFamily="2" charset="2"/>
              <a:buChar char="Ø"/>
            </a:pPr>
            <a:r>
              <a:rPr lang="en-US" dirty="0"/>
              <a:t>Web Service Callout</a:t>
            </a:r>
          </a:p>
        </p:txBody>
      </p:sp>
    </p:spTree>
    <p:extLst>
      <p:ext uri="{BB962C8B-B14F-4D97-AF65-F5344CB8AC3E}">
        <p14:creationId xmlns:p14="http://schemas.microsoft.com/office/powerpoint/2010/main" val="1814614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Web Service Call-Out</a:t>
            </a:r>
            <a:endParaRPr lang="en-US" dirty="0"/>
          </a:p>
        </p:txBody>
      </p:sp>
      <p:sp>
        <p:nvSpPr>
          <p:cNvPr id="9" name="Content Placeholder 4"/>
          <p:cNvSpPr>
            <a:spLocks noGrp="1"/>
          </p:cNvSpPr>
          <p:nvPr>
            <p:ph idx="1"/>
          </p:nvPr>
        </p:nvSpPr>
        <p:spPr/>
        <p:txBody>
          <a:bodyPr>
            <a:normAutofit fontScale="92500" lnSpcReduction="10000"/>
          </a:bodyPr>
          <a:lstStyle/>
          <a:p>
            <a:r>
              <a:rPr lang="en-US" dirty="0" smtClean="0"/>
              <a:t>Transform managed properties using a </a:t>
            </a:r>
            <a:br>
              <a:rPr lang="en-US" dirty="0" smtClean="0"/>
            </a:br>
            <a:r>
              <a:rPr lang="en-US" dirty="0" smtClean="0"/>
              <a:t>custom web service</a:t>
            </a:r>
          </a:p>
          <a:p>
            <a:pPr lvl="1"/>
            <a:r>
              <a:rPr lang="nb-NO" dirty="0" smtClean="0"/>
              <a:t>Data cleansing</a:t>
            </a:r>
          </a:p>
          <a:p>
            <a:pPr lvl="1"/>
            <a:r>
              <a:rPr lang="nb-NO" dirty="0" smtClean="0"/>
              <a:t>Entity extraction</a:t>
            </a:r>
          </a:p>
          <a:p>
            <a:pPr lvl="1"/>
            <a:r>
              <a:rPr lang="nb-NO" dirty="0" smtClean="0"/>
              <a:t>Classification and tagging</a:t>
            </a:r>
            <a:endParaRPr lang="en-US" dirty="0" smtClean="0"/>
          </a:p>
          <a:p>
            <a:r>
              <a:rPr lang="en-US" dirty="0" smtClean="0"/>
              <a:t>SOAP web service</a:t>
            </a:r>
          </a:p>
          <a:p>
            <a:pPr lvl="1"/>
            <a:r>
              <a:rPr lang="nb-NO" dirty="0" smtClean="0"/>
              <a:t>Reads a set of managed properties and returns new or modified properties</a:t>
            </a:r>
            <a:endParaRPr lang="en-US" dirty="0" smtClean="0"/>
          </a:p>
          <a:p>
            <a:r>
              <a:rPr lang="nb-NO" dirty="0" smtClean="0"/>
              <a:t>Content Processing web service client</a:t>
            </a:r>
            <a:endParaRPr lang="en-US" dirty="0" smtClean="0"/>
          </a:p>
          <a:p>
            <a:pPr lvl="1"/>
            <a:r>
              <a:rPr lang="nb-NO" dirty="0" smtClean="0"/>
              <a:t>Trigger conditition controls when to do (synchronous) </a:t>
            </a:r>
            <a:br>
              <a:rPr lang="nb-NO" dirty="0" smtClean="0"/>
            </a:br>
            <a:r>
              <a:rPr lang="nb-NO" dirty="0" smtClean="0"/>
              <a:t>call-out</a:t>
            </a:r>
          </a:p>
          <a:p>
            <a:pPr lvl="1"/>
            <a:r>
              <a:rPr lang="nb-NO" dirty="0" smtClean="0"/>
              <a:t>New or modified managed property values get indexed</a:t>
            </a:r>
          </a:p>
          <a:p>
            <a:pPr lvl="1"/>
            <a:r>
              <a:rPr lang="nb-NO" dirty="0" smtClean="0"/>
              <a:t>Configurable error handling: Warn or Fail document</a:t>
            </a:r>
          </a:p>
          <a:p>
            <a:pPr lvl="1"/>
            <a:endParaRPr lang="en-US" dirty="0" smtClean="0"/>
          </a:p>
          <a:p>
            <a:endParaRPr lang="en-US" dirty="0"/>
          </a:p>
        </p:txBody>
      </p:sp>
      <p:sp>
        <p:nvSpPr>
          <p:cNvPr id="7" name="Rectangle 2"/>
          <p:cNvSpPr>
            <a:spLocks noChangeArrowheads="1"/>
          </p:cNvSpPr>
          <p:nvPr/>
        </p:nvSpPr>
        <p:spPr bwMode="auto">
          <a:xfrm>
            <a:off x="0" y="708312"/>
            <a:ext cx="177640" cy="29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7929" tIns="43964" rIns="87929" bIns="43964"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661972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Service Call-Out</a:t>
            </a:r>
          </a:p>
        </p:txBody>
      </p:sp>
      <p:sp>
        <p:nvSpPr>
          <p:cNvPr id="2" name="Text Placeholder 1"/>
          <p:cNvSpPr>
            <a:spLocks noGrp="1"/>
          </p:cNvSpPr>
          <p:nvPr>
            <p:ph idx="1"/>
          </p:nvPr>
        </p:nvSpPr>
        <p:spPr/>
        <p:txBody>
          <a:bodyPr/>
          <a:lstStyle/>
          <a:p>
            <a:r>
              <a:rPr lang="en-US" dirty="0" smtClean="0"/>
              <a:t>Data Flow</a:t>
            </a:r>
            <a:endParaRPr lang="en-US" dirty="0"/>
          </a:p>
        </p:txBody>
      </p:sp>
      <p:sp>
        <p:nvSpPr>
          <p:cNvPr id="7" name="Rectangle 2"/>
          <p:cNvSpPr>
            <a:spLocks noChangeArrowheads="1"/>
          </p:cNvSpPr>
          <p:nvPr/>
        </p:nvSpPr>
        <p:spPr bwMode="auto">
          <a:xfrm>
            <a:off x="0" y="708312"/>
            <a:ext cx="177640" cy="29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7929" tIns="43964" rIns="87929" bIns="43964" numCol="1" anchor="ctr" anchorCtr="0" compatLnSpc="1">
            <a:prstTxWarp prst="textNoShape">
              <a:avLst/>
            </a:prstTxWarp>
            <a:spAutoFit/>
          </a:bodyPr>
          <a:lstStyle/>
          <a:p>
            <a:endParaRPr lang="en-US" sz="1350"/>
          </a:p>
        </p:txBody>
      </p:sp>
      <p:sp>
        <p:nvSpPr>
          <p:cNvPr id="9" name="Rectangle 8"/>
          <p:cNvSpPr/>
          <p:nvPr/>
        </p:nvSpPr>
        <p:spPr>
          <a:xfrm>
            <a:off x="3561183" y="1941861"/>
            <a:ext cx="914400" cy="548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algn="ctr"/>
            <a:r>
              <a:rPr lang="nb-NO" sz="1125" dirty="0"/>
              <a:t>SOAP RPC Web Sevice</a:t>
            </a:r>
            <a:endParaRPr lang="en-US" sz="1125" dirty="0"/>
          </a:p>
        </p:txBody>
      </p:sp>
      <p:sp>
        <p:nvSpPr>
          <p:cNvPr id="12" name="Can 11"/>
          <p:cNvSpPr/>
          <p:nvPr/>
        </p:nvSpPr>
        <p:spPr>
          <a:xfrm>
            <a:off x="2683492" y="4791278"/>
            <a:ext cx="1112293" cy="54878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algn="ctr"/>
            <a:r>
              <a:rPr lang="nb-NO" sz="1125" dirty="0"/>
              <a:t>Admin</a:t>
            </a:r>
          </a:p>
          <a:p>
            <a:pPr algn="ctr"/>
            <a:r>
              <a:rPr lang="nb-NO" sz="1125" dirty="0"/>
              <a:t>Database</a:t>
            </a:r>
            <a:endParaRPr lang="en-US" sz="1125" dirty="0"/>
          </a:p>
        </p:txBody>
      </p:sp>
      <p:cxnSp>
        <p:nvCxnSpPr>
          <p:cNvPr id="14" name="Straight Arrow Connector 13"/>
          <p:cNvCxnSpPr>
            <a:endCxn id="12" idx="1"/>
          </p:cNvCxnSpPr>
          <p:nvPr/>
        </p:nvCxnSpPr>
        <p:spPr>
          <a:xfrm>
            <a:off x="3236386" y="3822311"/>
            <a:ext cx="3253" cy="9689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4" idx="3"/>
            <a:endCxn id="28" idx="1"/>
          </p:cNvCxnSpPr>
          <p:nvPr/>
        </p:nvCxnSpPr>
        <p:spPr>
          <a:xfrm>
            <a:off x="1600201" y="3672625"/>
            <a:ext cx="988458" cy="76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371769" y="3326103"/>
            <a:ext cx="928617" cy="1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59869" y="2663643"/>
            <a:ext cx="913832" cy="261911"/>
          </a:xfrm>
          <a:prstGeom prst="rect">
            <a:avLst/>
          </a:prstGeom>
          <a:noFill/>
        </p:spPr>
        <p:txBody>
          <a:bodyPr wrap="square" lIns="87929" tIns="43964" rIns="87929" bIns="43964" rtlCol="0">
            <a:spAutoFit/>
          </a:bodyPr>
          <a:lstStyle/>
          <a:p>
            <a:r>
              <a:rPr lang="nb-NO" sz="1125" dirty="0"/>
              <a:t>Input MPs</a:t>
            </a:r>
            <a:endParaRPr lang="en-US" sz="1125" dirty="0"/>
          </a:p>
        </p:txBody>
      </p:sp>
      <p:sp>
        <p:nvSpPr>
          <p:cNvPr id="31" name="TextBox 30"/>
          <p:cNvSpPr txBox="1"/>
          <p:nvPr/>
        </p:nvSpPr>
        <p:spPr>
          <a:xfrm>
            <a:off x="4151496" y="2663644"/>
            <a:ext cx="1217779" cy="261911"/>
          </a:xfrm>
          <a:prstGeom prst="rect">
            <a:avLst/>
          </a:prstGeom>
          <a:noFill/>
        </p:spPr>
        <p:txBody>
          <a:bodyPr wrap="square" lIns="87929" tIns="43964" rIns="87929" bIns="43964" rtlCol="0">
            <a:spAutoFit/>
          </a:bodyPr>
          <a:lstStyle/>
          <a:p>
            <a:r>
              <a:rPr lang="nb-NO" sz="1125" dirty="0"/>
              <a:t>Output MPs</a:t>
            </a:r>
            <a:endParaRPr lang="en-US" sz="1125" dirty="0"/>
          </a:p>
        </p:txBody>
      </p:sp>
      <p:cxnSp>
        <p:nvCxnSpPr>
          <p:cNvPr id="41" name="Straight Arrow Connector 40"/>
          <p:cNvCxnSpPr>
            <a:endCxn id="12" idx="2"/>
          </p:cNvCxnSpPr>
          <p:nvPr/>
        </p:nvCxnSpPr>
        <p:spPr>
          <a:xfrm>
            <a:off x="2057969" y="5065670"/>
            <a:ext cx="6255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69219" y="4631699"/>
            <a:ext cx="1379845" cy="1381448"/>
          </a:xfrm>
          <a:prstGeom prst="rect">
            <a:avLst/>
          </a:prstGeom>
          <a:noFill/>
        </p:spPr>
        <p:txBody>
          <a:bodyPr wrap="square" lIns="87929" tIns="43964" rIns="87929" bIns="43964" rtlCol="0">
            <a:spAutoFit/>
          </a:bodyPr>
          <a:lstStyle/>
          <a:p>
            <a:r>
              <a:rPr lang="nb-NO" sz="1400" dirty="0"/>
              <a:t>1. Configure schema</a:t>
            </a:r>
          </a:p>
          <a:p>
            <a:r>
              <a:rPr lang="nb-NO" sz="1400" dirty="0"/>
              <a:t>2. Configure web service client</a:t>
            </a:r>
          </a:p>
          <a:p>
            <a:r>
              <a:rPr lang="nb-NO" sz="1400" dirty="0"/>
              <a:t>3. Start Crawl</a:t>
            </a:r>
            <a:endParaRPr lang="en-US" sz="1400" dirty="0"/>
          </a:p>
        </p:txBody>
      </p:sp>
      <p:sp>
        <p:nvSpPr>
          <p:cNvPr id="23" name="Rounded Rectangle 22"/>
          <p:cNvSpPr/>
          <p:nvPr/>
        </p:nvSpPr>
        <p:spPr bwMode="auto">
          <a:xfrm>
            <a:off x="5943601" y="3169681"/>
            <a:ext cx="1079200" cy="747513"/>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8590" tIns="34295" rIns="68590" bIns="34295" numCol="1" rtlCol="0" anchor="t" anchorCtr="0" compatLnSpc="1">
            <a:prstTxWarp prst="textNoShape">
              <a:avLst/>
            </a:prstTxWarp>
          </a:bodyPr>
          <a:lstStyle/>
          <a:p>
            <a:pPr algn="ctr" defTabSz="685711" fontAlgn="base">
              <a:spcBef>
                <a:spcPct val="0"/>
              </a:spcBef>
              <a:spcAft>
                <a:spcPct val="0"/>
              </a:spcAft>
            </a:pPr>
            <a:r>
              <a:rPr lang="it-IT" sz="1050" b="1" dirty="0">
                <a:solidFill>
                  <a:schemeClr val="tx1"/>
                </a:solidFill>
              </a:rPr>
              <a:t>Index</a:t>
            </a:r>
            <a:endParaRPr lang="en-US" sz="1050" b="1" dirty="0">
              <a:solidFill>
                <a:schemeClr val="tx1"/>
              </a:solidFill>
            </a:endParaRPr>
          </a:p>
        </p:txBody>
      </p:sp>
      <p:sp>
        <p:nvSpPr>
          <p:cNvPr id="24" name="Rounded Rectangle 23"/>
          <p:cNvSpPr/>
          <p:nvPr/>
        </p:nvSpPr>
        <p:spPr bwMode="auto">
          <a:xfrm>
            <a:off x="521001" y="3298868"/>
            <a:ext cx="1079200" cy="747513"/>
          </a:xfrm>
          <a:prstGeom prst="roundRect">
            <a:avLst/>
          </a:prstGeom>
          <a:solidFill>
            <a:schemeClr val="accent1"/>
          </a:solidFill>
          <a:ln>
            <a:headEnd type="none" w="med" len="med"/>
            <a:tailEnd type="none" w="med" len="med"/>
          </a:ln>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vert="horz" wrap="square" lIns="68590" tIns="34295" rIns="68590" bIns="34295" numCol="1" rtlCol="0" anchor="ctr" anchorCtr="0" compatLnSpc="1">
            <a:prstTxWarp prst="textNoShape">
              <a:avLst/>
            </a:prstTxWarp>
          </a:bodyPr>
          <a:lstStyle/>
          <a:p>
            <a:pPr algn="ctr" defTabSz="685711" fontAlgn="base">
              <a:spcBef>
                <a:spcPct val="0"/>
              </a:spcBef>
              <a:spcAft>
                <a:spcPct val="0"/>
              </a:spcAft>
            </a:pPr>
            <a:r>
              <a:rPr lang="it-IT" sz="1050" b="1" dirty="0">
                <a:gradFill>
                  <a:gsLst>
                    <a:gs pos="0">
                      <a:srgbClr val="FFFFFF"/>
                    </a:gs>
                    <a:gs pos="100000">
                      <a:srgbClr val="FFFFFF"/>
                    </a:gs>
                  </a:gsLst>
                  <a:lin ang="5400000" scaled="0"/>
                </a:gradFill>
              </a:rPr>
              <a:t>Crawler</a:t>
            </a:r>
            <a:endParaRPr lang="en-US" sz="1050" b="1" dirty="0">
              <a:gradFill>
                <a:gsLst>
                  <a:gs pos="0">
                    <a:srgbClr val="FFFFFF"/>
                  </a:gs>
                  <a:gs pos="100000">
                    <a:srgbClr val="FFFFFF"/>
                  </a:gs>
                </a:gsLst>
                <a:lin ang="5400000" scaled="0"/>
              </a:gradFill>
            </a:endParaRPr>
          </a:p>
        </p:txBody>
      </p:sp>
      <p:sp>
        <p:nvSpPr>
          <p:cNvPr id="28" name="Rounded Rectangle 27"/>
          <p:cNvSpPr/>
          <p:nvPr/>
        </p:nvSpPr>
        <p:spPr bwMode="auto">
          <a:xfrm>
            <a:off x="2588658" y="2971121"/>
            <a:ext cx="2897742" cy="1418249"/>
          </a:xfrm>
          <a:prstGeom prst="roundRect">
            <a:avLst/>
          </a:prstGeom>
          <a:gradFill>
            <a:gsLst>
              <a:gs pos="93000">
                <a:srgbClr val="92D050"/>
              </a:gs>
              <a:gs pos="100000">
                <a:schemeClr val="accent6">
                  <a:shade val="93000"/>
                  <a:satMod val="130000"/>
                </a:schemeClr>
              </a:gs>
              <a:gs pos="100000">
                <a:schemeClr val="accent6">
                  <a:shade val="94000"/>
                  <a:satMod val="135000"/>
                </a:schemeClr>
              </a:gs>
            </a:gsLst>
          </a:gradFill>
          <a:ln>
            <a:noFill/>
            <a:headEnd type="none" w="med" len="med"/>
            <a:tailEnd type="none" w="med" len="med"/>
          </a:ln>
          <a:effectLst/>
          <a:scene3d>
            <a:camera prst="orthographicFront">
              <a:rot lat="0" lon="0" rev="0"/>
            </a:camera>
            <a:lightRig rig="glow" dir="t">
              <a:rot lat="0" lon="0" rev="14100000"/>
            </a:lightRig>
          </a:scene3d>
          <a:sp3d prstMaterial="softEdge">
            <a:bevelT w="127000" prst="artDeco"/>
          </a:sp3d>
        </p:spPr>
        <p:style>
          <a:lnRef idx="0">
            <a:schemeClr val="accent6"/>
          </a:lnRef>
          <a:fillRef idx="3">
            <a:schemeClr val="accent6"/>
          </a:fillRef>
          <a:effectRef idx="3">
            <a:schemeClr val="accent6"/>
          </a:effectRef>
          <a:fontRef idx="minor">
            <a:schemeClr val="lt1"/>
          </a:fontRef>
        </p:style>
        <p:txBody>
          <a:bodyPr vert="horz" wrap="square" lIns="68590" tIns="34295" rIns="68590" bIns="34295" numCol="1" rtlCol="0" anchor="t" anchorCtr="0" compatLnSpc="1">
            <a:prstTxWarp prst="textNoShape">
              <a:avLst/>
            </a:prstTxWarp>
          </a:bodyPr>
          <a:lstStyle/>
          <a:p>
            <a:pPr algn="ctr" defTabSz="685711" fontAlgn="base">
              <a:spcBef>
                <a:spcPct val="0"/>
              </a:spcBef>
              <a:spcAft>
                <a:spcPct val="0"/>
              </a:spcAft>
            </a:pPr>
            <a:r>
              <a:rPr lang="it-IT" sz="1050" b="1" dirty="0">
                <a:gradFill>
                  <a:gsLst>
                    <a:gs pos="0">
                      <a:srgbClr val="FFFFFF"/>
                    </a:gs>
                    <a:gs pos="100000">
                      <a:srgbClr val="FFFFFF"/>
                    </a:gs>
                  </a:gsLst>
                  <a:lin ang="5400000" scaled="0"/>
                </a:gradFill>
              </a:rPr>
              <a:t>Content Processing</a:t>
            </a:r>
            <a:endParaRPr lang="en-US" sz="1050" b="1" dirty="0">
              <a:gradFill>
                <a:gsLst>
                  <a:gs pos="0">
                    <a:srgbClr val="FFFFFF"/>
                  </a:gs>
                  <a:gs pos="100000">
                    <a:srgbClr val="FFFFFF"/>
                  </a:gs>
                </a:gsLst>
                <a:lin ang="5400000" scaled="0"/>
              </a:gradFill>
            </a:endParaRPr>
          </a:p>
        </p:txBody>
      </p:sp>
      <p:sp>
        <p:nvSpPr>
          <p:cNvPr id="29" name="Rounded Rectangle 28"/>
          <p:cNvSpPr/>
          <p:nvPr/>
        </p:nvSpPr>
        <p:spPr>
          <a:xfrm>
            <a:off x="3008858" y="3544002"/>
            <a:ext cx="1828800" cy="500255"/>
          </a:xfrm>
          <a:prstGeom prst="roundRect">
            <a:avLst/>
          </a:prstGeom>
          <a:solidFill>
            <a:srgbClr val="00B050">
              <a:alpha val="61000"/>
            </a:srgbClr>
          </a:solidFill>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t" anchorCtr="0"/>
          <a:lstStyle/>
          <a:p>
            <a:pPr algn="ctr"/>
            <a:r>
              <a:rPr lang="nb-NO" sz="975" dirty="0"/>
              <a:t>Crawler Flow</a:t>
            </a:r>
            <a:endParaRPr lang="en-US" sz="975" dirty="0"/>
          </a:p>
        </p:txBody>
      </p:sp>
      <p:sp>
        <p:nvSpPr>
          <p:cNvPr id="30" name="Rounded Rectangle 29"/>
          <p:cNvSpPr/>
          <p:nvPr/>
        </p:nvSpPr>
        <p:spPr>
          <a:xfrm>
            <a:off x="3562255" y="3823851"/>
            <a:ext cx="228600" cy="1254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algn="ctr"/>
            <a:endParaRPr lang="en-US" sz="1350"/>
          </a:p>
        </p:txBody>
      </p:sp>
      <p:sp>
        <p:nvSpPr>
          <p:cNvPr id="33" name="Rounded Rectangle 32"/>
          <p:cNvSpPr/>
          <p:nvPr/>
        </p:nvSpPr>
        <p:spPr>
          <a:xfrm>
            <a:off x="4185025" y="3823851"/>
            <a:ext cx="228600" cy="1254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algn="ctr"/>
            <a:endParaRPr lang="en-US" sz="1350"/>
          </a:p>
        </p:txBody>
      </p:sp>
      <p:sp>
        <p:nvSpPr>
          <p:cNvPr id="35" name="Rounded Rectangle 34"/>
          <p:cNvSpPr/>
          <p:nvPr/>
        </p:nvSpPr>
        <p:spPr>
          <a:xfrm>
            <a:off x="4532858" y="3823851"/>
            <a:ext cx="228600" cy="1254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algn="ctr"/>
            <a:endParaRPr lang="en-US" sz="1350"/>
          </a:p>
        </p:txBody>
      </p:sp>
      <p:sp>
        <p:nvSpPr>
          <p:cNvPr id="36" name="Rounded Rectangle 35"/>
          <p:cNvSpPr/>
          <p:nvPr/>
        </p:nvSpPr>
        <p:spPr>
          <a:xfrm>
            <a:off x="3237458" y="3826963"/>
            <a:ext cx="228600" cy="1254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algn="ctr"/>
            <a:endParaRPr lang="en-US" sz="1350"/>
          </a:p>
        </p:txBody>
      </p:sp>
      <p:sp>
        <p:nvSpPr>
          <p:cNvPr id="13" name="TextBox 12"/>
          <p:cNvSpPr txBox="1"/>
          <p:nvPr/>
        </p:nvSpPr>
        <p:spPr>
          <a:xfrm>
            <a:off x="38101" y="4306771"/>
            <a:ext cx="685800" cy="435035"/>
          </a:xfrm>
          <a:prstGeom prst="rect">
            <a:avLst/>
          </a:prstGeom>
          <a:noFill/>
        </p:spPr>
        <p:txBody>
          <a:bodyPr wrap="square" lIns="87929" tIns="43964" rIns="87929" bIns="43964" rtlCol="0">
            <a:spAutoFit/>
          </a:bodyPr>
          <a:lstStyle/>
          <a:p>
            <a:pPr algn="ctr"/>
            <a:r>
              <a:rPr lang="nb-NO" sz="1125" dirty="0"/>
              <a:t>Farm Admin</a:t>
            </a:r>
            <a:endParaRPr lang="en-US" sz="1125" dirty="0"/>
          </a:p>
        </p:txBody>
      </p:sp>
      <p:sp>
        <p:nvSpPr>
          <p:cNvPr id="16" name="Folded Corner 15"/>
          <p:cNvSpPr/>
          <p:nvPr/>
        </p:nvSpPr>
        <p:spPr>
          <a:xfrm>
            <a:off x="4037529" y="4635666"/>
            <a:ext cx="1331746" cy="1277025"/>
          </a:xfrm>
          <a:prstGeom prst="foldedCorner">
            <a:avLst/>
          </a:prstGeom>
          <a:solidFill>
            <a:schemeClr val="accent5">
              <a:lumMod val="60000"/>
              <a:lumOff val="40000"/>
              <a:alpha val="43000"/>
            </a:schemeClr>
          </a:solidFill>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marL="164868" indent="-164868">
              <a:buFont typeface="Arial" pitchFamily="34" charset="0"/>
              <a:buChar char="•"/>
            </a:pPr>
            <a:r>
              <a:rPr lang="nb-NO" sz="1100" dirty="0">
                <a:solidFill>
                  <a:schemeClr val="accent5">
                    <a:lumMod val="75000"/>
                  </a:schemeClr>
                </a:solidFill>
              </a:rPr>
              <a:t>Trigger expression</a:t>
            </a:r>
          </a:p>
          <a:p>
            <a:pPr marL="164868" indent="-164868">
              <a:buFont typeface="Arial" pitchFamily="34" charset="0"/>
              <a:buChar char="•"/>
            </a:pPr>
            <a:r>
              <a:rPr lang="nb-NO" sz="1100" dirty="0">
                <a:solidFill>
                  <a:schemeClr val="accent5">
                    <a:lumMod val="75000"/>
                  </a:schemeClr>
                </a:solidFill>
              </a:rPr>
              <a:t>Input MPs</a:t>
            </a:r>
          </a:p>
          <a:p>
            <a:pPr marL="164868" indent="-164868">
              <a:buFont typeface="Arial" pitchFamily="34" charset="0"/>
              <a:buChar char="•"/>
            </a:pPr>
            <a:r>
              <a:rPr lang="nb-NO" sz="1100" dirty="0">
                <a:solidFill>
                  <a:schemeClr val="accent5">
                    <a:lumMod val="75000"/>
                  </a:schemeClr>
                </a:solidFill>
              </a:rPr>
              <a:t>Output MPs</a:t>
            </a:r>
          </a:p>
          <a:p>
            <a:pPr marL="164868" indent="-164868">
              <a:buFont typeface="Arial" pitchFamily="34" charset="0"/>
              <a:buChar char="•"/>
            </a:pPr>
            <a:r>
              <a:rPr lang="nb-NO" sz="1100" dirty="0">
                <a:solidFill>
                  <a:schemeClr val="accent5">
                    <a:lumMod val="75000"/>
                  </a:schemeClr>
                </a:solidFill>
              </a:rPr>
              <a:t>Failure Mode</a:t>
            </a:r>
            <a:endParaRPr lang="en-US" sz="1100" dirty="0">
              <a:solidFill>
                <a:schemeClr val="accent5">
                  <a:lumMod val="75000"/>
                </a:schemeClr>
              </a:solidFill>
            </a:endParaRPr>
          </a:p>
        </p:txBody>
      </p:sp>
      <p:sp>
        <p:nvSpPr>
          <p:cNvPr id="39" name="Rounded Rectangle 38"/>
          <p:cNvSpPr/>
          <p:nvPr/>
        </p:nvSpPr>
        <p:spPr>
          <a:xfrm>
            <a:off x="3887585" y="3826963"/>
            <a:ext cx="228600" cy="1254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algn="ctr"/>
            <a:endParaRPr lang="en-US" sz="1350"/>
          </a:p>
        </p:txBody>
      </p:sp>
      <p:sp>
        <p:nvSpPr>
          <p:cNvPr id="32" name="Rounded Rectangle 31"/>
          <p:cNvSpPr/>
          <p:nvPr/>
        </p:nvSpPr>
        <p:spPr>
          <a:xfrm>
            <a:off x="3887585" y="3826963"/>
            <a:ext cx="228600" cy="1254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87929" tIns="43964" rIns="87929" bIns="43964" rtlCol="0" anchor="ctr"/>
          <a:lstStyle/>
          <a:p>
            <a:pPr algn="ctr"/>
            <a:endParaRPr lang="en-US" sz="1350"/>
          </a:p>
        </p:txBody>
      </p:sp>
      <p:cxnSp>
        <p:nvCxnSpPr>
          <p:cNvPr id="27" name="Straight Arrow Connector 26"/>
          <p:cNvCxnSpPr>
            <a:stCxn id="9" idx="2"/>
            <a:endCxn id="32" idx="3"/>
          </p:cNvCxnSpPr>
          <p:nvPr/>
        </p:nvCxnSpPr>
        <p:spPr>
          <a:xfrm>
            <a:off x="4018383" y="2490644"/>
            <a:ext cx="97802" cy="1399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2" idx="1"/>
            <a:endCxn id="9" idx="2"/>
          </p:cNvCxnSpPr>
          <p:nvPr/>
        </p:nvCxnSpPr>
        <p:spPr>
          <a:xfrm flipV="1">
            <a:off x="3887584" y="2490644"/>
            <a:ext cx="130798" cy="1399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4" name="Picture 3" descr="C:\Users\torgeirh\AppData\Local\Microsoft\Windows\Temporary Internet Files\Content.IE5\5DHBHQBG\MC900442132[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3432530"/>
            <a:ext cx="547914" cy="48018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3505202" y="3266367"/>
            <a:ext cx="1066799" cy="296536"/>
          </a:xfrm>
          <a:prstGeom prst="rect">
            <a:avLst/>
          </a:prstGeom>
          <a:noFill/>
        </p:spPr>
        <p:txBody>
          <a:bodyPr wrap="square" lIns="87929" tIns="43964" rIns="87929" bIns="43964" rtlCol="0">
            <a:spAutoFit/>
          </a:bodyPr>
          <a:lstStyle/>
          <a:p>
            <a:pPr algn="ctr"/>
            <a:r>
              <a:rPr lang="nb-NO" sz="675" b="1" dirty="0"/>
              <a:t>TriggerCondition = True</a:t>
            </a:r>
            <a:endParaRPr lang="en-US" sz="675" b="1" dirty="0"/>
          </a:p>
        </p:txBody>
      </p:sp>
      <p:graphicFrame>
        <p:nvGraphicFramePr>
          <p:cNvPr id="56" name="Table 55"/>
          <p:cNvGraphicFramePr>
            <a:graphicFrameLocks noGrp="1"/>
          </p:cNvGraphicFramePr>
          <p:nvPr>
            <p:extLst>
              <p:ext uri="{D42A27DB-BD31-4B8C-83A1-F6EECF244321}">
                <p14:modId xmlns:p14="http://schemas.microsoft.com/office/powerpoint/2010/main" val="1338559905"/>
              </p:ext>
            </p:extLst>
          </p:nvPr>
        </p:nvGraphicFramePr>
        <p:xfrm>
          <a:off x="5638800" y="4249528"/>
          <a:ext cx="3352801" cy="2075072"/>
        </p:xfrm>
        <a:graphic>
          <a:graphicData uri="http://schemas.openxmlformats.org/drawingml/2006/table">
            <a:tbl>
              <a:tblPr firstRow="1" firstCol="1" bandRow="1">
                <a:tableStyleId>{5C22544A-7EE6-4342-B048-85BDC9FD1C3A}</a:tableStyleId>
              </a:tblPr>
              <a:tblGrid>
                <a:gridCol w="1303867"/>
                <a:gridCol w="1024467"/>
                <a:gridCol w="1024467"/>
              </a:tblGrid>
              <a:tr h="437204">
                <a:tc>
                  <a:txBody>
                    <a:bodyPr/>
                    <a:lstStyle/>
                    <a:p>
                      <a:endParaRPr lang="en-US" sz="1100" dirty="0"/>
                    </a:p>
                  </a:txBody>
                  <a:tcPr marT="41159" marB="41159"/>
                </a:tc>
                <a:tc>
                  <a:txBody>
                    <a:bodyPr/>
                    <a:lstStyle/>
                    <a:p>
                      <a:r>
                        <a:rPr lang="de-DE" sz="1100" dirty="0" smtClean="0"/>
                        <a:t>No errors</a:t>
                      </a:r>
                      <a:endParaRPr lang="en-US" sz="1100" dirty="0"/>
                    </a:p>
                  </a:txBody>
                  <a:tcPr marT="41159" marB="41159"/>
                </a:tc>
                <a:tc>
                  <a:txBody>
                    <a:bodyPr/>
                    <a:lstStyle/>
                    <a:p>
                      <a:r>
                        <a:rPr lang="de-DE" sz="1100" dirty="0" smtClean="0"/>
                        <a:t>Errors</a:t>
                      </a:r>
                      <a:endParaRPr lang="en-US" sz="1100" dirty="0"/>
                    </a:p>
                  </a:txBody>
                  <a:tcPr marT="41159" marB="41159"/>
                </a:tc>
              </a:tr>
              <a:tr h="818891">
                <a:tc>
                  <a:txBody>
                    <a:bodyPr/>
                    <a:lstStyle/>
                    <a:p>
                      <a:r>
                        <a:rPr lang="de-DE" sz="1100" dirty="0" smtClean="0"/>
                        <a:t>Failure Mode = Error</a:t>
                      </a:r>
                      <a:endParaRPr lang="en-US" sz="1100" dirty="0"/>
                    </a:p>
                  </a:txBody>
                  <a:tcPr marT="41159" marB="41159"/>
                </a:tc>
                <a:tc>
                  <a:txBody>
                    <a:bodyPr/>
                    <a:lstStyle/>
                    <a:p>
                      <a:r>
                        <a:rPr lang="de-DE" sz="1100" dirty="0" smtClean="0"/>
                        <a:t>New</a:t>
                      </a:r>
                      <a:r>
                        <a:rPr lang="de-DE" sz="1100" baseline="0" dirty="0" smtClean="0"/>
                        <a:t> MP values get indexed</a:t>
                      </a:r>
                      <a:endParaRPr lang="en-US" sz="1100" dirty="0"/>
                    </a:p>
                  </a:txBody>
                  <a:tcPr marT="41159" marB="41159"/>
                </a:tc>
                <a:tc>
                  <a:txBody>
                    <a:bodyPr/>
                    <a:lstStyle/>
                    <a:p>
                      <a:r>
                        <a:rPr lang="de-DE" sz="1100" dirty="0" smtClean="0"/>
                        <a:t>Item</a:t>
                      </a:r>
                      <a:r>
                        <a:rPr lang="de-DE" sz="1100" baseline="0" dirty="0" smtClean="0"/>
                        <a:t> not indexed (see crawl log for errors)</a:t>
                      </a:r>
                      <a:endParaRPr lang="en-US" sz="1100" dirty="0"/>
                    </a:p>
                  </a:txBody>
                  <a:tcPr marT="41159" marB="41159"/>
                </a:tc>
              </a:tr>
              <a:tr h="818977">
                <a:tc>
                  <a:txBody>
                    <a:bodyPr/>
                    <a:lstStyle/>
                    <a:p>
                      <a:r>
                        <a:rPr lang="de-DE" sz="1100" dirty="0" smtClean="0"/>
                        <a:t>Failure mode = Warning</a:t>
                      </a:r>
                      <a:endParaRPr lang="en-US" sz="1100" dirty="0"/>
                    </a:p>
                  </a:txBody>
                  <a:tcPr marT="41159" marB="41159"/>
                </a:tc>
                <a:tc>
                  <a:txBody>
                    <a:bodyPr/>
                    <a:lstStyle/>
                    <a:p>
                      <a:r>
                        <a:rPr lang="de-DE" sz="1100" dirty="0" smtClean="0"/>
                        <a:t>New MP values get indexed</a:t>
                      </a:r>
                      <a:endParaRPr lang="en-US" sz="1100" dirty="0"/>
                    </a:p>
                  </a:txBody>
                  <a:tcPr marT="41159" marB="41159"/>
                </a:tc>
                <a:tc>
                  <a:txBody>
                    <a:bodyPr/>
                    <a:lstStyle/>
                    <a:p>
                      <a:r>
                        <a:rPr lang="de-DE" sz="1100" dirty="0" smtClean="0"/>
                        <a:t>Item gets indexed without new MP values</a:t>
                      </a:r>
                      <a:endParaRPr lang="en-US" sz="1100" dirty="0"/>
                    </a:p>
                  </a:txBody>
                  <a:tcPr marT="41159" marB="41159"/>
                </a:tc>
              </a:tr>
            </a:tbl>
          </a:graphicData>
        </a:graphic>
      </p:graphicFrame>
      <p:sp>
        <p:nvSpPr>
          <p:cNvPr id="57" name="TextBox 56"/>
          <p:cNvSpPr txBox="1"/>
          <p:nvPr/>
        </p:nvSpPr>
        <p:spPr>
          <a:xfrm>
            <a:off x="6123781" y="3974711"/>
            <a:ext cx="2508400" cy="296536"/>
          </a:xfrm>
          <a:prstGeom prst="rect">
            <a:avLst/>
          </a:prstGeom>
          <a:noFill/>
        </p:spPr>
        <p:txBody>
          <a:bodyPr wrap="square" lIns="87929" tIns="43964" rIns="87929" bIns="43964" rtlCol="0">
            <a:spAutoFit/>
          </a:bodyPr>
          <a:lstStyle/>
          <a:p>
            <a:pPr algn="ctr"/>
            <a:r>
              <a:rPr lang="nb-NO" sz="1350" dirty="0">
                <a:solidFill>
                  <a:srgbClr val="00B0F0"/>
                </a:solidFill>
              </a:rPr>
              <a:t>Indexing behavior</a:t>
            </a:r>
            <a:endParaRPr lang="en-US" sz="1350" dirty="0">
              <a:solidFill>
                <a:srgbClr val="00B0F0"/>
              </a:solidFill>
            </a:endParaRPr>
          </a:p>
        </p:txBody>
      </p:sp>
      <p:cxnSp>
        <p:nvCxnSpPr>
          <p:cNvPr id="37" name="Straight Arrow Connector 36"/>
          <p:cNvCxnSpPr/>
          <p:nvPr/>
        </p:nvCxnSpPr>
        <p:spPr>
          <a:xfrm>
            <a:off x="5486401" y="3704022"/>
            <a:ext cx="5078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6" name="Picture 2" descr="C:\Users\Scot\Pictures\Microsoft Clip Organizer\j043487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52" y="4726385"/>
            <a:ext cx="598539" cy="598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575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42" presetClass="path" presetSubtype="0" accel="50000" decel="50000" fill="hold" nodeType="withEffect">
                                  <p:stCondLst>
                                    <p:cond delay="0"/>
                                  </p:stCondLst>
                                  <p:childTnLst>
                                    <p:animMotion origin="layout" path="M -4.44444E-6 1.22534E-6 L 0.52014 -0.00611 " pathEditMode="relative" rAng="0" ptsTypes="AA">
                                      <p:cBhvr>
                                        <p:cTn id="9" dur="2000" fill="hold"/>
                                        <p:tgtEl>
                                          <p:spTgt spid="44"/>
                                        </p:tgtEl>
                                        <p:attrNameLst>
                                          <p:attrName>ppt_x</p:attrName>
                                          <p:attrName>ppt_y</p:attrName>
                                        </p:attrNameLst>
                                      </p:cBhvr>
                                      <p:rCtr x="26007" y="-306"/>
                                    </p:animMotion>
                                  </p:childTnLst>
                                </p:cTn>
                              </p:par>
                            </p:childTnLst>
                          </p:cTn>
                        </p:par>
                      </p:childTnLst>
                    </p:cTn>
                  </p:par>
                  <p:par>
                    <p:cTn id="10" fill="hold">
                      <p:stCondLst>
                        <p:cond delay="indefinite"/>
                      </p:stCondLst>
                      <p:childTnLst>
                        <p:par>
                          <p:cTn id="11" fill="hold">
                            <p:stCondLst>
                              <p:cond delay="0"/>
                            </p:stCondLst>
                            <p:childTnLst>
                              <p:par>
                                <p:cTn id="12" presetID="50" presetClass="path" presetSubtype="0" accel="50000" decel="50000" fill="hold" nodeType="clickEffect">
                                  <p:stCondLst>
                                    <p:cond delay="0"/>
                                  </p:stCondLst>
                                  <p:childTnLst>
                                    <p:animMotion origin="layout" path="M -4.44444E-6 -4.27063E-6 L 0.12674 -4.27063E-6 C 0.18334 -4.27063E-6 0.25348 -0.06057 0.25348 -0.1103 L 0.25348 -0.22061 " pathEditMode="relative" rAng="0" ptsTypes="FfFF">
                                      <p:cBhvr>
                                        <p:cTn id="13" dur="2000" fill="hold"/>
                                        <p:tgtEl>
                                          <p:spTgt spid="44"/>
                                        </p:tgtEl>
                                        <p:attrNameLst>
                                          <p:attrName>ppt_x</p:attrName>
                                          <p:attrName>ppt_y</p:attrName>
                                        </p:attrNameLst>
                                      </p:cBhvr>
                                      <p:rCtr x="12674" y="-11031"/>
                                    </p:animMotion>
                                  </p:childTnLst>
                                </p:cTn>
                              </p:par>
                              <p:par>
                                <p:cTn id="14" presetID="1" presetClass="entr" presetSubtype="0" fill="hold" grpId="0" nodeType="withEffect">
                                  <p:stCondLst>
                                    <p:cond delay="1000"/>
                                  </p:stCondLst>
                                  <p:childTnLst>
                                    <p:set>
                                      <p:cBhvr>
                                        <p:cTn id="15" dur="1" fill="hold">
                                          <p:stCondLst>
                                            <p:cond delay="0"/>
                                          </p:stCondLst>
                                        </p:cTn>
                                        <p:tgtEl>
                                          <p:spTgt spid="32"/>
                                        </p:tgtEl>
                                        <p:attrNameLst>
                                          <p:attrName>style.visibility</p:attrName>
                                        </p:attrNameLst>
                                      </p:cBhvr>
                                      <p:to>
                                        <p:strVal val="visible"/>
                                      </p:to>
                                    </p:set>
                                  </p:childTnLst>
                                </p:cTn>
                              </p:par>
                              <p:par>
                                <p:cTn id="16" presetID="10" presetClass="entr" presetSubtype="0" fill="hold" grpId="0" nodeType="withEffect">
                                  <p:stCondLst>
                                    <p:cond delay="100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Search Overview</a:t>
            </a:r>
          </a:p>
          <a:p>
            <a:pPr>
              <a:buFont typeface="Wingdings" panose="05000000000000000000" pitchFamily="2" charset="2"/>
              <a:buChar char="ü"/>
            </a:pPr>
            <a:r>
              <a:rPr lang="en-US" dirty="0"/>
              <a:t>Search Architecture &amp; APIs</a:t>
            </a:r>
          </a:p>
          <a:p>
            <a:pPr>
              <a:buFont typeface="Wingdings" panose="05000000000000000000" pitchFamily="2" charset="2"/>
              <a:buChar char="ü"/>
            </a:pPr>
            <a:r>
              <a:rPr lang="en-US" dirty="0"/>
              <a:t>Executing Queries</a:t>
            </a:r>
          </a:p>
          <a:p>
            <a:pPr>
              <a:buFont typeface="Wingdings" panose="05000000000000000000" pitchFamily="2" charset="2"/>
              <a:buChar char="ü"/>
            </a:pPr>
            <a:r>
              <a:rPr lang="en-US" dirty="0"/>
              <a:t>Search Verticals</a:t>
            </a:r>
          </a:p>
          <a:p>
            <a:pPr>
              <a:buFont typeface="Wingdings" panose="05000000000000000000" pitchFamily="2" charset="2"/>
              <a:buChar char="ü"/>
            </a:pPr>
            <a:r>
              <a:rPr lang="en-US" dirty="0"/>
              <a:t>Parsers</a:t>
            </a:r>
          </a:p>
          <a:p>
            <a:pPr>
              <a:buFont typeface="Wingdings" panose="05000000000000000000" pitchFamily="2" charset="2"/>
              <a:buChar char="ü"/>
            </a:pPr>
            <a:r>
              <a:rPr lang="en-US" dirty="0"/>
              <a:t>Custom </a:t>
            </a:r>
            <a:r>
              <a:rPr lang="en-US" dirty="0" smtClean="0"/>
              <a:t>Entity Extraction</a:t>
            </a:r>
            <a:endParaRPr lang="en-US" dirty="0"/>
          </a:p>
          <a:p>
            <a:pPr>
              <a:buFont typeface="Wingdings" panose="05000000000000000000" pitchFamily="2" charset="2"/>
              <a:buChar char="ü"/>
            </a:pPr>
            <a:r>
              <a:rPr lang="en-US" dirty="0"/>
              <a:t>Web Service Callout</a:t>
            </a:r>
          </a:p>
        </p:txBody>
      </p:sp>
    </p:spTree>
    <p:extLst>
      <p:ext uri="{BB962C8B-B14F-4D97-AF65-F5344CB8AC3E}">
        <p14:creationId xmlns:p14="http://schemas.microsoft.com/office/powerpoint/2010/main" val="475750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Search in SharePoint 2013</a:t>
            </a:r>
            <a:endParaRPr lang="en-US" dirty="0"/>
          </a:p>
        </p:txBody>
      </p:sp>
      <p:sp>
        <p:nvSpPr>
          <p:cNvPr id="5" name="Content Placeholder 4"/>
          <p:cNvSpPr>
            <a:spLocks noGrp="1"/>
          </p:cNvSpPr>
          <p:nvPr>
            <p:ph idx="1"/>
          </p:nvPr>
        </p:nvSpPr>
        <p:spPr/>
        <p:txBody>
          <a:bodyPr/>
          <a:lstStyle/>
          <a:p>
            <a:r>
              <a:rPr lang="en-US" dirty="0" smtClean="0"/>
              <a:t>Single Extensible Platform</a:t>
            </a:r>
          </a:p>
          <a:p>
            <a:pPr lvl="1"/>
            <a:r>
              <a:rPr lang="en-US" dirty="0" smtClean="0"/>
              <a:t>FAST Engine</a:t>
            </a:r>
          </a:p>
          <a:p>
            <a:pPr lvl="1"/>
            <a:r>
              <a:rPr lang="en-US" dirty="0" smtClean="0"/>
              <a:t>SharePoint Crawler</a:t>
            </a:r>
          </a:p>
          <a:p>
            <a:pPr lvl="1"/>
            <a:r>
              <a:rPr lang="en-US" dirty="0" smtClean="0"/>
              <a:t>Best of both!</a:t>
            </a:r>
          </a:p>
          <a:p>
            <a:r>
              <a:rPr lang="en-US" dirty="0" smtClean="0"/>
              <a:t>Resulting search product used as the search solution for both SharePoint 2013 </a:t>
            </a:r>
            <a:br>
              <a:rPr lang="en-US" dirty="0" smtClean="0"/>
            </a:br>
            <a:r>
              <a:rPr lang="en-US" dirty="0" smtClean="0"/>
              <a:t>&amp; Exchange 2013</a:t>
            </a:r>
          </a:p>
        </p:txBody>
      </p:sp>
    </p:spTree>
    <p:extLst>
      <p:ext uri="{BB962C8B-B14F-4D97-AF65-F5344CB8AC3E}">
        <p14:creationId xmlns:p14="http://schemas.microsoft.com/office/powerpoint/2010/main" val="3571619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Search Architecture</a:t>
            </a:r>
            <a:endParaRPr lang="en-US" dirty="0"/>
          </a:p>
        </p:txBody>
      </p:sp>
      <p:graphicFrame>
        <p:nvGraphicFramePr>
          <p:cNvPr id="7" name="Object 6"/>
          <p:cNvGraphicFramePr>
            <a:graphicFrameLocks noChangeAspect="1"/>
          </p:cNvGraphicFramePr>
          <p:nvPr>
            <p:extLst/>
          </p:nvPr>
        </p:nvGraphicFramePr>
        <p:xfrm>
          <a:off x="685801" y="1521291"/>
          <a:ext cx="7286625" cy="3793971"/>
        </p:xfrm>
        <a:graphic>
          <a:graphicData uri="http://schemas.openxmlformats.org/presentationml/2006/ole">
            <mc:AlternateContent xmlns:mc="http://schemas.openxmlformats.org/markup-compatibility/2006">
              <mc:Choice xmlns:v="urn:schemas-microsoft-com:vml" Requires="v">
                <p:oleObj spid="_x0000_s1061" name="Visio" r:id="rId4" imgW="9089093" imgH="5255859" progId="Visio.Drawing.11">
                  <p:embed/>
                </p:oleObj>
              </mc:Choice>
              <mc:Fallback>
                <p:oleObj name="Visio" r:id="rId4" imgW="9089093" imgH="5255859" progId="Visio.Drawing.11">
                  <p:embed/>
                  <p:pic>
                    <p:nvPicPr>
                      <p:cNvPr id="0" name=""/>
                      <p:cNvPicPr>
                        <a:picLocks noChangeAspect="1" noChangeArrowheads="1"/>
                      </p:cNvPicPr>
                      <p:nvPr/>
                    </p:nvPicPr>
                    <p:blipFill>
                      <a:blip r:embed="rId5"/>
                      <a:srcRect/>
                      <a:stretch>
                        <a:fillRect/>
                      </a:stretch>
                    </p:blipFill>
                    <p:spPr bwMode="auto">
                      <a:xfrm>
                        <a:off x="685801" y="1521291"/>
                        <a:ext cx="7286625" cy="379397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40041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Export and Import Search Settings</a:t>
            </a:r>
            <a:endParaRPr lang="en-US" dirty="0"/>
          </a:p>
        </p:txBody>
      </p:sp>
      <p:sp>
        <p:nvSpPr>
          <p:cNvPr id="5" name="Content Placeholder 4"/>
          <p:cNvSpPr>
            <a:spLocks noGrp="1"/>
          </p:cNvSpPr>
          <p:nvPr>
            <p:ph idx="1"/>
          </p:nvPr>
        </p:nvSpPr>
        <p:spPr/>
        <p:txBody>
          <a:bodyPr/>
          <a:lstStyle/>
          <a:p>
            <a:r>
              <a:rPr lang="en-US" dirty="0" smtClean="0"/>
              <a:t>CSOM API</a:t>
            </a:r>
          </a:p>
          <a:p>
            <a:pPr lvl="1"/>
            <a:r>
              <a:rPr lang="en-US" dirty="0" smtClean="0"/>
              <a:t>Allows targeting export and import of search settings</a:t>
            </a:r>
          </a:p>
          <a:p>
            <a:pPr lvl="1"/>
            <a:r>
              <a:rPr lang="en-US" dirty="0" smtClean="0"/>
              <a:t>Handles rules, sources, managed properties, etc.</a:t>
            </a:r>
          </a:p>
          <a:p>
            <a:pPr lvl="1"/>
            <a:r>
              <a:rPr lang="en-US" dirty="0" smtClean="0"/>
              <a:t>Does not handle master pages, templates, and </a:t>
            </a:r>
            <a:br>
              <a:rPr lang="en-US" dirty="0" smtClean="0"/>
            </a:br>
            <a:r>
              <a:rPr lang="en-US" dirty="0" smtClean="0"/>
              <a:t>web parts</a:t>
            </a:r>
          </a:p>
          <a:p>
            <a:pPr lvl="1"/>
            <a:r>
              <a:rPr lang="en-US" dirty="0" smtClean="0"/>
              <a:t>Supports migrations, DEV</a:t>
            </a:r>
            <a:r>
              <a:rPr lang="en-US" dirty="0" smtClean="0">
                <a:sym typeface="Wingdings" panose="05000000000000000000" pitchFamily="2" charset="2"/>
              </a:rPr>
              <a:t></a:t>
            </a:r>
            <a:r>
              <a:rPr lang="en-US" dirty="0" smtClean="0"/>
              <a:t>QA</a:t>
            </a:r>
            <a:r>
              <a:rPr lang="en-US" dirty="0" smtClean="0">
                <a:sym typeface="Wingdings" panose="05000000000000000000" pitchFamily="2" charset="2"/>
              </a:rPr>
              <a:t></a:t>
            </a:r>
            <a:r>
              <a:rPr lang="en-US" dirty="0" smtClean="0"/>
              <a:t>PROD scenarios</a:t>
            </a:r>
          </a:p>
          <a:p>
            <a:pPr lvl="1"/>
            <a:endParaRPr lang="en-US" dirty="0"/>
          </a:p>
        </p:txBody>
      </p:sp>
    </p:spTree>
    <p:extLst>
      <p:ext uri="{BB962C8B-B14F-4D97-AF65-F5344CB8AC3E}">
        <p14:creationId xmlns:p14="http://schemas.microsoft.com/office/powerpoint/2010/main" val="2750881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solidFill>
                  <a:schemeClr val="bg1">
                    <a:lumMod val="50000"/>
                  </a:schemeClr>
                </a:solidFill>
              </a:rPr>
              <a:t>Search Overview</a:t>
            </a:r>
          </a:p>
          <a:p>
            <a:pPr>
              <a:buFont typeface="Wingdings" panose="05000000000000000000" pitchFamily="2" charset="2"/>
              <a:buChar char="ü"/>
            </a:pPr>
            <a:r>
              <a:rPr lang="en-US" dirty="0">
                <a:solidFill>
                  <a:schemeClr val="bg1">
                    <a:lumMod val="50000"/>
                  </a:schemeClr>
                </a:solidFill>
              </a:rPr>
              <a:t>Search Architecture &amp; APIs</a:t>
            </a:r>
          </a:p>
          <a:p>
            <a:pPr>
              <a:buFont typeface="Wingdings" panose="05000000000000000000" pitchFamily="2" charset="2"/>
              <a:buChar char="Ø"/>
            </a:pPr>
            <a:r>
              <a:rPr lang="en-US" dirty="0"/>
              <a:t>Executing Queries</a:t>
            </a:r>
          </a:p>
          <a:p>
            <a:r>
              <a:rPr lang="en-US" dirty="0"/>
              <a:t>Search Verticals</a:t>
            </a:r>
          </a:p>
          <a:p>
            <a:r>
              <a:rPr lang="en-US" dirty="0"/>
              <a:t>Parsers</a:t>
            </a:r>
          </a:p>
          <a:p>
            <a:r>
              <a:rPr lang="en-US" dirty="0"/>
              <a:t>Custom </a:t>
            </a:r>
            <a:r>
              <a:rPr lang="en-US" dirty="0" smtClean="0"/>
              <a:t>Entity Extraction</a:t>
            </a:r>
            <a:endParaRPr lang="en-US" dirty="0"/>
          </a:p>
          <a:p>
            <a:r>
              <a:rPr lang="en-US" dirty="0"/>
              <a:t>Web Service Callout</a:t>
            </a:r>
          </a:p>
        </p:txBody>
      </p:sp>
    </p:spTree>
    <p:extLst>
      <p:ext uri="{BB962C8B-B14F-4D97-AF65-F5344CB8AC3E}">
        <p14:creationId xmlns:p14="http://schemas.microsoft.com/office/powerpoint/2010/main" val="1699390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Executing Queries: Query Languages</a:t>
            </a:r>
            <a:endParaRPr lang="en-US" dirty="0"/>
          </a:p>
        </p:txBody>
      </p:sp>
      <p:sp>
        <p:nvSpPr>
          <p:cNvPr id="5" name="Content Placeholder 4"/>
          <p:cNvSpPr>
            <a:spLocks noGrp="1"/>
          </p:cNvSpPr>
          <p:nvPr>
            <p:ph idx="1"/>
          </p:nvPr>
        </p:nvSpPr>
        <p:spPr/>
        <p:txBody>
          <a:bodyPr/>
          <a:lstStyle/>
          <a:p>
            <a:r>
              <a:rPr lang="en-US" dirty="0" smtClean="0"/>
              <a:t>Keyword Query Syntax</a:t>
            </a:r>
          </a:p>
          <a:p>
            <a:pPr lvl="1"/>
            <a:r>
              <a:rPr lang="en-US" dirty="0" smtClean="0"/>
              <a:t>Preferred method</a:t>
            </a:r>
          </a:p>
          <a:p>
            <a:pPr lvl="1"/>
            <a:r>
              <a:rPr lang="en-US" dirty="0" smtClean="0"/>
              <a:t>Added support for proximity queries (</a:t>
            </a:r>
            <a:r>
              <a:rPr lang="en-US" dirty="0" err="1" smtClean="0"/>
              <a:t>ie</a:t>
            </a:r>
            <a:r>
              <a:rPr lang="en-US" dirty="0" smtClean="0"/>
              <a:t>: “NEAR”)</a:t>
            </a:r>
          </a:p>
          <a:p>
            <a:r>
              <a:rPr lang="en-US" dirty="0" smtClean="0"/>
              <a:t>FAST Query Language</a:t>
            </a:r>
          </a:p>
          <a:p>
            <a:pPr lvl="1"/>
            <a:r>
              <a:rPr lang="en-US" dirty="0" smtClean="0"/>
              <a:t>Still available</a:t>
            </a:r>
          </a:p>
          <a:p>
            <a:r>
              <a:rPr lang="en-US" dirty="0" smtClean="0"/>
              <a:t>SQL Query</a:t>
            </a:r>
          </a:p>
          <a:p>
            <a:pPr lvl="1"/>
            <a:r>
              <a:rPr lang="en-US" dirty="0" smtClean="0"/>
              <a:t>Removed from SharePoint 2013</a:t>
            </a:r>
            <a:endParaRPr lang="en-US" dirty="0"/>
          </a:p>
        </p:txBody>
      </p:sp>
    </p:spTree>
    <p:extLst>
      <p:ext uri="{BB962C8B-B14F-4D97-AF65-F5344CB8AC3E}">
        <p14:creationId xmlns:p14="http://schemas.microsoft.com/office/powerpoint/2010/main" val="854267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76200"/>
            <a:ext cx="9144000" cy="838200"/>
          </a:xfrm>
        </p:spPr>
        <p:txBody>
          <a:bodyPr/>
          <a:lstStyle/>
          <a:p>
            <a:r>
              <a:rPr lang="en-US" dirty="0" smtClean="0"/>
              <a:t>Executing Queries: Keyword Query Language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32718467"/>
              </p:ext>
            </p:extLst>
          </p:nvPr>
        </p:nvGraphicFramePr>
        <p:xfrm>
          <a:off x="185055" y="1143000"/>
          <a:ext cx="8806544" cy="5228413"/>
        </p:xfrm>
        <a:graphic>
          <a:graphicData uri="http://schemas.openxmlformats.org/drawingml/2006/table">
            <a:tbl>
              <a:tblPr firstRow="1" firstCol="1" bandRow="1">
                <a:tableStyleId>{5C22544A-7EE6-4342-B048-85BDC9FD1C3A}</a:tableStyleId>
              </a:tblPr>
              <a:tblGrid>
                <a:gridCol w="1122113"/>
                <a:gridCol w="1300485"/>
                <a:gridCol w="3031147"/>
                <a:gridCol w="3352799"/>
              </a:tblGrid>
              <a:tr h="539779">
                <a:tc>
                  <a:txBody>
                    <a:bodyPr/>
                    <a:lstStyle/>
                    <a:p>
                      <a:pPr marL="0" marR="0">
                        <a:lnSpc>
                          <a:spcPct val="115000"/>
                        </a:lnSpc>
                        <a:spcBef>
                          <a:spcPts val="0"/>
                        </a:spcBef>
                        <a:spcAft>
                          <a:spcPts val="0"/>
                        </a:spcAft>
                      </a:pP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Keyword</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Example</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Description</a:t>
                      </a:r>
                      <a:endParaRPr lang="en-US" sz="1400">
                        <a:effectLst/>
                        <a:latin typeface="Calibri"/>
                        <a:ea typeface="Calibri"/>
                        <a:cs typeface="Times New Roman"/>
                      </a:endParaRPr>
                    </a:p>
                  </a:txBody>
                  <a:tcPr marL="29359" marR="29359" marT="0" marB="0" anchor="ctr"/>
                </a:tc>
              </a:tr>
              <a:tr h="459975">
                <a:tc rowSpan="3">
                  <a:txBody>
                    <a:bodyPr/>
                    <a:lstStyle/>
                    <a:p>
                      <a:pPr marL="0" marR="0">
                        <a:lnSpc>
                          <a:spcPct val="115000"/>
                        </a:lnSpc>
                        <a:spcBef>
                          <a:spcPts val="0"/>
                        </a:spcBef>
                        <a:spcAft>
                          <a:spcPts val="0"/>
                        </a:spcAft>
                      </a:pPr>
                      <a:r>
                        <a:rPr lang="en-US" sz="1400">
                          <a:effectLst/>
                        </a:rPr>
                        <a:t>General</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Text</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Training</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Search for items containing “Training”</a:t>
                      </a:r>
                      <a:endParaRPr lang="en-US" sz="1400">
                        <a:effectLst/>
                        <a:latin typeface="Calibri"/>
                        <a:ea typeface="Calibri"/>
                        <a:cs typeface="Times New Roman"/>
                      </a:endParaRPr>
                    </a:p>
                  </a:txBody>
                  <a:tcPr marL="29359" marR="29359" marT="0" marB="0" anchor="ctr"/>
                </a:tc>
              </a:tr>
              <a:tr h="459975">
                <a:tc vMerge="1">
                  <a:txBody>
                    <a:bodyPr/>
                    <a:lstStyle/>
                    <a:p>
                      <a:endParaRPr lang="en-US"/>
                    </a:p>
                  </a:txBody>
                  <a:tcPr/>
                </a:tc>
                <a:tc>
                  <a:txBody>
                    <a:bodyPr/>
                    <a:lstStyle/>
                    <a:p>
                      <a:pPr marL="0" marR="0">
                        <a:lnSpc>
                          <a:spcPct val="115000"/>
                        </a:lnSpc>
                        <a:spcBef>
                          <a:spcPts val="0"/>
                        </a:spcBef>
                        <a:spcAft>
                          <a:spcPts val="0"/>
                        </a:spcAft>
                      </a:pPr>
                      <a:r>
                        <a:rPr lang="en-US" sz="1400">
                          <a:effectLst/>
                        </a:rPr>
                        <a:t>Wildcard</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Train*</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Search for items like “Training” and “Trainer” </a:t>
                      </a:r>
                      <a:endParaRPr lang="en-US" sz="1400" dirty="0">
                        <a:effectLst/>
                        <a:latin typeface="Calibri"/>
                        <a:ea typeface="Calibri"/>
                        <a:cs typeface="Times New Roman"/>
                      </a:endParaRPr>
                    </a:p>
                  </a:txBody>
                  <a:tcPr marL="29359" marR="29359" marT="0" marB="0" anchor="ctr"/>
                </a:tc>
              </a:tr>
              <a:tr h="266239">
                <a:tc vMerge="1">
                  <a:txBody>
                    <a:bodyPr/>
                    <a:lstStyle/>
                    <a:p>
                      <a:endParaRPr lang="en-US"/>
                    </a:p>
                  </a:txBody>
                  <a:tcPr/>
                </a:tc>
                <a:tc>
                  <a:txBody>
                    <a:bodyPr/>
                    <a:lstStyle/>
                    <a:p>
                      <a:pPr marL="0" marR="0">
                        <a:lnSpc>
                          <a:spcPct val="115000"/>
                        </a:lnSpc>
                        <a:spcBef>
                          <a:spcPts val="0"/>
                        </a:spcBef>
                        <a:spcAft>
                          <a:spcPts val="0"/>
                        </a:spcAft>
                      </a:pPr>
                      <a:r>
                        <a:rPr lang="en-US" sz="1400">
                          <a:effectLst/>
                        </a:rPr>
                        <a:t>Phrase</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“Training Room”</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Search for the exact phrase</a:t>
                      </a:r>
                      <a:endParaRPr lang="en-US" sz="1400" dirty="0">
                        <a:effectLst/>
                        <a:latin typeface="Calibri"/>
                        <a:ea typeface="Calibri"/>
                        <a:cs typeface="Times New Roman"/>
                      </a:endParaRPr>
                    </a:p>
                  </a:txBody>
                  <a:tcPr marL="29359" marR="29359" marT="0" marB="0" anchor="ctr"/>
                </a:tc>
              </a:tr>
              <a:tr h="459975">
                <a:tc rowSpan="4">
                  <a:txBody>
                    <a:bodyPr/>
                    <a:lstStyle/>
                    <a:p>
                      <a:pPr marL="0" marR="0">
                        <a:lnSpc>
                          <a:spcPct val="115000"/>
                        </a:lnSpc>
                        <a:spcBef>
                          <a:spcPts val="0"/>
                        </a:spcBef>
                        <a:spcAft>
                          <a:spcPts val="0"/>
                        </a:spcAft>
                      </a:pPr>
                      <a:r>
                        <a:rPr lang="en-US" sz="1400">
                          <a:effectLst/>
                        </a:rPr>
                        <a:t>Documents</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IsDocument</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Training IsDocument:1</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documents containing “Training”</a:t>
                      </a:r>
                      <a:endParaRPr lang="en-US" sz="1400" dirty="0">
                        <a:effectLst/>
                        <a:latin typeface="Calibri"/>
                        <a:ea typeface="Calibri"/>
                        <a:cs typeface="Times New Roman"/>
                      </a:endParaRPr>
                    </a:p>
                  </a:txBody>
                  <a:tcPr marL="29359" marR="29359" marT="0" marB="0" anchor="ctr"/>
                </a:tc>
              </a:tr>
              <a:tr h="459975">
                <a:tc vMerge="1">
                  <a:txBody>
                    <a:bodyPr/>
                    <a:lstStyle/>
                    <a:p>
                      <a:endParaRPr lang="en-US"/>
                    </a:p>
                  </a:txBody>
                  <a:tcPr/>
                </a:tc>
                <a:tc>
                  <a:txBody>
                    <a:bodyPr/>
                    <a:lstStyle/>
                    <a:p>
                      <a:pPr marL="0" marR="0">
                        <a:lnSpc>
                          <a:spcPct val="115000"/>
                        </a:lnSpc>
                        <a:spcBef>
                          <a:spcPts val="0"/>
                        </a:spcBef>
                        <a:spcAft>
                          <a:spcPts val="0"/>
                        </a:spcAft>
                      </a:pPr>
                      <a:r>
                        <a:rPr lang="en-US" sz="1400">
                          <a:effectLst/>
                        </a:rPr>
                        <a:t>FileExtension</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Training FileExtension:docx</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Word documents containing “Training”</a:t>
                      </a:r>
                      <a:endParaRPr lang="en-US" sz="1400" dirty="0">
                        <a:effectLst/>
                        <a:latin typeface="Calibri"/>
                        <a:ea typeface="Calibri"/>
                        <a:cs typeface="Times New Roman"/>
                      </a:endParaRPr>
                    </a:p>
                  </a:txBody>
                  <a:tcPr marL="29359" marR="29359" marT="0" marB="0" anchor="ctr"/>
                </a:tc>
              </a:tr>
              <a:tr h="459975">
                <a:tc vMerge="1">
                  <a:txBody>
                    <a:bodyPr/>
                    <a:lstStyle/>
                    <a:p>
                      <a:endParaRPr lang="en-US"/>
                    </a:p>
                  </a:txBody>
                  <a:tcPr/>
                </a:tc>
                <a:tc>
                  <a:txBody>
                    <a:bodyPr/>
                    <a:lstStyle/>
                    <a:p>
                      <a:pPr marL="0" marR="0">
                        <a:lnSpc>
                          <a:spcPct val="115000"/>
                        </a:lnSpc>
                        <a:spcBef>
                          <a:spcPts val="0"/>
                        </a:spcBef>
                        <a:spcAft>
                          <a:spcPts val="0"/>
                        </a:spcAft>
                      </a:pPr>
                      <a:r>
                        <a:rPr lang="en-US" sz="1400">
                          <a:effectLst/>
                        </a:rPr>
                        <a:t>Author</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Author:Cox IsDocument:1</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documents authored by “Cox”</a:t>
                      </a:r>
                      <a:endParaRPr lang="en-US" sz="1400" dirty="0">
                        <a:effectLst/>
                        <a:latin typeface="Calibri"/>
                        <a:ea typeface="Calibri"/>
                        <a:cs typeface="Times New Roman"/>
                      </a:endParaRPr>
                    </a:p>
                  </a:txBody>
                  <a:tcPr marL="29359" marR="29359" marT="0" marB="0" anchor="ctr"/>
                </a:tc>
              </a:tr>
              <a:tr h="459975">
                <a:tc vMerge="1">
                  <a:txBody>
                    <a:bodyPr/>
                    <a:lstStyle/>
                    <a:p>
                      <a:endParaRPr lang="en-US"/>
                    </a:p>
                  </a:txBody>
                  <a:tcPr/>
                </a:tc>
                <a:tc>
                  <a:txBody>
                    <a:bodyPr/>
                    <a:lstStyle/>
                    <a:p>
                      <a:pPr marL="0" marR="0">
                        <a:lnSpc>
                          <a:spcPct val="115000"/>
                        </a:lnSpc>
                        <a:spcBef>
                          <a:spcPts val="0"/>
                        </a:spcBef>
                        <a:spcAft>
                          <a:spcPts val="0"/>
                        </a:spcAft>
                      </a:pPr>
                      <a:r>
                        <a:rPr lang="en-US" sz="1400">
                          <a:effectLst/>
                        </a:rPr>
                        <a:t>Title</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Title:Training IsDocument:1</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documents with “Training” in the title</a:t>
                      </a:r>
                      <a:endParaRPr lang="en-US" sz="1400" dirty="0">
                        <a:effectLst/>
                        <a:latin typeface="Calibri"/>
                        <a:ea typeface="Calibri"/>
                        <a:cs typeface="Times New Roman"/>
                      </a:endParaRPr>
                    </a:p>
                  </a:txBody>
                  <a:tcPr marL="29359" marR="29359" marT="0" marB="0" anchor="ctr"/>
                </a:tc>
              </a:tr>
              <a:tr h="459975">
                <a:tc>
                  <a:txBody>
                    <a:bodyPr/>
                    <a:lstStyle/>
                    <a:p>
                      <a:pPr marL="0" marR="0">
                        <a:lnSpc>
                          <a:spcPct val="115000"/>
                        </a:lnSpc>
                        <a:spcBef>
                          <a:spcPts val="0"/>
                        </a:spcBef>
                        <a:spcAft>
                          <a:spcPts val="0"/>
                        </a:spcAft>
                      </a:pPr>
                      <a:r>
                        <a:rPr lang="en-US" sz="1400" dirty="0">
                          <a:effectLst/>
                        </a:rPr>
                        <a:t>People</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Lastname</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Lastname:C</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all people whose last name starts with “C”</a:t>
                      </a:r>
                      <a:endParaRPr lang="en-US" sz="1400" dirty="0">
                        <a:effectLst/>
                        <a:latin typeface="Calibri"/>
                        <a:ea typeface="Calibri"/>
                        <a:cs typeface="Times New Roman"/>
                      </a:endParaRPr>
                    </a:p>
                  </a:txBody>
                  <a:tcPr marL="29359" marR="29359" marT="0" marB="0" anchor="ctr"/>
                </a:tc>
              </a:tr>
              <a:tr h="539779">
                <a:tc>
                  <a:txBody>
                    <a:bodyPr/>
                    <a:lstStyle/>
                    <a:p>
                      <a:pPr marL="0" marR="0">
                        <a:lnSpc>
                          <a:spcPct val="115000"/>
                        </a:lnSpc>
                        <a:spcBef>
                          <a:spcPts val="0"/>
                        </a:spcBef>
                        <a:spcAft>
                          <a:spcPts val="0"/>
                        </a:spcAft>
                      </a:pPr>
                      <a:r>
                        <a:rPr lang="en-US" sz="1400">
                          <a:effectLst/>
                        </a:rPr>
                        <a:t>Tasks</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contentClass</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contentClass:STS_ListItem_Tasks</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all task items</a:t>
                      </a:r>
                      <a:endParaRPr lang="en-US" sz="1400" dirty="0">
                        <a:effectLst/>
                        <a:latin typeface="Calibri"/>
                        <a:ea typeface="Calibri"/>
                        <a:cs typeface="Times New Roman"/>
                      </a:endParaRPr>
                    </a:p>
                  </a:txBody>
                  <a:tcPr marL="29359" marR="29359" marT="0" marB="0" anchor="ctr"/>
                </a:tc>
              </a:tr>
              <a:tr h="539779">
                <a:tc>
                  <a:txBody>
                    <a:bodyPr/>
                    <a:lstStyle/>
                    <a:p>
                      <a:pPr marL="0" marR="0">
                        <a:lnSpc>
                          <a:spcPct val="115000"/>
                        </a:lnSpc>
                        <a:spcBef>
                          <a:spcPts val="0"/>
                        </a:spcBef>
                        <a:spcAft>
                          <a:spcPts val="0"/>
                        </a:spcAft>
                      </a:pPr>
                      <a:r>
                        <a:rPr lang="en-US" sz="1400" dirty="0">
                          <a:effectLst/>
                        </a:rPr>
                        <a:t>Events</a:t>
                      </a:r>
                      <a:endParaRPr lang="en-US" sz="1400" dirty="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contentClass</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a:effectLst/>
                        </a:rPr>
                        <a:t>contentClass:STS_ListItem_Events</a:t>
                      </a:r>
                      <a:endParaRPr lang="en-US" sz="1400">
                        <a:effectLst/>
                        <a:latin typeface="Calibri"/>
                        <a:ea typeface="Calibri"/>
                        <a:cs typeface="Times New Roman"/>
                      </a:endParaRPr>
                    </a:p>
                  </a:txBody>
                  <a:tcPr marL="29359" marR="29359" marT="0" marB="0" anchor="ctr"/>
                </a:tc>
                <a:tc>
                  <a:txBody>
                    <a:bodyPr/>
                    <a:lstStyle/>
                    <a:p>
                      <a:pPr marL="0" marR="0">
                        <a:lnSpc>
                          <a:spcPct val="115000"/>
                        </a:lnSpc>
                        <a:spcBef>
                          <a:spcPts val="0"/>
                        </a:spcBef>
                        <a:spcAft>
                          <a:spcPts val="0"/>
                        </a:spcAft>
                      </a:pPr>
                      <a:r>
                        <a:rPr lang="en-US" sz="1400" dirty="0">
                          <a:effectLst/>
                        </a:rPr>
                        <a:t>Returns all calendar events</a:t>
                      </a:r>
                      <a:endParaRPr lang="en-US" sz="1400" dirty="0">
                        <a:effectLst/>
                        <a:latin typeface="Calibri"/>
                        <a:ea typeface="Calibri"/>
                        <a:cs typeface="Times New Roman"/>
                      </a:endParaRPr>
                    </a:p>
                  </a:txBody>
                  <a:tcPr marL="29359" marR="29359" marT="0" marB="0" anchor="ctr"/>
                </a:tc>
              </a:tr>
            </a:tbl>
          </a:graphicData>
        </a:graphic>
      </p:graphicFrame>
    </p:spTree>
    <p:extLst>
      <p:ext uri="{BB962C8B-B14F-4D97-AF65-F5344CB8AC3E}">
        <p14:creationId xmlns:p14="http://schemas.microsoft.com/office/powerpoint/2010/main" val="261999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547237-B119-45CA-BEFC-A2DA2BDB03E7}">
  <ds:schemaRefs>
    <ds:schemaRef ds:uri="http://www.w3.org/XML/1998/namespace"/>
    <ds:schemaRef ds:uri="http://purl.org/dc/dcmityp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6D35117F-A906-4561-887D-F17BE51E7D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6034B84F-8F8E-48B7-9EFF-C7DE1A66BD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181</TotalTime>
  <Words>2940</Words>
  <Application>Microsoft Office PowerPoint</Application>
  <PresentationFormat>On-screen Show (4:3)</PresentationFormat>
  <Paragraphs>446</Paragraphs>
  <Slides>33</Slides>
  <Notes>30</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4" baseType="lpstr">
      <vt:lpstr>Arial</vt:lpstr>
      <vt:lpstr>Arial Black</vt:lpstr>
      <vt:lpstr>Calibri</vt:lpstr>
      <vt:lpstr>Consolas</vt:lpstr>
      <vt:lpstr>Courier New</vt:lpstr>
      <vt:lpstr>Lucida Console</vt:lpstr>
      <vt:lpstr>Segoe UI</vt:lpstr>
      <vt:lpstr>Times New Roman</vt:lpstr>
      <vt:lpstr>Wingdings</vt:lpstr>
      <vt:lpstr>CPT Course Module</vt:lpstr>
      <vt:lpstr>Visio</vt:lpstr>
      <vt:lpstr>SharePoint Search​</vt:lpstr>
      <vt:lpstr>Agenda</vt:lpstr>
      <vt:lpstr>Search Landscape in SharePoint 2010</vt:lpstr>
      <vt:lpstr>Search in SharePoint 2013</vt:lpstr>
      <vt:lpstr>Search Architecture</vt:lpstr>
      <vt:lpstr>Export and Import Search Settings</vt:lpstr>
      <vt:lpstr>Agenda</vt:lpstr>
      <vt:lpstr>Executing Queries: Query Languages</vt:lpstr>
      <vt:lpstr>Executing Queries: Keyword Query Language</vt:lpstr>
      <vt:lpstr>Executing Queries: CSOM</vt:lpstr>
      <vt:lpstr>Executing Queries: REST</vt:lpstr>
      <vt:lpstr>Executing Queries: JavaScript &amp; REST</vt:lpstr>
      <vt:lpstr>Executing Queries: Query Throttling</vt:lpstr>
      <vt:lpstr>Creating a Search App</vt:lpstr>
      <vt:lpstr>Agenda</vt:lpstr>
      <vt:lpstr>Search Verticals: No-Code Customization</vt:lpstr>
      <vt:lpstr>Search Verticals: Result Sources</vt:lpstr>
      <vt:lpstr>Search Verticals: Query Rules</vt:lpstr>
      <vt:lpstr>Search Verticals: Result Types</vt:lpstr>
      <vt:lpstr>Search Verticals: Display Templates</vt:lpstr>
      <vt:lpstr>Search Verticals: Search Navigation</vt:lpstr>
      <vt:lpstr>Search Verticals</vt:lpstr>
      <vt:lpstr>Agenda</vt:lpstr>
      <vt:lpstr>Parsers</vt:lpstr>
      <vt:lpstr>Parsers</vt:lpstr>
      <vt:lpstr>Parsers</vt:lpstr>
      <vt:lpstr>Agenda</vt:lpstr>
      <vt:lpstr>Custom Entity Extraction</vt:lpstr>
      <vt:lpstr>Custom Entity Extraction: Setup</vt:lpstr>
      <vt:lpstr>Agenda</vt:lpstr>
      <vt:lpstr>Web Service Call-Out</vt:lpstr>
      <vt:lpstr>Web Service Call-Out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Search​</dc:title>
  <dc:creator>Windows User</dc:creator>
  <cp:lastModifiedBy>Ted Pattison</cp:lastModifiedBy>
  <cp:revision>37</cp:revision>
  <dcterms:created xsi:type="dcterms:W3CDTF">2012-07-07T16:49:31Z</dcterms:created>
  <dcterms:modified xsi:type="dcterms:W3CDTF">2014-01-10T15:52:55Z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