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6"/>
  </p:notesMasterIdLst>
  <p:handoutMasterIdLst>
    <p:handoutMasterId r:id="rId47"/>
  </p:handoutMasterIdLst>
  <p:sldIdLst>
    <p:sldId id="280" r:id="rId6"/>
    <p:sldId id="281" r:id="rId7"/>
    <p:sldId id="321" r:id="rId8"/>
    <p:sldId id="323" r:id="rId9"/>
    <p:sldId id="325" r:id="rId10"/>
    <p:sldId id="326" r:id="rId11"/>
    <p:sldId id="327" r:id="rId12"/>
    <p:sldId id="328" r:id="rId13"/>
    <p:sldId id="335" r:id="rId14"/>
    <p:sldId id="339" r:id="rId15"/>
    <p:sldId id="340" r:id="rId16"/>
    <p:sldId id="341" r:id="rId17"/>
    <p:sldId id="343" r:id="rId18"/>
    <p:sldId id="344" r:id="rId19"/>
    <p:sldId id="350" r:id="rId20"/>
    <p:sldId id="345" r:id="rId21"/>
    <p:sldId id="346" r:id="rId22"/>
    <p:sldId id="347" r:id="rId23"/>
    <p:sldId id="336" r:id="rId24"/>
    <p:sldId id="351" r:id="rId25"/>
    <p:sldId id="352" r:id="rId26"/>
    <p:sldId id="353" r:id="rId27"/>
    <p:sldId id="354" r:id="rId28"/>
    <p:sldId id="355" r:id="rId29"/>
    <p:sldId id="356" r:id="rId30"/>
    <p:sldId id="358" r:id="rId31"/>
    <p:sldId id="359" r:id="rId32"/>
    <p:sldId id="360" r:id="rId33"/>
    <p:sldId id="361" r:id="rId34"/>
    <p:sldId id="337" r:id="rId35"/>
    <p:sldId id="362" r:id="rId36"/>
    <p:sldId id="363" r:id="rId37"/>
    <p:sldId id="364" r:id="rId38"/>
    <p:sldId id="365" r:id="rId39"/>
    <p:sldId id="366" r:id="rId40"/>
    <p:sldId id="367" r:id="rId41"/>
    <p:sldId id="373" r:id="rId42"/>
    <p:sldId id="374" r:id="rId43"/>
    <p:sldId id="375" r:id="rId44"/>
    <p:sldId id="338"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Pattison" initials="T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53584" autoAdjust="0"/>
  </p:normalViewPr>
  <p:slideViewPr>
    <p:cSldViewPr>
      <p:cViewPr varScale="1">
        <p:scale>
          <a:sx n="59" d="100"/>
          <a:sy n="59" d="100"/>
        </p:scale>
        <p:origin x="2736" y="7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notesViewPr>
    <p:cSldViewPr>
      <p:cViewPr varScale="1">
        <p:scale>
          <a:sx n="92" d="100"/>
          <a:sy n="92" d="100"/>
        </p:scale>
        <p:origin x="398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11-05T12:30:30.722" idx="1">
    <p:pos x="7062" y="1927"/>
    <p:text>Add diagram which shows creation and flow of access token between S2S app and trsuted security token issuer</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module students will learn the basics of security and permissions in SharePoint 2013, specifically </a:t>
            </a:r>
            <a:r>
              <a:rPr lang="en-US" sz="1200" kern="1200" dirty="0" err="1" smtClean="0">
                <a:solidFill>
                  <a:schemeClr val="tx1"/>
                </a:solidFill>
                <a:effectLst/>
                <a:latin typeface="+mn-lt"/>
                <a:ea typeface="+mn-ea"/>
                <a:cs typeface="+mn-cs"/>
              </a:rPr>
              <a:t>AuthN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AuthZ</a:t>
            </a:r>
            <a:r>
              <a:rPr lang="en-US" sz="1200" kern="1200" dirty="0" smtClean="0">
                <a:solidFill>
                  <a:schemeClr val="tx1"/>
                </a:solidFill>
                <a:effectLst/>
                <a:latin typeface="+mn-lt"/>
                <a:ea typeface="+mn-ea"/>
                <a:cs typeface="+mn-cs"/>
              </a:rPr>
              <a:t> and claims based security. In addition students will also learn how to program with the security API and how to secure SharePoint Apps using app identity, and the new support for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and server-to-server (S2S) authentication/security.</a:t>
            </a:r>
          </a:p>
          <a:p>
            <a:endParaRPr lang="en-US" dirty="0"/>
          </a:p>
        </p:txBody>
      </p:sp>
    </p:spTree>
    <p:extLst>
      <p:ext uri="{BB962C8B-B14F-4D97-AF65-F5344CB8AC3E}">
        <p14:creationId xmlns:p14="http://schemas.microsoft.com/office/powerpoint/2010/main" val="10803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330530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393454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makes it possible for </a:t>
            </a:r>
            <a:r>
              <a:rPr lang="en-US" dirty="0" smtClean="0"/>
              <a:t>a cloud-hosted app to execute</a:t>
            </a:r>
            <a:r>
              <a:rPr lang="en-US" baseline="0" dirty="0" smtClean="0"/>
              <a:t> app-authenticated calls on </a:t>
            </a:r>
            <a:r>
              <a:rPr lang="en-US" dirty="0" smtClean="0"/>
              <a:t>Web servers</a:t>
            </a:r>
            <a:r>
              <a:rPr lang="en-US" baseline="0" dirty="0" smtClean="0"/>
              <a:t> in a on-premises SharePoint farm </a:t>
            </a:r>
            <a:r>
              <a:rPr lang="en-US" dirty="0" smtClean="0"/>
              <a:t>using </a:t>
            </a:r>
            <a:r>
              <a:rPr lang="en-US" dirty="0" smtClean="0"/>
              <a:t>a server-to-server (S2S) trust.</a:t>
            </a:r>
            <a:r>
              <a:rPr lang="en-US" baseline="0" dirty="0" smtClean="0"/>
              <a:t> This type of </a:t>
            </a:r>
            <a:r>
              <a:rPr lang="en-US" baseline="0" dirty="0" smtClean="0"/>
              <a:t>app security configuration </a:t>
            </a:r>
            <a:r>
              <a:rPr lang="en-US" baseline="0" dirty="0" smtClean="0"/>
              <a:t>can be used when deploying </a:t>
            </a:r>
            <a:r>
              <a:rPr lang="en-US" baseline="0" dirty="0" smtClean="0"/>
              <a:t>provider-hosted </a:t>
            </a:r>
            <a:r>
              <a:rPr lang="en-US" baseline="0" dirty="0" smtClean="0"/>
              <a:t>apps in a private network when it is </a:t>
            </a:r>
            <a:r>
              <a:rPr lang="en-US" baseline="0" dirty="0" smtClean="0"/>
              <a:t>a requirements to avoid dependencies </a:t>
            </a:r>
            <a:r>
              <a:rPr lang="en-US" baseline="0" dirty="0" smtClean="0"/>
              <a:t>on </a:t>
            </a:r>
            <a:r>
              <a:rPr lang="en-US" baseline="0" dirty="0" smtClean="0"/>
              <a:t>Windows Azure Access Control Service (ACS) </a:t>
            </a:r>
            <a:r>
              <a:rPr lang="en-US" baseline="0" dirty="0" smtClean="0"/>
              <a:t>or any other </a:t>
            </a:r>
            <a:r>
              <a:rPr lang="en-US" baseline="0" dirty="0" smtClean="0"/>
              <a:t>cloud-hosted authentication service. </a:t>
            </a:r>
            <a:r>
              <a:rPr lang="en-US" baseline="0" dirty="0" smtClean="0"/>
              <a:t>That means that all the servers involved can run behind a single firewall and on the same local area network.</a:t>
            </a:r>
          </a:p>
          <a:p>
            <a:endParaRPr lang="en-US" dirty="0" smtClean="0"/>
          </a:p>
          <a:p>
            <a:r>
              <a:rPr lang="en-US" dirty="0" smtClean="0"/>
              <a:t>A S2S trust represents a trusted connection between a client app running on a local app server and the Web servers in the SharePoint farm. Configuring</a:t>
            </a:r>
            <a:r>
              <a:rPr lang="en-US" baseline="0" dirty="0" smtClean="0"/>
              <a:t> the </a:t>
            </a:r>
            <a:r>
              <a:rPr lang="en-US" dirty="0" smtClean="0"/>
              <a:t>trust requires an SSL certificate which is based on the URL with the DNS name (</a:t>
            </a:r>
            <a:r>
              <a:rPr lang="en-US" dirty="0" err="1" smtClean="0"/>
              <a:t>e.g</a:t>
            </a:r>
            <a:r>
              <a:rPr lang="en-US" dirty="0" smtClean="0"/>
              <a:t> https://appserver.wingtip.com) where the client app is located. The</a:t>
            </a:r>
            <a:r>
              <a:rPr lang="en-US" baseline="0" dirty="0" smtClean="0"/>
              <a:t> client a</a:t>
            </a:r>
            <a:r>
              <a:rPr lang="en-US" dirty="0" smtClean="0"/>
              <a:t>pp contains code which has</a:t>
            </a:r>
            <a:r>
              <a:rPr lang="en-US" baseline="0" dirty="0" smtClean="0"/>
              <a:t> access to the private key associated with the SSL certificate and it uses this private key to sign security tokens. On the SharePoint Web Server, you must create a security token service which can use the public key to authenticate and decrypt these security tokens generated by the client app.</a:t>
            </a:r>
          </a:p>
        </p:txBody>
      </p:sp>
    </p:spTree>
    <p:extLst>
      <p:ext uri="{BB962C8B-B14F-4D97-AF65-F5344CB8AC3E}">
        <p14:creationId xmlns:p14="http://schemas.microsoft.com/office/powerpoint/2010/main" val="2883164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PowerShell script that creates a self-signed SSL certificate for</a:t>
            </a:r>
            <a:r>
              <a:rPr lang="en-US" baseline="0" dirty="0" smtClean="0"/>
              <a:t> an app running at the DNS name of http</a:t>
            </a:r>
            <a:r>
              <a:rPr lang="en-US" baseline="0" smtClean="0"/>
              <a:t>://appserver.wingtip.com</a:t>
            </a:r>
            <a:r>
              <a:rPr lang="en-US" baseline="0" dirty="0" smtClean="0"/>
              <a:t>. The self-signed certificate is made by calling the </a:t>
            </a:r>
            <a:r>
              <a:rPr lang="en-US" b="1" baseline="0" dirty="0" smtClean="0"/>
              <a:t>makecert.exe</a:t>
            </a:r>
            <a:r>
              <a:rPr lang="en-US" baseline="0" dirty="0" smtClean="0"/>
              <a:t> utility. Note that the script creates the self-signed certificate with a private key. This certificate is then installed into the certificate store on the local machine using the </a:t>
            </a:r>
            <a:r>
              <a:rPr lang="en-US" b="1" baseline="0" dirty="0" smtClean="0"/>
              <a:t>certmgr.exe</a:t>
            </a:r>
            <a:r>
              <a:rPr lang="en-US" baseline="0" dirty="0" smtClean="0"/>
              <a:t> utility. The code at the bottom of the script shows how to enumerate through the SSL certificates stored on the local machine and to find those that have private keys. The call to Export is what produces a private key file that is signed with the password of Password1.</a:t>
            </a:r>
            <a:endParaRPr lang="en-US" dirty="0"/>
          </a:p>
        </p:txBody>
      </p:sp>
    </p:spTree>
    <p:extLst>
      <p:ext uri="{BB962C8B-B14F-4D97-AF65-F5344CB8AC3E}">
        <p14:creationId xmlns:p14="http://schemas.microsoft.com/office/powerpoint/2010/main" val="2165203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S2S high trust connection in an on-premise SharePoint farm, you must use Windows PowerShell</a:t>
            </a:r>
            <a:r>
              <a:rPr lang="en-US" baseline="0" dirty="0" smtClean="0"/>
              <a:t> and SharePoint 2013 </a:t>
            </a:r>
            <a:r>
              <a:rPr lang="en-US" baseline="0" dirty="0" err="1" smtClean="0"/>
              <a:t>cmdlet</a:t>
            </a:r>
            <a:r>
              <a:rPr lang="en-US" baseline="0" dirty="0" smtClean="0"/>
              <a:t> named New-</a:t>
            </a:r>
            <a:r>
              <a:rPr lang="en-US" baseline="0" dirty="0" err="1" smtClean="0"/>
              <a:t>SPTrustedSecurityTokenService</a:t>
            </a:r>
            <a:r>
              <a:rPr lang="en-US" baseline="0" dirty="0" smtClean="0"/>
              <a:t>. When you call the </a:t>
            </a:r>
            <a:r>
              <a:rPr lang="en-US" dirty="0" smtClean="0"/>
              <a:t>New-</a:t>
            </a:r>
            <a:r>
              <a:rPr lang="en-US" dirty="0" err="1" smtClean="0"/>
              <a:t>SPTrustedSecurityTokenService</a:t>
            </a:r>
            <a:r>
              <a:rPr lang="en-US" dirty="0" smtClean="0"/>
              <a:t> </a:t>
            </a:r>
            <a:r>
              <a:rPr lang="en-US" dirty="0" err="1" smtClean="0"/>
              <a:t>cmdlet</a:t>
            </a:r>
            <a:r>
              <a:rPr lang="en-US" dirty="0" smtClean="0"/>
              <a:t> </a:t>
            </a:r>
            <a:r>
              <a:rPr lang="en-US" dirty="0" err="1" smtClean="0"/>
              <a:t>ou</a:t>
            </a:r>
            <a:r>
              <a:rPr lang="en-US" dirty="0" smtClean="0"/>
              <a:t> </a:t>
            </a:r>
            <a:r>
              <a:rPr lang="en-US" dirty="0" err="1" smtClean="0"/>
              <a:t>mus</a:t>
            </a:r>
            <a:r>
              <a:rPr lang="en-US" dirty="0" smtClean="0"/>
              <a:t> pass it a string-based name and the URL to the metadata discovery endpoint for the app. SharePoint then uses the metadata in the JSON token returned from the metadata discovery endpoint to properly create the new STS configured with the correct public key.</a:t>
            </a:r>
          </a:p>
          <a:p>
            <a:endParaRPr lang="en-US" dirty="0" smtClean="0"/>
          </a:p>
          <a:p>
            <a:r>
              <a:rPr lang="en-US" dirty="0" smtClean="0"/>
              <a:t>After creating the S2S trust between the client app and the </a:t>
            </a:r>
            <a:r>
              <a:rPr lang="en-US" dirty="0" err="1" smtClean="0"/>
              <a:t>SHarePoint</a:t>
            </a:r>
            <a:r>
              <a:rPr lang="en-US" dirty="0" smtClean="0"/>
              <a:t> Web servers, it is then required to register one on more app principals using the Register-</a:t>
            </a:r>
            <a:r>
              <a:rPr lang="en-US" dirty="0" err="1" smtClean="0"/>
              <a:t>SPAppPrincipal</a:t>
            </a:r>
            <a:r>
              <a:rPr lang="en-US" dirty="0" smtClean="0"/>
              <a:t> </a:t>
            </a:r>
            <a:r>
              <a:rPr lang="en-US" dirty="0" err="1" smtClean="0"/>
              <a:t>cmdlet</a:t>
            </a:r>
            <a:r>
              <a:rPr lang="en-US" dirty="0" smtClean="0"/>
              <a:t>. Note that app principals are</a:t>
            </a:r>
            <a:r>
              <a:rPr lang="en-US" baseline="0" dirty="0" smtClean="0"/>
              <a:t> scoped to a tenancy. If all the sites in the on-premise local farm are running within the default tenancy, you can create a single farm-wide app principal.</a:t>
            </a:r>
          </a:p>
          <a:p>
            <a:endParaRPr lang="en-US" baseline="0" dirty="0" smtClean="0"/>
          </a:p>
          <a:p>
            <a:r>
              <a:rPr lang="en-US" baseline="0" dirty="0" smtClean="0"/>
              <a:t>Once you </a:t>
            </a:r>
            <a:r>
              <a:rPr lang="en-US" baseline="0" smtClean="0"/>
              <a:t>have created </a:t>
            </a:r>
            <a:r>
              <a:rPr lang="en-US" baseline="0" dirty="0" smtClean="0"/>
              <a:t>the app principal, you can then assign permissions to it using the Set-</a:t>
            </a:r>
            <a:r>
              <a:rPr lang="en-US" baseline="0" dirty="0" err="1" smtClean="0"/>
              <a:t>SPAppPrincipalPermission</a:t>
            </a:r>
            <a:r>
              <a:rPr lang="en-US" baseline="0" dirty="0" smtClean="0"/>
              <a:t> </a:t>
            </a:r>
            <a:r>
              <a:rPr lang="en-US" baseline="0" dirty="0" err="1" smtClean="0"/>
              <a:t>cmdlet</a:t>
            </a:r>
            <a:r>
              <a:rPr lang="en-US" baseline="0" dirty="0" smtClean="0"/>
              <a:t>.</a:t>
            </a:r>
            <a:endParaRPr lang="en-US" dirty="0" smtClean="0"/>
          </a:p>
          <a:p>
            <a:endParaRPr lang="en-US" dirty="0"/>
          </a:p>
        </p:txBody>
      </p:sp>
    </p:spTree>
    <p:extLst>
      <p:ext uri="{BB962C8B-B14F-4D97-AF65-F5344CB8AC3E}">
        <p14:creationId xmlns:p14="http://schemas.microsoft.com/office/powerpoint/2010/main" val="153504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responsibilities for the developer when creating an S2S app. First, you must deploy the Web project that contains the implementation</a:t>
            </a:r>
            <a:r>
              <a:rPr lang="en-US" baseline="0" dirty="0" smtClean="0"/>
              <a:t> of the client app itself. Next, the client app must be configured to perform its own user authentication. </a:t>
            </a:r>
            <a:r>
              <a:rPr lang="en-US" dirty="0" smtClean="0"/>
              <a:t>This can be done using any supported style of authentication including</a:t>
            </a:r>
            <a:r>
              <a:rPr lang="en-US" baseline="0" dirty="0" smtClean="0"/>
              <a:t> </a:t>
            </a:r>
            <a:r>
              <a:rPr lang="en-US" dirty="0" smtClean="0"/>
              <a:t>Windows Integrated Authentication, Basic Authentication,</a:t>
            </a:r>
            <a:r>
              <a:rPr lang="en-US" baseline="0" dirty="0" smtClean="0"/>
              <a:t> </a:t>
            </a:r>
            <a:r>
              <a:rPr lang="en-US" dirty="0" smtClean="0"/>
              <a:t>FBA,  etc.</a:t>
            </a:r>
            <a:r>
              <a:rPr lang="en-US" baseline="0" dirty="0" smtClean="0"/>
              <a:t> Finally, the client app must create its own security tokens and sign them with the private key associated with the SSL certificate.</a:t>
            </a:r>
            <a:endParaRPr lang="en-US" dirty="0" smtClean="0"/>
          </a:p>
          <a:p>
            <a:pPr lvl="1"/>
            <a:r>
              <a:rPr lang="en-US" dirty="0" smtClean="0"/>
              <a:t>Create security tokens to send to SharePoint server</a:t>
            </a:r>
          </a:p>
          <a:p>
            <a:pPr lvl="1"/>
            <a:endParaRPr lang="en-US" dirty="0" smtClean="0"/>
          </a:p>
          <a:p>
            <a:r>
              <a:rPr lang="en-US" dirty="0" smtClean="0"/>
              <a:t>Note that the security token created by a client app in the S2S trust scenario is like OAuth token but it differs from the OAuth specification in a few different ways. The security token created by a client app in an S2S trust must contain information about app identity. The security token created by a client app in an S2S trust usually contains information about the identity of the current user but this is not a requirement. </a:t>
            </a:r>
            <a:r>
              <a:rPr lang="en-US" baseline="0" dirty="0" smtClean="0"/>
              <a:t>Once the security token it created with the required information inside, it then must be signed with the private key before it is sent to the SharePoint server. This private key signing is what allows the SharePoint server to perform the authentication on calls originating from the client app.</a:t>
            </a:r>
            <a:endParaRPr lang="en-US" dirty="0"/>
          </a:p>
        </p:txBody>
      </p:sp>
    </p:spTree>
    <p:extLst>
      <p:ext uri="{BB962C8B-B14F-4D97-AF65-F5344CB8AC3E}">
        <p14:creationId xmlns:p14="http://schemas.microsoft.com/office/powerpoint/2010/main" val="2576165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S2S high trust configuration has been created and you have registered an app principal, you should then be able to make</a:t>
            </a:r>
            <a:r>
              <a:rPr lang="en-US" baseline="0" dirty="0" smtClean="0"/>
              <a:t> authenticated calls from the client app to the host web within the local SharePoint farm. This slides demonstrates using two methods in the TokenHelper class named </a:t>
            </a:r>
            <a:r>
              <a:rPr lang="en-US" dirty="0" smtClean="0"/>
              <a:t>GetS2SClientContextWithWindowsIdentity and GetS2SAccessTokenWithWindowsIdentity.</a:t>
            </a:r>
          </a:p>
          <a:p>
            <a:endParaRPr lang="en-US" dirty="0" smtClean="0"/>
          </a:p>
          <a:p>
            <a:r>
              <a:rPr lang="en-US" dirty="0" smtClean="0"/>
              <a:t>The GetS2SClientContextWithWindowsIdentity method can be used to set up security for CSOM calls while the GetS2SAccessTokenWithWindowsIdentity method makes it possible to set up security for making REST calls.</a:t>
            </a:r>
          </a:p>
        </p:txBody>
      </p:sp>
    </p:spTree>
    <p:extLst>
      <p:ext uri="{BB962C8B-B14F-4D97-AF65-F5344CB8AC3E}">
        <p14:creationId xmlns:p14="http://schemas.microsoft.com/office/powerpoint/2010/main" val="2243795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30</a:t>
            </a:fld>
            <a:endParaRPr lang="en-US"/>
          </a:p>
        </p:txBody>
      </p:sp>
    </p:spTree>
    <p:extLst>
      <p:ext uri="{BB962C8B-B14F-4D97-AF65-F5344CB8AC3E}">
        <p14:creationId xmlns:p14="http://schemas.microsoft.com/office/powerpoint/2010/main" val="1085000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requirement for using the OAuth protocol with SharePoint 2013. The ACS server acts as authentication server. The SharePoint servers acting as the content servers must be configured to trust the ACS server. The client app must also be written to trust the ACS server as well. </a:t>
            </a:r>
          </a:p>
          <a:p>
            <a:pPr lvl="1"/>
            <a:endParaRPr lang="en-US" dirty="0" smtClean="0"/>
          </a:p>
          <a:p>
            <a:r>
              <a:rPr lang="en-US" dirty="0" smtClean="0"/>
              <a:t>When you are using sites in an Office 365 tenancy, there is no need to configure</a:t>
            </a:r>
            <a:r>
              <a:rPr lang="en-US" baseline="0" dirty="0" smtClean="0"/>
              <a:t> a trust to ACS</a:t>
            </a:r>
            <a:r>
              <a:rPr lang="en-US" dirty="0" smtClean="0"/>
              <a:t>. That's because Office 365 and </a:t>
            </a:r>
            <a:r>
              <a:rPr lang="en-US" baseline="0" dirty="0" smtClean="0"/>
              <a:t>each new tenancy are preconfigured with trusts to </a:t>
            </a:r>
            <a:r>
              <a:rPr lang="en-US" dirty="0" smtClean="0"/>
              <a:t>the ACS authentication server. However, the same configuration</a:t>
            </a:r>
            <a:r>
              <a:rPr lang="en-US" baseline="0" dirty="0" smtClean="0"/>
              <a:t> is not done automatically performed for on-premise farms. To leverage OAuth and ACS in an on-premise farm, you must configure the required trusts to ACS </a:t>
            </a:r>
            <a:r>
              <a:rPr lang="en-US" dirty="0" smtClean="0"/>
              <a:t>using PowerShell scripts.</a:t>
            </a:r>
          </a:p>
          <a:p>
            <a:endParaRPr lang="en-US" dirty="0"/>
          </a:p>
        </p:txBody>
      </p:sp>
    </p:spTree>
    <p:extLst>
      <p:ext uri="{BB962C8B-B14F-4D97-AF65-F5344CB8AC3E}">
        <p14:creationId xmlns:p14="http://schemas.microsoft.com/office/powerpoint/2010/main" val="1708677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a:t>
            </a:r>
            <a:r>
              <a:rPr lang="en-US" baseline="0" dirty="0" smtClean="0"/>
              <a:t> slides shows a walkthrough of the typical authentication flow used by SharePoint 2013 when an app is authenticated using OAuth and calls into a SharePoint site.</a:t>
            </a:r>
          </a:p>
          <a:p>
            <a:endParaRPr lang="en-US" baseline="0" dirty="0" smtClean="0"/>
          </a:p>
          <a:p>
            <a:pPr marL="228600" indent="-228600">
              <a:buFont typeface="+mj-lt"/>
              <a:buAutoNum type="arabicPeriod"/>
            </a:pPr>
            <a:r>
              <a:rPr lang="en-US" baseline="0" dirty="0" smtClean="0"/>
              <a:t>User connects to the SharePoint site. SharePoint authenticates the user and creates a SAML token which contains information about the user identity.</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queries its Application Management database using the App ID and determines whether the app is external of not. If the app is external and has a registered app principal, SharePoint calls to ACS to create a context token passing information about the app and also about the current user.</a:t>
            </a:r>
          </a:p>
          <a:p>
            <a:pPr marL="228600" indent="-228600">
              <a:buFont typeface="+mj-lt"/>
              <a:buAutoNum type="arabicPeriod"/>
            </a:pPr>
            <a:endParaRPr lang="en-US" baseline="0" dirty="0" smtClean="0"/>
          </a:p>
          <a:p>
            <a:pPr marL="228600" indent="-228600">
              <a:buFont typeface="+mj-lt"/>
              <a:buAutoNum type="arabicPeriod"/>
            </a:pPr>
            <a:r>
              <a:rPr lang="en-US" baseline="0" dirty="0" smtClean="0"/>
              <a:t>ACS creates a context token which contains information about the app principal and about the user. The context token also contains  a refresh token which is used by the client app. Also note that certain aspects of the context token are signed by ACS using the App Secret and can only be ready by the client app which also has a copy of the app secret.</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returns a page to the browser which contains a launcher (e.g. a clickable tile) allowing the user to redirect from the SharePoint site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When the user clicks on the launcher, JavaScript behind the launcher issues an HTTP POST request to redirect the user to the client app. The body of this HTTP POST request contains the context token as named form parameter.</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reads the context token and exacts the refresh token from inside. The client app passes the refresh token to ACS in a request to create an OAuth token. Part of the message to ACS is signed with the App Secret.</a:t>
            </a:r>
          </a:p>
          <a:p>
            <a:pPr marL="228600" indent="-228600">
              <a:buFont typeface="+mj-lt"/>
              <a:buAutoNum type="arabicPeriod"/>
            </a:pPr>
            <a:endParaRPr lang="en-US" baseline="0" dirty="0" smtClean="0"/>
          </a:p>
          <a:p>
            <a:pPr marL="228600" indent="-228600">
              <a:buFont typeface="+mj-lt"/>
              <a:buAutoNum type="arabicPeriod"/>
            </a:pPr>
            <a:r>
              <a:rPr lang="en-US" baseline="0" dirty="0" smtClean="0"/>
              <a:t>ACS uses the App Secret to authenticate the client app request. If authentication succeeds, ACS creates and OAuth token and returns it back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uses the OAuth token to make CSOM calls and REST calls into SharePoint.</a:t>
            </a:r>
          </a:p>
          <a:p>
            <a:pPr marL="228600" indent="-228600">
              <a:buFont typeface="+mj-lt"/>
              <a:buAutoNum type="arabicPeriod"/>
            </a:pPr>
            <a:endParaRPr lang="en-US" baseline="0" dirty="0" smtClean="0"/>
          </a:p>
          <a:p>
            <a:pPr marL="228600" indent="-228600">
              <a:buFont typeface="+mj-lt"/>
              <a:buAutoNum type="arabicPeriod"/>
            </a:pPr>
            <a:r>
              <a:rPr lang="en-US" baseline="0" dirty="0" smtClean="0"/>
              <a:t>SharePoint Authenticates the client app and makes sure it has the proper permissions to ensure it is authorized to do whatever it is attempting to do. If the call is authenticated and authorized, SharePoint performs whatever work is requested by the CSOM and/or REST calls and returns any information requested back to the client app.</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The client app returns a page back to the user which contains HTML generated from data returned by CSOM and REST calls into SharePoint.</a:t>
            </a:r>
          </a:p>
          <a:p>
            <a:pPr marL="228600" indent="-228600">
              <a:buFont typeface="+mj-lt"/>
              <a:buAutoNum type="arabicPeriod"/>
            </a:pPr>
            <a:endParaRPr lang="en-US" baseline="0" dirty="0" smtClean="0"/>
          </a:p>
          <a:p>
            <a:pPr marL="228600" indent="-228600">
              <a:buFont typeface="+mj-lt"/>
              <a:buAutoNum type="arabicPeriod"/>
            </a:pPr>
            <a:endParaRPr lang="en-US" dirty="0"/>
          </a:p>
        </p:txBody>
      </p:sp>
    </p:spTree>
    <p:extLst>
      <p:ext uri="{BB962C8B-B14F-4D97-AF65-F5344CB8AC3E}">
        <p14:creationId xmlns:p14="http://schemas.microsoft.com/office/powerpoint/2010/main" val="400440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2919648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40</a:t>
            </a:fld>
            <a:endParaRPr lang="en-US"/>
          </a:p>
        </p:txBody>
      </p:sp>
    </p:spTree>
    <p:extLst>
      <p:ext uri="{BB962C8B-B14F-4D97-AF65-F5344CB8AC3E}">
        <p14:creationId xmlns:p14="http://schemas.microsoft.com/office/powerpoint/2010/main" val="25536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 in a farm solution is considered to be fully-trusted. That means the code a developer writes in a farm solution runs with permissions of current user by default. However, a developer can call the method named </a:t>
            </a:r>
            <a:r>
              <a:rPr lang="en-US" b="1" dirty="0" err="1" smtClean="0"/>
              <a:t>SPSecurity.RunWithElevatedPrivledges</a:t>
            </a:r>
            <a:r>
              <a:rPr lang="en-US" dirty="0" smtClean="0"/>
              <a:t> which allows the code in a farm solution to run as all-powerful </a:t>
            </a:r>
            <a:r>
              <a:rPr lang="en-US" b="1" dirty="0" smtClean="0"/>
              <a:t>SHAREPOINT\System</a:t>
            </a:r>
            <a:r>
              <a:rPr lang="en-US" dirty="0" smtClean="0"/>
              <a:t> account. From</a:t>
            </a:r>
            <a:r>
              <a:rPr lang="en-US" baseline="0" dirty="0" smtClean="0"/>
              <a:t> the perspective of the Web server, </a:t>
            </a:r>
            <a:r>
              <a:rPr lang="en-US" dirty="0" smtClean="0"/>
              <a:t>the code reverts to Windows identity of host application pool which can be a powerful technique</a:t>
            </a:r>
            <a:r>
              <a:rPr lang="en-US" baseline="0" dirty="0" smtClean="0"/>
              <a:t> but it required a very high level of trust.</a:t>
            </a:r>
            <a:endParaRPr lang="en-US" dirty="0" smtClean="0"/>
          </a:p>
          <a:p>
            <a:endParaRPr lang="en-US" dirty="0" smtClean="0"/>
          </a:p>
          <a:p>
            <a:r>
              <a:rPr lang="en-US" dirty="0" smtClean="0"/>
              <a:t>Code in sandboxed solutions always runs as current user. </a:t>
            </a:r>
            <a:r>
              <a:rPr lang="en-US" baseline="0" dirty="0" smtClean="0"/>
              <a:t>This means that the code in a feature activation </a:t>
            </a:r>
            <a:r>
              <a:rPr lang="en-US" dirty="0" smtClean="0"/>
              <a:t>event handler runs with permissions of the activator which</a:t>
            </a:r>
            <a:r>
              <a:rPr lang="en-US" baseline="0" dirty="0" smtClean="0"/>
              <a:t> is usually the </a:t>
            </a:r>
            <a:r>
              <a:rPr lang="en-US" dirty="0" smtClean="0"/>
              <a:t>site administrator or site collection owner. Therefor,</a:t>
            </a:r>
            <a:r>
              <a:rPr lang="en-US" baseline="0" dirty="0" smtClean="0"/>
              <a:t> this </a:t>
            </a:r>
            <a:r>
              <a:rPr lang="en-US" dirty="0" smtClean="0"/>
              <a:t>code which runs during activation can read/write any content in current site collection</a:t>
            </a:r>
            <a:r>
              <a:rPr lang="en-US" baseline="0" dirty="0" smtClean="0"/>
              <a:t>. </a:t>
            </a:r>
            <a:r>
              <a:rPr lang="en-US" dirty="0" smtClean="0"/>
              <a:t>Other code such as the server-side code behind a Web Part runs with the permissions of the current user. There is no way for the developer to elevate permission or impersonate</a:t>
            </a:r>
            <a:r>
              <a:rPr lang="en-US" baseline="0" dirty="0" smtClean="0"/>
              <a:t> a different user.</a:t>
            </a:r>
            <a:endParaRPr lang="en-US" dirty="0"/>
          </a:p>
        </p:txBody>
      </p:sp>
    </p:spTree>
    <p:extLst>
      <p:ext uri="{BB962C8B-B14F-4D97-AF65-F5344CB8AC3E}">
        <p14:creationId xmlns:p14="http://schemas.microsoft.com/office/powerpoint/2010/main" val="218660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normAutofit/>
          </a:bodyPr>
          <a:lstStyle/>
          <a:p>
            <a:r>
              <a:rPr lang="en-US" dirty="0"/>
              <a:t>The two most basic concepts in computer security </a:t>
            </a:r>
            <a:r>
              <a:rPr lang="en-US" dirty="0" smtClean="0"/>
              <a:t>are authentication (</a:t>
            </a:r>
            <a:r>
              <a:rPr lang="en-US" dirty="0" err="1" smtClean="0"/>
              <a:t>AuthN</a:t>
            </a:r>
            <a:r>
              <a:rPr lang="en-US" dirty="0" smtClean="0"/>
              <a:t>) and authorization (</a:t>
            </a:r>
            <a:r>
              <a:rPr lang="en-US" dirty="0" err="1" smtClean="0"/>
              <a:t>AuthZ</a:t>
            </a:r>
            <a:r>
              <a:rPr lang="en-US" dirty="0" smtClean="0"/>
              <a:t>). </a:t>
            </a:r>
            <a:r>
              <a:rPr lang="en-US" dirty="0"/>
              <a:t>Authentication is a process </a:t>
            </a:r>
            <a:r>
              <a:rPr lang="en-US" dirty="0" smtClean="0"/>
              <a:t>which answers </a:t>
            </a:r>
            <a:r>
              <a:rPr lang="en-US" dirty="0"/>
              <a:t>the basic question "who are you". Authorization answers the basic question, "what can you do</a:t>
            </a:r>
            <a:r>
              <a:rPr lang="en-US" dirty="0" smtClean="0"/>
              <a:t>".</a:t>
            </a:r>
          </a:p>
          <a:p>
            <a:endParaRPr lang="en-US" dirty="0" smtClean="0"/>
          </a:p>
          <a:p>
            <a:r>
              <a:rPr lang="en-US" dirty="0" smtClean="0"/>
              <a:t>Authentication used to create identity for security principal. SharePoint 2010 supports authenticating users. However, SharePoint 2013 adds support to authentication Apps in addition to users. This means that Apps in SharePoint 2013 are given first class identities.</a:t>
            </a:r>
          </a:p>
          <a:p>
            <a:endParaRPr lang="en-US" dirty="0" smtClean="0"/>
          </a:p>
          <a:p>
            <a:r>
              <a:rPr lang="en-US" dirty="0" smtClean="0"/>
              <a:t>SharePoint provides an authorization infrastructure which allows privileged </a:t>
            </a:r>
            <a:r>
              <a:rPr lang="en-US" baseline="0" dirty="0" smtClean="0"/>
              <a:t>users configure </a:t>
            </a:r>
            <a:r>
              <a:rPr lang="en-US" dirty="0" smtClean="0"/>
              <a:t>access control for other users and apps to access SharePoint sites and the elements inside them such as pages and documents. SharePoint 2013 tracks user permissions using access control list (ACL) entries stored in the content database.</a:t>
            </a:r>
            <a:r>
              <a:rPr lang="en-US" baseline="0" dirty="0" smtClean="0"/>
              <a:t> SharePoint also tracks permissions for Apps but not in the same way that it does for user permissions.</a:t>
            </a:r>
            <a:endParaRPr lang="en-US" dirty="0"/>
          </a:p>
        </p:txBody>
      </p:sp>
      <p:sp>
        <p:nvSpPr>
          <p:cNvPr id="5" name="Date Placeholder 4"/>
          <p:cNvSpPr>
            <a:spLocks noGrp="1"/>
          </p:cNvSpPr>
          <p:nvPr>
            <p:ph type="dt" idx="11"/>
          </p:nvPr>
        </p:nvSpPr>
        <p:spPr>
          <a:xfrm>
            <a:off x="3884414" y="1"/>
            <a:ext cx="2972098" cy="456595"/>
          </a:xfrm>
          <a:prstGeom prst="rect">
            <a:avLst/>
          </a:prstGeom>
        </p:spPr>
        <p:txBody>
          <a:bodyPr lIns="86493" tIns="43247" rIns="86493" bIns="43247"/>
          <a:lstStyle/>
          <a:p>
            <a:r>
              <a:rPr lang="en-US" smtClean="0"/>
              <a:t>v2.0</a:t>
            </a:r>
            <a:endParaRPr lang="en-US"/>
          </a:p>
        </p:txBody>
      </p:sp>
    </p:spTree>
    <p:extLst>
      <p:ext uri="{BB962C8B-B14F-4D97-AF65-F5344CB8AC3E}">
        <p14:creationId xmlns:p14="http://schemas.microsoft.com/office/powerpoint/2010/main" val="509697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SharePoint 2013 begins to authenticate an incoming request, it first looks to see if the incoming request contains a SAML token with a user identity. If the SharePoint 2013 authentication pipeline finds a SAML token, it can then assume that the incoming request was initiated by a user and not an app.</a:t>
            </a:r>
            <a:r>
              <a:rPr lang="en-US" baseline="0" dirty="0" smtClean="0"/>
              <a:t> Once it finds a SAML token, </a:t>
            </a:r>
            <a:r>
              <a:rPr lang="en-US" dirty="0" smtClean="0"/>
              <a:t>SharePoint</a:t>
            </a:r>
            <a:r>
              <a:rPr lang="en-US" baseline="0" dirty="0" smtClean="0"/>
              <a:t> 2013 </a:t>
            </a:r>
            <a:r>
              <a:rPr lang="en-US" dirty="0" smtClean="0"/>
              <a:t>then inspects the target URL of the incoming request to see whether it references a standard SharePoint site or a child site</a:t>
            </a:r>
            <a:r>
              <a:rPr lang="en-US" baseline="0" dirty="0" smtClean="0"/>
              <a:t> associated with a </a:t>
            </a:r>
            <a:r>
              <a:rPr lang="en-US" dirty="0" smtClean="0"/>
              <a:t>specific app (i.e. an </a:t>
            </a:r>
            <a:r>
              <a:rPr lang="en-US" dirty="0" err="1" smtClean="0"/>
              <a:t>AppWeb</a:t>
            </a:r>
            <a:r>
              <a:rPr lang="en-US" dirty="0" smtClean="0"/>
              <a:t>).</a:t>
            </a:r>
            <a:r>
              <a:rPr lang="en-US" baseline="0" dirty="0" smtClean="0"/>
              <a:t> If the incoming request targets a standard site, SharePoint 2013 conducts its authentication and authorization identically to how things worked in SharePoint 2010. If the incoming request targets an </a:t>
            </a:r>
            <a:r>
              <a:rPr lang="en-US" baseline="0" dirty="0" err="1" smtClean="0"/>
              <a:t>AppWeb</a:t>
            </a:r>
            <a:r>
              <a:rPr lang="en-US" baseline="0" dirty="0" smtClean="0"/>
              <a:t>, SharePoint 2013 initializes the call context with both a user identity and an app identity.</a:t>
            </a:r>
          </a:p>
          <a:p>
            <a:endParaRPr lang="en-US" baseline="0" dirty="0" smtClean="0"/>
          </a:p>
          <a:p>
            <a:r>
              <a:rPr lang="en-US" baseline="0" dirty="0" smtClean="0"/>
              <a:t>When an incoming request does not contain a SAML token, SharePoint 2013 knows that a user did not initiate the request. In this scenario, the SharePoint 2013 authentication pipeline inspects the incoming request to see if it contains a security token identifying a provider-hosted app. The security token for an app can be created using OAuth when Office 365 and ACS is involved. If the security token for an app was created in a server-to-server (S2S) configuration, it will be similar to but slightly different from a valid OAuth token. Once SharePoint 2013 finds a security token identifying an app, it sets up call context with the app identity and optionally the user identity as well.</a:t>
            </a:r>
            <a:endParaRPr lang="en-US" dirty="0"/>
          </a:p>
        </p:txBody>
      </p:sp>
    </p:spTree>
    <p:extLst>
      <p:ext uri="{BB962C8B-B14F-4D97-AF65-F5344CB8AC3E}">
        <p14:creationId xmlns:p14="http://schemas.microsoft.com/office/powerpoint/2010/main" val="395500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3431145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2013, apps are granted permissions but the way that permissions work for apps is different from how permissions work for users. First of all, app permissions and user</a:t>
            </a:r>
            <a:r>
              <a:rPr lang="en-US" baseline="0" dirty="0" smtClean="0"/>
              <a:t> permissions are tracked separately. Secondly, </a:t>
            </a:r>
            <a:r>
              <a:rPr lang="en-US" dirty="0" smtClean="0"/>
              <a:t>permissions requested by an app are either granted or denied as an all or nothing proposition. It is not possible for a user</a:t>
            </a:r>
            <a:r>
              <a:rPr lang="en-US" baseline="0" dirty="0" smtClean="0"/>
              <a:t> to grant an app only a portion of the permissions it has requested. A user must either grant all permissions or deny all permissions.</a:t>
            </a:r>
          </a:p>
          <a:p>
            <a:endParaRPr lang="en-US" baseline="0" dirty="0" smtClean="0"/>
          </a:p>
          <a:p>
            <a:r>
              <a:rPr lang="en-US" baseline="0" dirty="0" smtClean="0"/>
              <a:t>If you have worked with SharePoint 2010, you might have an understanding that user permissions are configured in terms of a hierarchy of securable objects which include sites, lists and items. App permissions are different in that they do not involve a hierarchy of securable objects. Instead, app permissions are tracked as top-level permissions within the app installation scope which is either site-scoped or tenancy-scoped.</a:t>
            </a:r>
          </a:p>
          <a:p>
            <a:pPr marL="107152" lvl="1" indent="0">
              <a:buNone/>
            </a:pPr>
            <a:endParaRPr lang="en-US" dirty="0" smtClean="0"/>
          </a:p>
          <a:p>
            <a:r>
              <a:rPr lang="en-US" dirty="0" smtClean="0"/>
              <a:t>An app is given a default set of permissions after installation in which the </a:t>
            </a:r>
            <a:r>
              <a:rPr lang="en-US" baseline="0" dirty="0" smtClean="0"/>
              <a:t>a</a:t>
            </a:r>
            <a:r>
              <a:rPr lang="en-US" dirty="0" smtClean="0"/>
              <a:t>pp has full control over app web but no default permissions to access the host web. In app designs where the app must access the host web, the app manifest contains declarative XML which represents one or more permission requests. When a user installs an app, the user is prompted to either grant and deny these requested permissions. If the installing user grants permissions,</a:t>
            </a:r>
            <a:r>
              <a:rPr lang="en-US" baseline="0" dirty="0" smtClean="0"/>
              <a:t> the app is installed and SharePoint tracks that the app has these additional permissions. If the installing user denies the permission requests, </a:t>
            </a:r>
            <a:r>
              <a:rPr lang="en-US" dirty="0" smtClean="0"/>
              <a:t>SharePoint does not install the app.</a:t>
            </a:r>
            <a:endParaRPr lang="en-US" dirty="0"/>
          </a:p>
        </p:txBody>
      </p:sp>
    </p:spTree>
    <p:extLst>
      <p:ext uri="{BB962C8B-B14F-4D97-AF65-F5344CB8AC3E}">
        <p14:creationId xmlns:p14="http://schemas.microsoft.com/office/powerpoint/2010/main" val="2299854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an example of the XML required to add permission requests to an app manifest. Note that app permission requests can allow app-only policy which means that only the app and not the current user requires</a:t>
            </a:r>
            <a:r>
              <a:rPr lang="en-US" baseline="0" dirty="0" smtClean="0"/>
              <a:t> the needed permissions. If app-only policy is not used, then both the app and the current user require the necessary permissions to complete a task such as adding an item or creating a list. An important aspect of app-only policy is that it can elevate the permissions of the app so it can do more than the current user. It also makes it possible for an app to call in to SharePoint and access the app web or host web when there is no current user.</a:t>
            </a:r>
          </a:p>
        </p:txBody>
      </p:sp>
    </p:spTree>
    <p:extLst>
      <p:ext uri="{BB962C8B-B14F-4D97-AF65-F5344CB8AC3E}">
        <p14:creationId xmlns:p14="http://schemas.microsoft.com/office/powerpoint/2010/main" val="10417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a user installs an app that requests permissions beyond</a:t>
            </a:r>
            <a:r>
              <a:rPr lang="en-US" baseline="0" dirty="0" smtClean="0"/>
              <a:t> </a:t>
            </a:r>
            <a:r>
              <a:rPr lang="en-US" dirty="0" smtClean="0"/>
              <a:t>the standard default permissions, SharePoint 2013 shows the installing</a:t>
            </a:r>
            <a:r>
              <a:rPr lang="en-US" baseline="0" dirty="0" smtClean="0"/>
              <a:t> user which permissions have been requested and also </a:t>
            </a:r>
            <a:r>
              <a:rPr lang="en-US" dirty="0" smtClean="0"/>
              <a:t>prompts</a:t>
            </a:r>
            <a:r>
              <a:rPr lang="en-US" baseline="0" dirty="0" smtClean="0"/>
              <a:t> the installing user to select either </a:t>
            </a:r>
            <a:r>
              <a:rPr lang="en-US" b="1" baseline="0" dirty="0" smtClean="0"/>
              <a:t>Cancel </a:t>
            </a:r>
            <a:r>
              <a:rPr lang="en-US" baseline="0" dirty="0" smtClean="0"/>
              <a:t>or </a:t>
            </a:r>
            <a:r>
              <a:rPr lang="en-US" b="1" baseline="0" dirty="0" smtClean="0"/>
              <a:t>Trust It.</a:t>
            </a:r>
            <a:r>
              <a:rPr lang="en-US" baseline="0" dirty="0" smtClean="0"/>
              <a:t> </a:t>
            </a:r>
            <a:r>
              <a:rPr lang="en-US" dirty="0" smtClean="0"/>
              <a:t>If the installing user grants permissions,</a:t>
            </a:r>
            <a:r>
              <a:rPr lang="en-US" baseline="0" dirty="0" smtClean="0"/>
              <a:t> the app is installed and SharePoint tracks that the app has these additional permissions. If the installing user denies the permission requests, </a:t>
            </a:r>
            <a:r>
              <a:rPr lang="en-US" dirty="0" smtClean="0"/>
              <a:t>SharePoint does not install the app.</a:t>
            </a:r>
            <a:r>
              <a:rPr lang="en-US" baseline="0" dirty="0"/>
              <a:t> </a:t>
            </a:r>
            <a:r>
              <a:rPr lang="en-US" baseline="0" dirty="0" smtClean="0"/>
              <a:t>A key point here is that an app is never installed with a partial set of permissions. It either gets installed with the permissions it needs or it does not get installed.</a:t>
            </a:r>
            <a:endParaRPr lang="en-US" dirty="0" smtClean="0"/>
          </a:p>
        </p:txBody>
      </p:sp>
    </p:spTree>
    <p:extLst>
      <p:ext uri="{BB962C8B-B14F-4D97-AF65-F5344CB8AC3E}">
        <p14:creationId xmlns:p14="http://schemas.microsoft.com/office/powerpoint/2010/main" val="3385750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a:t>
            </a:r>
            <a:r>
              <a:rPr lang="en-US" smtClean="0"/>
              <a:t>Application Security</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086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Permissions</a:t>
            </a:r>
            <a:endParaRPr lang="en-US" dirty="0"/>
          </a:p>
        </p:txBody>
      </p:sp>
      <p:sp>
        <p:nvSpPr>
          <p:cNvPr id="3" name="Content Placeholder 2"/>
          <p:cNvSpPr>
            <a:spLocks noGrp="1"/>
          </p:cNvSpPr>
          <p:nvPr>
            <p:ph idx="1"/>
          </p:nvPr>
        </p:nvSpPr>
        <p:spPr/>
        <p:txBody>
          <a:bodyPr>
            <a:normAutofit fontScale="92500"/>
          </a:bodyPr>
          <a:lstStyle/>
          <a:p>
            <a:r>
              <a:rPr lang="en-US" dirty="0" smtClean="0"/>
              <a:t>App are granted permissions</a:t>
            </a:r>
          </a:p>
          <a:p>
            <a:pPr lvl="1"/>
            <a:r>
              <a:rPr lang="en-US" dirty="0" smtClean="0"/>
              <a:t>App permissions are different from user permissions</a:t>
            </a:r>
          </a:p>
          <a:p>
            <a:pPr lvl="1"/>
            <a:r>
              <a:rPr lang="en-US" dirty="0" smtClean="0"/>
              <a:t>App permissions are granted all-or-nothing</a:t>
            </a:r>
          </a:p>
          <a:p>
            <a:pPr lvl="1"/>
            <a:r>
              <a:rPr lang="en-US" dirty="0" smtClean="0"/>
              <a:t>App permissions have no permissions hierarchy</a:t>
            </a:r>
            <a:br>
              <a:rPr lang="en-US" dirty="0" smtClean="0"/>
            </a:br>
            <a:r>
              <a:rPr lang="en-US" sz="1500" i="1" dirty="0" smtClean="0"/>
              <a:t>this is different than user permissions which have a hierarchy inside a site collection</a:t>
            </a:r>
          </a:p>
          <a:p>
            <a:r>
              <a:rPr lang="en-US" dirty="0" smtClean="0"/>
              <a:t>An app has default permissions</a:t>
            </a:r>
          </a:p>
          <a:p>
            <a:pPr lvl="1"/>
            <a:r>
              <a:rPr lang="en-US" dirty="0" smtClean="0"/>
              <a:t>App has full control over app web</a:t>
            </a:r>
          </a:p>
          <a:p>
            <a:pPr lvl="1"/>
            <a:r>
              <a:rPr lang="en-US" dirty="0" smtClean="0"/>
              <a:t>App has access to incoming query string parameters</a:t>
            </a:r>
          </a:p>
          <a:p>
            <a:pPr lvl="1"/>
            <a:r>
              <a:rPr lang="en-US" dirty="0" smtClean="0"/>
              <a:t>App has no default access to host web</a:t>
            </a:r>
          </a:p>
          <a:p>
            <a:pPr lvl="1"/>
            <a:r>
              <a:rPr lang="en-US" dirty="0" smtClean="0"/>
              <a:t>App must include permission request in application manifest</a:t>
            </a:r>
          </a:p>
          <a:p>
            <a:pPr lvl="1"/>
            <a:r>
              <a:rPr lang="en-US" dirty="0" smtClean="0"/>
              <a:t>Installer must grant or deny permissions during installation</a:t>
            </a:r>
          </a:p>
          <a:p>
            <a:pPr lvl="1"/>
            <a:r>
              <a:rPr lang="en-US" dirty="0" smtClean="0"/>
              <a:t>If installer denies permissions, SharePoint cancels install</a:t>
            </a:r>
            <a:endParaRPr lang="en-US" dirty="0"/>
          </a:p>
        </p:txBody>
      </p:sp>
    </p:spTree>
    <p:extLst>
      <p:ext uri="{BB962C8B-B14F-4D97-AF65-F5344CB8AC3E}">
        <p14:creationId xmlns:p14="http://schemas.microsoft.com/office/powerpoint/2010/main" val="35903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Adding Permission Requests</a:t>
            </a:r>
            <a:endParaRPr lang="en-US" dirty="0"/>
          </a:p>
        </p:txBody>
      </p:sp>
      <p:sp>
        <p:nvSpPr>
          <p:cNvPr id="9" name="Content Placeholder 8"/>
          <p:cNvSpPr>
            <a:spLocks noGrp="1"/>
          </p:cNvSpPr>
          <p:nvPr>
            <p:ph idx="1"/>
          </p:nvPr>
        </p:nvSpPr>
        <p:spPr/>
        <p:txBody>
          <a:bodyPr/>
          <a:lstStyle/>
          <a:p>
            <a:r>
              <a:rPr lang="en-US" smtClean="0"/>
              <a:t>Permissions requests are added to app manifest</a:t>
            </a:r>
          </a:p>
          <a:p>
            <a:pPr lvl="1"/>
            <a:r>
              <a:rPr lang="en-US" smtClean="0"/>
              <a:t>App manifest designer makes this relatively easy</a:t>
            </a:r>
            <a:endParaRPr lang="en-US" dirty="0"/>
          </a:p>
        </p:txBody>
      </p:sp>
      <p:pic>
        <p:nvPicPr>
          <p:cNvPr id="6" name="Picture 5"/>
          <p:cNvPicPr>
            <a:picLocks noChangeAspect="1"/>
          </p:cNvPicPr>
          <p:nvPr/>
        </p:nvPicPr>
        <p:blipFill>
          <a:blip r:embed="rId3"/>
          <a:stretch>
            <a:fillRect/>
          </a:stretch>
        </p:blipFill>
        <p:spPr>
          <a:xfrm>
            <a:off x="1295400" y="2514600"/>
            <a:ext cx="4343400" cy="3666269"/>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3657600" y="4648200"/>
            <a:ext cx="5181600" cy="185794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http://sharepoint/content/sitecollection/web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Right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Write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http://sharepoint/content/sitecollection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Right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Read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AppPermissionRequests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45743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App-Only Permissions</a:t>
            </a:r>
            <a:endParaRPr lang="en-US" dirty="0"/>
          </a:p>
        </p:txBody>
      </p:sp>
      <p:sp>
        <p:nvSpPr>
          <p:cNvPr id="2" name="Text Placeholder 1"/>
          <p:cNvSpPr>
            <a:spLocks noGrp="1"/>
          </p:cNvSpPr>
          <p:nvPr>
            <p:ph idx="1"/>
          </p:nvPr>
        </p:nvSpPr>
        <p:spPr/>
        <p:txBody>
          <a:bodyPr/>
          <a:lstStyle/>
          <a:p>
            <a:r>
              <a:rPr lang="en-US" dirty="0" smtClean="0"/>
              <a:t>Used for two key scenarios</a:t>
            </a:r>
          </a:p>
          <a:p>
            <a:pPr lvl="1"/>
            <a:r>
              <a:rPr lang="en-US" dirty="0" smtClean="0"/>
              <a:t>To call into SharePoint with permissions greater than the current user (elevation)</a:t>
            </a:r>
          </a:p>
          <a:p>
            <a:pPr lvl="1"/>
            <a:r>
              <a:rPr lang="en-US" dirty="0" smtClean="0"/>
              <a:t>To call in to SharePoint when there is no current user</a:t>
            </a:r>
          </a:p>
          <a:p>
            <a:r>
              <a:rPr lang="en-US" dirty="0" smtClean="0"/>
              <a:t>Steps to accomplish this</a:t>
            </a:r>
          </a:p>
          <a:p>
            <a:pPr lvl="1"/>
            <a:r>
              <a:rPr lang="en-US" dirty="0" smtClean="0"/>
              <a:t>Add </a:t>
            </a:r>
            <a:r>
              <a:rPr lang="en-US" dirty="0" err="1" smtClean="0"/>
              <a:t>AllowAppOnlyPolicy</a:t>
            </a:r>
            <a:r>
              <a:rPr lang="en-US" dirty="0" smtClean="0"/>
              <a:t> to AppManifest.xml</a:t>
            </a:r>
          </a:p>
          <a:p>
            <a:pPr lvl="1"/>
            <a:r>
              <a:rPr lang="en-US" dirty="0" smtClean="0"/>
              <a:t>Write code to acquire an app only access token</a:t>
            </a:r>
          </a:p>
          <a:p>
            <a:pPr lvl="1"/>
            <a:endParaRPr lang="en-US" dirty="0"/>
          </a:p>
        </p:txBody>
      </p:sp>
      <p:pic>
        <p:nvPicPr>
          <p:cNvPr id="5" name="Picture 4"/>
          <p:cNvPicPr>
            <a:picLocks noChangeAspect="1"/>
          </p:cNvPicPr>
          <p:nvPr/>
        </p:nvPicPr>
        <p:blipFill>
          <a:blip r:embed="rId2"/>
          <a:stretch>
            <a:fillRect/>
          </a:stretch>
        </p:blipFill>
        <p:spPr>
          <a:xfrm>
            <a:off x="273217" y="5086234"/>
            <a:ext cx="8368966" cy="1519720"/>
          </a:xfrm>
          <a:prstGeom prst="rect">
            <a:avLst/>
          </a:prstGeom>
          <a:ln>
            <a:solidFill>
              <a:schemeClr val="bg1">
                <a:lumMod val="65000"/>
              </a:schemeClr>
            </a:solidFill>
          </a:ln>
        </p:spPr>
      </p:pic>
      <p:sp>
        <p:nvSpPr>
          <p:cNvPr id="6" name="Rounded Rectangle 5"/>
          <p:cNvSpPr/>
          <p:nvPr/>
        </p:nvSpPr>
        <p:spPr bwMode="auto">
          <a:xfrm>
            <a:off x="2159382" y="5177646"/>
            <a:ext cx="2016956" cy="257157"/>
          </a:xfrm>
          <a:prstGeom prst="roundRect">
            <a:avLst/>
          </a:prstGeom>
          <a:noFill/>
          <a:ln>
            <a:solidFill>
              <a:srgbClr val="C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82438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Granting Consent in SharePoint 2013</a:t>
            </a:r>
            <a:endParaRPr lang="en-US" dirty="0"/>
          </a:p>
        </p:txBody>
      </p:sp>
      <p:sp>
        <p:nvSpPr>
          <p:cNvPr id="3" name="Content Placeholder 2"/>
          <p:cNvSpPr>
            <a:spLocks noGrp="1"/>
          </p:cNvSpPr>
          <p:nvPr>
            <p:ph idx="1"/>
          </p:nvPr>
        </p:nvSpPr>
        <p:spPr/>
        <p:txBody>
          <a:bodyPr/>
          <a:lstStyle/>
          <a:p>
            <a:r>
              <a:rPr lang="en-US" smtClean="0"/>
              <a:t>User prompted to trust the app during installation</a:t>
            </a:r>
          </a:p>
          <a:p>
            <a:pPr lvl="1"/>
            <a:r>
              <a:rPr lang="en-US" smtClean="0"/>
              <a:t>Trust It grants requested permissions to app</a:t>
            </a:r>
          </a:p>
          <a:p>
            <a:pPr lvl="1"/>
            <a:r>
              <a:rPr lang="en-US" smtClean="0"/>
              <a:t>Cancel prevents app from being installed</a:t>
            </a:r>
          </a:p>
          <a:p>
            <a:pPr lvl="1"/>
            <a:endParaRPr lang="en-US" smtClean="0"/>
          </a:p>
          <a:p>
            <a:pPr lvl="1"/>
            <a:endParaRPr lang="en-US" smtClean="0"/>
          </a:p>
          <a:p>
            <a:pPr lvl="1"/>
            <a:endParaRPr lang="en-US" dirty="0"/>
          </a:p>
        </p:txBody>
      </p:sp>
      <p:pic>
        <p:nvPicPr>
          <p:cNvPr id="4" name="Picture 3"/>
          <p:cNvPicPr>
            <a:picLocks noChangeAspect="1"/>
          </p:cNvPicPr>
          <p:nvPr/>
        </p:nvPicPr>
        <p:blipFill>
          <a:blip r:embed="rId3"/>
          <a:stretch>
            <a:fillRect/>
          </a:stretch>
        </p:blipFill>
        <p:spPr>
          <a:xfrm>
            <a:off x="1143000" y="3124200"/>
            <a:ext cx="6858000" cy="2394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0855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Permissions Request to the App Manifest</a:t>
            </a:r>
            <a:endParaRPr lang="en-US" dirty="0"/>
          </a:p>
        </p:txBody>
      </p:sp>
    </p:spTree>
    <p:extLst>
      <p:ext uri="{BB962C8B-B14F-4D97-AF65-F5344CB8AC3E}">
        <p14:creationId xmlns:p14="http://schemas.microsoft.com/office/powerpoint/2010/main" val="223212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smtClean="0"/>
              <a:t>SharePoint App Security Overview</a:t>
            </a:r>
            <a:endParaRPr lang="en-US" dirty="0"/>
          </a:p>
          <a:p>
            <a:pPr>
              <a:buFont typeface="Wingdings" panose="05000000000000000000" pitchFamily="2" charset="2"/>
              <a:buChar char="ü"/>
            </a:pPr>
            <a:r>
              <a:rPr lang="en-US" dirty="0" smtClean="0"/>
              <a:t>Configuring Application Permissions</a:t>
            </a:r>
          </a:p>
          <a:p>
            <a:pPr>
              <a:buFont typeface="Wingdings" panose="05000000000000000000" pitchFamily="2" charset="2"/>
              <a:buChar char="Ø"/>
            </a:pPr>
            <a:r>
              <a:rPr lang="en-US" dirty="0"/>
              <a:t>Understanding App Security Principals</a:t>
            </a:r>
          </a:p>
          <a:p>
            <a:r>
              <a:rPr lang="en-US" dirty="0" smtClean="0"/>
              <a:t>Authenticating Apps with S2S Trusts</a:t>
            </a:r>
          </a:p>
          <a:p>
            <a:r>
              <a:rPr lang="en-US" dirty="0"/>
              <a:t>Authenticating </a:t>
            </a:r>
            <a:r>
              <a:rPr lang="en-US" dirty="0" smtClean="0"/>
              <a:t>Apps with the OAuth Protocol</a:t>
            </a: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454190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Principals</a:t>
            </a:r>
            <a:endParaRPr lang="en-US" dirty="0"/>
          </a:p>
        </p:txBody>
      </p:sp>
      <p:sp>
        <p:nvSpPr>
          <p:cNvPr id="2" name="Text Placeholder 1"/>
          <p:cNvSpPr>
            <a:spLocks noGrp="1"/>
          </p:cNvSpPr>
          <p:nvPr>
            <p:ph type="body" sz="quarter" idx="1"/>
          </p:nvPr>
        </p:nvSpPr>
        <p:spPr>
          <a:xfrm>
            <a:off x="381000" y="1447800"/>
            <a:ext cx="8382000" cy="5181600"/>
          </a:xfrm>
        </p:spPr>
        <p:txBody>
          <a:bodyPr>
            <a:normAutofit/>
          </a:bodyPr>
          <a:lstStyle/>
          <a:p>
            <a:r>
              <a:rPr lang="en-US" sz="2400" dirty="0" smtClean="0"/>
              <a:t>External authentication requires app principals</a:t>
            </a:r>
          </a:p>
          <a:p>
            <a:pPr lvl="1"/>
            <a:r>
              <a:rPr lang="en-US" sz="2000" dirty="0" smtClean="0"/>
              <a:t>App principal is a tenancy-scoped account for app identity</a:t>
            </a:r>
          </a:p>
          <a:p>
            <a:pPr lvl="1"/>
            <a:r>
              <a:rPr lang="en-US" sz="2000" dirty="0"/>
              <a:t>App </a:t>
            </a:r>
            <a:r>
              <a:rPr lang="en-US" sz="2000" dirty="0" smtClean="0"/>
              <a:t>principal identified using a GUID</a:t>
            </a:r>
          </a:p>
          <a:p>
            <a:pPr lvl="1"/>
            <a:r>
              <a:rPr lang="en-US" sz="2000" dirty="0" smtClean="0"/>
              <a:t>App principals must be created in SharePoint host</a:t>
            </a:r>
          </a:p>
          <a:p>
            <a:pPr lvl="1"/>
            <a:endParaRPr lang="en-US" sz="2000" dirty="0" smtClean="0"/>
          </a:p>
          <a:p>
            <a:r>
              <a:rPr lang="en-US" sz="2400" dirty="0" smtClean="0"/>
              <a:t>App principal properties</a:t>
            </a:r>
          </a:p>
          <a:p>
            <a:pPr lvl="1"/>
            <a:r>
              <a:rPr lang="en-US" sz="2000" dirty="0" smtClean="0"/>
              <a:t>Client ID: GUID-based identifier for app principal</a:t>
            </a:r>
          </a:p>
          <a:p>
            <a:pPr lvl="1"/>
            <a:r>
              <a:rPr lang="en-US" sz="2000" dirty="0" smtClean="0"/>
              <a:t>Client Secret: (not used in S2S)</a:t>
            </a:r>
          </a:p>
          <a:p>
            <a:pPr lvl="1"/>
            <a:r>
              <a:rPr lang="en-US" sz="2000" dirty="0" smtClean="0"/>
              <a:t>App Host Domain: Base URL of remote web</a:t>
            </a:r>
          </a:p>
          <a:p>
            <a:pPr lvl="1"/>
            <a:r>
              <a:rPr lang="en-US" sz="2000" dirty="0" smtClean="0"/>
              <a:t>Redirect URL: URL to a page used to configure on-the-fly security</a:t>
            </a:r>
            <a:endParaRPr lang="en-US" sz="2000" dirty="0"/>
          </a:p>
        </p:txBody>
      </p:sp>
    </p:spTree>
    <p:extLst>
      <p:ext uri="{BB962C8B-B14F-4D97-AF65-F5344CB8AC3E}">
        <p14:creationId xmlns:p14="http://schemas.microsoft.com/office/powerpoint/2010/main" val="3874059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Managing App Principals in Office 365</a:t>
            </a:r>
            <a:endParaRPr lang="en-US" dirty="0"/>
          </a:p>
        </p:txBody>
      </p:sp>
      <p:sp>
        <p:nvSpPr>
          <p:cNvPr id="2" name="Text Placeholder 1"/>
          <p:cNvSpPr>
            <a:spLocks noGrp="1"/>
          </p:cNvSpPr>
          <p:nvPr>
            <p:ph idx="1"/>
          </p:nvPr>
        </p:nvSpPr>
        <p:spPr/>
        <p:txBody>
          <a:bodyPr>
            <a:normAutofit/>
          </a:bodyPr>
          <a:lstStyle/>
          <a:p>
            <a:r>
              <a:rPr lang="en-US" sz="2400" dirty="0" smtClean="0"/>
              <a:t>Get to know the built-in app management pages</a:t>
            </a:r>
          </a:p>
          <a:p>
            <a:pPr lvl="1"/>
            <a:r>
              <a:rPr lang="en-US" sz="2000" dirty="0" smtClean="0"/>
              <a:t>AppRegNew.aspx</a:t>
            </a:r>
          </a:p>
          <a:p>
            <a:pPr lvl="1"/>
            <a:r>
              <a:rPr lang="en-US" sz="2000" dirty="0" smtClean="0"/>
              <a:t>AppInv.com</a:t>
            </a:r>
          </a:p>
          <a:p>
            <a:pPr lvl="1"/>
            <a:r>
              <a:rPr lang="en-US" sz="2000" dirty="0" smtClean="0"/>
              <a:t>AppPrincipals.aspx</a:t>
            </a:r>
          </a:p>
          <a:p>
            <a:pPr lvl="1"/>
            <a:endParaRPr lang="en-US" sz="2000" dirty="0" smtClean="0"/>
          </a:p>
          <a:p>
            <a:r>
              <a:rPr lang="en-US" sz="2400" dirty="0" smtClean="0"/>
              <a:t>There is also management support using PowerShell</a:t>
            </a:r>
          </a:p>
          <a:p>
            <a:pPr lvl="1"/>
            <a:r>
              <a:rPr lang="en-US" sz="2000" dirty="0" smtClean="0"/>
              <a:t>Use PowerShell </a:t>
            </a:r>
            <a:r>
              <a:rPr lang="en-US" sz="2000" dirty="0" err="1" smtClean="0"/>
              <a:t>cmdlets</a:t>
            </a:r>
            <a:r>
              <a:rPr lang="en-US" sz="2000" dirty="0" smtClean="0"/>
              <a:t> to administer SharePoint apps and app principals </a:t>
            </a:r>
          </a:p>
          <a:p>
            <a:pPr lvl="1"/>
            <a:endParaRPr lang="en-US" sz="2000" dirty="0"/>
          </a:p>
        </p:txBody>
      </p:sp>
    </p:spTree>
    <p:extLst>
      <p:ext uri="{BB962C8B-B14F-4D97-AF65-F5344CB8AC3E}">
        <p14:creationId xmlns:p14="http://schemas.microsoft.com/office/powerpoint/2010/main" val="1817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AppRegNew.aspx</a:t>
            </a:r>
            <a:endParaRPr lang="en-US" dirty="0"/>
          </a:p>
        </p:txBody>
      </p:sp>
      <p:pic>
        <p:nvPicPr>
          <p:cNvPr id="3" name="Picture 2"/>
          <p:cNvPicPr>
            <a:picLocks noChangeAspect="1"/>
          </p:cNvPicPr>
          <p:nvPr/>
        </p:nvPicPr>
        <p:blipFill>
          <a:blip r:embed="rId2"/>
          <a:stretch>
            <a:fillRect/>
          </a:stretch>
        </p:blipFill>
        <p:spPr>
          <a:xfrm>
            <a:off x="304800" y="1524000"/>
            <a:ext cx="4867618" cy="3125363"/>
          </a:xfrm>
          <a:prstGeom prst="rect">
            <a:avLst/>
          </a:prstGeom>
          <a:solidFill>
            <a:schemeClr val="bg1">
              <a:lumMod val="50000"/>
            </a:schemeClr>
          </a:solidFill>
        </p:spPr>
      </p:pic>
      <p:pic>
        <p:nvPicPr>
          <p:cNvPr id="5" name="Picture 4"/>
          <p:cNvPicPr>
            <a:picLocks noChangeAspect="1"/>
          </p:cNvPicPr>
          <p:nvPr/>
        </p:nvPicPr>
        <p:blipFill rotWithShape="1">
          <a:blip r:embed="rId3"/>
          <a:srcRect b="8882"/>
          <a:stretch/>
        </p:blipFill>
        <p:spPr>
          <a:xfrm>
            <a:off x="4114800" y="3581400"/>
            <a:ext cx="4853299" cy="3065762"/>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996067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smtClean="0"/>
              <a:t>SharePoint App Security Overview</a:t>
            </a:r>
            <a:endParaRPr lang="en-US" dirty="0"/>
          </a:p>
          <a:p>
            <a:pPr>
              <a:buFont typeface="Wingdings" panose="05000000000000000000" pitchFamily="2" charset="2"/>
              <a:buChar char="ü"/>
            </a:pPr>
            <a:r>
              <a:rPr lang="en-US" dirty="0" smtClean="0"/>
              <a:t>Configuring Application Permissions</a:t>
            </a:r>
          </a:p>
          <a:p>
            <a:pPr>
              <a:buFont typeface="Wingdings" panose="05000000000000000000" pitchFamily="2" charset="2"/>
              <a:buChar char="ü"/>
            </a:pPr>
            <a:r>
              <a:rPr lang="en-US" dirty="0"/>
              <a:t>Understanding App Security Principals</a:t>
            </a:r>
          </a:p>
          <a:p>
            <a:pPr>
              <a:buFont typeface="Wingdings" panose="05000000000000000000" pitchFamily="2" charset="2"/>
              <a:buChar char="Ø"/>
            </a:pPr>
            <a:r>
              <a:rPr lang="en-US" dirty="0" smtClean="0"/>
              <a:t>Authenticating Apps with S2S Trusts</a:t>
            </a:r>
          </a:p>
          <a:p>
            <a:r>
              <a:rPr lang="en-US" dirty="0"/>
              <a:t>Authenticating </a:t>
            </a:r>
            <a:r>
              <a:rPr lang="en-US" dirty="0" smtClean="0"/>
              <a:t>Apps with the OAuth Protocol</a:t>
            </a: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61490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SharePoint App Security Overview</a:t>
            </a:r>
            <a:endParaRPr lang="en-US" dirty="0"/>
          </a:p>
          <a:p>
            <a:r>
              <a:rPr lang="en-US" dirty="0" smtClean="0"/>
              <a:t>Configuring Application Permissions</a:t>
            </a:r>
          </a:p>
          <a:p>
            <a:r>
              <a:rPr lang="en-US" dirty="0" smtClean="0"/>
              <a:t>Understanding App Security Principals</a:t>
            </a:r>
          </a:p>
          <a:p>
            <a:r>
              <a:rPr lang="en-US" dirty="0" smtClean="0"/>
              <a:t>Authenticating Apps with S2S Trusts</a:t>
            </a:r>
          </a:p>
          <a:p>
            <a:r>
              <a:rPr lang="en-US" dirty="0"/>
              <a:t>Authenticating </a:t>
            </a:r>
            <a:r>
              <a:rPr lang="en-US" dirty="0" smtClean="0"/>
              <a:t>Apps with the OAuth Protocol</a:t>
            </a:r>
          </a:p>
        </p:txBody>
      </p:sp>
    </p:spTree>
    <p:extLst>
      <p:ext uri="{BB962C8B-B14F-4D97-AF65-F5344CB8AC3E}">
        <p14:creationId xmlns:p14="http://schemas.microsoft.com/office/powerpoint/2010/main" val="2544168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Server-to-server (S2S) Trust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Trusted connection between app and SharePoint</a:t>
            </a:r>
          </a:p>
          <a:p>
            <a:pPr lvl="1"/>
            <a:r>
              <a:rPr lang="en-US" sz="2000" dirty="0" smtClean="0"/>
              <a:t>Eliminates need for ACS when running apps in on-premises farm</a:t>
            </a:r>
          </a:p>
          <a:p>
            <a:pPr lvl="1"/>
            <a:r>
              <a:rPr lang="en-US" sz="2000" dirty="0" smtClean="0"/>
              <a:t>Trust between servers configured using SSL certificates</a:t>
            </a:r>
          </a:p>
          <a:p>
            <a:pPr lvl="1"/>
            <a:r>
              <a:rPr lang="en-US" sz="2000" dirty="0" smtClean="0"/>
              <a:t>App code requires access to private key of SSL certificate</a:t>
            </a:r>
          </a:p>
          <a:p>
            <a:pPr lvl="1"/>
            <a:r>
              <a:rPr lang="en-US" sz="2000" dirty="0" smtClean="0"/>
              <a:t>Requires creating Security Token Service on SharePoint server(s)</a:t>
            </a:r>
          </a:p>
          <a:p>
            <a:endParaRPr lang="en-US" sz="2400" dirty="0" smtClean="0"/>
          </a:p>
          <a:p>
            <a:endParaRPr lang="en-US" sz="2400" dirty="0"/>
          </a:p>
        </p:txBody>
      </p:sp>
      <p:grpSp>
        <p:nvGrpSpPr>
          <p:cNvPr id="23" name="Group 22"/>
          <p:cNvGrpSpPr/>
          <p:nvPr/>
        </p:nvGrpSpPr>
        <p:grpSpPr>
          <a:xfrm>
            <a:off x="1219200" y="3733800"/>
            <a:ext cx="3519360" cy="2034767"/>
            <a:chOff x="2653654" y="3687393"/>
            <a:chExt cx="3637492" cy="2103066"/>
          </a:xfrm>
        </p:grpSpPr>
        <p:sp>
          <p:nvSpPr>
            <p:cNvPr id="21" name="Rectangle 20"/>
            <p:cNvSpPr/>
            <p:nvPr/>
          </p:nvSpPr>
          <p:spPr bwMode="auto">
            <a:xfrm>
              <a:off x="2653654" y="3687393"/>
              <a:ext cx="3637492" cy="2103066"/>
            </a:xfrm>
            <a:prstGeom prst="rect">
              <a:avLst/>
            </a:prstGeom>
            <a:solidFill>
              <a:schemeClr val="bg1">
                <a:lumMod val="8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2882" tIns="20576" rIns="102882" bIns="25719" numCol="1" rtlCol="0" anchor="t" anchorCtr="0" compatLnSpc="1">
              <a:prstTxWarp prst="textNoShape">
                <a:avLst/>
              </a:prstTxWarp>
            </a:bodyPr>
            <a:lstStyle/>
            <a:p>
              <a:pPr algn="ctr" defTabSz="514272" fontAlgn="base">
                <a:spcBef>
                  <a:spcPct val="0"/>
                </a:spcBef>
                <a:spcAft>
                  <a:spcPct val="0"/>
                </a:spcAft>
              </a:pPr>
              <a:r>
                <a:rPr lang="en-US" sz="900" dirty="0">
                  <a:solidFill>
                    <a:schemeClr val="tx1"/>
                  </a:solidFill>
                  <a:latin typeface="Segoe Condensed" pitchFamily="34" charset="0"/>
                </a:rPr>
                <a:t>On-premises Farm</a:t>
              </a:r>
            </a:p>
          </p:txBody>
        </p:sp>
        <p:sp>
          <p:nvSpPr>
            <p:cNvPr id="22" name="Rectangle 21"/>
            <p:cNvSpPr/>
            <p:nvPr/>
          </p:nvSpPr>
          <p:spPr bwMode="auto">
            <a:xfrm>
              <a:off x="4668923" y="4469204"/>
              <a:ext cx="503653" cy="705955"/>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2882" tIns="102882" rIns="102882" bIns="25719" numCol="1" rtlCol="0" anchor="t" anchorCtr="0" compatLnSpc="1">
              <a:prstTxWarp prst="textNoShape">
                <a:avLst/>
              </a:prstTxWarp>
            </a:bodyPr>
            <a:lstStyle/>
            <a:p>
              <a:pPr algn="ctr" defTabSz="514272" fontAlgn="base">
                <a:spcBef>
                  <a:spcPct val="0"/>
                </a:spcBef>
                <a:spcAft>
                  <a:spcPct val="0"/>
                </a:spcAft>
              </a:pPr>
              <a:endParaRPr lang="en-US" sz="1500" dirty="0">
                <a:gradFill>
                  <a:gsLst>
                    <a:gs pos="0">
                      <a:srgbClr val="FFFFFF"/>
                    </a:gs>
                    <a:gs pos="100000">
                      <a:srgbClr val="FFFFFF"/>
                    </a:gs>
                  </a:gsLst>
                  <a:lin ang="5400000" scaled="0"/>
                </a:gradFill>
                <a:latin typeface="Segoe Condensed" pitchFamily="34" charset="0"/>
              </a:endParaRPr>
            </a:p>
          </p:txBody>
        </p:sp>
        <p:cxnSp>
          <p:nvCxnSpPr>
            <p:cNvPr id="5" name="Straight Arrow Connector 4"/>
            <p:cNvCxnSpPr>
              <a:stCxn id="14" idx="3"/>
              <a:endCxn id="13" idx="1"/>
            </p:cNvCxnSpPr>
            <p:nvPr/>
          </p:nvCxnSpPr>
          <p:spPr>
            <a:xfrm flipV="1">
              <a:off x="3444800" y="4213008"/>
              <a:ext cx="1106207" cy="529465"/>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044007" y="4323149"/>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88" b="1" dirty="0">
                  <a:solidFill>
                    <a:prstClr val="black"/>
                  </a:solidFill>
                </a:rPr>
                <a:t>1</a:t>
              </a:r>
            </a:p>
          </p:txBody>
        </p:sp>
        <p:cxnSp>
          <p:nvCxnSpPr>
            <p:cNvPr id="7" name="Straight Arrow Connector 6"/>
            <p:cNvCxnSpPr>
              <a:stCxn id="15" idx="1"/>
              <a:endCxn id="14" idx="3"/>
            </p:cNvCxnSpPr>
            <p:nvPr/>
          </p:nvCxnSpPr>
          <p:spPr>
            <a:xfrm flipH="1" flipV="1">
              <a:off x="3444799" y="4742474"/>
              <a:ext cx="1106297" cy="605485"/>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54453" y="5029104"/>
              <a:ext cx="141522" cy="166617"/>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88" b="1" dirty="0">
                  <a:solidFill>
                    <a:prstClr val="black"/>
                  </a:solidFill>
                </a:rPr>
                <a:t>2</a:t>
              </a:r>
            </a:p>
          </p:txBody>
        </p:sp>
        <p:grpSp>
          <p:nvGrpSpPr>
            <p:cNvPr id="18" name="Group 17"/>
            <p:cNvGrpSpPr/>
            <p:nvPr/>
          </p:nvGrpSpPr>
          <p:grpSpPr>
            <a:xfrm>
              <a:off x="4731279" y="4554531"/>
              <a:ext cx="369816" cy="486151"/>
              <a:chOff x="4461636" y="4735284"/>
              <a:chExt cx="520196" cy="81131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1867" y="5171280"/>
                <a:ext cx="375323" cy="375323"/>
              </a:xfrm>
              <a:prstGeom prst="rect">
                <a:avLst/>
              </a:prstGeom>
            </p:spPr>
          </p:pic>
          <p:cxnSp>
            <p:nvCxnSpPr>
              <p:cNvPr id="9" name="Straight Arrow Connector 8"/>
              <p:cNvCxnSpPr/>
              <p:nvPr/>
            </p:nvCxnSpPr>
            <p:spPr>
              <a:xfrm flipH="1">
                <a:off x="4559359" y="4735284"/>
                <a:ext cx="1" cy="7612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884563" y="4770220"/>
                <a:ext cx="1" cy="726334"/>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793185"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50" b="1" dirty="0">
                    <a:solidFill>
                      <a:prstClr val="black"/>
                    </a:solidFill>
                  </a:rPr>
                  <a:t>4</a:t>
                </a:r>
              </a:p>
            </p:txBody>
          </p:sp>
          <p:sp>
            <p:nvSpPr>
              <p:cNvPr id="12" name="Oval 11"/>
              <p:cNvSpPr/>
              <p:nvPr/>
            </p:nvSpPr>
            <p:spPr>
              <a:xfrm>
                <a:off x="4461636" y="4928889"/>
                <a:ext cx="188647" cy="222098"/>
              </a:xfrm>
              <a:prstGeom prst="ellipse">
                <a:avLst/>
              </a:prstGeom>
            </p:spPr>
            <p:style>
              <a:lnRef idx="1">
                <a:schemeClr val="accent2"/>
              </a:lnRef>
              <a:fillRef idx="2">
                <a:schemeClr val="accent2"/>
              </a:fillRef>
              <a:effectRef idx="1">
                <a:schemeClr val="accent2"/>
              </a:effectRef>
              <a:fontRef idx="minor">
                <a:schemeClr val="dk1"/>
              </a:fontRef>
            </p:style>
            <p:txBody>
              <a:bodyPr lIns="65937" tIns="32968" rIns="65937" bIns="32968" rtlCol="0" anchor="ctr"/>
              <a:lstStyle/>
              <a:p>
                <a:pPr algn="ctr"/>
                <a:r>
                  <a:rPr lang="en-US" sz="750" b="1" dirty="0">
                    <a:solidFill>
                      <a:prstClr val="black"/>
                    </a:solidFill>
                  </a:rPr>
                  <a:t>3</a:t>
                </a:r>
              </a:p>
            </p:txBody>
          </p:sp>
        </p:grpSp>
        <p:sp>
          <p:nvSpPr>
            <p:cNvPr id="13" name="Rectangle 12"/>
            <p:cNvSpPr/>
            <p:nvPr/>
          </p:nvSpPr>
          <p:spPr bwMode="auto">
            <a:xfrm>
              <a:off x="4551007" y="390560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0"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SharePoint Web Server</a:t>
              </a:r>
            </a:p>
          </p:txBody>
        </p:sp>
        <p:sp>
          <p:nvSpPr>
            <p:cNvPr id="14" name="Rectangle 13"/>
            <p:cNvSpPr/>
            <p:nvPr/>
          </p:nvSpPr>
          <p:spPr bwMode="auto">
            <a:xfrm>
              <a:off x="2829243" y="4468214"/>
              <a:ext cx="615556" cy="548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1"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User</a:t>
              </a:r>
            </a:p>
          </p:txBody>
        </p:sp>
        <p:sp>
          <p:nvSpPr>
            <p:cNvPr id="15" name="Rectangle 14"/>
            <p:cNvSpPr/>
            <p:nvPr/>
          </p:nvSpPr>
          <p:spPr bwMode="auto">
            <a:xfrm>
              <a:off x="4551096" y="5040554"/>
              <a:ext cx="727455" cy="6148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1" compatLnSpc="1">
              <a:prstTxWarp prst="textNoShape">
                <a:avLst/>
              </a:prstTxWarp>
            </a:bodyPr>
            <a:lstStyle/>
            <a:p>
              <a:pPr algn="ctr" defTabSz="514272" fontAlgn="base">
                <a:spcBef>
                  <a:spcPts val="338"/>
                </a:spcBef>
                <a:spcAft>
                  <a:spcPts val="338"/>
                </a:spcAft>
              </a:pPr>
              <a:r>
                <a:rPr lang="en-US" sz="750" dirty="0">
                  <a:gradFill>
                    <a:gsLst>
                      <a:gs pos="0">
                        <a:srgbClr val="FFFFFF"/>
                      </a:gs>
                      <a:gs pos="100000">
                        <a:srgbClr val="FFFFFF"/>
                      </a:gs>
                    </a:gsLst>
                    <a:lin ang="5400000" scaled="0"/>
                  </a:gradFill>
                  <a:latin typeface="Arial" pitchFamily="34" charset="0"/>
                  <a:cs typeface="Arial" pitchFamily="34" charset="0"/>
                </a:rPr>
                <a:t>Client App</a:t>
              </a:r>
            </a:p>
          </p:txBody>
        </p:sp>
        <p:sp>
          <p:nvSpPr>
            <p:cNvPr id="16" name="Oval 15"/>
            <p:cNvSpPr/>
            <p:nvPr/>
          </p:nvSpPr>
          <p:spPr bwMode="auto">
            <a:xfrm>
              <a:off x="5345489" y="4048092"/>
              <a:ext cx="730539" cy="320860"/>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14272" fontAlgn="base">
                <a:spcBef>
                  <a:spcPct val="0"/>
                </a:spcBef>
                <a:spcAft>
                  <a:spcPct val="0"/>
                </a:spcAft>
              </a:pPr>
              <a:r>
                <a:rPr lang="en-US" sz="675" b="1" dirty="0">
                  <a:solidFill>
                    <a:schemeClr val="tx1"/>
                  </a:solidFill>
                  <a:latin typeface="Segoe Condensed" pitchFamily="34" charset="0"/>
                </a:rPr>
                <a:t>S2S STS</a:t>
              </a:r>
            </a:p>
          </p:txBody>
        </p:sp>
        <p:sp>
          <p:nvSpPr>
            <p:cNvPr id="17" name="Oval 16"/>
            <p:cNvSpPr/>
            <p:nvPr/>
          </p:nvSpPr>
          <p:spPr bwMode="auto">
            <a:xfrm>
              <a:off x="5323683" y="5125698"/>
              <a:ext cx="856904" cy="438778"/>
            </a:xfrm>
            <a:prstGeom prst="ellipse">
              <a:avLst/>
            </a:prstGeom>
            <a:solidFill>
              <a:schemeClr val="accent5">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514272" fontAlgn="base">
                <a:spcBef>
                  <a:spcPct val="0"/>
                </a:spcBef>
                <a:spcAft>
                  <a:spcPct val="0"/>
                </a:spcAft>
              </a:pPr>
              <a:r>
                <a:rPr lang="en-US" sz="675" b="1" dirty="0">
                  <a:solidFill>
                    <a:schemeClr val="tx1"/>
                  </a:solidFill>
                  <a:latin typeface="Segoe Condensed" pitchFamily="34" charset="0"/>
                </a:rPr>
                <a:t>SSL Cert </a:t>
              </a:r>
            </a:p>
            <a:p>
              <a:pPr algn="ctr" defTabSz="514272" fontAlgn="base">
                <a:spcBef>
                  <a:spcPct val="0"/>
                </a:spcBef>
                <a:spcAft>
                  <a:spcPct val="0"/>
                </a:spcAft>
              </a:pPr>
              <a:r>
                <a:rPr lang="en-US" sz="675" dirty="0">
                  <a:solidFill>
                    <a:schemeClr val="tx1"/>
                  </a:solidFill>
                  <a:latin typeface="Segoe Condensed" pitchFamily="34" charset="0"/>
                </a:rPr>
                <a:t>Public/Private key pair (.</a:t>
              </a:r>
              <a:r>
                <a:rPr lang="en-US" sz="675" dirty="0" err="1">
                  <a:solidFill>
                    <a:schemeClr val="tx1"/>
                  </a:solidFill>
                  <a:latin typeface="Segoe Condensed" pitchFamily="34" charset="0"/>
                </a:rPr>
                <a:t>pfx</a:t>
              </a:r>
              <a:r>
                <a:rPr lang="en-US" sz="675" dirty="0">
                  <a:solidFill>
                    <a:schemeClr val="tx1"/>
                  </a:solidFill>
                  <a:latin typeface="Segoe Condensed" pitchFamily="34" charset="0"/>
                </a:rPr>
                <a:t>)</a:t>
              </a:r>
            </a:p>
          </p:txBody>
        </p:sp>
      </p:grpSp>
    </p:spTree>
    <p:extLst>
      <p:ext uri="{BB962C8B-B14F-4D97-AF65-F5344CB8AC3E}">
        <p14:creationId xmlns:p14="http://schemas.microsoft.com/office/powerpoint/2010/main" val="122830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of an S2S Trust</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App has x.509 certificate with public/private </a:t>
            </a:r>
            <a:r>
              <a:rPr lang="en-US" sz="2400" dirty="0"/>
              <a:t>k</a:t>
            </a:r>
            <a:r>
              <a:rPr lang="en-US" sz="2400" dirty="0" smtClean="0"/>
              <a:t>ey pair</a:t>
            </a:r>
          </a:p>
          <a:p>
            <a:pPr lvl="1"/>
            <a:r>
              <a:rPr lang="en-US" sz="2000" dirty="0" smtClean="0"/>
              <a:t>Private key used to sign certain aspects in access token</a:t>
            </a:r>
          </a:p>
          <a:p>
            <a:r>
              <a:rPr lang="en-US" sz="2400" dirty="0" smtClean="0"/>
              <a:t>Public key registered with SharePoint farm</a:t>
            </a:r>
          </a:p>
          <a:p>
            <a:pPr lvl="1"/>
            <a:r>
              <a:rPr lang="en-US" sz="2000" dirty="0" smtClean="0"/>
              <a:t>This creates a trusted security token issuer</a:t>
            </a:r>
          </a:p>
          <a:p>
            <a:r>
              <a:rPr lang="en-US" sz="2400" dirty="0" smtClean="0"/>
              <a:t>App creates access token to call into SharePoint</a:t>
            </a:r>
          </a:p>
          <a:p>
            <a:pPr lvl="1"/>
            <a:r>
              <a:rPr lang="en-US" sz="2000" dirty="0" smtClean="0"/>
              <a:t>App creates access token with a specific client ID and signs it with private key</a:t>
            </a:r>
          </a:p>
          <a:p>
            <a:pPr lvl="1"/>
            <a:r>
              <a:rPr lang="en-US" sz="2000" dirty="0" smtClean="0"/>
              <a:t>Trusted security token issuer validates signature </a:t>
            </a:r>
          </a:p>
          <a:p>
            <a:r>
              <a:rPr lang="en-US" sz="2400" dirty="0" smtClean="0"/>
              <a:t>SharePoint establishes app identity</a:t>
            </a:r>
          </a:p>
          <a:p>
            <a:pPr lvl="1"/>
            <a:r>
              <a:rPr lang="en-US" sz="2000" dirty="0" smtClean="0"/>
              <a:t>App identity maps to a specific client ID</a:t>
            </a:r>
          </a:p>
          <a:p>
            <a:pPr lvl="1"/>
            <a:r>
              <a:rPr lang="en-US" sz="2000" dirty="0" smtClean="0"/>
              <a:t>You can have many client IDs associated with a single x.509 certificate</a:t>
            </a:r>
            <a:endParaRPr lang="en-US" sz="2000" dirty="0"/>
          </a:p>
        </p:txBody>
      </p:sp>
    </p:spTree>
    <p:extLst>
      <p:ext uri="{BB962C8B-B14F-4D97-AF65-F5344CB8AC3E}">
        <p14:creationId xmlns:p14="http://schemas.microsoft.com/office/powerpoint/2010/main" val="416565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Server-to-Server Trust</a:t>
            </a:r>
            <a:endParaRPr lang="en-US" dirty="0"/>
          </a:p>
        </p:txBody>
      </p:sp>
      <p:sp>
        <p:nvSpPr>
          <p:cNvPr id="3" name="Text Placeholder 2"/>
          <p:cNvSpPr>
            <a:spLocks noGrp="1"/>
          </p:cNvSpPr>
          <p:nvPr>
            <p:ph idx="1"/>
          </p:nvPr>
        </p:nvSpPr>
        <p:spPr>
          <a:prstGeom prst="rect">
            <a:avLst/>
          </a:prstGeom>
        </p:spPr>
        <p:txBody>
          <a:bodyPr>
            <a:normAutofit/>
          </a:bodyPr>
          <a:lstStyle/>
          <a:p>
            <a:r>
              <a:rPr lang="en-US" sz="2400" dirty="0" smtClean="0"/>
              <a:t>Steps to configure an S2S trust</a:t>
            </a:r>
          </a:p>
          <a:p>
            <a:pPr lvl="1"/>
            <a:r>
              <a:rPr lang="en-US" sz="2000" dirty="0" smtClean="0"/>
              <a:t>Create an x509 certificate</a:t>
            </a:r>
          </a:p>
          <a:p>
            <a:pPr lvl="1"/>
            <a:r>
              <a:rPr lang="en-US" sz="2000" dirty="0" smtClean="0"/>
              <a:t>Make certificate’s public key accessible to SharePoint</a:t>
            </a:r>
          </a:p>
          <a:p>
            <a:pPr lvl="1"/>
            <a:r>
              <a:rPr lang="en-US" sz="2000" dirty="0" smtClean="0"/>
              <a:t>Use PowerShell to create a trusted security token issuer based on public key</a:t>
            </a:r>
          </a:p>
          <a:p>
            <a:pPr lvl="1"/>
            <a:r>
              <a:rPr lang="en-US" sz="2000" dirty="0" smtClean="0"/>
              <a:t>Develop provider-hosted app which has access to private key file </a:t>
            </a:r>
          </a:p>
          <a:p>
            <a:pPr lvl="1"/>
            <a:r>
              <a:rPr lang="en-US" sz="2000" dirty="0" smtClean="0"/>
              <a:t>Create S2S access tokens with the help of TokenHelper class</a:t>
            </a:r>
          </a:p>
          <a:p>
            <a:pPr lvl="1"/>
            <a:r>
              <a:rPr lang="en-US" sz="2000" dirty="0" smtClean="0"/>
              <a:t>Pass access token with calling into SharePoint using CSOM or REST API</a:t>
            </a:r>
          </a:p>
          <a:p>
            <a:pPr lvl="1"/>
            <a:endParaRPr lang="en-US" sz="2000" dirty="0"/>
          </a:p>
          <a:p>
            <a:r>
              <a:rPr lang="en-US" sz="2400" dirty="0" smtClean="0"/>
              <a:t>Two ways to make a certificate available</a:t>
            </a:r>
          </a:p>
          <a:p>
            <a:pPr lvl="1"/>
            <a:r>
              <a:rPr lang="en-US" sz="2000" dirty="0" smtClean="0"/>
              <a:t>Pass file path of certificate to SharePoint </a:t>
            </a:r>
          </a:p>
          <a:p>
            <a:pPr lvl="1"/>
            <a:r>
              <a:rPr lang="en-US" sz="2000" dirty="0" smtClean="0"/>
              <a:t>Expose certificate from app as metadata endpoint</a:t>
            </a:r>
          </a:p>
        </p:txBody>
      </p:sp>
    </p:spTree>
    <p:extLst>
      <p:ext uri="{BB962C8B-B14F-4D97-AF65-F5344CB8AC3E}">
        <p14:creationId xmlns:p14="http://schemas.microsoft.com/office/powerpoint/2010/main" val="11063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Certificates</a:t>
            </a:r>
            <a:endParaRPr lang="en-US" dirty="0"/>
          </a:p>
        </p:txBody>
      </p:sp>
      <p:pic>
        <p:nvPicPr>
          <p:cNvPr id="3" name="Picture 2"/>
          <p:cNvPicPr>
            <a:picLocks noChangeAspect="1"/>
          </p:cNvPicPr>
          <p:nvPr/>
        </p:nvPicPr>
        <p:blipFill>
          <a:blip r:embed="rId3"/>
          <a:stretch>
            <a:fillRect/>
          </a:stretch>
        </p:blipFill>
        <p:spPr>
          <a:xfrm>
            <a:off x="370009" y="1749370"/>
            <a:ext cx="8301917" cy="3528506"/>
          </a:xfrm>
          <a:prstGeom prst="rect">
            <a:avLst/>
          </a:prstGeom>
          <a:ln>
            <a:solidFill>
              <a:schemeClr val="bg1">
                <a:lumMod val="85000"/>
              </a:schemeClr>
            </a:solidFill>
          </a:ln>
        </p:spPr>
      </p:pic>
    </p:spTree>
    <p:extLst>
      <p:ext uri="{BB962C8B-B14F-4D97-AF65-F5344CB8AC3E}">
        <p14:creationId xmlns:p14="http://schemas.microsoft.com/office/powerpoint/2010/main" val="199429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Secure Token Issuer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Steps to creating security token issuer in SharePoint farm</a:t>
            </a:r>
          </a:p>
          <a:p>
            <a:pPr lvl="1"/>
            <a:r>
              <a:rPr lang="en-US" sz="1600" dirty="0" smtClean="0"/>
              <a:t>Get the authentication realm (aka tenancy)</a:t>
            </a:r>
          </a:p>
          <a:p>
            <a:pPr lvl="1"/>
            <a:r>
              <a:rPr lang="en-US" sz="1600" dirty="0" smtClean="0"/>
              <a:t>Create realm-qualified app identifier</a:t>
            </a:r>
          </a:p>
          <a:p>
            <a:pPr lvl="1"/>
            <a:r>
              <a:rPr lang="en-US" sz="1600" dirty="0" smtClean="0"/>
              <a:t>Create certificate object using .</a:t>
            </a:r>
            <a:r>
              <a:rPr lang="en-US" sz="1600" dirty="0" err="1" smtClean="0"/>
              <a:t>pfx</a:t>
            </a:r>
            <a:r>
              <a:rPr lang="en-US" sz="1600" dirty="0" smtClean="0"/>
              <a:t> file containing password-protected private key </a:t>
            </a:r>
          </a:p>
          <a:p>
            <a:pPr lvl="1"/>
            <a:r>
              <a:rPr lang="en-US" sz="1600" dirty="0" smtClean="0"/>
              <a:t>Call </a:t>
            </a:r>
            <a:r>
              <a:rPr lang="en-US" sz="1600" dirty="0" smtClean="0">
                <a:solidFill>
                  <a:srgbClr val="822F08"/>
                </a:solidFill>
              </a:rPr>
              <a:t>New-</a:t>
            </a:r>
            <a:r>
              <a:rPr lang="en-US" sz="1600" dirty="0" err="1" smtClean="0">
                <a:solidFill>
                  <a:srgbClr val="822F08"/>
                </a:solidFill>
              </a:rPr>
              <a:t>SPTrustedSecurityTokenIssuer</a:t>
            </a:r>
            <a:endParaRPr lang="en-US" sz="1600" dirty="0">
              <a:solidFill>
                <a:srgbClr val="822F08"/>
              </a:solidFill>
            </a:endParaRPr>
          </a:p>
        </p:txBody>
      </p:sp>
      <p:pic>
        <p:nvPicPr>
          <p:cNvPr id="7" name="Picture 6"/>
          <p:cNvPicPr>
            <a:picLocks noChangeAspect="1"/>
          </p:cNvPicPr>
          <p:nvPr/>
        </p:nvPicPr>
        <p:blipFill>
          <a:blip r:embed="rId3"/>
          <a:stretch>
            <a:fillRect/>
          </a:stretch>
        </p:blipFill>
        <p:spPr>
          <a:xfrm>
            <a:off x="609600" y="3581400"/>
            <a:ext cx="7730836" cy="2743200"/>
          </a:xfrm>
          <a:prstGeom prst="rect">
            <a:avLst/>
          </a:prstGeom>
          <a:ln>
            <a:solidFill>
              <a:schemeClr val="bg1">
                <a:lumMod val="85000"/>
              </a:schemeClr>
            </a:solidFill>
          </a:ln>
        </p:spPr>
      </p:pic>
    </p:spTree>
    <p:extLst>
      <p:ext uri="{BB962C8B-B14F-4D97-AF65-F5344CB8AC3E}">
        <p14:creationId xmlns:p14="http://schemas.microsoft.com/office/powerpoint/2010/main" val="389424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an S2S App Principal</a:t>
            </a:r>
            <a:endParaRPr lang="en-US" dirty="0"/>
          </a:p>
        </p:txBody>
      </p:sp>
      <p:sp>
        <p:nvSpPr>
          <p:cNvPr id="2" name="Text Placeholder 1"/>
          <p:cNvSpPr>
            <a:spLocks noGrp="1"/>
          </p:cNvSpPr>
          <p:nvPr>
            <p:ph idx="1"/>
          </p:nvPr>
        </p:nvSpPr>
        <p:spPr>
          <a:prstGeom prst="rect">
            <a:avLst/>
          </a:prstGeom>
        </p:spPr>
        <p:txBody>
          <a:bodyPr/>
          <a:lstStyle/>
          <a:p>
            <a:r>
              <a:rPr lang="en-US" dirty="0" smtClean="0"/>
              <a:t>Can be done several different ways</a:t>
            </a:r>
          </a:p>
          <a:p>
            <a:pPr lvl="1"/>
            <a:r>
              <a:rPr lang="en-US" dirty="0" smtClean="0"/>
              <a:t>Use built-in page named </a:t>
            </a:r>
            <a:r>
              <a:rPr lang="en-US" dirty="0" smtClean="0">
                <a:solidFill>
                  <a:srgbClr val="822F08"/>
                </a:solidFill>
              </a:rPr>
              <a:t>AppRegNew.aspx</a:t>
            </a:r>
          </a:p>
          <a:p>
            <a:pPr lvl="1"/>
            <a:r>
              <a:rPr lang="en-US" dirty="0" smtClean="0"/>
              <a:t>Use </a:t>
            </a:r>
            <a:r>
              <a:rPr lang="en-US" dirty="0" smtClean="0">
                <a:solidFill>
                  <a:srgbClr val="822F08"/>
                </a:solidFill>
              </a:rPr>
              <a:t>Register-</a:t>
            </a:r>
            <a:r>
              <a:rPr lang="en-US" dirty="0" err="1" smtClean="0">
                <a:solidFill>
                  <a:srgbClr val="822F08"/>
                </a:solidFill>
              </a:rPr>
              <a:t>SPAppPrincipal</a:t>
            </a:r>
            <a:endParaRPr lang="en-US" dirty="0" smtClean="0">
              <a:solidFill>
                <a:srgbClr val="822F08"/>
              </a:solidFill>
            </a:endParaRPr>
          </a:p>
          <a:p>
            <a:pPr lvl="1"/>
            <a:r>
              <a:rPr lang="en-US" dirty="0" smtClean="0"/>
              <a:t>Use </a:t>
            </a:r>
            <a:r>
              <a:rPr lang="en-US" dirty="0">
                <a:solidFill>
                  <a:srgbClr val="822F08"/>
                </a:solidFill>
              </a:rPr>
              <a:t>SPAppPrincipalManager</a:t>
            </a:r>
            <a:endParaRPr lang="en-US" dirty="0" smtClean="0">
              <a:solidFill>
                <a:srgbClr val="822F08"/>
              </a:solidFill>
            </a:endParaRPr>
          </a:p>
          <a:p>
            <a:pPr lvl="1"/>
            <a:r>
              <a:rPr lang="en-US" dirty="0" smtClean="0"/>
              <a:t>Let Visual Studio do it for you when developing</a:t>
            </a:r>
            <a:endParaRPr lang="en-US" dirty="0"/>
          </a:p>
        </p:txBody>
      </p:sp>
      <p:pic>
        <p:nvPicPr>
          <p:cNvPr id="5" name="Picture 4"/>
          <p:cNvPicPr>
            <a:picLocks noChangeAspect="1"/>
          </p:cNvPicPr>
          <p:nvPr/>
        </p:nvPicPr>
        <p:blipFill>
          <a:blip r:embed="rId2"/>
          <a:stretch>
            <a:fillRect/>
          </a:stretch>
        </p:blipFill>
        <p:spPr>
          <a:xfrm>
            <a:off x="1066800" y="3886200"/>
            <a:ext cx="6873354" cy="2590800"/>
          </a:xfrm>
          <a:prstGeom prst="rect">
            <a:avLst/>
          </a:prstGeom>
          <a:ln>
            <a:solidFill>
              <a:schemeClr val="bg1">
                <a:lumMod val="85000"/>
              </a:schemeClr>
            </a:solidFill>
          </a:ln>
        </p:spPr>
      </p:pic>
    </p:spTree>
    <p:extLst>
      <p:ext uri="{BB962C8B-B14F-4D97-AF65-F5344CB8AC3E}">
        <p14:creationId xmlns:p14="http://schemas.microsoft.com/office/powerpoint/2010/main" val="1160328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a:t>
            </a:r>
            <a:r>
              <a:rPr lang="en-US" dirty="0"/>
              <a:t>Secure Token Issuer</a:t>
            </a:r>
          </a:p>
        </p:txBody>
      </p:sp>
    </p:spTree>
    <p:extLst>
      <p:ext uri="{BB962C8B-B14F-4D97-AF65-F5344CB8AC3E}">
        <p14:creationId xmlns:p14="http://schemas.microsoft.com/office/powerpoint/2010/main" val="777527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Developing Apps that use S2S Trusts</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What is developer responsible for with S2S app?</a:t>
            </a:r>
          </a:p>
          <a:p>
            <a:pPr lvl="1"/>
            <a:r>
              <a:rPr lang="en-US" sz="2000" dirty="0" smtClean="0"/>
              <a:t>Expose an endpoint to SharePoint to discover service metadata</a:t>
            </a:r>
          </a:p>
          <a:p>
            <a:pPr lvl="1"/>
            <a:r>
              <a:rPr lang="en-US" sz="2000" dirty="0" smtClean="0"/>
              <a:t>Authenticate the user (can use Windows </a:t>
            </a:r>
            <a:r>
              <a:rPr lang="en-US" sz="2000" dirty="0" err="1" smtClean="0"/>
              <a:t>Auth</a:t>
            </a:r>
            <a:r>
              <a:rPr lang="en-US" sz="2000" dirty="0" smtClean="0"/>
              <a:t>, FBA,  etc.)</a:t>
            </a:r>
          </a:p>
          <a:p>
            <a:pPr lvl="1"/>
            <a:r>
              <a:rPr lang="en-US" sz="2000" dirty="0" smtClean="0"/>
              <a:t>Create security tokens to send to SharePoint server</a:t>
            </a:r>
          </a:p>
          <a:p>
            <a:endParaRPr lang="en-US" sz="2400" dirty="0" smtClean="0"/>
          </a:p>
          <a:p>
            <a:r>
              <a:rPr lang="en-US" sz="2400" dirty="0" smtClean="0"/>
              <a:t>Details of creating the S2S security token</a:t>
            </a:r>
          </a:p>
          <a:p>
            <a:pPr lvl="1"/>
            <a:r>
              <a:rPr lang="en-US" sz="2000" dirty="0" smtClean="0"/>
              <a:t>S2S token like OAuth token but differs from OAuth specification</a:t>
            </a:r>
          </a:p>
          <a:p>
            <a:pPr lvl="1"/>
            <a:r>
              <a:rPr lang="en-US" sz="2000" dirty="0" smtClean="0"/>
              <a:t>Security token must contain app identity</a:t>
            </a:r>
          </a:p>
          <a:p>
            <a:pPr lvl="1"/>
            <a:r>
              <a:rPr lang="en-US" sz="2000" dirty="0" smtClean="0"/>
              <a:t>Security token can optionally include user identity</a:t>
            </a:r>
          </a:p>
          <a:p>
            <a:pPr lvl="1"/>
            <a:r>
              <a:rPr lang="en-US" sz="2000" dirty="0" smtClean="0"/>
              <a:t>Security token must be signed using private key of SSL certificate</a:t>
            </a:r>
            <a:endParaRPr lang="en-US" sz="2000" dirty="0"/>
          </a:p>
        </p:txBody>
      </p:sp>
    </p:spTree>
    <p:extLst>
      <p:ext uri="{BB962C8B-B14F-4D97-AF65-F5344CB8AC3E}">
        <p14:creationId xmlns:p14="http://schemas.microsoft.com/office/powerpoint/2010/main" val="285487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Calling to SharePoint from S2S Apps</a:t>
            </a:r>
            <a:endParaRPr lang="en-US" dirty="0"/>
          </a:p>
        </p:txBody>
      </p:sp>
      <p:sp>
        <p:nvSpPr>
          <p:cNvPr id="5" name="Content Placeholder 4"/>
          <p:cNvSpPr>
            <a:spLocks noGrp="1"/>
          </p:cNvSpPr>
          <p:nvPr>
            <p:ph idx="1"/>
          </p:nvPr>
        </p:nvSpPr>
        <p:spPr>
          <a:prstGeom prst="rect">
            <a:avLst/>
          </a:prstGeom>
        </p:spPr>
        <p:txBody>
          <a:bodyPr/>
          <a:lstStyle/>
          <a:p>
            <a:r>
              <a:rPr lang="en-US" sz="2400" dirty="0" err="1" smtClean="0"/>
              <a:t>TokenHelper</a:t>
            </a:r>
            <a:r>
              <a:rPr lang="en-US" sz="2400" dirty="0" smtClean="0"/>
              <a:t> class provides methods for S2S Apps</a:t>
            </a:r>
          </a:p>
          <a:p>
            <a:pPr lvl="1"/>
            <a:r>
              <a:rPr lang="en-US" sz="1800" dirty="0" smtClean="0">
                <a:solidFill>
                  <a:srgbClr val="822F08"/>
                </a:solidFill>
              </a:rPr>
              <a:t>GetS2SClientContextWithWindowsIdentity</a:t>
            </a:r>
            <a:r>
              <a:rPr lang="en-US" sz="1800" dirty="0" smtClean="0"/>
              <a:t> for CSOM calls</a:t>
            </a:r>
          </a:p>
          <a:p>
            <a:pPr lvl="1"/>
            <a:r>
              <a:rPr lang="en-US" sz="1800" dirty="0" smtClean="0">
                <a:solidFill>
                  <a:srgbClr val="822F08"/>
                </a:solidFill>
              </a:rPr>
              <a:t>GetS2SAccessTokenWithWindowsIdentity</a:t>
            </a:r>
            <a:r>
              <a:rPr lang="en-US" sz="1800" dirty="0" smtClean="0"/>
              <a:t> for REST calls</a:t>
            </a:r>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pPr lvl="1"/>
            <a:endParaRPr lang="en-US" sz="1400" dirty="0" smtClean="0"/>
          </a:p>
          <a:p>
            <a:r>
              <a:rPr lang="en-US" sz="2400" dirty="0" err="1" smtClean="0"/>
              <a:t>TokenHelper</a:t>
            </a:r>
            <a:r>
              <a:rPr lang="en-US" sz="2400" dirty="0" smtClean="0"/>
              <a:t> class only supports Windows authentication</a:t>
            </a:r>
          </a:p>
          <a:p>
            <a:pPr lvl="1"/>
            <a:r>
              <a:rPr lang="en-US" sz="1600" dirty="0" smtClean="0"/>
              <a:t>You must implement support for other types of authentication</a:t>
            </a:r>
            <a:endParaRPr lang="en-US" sz="1600" dirty="0"/>
          </a:p>
        </p:txBody>
      </p:sp>
      <p:pic>
        <p:nvPicPr>
          <p:cNvPr id="6" name="Picture 5"/>
          <p:cNvPicPr>
            <a:picLocks noChangeAspect="1"/>
          </p:cNvPicPr>
          <p:nvPr/>
        </p:nvPicPr>
        <p:blipFill>
          <a:blip r:embed="rId3"/>
          <a:stretch>
            <a:fillRect/>
          </a:stretch>
        </p:blipFill>
        <p:spPr>
          <a:xfrm>
            <a:off x="901677" y="2667000"/>
            <a:ext cx="7340645" cy="2370739"/>
          </a:xfrm>
          <a:prstGeom prst="rect">
            <a:avLst/>
          </a:prstGeom>
          <a:ln>
            <a:solidFill>
              <a:schemeClr val="bg1">
                <a:lumMod val="85000"/>
              </a:schemeClr>
            </a:solidFill>
          </a:ln>
        </p:spPr>
      </p:pic>
    </p:spTree>
    <p:extLst>
      <p:ext uri="{BB962C8B-B14F-4D97-AF65-F5344CB8AC3E}">
        <p14:creationId xmlns:p14="http://schemas.microsoft.com/office/powerpoint/2010/main" val="240386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Provider-hosted App which uses S2S Authentication</a:t>
            </a:r>
            <a:endParaRPr lang="en-US" dirty="0"/>
          </a:p>
        </p:txBody>
      </p:sp>
    </p:spTree>
    <p:extLst>
      <p:ext uri="{BB962C8B-B14F-4D97-AF65-F5344CB8AC3E}">
        <p14:creationId xmlns:p14="http://schemas.microsoft.com/office/powerpoint/2010/main" val="308419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Security Problems in SharePoint 2010</a:t>
            </a:r>
            <a:endParaRPr lang="en-US" dirty="0"/>
          </a:p>
        </p:txBody>
      </p:sp>
      <p:sp>
        <p:nvSpPr>
          <p:cNvPr id="5" name="Content Placeholder 4"/>
          <p:cNvSpPr>
            <a:spLocks noGrp="1"/>
          </p:cNvSpPr>
          <p:nvPr>
            <p:ph idx="1"/>
          </p:nvPr>
        </p:nvSpPr>
        <p:spPr/>
        <p:txBody>
          <a:bodyPr>
            <a:normAutofit/>
          </a:bodyPr>
          <a:lstStyle/>
          <a:p>
            <a:r>
              <a:rPr lang="en-US" sz="2400" dirty="0" smtClean="0"/>
              <a:t>Code in farm solutions considered fully-trusted</a:t>
            </a:r>
          </a:p>
          <a:p>
            <a:pPr lvl="1"/>
            <a:r>
              <a:rPr lang="en-US" sz="2000" dirty="0" smtClean="0"/>
              <a:t>By default, code runs with permissions of current user</a:t>
            </a:r>
          </a:p>
          <a:p>
            <a:pPr lvl="1"/>
            <a:r>
              <a:rPr lang="en-US" sz="2000" dirty="0" smtClean="0"/>
              <a:t>Developer can call </a:t>
            </a:r>
            <a:r>
              <a:rPr lang="en-US" sz="1600" b="1" dirty="0" err="1" smtClean="0">
                <a:latin typeface="Courier New" panose="02070309020205020404" pitchFamily="49" charset="0"/>
                <a:cs typeface="Courier New" panose="02070309020205020404" pitchFamily="49" charset="0"/>
              </a:rPr>
              <a:t>SPSecurity.RunWithElevatedPrivledges</a:t>
            </a:r>
            <a:endParaRPr lang="en-US" sz="2000" b="1" dirty="0" smtClean="0">
              <a:latin typeface="Courier New" panose="02070309020205020404" pitchFamily="49" charset="0"/>
              <a:cs typeface="Courier New" panose="02070309020205020404" pitchFamily="49" charset="0"/>
            </a:endParaRPr>
          </a:p>
          <a:p>
            <a:pPr lvl="1"/>
            <a:r>
              <a:rPr lang="en-US" sz="2000" dirty="0" smtClean="0"/>
              <a:t>Code runs as all-powerful </a:t>
            </a:r>
            <a:r>
              <a:rPr lang="en-US" sz="2000" b="1" dirty="0" smtClean="0"/>
              <a:t>SHAREPOINT\SYSTEM</a:t>
            </a:r>
            <a:r>
              <a:rPr lang="en-US" sz="2000" dirty="0" smtClean="0"/>
              <a:t> account</a:t>
            </a:r>
          </a:p>
          <a:p>
            <a:pPr lvl="1"/>
            <a:r>
              <a:rPr lang="en-US" sz="2000" dirty="0" smtClean="0"/>
              <a:t>Code reverts to Windows identity of host application pool</a:t>
            </a:r>
          </a:p>
          <a:p>
            <a:pPr lvl="1"/>
            <a:endParaRPr lang="en-US" sz="2000" dirty="0" smtClean="0"/>
          </a:p>
          <a:p>
            <a:r>
              <a:rPr lang="en-US" sz="2400" dirty="0" smtClean="0"/>
              <a:t>Sandbox solution code runs as current user</a:t>
            </a:r>
          </a:p>
          <a:p>
            <a:pPr lvl="1"/>
            <a:r>
              <a:rPr lang="en-US" sz="2000" dirty="0" smtClean="0"/>
              <a:t>Code always runs with permissions of current user</a:t>
            </a:r>
          </a:p>
          <a:p>
            <a:pPr lvl="1"/>
            <a:r>
              <a:rPr lang="en-US" sz="2000" dirty="0" smtClean="0"/>
              <a:t>Activation code runs as site administrator</a:t>
            </a:r>
          </a:p>
          <a:p>
            <a:pPr lvl="1"/>
            <a:r>
              <a:rPr lang="en-US" sz="2000" dirty="0" smtClean="0"/>
              <a:t>No ability to elevate permissions if user is visitor</a:t>
            </a:r>
            <a:endParaRPr lang="en-US" sz="2000" dirty="0"/>
          </a:p>
        </p:txBody>
      </p:sp>
    </p:spTree>
    <p:extLst>
      <p:ext uri="{BB962C8B-B14F-4D97-AF65-F5344CB8AC3E}">
        <p14:creationId xmlns:p14="http://schemas.microsoft.com/office/powerpoint/2010/main" val="2360668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smtClean="0"/>
              <a:t>SharePoint App Security Overview</a:t>
            </a:r>
            <a:endParaRPr lang="en-US" dirty="0"/>
          </a:p>
          <a:p>
            <a:pPr>
              <a:buFont typeface="Wingdings" panose="05000000000000000000" pitchFamily="2" charset="2"/>
              <a:buChar char="ü"/>
            </a:pPr>
            <a:r>
              <a:rPr lang="en-US" dirty="0" smtClean="0"/>
              <a:t>Configuring Application Permissions</a:t>
            </a:r>
          </a:p>
          <a:p>
            <a:pPr>
              <a:buFont typeface="Wingdings" panose="05000000000000000000" pitchFamily="2" charset="2"/>
              <a:buChar char="ü"/>
            </a:pPr>
            <a:r>
              <a:rPr lang="en-US" dirty="0"/>
              <a:t>Understanding App Security Principals</a:t>
            </a:r>
          </a:p>
          <a:p>
            <a:pPr>
              <a:buFont typeface="Wingdings" panose="05000000000000000000" pitchFamily="2" charset="2"/>
              <a:buChar char="ü"/>
            </a:pPr>
            <a:r>
              <a:rPr lang="en-US" dirty="0" smtClean="0"/>
              <a:t>Authenticating Apps with S2S Trusts</a:t>
            </a:r>
          </a:p>
          <a:p>
            <a:pPr>
              <a:buFont typeface="Wingdings" panose="05000000000000000000" pitchFamily="2" charset="2"/>
              <a:buChar char="Ø"/>
            </a:pPr>
            <a:r>
              <a:rPr lang="en-US" dirty="0"/>
              <a:t>Authenticating </a:t>
            </a:r>
            <a:r>
              <a:rPr lang="en-US" dirty="0" smtClean="0"/>
              <a:t>Apps with the OAuth Protocol</a:t>
            </a: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71015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OAuth Is Used for External Authentication</a:t>
            </a:r>
            <a:endParaRPr lang="en-US" dirty="0"/>
          </a:p>
        </p:txBody>
      </p:sp>
      <p:sp>
        <p:nvSpPr>
          <p:cNvPr id="2" name="Text Placeholder 1"/>
          <p:cNvSpPr>
            <a:spLocks noGrp="1"/>
          </p:cNvSpPr>
          <p:nvPr>
            <p:ph idx="1"/>
          </p:nvPr>
        </p:nvSpPr>
        <p:spPr/>
        <p:txBody>
          <a:bodyPr>
            <a:normAutofit/>
          </a:bodyPr>
          <a:lstStyle/>
          <a:p>
            <a:r>
              <a:rPr lang="en-US" sz="2400" dirty="0" smtClean="0"/>
              <a:t>In which scenarios is OAuth used?</a:t>
            </a:r>
          </a:p>
          <a:p>
            <a:pPr lvl="1"/>
            <a:r>
              <a:rPr lang="en-US" sz="2000" dirty="0" smtClean="0"/>
              <a:t>Calls to SharePoint from server-side code running in remote web</a:t>
            </a:r>
          </a:p>
          <a:p>
            <a:endParaRPr lang="en-US" sz="2400" dirty="0" smtClean="0"/>
          </a:p>
          <a:p>
            <a:r>
              <a:rPr lang="en-US" sz="2400" dirty="0" smtClean="0"/>
              <a:t>How does it work?</a:t>
            </a:r>
          </a:p>
          <a:p>
            <a:pPr lvl="1"/>
            <a:r>
              <a:rPr lang="en-US" sz="2000" dirty="0" smtClean="0"/>
              <a:t>Incoming calls requires access token with app identity</a:t>
            </a:r>
          </a:p>
          <a:p>
            <a:pPr lvl="1"/>
            <a:r>
              <a:rPr lang="en-US" sz="2000" dirty="0" smtClean="0"/>
              <a:t>Access token can optionally carry a user identity as well</a:t>
            </a:r>
          </a:p>
          <a:p>
            <a:pPr lvl="1"/>
            <a:r>
              <a:rPr lang="en-US" sz="2000" dirty="0" smtClean="0"/>
              <a:t>Call does not need to target URL inside app web</a:t>
            </a:r>
          </a:p>
          <a:p>
            <a:pPr lvl="1"/>
            <a:r>
              <a:rPr lang="en-US" sz="2000" dirty="0" smtClean="0"/>
              <a:t>Call can target any CSOM or REST endpoint in any site</a:t>
            </a:r>
          </a:p>
          <a:p>
            <a:pPr lvl="1"/>
            <a:r>
              <a:rPr lang="en-US" sz="2000" dirty="0" smtClean="0"/>
              <a:t>Your app code is required to create and manage security tokens</a:t>
            </a:r>
          </a:p>
        </p:txBody>
      </p:sp>
    </p:spTree>
    <p:extLst>
      <p:ext uri="{BB962C8B-B14F-4D97-AF65-F5344CB8AC3E}">
        <p14:creationId xmlns:p14="http://schemas.microsoft.com/office/powerpoint/2010/main" val="1231090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Windows Azure ACS</a:t>
            </a:r>
            <a:endParaRPr lang="en-US" dirty="0"/>
          </a:p>
        </p:txBody>
      </p:sp>
      <p:sp>
        <p:nvSpPr>
          <p:cNvPr id="2" name="Text Placeholder 1"/>
          <p:cNvSpPr>
            <a:spLocks noGrp="1"/>
          </p:cNvSpPr>
          <p:nvPr>
            <p:ph idx="1"/>
          </p:nvPr>
        </p:nvSpPr>
        <p:spPr/>
        <p:txBody>
          <a:bodyPr>
            <a:normAutofit/>
          </a:bodyPr>
          <a:lstStyle/>
          <a:p>
            <a:r>
              <a:rPr lang="en-US" sz="2400" dirty="0" smtClean="0"/>
              <a:t>Windows Azure Access Control Service (ACS)</a:t>
            </a:r>
          </a:p>
          <a:p>
            <a:pPr lvl="1"/>
            <a:r>
              <a:rPr lang="en-US" sz="2000" dirty="0" smtClean="0"/>
              <a:t>Required service when using OAuth with SharePoint 2013</a:t>
            </a:r>
          </a:p>
          <a:p>
            <a:pPr lvl="1"/>
            <a:r>
              <a:rPr lang="en-US" sz="2000" dirty="0" smtClean="0"/>
              <a:t>ACS server acts as authentication server</a:t>
            </a:r>
          </a:p>
          <a:p>
            <a:pPr lvl="1"/>
            <a:r>
              <a:rPr lang="en-US" sz="2000" dirty="0" smtClean="0"/>
              <a:t>Office 365 is configured with a trust to ACS</a:t>
            </a:r>
          </a:p>
          <a:p>
            <a:pPr lvl="1"/>
            <a:r>
              <a:rPr lang="en-US" sz="2000" dirty="0" smtClean="0"/>
              <a:t>Client app (i.e. remote web) must communicate with ACS to acquire access tokens</a:t>
            </a:r>
          </a:p>
        </p:txBody>
      </p:sp>
      <p:sp>
        <p:nvSpPr>
          <p:cNvPr id="4" name="Rectangle 3"/>
          <p:cNvSpPr/>
          <p:nvPr/>
        </p:nvSpPr>
        <p:spPr bwMode="auto">
          <a:xfrm>
            <a:off x="2050805" y="4080188"/>
            <a:ext cx="4762257" cy="2244412"/>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2882" tIns="102882" rIns="102882" bIns="25719" numCol="1" rtlCol="0" anchor="t" anchorCtr="0" compatLnSpc="1">
            <a:prstTxWarp prst="textNoShape">
              <a:avLst/>
            </a:prstTxWarp>
          </a:bodyPr>
          <a:lstStyle/>
          <a:p>
            <a:pPr algn="ctr" defTabSz="514272" fontAlgn="base">
              <a:spcBef>
                <a:spcPct val="0"/>
              </a:spcBef>
              <a:spcAft>
                <a:spcPct val="0"/>
              </a:spcAft>
            </a:pPr>
            <a:endParaRPr lang="en-US" sz="1238" dirty="0">
              <a:gradFill>
                <a:gsLst>
                  <a:gs pos="0">
                    <a:srgbClr val="FFFFFF"/>
                  </a:gs>
                  <a:gs pos="100000">
                    <a:srgbClr val="FFFFFF"/>
                  </a:gs>
                </a:gsLst>
                <a:lin ang="5400000" scaled="0"/>
              </a:gradFill>
              <a:latin typeface="Segoe Condensed" pitchFamily="34" charset="0"/>
            </a:endParaRPr>
          </a:p>
        </p:txBody>
      </p:sp>
      <p:cxnSp>
        <p:nvCxnSpPr>
          <p:cNvPr id="5" name="Straight Arrow Connector 4"/>
          <p:cNvCxnSpPr/>
          <p:nvPr/>
        </p:nvCxnSpPr>
        <p:spPr>
          <a:xfrm flipV="1">
            <a:off x="3009757" y="4347992"/>
            <a:ext cx="689471" cy="409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16459" y="4599753"/>
            <a:ext cx="689471" cy="40943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685051" y="4584716"/>
            <a:ext cx="689471" cy="40943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97703" y="4332957"/>
            <a:ext cx="689471" cy="40943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90676" y="5633103"/>
            <a:ext cx="689471" cy="40943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03328" y="5381342"/>
            <a:ext cx="689471" cy="40943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693743" y="5382700"/>
            <a:ext cx="689471" cy="409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706394" y="5634459"/>
            <a:ext cx="689471" cy="40943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099844" y="4853815"/>
            <a:ext cx="1" cy="63518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337166" y="4882965"/>
            <a:ext cx="1" cy="606033"/>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3745453" y="4128345"/>
            <a:ext cx="909402" cy="6837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0" compatLnSpc="1">
            <a:prstTxWarp prst="textNoShape">
              <a:avLst/>
            </a:prstTxWarp>
          </a:bodyPr>
          <a:lstStyle/>
          <a:p>
            <a:pPr algn="ctr" defTabSz="514272" fontAlgn="base">
              <a:spcBef>
                <a:spcPts val="338"/>
              </a:spcBef>
              <a:spcAft>
                <a:spcPts val="338"/>
              </a:spcAft>
            </a:pPr>
            <a:r>
              <a:rPr lang="en-US" sz="809" b="1" dirty="0">
                <a:solidFill>
                  <a:srgbClr val="FFFF99"/>
                </a:solidFill>
                <a:latin typeface="Arial" pitchFamily="34" charset="0"/>
                <a:cs typeface="Arial" pitchFamily="34" charset="0"/>
              </a:rPr>
              <a:t>SharePoint 2013</a:t>
            </a:r>
            <a:br>
              <a:rPr lang="en-US" sz="809" b="1" dirty="0">
                <a:solidFill>
                  <a:srgbClr val="FFFF99"/>
                </a:solidFill>
                <a:latin typeface="Arial" pitchFamily="34" charset="0"/>
                <a:cs typeface="Arial" pitchFamily="34" charset="0"/>
              </a:rPr>
            </a:br>
            <a:r>
              <a:rPr lang="en-US" sz="809" b="1" dirty="0">
                <a:solidFill>
                  <a:srgbClr val="FFFF99"/>
                </a:solidFill>
                <a:latin typeface="Arial" pitchFamily="34" charset="0"/>
                <a:cs typeface="Arial" pitchFamily="34" charset="0"/>
              </a:rPr>
              <a:t>Content Server</a:t>
            </a:r>
          </a:p>
          <a:p>
            <a:pPr algn="ctr" defTabSz="514272" fontAlgn="base">
              <a:spcBef>
                <a:spcPct val="0"/>
              </a:spcBef>
              <a:spcAft>
                <a:spcPct val="0"/>
              </a:spcAft>
            </a:pPr>
            <a:r>
              <a:rPr lang="en-US" sz="618" i="1" dirty="0">
                <a:gradFill>
                  <a:gsLst>
                    <a:gs pos="0">
                      <a:srgbClr val="FFFFFF"/>
                    </a:gs>
                    <a:gs pos="100000">
                      <a:srgbClr val="FFFFFF"/>
                    </a:gs>
                  </a:gsLst>
                  <a:lin ang="5400000" scaled="0"/>
                </a:gradFill>
                <a:latin typeface="Arial" pitchFamily="34" charset="0"/>
                <a:cs typeface="Arial" pitchFamily="34" charset="0"/>
              </a:rPr>
              <a:t>Office 365 Tenancy</a:t>
            </a:r>
          </a:p>
          <a:p>
            <a:pPr algn="ctr" defTabSz="514272" fontAlgn="base">
              <a:spcBef>
                <a:spcPct val="0"/>
              </a:spcBef>
              <a:spcAft>
                <a:spcPct val="0"/>
              </a:spcAft>
            </a:pPr>
            <a:endParaRPr lang="en-US" sz="618" i="1" dirty="0">
              <a:gradFill>
                <a:gsLst>
                  <a:gs pos="0">
                    <a:srgbClr val="FFFFFF"/>
                  </a:gs>
                  <a:gs pos="100000">
                    <a:srgbClr val="FFFFFF"/>
                  </a:gs>
                </a:gsLst>
                <a:lin ang="5400000" scaled="0"/>
              </a:gradFill>
              <a:latin typeface="Arial" pitchFamily="34" charset="0"/>
              <a:cs typeface="Arial" pitchFamily="34" charset="0"/>
            </a:endParaRPr>
          </a:p>
        </p:txBody>
      </p:sp>
      <p:sp>
        <p:nvSpPr>
          <p:cNvPr id="26" name="Rectangle 25"/>
          <p:cNvSpPr/>
          <p:nvPr/>
        </p:nvSpPr>
        <p:spPr bwMode="auto">
          <a:xfrm>
            <a:off x="2162858" y="4811455"/>
            <a:ext cx="798096" cy="78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0" compatLnSpc="1">
            <a:prstTxWarp prst="textNoShape">
              <a:avLst/>
            </a:prstTxWarp>
          </a:bodyPr>
          <a:lstStyle/>
          <a:p>
            <a:pPr algn="ctr" defTabSz="514272" fontAlgn="base">
              <a:spcBef>
                <a:spcPts val="338"/>
              </a:spcBef>
              <a:spcAft>
                <a:spcPts val="338"/>
              </a:spcAft>
            </a:pPr>
            <a:r>
              <a:rPr lang="en-US" sz="809" b="1" dirty="0">
                <a:solidFill>
                  <a:srgbClr val="FFFF99"/>
                </a:solidFill>
                <a:latin typeface="Arial" pitchFamily="34" charset="0"/>
                <a:cs typeface="Arial" pitchFamily="34" charset="0"/>
              </a:rPr>
              <a:t>End User</a:t>
            </a:r>
          </a:p>
          <a:p>
            <a:pPr marL="96458" indent="-61625" defTabSz="514272" fontAlgn="base">
              <a:spcBef>
                <a:spcPct val="0"/>
              </a:spcBef>
              <a:spcAft>
                <a:spcPct val="0"/>
              </a:spcAft>
              <a:buFont typeface="Arial" pitchFamily="34" charset="0"/>
              <a:buChar char="•"/>
            </a:pPr>
            <a:r>
              <a:rPr lang="en-US" sz="618" i="1" dirty="0">
                <a:gradFill>
                  <a:gsLst>
                    <a:gs pos="0">
                      <a:srgbClr val="FFFFFF"/>
                    </a:gs>
                    <a:gs pos="100000">
                      <a:srgbClr val="FFFFFF"/>
                    </a:gs>
                  </a:gsLst>
                  <a:lin ang="5400000" scaled="0"/>
                </a:gradFill>
                <a:latin typeface="Arial" pitchFamily="34" charset="0"/>
                <a:cs typeface="Arial" pitchFamily="34" charset="0"/>
              </a:rPr>
              <a:t>computer</a:t>
            </a:r>
          </a:p>
          <a:p>
            <a:pPr marL="96458" indent="-61625" defTabSz="514272" fontAlgn="base">
              <a:spcBef>
                <a:spcPct val="0"/>
              </a:spcBef>
              <a:spcAft>
                <a:spcPct val="0"/>
              </a:spcAft>
              <a:buFont typeface="Arial" pitchFamily="34" charset="0"/>
              <a:buChar char="•"/>
            </a:pPr>
            <a:r>
              <a:rPr lang="en-US" sz="618" i="1" dirty="0">
                <a:gradFill>
                  <a:gsLst>
                    <a:gs pos="0">
                      <a:srgbClr val="FFFFFF"/>
                    </a:gs>
                    <a:gs pos="100000">
                      <a:srgbClr val="FFFFFF"/>
                    </a:gs>
                  </a:gsLst>
                  <a:lin ang="5400000" scaled="0"/>
                </a:gradFill>
                <a:latin typeface="Arial" pitchFamily="34" charset="0"/>
                <a:cs typeface="Arial" pitchFamily="34" charset="0"/>
              </a:rPr>
              <a:t>mobile device</a:t>
            </a:r>
          </a:p>
          <a:p>
            <a:pPr marL="96458" indent="-61625" defTabSz="514272" fontAlgn="base">
              <a:spcBef>
                <a:spcPct val="0"/>
              </a:spcBef>
              <a:spcAft>
                <a:spcPct val="0"/>
              </a:spcAft>
              <a:buFont typeface="Arial" pitchFamily="34" charset="0"/>
              <a:buChar char="•"/>
            </a:pPr>
            <a:r>
              <a:rPr lang="en-US" sz="618" i="1" dirty="0">
                <a:gradFill>
                  <a:gsLst>
                    <a:gs pos="0">
                      <a:srgbClr val="FFFFFF"/>
                    </a:gs>
                    <a:gs pos="100000">
                      <a:srgbClr val="FFFFFF"/>
                    </a:gs>
                  </a:gsLst>
                  <a:lin ang="5400000" scaled="0"/>
                </a:gradFill>
                <a:latin typeface="Arial" pitchFamily="34" charset="0"/>
                <a:cs typeface="Arial" pitchFamily="34" charset="0"/>
              </a:rPr>
              <a:t>tablet or </a:t>
            </a:r>
            <a:r>
              <a:rPr lang="en-US" sz="618" i="1" dirty="0" err="1">
                <a:gradFill>
                  <a:gsLst>
                    <a:gs pos="0">
                      <a:srgbClr val="FFFFFF"/>
                    </a:gs>
                    <a:gs pos="100000">
                      <a:srgbClr val="FFFFFF"/>
                    </a:gs>
                  </a:gsLst>
                  <a:lin ang="5400000" scaled="0"/>
                </a:gradFill>
                <a:latin typeface="Arial" pitchFamily="34" charset="0"/>
                <a:cs typeface="Arial" pitchFamily="34" charset="0"/>
              </a:rPr>
              <a:t>iPad</a:t>
            </a:r>
            <a:endParaRPr lang="en-US" sz="675" i="1" dirty="0">
              <a:gradFill>
                <a:gsLst>
                  <a:gs pos="0">
                    <a:srgbClr val="FFFFFF"/>
                  </a:gs>
                  <a:gs pos="100000">
                    <a:srgbClr val="FFFFFF"/>
                  </a:gs>
                </a:gsLst>
                <a:lin ang="5400000" scaled="0"/>
              </a:gradFill>
              <a:latin typeface="Arial" pitchFamily="34" charset="0"/>
              <a:cs typeface="Arial" pitchFamily="34" charset="0"/>
            </a:endParaRPr>
          </a:p>
        </p:txBody>
      </p:sp>
      <p:sp>
        <p:nvSpPr>
          <p:cNvPr id="27" name="Rectangle 26"/>
          <p:cNvSpPr/>
          <p:nvPr/>
        </p:nvSpPr>
        <p:spPr bwMode="auto">
          <a:xfrm>
            <a:off x="3741484" y="5557392"/>
            <a:ext cx="909402" cy="6837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0" compatLnSpc="1">
            <a:prstTxWarp prst="textNoShape">
              <a:avLst/>
            </a:prstTxWarp>
          </a:bodyPr>
          <a:lstStyle/>
          <a:p>
            <a:pPr algn="ctr" defTabSz="514272" fontAlgn="base">
              <a:spcBef>
                <a:spcPts val="338"/>
              </a:spcBef>
              <a:spcAft>
                <a:spcPts val="338"/>
              </a:spcAft>
            </a:pPr>
            <a:r>
              <a:rPr lang="en-US" sz="809" b="1" dirty="0">
                <a:solidFill>
                  <a:srgbClr val="FFFF99"/>
                </a:solidFill>
                <a:latin typeface="Arial" pitchFamily="34" charset="0"/>
                <a:cs typeface="Arial" pitchFamily="34" charset="0"/>
              </a:rPr>
              <a:t>Client App</a:t>
            </a:r>
          </a:p>
          <a:p>
            <a:pPr algn="ctr" defTabSz="514272" fontAlgn="base">
              <a:spcBef>
                <a:spcPct val="0"/>
              </a:spcBef>
              <a:spcAft>
                <a:spcPct val="0"/>
              </a:spcAft>
            </a:pPr>
            <a:r>
              <a:rPr lang="en-US" sz="618" i="1" dirty="0">
                <a:gradFill>
                  <a:gsLst>
                    <a:gs pos="0">
                      <a:srgbClr val="FFFFFF"/>
                    </a:gs>
                    <a:gs pos="100000">
                      <a:srgbClr val="FFFFFF"/>
                    </a:gs>
                  </a:gsLst>
                  <a:lin ang="5400000" scaled="0"/>
                </a:gradFill>
                <a:latin typeface="Arial" pitchFamily="34" charset="0"/>
                <a:cs typeface="Arial" pitchFamily="34" charset="0"/>
              </a:rPr>
              <a:t>Web Server running remote  app  code</a:t>
            </a:r>
          </a:p>
          <a:p>
            <a:pPr algn="ctr" defTabSz="514272" fontAlgn="base">
              <a:spcBef>
                <a:spcPct val="0"/>
              </a:spcBef>
              <a:spcAft>
                <a:spcPct val="0"/>
              </a:spcAft>
            </a:pPr>
            <a:endParaRPr lang="en-US" sz="618" i="1" dirty="0">
              <a:gradFill>
                <a:gsLst>
                  <a:gs pos="0">
                    <a:srgbClr val="FFFFFF"/>
                  </a:gs>
                  <a:gs pos="100000">
                    <a:srgbClr val="FFFFFF"/>
                  </a:gs>
                </a:gsLst>
                <a:lin ang="5400000" scaled="0"/>
              </a:gradFill>
              <a:latin typeface="Arial" pitchFamily="34" charset="0"/>
              <a:cs typeface="Arial" pitchFamily="34" charset="0"/>
            </a:endParaRPr>
          </a:p>
        </p:txBody>
      </p:sp>
      <p:sp>
        <p:nvSpPr>
          <p:cNvPr id="28" name="Rectangle 27"/>
          <p:cNvSpPr/>
          <p:nvPr/>
        </p:nvSpPr>
        <p:spPr bwMode="auto">
          <a:xfrm>
            <a:off x="5459759" y="4808035"/>
            <a:ext cx="1220474" cy="7793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1441" tIns="41152" rIns="51441" bIns="25719" numCol="1" rtlCol="0" anchor="ctr" anchorCtr="0" compatLnSpc="1">
            <a:prstTxWarp prst="textNoShape">
              <a:avLst/>
            </a:prstTxWarp>
          </a:bodyPr>
          <a:lstStyle/>
          <a:p>
            <a:pPr algn="ctr" defTabSz="514272" fontAlgn="base">
              <a:spcBef>
                <a:spcPts val="338"/>
              </a:spcBef>
              <a:spcAft>
                <a:spcPts val="338"/>
              </a:spcAft>
            </a:pPr>
            <a:r>
              <a:rPr lang="en-US" sz="809" b="1" dirty="0">
                <a:solidFill>
                  <a:srgbClr val="FFFF99"/>
                </a:solidFill>
                <a:latin typeface="Arial" pitchFamily="34" charset="0"/>
                <a:cs typeface="Arial" pitchFamily="34" charset="0"/>
              </a:rPr>
              <a:t>Windows Azure ACS</a:t>
            </a:r>
          </a:p>
          <a:p>
            <a:pPr algn="ctr" defTabSz="514272" fontAlgn="base">
              <a:spcBef>
                <a:spcPct val="0"/>
              </a:spcBef>
              <a:spcAft>
                <a:spcPct val="0"/>
              </a:spcAft>
            </a:pPr>
            <a:r>
              <a:rPr lang="en-US" sz="618" i="1" dirty="0">
                <a:gradFill>
                  <a:gsLst>
                    <a:gs pos="0">
                      <a:srgbClr val="FFFFFF"/>
                    </a:gs>
                    <a:gs pos="100000">
                      <a:srgbClr val="FFFFFF"/>
                    </a:gs>
                  </a:gsLst>
                  <a:lin ang="5400000" scaled="0"/>
                </a:gradFill>
                <a:latin typeface="Arial" pitchFamily="34" charset="0"/>
                <a:cs typeface="Arial" pitchFamily="34" charset="0"/>
              </a:rPr>
              <a:t>Authentication server</a:t>
            </a:r>
            <a:endParaRPr lang="en-US" sz="675" i="1" dirty="0">
              <a:gradFill>
                <a:gsLst>
                  <a:gs pos="0">
                    <a:srgbClr val="FFFFFF"/>
                  </a:gs>
                  <a:gs pos="100000">
                    <a:srgbClr val="FFFFFF"/>
                  </a:gs>
                </a:gsLst>
                <a:lin ang="5400000" scaled="0"/>
              </a:gradFill>
              <a:latin typeface="Arial" pitchFamily="34" charset="0"/>
              <a:cs typeface="Arial" pitchFamily="34" charset="0"/>
            </a:endParaRPr>
          </a:p>
        </p:txBody>
      </p:sp>
    </p:spTree>
    <p:extLst>
      <p:ext uri="{BB962C8B-B14F-4D97-AF65-F5344CB8AC3E}">
        <p14:creationId xmlns:p14="http://schemas.microsoft.com/office/powerpoint/2010/main" val="265926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Tokens used in OAuth</a:t>
            </a:r>
            <a:endParaRPr lang="en-US" dirty="0"/>
          </a:p>
        </p:txBody>
      </p:sp>
      <p:sp>
        <p:nvSpPr>
          <p:cNvPr id="2" name="Text Placeholder 1"/>
          <p:cNvSpPr>
            <a:spLocks noGrp="1"/>
          </p:cNvSpPr>
          <p:nvPr>
            <p:ph idx="1"/>
          </p:nvPr>
        </p:nvSpPr>
        <p:spPr>
          <a:prstGeom prst="rect">
            <a:avLst/>
          </a:prstGeom>
        </p:spPr>
        <p:txBody>
          <a:bodyPr/>
          <a:lstStyle/>
          <a:p>
            <a:r>
              <a:rPr lang="en-US" dirty="0" smtClean="0"/>
              <a:t>Context Token</a:t>
            </a:r>
          </a:p>
          <a:p>
            <a:pPr lvl="1"/>
            <a:r>
              <a:rPr lang="en-US" dirty="0" smtClean="0"/>
              <a:t>Contextual information passed to app</a:t>
            </a:r>
          </a:p>
          <a:p>
            <a:r>
              <a:rPr lang="en-US" dirty="0" smtClean="0"/>
              <a:t>Refresh Token</a:t>
            </a:r>
          </a:p>
          <a:p>
            <a:pPr lvl="1"/>
            <a:r>
              <a:rPr lang="en-US" dirty="0" smtClean="0"/>
              <a:t>Used by client app to acquire an access token</a:t>
            </a:r>
          </a:p>
          <a:p>
            <a:r>
              <a:rPr lang="en-US" dirty="0"/>
              <a:t>Access </a:t>
            </a:r>
            <a:r>
              <a:rPr lang="en-US" dirty="0" smtClean="0"/>
              <a:t>Token</a:t>
            </a:r>
          </a:p>
          <a:p>
            <a:pPr lvl="1"/>
            <a:r>
              <a:rPr lang="en-US" dirty="0" smtClean="0"/>
              <a:t>Token passed to SharePoint to app when using external authentication</a:t>
            </a:r>
            <a:endParaRPr lang="en-US" dirty="0"/>
          </a:p>
          <a:p>
            <a:r>
              <a:rPr lang="en-US" dirty="0" smtClean="0"/>
              <a:t>Authorization Code</a:t>
            </a:r>
          </a:p>
          <a:p>
            <a:pPr lvl="1"/>
            <a:r>
              <a:rPr lang="en-US" dirty="0" smtClean="0"/>
              <a:t>Used to register an app with on the fly permissions</a:t>
            </a:r>
            <a:endParaRPr lang="en-US" dirty="0"/>
          </a:p>
        </p:txBody>
      </p:sp>
    </p:spTree>
    <p:extLst>
      <p:ext uri="{BB962C8B-B14F-4D97-AF65-F5344CB8AC3E}">
        <p14:creationId xmlns:p14="http://schemas.microsoft.com/office/powerpoint/2010/main" val="15847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OAuth Protocol Flow in SharePoint 2013</a:t>
            </a:r>
            <a:endParaRPr lang="en-US" dirty="0"/>
          </a:p>
        </p:txBody>
      </p:sp>
      <p:cxnSp>
        <p:nvCxnSpPr>
          <p:cNvPr id="7" name="Straight Arrow Connector 6"/>
          <p:cNvCxnSpPr/>
          <p:nvPr/>
        </p:nvCxnSpPr>
        <p:spPr>
          <a:xfrm flipV="1">
            <a:off x="1364867" y="2540540"/>
            <a:ext cx="818000" cy="545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669921" y="2675166"/>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200" b="1" dirty="0">
                <a:solidFill>
                  <a:prstClr val="black"/>
                </a:solidFill>
              </a:rPr>
              <a:t>1</a:t>
            </a:r>
          </a:p>
        </p:txBody>
      </p:sp>
      <p:cxnSp>
        <p:nvCxnSpPr>
          <p:cNvPr id="11" name="Straight Arrow Connector 10"/>
          <p:cNvCxnSpPr/>
          <p:nvPr/>
        </p:nvCxnSpPr>
        <p:spPr>
          <a:xfrm flipV="1">
            <a:off x="1372817" y="2876268"/>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699050" y="3044132"/>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200" b="1" dirty="0">
                <a:solidFill>
                  <a:prstClr val="black"/>
                </a:solidFill>
              </a:rPr>
              <a:t>4</a:t>
            </a:r>
          </a:p>
        </p:txBody>
      </p:sp>
      <p:cxnSp>
        <p:nvCxnSpPr>
          <p:cNvPr id="13" name="Straight Arrow Connector 12"/>
          <p:cNvCxnSpPr/>
          <p:nvPr/>
        </p:nvCxnSpPr>
        <p:spPr>
          <a:xfrm>
            <a:off x="3352463" y="2856217"/>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67473" y="2520490"/>
            <a:ext cx="818000" cy="5459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670322" y="3026678"/>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3</a:t>
            </a:r>
          </a:p>
        </p:txBody>
      </p:sp>
      <p:sp>
        <p:nvSpPr>
          <p:cNvPr id="14" name="Oval 13"/>
          <p:cNvSpPr/>
          <p:nvPr/>
        </p:nvSpPr>
        <p:spPr>
          <a:xfrm>
            <a:off x="3671638" y="2655116"/>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2</a:t>
            </a:r>
          </a:p>
        </p:txBody>
      </p:sp>
      <p:cxnSp>
        <p:nvCxnSpPr>
          <p:cNvPr id="19" name="Straight Arrow Connector 18"/>
          <p:cNvCxnSpPr/>
          <p:nvPr/>
        </p:nvCxnSpPr>
        <p:spPr>
          <a:xfrm>
            <a:off x="1342229" y="4254264"/>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357239" y="3918536"/>
            <a:ext cx="818000" cy="54598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61403" y="4086400"/>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5</a:t>
            </a:r>
          </a:p>
        </p:txBody>
      </p:sp>
      <p:cxnSp>
        <p:nvCxnSpPr>
          <p:cNvPr id="23" name="Straight Arrow Connector 22"/>
          <p:cNvCxnSpPr/>
          <p:nvPr/>
        </p:nvCxnSpPr>
        <p:spPr>
          <a:xfrm flipV="1">
            <a:off x="3362774" y="3920346"/>
            <a:ext cx="818000" cy="545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681948" y="408820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6</a:t>
            </a:r>
          </a:p>
        </p:txBody>
      </p:sp>
      <p:cxnSp>
        <p:nvCxnSpPr>
          <p:cNvPr id="25" name="Straight Arrow Connector 24"/>
          <p:cNvCxnSpPr/>
          <p:nvPr/>
        </p:nvCxnSpPr>
        <p:spPr>
          <a:xfrm flipV="1">
            <a:off x="3377784" y="4256073"/>
            <a:ext cx="818000" cy="54598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696958" y="4423937"/>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7</a:t>
            </a:r>
          </a:p>
        </p:txBody>
      </p:sp>
      <p:cxnSp>
        <p:nvCxnSpPr>
          <p:cNvPr id="27" name="Straight Arrow Connector 26"/>
          <p:cNvCxnSpPr/>
          <p:nvPr/>
        </p:nvCxnSpPr>
        <p:spPr>
          <a:xfrm flipH="1">
            <a:off x="2658163" y="3215064"/>
            <a:ext cx="1" cy="84703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939725" y="3253936"/>
            <a:ext cx="1" cy="80815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38054" y="353264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9</a:t>
            </a:r>
          </a:p>
        </p:txBody>
      </p:sp>
      <p:sp>
        <p:nvSpPr>
          <p:cNvPr id="30" name="Oval 29"/>
          <p:cNvSpPr/>
          <p:nvPr/>
        </p:nvSpPr>
        <p:spPr>
          <a:xfrm>
            <a:off x="2549430" y="3532649"/>
            <a:ext cx="209899" cy="247119"/>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050" b="1" dirty="0">
                <a:solidFill>
                  <a:prstClr val="black"/>
                </a:solidFill>
              </a:rPr>
              <a:t>8</a:t>
            </a:r>
          </a:p>
        </p:txBody>
      </p:sp>
      <p:sp>
        <p:nvSpPr>
          <p:cNvPr id="36" name="Oval 35"/>
          <p:cNvSpPr/>
          <p:nvPr/>
        </p:nvSpPr>
        <p:spPr>
          <a:xfrm>
            <a:off x="1673830" y="4428704"/>
            <a:ext cx="235119" cy="247119"/>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050" b="1" dirty="0">
                <a:solidFill>
                  <a:prstClr val="black"/>
                </a:solidFill>
              </a:rPr>
              <a:t>10</a:t>
            </a:r>
          </a:p>
        </p:txBody>
      </p:sp>
      <p:sp>
        <p:nvSpPr>
          <p:cNvPr id="37" name="Rectangle 36"/>
          <p:cNvSpPr/>
          <p:nvPr/>
        </p:nvSpPr>
        <p:spPr bwMode="auto">
          <a:xfrm>
            <a:off x="2237708" y="2247635"/>
            <a:ext cx="1078929" cy="91185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Content Server</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SharePoint 2013</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Web Server</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38" name="Rectangle 37"/>
          <p:cNvSpPr/>
          <p:nvPr/>
        </p:nvSpPr>
        <p:spPr bwMode="auto">
          <a:xfrm>
            <a:off x="228037" y="3106752"/>
            <a:ext cx="1078929" cy="111302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User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desktop computer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laptop computer</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mobile device</a:t>
            </a:r>
          </a:p>
          <a:p>
            <a:pPr marL="128622" indent="-82175" defTabSz="685757" fontAlgn="base">
              <a:spcBef>
                <a:spcPct val="0"/>
              </a:spcBef>
              <a:spcAft>
                <a:spcPct val="0"/>
              </a:spcAft>
              <a:buFont typeface="Arial" pitchFamily="34" charset="0"/>
              <a:buChar char="•"/>
            </a:pPr>
            <a:r>
              <a:rPr lang="en-US" sz="825" i="1" dirty="0">
                <a:gradFill>
                  <a:gsLst>
                    <a:gs pos="0">
                      <a:srgbClr val="FFFFFF"/>
                    </a:gs>
                    <a:gs pos="100000">
                      <a:srgbClr val="FFFFFF"/>
                    </a:gs>
                  </a:gsLst>
                  <a:lin ang="5400000" scaled="0"/>
                </a:gradFill>
                <a:latin typeface="Arial" pitchFamily="34" charset="0"/>
                <a:cs typeface="Arial" pitchFamily="34" charset="0"/>
              </a:rPr>
              <a:t>tablet or </a:t>
            </a:r>
            <a:r>
              <a:rPr lang="en-US" sz="825" i="1" dirty="0" err="1">
                <a:gradFill>
                  <a:gsLst>
                    <a:gs pos="0">
                      <a:srgbClr val="FFFFFF"/>
                    </a:gs>
                    <a:gs pos="100000">
                      <a:srgbClr val="FFFFFF"/>
                    </a:gs>
                  </a:gsLst>
                  <a:lin ang="5400000" scaled="0"/>
                </a:gradFill>
                <a:latin typeface="Arial" pitchFamily="34" charset="0"/>
                <a:cs typeface="Arial" pitchFamily="34" charset="0"/>
              </a:rPr>
              <a:t>iPad</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39" name="Rectangle 38"/>
          <p:cNvSpPr/>
          <p:nvPr/>
        </p:nvSpPr>
        <p:spPr bwMode="auto">
          <a:xfrm>
            <a:off x="2232999" y="4153301"/>
            <a:ext cx="1078929" cy="91185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Client App</a:t>
            </a:r>
          </a:p>
          <a:p>
            <a:pPr algn="ct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Web Server running remote  app  code</a:t>
            </a:r>
          </a:p>
          <a:p>
            <a:pPr algn="ctr" defTabSz="685757" fontAlgn="base">
              <a:spcBef>
                <a:spcPct val="0"/>
              </a:spcBef>
              <a:spcAft>
                <a:spcPct val="0"/>
              </a:spcAft>
            </a:pPr>
            <a:endParaRPr lang="en-US" sz="825" i="1" dirty="0">
              <a:gradFill>
                <a:gsLst>
                  <a:gs pos="0">
                    <a:srgbClr val="FFFFFF"/>
                  </a:gs>
                  <a:gs pos="100000">
                    <a:srgbClr val="FFFFFF"/>
                  </a:gs>
                </a:gsLst>
                <a:lin ang="5400000" scaled="0"/>
              </a:gradFill>
              <a:latin typeface="Arial" pitchFamily="34" charset="0"/>
              <a:cs typeface="Arial" pitchFamily="34" charset="0"/>
            </a:endParaRPr>
          </a:p>
          <a:p>
            <a:pPr algn="ctr" defTabSz="685757" fontAlgn="base">
              <a:spcBef>
                <a:spcPct val="0"/>
              </a:spcBef>
              <a:spcAft>
                <a:spcPct val="0"/>
              </a:spcAft>
            </a:pP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43" name="Rectangle 42"/>
          <p:cNvSpPr/>
          <p:nvPr/>
        </p:nvSpPr>
        <p:spPr bwMode="auto">
          <a:xfrm>
            <a:off x="4271589" y="3154017"/>
            <a:ext cx="1447990" cy="10393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8" tIns="54878" rIns="68598" bIns="34297" numCol="1" rtlCol="0" anchor="t" anchorCtr="0" compatLnSpc="1">
            <a:prstTxWarp prst="textNoShape">
              <a:avLst/>
            </a:prstTxWarp>
          </a:bodyPr>
          <a:lstStyle/>
          <a:p>
            <a:pPr algn="ctr" defTabSz="685757" fontAlgn="base">
              <a:spcBef>
                <a:spcPts val="450"/>
              </a:spcBef>
              <a:spcAft>
                <a:spcPts val="450"/>
              </a:spcAft>
            </a:pPr>
            <a:r>
              <a:rPr lang="en-US" sz="1050" dirty="0">
                <a:gradFill>
                  <a:gsLst>
                    <a:gs pos="0">
                      <a:srgbClr val="FFFFFF"/>
                    </a:gs>
                    <a:gs pos="100000">
                      <a:srgbClr val="FFFFFF"/>
                    </a:gs>
                  </a:gsLst>
                  <a:lin ang="5400000" scaled="0"/>
                </a:gradFill>
                <a:latin typeface="Arial" pitchFamily="34" charset="0"/>
                <a:cs typeface="Arial" pitchFamily="34" charset="0"/>
              </a:rPr>
              <a:t>Authentication Server</a:t>
            </a:r>
          </a:p>
          <a:p>
            <a:pPr defTabSz="685757" fontAlgn="base">
              <a:spcBef>
                <a:spcPct val="0"/>
              </a:spcBef>
              <a:spcAft>
                <a:spcPct val="0"/>
              </a:spcAft>
            </a:pPr>
            <a:r>
              <a:rPr lang="en-US" sz="825" i="1" dirty="0">
                <a:gradFill>
                  <a:gsLst>
                    <a:gs pos="0">
                      <a:srgbClr val="FFFFFF"/>
                    </a:gs>
                    <a:gs pos="100000">
                      <a:srgbClr val="FFFFFF"/>
                    </a:gs>
                  </a:gsLst>
                  <a:lin ang="5400000" scaled="0"/>
                </a:gradFill>
                <a:latin typeface="Arial" pitchFamily="34" charset="0"/>
                <a:cs typeface="Arial" pitchFamily="34" charset="0"/>
              </a:rPr>
              <a:t>Trusted ACS server that authenticates applications and creates OAuth tokens</a:t>
            </a:r>
            <a:endParaRPr lang="en-US" sz="900" i="1" dirty="0">
              <a:gradFill>
                <a:gsLst>
                  <a:gs pos="0">
                    <a:srgbClr val="FFFFFF"/>
                  </a:gs>
                  <a:gs pos="100000">
                    <a:srgbClr val="FFFFFF"/>
                  </a:gs>
                </a:gsLst>
                <a:lin ang="5400000" scaled="0"/>
              </a:gradFill>
              <a:latin typeface="Arial" pitchFamily="34" charset="0"/>
              <a:cs typeface="Arial" pitchFamily="34" charset="0"/>
            </a:endParaRPr>
          </a:p>
        </p:txBody>
      </p:sp>
      <p:sp>
        <p:nvSpPr>
          <p:cNvPr id="45" name="Oval 44"/>
          <p:cNvSpPr/>
          <p:nvPr/>
        </p:nvSpPr>
        <p:spPr>
          <a:xfrm>
            <a:off x="6174006" y="197859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1</a:t>
            </a:r>
          </a:p>
        </p:txBody>
      </p:sp>
      <p:sp>
        <p:nvSpPr>
          <p:cNvPr id="46" name="TextBox 45"/>
          <p:cNvSpPr txBox="1"/>
          <p:nvPr/>
        </p:nvSpPr>
        <p:spPr>
          <a:xfrm>
            <a:off x="6504897" y="2037609"/>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authenticates user using claims</a:t>
            </a:r>
          </a:p>
        </p:txBody>
      </p:sp>
      <p:sp>
        <p:nvSpPr>
          <p:cNvPr id="47" name="Oval 46"/>
          <p:cNvSpPr/>
          <p:nvPr/>
        </p:nvSpPr>
        <p:spPr>
          <a:xfrm>
            <a:off x="6174006" y="224650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2</a:t>
            </a:r>
          </a:p>
        </p:txBody>
      </p:sp>
      <p:sp>
        <p:nvSpPr>
          <p:cNvPr id="48" name="TextBox 47"/>
          <p:cNvSpPr txBox="1"/>
          <p:nvPr/>
        </p:nvSpPr>
        <p:spPr>
          <a:xfrm>
            <a:off x="6504897" y="2293883"/>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requests context token for user</a:t>
            </a:r>
          </a:p>
        </p:txBody>
      </p:sp>
      <p:sp>
        <p:nvSpPr>
          <p:cNvPr id="49" name="Oval 48"/>
          <p:cNvSpPr/>
          <p:nvPr/>
        </p:nvSpPr>
        <p:spPr>
          <a:xfrm>
            <a:off x="6174006" y="2522953"/>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3</a:t>
            </a:r>
          </a:p>
        </p:txBody>
      </p:sp>
      <p:sp>
        <p:nvSpPr>
          <p:cNvPr id="50" name="TextBox 49"/>
          <p:cNvSpPr txBox="1"/>
          <p:nvPr/>
        </p:nvSpPr>
        <p:spPr>
          <a:xfrm>
            <a:off x="6504897" y="2568418"/>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ACS returns context token</a:t>
            </a:r>
          </a:p>
        </p:txBody>
      </p:sp>
      <p:sp>
        <p:nvSpPr>
          <p:cNvPr id="51" name="Oval 50"/>
          <p:cNvSpPr/>
          <p:nvPr/>
        </p:nvSpPr>
        <p:spPr>
          <a:xfrm>
            <a:off x="6180118" y="2789158"/>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4</a:t>
            </a:r>
          </a:p>
        </p:txBody>
      </p:sp>
      <p:sp>
        <p:nvSpPr>
          <p:cNvPr id="52" name="TextBox 51"/>
          <p:cNvSpPr txBox="1"/>
          <p:nvPr/>
        </p:nvSpPr>
        <p:spPr>
          <a:xfrm>
            <a:off x="6504897" y="2821198"/>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pass context token to User</a:t>
            </a:r>
          </a:p>
        </p:txBody>
      </p:sp>
      <p:sp>
        <p:nvSpPr>
          <p:cNvPr id="53" name="Oval 52"/>
          <p:cNvSpPr/>
          <p:nvPr/>
        </p:nvSpPr>
        <p:spPr>
          <a:xfrm>
            <a:off x="6174006" y="3065602"/>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5</a:t>
            </a:r>
          </a:p>
        </p:txBody>
      </p:sp>
      <p:sp>
        <p:nvSpPr>
          <p:cNvPr id="54" name="TextBox 53"/>
          <p:cNvSpPr txBox="1"/>
          <p:nvPr/>
        </p:nvSpPr>
        <p:spPr>
          <a:xfrm>
            <a:off x="6504897" y="3104694"/>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User POSTS to app passing context token</a:t>
            </a:r>
          </a:p>
        </p:txBody>
      </p:sp>
      <p:sp>
        <p:nvSpPr>
          <p:cNvPr id="55" name="Oval 54"/>
          <p:cNvSpPr/>
          <p:nvPr/>
        </p:nvSpPr>
        <p:spPr>
          <a:xfrm>
            <a:off x="6179231" y="3382425"/>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6</a:t>
            </a:r>
          </a:p>
        </p:txBody>
      </p:sp>
      <p:sp>
        <p:nvSpPr>
          <p:cNvPr id="56" name="TextBox 55"/>
          <p:cNvSpPr txBox="1"/>
          <p:nvPr/>
        </p:nvSpPr>
        <p:spPr>
          <a:xfrm>
            <a:off x="6507561" y="3348490"/>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is able to pull refresh token out</a:t>
            </a:r>
          </a:p>
          <a:p>
            <a:r>
              <a:rPr lang="en-US" sz="900" dirty="0">
                <a:gradFill>
                  <a:gsLst>
                    <a:gs pos="0">
                      <a:schemeClr val="tx1"/>
                    </a:gs>
                    <a:gs pos="86000">
                      <a:schemeClr val="tx1"/>
                    </a:gs>
                  </a:gsLst>
                  <a:lin ang="5400000" scaled="0"/>
                </a:gradFill>
                <a:latin typeface="Arial" pitchFamily="34" charset="0"/>
                <a:cs typeface="Arial" pitchFamily="34" charset="0"/>
              </a:rPr>
              <a:t>of context token. Client app then passes </a:t>
            </a:r>
          </a:p>
          <a:p>
            <a:r>
              <a:rPr lang="en-US" sz="900" dirty="0">
                <a:gradFill>
                  <a:gsLst>
                    <a:gs pos="0">
                      <a:schemeClr val="tx1"/>
                    </a:gs>
                    <a:gs pos="86000">
                      <a:schemeClr val="tx1"/>
                    </a:gs>
                  </a:gsLst>
                  <a:lin ang="5400000" scaled="0"/>
                </a:gradFill>
                <a:latin typeface="Arial" pitchFamily="34" charset="0"/>
                <a:cs typeface="Arial" pitchFamily="34" charset="0"/>
              </a:rPr>
              <a:t>refresh token to ACS to request OAuth token</a:t>
            </a:r>
          </a:p>
        </p:txBody>
      </p:sp>
      <p:sp>
        <p:nvSpPr>
          <p:cNvPr id="57" name="Oval 56"/>
          <p:cNvSpPr/>
          <p:nvPr/>
        </p:nvSpPr>
        <p:spPr>
          <a:xfrm>
            <a:off x="6173926" y="382303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7</a:t>
            </a:r>
          </a:p>
        </p:txBody>
      </p:sp>
      <p:sp>
        <p:nvSpPr>
          <p:cNvPr id="58" name="TextBox 57"/>
          <p:cNvSpPr txBox="1"/>
          <p:nvPr/>
        </p:nvSpPr>
        <p:spPr>
          <a:xfrm>
            <a:off x="6507028" y="3848061"/>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ACS returns OAuth token to client app</a:t>
            </a:r>
          </a:p>
        </p:txBody>
      </p:sp>
      <p:sp>
        <p:nvSpPr>
          <p:cNvPr id="59" name="Oval 58"/>
          <p:cNvSpPr/>
          <p:nvPr/>
        </p:nvSpPr>
        <p:spPr>
          <a:xfrm>
            <a:off x="6182354" y="4164744"/>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8</a:t>
            </a:r>
          </a:p>
        </p:txBody>
      </p:sp>
      <p:sp>
        <p:nvSpPr>
          <p:cNvPr id="60" name="TextBox 59"/>
          <p:cNvSpPr txBox="1"/>
          <p:nvPr/>
        </p:nvSpPr>
        <p:spPr>
          <a:xfrm>
            <a:off x="6507561" y="4153301"/>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makes CSOM/REST calls to </a:t>
            </a:r>
            <a:br>
              <a:rPr lang="en-US" sz="900" dirty="0">
                <a:gradFill>
                  <a:gsLst>
                    <a:gs pos="0">
                      <a:schemeClr val="tx1"/>
                    </a:gs>
                    <a:gs pos="86000">
                      <a:schemeClr val="tx1"/>
                    </a:gs>
                  </a:gsLst>
                  <a:lin ang="5400000" scaled="0"/>
                </a:gradFill>
                <a:latin typeface="Arial" pitchFamily="34" charset="0"/>
                <a:cs typeface="Arial" pitchFamily="34" charset="0"/>
              </a:rPr>
            </a:br>
            <a:r>
              <a:rPr lang="en-US" sz="900" dirty="0">
                <a:gradFill>
                  <a:gsLst>
                    <a:gs pos="0">
                      <a:schemeClr val="tx1"/>
                    </a:gs>
                    <a:gs pos="86000">
                      <a:schemeClr val="tx1"/>
                    </a:gs>
                  </a:gsLst>
                  <a:lin ang="5400000" scaled="0"/>
                </a:gradFill>
                <a:latin typeface="Arial" pitchFamily="34" charset="0"/>
                <a:cs typeface="Arial" pitchFamily="34" charset="0"/>
              </a:rPr>
              <a:t>SharePoint site passing OAuth token</a:t>
            </a:r>
          </a:p>
        </p:txBody>
      </p:sp>
      <p:sp>
        <p:nvSpPr>
          <p:cNvPr id="61" name="Oval 60"/>
          <p:cNvSpPr/>
          <p:nvPr/>
        </p:nvSpPr>
        <p:spPr>
          <a:xfrm>
            <a:off x="6172201" y="4473778"/>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788" b="1" dirty="0">
                <a:solidFill>
                  <a:prstClr val="black"/>
                </a:solidFill>
                <a:latin typeface="Arial" pitchFamily="34" charset="0"/>
                <a:cs typeface="Arial" pitchFamily="34" charset="0"/>
              </a:rPr>
              <a:t>9</a:t>
            </a:r>
          </a:p>
        </p:txBody>
      </p:sp>
      <p:sp>
        <p:nvSpPr>
          <p:cNvPr id="62" name="TextBox 61"/>
          <p:cNvSpPr txBox="1"/>
          <p:nvPr/>
        </p:nvSpPr>
        <p:spPr>
          <a:xfrm>
            <a:off x="6507561" y="4537920"/>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SharePoint returns site content to app</a:t>
            </a:r>
          </a:p>
        </p:txBody>
      </p:sp>
      <p:sp>
        <p:nvSpPr>
          <p:cNvPr id="63" name="Oval 62"/>
          <p:cNvSpPr/>
          <p:nvPr/>
        </p:nvSpPr>
        <p:spPr>
          <a:xfrm>
            <a:off x="6172200" y="4765179"/>
            <a:ext cx="231819" cy="210124"/>
          </a:xfrm>
          <a:prstGeom prst="ellipse">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788" b="1" dirty="0">
                <a:solidFill>
                  <a:prstClr val="black"/>
                </a:solidFill>
                <a:latin typeface="Arial" pitchFamily="34" charset="0"/>
                <a:cs typeface="Arial" pitchFamily="34" charset="0"/>
              </a:rPr>
              <a:t>10</a:t>
            </a:r>
          </a:p>
        </p:txBody>
      </p:sp>
      <p:sp>
        <p:nvSpPr>
          <p:cNvPr id="64" name="TextBox 63"/>
          <p:cNvSpPr txBox="1"/>
          <p:nvPr/>
        </p:nvSpPr>
        <p:spPr>
          <a:xfrm>
            <a:off x="6507561" y="4812169"/>
            <a:ext cx="2039396" cy="220740"/>
          </a:xfrm>
          <a:prstGeom prst="rect">
            <a:avLst/>
          </a:prstGeom>
          <a:noFill/>
        </p:spPr>
        <p:txBody>
          <a:bodyPr wrap="none" lIns="0" tIns="0" rIns="0" bIns="0" rtlCol="0">
            <a:noAutofit/>
          </a:bodyPr>
          <a:lstStyle/>
          <a:p>
            <a:r>
              <a:rPr lang="en-US" sz="900" dirty="0">
                <a:gradFill>
                  <a:gsLst>
                    <a:gs pos="0">
                      <a:schemeClr val="tx1"/>
                    </a:gs>
                    <a:gs pos="86000">
                      <a:schemeClr val="tx1"/>
                    </a:gs>
                  </a:gsLst>
                  <a:lin ang="5400000" scaled="0"/>
                </a:gradFill>
                <a:latin typeface="Arial" pitchFamily="34" charset="0"/>
                <a:cs typeface="Arial" pitchFamily="34" charset="0"/>
              </a:rPr>
              <a:t>Client App returns HTML to user device</a:t>
            </a:r>
          </a:p>
        </p:txBody>
      </p:sp>
    </p:spTree>
    <p:extLst>
      <p:ext uri="{BB962C8B-B14F-4D97-AF65-F5344CB8AC3E}">
        <p14:creationId xmlns:p14="http://schemas.microsoft.com/office/powerpoint/2010/main" val="285863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2" grpId="0" animBg="1"/>
      <p:bldP spid="16" grpId="0" animBg="1"/>
      <p:bldP spid="14" grpId="0" animBg="1"/>
      <p:bldP spid="22" grpId="0" animBg="1"/>
      <p:bldP spid="24" grpId="0" animBg="1"/>
      <p:bldP spid="26" grpId="0" animBg="1"/>
      <p:bldP spid="29" grpId="0" animBg="1"/>
      <p:bldP spid="30" grpId="0" animBg="1"/>
      <p:bldP spid="36" grpId="0" animBg="1"/>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Data Sent to Start Page</a:t>
            </a:r>
            <a:endParaRPr lang="en-US" dirty="0"/>
          </a:p>
        </p:txBody>
      </p:sp>
      <p:pic>
        <p:nvPicPr>
          <p:cNvPr id="3" name="Picture 2"/>
          <p:cNvPicPr>
            <a:picLocks noChangeAspect="1"/>
          </p:cNvPicPr>
          <p:nvPr/>
        </p:nvPicPr>
        <p:blipFill>
          <a:blip r:embed="rId2"/>
          <a:stretch>
            <a:fillRect/>
          </a:stretch>
        </p:blipFill>
        <p:spPr>
          <a:xfrm>
            <a:off x="152399" y="1219200"/>
            <a:ext cx="8800289" cy="4495800"/>
          </a:xfrm>
          <a:prstGeom prst="rect">
            <a:avLst/>
          </a:prstGeom>
        </p:spPr>
      </p:pic>
    </p:spTree>
    <p:extLst>
      <p:ext uri="{BB962C8B-B14F-4D97-AF65-F5344CB8AC3E}">
        <p14:creationId xmlns:p14="http://schemas.microsoft.com/office/powerpoint/2010/main" val="3776063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Token</a:t>
            </a:r>
            <a:endParaRPr lang="en-US" dirty="0"/>
          </a:p>
        </p:txBody>
      </p:sp>
      <p:pic>
        <p:nvPicPr>
          <p:cNvPr id="3" name="Picture 2"/>
          <p:cNvPicPr>
            <a:picLocks noChangeAspect="1"/>
          </p:cNvPicPr>
          <p:nvPr/>
        </p:nvPicPr>
        <p:blipFill>
          <a:blip r:embed="rId2"/>
          <a:stretch>
            <a:fillRect/>
          </a:stretch>
        </p:blipFill>
        <p:spPr>
          <a:xfrm>
            <a:off x="192860" y="1143000"/>
            <a:ext cx="8722540" cy="4953000"/>
          </a:xfrm>
          <a:prstGeom prst="rect">
            <a:avLst/>
          </a:prstGeom>
        </p:spPr>
      </p:pic>
    </p:spTree>
    <p:extLst>
      <p:ext uri="{BB962C8B-B14F-4D97-AF65-F5344CB8AC3E}">
        <p14:creationId xmlns:p14="http://schemas.microsoft.com/office/powerpoint/2010/main" val="339742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OAuth Access Tokens</a:t>
            </a:r>
            <a:endParaRPr lang="en-US" dirty="0"/>
          </a:p>
        </p:txBody>
      </p:sp>
      <p:pic>
        <p:nvPicPr>
          <p:cNvPr id="6" name="Picture 5"/>
          <p:cNvPicPr>
            <a:picLocks noChangeAspect="1"/>
          </p:cNvPicPr>
          <p:nvPr/>
        </p:nvPicPr>
        <p:blipFill>
          <a:blip r:embed="rId2"/>
          <a:stretch>
            <a:fillRect/>
          </a:stretch>
        </p:blipFill>
        <p:spPr>
          <a:xfrm>
            <a:off x="652462" y="1447800"/>
            <a:ext cx="7610475" cy="4432824"/>
          </a:xfrm>
          <a:prstGeom prst="rect">
            <a:avLst/>
          </a:prstGeom>
          <a:ln>
            <a:solidFill>
              <a:schemeClr val="bg1">
                <a:lumMod val="50000"/>
              </a:schemeClr>
            </a:solidFill>
          </a:ln>
        </p:spPr>
      </p:pic>
    </p:spTree>
    <p:extLst>
      <p:ext uri="{BB962C8B-B14F-4D97-AF65-F5344CB8AC3E}">
        <p14:creationId xmlns:p14="http://schemas.microsoft.com/office/powerpoint/2010/main" val="704825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REST Calls with OAuth</a:t>
            </a:r>
            <a:endParaRPr lang="en-US" dirty="0"/>
          </a:p>
        </p:txBody>
      </p:sp>
      <p:pic>
        <p:nvPicPr>
          <p:cNvPr id="4" name="Picture 3"/>
          <p:cNvPicPr>
            <a:picLocks noChangeAspect="1"/>
          </p:cNvPicPr>
          <p:nvPr/>
        </p:nvPicPr>
        <p:blipFill>
          <a:blip r:embed="rId2"/>
          <a:stretch>
            <a:fillRect/>
          </a:stretch>
        </p:blipFill>
        <p:spPr>
          <a:xfrm>
            <a:off x="533400" y="1447800"/>
            <a:ext cx="8006849" cy="3361593"/>
          </a:xfrm>
          <a:prstGeom prst="rect">
            <a:avLst/>
          </a:prstGeom>
          <a:ln>
            <a:solidFill>
              <a:schemeClr val="bg1">
                <a:lumMod val="85000"/>
              </a:schemeClr>
            </a:solidFill>
          </a:ln>
        </p:spPr>
      </p:pic>
    </p:spTree>
    <p:extLst>
      <p:ext uri="{BB962C8B-B14F-4D97-AF65-F5344CB8AC3E}">
        <p14:creationId xmlns:p14="http://schemas.microsoft.com/office/powerpoint/2010/main" val="3085985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CSOM Calls with OAuth</a:t>
            </a:r>
            <a:endParaRPr lang="en-US" dirty="0"/>
          </a:p>
        </p:txBody>
      </p:sp>
      <p:pic>
        <p:nvPicPr>
          <p:cNvPr id="6" name="Picture 5"/>
          <p:cNvPicPr>
            <a:picLocks noChangeAspect="1"/>
          </p:cNvPicPr>
          <p:nvPr/>
        </p:nvPicPr>
        <p:blipFill>
          <a:blip r:embed="rId2"/>
          <a:stretch>
            <a:fillRect/>
          </a:stretch>
        </p:blipFill>
        <p:spPr>
          <a:xfrm>
            <a:off x="594115" y="1972310"/>
            <a:ext cx="8291930" cy="2521195"/>
          </a:xfrm>
          <a:prstGeom prst="rect">
            <a:avLst/>
          </a:prstGeom>
          <a:ln>
            <a:solidFill>
              <a:schemeClr val="bg1">
                <a:lumMod val="85000"/>
              </a:schemeClr>
            </a:solidFill>
          </a:ln>
        </p:spPr>
      </p:pic>
    </p:spTree>
    <p:extLst>
      <p:ext uri="{BB962C8B-B14F-4D97-AF65-F5344CB8AC3E}">
        <p14:creationId xmlns:p14="http://schemas.microsoft.com/office/powerpoint/2010/main" val="1020212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smtClean="0"/>
              <a:t>Authentication and Authorization</a:t>
            </a:r>
            <a:endParaRPr lang="en-US" dirty="0"/>
          </a:p>
        </p:txBody>
      </p:sp>
      <p:sp>
        <p:nvSpPr>
          <p:cNvPr id="5" name="Rectangle 3"/>
          <p:cNvSpPr>
            <a:spLocks noGrp="1" noChangeArrowheads="1"/>
          </p:cNvSpPr>
          <p:nvPr>
            <p:ph idx="1"/>
          </p:nvPr>
        </p:nvSpPr>
        <p:spPr/>
        <p:txBody>
          <a:bodyPr/>
          <a:lstStyle/>
          <a:p>
            <a:r>
              <a:rPr lang="en-US" smtClean="0"/>
              <a:t>Authentication creates identity for principal</a:t>
            </a:r>
          </a:p>
          <a:p>
            <a:pPr lvl="1"/>
            <a:r>
              <a:rPr lang="en-US" smtClean="0"/>
              <a:t>SharePoint 2010 only supports user authentication</a:t>
            </a:r>
          </a:p>
          <a:p>
            <a:pPr lvl="1"/>
            <a:r>
              <a:rPr lang="en-US" smtClean="0"/>
              <a:t>SharePoint 2013 adds support to authenticate apps</a:t>
            </a:r>
          </a:p>
          <a:p>
            <a:pPr lvl="1"/>
            <a:r>
              <a:rPr lang="en-US" smtClean="0"/>
              <a:t>SharePoint apps are given first class identities</a:t>
            </a:r>
          </a:p>
          <a:p>
            <a:endParaRPr lang="en-US" smtClean="0"/>
          </a:p>
          <a:p>
            <a:r>
              <a:rPr lang="en-US" smtClean="0"/>
              <a:t>Authorization provides the access control</a:t>
            </a:r>
          </a:p>
          <a:p>
            <a:pPr lvl="1"/>
            <a:r>
              <a:rPr lang="en-US" smtClean="0"/>
              <a:t>Used to verify an principal has the proper permission</a:t>
            </a:r>
          </a:p>
          <a:p>
            <a:pPr lvl="1"/>
            <a:r>
              <a:rPr lang="en-US" smtClean="0"/>
              <a:t>SharePoint 2010 only supports user permissions</a:t>
            </a:r>
          </a:p>
          <a:p>
            <a:pPr lvl="1"/>
            <a:r>
              <a:rPr lang="en-US" smtClean="0"/>
              <a:t>SharePoint 2013 adds support for app permissions</a:t>
            </a:r>
            <a:endParaRPr lang="en-US" dirty="0"/>
          </a:p>
        </p:txBody>
      </p:sp>
    </p:spTree>
    <p:extLst>
      <p:ext uri="{BB962C8B-B14F-4D97-AF65-F5344CB8AC3E}">
        <p14:creationId xmlns:p14="http://schemas.microsoft.com/office/powerpoint/2010/main" val="237640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smtClean="0"/>
              <a:t>SharePoint App Security Overview</a:t>
            </a:r>
            <a:endParaRPr lang="en-US" dirty="0"/>
          </a:p>
          <a:p>
            <a:pPr>
              <a:buFont typeface="Wingdings" panose="05000000000000000000" pitchFamily="2" charset="2"/>
              <a:buChar char="ü"/>
            </a:pPr>
            <a:r>
              <a:rPr lang="en-US" dirty="0" smtClean="0"/>
              <a:t>Configuring Application Permissions</a:t>
            </a:r>
          </a:p>
          <a:p>
            <a:pPr>
              <a:buFont typeface="Wingdings" panose="05000000000000000000" pitchFamily="2" charset="2"/>
              <a:buChar char="ü"/>
            </a:pPr>
            <a:r>
              <a:rPr lang="en-US" dirty="0"/>
              <a:t>Understanding App Security Principals</a:t>
            </a:r>
          </a:p>
          <a:p>
            <a:pPr>
              <a:buFont typeface="Wingdings" panose="05000000000000000000" pitchFamily="2" charset="2"/>
              <a:buChar char="ü"/>
            </a:pPr>
            <a:r>
              <a:rPr lang="en-US" dirty="0" smtClean="0"/>
              <a:t>Authenticating Apps with S2S Trusts</a:t>
            </a:r>
          </a:p>
          <a:p>
            <a:pPr>
              <a:buFont typeface="Wingdings" panose="05000000000000000000" pitchFamily="2" charset="2"/>
              <a:buChar char="ü"/>
            </a:pPr>
            <a:r>
              <a:rPr lang="en-US" dirty="0"/>
              <a:t>Authenticating </a:t>
            </a:r>
            <a:r>
              <a:rPr lang="en-US" dirty="0" smtClean="0"/>
              <a:t>Apps with the OAuth Protocol</a:t>
            </a:r>
            <a:endParaRPr lang="en-US" dirty="0"/>
          </a:p>
        </p:txBody>
      </p:sp>
    </p:spTree>
    <p:extLst>
      <p:ext uri="{BB962C8B-B14F-4D97-AF65-F5344CB8AC3E}">
        <p14:creationId xmlns:p14="http://schemas.microsoft.com/office/powerpoint/2010/main" val="3688112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Authentication in SharePoint 2013</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SharePoint 2013 supports </a:t>
            </a:r>
            <a:r>
              <a:rPr lang="en-US" sz="2400" dirty="0"/>
              <a:t>A</a:t>
            </a:r>
            <a:r>
              <a:rPr lang="en-US" sz="2400" dirty="0" smtClean="0"/>
              <a:t>pp Authentication</a:t>
            </a:r>
          </a:p>
          <a:p>
            <a:pPr lvl="1"/>
            <a:r>
              <a:rPr lang="en-US" sz="2000" dirty="0" smtClean="0"/>
              <a:t>Apps promoted to first class security principals</a:t>
            </a:r>
          </a:p>
          <a:p>
            <a:pPr lvl="1"/>
            <a:r>
              <a:rPr lang="en-US" sz="2000" dirty="0" smtClean="0"/>
              <a:t>App authentication makes it possible for app authorization</a:t>
            </a:r>
          </a:p>
          <a:p>
            <a:pPr lvl="1"/>
            <a:r>
              <a:rPr lang="en-US" sz="2000" dirty="0"/>
              <a:t>App </a:t>
            </a:r>
            <a:r>
              <a:rPr lang="en-US" sz="2000" dirty="0" smtClean="0"/>
              <a:t>authentication only supported in CSOM / REST API endpoints</a:t>
            </a:r>
          </a:p>
          <a:p>
            <a:pPr lvl="1"/>
            <a:r>
              <a:rPr lang="en-US" sz="2000" dirty="0"/>
              <a:t>App </a:t>
            </a:r>
            <a:r>
              <a:rPr lang="en-US" sz="2000" dirty="0" smtClean="0"/>
              <a:t>authentication not supported in custom web services</a:t>
            </a:r>
          </a:p>
          <a:p>
            <a:pPr lvl="1"/>
            <a:endParaRPr lang="en-US" sz="2000" dirty="0"/>
          </a:p>
          <a:p>
            <a:r>
              <a:rPr lang="en-US" sz="2400" dirty="0" smtClean="0"/>
              <a:t>SharePoint 2013 uses 3 basic types of app authentication</a:t>
            </a:r>
          </a:p>
          <a:p>
            <a:pPr marL="804862" lvl="1" indent="-457200">
              <a:buFont typeface="+mj-lt"/>
              <a:buAutoNum type="arabicPeriod"/>
            </a:pPr>
            <a:r>
              <a:rPr lang="en-US" sz="2000" dirty="0" smtClean="0"/>
              <a:t>Internal authentication</a:t>
            </a:r>
          </a:p>
          <a:p>
            <a:pPr marL="804862" lvl="1" indent="-457200">
              <a:buFont typeface="+mj-lt"/>
              <a:buAutoNum type="arabicPeriod"/>
            </a:pPr>
            <a:r>
              <a:rPr lang="en-US" sz="2000" dirty="0" smtClean="0"/>
              <a:t>Two-legged OAuth</a:t>
            </a:r>
          </a:p>
          <a:p>
            <a:pPr lvl="2"/>
            <a:r>
              <a:rPr lang="en-US" sz="1600" dirty="0" smtClean="0"/>
              <a:t>External </a:t>
            </a:r>
            <a:r>
              <a:rPr lang="en-US" sz="1600" dirty="0"/>
              <a:t>authentication using </a:t>
            </a:r>
            <a:r>
              <a:rPr lang="en-US" sz="1600" dirty="0" smtClean="0"/>
              <a:t>Server-to-Server (S2S) Trusts</a:t>
            </a:r>
            <a:endParaRPr lang="en-US" sz="1600" dirty="0"/>
          </a:p>
          <a:p>
            <a:pPr marL="804862" lvl="1" indent="-457200">
              <a:buFont typeface="+mj-lt"/>
              <a:buAutoNum type="arabicPeriod"/>
            </a:pPr>
            <a:r>
              <a:rPr lang="en-US" sz="2000" dirty="0" smtClean="0"/>
              <a:t>Three-legged OAuth</a:t>
            </a:r>
          </a:p>
          <a:p>
            <a:pPr lvl="2"/>
            <a:r>
              <a:rPr lang="en-US" sz="1600" dirty="0" smtClean="0"/>
              <a:t>External authentication using the OAuth protocol and Windows Azure ACS</a:t>
            </a:r>
          </a:p>
        </p:txBody>
      </p:sp>
    </p:spTree>
    <p:extLst>
      <p:ext uri="{BB962C8B-B14F-4D97-AF65-F5344CB8AC3E}">
        <p14:creationId xmlns:p14="http://schemas.microsoft.com/office/powerpoint/2010/main" val="177447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Internal Authentication</a:t>
            </a:r>
            <a:endParaRPr lang="en-US" dirty="0"/>
          </a:p>
        </p:txBody>
      </p:sp>
      <p:sp>
        <p:nvSpPr>
          <p:cNvPr id="2" name="Text Placeholder 1"/>
          <p:cNvSpPr>
            <a:spLocks noGrp="1"/>
          </p:cNvSpPr>
          <p:nvPr>
            <p:ph idx="1"/>
          </p:nvPr>
        </p:nvSpPr>
        <p:spPr>
          <a:prstGeom prst="rect">
            <a:avLst/>
          </a:prstGeom>
        </p:spPr>
        <p:txBody>
          <a:bodyPr>
            <a:normAutofit/>
          </a:bodyPr>
          <a:lstStyle/>
          <a:p>
            <a:r>
              <a:rPr lang="en-US" sz="2400" dirty="0" smtClean="0"/>
              <a:t>Internal authentication is used if the following are true</a:t>
            </a:r>
            <a:endParaRPr lang="en-US" sz="2400" dirty="0"/>
          </a:p>
          <a:p>
            <a:pPr lvl="1"/>
            <a:r>
              <a:rPr lang="en-US" sz="2000" dirty="0" smtClean="0"/>
              <a:t>Incoming call targets a CSOM or REST API endpoint</a:t>
            </a:r>
          </a:p>
          <a:p>
            <a:pPr lvl="1"/>
            <a:r>
              <a:rPr lang="en-US" sz="2000" dirty="0" smtClean="0"/>
              <a:t>Incoming call carries claims token with established user </a:t>
            </a:r>
            <a:r>
              <a:rPr lang="en-US" sz="2000" dirty="0"/>
              <a:t>identity</a:t>
            </a:r>
          </a:p>
          <a:p>
            <a:pPr lvl="1"/>
            <a:r>
              <a:rPr lang="en-US" sz="2000" dirty="0"/>
              <a:t>Incoming </a:t>
            </a:r>
            <a:r>
              <a:rPr lang="en-US" sz="2000" dirty="0" smtClean="0"/>
              <a:t>call targets URL of an exiting app web</a:t>
            </a:r>
            <a:endParaRPr lang="en-US" sz="2000" dirty="0"/>
          </a:p>
          <a:p>
            <a:pPr lvl="1"/>
            <a:endParaRPr lang="en-US" sz="2000" dirty="0" smtClean="0"/>
          </a:p>
          <a:p>
            <a:r>
              <a:rPr lang="en-US" sz="2400" dirty="0" smtClean="0"/>
              <a:t>Important points about using internal authentication</a:t>
            </a:r>
            <a:endParaRPr lang="en-US" sz="2400" dirty="0"/>
          </a:p>
          <a:p>
            <a:pPr lvl="1"/>
            <a:r>
              <a:rPr lang="en-US" sz="2000" dirty="0"/>
              <a:t>It just works – no need to program in terms of access tokens</a:t>
            </a:r>
          </a:p>
          <a:p>
            <a:pPr lvl="1"/>
            <a:r>
              <a:rPr lang="en-US" sz="2000" dirty="0" smtClean="0"/>
              <a:t>It’s always used with client-side </a:t>
            </a:r>
            <a:r>
              <a:rPr lang="en-US" sz="2000" dirty="0"/>
              <a:t>calls from pages in the app </a:t>
            </a:r>
            <a:r>
              <a:rPr lang="en-US" sz="2000" dirty="0" smtClean="0"/>
              <a:t>web</a:t>
            </a:r>
          </a:p>
          <a:p>
            <a:pPr lvl="1"/>
            <a:r>
              <a:rPr lang="en-US" sz="2000" dirty="0" smtClean="0"/>
              <a:t>It can be used from remote web </a:t>
            </a:r>
            <a:r>
              <a:rPr lang="en-US" sz="2000" dirty="0"/>
              <a:t>pages </a:t>
            </a:r>
            <a:r>
              <a:rPr lang="en-US" sz="2000" dirty="0" smtClean="0"/>
              <a:t>using cross </a:t>
            </a:r>
            <a:r>
              <a:rPr lang="en-US" sz="2000" dirty="0"/>
              <a:t>domain </a:t>
            </a:r>
            <a:r>
              <a:rPr lang="en-US" sz="2000" dirty="0" smtClean="0"/>
              <a:t>library</a:t>
            </a:r>
          </a:p>
          <a:p>
            <a:pPr lvl="1"/>
            <a:r>
              <a:rPr lang="en-US" sz="2000" dirty="0" smtClean="0"/>
              <a:t>It does not support app-only authentication to elevate </a:t>
            </a:r>
            <a:r>
              <a:rPr lang="en-US" sz="2000" dirty="0" err="1" smtClean="0"/>
              <a:t>privledge</a:t>
            </a:r>
            <a:endParaRPr lang="en-US" sz="2000" dirty="0"/>
          </a:p>
        </p:txBody>
      </p:sp>
    </p:spTree>
    <p:extLst>
      <p:ext uri="{BB962C8B-B14F-4D97-AF65-F5344CB8AC3E}">
        <p14:creationId xmlns:p14="http://schemas.microsoft.com/office/powerpoint/2010/main" val="3032657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External Authentication</a:t>
            </a:r>
            <a:endParaRPr lang="en-US" dirty="0"/>
          </a:p>
        </p:txBody>
      </p:sp>
      <p:sp>
        <p:nvSpPr>
          <p:cNvPr id="2" name="Text Placeholder 1"/>
          <p:cNvSpPr>
            <a:spLocks noGrp="1"/>
          </p:cNvSpPr>
          <p:nvPr>
            <p:ph type="body" sz="quarter" idx="1"/>
          </p:nvPr>
        </p:nvSpPr>
        <p:spPr>
          <a:xfrm>
            <a:off x="381000" y="1447800"/>
            <a:ext cx="8382000" cy="5181600"/>
          </a:xfrm>
        </p:spPr>
        <p:txBody>
          <a:bodyPr>
            <a:normAutofit/>
          </a:bodyPr>
          <a:lstStyle/>
          <a:p>
            <a:r>
              <a:rPr lang="en-US" sz="2400" dirty="0" smtClean="0"/>
              <a:t>In which scenarios does external authentication occur?</a:t>
            </a:r>
          </a:p>
          <a:p>
            <a:pPr lvl="1"/>
            <a:r>
              <a:rPr lang="en-US" sz="2000" dirty="0" smtClean="0"/>
              <a:t>When server-side code in the remote web issues CSOM or REST API calls against the SharePoint host</a:t>
            </a:r>
          </a:p>
          <a:p>
            <a:pPr lvl="1"/>
            <a:r>
              <a:rPr lang="en-US" sz="2000" dirty="0" smtClean="0"/>
              <a:t>Incoming calls free to target </a:t>
            </a:r>
            <a:r>
              <a:rPr lang="en-US" sz="2000" dirty="0"/>
              <a:t>host web and other sites in tenancy</a:t>
            </a:r>
          </a:p>
          <a:p>
            <a:pPr marL="0" indent="0">
              <a:buNone/>
            </a:pPr>
            <a:endParaRPr lang="en-US" sz="2400" dirty="0" smtClean="0"/>
          </a:p>
          <a:p>
            <a:r>
              <a:rPr lang="en-US" sz="2400" dirty="0" smtClean="0"/>
              <a:t>How does it work?</a:t>
            </a:r>
          </a:p>
          <a:p>
            <a:pPr lvl="1"/>
            <a:r>
              <a:rPr lang="en-US" sz="2000" dirty="0" smtClean="0"/>
              <a:t>App code must written to create and manage access tokens</a:t>
            </a:r>
          </a:p>
          <a:p>
            <a:pPr lvl="1"/>
            <a:r>
              <a:rPr lang="en-US" sz="2000" dirty="0" smtClean="0"/>
              <a:t>Access token carries app identity</a:t>
            </a:r>
          </a:p>
          <a:p>
            <a:pPr lvl="1"/>
            <a:r>
              <a:rPr lang="en-US" sz="2000" dirty="0"/>
              <a:t>Access token can (and usually does) carry user identity as well</a:t>
            </a:r>
          </a:p>
          <a:p>
            <a:pPr lvl="1"/>
            <a:r>
              <a:rPr lang="en-US" sz="2000" dirty="0" smtClean="0"/>
              <a:t>App must transmit access token when calling to SharePoint</a:t>
            </a:r>
          </a:p>
        </p:txBody>
      </p:sp>
    </p:spTree>
    <p:extLst>
      <p:ext uri="{BB962C8B-B14F-4D97-AF65-F5344CB8AC3E}">
        <p14:creationId xmlns:p14="http://schemas.microsoft.com/office/powerpoint/2010/main" val="894821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SharePoint 2013 Authentication Flow</a:t>
            </a:r>
            <a:endParaRPr lang="en-US" dirty="0"/>
          </a:p>
        </p:txBody>
      </p:sp>
      <p:pic>
        <p:nvPicPr>
          <p:cNvPr id="2" name="Picture 1"/>
          <p:cNvPicPr>
            <a:picLocks noChangeAspect="1"/>
          </p:cNvPicPr>
          <p:nvPr/>
        </p:nvPicPr>
        <p:blipFill>
          <a:blip r:embed="rId3"/>
          <a:stretch>
            <a:fillRect/>
          </a:stretch>
        </p:blipFill>
        <p:spPr>
          <a:xfrm>
            <a:off x="838200" y="1143000"/>
            <a:ext cx="7010400" cy="5443879"/>
          </a:xfrm>
          <a:prstGeom prst="rect">
            <a:avLst/>
          </a:prstGeom>
        </p:spPr>
      </p:pic>
    </p:spTree>
    <p:extLst>
      <p:ext uri="{BB962C8B-B14F-4D97-AF65-F5344CB8AC3E}">
        <p14:creationId xmlns:p14="http://schemas.microsoft.com/office/powerpoint/2010/main" val="2273757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ü"/>
            </a:pPr>
            <a:r>
              <a:rPr lang="en-US" dirty="0" smtClean="0"/>
              <a:t>SharePoint App Security Overview</a:t>
            </a:r>
            <a:endParaRPr lang="en-US" dirty="0"/>
          </a:p>
          <a:p>
            <a:pPr>
              <a:buFont typeface="Wingdings" panose="05000000000000000000" pitchFamily="2" charset="2"/>
              <a:buChar char="Ø"/>
            </a:pPr>
            <a:r>
              <a:rPr lang="en-US" dirty="0" smtClean="0"/>
              <a:t>Configuring Application Permissions</a:t>
            </a:r>
          </a:p>
          <a:p>
            <a:r>
              <a:rPr lang="en-US" dirty="0"/>
              <a:t>Understanding App Security Principals</a:t>
            </a:r>
          </a:p>
          <a:p>
            <a:r>
              <a:rPr lang="en-US" dirty="0" smtClean="0"/>
              <a:t>Authenticating Apps with S2S Trusts</a:t>
            </a:r>
          </a:p>
          <a:p>
            <a:r>
              <a:rPr lang="en-US" dirty="0"/>
              <a:t>Authenticating </a:t>
            </a:r>
            <a:r>
              <a:rPr lang="en-US" dirty="0" smtClean="0"/>
              <a:t>Apps with the OAuth Protocol</a:t>
            </a:r>
            <a:endParaRPr lang="en-US"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942772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4.xml><?xml version="1.0" encoding="utf-8"?>
<ds:datastoreItem xmlns:ds="http://schemas.openxmlformats.org/officeDocument/2006/customXml" ds:itemID="{BDC6AAD7-EF11-4283-BF77-5044122CA2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878</TotalTime>
  <Words>4163</Words>
  <Application>Microsoft Office PowerPoint</Application>
  <PresentationFormat>On-screen Show (4:3)</PresentationFormat>
  <Paragraphs>386</Paragraphs>
  <Slides>40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Black</vt:lpstr>
      <vt:lpstr>Calibri</vt:lpstr>
      <vt:lpstr>Consolas</vt:lpstr>
      <vt:lpstr>Courier New</vt:lpstr>
      <vt:lpstr>Lucida Console</vt:lpstr>
      <vt:lpstr>Segoe Condensed</vt:lpstr>
      <vt:lpstr>Wingdings</vt:lpstr>
      <vt:lpstr>CPT Course Module</vt:lpstr>
      <vt:lpstr>SharePoint Application Security</vt:lpstr>
      <vt:lpstr>Agenda</vt:lpstr>
      <vt:lpstr>Security Problems in SharePoint 2010</vt:lpstr>
      <vt:lpstr>Authentication and Authorization</vt:lpstr>
      <vt:lpstr>App Authentication in SharePoint 2013</vt:lpstr>
      <vt:lpstr>Internal Authentication</vt:lpstr>
      <vt:lpstr>External Authentication</vt:lpstr>
      <vt:lpstr>SharePoint 2013 Authentication Flow</vt:lpstr>
      <vt:lpstr>Agenda</vt:lpstr>
      <vt:lpstr>App Permissions</vt:lpstr>
      <vt:lpstr>Adding Permission Requests</vt:lpstr>
      <vt:lpstr>App-Only Permissions</vt:lpstr>
      <vt:lpstr>Granting Consent in SharePoint 2013</vt:lpstr>
      <vt:lpstr>Adding Permissions Request to the App Manifest</vt:lpstr>
      <vt:lpstr>Agenda</vt:lpstr>
      <vt:lpstr>App Principals</vt:lpstr>
      <vt:lpstr>Managing App Principals in Office 365</vt:lpstr>
      <vt:lpstr>AppRegNew.aspx</vt:lpstr>
      <vt:lpstr>Agenda</vt:lpstr>
      <vt:lpstr>What is a Server-to-server (S2S) Trust</vt:lpstr>
      <vt:lpstr>Architecture of an S2S Trust</vt:lpstr>
      <vt:lpstr>Configuring a Server-to-Server Trust</vt:lpstr>
      <vt:lpstr>Creating Certificates</vt:lpstr>
      <vt:lpstr>Creating the Secure Token Issuer</vt:lpstr>
      <vt:lpstr>Creating an S2S App Principal</vt:lpstr>
      <vt:lpstr>Configuring a Secure Token Issuer</vt:lpstr>
      <vt:lpstr>Developing Apps that use S2S Trusts</vt:lpstr>
      <vt:lpstr>Calling to SharePoint from S2S Apps</vt:lpstr>
      <vt:lpstr>Creating a Provider-hosted App which uses S2S Authentication</vt:lpstr>
      <vt:lpstr>Agenda</vt:lpstr>
      <vt:lpstr>OAuth Is Used for External Authentication</vt:lpstr>
      <vt:lpstr>Windows Azure ACS</vt:lpstr>
      <vt:lpstr>Security Tokens used in OAuth</vt:lpstr>
      <vt:lpstr>OAuth Protocol Flow in SharePoint 2013</vt:lpstr>
      <vt:lpstr>POST Data Sent to Start Page</vt:lpstr>
      <vt:lpstr>Context Token</vt:lpstr>
      <vt:lpstr>Programming with OAuth Access Tokens</vt:lpstr>
      <vt:lpstr>Making REST Calls with OAuth</vt:lpstr>
      <vt:lpstr>Making CSOM Calls with OAuth</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App Security</dc:title>
  <dc:creator>Windows User</dc:creator>
  <cp:lastModifiedBy>Ted Pattison</cp:lastModifiedBy>
  <cp:revision>78</cp:revision>
  <dcterms:created xsi:type="dcterms:W3CDTF">2012-07-07T16:17:22Z</dcterms:created>
  <dcterms:modified xsi:type="dcterms:W3CDTF">2014-01-10T15:38:29Z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