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6"/>
  </p:notesMasterIdLst>
  <p:handoutMasterIdLst>
    <p:handoutMasterId r:id="rId37"/>
  </p:handoutMasterIdLst>
  <p:sldIdLst>
    <p:sldId id="279" r:id="rId6"/>
    <p:sldId id="278" r:id="rId7"/>
    <p:sldId id="280" r:id="rId8"/>
    <p:sldId id="281" r:id="rId9"/>
    <p:sldId id="282" r:id="rId10"/>
    <p:sldId id="284" r:id="rId11"/>
    <p:sldId id="285" r:id="rId12"/>
    <p:sldId id="286" r:id="rId13"/>
    <p:sldId id="287" r:id="rId14"/>
    <p:sldId id="305" r:id="rId15"/>
    <p:sldId id="288" r:id="rId16"/>
    <p:sldId id="290" r:id="rId17"/>
    <p:sldId id="291" r:id="rId18"/>
    <p:sldId id="292" r:id="rId19"/>
    <p:sldId id="293" r:id="rId20"/>
    <p:sldId id="306" r:id="rId21"/>
    <p:sldId id="294" r:id="rId22"/>
    <p:sldId id="295" r:id="rId23"/>
    <p:sldId id="296" r:id="rId24"/>
    <p:sldId id="297" r:id="rId25"/>
    <p:sldId id="298" r:id="rId26"/>
    <p:sldId id="299" r:id="rId27"/>
    <p:sldId id="300" r:id="rId28"/>
    <p:sldId id="307" r:id="rId29"/>
    <p:sldId id="301" r:id="rId30"/>
    <p:sldId id="302" r:id="rId31"/>
    <p:sldId id="303" r:id="rId32"/>
    <p:sldId id="304" r:id="rId33"/>
    <p:sldId id="289" r:id="rId34"/>
    <p:sldId id="308"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Connell" initials="AC"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59972" autoAdjust="0"/>
  </p:normalViewPr>
  <p:slideViewPr>
    <p:cSldViewPr>
      <p:cViewPr varScale="1">
        <p:scale>
          <a:sx n="67" d="100"/>
          <a:sy n="67" d="100"/>
        </p:scale>
        <p:origin x="2718" y="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358"/>
    </p:cViewPr>
  </p:sorterViewPr>
  <p:notesViewPr>
    <p:cSldViewPr>
      <p:cViewPr varScale="1">
        <p:scale>
          <a:sx n="92" d="100"/>
          <a:sy n="92" d="100"/>
        </p:scale>
        <p:origin x="398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2-09-04T14:52:00.301" idx="1">
    <p:pos x="4684" y="1188"/>
    <p:text>update</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2088E0-B962-4E39-AEE3-88423D50E29D}"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7C7F191B-319C-4A3F-BFE8-05AF0CA9A18C}">
      <dgm:prSet/>
      <dgm:spPr/>
      <dgm:t>
        <a:bodyPr/>
        <a:lstStyle/>
        <a:p>
          <a:pPr rtl="0"/>
          <a:r>
            <a:rPr lang="en-US" b="1" dirty="0" smtClean="0"/>
            <a:t>Engaging Experiences</a:t>
          </a:r>
          <a:endParaRPr lang="en-US" b="1" dirty="0"/>
        </a:p>
      </dgm:t>
    </dgm:pt>
    <dgm:pt modelId="{082A3247-2F39-467C-8004-8FA21BAB0E1B}" type="parTrans" cxnId="{9A5DD3EB-9088-426F-A9A7-B6647DCEF990}">
      <dgm:prSet/>
      <dgm:spPr/>
      <dgm:t>
        <a:bodyPr/>
        <a:lstStyle/>
        <a:p>
          <a:endParaRPr lang="en-US"/>
        </a:p>
      </dgm:t>
    </dgm:pt>
    <dgm:pt modelId="{2998580D-8CBB-4F8A-8BAA-31B6DD779366}" type="sibTrans" cxnId="{9A5DD3EB-9088-426F-A9A7-B6647DCEF990}">
      <dgm:prSet/>
      <dgm:spPr/>
      <dgm:t>
        <a:bodyPr/>
        <a:lstStyle/>
        <a:p>
          <a:endParaRPr lang="en-US"/>
        </a:p>
      </dgm:t>
    </dgm:pt>
    <dgm:pt modelId="{90387DDF-9C6E-43A3-A3F2-73BEE232A48D}">
      <dgm:prSet/>
      <dgm:spPr/>
      <dgm:t>
        <a:bodyPr/>
        <a:lstStyle/>
        <a:p>
          <a:pPr rtl="0"/>
          <a:r>
            <a:rPr lang="en-US" smtClean="0"/>
            <a:t>Easier to implement custom brand</a:t>
          </a:r>
          <a:endParaRPr lang="en-US"/>
        </a:p>
      </dgm:t>
    </dgm:pt>
    <dgm:pt modelId="{3A7C4C62-6F79-4BB4-B14A-9BE49839B157}" type="parTrans" cxnId="{ABFE7851-0812-40A4-8B17-8BF533E24EB2}">
      <dgm:prSet/>
      <dgm:spPr/>
      <dgm:t>
        <a:bodyPr/>
        <a:lstStyle/>
        <a:p>
          <a:endParaRPr lang="en-US"/>
        </a:p>
      </dgm:t>
    </dgm:pt>
    <dgm:pt modelId="{C10DC97D-0999-4DCF-A7D9-00653EAA89A9}" type="sibTrans" cxnId="{ABFE7851-0812-40A4-8B17-8BF533E24EB2}">
      <dgm:prSet/>
      <dgm:spPr/>
      <dgm:t>
        <a:bodyPr/>
        <a:lstStyle/>
        <a:p>
          <a:endParaRPr lang="en-US"/>
        </a:p>
      </dgm:t>
    </dgm:pt>
    <dgm:pt modelId="{28D31A9F-A6EB-4973-AE2B-D6E813AC2BF4}">
      <dgm:prSet/>
      <dgm:spPr/>
      <dgm:t>
        <a:bodyPr/>
        <a:lstStyle/>
        <a:p>
          <a:pPr rtl="0"/>
          <a:r>
            <a:rPr lang="en-US" smtClean="0"/>
            <a:t>Easier to implement mobile experience</a:t>
          </a:r>
          <a:endParaRPr lang="en-US"/>
        </a:p>
      </dgm:t>
    </dgm:pt>
    <dgm:pt modelId="{73F986CB-0ED7-4AF1-A544-AC3EFE4C4CE7}" type="parTrans" cxnId="{85C8CFDE-A010-420B-A2BE-CEA7B05C9808}">
      <dgm:prSet/>
      <dgm:spPr/>
      <dgm:t>
        <a:bodyPr/>
        <a:lstStyle/>
        <a:p>
          <a:endParaRPr lang="en-US"/>
        </a:p>
      </dgm:t>
    </dgm:pt>
    <dgm:pt modelId="{961CCCE3-AF68-4563-898F-6DF56CAA186C}" type="sibTrans" cxnId="{85C8CFDE-A010-420B-A2BE-CEA7B05C9808}">
      <dgm:prSet/>
      <dgm:spPr/>
      <dgm:t>
        <a:bodyPr/>
        <a:lstStyle/>
        <a:p>
          <a:endParaRPr lang="en-US"/>
        </a:p>
      </dgm:t>
    </dgm:pt>
    <dgm:pt modelId="{A95DC505-154B-43DE-97EA-D394D156DC2F}">
      <dgm:prSet/>
      <dgm:spPr/>
      <dgm:t>
        <a:bodyPr/>
        <a:lstStyle/>
        <a:p>
          <a:pPr rtl="0"/>
          <a:r>
            <a:rPr lang="en-US" smtClean="0"/>
            <a:t>Taxonomies</a:t>
          </a:r>
          <a:endParaRPr lang="en-US"/>
        </a:p>
      </dgm:t>
    </dgm:pt>
    <dgm:pt modelId="{B5FEC3A0-B618-45EA-BC40-ECE0EED844FF}" type="parTrans" cxnId="{AF0C4680-3339-47FD-A392-6D5F19FA8F42}">
      <dgm:prSet/>
      <dgm:spPr/>
      <dgm:t>
        <a:bodyPr/>
        <a:lstStyle/>
        <a:p>
          <a:endParaRPr lang="en-US"/>
        </a:p>
      </dgm:t>
    </dgm:pt>
    <dgm:pt modelId="{57743E71-850E-47CB-91A6-535FAD0E37A7}" type="sibTrans" cxnId="{AF0C4680-3339-47FD-A392-6D5F19FA8F42}">
      <dgm:prSet/>
      <dgm:spPr/>
      <dgm:t>
        <a:bodyPr/>
        <a:lstStyle/>
        <a:p>
          <a:endParaRPr lang="en-US"/>
        </a:p>
      </dgm:t>
    </dgm:pt>
    <dgm:pt modelId="{3CC50FCD-4542-422C-B056-50B106993BE5}">
      <dgm:prSet/>
      <dgm:spPr/>
      <dgm:t>
        <a:bodyPr/>
        <a:lstStyle/>
        <a:p>
          <a:pPr rtl="0"/>
          <a:r>
            <a:rPr lang="en-US" dirty="0" smtClean="0"/>
            <a:t>Clean URLs</a:t>
          </a:r>
          <a:endParaRPr lang="en-US" dirty="0"/>
        </a:p>
      </dgm:t>
    </dgm:pt>
    <dgm:pt modelId="{036F2332-E72F-4A0B-953A-21099A626D67}" type="parTrans" cxnId="{2B0B1286-3375-436C-A86E-2D46F9CBB671}">
      <dgm:prSet/>
      <dgm:spPr/>
      <dgm:t>
        <a:bodyPr/>
        <a:lstStyle/>
        <a:p>
          <a:endParaRPr lang="en-US"/>
        </a:p>
      </dgm:t>
    </dgm:pt>
    <dgm:pt modelId="{6DD7CAA3-2318-427B-A96E-BF2E74180CCC}" type="sibTrans" cxnId="{2B0B1286-3375-436C-A86E-2D46F9CBB671}">
      <dgm:prSet/>
      <dgm:spPr/>
      <dgm:t>
        <a:bodyPr/>
        <a:lstStyle/>
        <a:p>
          <a:endParaRPr lang="en-US"/>
        </a:p>
      </dgm:t>
    </dgm:pt>
    <dgm:pt modelId="{3D6B0643-404D-4D4B-9A58-A1DAC28CE6B4}">
      <dgm:prSet/>
      <dgm:spPr/>
      <dgm:t>
        <a:bodyPr/>
        <a:lstStyle/>
        <a:p>
          <a:pPr rtl="0"/>
          <a:r>
            <a:rPr lang="en-US" b="1" dirty="0" smtClean="0"/>
            <a:t>Comprehensive Content Management</a:t>
          </a:r>
          <a:endParaRPr lang="en-US" b="1" dirty="0"/>
        </a:p>
      </dgm:t>
    </dgm:pt>
    <dgm:pt modelId="{6D85AE71-170E-46CA-9A38-BBFB3FD5B5B6}" type="parTrans" cxnId="{BB340E6A-506C-4DC6-9CC0-0F9AC507DE98}">
      <dgm:prSet/>
      <dgm:spPr/>
      <dgm:t>
        <a:bodyPr/>
        <a:lstStyle/>
        <a:p>
          <a:endParaRPr lang="en-US"/>
        </a:p>
      </dgm:t>
    </dgm:pt>
    <dgm:pt modelId="{B182048B-BC9D-4EBD-B313-80FB29A1AC1D}" type="sibTrans" cxnId="{BB340E6A-506C-4DC6-9CC0-0F9AC507DE98}">
      <dgm:prSet/>
      <dgm:spPr/>
      <dgm:t>
        <a:bodyPr/>
        <a:lstStyle/>
        <a:p>
          <a:endParaRPr lang="en-US"/>
        </a:p>
      </dgm:t>
    </dgm:pt>
    <dgm:pt modelId="{60140B8B-A002-4588-9DE8-A8634D11C5C9}">
      <dgm:prSet/>
      <dgm:spPr/>
      <dgm:t>
        <a:bodyPr/>
        <a:lstStyle/>
        <a:p>
          <a:pPr rtl="0"/>
          <a:r>
            <a:rPr lang="en-US" dirty="0" smtClean="0"/>
            <a:t>Authoring</a:t>
          </a:r>
          <a:endParaRPr lang="en-US" dirty="0"/>
        </a:p>
      </dgm:t>
    </dgm:pt>
    <dgm:pt modelId="{44E61739-B2B4-4E88-8AF3-09642FD0AA94}" type="parTrans" cxnId="{6E524755-15D5-42BA-AB88-4BA29B7B8901}">
      <dgm:prSet/>
      <dgm:spPr/>
      <dgm:t>
        <a:bodyPr/>
        <a:lstStyle/>
        <a:p>
          <a:endParaRPr lang="en-US"/>
        </a:p>
      </dgm:t>
    </dgm:pt>
    <dgm:pt modelId="{26B60D7D-C994-4429-BEDD-E6E404359964}" type="sibTrans" cxnId="{6E524755-15D5-42BA-AB88-4BA29B7B8901}">
      <dgm:prSet/>
      <dgm:spPr/>
      <dgm:t>
        <a:bodyPr/>
        <a:lstStyle/>
        <a:p>
          <a:endParaRPr lang="en-US"/>
        </a:p>
      </dgm:t>
    </dgm:pt>
    <dgm:pt modelId="{B9B34EAB-111D-4417-B79A-CA175CE7D704}">
      <dgm:prSet/>
      <dgm:spPr/>
      <dgm:t>
        <a:bodyPr/>
        <a:lstStyle/>
        <a:p>
          <a:pPr rtl="0"/>
          <a:r>
            <a:rPr lang="en-US" dirty="0" smtClean="0"/>
            <a:t>Content Lifecycle</a:t>
          </a:r>
          <a:endParaRPr lang="en-US" dirty="0"/>
        </a:p>
      </dgm:t>
    </dgm:pt>
    <dgm:pt modelId="{EDD51C53-5767-46A4-B4F9-DC85CDB037CF}" type="parTrans" cxnId="{4DA05ADA-61E5-4B16-97E1-2FBF4BFEB4CD}">
      <dgm:prSet/>
      <dgm:spPr/>
      <dgm:t>
        <a:bodyPr/>
        <a:lstStyle/>
        <a:p>
          <a:endParaRPr lang="en-US"/>
        </a:p>
      </dgm:t>
    </dgm:pt>
    <dgm:pt modelId="{0F1A0570-8560-42D9-BA75-89E4FD8F07C6}" type="sibTrans" cxnId="{4DA05ADA-61E5-4B16-97E1-2FBF4BFEB4CD}">
      <dgm:prSet/>
      <dgm:spPr/>
      <dgm:t>
        <a:bodyPr/>
        <a:lstStyle/>
        <a:p>
          <a:endParaRPr lang="en-US"/>
        </a:p>
      </dgm:t>
    </dgm:pt>
    <dgm:pt modelId="{2EA3E0D5-EE10-4F71-A2C2-F4153A6412B1}">
      <dgm:prSet/>
      <dgm:spPr/>
      <dgm:t>
        <a:bodyPr/>
        <a:lstStyle/>
        <a:p>
          <a:pPr rtl="0"/>
          <a:r>
            <a:rPr lang="en-US" dirty="0" smtClean="0"/>
            <a:t>Multilingual improvements </a:t>
          </a:r>
          <a:endParaRPr lang="en-US" dirty="0"/>
        </a:p>
      </dgm:t>
    </dgm:pt>
    <dgm:pt modelId="{90A9F457-B2CC-4A22-86C8-C9E135694316}" type="parTrans" cxnId="{10EA4304-FC24-4D07-864A-B5A10DB84201}">
      <dgm:prSet/>
      <dgm:spPr/>
      <dgm:t>
        <a:bodyPr/>
        <a:lstStyle/>
        <a:p>
          <a:endParaRPr lang="en-US"/>
        </a:p>
      </dgm:t>
    </dgm:pt>
    <dgm:pt modelId="{2DE5124B-8337-41EB-A1D0-8CB0DD9AD874}" type="sibTrans" cxnId="{10EA4304-FC24-4D07-864A-B5A10DB84201}">
      <dgm:prSet/>
      <dgm:spPr/>
      <dgm:t>
        <a:bodyPr/>
        <a:lstStyle/>
        <a:p>
          <a:endParaRPr lang="en-US"/>
        </a:p>
      </dgm:t>
    </dgm:pt>
    <dgm:pt modelId="{78F1EC0F-EB1A-4110-8ECB-94DD8552DF16}">
      <dgm:prSet/>
      <dgm:spPr/>
      <dgm:t>
        <a:bodyPr/>
        <a:lstStyle/>
        <a:p>
          <a:pPr rtl="0"/>
          <a:r>
            <a:rPr lang="en-US" dirty="0" smtClean="0"/>
            <a:t>SEO</a:t>
          </a:r>
          <a:endParaRPr lang="en-US" dirty="0"/>
        </a:p>
      </dgm:t>
    </dgm:pt>
    <dgm:pt modelId="{42623E48-AE9F-4FD6-90FA-4E721BF9D304}" type="parTrans" cxnId="{22B6C773-F453-457D-A5E3-C58B5071CB13}">
      <dgm:prSet/>
      <dgm:spPr/>
      <dgm:t>
        <a:bodyPr/>
        <a:lstStyle/>
        <a:p>
          <a:endParaRPr lang="en-US"/>
        </a:p>
      </dgm:t>
    </dgm:pt>
    <dgm:pt modelId="{D7BD464C-A05F-42B9-9798-3815B4870900}" type="sibTrans" cxnId="{22B6C773-F453-457D-A5E3-C58B5071CB13}">
      <dgm:prSet/>
      <dgm:spPr/>
      <dgm:t>
        <a:bodyPr/>
        <a:lstStyle/>
        <a:p>
          <a:endParaRPr lang="en-US"/>
        </a:p>
      </dgm:t>
    </dgm:pt>
    <dgm:pt modelId="{3E1216C4-E468-4EFF-B312-B574537B80C7}">
      <dgm:prSet/>
      <dgm:spPr/>
      <dgm:t>
        <a:bodyPr/>
        <a:lstStyle/>
        <a:p>
          <a:pPr rtl="0"/>
          <a:r>
            <a:rPr lang="en-US" dirty="0" smtClean="0"/>
            <a:t>Item Catalogs</a:t>
          </a:r>
          <a:endParaRPr lang="en-US" dirty="0"/>
        </a:p>
      </dgm:t>
    </dgm:pt>
    <dgm:pt modelId="{9D2B555B-E921-4DC2-BE28-6A818DD514CB}" type="parTrans" cxnId="{F1F3E44B-E375-44EB-AFA2-AC645A67AC55}">
      <dgm:prSet/>
      <dgm:spPr/>
      <dgm:t>
        <a:bodyPr/>
        <a:lstStyle/>
        <a:p>
          <a:endParaRPr lang="en-US"/>
        </a:p>
      </dgm:t>
    </dgm:pt>
    <dgm:pt modelId="{C82318BE-4AB3-4C05-90CE-2FE4B024CD75}" type="sibTrans" cxnId="{F1F3E44B-E375-44EB-AFA2-AC645A67AC55}">
      <dgm:prSet/>
      <dgm:spPr/>
      <dgm:t>
        <a:bodyPr/>
        <a:lstStyle/>
        <a:p>
          <a:endParaRPr lang="en-US"/>
        </a:p>
      </dgm:t>
    </dgm:pt>
    <dgm:pt modelId="{55146523-105D-4E90-9BD9-546239E14384}">
      <dgm:prSet/>
      <dgm:spPr/>
      <dgm:t>
        <a:bodyPr/>
        <a:lstStyle/>
        <a:p>
          <a:pPr rtl="0"/>
          <a:r>
            <a:rPr lang="en-US" smtClean="0"/>
            <a:t>Content Reuse</a:t>
          </a:r>
          <a:endParaRPr lang="en-US"/>
        </a:p>
      </dgm:t>
    </dgm:pt>
    <dgm:pt modelId="{83E74672-9270-470E-9999-1A51CA4DC261}" type="parTrans" cxnId="{9AA9EA7E-BB28-41EB-9D52-6601B010799C}">
      <dgm:prSet/>
      <dgm:spPr/>
      <dgm:t>
        <a:bodyPr/>
        <a:lstStyle/>
        <a:p>
          <a:endParaRPr lang="en-US"/>
        </a:p>
      </dgm:t>
    </dgm:pt>
    <dgm:pt modelId="{4776AEAF-38F6-4220-8902-3011EC10FC08}" type="sibTrans" cxnId="{9AA9EA7E-BB28-41EB-9D52-6601B010799C}">
      <dgm:prSet/>
      <dgm:spPr/>
      <dgm:t>
        <a:bodyPr/>
        <a:lstStyle/>
        <a:p>
          <a:endParaRPr lang="en-US"/>
        </a:p>
      </dgm:t>
    </dgm:pt>
    <dgm:pt modelId="{4A799E83-6A72-489F-9C9E-20DF1DE25228}">
      <dgm:prSet/>
      <dgm:spPr/>
      <dgm:t>
        <a:bodyPr/>
        <a:lstStyle/>
        <a:p>
          <a:pPr rtl="0"/>
          <a:r>
            <a:rPr lang="en-US" b="1" smtClean="0"/>
            <a:t>Dynamic Content</a:t>
          </a:r>
          <a:endParaRPr lang="en-US" b="1"/>
        </a:p>
      </dgm:t>
    </dgm:pt>
    <dgm:pt modelId="{3F5DD042-0E0B-4653-AE41-0541B8170EA9}" type="parTrans" cxnId="{982D1C38-796A-4E90-AC31-C30806D7EB0B}">
      <dgm:prSet/>
      <dgm:spPr/>
      <dgm:t>
        <a:bodyPr/>
        <a:lstStyle/>
        <a:p>
          <a:endParaRPr lang="en-US"/>
        </a:p>
      </dgm:t>
    </dgm:pt>
    <dgm:pt modelId="{FF68E5B2-69E2-47A1-A228-69109E11A113}" type="sibTrans" cxnId="{982D1C38-796A-4E90-AC31-C30806D7EB0B}">
      <dgm:prSet/>
      <dgm:spPr/>
      <dgm:t>
        <a:bodyPr/>
        <a:lstStyle/>
        <a:p>
          <a:endParaRPr lang="en-US"/>
        </a:p>
      </dgm:t>
    </dgm:pt>
    <dgm:pt modelId="{0F11E20E-4CE2-42ED-B34E-D37DAE4A3F2C}">
      <dgm:prSet/>
      <dgm:spPr/>
      <dgm:t>
        <a:bodyPr/>
        <a:lstStyle/>
        <a:p>
          <a:pPr rtl="0"/>
          <a:r>
            <a:rPr lang="en-US" dirty="0" smtClean="0"/>
            <a:t>Automatic topic pages</a:t>
          </a:r>
          <a:endParaRPr lang="en-US" dirty="0"/>
        </a:p>
      </dgm:t>
    </dgm:pt>
    <dgm:pt modelId="{A7D42348-546C-4AAB-B8E4-32D5AFD6FE32}" type="parTrans" cxnId="{16479008-909B-4017-BC0A-E2BEA387688C}">
      <dgm:prSet/>
      <dgm:spPr/>
      <dgm:t>
        <a:bodyPr/>
        <a:lstStyle/>
        <a:p>
          <a:endParaRPr lang="en-US"/>
        </a:p>
      </dgm:t>
    </dgm:pt>
    <dgm:pt modelId="{26A5CA87-14DC-4D27-851E-CFA8C75E84E2}" type="sibTrans" cxnId="{16479008-909B-4017-BC0A-E2BEA387688C}">
      <dgm:prSet/>
      <dgm:spPr/>
      <dgm:t>
        <a:bodyPr/>
        <a:lstStyle/>
        <a:p>
          <a:endParaRPr lang="en-US"/>
        </a:p>
      </dgm:t>
    </dgm:pt>
    <dgm:pt modelId="{E1F8D916-8722-4D50-89CB-1CF24ED3646F}">
      <dgm:prSet/>
      <dgm:spPr/>
      <dgm:t>
        <a:bodyPr/>
        <a:lstStyle/>
        <a:p>
          <a:pPr rtl="0"/>
          <a:r>
            <a:rPr lang="en-US" dirty="0" smtClean="0"/>
            <a:t>Relevance</a:t>
          </a:r>
          <a:endParaRPr lang="en-US" dirty="0"/>
        </a:p>
      </dgm:t>
    </dgm:pt>
    <dgm:pt modelId="{BCB36565-3AC2-438F-8FBC-09E8C67504F5}" type="parTrans" cxnId="{0C2277E9-98B4-4D2B-B5C5-B248341B887C}">
      <dgm:prSet/>
      <dgm:spPr/>
      <dgm:t>
        <a:bodyPr/>
        <a:lstStyle/>
        <a:p>
          <a:endParaRPr lang="en-US"/>
        </a:p>
      </dgm:t>
    </dgm:pt>
    <dgm:pt modelId="{839DCBA5-F058-4CE8-9A43-C0AAB3B14B0D}" type="sibTrans" cxnId="{0C2277E9-98B4-4D2B-B5C5-B248341B887C}">
      <dgm:prSet/>
      <dgm:spPr/>
      <dgm:t>
        <a:bodyPr/>
        <a:lstStyle/>
        <a:p>
          <a:endParaRPr lang="en-US"/>
        </a:p>
      </dgm:t>
    </dgm:pt>
    <dgm:pt modelId="{3F5DA04A-89E5-408D-B6DE-89C212D6102B}">
      <dgm:prSet/>
      <dgm:spPr/>
      <dgm:t>
        <a:bodyPr/>
        <a:lstStyle/>
        <a:p>
          <a:pPr rtl="0"/>
          <a:r>
            <a:rPr lang="en-US" smtClean="0"/>
            <a:t>Recommendations</a:t>
          </a:r>
          <a:endParaRPr lang="en-US"/>
        </a:p>
      </dgm:t>
    </dgm:pt>
    <dgm:pt modelId="{B4C75A78-A28E-46C1-9EA6-D1E989401031}" type="parTrans" cxnId="{1F200E52-731C-4E01-87E2-D4778B23DD16}">
      <dgm:prSet/>
      <dgm:spPr/>
      <dgm:t>
        <a:bodyPr/>
        <a:lstStyle/>
        <a:p>
          <a:endParaRPr lang="en-US"/>
        </a:p>
      </dgm:t>
    </dgm:pt>
    <dgm:pt modelId="{9C4B5876-B5CF-4612-AB6D-761E6B93E16E}" type="sibTrans" cxnId="{1F200E52-731C-4E01-87E2-D4778B23DD16}">
      <dgm:prSet/>
      <dgm:spPr/>
      <dgm:t>
        <a:bodyPr/>
        <a:lstStyle/>
        <a:p>
          <a:endParaRPr lang="en-US"/>
        </a:p>
      </dgm:t>
    </dgm:pt>
    <dgm:pt modelId="{306A6DE4-71F1-4C02-90A2-DADB5EEBA495}">
      <dgm:prSet/>
      <dgm:spPr/>
      <dgm:t>
        <a:bodyPr/>
        <a:lstStyle/>
        <a:p>
          <a:pPr rtl="0"/>
          <a:r>
            <a:rPr lang="en-US" b="1" smtClean="0"/>
            <a:t>Fast to Market</a:t>
          </a:r>
          <a:endParaRPr lang="en-US" b="1"/>
        </a:p>
      </dgm:t>
    </dgm:pt>
    <dgm:pt modelId="{862F7362-99D6-40A6-8CDD-A440493F35AB}" type="parTrans" cxnId="{FCF144BD-2FA7-475A-9BF3-97C0EB151D27}">
      <dgm:prSet/>
      <dgm:spPr/>
      <dgm:t>
        <a:bodyPr/>
        <a:lstStyle/>
        <a:p>
          <a:endParaRPr lang="en-US"/>
        </a:p>
      </dgm:t>
    </dgm:pt>
    <dgm:pt modelId="{02FD927F-8760-4412-B0FE-DE32A8604301}" type="sibTrans" cxnId="{FCF144BD-2FA7-475A-9BF3-97C0EB151D27}">
      <dgm:prSet/>
      <dgm:spPr/>
      <dgm:t>
        <a:bodyPr/>
        <a:lstStyle/>
        <a:p>
          <a:endParaRPr lang="en-US"/>
        </a:p>
      </dgm:t>
    </dgm:pt>
    <dgm:pt modelId="{B166558A-6A6F-4117-8473-9EEE8D07D65F}">
      <dgm:prSet/>
      <dgm:spPr/>
      <dgm:t>
        <a:bodyPr/>
        <a:lstStyle/>
        <a:p>
          <a:pPr rtl="0"/>
          <a:r>
            <a:rPr lang="en-US" dirty="0" smtClean="0"/>
            <a:t>Web Designers</a:t>
          </a:r>
          <a:endParaRPr lang="en-US" dirty="0"/>
        </a:p>
      </dgm:t>
    </dgm:pt>
    <dgm:pt modelId="{557B86DE-F26C-449D-9DAC-AF7A12DD0013}" type="parTrans" cxnId="{1EF655D6-7838-4EEC-86FD-5AEC15FFD9C4}">
      <dgm:prSet/>
      <dgm:spPr/>
      <dgm:t>
        <a:bodyPr/>
        <a:lstStyle/>
        <a:p>
          <a:endParaRPr lang="en-US"/>
        </a:p>
      </dgm:t>
    </dgm:pt>
    <dgm:pt modelId="{A2964B8D-38FA-4A0E-BD36-20BB4FB1154C}" type="sibTrans" cxnId="{1EF655D6-7838-4EEC-86FD-5AEC15FFD9C4}">
      <dgm:prSet/>
      <dgm:spPr/>
      <dgm:t>
        <a:bodyPr/>
        <a:lstStyle/>
        <a:p>
          <a:endParaRPr lang="en-US"/>
        </a:p>
      </dgm:t>
    </dgm:pt>
    <dgm:pt modelId="{C484432D-DC8B-4EFC-9339-56207C1F3292}">
      <dgm:prSet/>
      <dgm:spPr/>
      <dgm:t>
        <a:bodyPr/>
        <a:lstStyle/>
        <a:p>
          <a:pPr rtl="0"/>
          <a:r>
            <a:rPr lang="en-US" dirty="0" smtClean="0"/>
            <a:t>Developers</a:t>
          </a:r>
          <a:endParaRPr lang="en-US" dirty="0"/>
        </a:p>
      </dgm:t>
    </dgm:pt>
    <dgm:pt modelId="{ADCE4C62-60BD-4043-A931-37B336D7C4B0}" type="parTrans" cxnId="{0CDDB750-2A1D-4FDC-8B42-83338209A330}">
      <dgm:prSet/>
      <dgm:spPr/>
      <dgm:t>
        <a:bodyPr/>
        <a:lstStyle/>
        <a:p>
          <a:endParaRPr lang="en-US"/>
        </a:p>
      </dgm:t>
    </dgm:pt>
    <dgm:pt modelId="{38EA68B8-D1C6-4109-A05F-E4BF2B44753D}" type="sibTrans" cxnId="{0CDDB750-2A1D-4FDC-8B42-83338209A330}">
      <dgm:prSet/>
      <dgm:spPr/>
      <dgm:t>
        <a:bodyPr/>
        <a:lstStyle/>
        <a:p>
          <a:endParaRPr lang="en-US"/>
        </a:p>
      </dgm:t>
    </dgm:pt>
    <dgm:pt modelId="{AB775155-04AF-4C97-864B-E0A1EFE56B7E}">
      <dgm:prSet/>
      <dgm:spPr/>
      <dgm:t>
        <a:bodyPr/>
        <a:lstStyle/>
        <a:p>
          <a:pPr rtl="0"/>
          <a:r>
            <a:rPr lang="en-US" b="1" dirty="0" smtClean="0"/>
            <a:t>Your Content + Best of Web</a:t>
          </a:r>
          <a:endParaRPr lang="en-US" b="1" dirty="0"/>
        </a:p>
      </dgm:t>
    </dgm:pt>
    <dgm:pt modelId="{8CF1B86A-63C1-403E-B8F0-71D59C8DC631}" type="parTrans" cxnId="{96A3E4BA-9679-4A93-83D7-D15B41F7988F}">
      <dgm:prSet/>
      <dgm:spPr/>
      <dgm:t>
        <a:bodyPr/>
        <a:lstStyle/>
        <a:p>
          <a:endParaRPr lang="en-US"/>
        </a:p>
      </dgm:t>
    </dgm:pt>
    <dgm:pt modelId="{5297064E-C8AA-43AF-B845-905E5586E6AB}" type="sibTrans" cxnId="{96A3E4BA-9679-4A93-83D7-D15B41F7988F}">
      <dgm:prSet/>
      <dgm:spPr/>
      <dgm:t>
        <a:bodyPr/>
        <a:lstStyle/>
        <a:p>
          <a:endParaRPr lang="en-US"/>
        </a:p>
      </dgm:t>
    </dgm:pt>
    <dgm:pt modelId="{FE89A1BB-A249-460C-939B-EC63296831BD}">
      <dgm:prSet/>
      <dgm:spPr/>
      <dgm:t>
        <a:bodyPr/>
        <a:lstStyle/>
        <a:p>
          <a:pPr rtl="0"/>
          <a:r>
            <a:rPr lang="en-US" smtClean="0"/>
            <a:t>Content Authoring</a:t>
          </a:r>
          <a:endParaRPr lang="en-US"/>
        </a:p>
      </dgm:t>
    </dgm:pt>
    <dgm:pt modelId="{9F07E3F0-B6C9-48B4-91D5-0C067E98F997}" type="parTrans" cxnId="{668E708A-FB1A-4962-AFA1-08B6147A9BFD}">
      <dgm:prSet/>
      <dgm:spPr/>
      <dgm:t>
        <a:bodyPr/>
        <a:lstStyle/>
        <a:p>
          <a:endParaRPr lang="en-US"/>
        </a:p>
      </dgm:t>
    </dgm:pt>
    <dgm:pt modelId="{74666EED-020C-48B6-B27E-2DDD1C944C37}" type="sibTrans" cxnId="{668E708A-FB1A-4962-AFA1-08B6147A9BFD}">
      <dgm:prSet/>
      <dgm:spPr/>
      <dgm:t>
        <a:bodyPr/>
        <a:lstStyle/>
        <a:p>
          <a:endParaRPr lang="en-US"/>
        </a:p>
      </dgm:t>
    </dgm:pt>
    <dgm:pt modelId="{5FB781B9-5557-41A0-8504-24BC24F5EEC3}">
      <dgm:prSet/>
      <dgm:spPr/>
      <dgm:t>
        <a:bodyPr/>
        <a:lstStyle/>
        <a:p>
          <a:pPr rtl="0"/>
          <a:r>
            <a:rPr lang="en-US" smtClean="0"/>
            <a:t>Content Reuse</a:t>
          </a:r>
          <a:endParaRPr lang="en-US"/>
        </a:p>
      </dgm:t>
    </dgm:pt>
    <dgm:pt modelId="{53D468B0-4D5D-4ABA-BF19-7BA71CB03BA0}" type="parTrans" cxnId="{DBF3BE41-F11A-4248-A06A-BC708CEF7D02}">
      <dgm:prSet/>
      <dgm:spPr/>
      <dgm:t>
        <a:bodyPr/>
        <a:lstStyle/>
        <a:p>
          <a:endParaRPr lang="en-US"/>
        </a:p>
      </dgm:t>
    </dgm:pt>
    <dgm:pt modelId="{967E337A-B37D-407E-98C4-3DE4654BD563}" type="sibTrans" cxnId="{DBF3BE41-F11A-4248-A06A-BC708CEF7D02}">
      <dgm:prSet/>
      <dgm:spPr/>
      <dgm:t>
        <a:bodyPr/>
        <a:lstStyle/>
        <a:p>
          <a:endParaRPr lang="en-US"/>
        </a:p>
      </dgm:t>
    </dgm:pt>
    <dgm:pt modelId="{0BF42DC6-E42D-4782-B610-375C7D62BFCD}">
      <dgm:prSet/>
      <dgm:spPr/>
      <dgm:t>
        <a:bodyPr/>
        <a:lstStyle/>
        <a:p>
          <a:pPr rtl="0"/>
          <a:r>
            <a:rPr lang="en-US" smtClean="0"/>
            <a:t>Content Crawl</a:t>
          </a:r>
          <a:endParaRPr lang="en-US"/>
        </a:p>
      </dgm:t>
    </dgm:pt>
    <dgm:pt modelId="{10FD7E2B-4704-420F-9E52-4C5D5E04AEFD}" type="parTrans" cxnId="{4F03EB1A-4B49-4B5D-92DB-9C92D258CD04}">
      <dgm:prSet/>
      <dgm:spPr/>
      <dgm:t>
        <a:bodyPr/>
        <a:lstStyle/>
        <a:p>
          <a:endParaRPr lang="en-US"/>
        </a:p>
      </dgm:t>
    </dgm:pt>
    <dgm:pt modelId="{EAF30107-6D43-4588-A4D7-C9AA57E21E18}" type="sibTrans" cxnId="{4F03EB1A-4B49-4B5D-92DB-9C92D258CD04}">
      <dgm:prSet/>
      <dgm:spPr/>
      <dgm:t>
        <a:bodyPr/>
        <a:lstStyle/>
        <a:p>
          <a:endParaRPr lang="en-US"/>
        </a:p>
      </dgm:t>
    </dgm:pt>
    <dgm:pt modelId="{1A314268-33BB-42CF-8B81-AEE50CC112BB}">
      <dgm:prSet/>
      <dgm:spPr/>
      <dgm:t>
        <a:bodyPr/>
        <a:lstStyle/>
        <a:p>
          <a:pPr rtl="0"/>
          <a:r>
            <a:rPr lang="en-US" smtClean="0"/>
            <a:t>Catalogs</a:t>
          </a:r>
          <a:endParaRPr lang="en-US"/>
        </a:p>
      </dgm:t>
    </dgm:pt>
    <dgm:pt modelId="{AC335799-224B-48FD-8D4A-9BD3FA00684A}" type="parTrans" cxnId="{F1B46A3B-882B-4D68-81D1-B04A2CFBBF67}">
      <dgm:prSet/>
      <dgm:spPr/>
      <dgm:t>
        <a:bodyPr/>
        <a:lstStyle/>
        <a:p>
          <a:endParaRPr lang="en-US"/>
        </a:p>
      </dgm:t>
    </dgm:pt>
    <dgm:pt modelId="{11BD0638-A22F-40BB-A222-D7C4807660FF}" type="sibTrans" cxnId="{F1B46A3B-882B-4D68-81D1-B04A2CFBBF67}">
      <dgm:prSet/>
      <dgm:spPr/>
      <dgm:t>
        <a:bodyPr/>
        <a:lstStyle/>
        <a:p>
          <a:endParaRPr lang="en-US"/>
        </a:p>
      </dgm:t>
    </dgm:pt>
    <dgm:pt modelId="{C09B97D9-FD78-40D2-A589-D0658634ABB6}" type="pres">
      <dgm:prSet presAssocID="{312088E0-B962-4E39-AEE3-88423D50E29D}" presName="linear" presStyleCnt="0">
        <dgm:presLayoutVars>
          <dgm:animLvl val="lvl"/>
          <dgm:resizeHandles val="exact"/>
        </dgm:presLayoutVars>
      </dgm:prSet>
      <dgm:spPr/>
      <dgm:t>
        <a:bodyPr/>
        <a:lstStyle/>
        <a:p>
          <a:endParaRPr lang="en-US"/>
        </a:p>
      </dgm:t>
    </dgm:pt>
    <dgm:pt modelId="{F64E1FD2-C1C6-443C-B4EF-3E63433DF931}" type="pres">
      <dgm:prSet presAssocID="{7C7F191B-319C-4A3F-BFE8-05AF0CA9A18C}" presName="parentText" presStyleLbl="node1" presStyleIdx="0" presStyleCnt="5">
        <dgm:presLayoutVars>
          <dgm:chMax val="0"/>
          <dgm:bulletEnabled val="1"/>
        </dgm:presLayoutVars>
      </dgm:prSet>
      <dgm:spPr/>
      <dgm:t>
        <a:bodyPr/>
        <a:lstStyle/>
        <a:p>
          <a:endParaRPr lang="en-US"/>
        </a:p>
      </dgm:t>
    </dgm:pt>
    <dgm:pt modelId="{EFA070B4-8637-412C-83AA-318CD0988FA2}" type="pres">
      <dgm:prSet presAssocID="{7C7F191B-319C-4A3F-BFE8-05AF0CA9A18C}" presName="childText" presStyleLbl="revTx" presStyleIdx="0" presStyleCnt="5">
        <dgm:presLayoutVars>
          <dgm:bulletEnabled val="1"/>
        </dgm:presLayoutVars>
      </dgm:prSet>
      <dgm:spPr/>
      <dgm:t>
        <a:bodyPr/>
        <a:lstStyle/>
        <a:p>
          <a:endParaRPr lang="en-US"/>
        </a:p>
      </dgm:t>
    </dgm:pt>
    <dgm:pt modelId="{955A8F10-D59E-4071-8A22-BFA355974CFB}" type="pres">
      <dgm:prSet presAssocID="{3D6B0643-404D-4D4B-9A58-A1DAC28CE6B4}" presName="parentText" presStyleLbl="node1" presStyleIdx="1" presStyleCnt="5">
        <dgm:presLayoutVars>
          <dgm:chMax val="0"/>
          <dgm:bulletEnabled val="1"/>
        </dgm:presLayoutVars>
      </dgm:prSet>
      <dgm:spPr/>
      <dgm:t>
        <a:bodyPr/>
        <a:lstStyle/>
        <a:p>
          <a:endParaRPr lang="en-US"/>
        </a:p>
      </dgm:t>
    </dgm:pt>
    <dgm:pt modelId="{1308B8A8-2AB2-4333-B493-3E3CDBA83F2F}" type="pres">
      <dgm:prSet presAssocID="{3D6B0643-404D-4D4B-9A58-A1DAC28CE6B4}" presName="childText" presStyleLbl="revTx" presStyleIdx="1" presStyleCnt="5">
        <dgm:presLayoutVars>
          <dgm:bulletEnabled val="1"/>
        </dgm:presLayoutVars>
      </dgm:prSet>
      <dgm:spPr/>
      <dgm:t>
        <a:bodyPr/>
        <a:lstStyle/>
        <a:p>
          <a:endParaRPr lang="en-US"/>
        </a:p>
      </dgm:t>
    </dgm:pt>
    <dgm:pt modelId="{BBCBBF8C-79C5-4865-8C47-1C1BEB8A06BA}" type="pres">
      <dgm:prSet presAssocID="{4A799E83-6A72-489F-9C9E-20DF1DE25228}" presName="parentText" presStyleLbl="node1" presStyleIdx="2" presStyleCnt="5">
        <dgm:presLayoutVars>
          <dgm:chMax val="0"/>
          <dgm:bulletEnabled val="1"/>
        </dgm:presLayoutVars>
      </dgm:prSet>
      <dgm:spPr/>
      <dgm:t>
        <a:bodyPr/>
        <a:lstStyle/>
        <a:p>
          <a:endParaRPr lang="en-US"/>
        </a:p>
      </dgm:t>
    </dgm:pt>
    <dgm:pt modelId="{5CBBA014-51F6-4BEE-9500-DDBC42E5F74A}" type="pres">
      <dgm:prSet presAssocID="{4A799E83-6A72-489F-9C9E-20DF1DE25228}" presName="childText" presStyleLbl="revTx" presStyleIdx="2" presStyleCnt="5">
        <dgm:presLayoutVars>
          <dgm:bulletEnabled val="1"/>
        </dgm:presLayoutVars>
      </dgm:prSet>
      <dgm:spPr/>
      <dgm:t>
        <a:bodyPr/>
        <a:lstStyle/>
        <a:p>
          <a:endParaRPr lang="en-US"/>
        </a:p>
      </dgm:t>
    </dgm:pt>
    <dgm:pt modelId="{BE3E4BE5-7E6D-4DF8-AED9-80DD276DD719}" type="pres">
      <dgm:prSet presAssocID="{306A6DE4-71F1-4C02-90A2-DADB5EEBA495}" presName="parentText" presStyleLbl="node1" presStyleIdx="3" presStyleCnt="5">
        <dgm:presLayoutVars>
          <dgm:chMax val="0"/>
          <dgm:bulletEnabled val="1"/>
        </dgm:presLayoutVars>
      </dgm:prSet>
      <dgm:spPr/>
      <dgm:t>
        <a:bodyPr/>
        <a:lstStyle/>
        <a:p>
          <a:endParaRPr lang="en-US"/>
        </a:p>
      </dgm:t>
    </dgm:pt>
    <dgm:pt modelId="{3548666B-A3B7-443D-964B-7BBBD7F51ED7}" type="pres">
      <dgm:prSet presAssocID="{306A6DE4-71F1-4C02-90A2-DADB5EEBA495}" presName="childText" presStyleLbl="revTx" presStyleIdx="3" presStyleCnt="5">
        <dgm:presLayoutVars>
          <dgm:bulletEnabled val="1"/>
        </dgm:presLayoutVars>
      </dgm:prSet>
      <dgm:spPr/>
      <dgm:t>
        <a:bodyPr/>
        <a:lstStyle/>
        <a:p>
          <a:endParaRPr lang="en-US"/>
        </a:p>
      </dgm:t>
    </dgm:pt>
    <dgm:pt modelId="{8F3E65BC-1C34-4C03-A669-721BDC84500B}" type="pres">
      <dgm:prSet presAssocID="{AB775155-04AF-4C97-864B-E0A1EFE56B7E}" presName="parentText" presStyleLbl="node1" presStyleIdx="4" presStyleCnt="5">
        <dgm:presLayoutVars>
          <dgm:chMax val="0"/>
          <dgm:bulletEnabled val="1"/>
        </dgm:presLayoutVars>
      </dgm:prSet>
      <dgm:spPr/>
      <dgm:t>
        <a:bodyPr/>
        <a:lstStyle/>
        <a:p>
          <a:endParaRPr lang="en-US"/>
        </a:p>
      </dgm:t>
    </dgm:pt>
    <dgm:pt modelId="{888412FA-A38F-448E-85C2-0578488EB12F}" type="pres">
      <dgm:prSet presAssocID="{AB775155-04AF-4C97-864B-E0A1EFE56B7E}" presName="childText" presStyleLbl="revTx" presStyleIdx="4" presStyleCnt="5">
        <dgm:presLayoutVars>
          <dgm:bulletEnabled val="1"/>
        </dgm:presLayoutVars>
      </dgm:prSet>
      <dgm:spPr/>
      <dgm:t>
        <a:bodyPr/>
        <a:lstStyle/>
        <a:p>
          <a:endParaRPr lang="en-US"/>
        </a:p>
      </dgm:t>
    </dgm:pt>
  </dgm:ptLst>
  <dgm:cxnLst>
    <dgm:cxn modelId="{5BF55D00-0F2F-4BE3-9CF4-944841747DBB}" type="presOf" srcId="{3D6B0643-404D-4D4B-9A58-A1DAC28CE6B4}" destId="{955A8F10-D59E-4071-8A22-BFA355974CFB}" srcOrd="0" destOrd="0" presId="urn:microsoft.com/office/officeart/2005/8/layout/vList2"/>
    <dgm:cxn modelId="{4DF968BA-6B5D-4574-8117-F9940E1B2F0D}" type="presOf" srcId="{FE89A1BB-A249-460C-939B-EC63296831BD}" destId="{888412FA-A38F-448E-85C2-0578488EB12F}" srcOrd="0" destOrd="0" presId="urn:microsoft.com/office/officeart/2005/8/layout/vList2"/>
    <dgm:cxn modelId="{668E708A-FB1A-4962-AFA1-08B6147A9BFD}" srcId="{AB775155-04AF-4C97-864B-E0A1EFE56B7E}" destId="{FE89A1BB-A249-460C-939B-EC63296831BD}" srcOrd="0" destOrd="0" parTransId="{9F07E3F0-B6C9-48B4-91D5-0C067E98F997}" sibTransId="{74666EED-020C-48B6-B27E-2DDD1C944C37}"/>
    <dgm:cxn modelId="{0CDDB750-2A1D-4FDC-8B42-83338209A330}" srcId="{306A6DE4-71F1-4C02-90A2-DADB5EEBA495}" destId="{C484432D-DC8B-4EFC-9339-56207C1F3292}" srcOrd="1" destOrd="0" parTransId="{ADCE4C62-60BD-4043-A931-37B336D7C4B0}" sibTransId="{38EA68B8-D1C6-4109-A05F-E4BF2B44753D}"/>
    <dgm:cxn modelId="{96A3E4BA-9679-4A93-83D7-D15B41F7988F}" srcId="{312088E0-B962-4E39-AEE3-88423D50E29D}" destId="{AB775155-04AF-4C97-864B-E0A1EFE56B7E}" srcOrd="4" destOrd="0" parTransId="{8CF1B86A-63C1-403E-B8F0-71D59C8DC631}" sibTransId="{5297064E-C8AA-43AF-B845-905E5586E6AB}"/>
    <dgm:cxn modelId="{DBF3BE41-F11A-4248-A06A-BC708CEF7D02}" srcId="{AB775155-04AF-4C97-864B-E0A1EFE56B7E}" destId="{5FB781B9-5557-41A0-8504-24BC24F5EEC3}" srcOrd="1" destOrd="0" parTransId="{53D468B0-4D5D-4ABA-BF19-7BA71CB03BA0}" sibTransId="{967E337A-B37D-407E-98C4-3DE4654BD563}"/>
    <dgm:cxn modelId="{8449AAE9-7C7E-408C-80C3-7BD407D5B68F}" type="presOf" srcId="{0BF42DC6-E42D-4782-B610-375C7D62BFCD}" destId="{888412FA-A38F-448E-85C2-0578488EB12F}" srcOrd="0" destOrd="2" presId="urn:microsoft.com/office/officeart/2005/8/layout/vList2"/>
    <dgm:cxn modelId="{ABFE7851-0812-40A4-8B17-8BF533E24EB2}" srcId="{7C7F191B-319C-4A3F-BFE8-05AF0CA9A18C}" destId="{90387DDF-9C6E-43A3-A3F2-73BEE232A48D}" srcOrd="0" destOrd="0" parTransId="{3A7C4C62-6F79-4BB4-B14A-9BE49839B157}" sibTransId="{C10DC97D-0999-4DCF-A7D9-00653EAA89A9}"/>
    <dgm:cxn modelId="{E733B07F-D46C-4126-B0DB-4A1EEA174666}" type="presOf" srcId="{60140B8B-A002-4588-9DE8-A8634D11C5C9}" destId="{1308B8A8-2AB2-4333-B493-3E3CDBA83F2F}" srcOrd="0" destOrd="0" presId="urn:microsoft.com/office/officeart/2005/8/layout/vList2"/>
    <dgm:cxn modelId="{4DA05ADA-61E5-4B16-97E1-2FBF4BFEB4CD}" srcId="{3D6B0643-404D-4D4B-9A58-A1DAC28CE6B4}" destId="{B9B34EAB-111D-4417-B79A-CA175CE7D704}" srcOrd="1" destOrd="0" parTransId="{EDD51C53-5767-46A4-B4F9-DC85CDB037CF}" sibTransId="{0F1A0570-8560-42D9-BA75-89E4FD8F07C6}"/>
    <dgm:cxn modelId="{F1F3E44B-E375-44EB-AFA2-AC645A67AC55}" srcId="{3D6B0643-404D-4D4B-9A58-A1DAC28CE6B4}" destId="{3E1216C4-E468-4EFF-B312-B574537B80C7}" srcOrd="4" destOrd="0" parTransId="{9D2B555B-E921-4DC2-BE28-6A818DD514CB}" sibTransId="{C82318BE-4AB3-4C05-90CE-2FE4B024CD75}"/>
    <dgm:cxn modelId="{16479008-909B-4017-BC0A-E2BEA387688C}" srcId="{4A799E83-6A72-489F-9C9E-20DF1DE25228}" destId="{0F11E20E-4CE2-42ED-B34E-D37DAE4A3F2C}" srcOrd="0" destOrd="0" parTransId="{A7D42348-546C-4AAB-B8E4-32D5AFD6FE32}" sibTransId="{26A5CA87-14DC-4D27-851E-CFA8C75E84E2}"/>
    <dgm:cxn modelId="{E2F2DBC8-3753-4BA2-A8B8-9857406D2419}" type="presOf" srcId="{A95DC505-154B-43DE-97EA-D394D156DC2F}" destId="{EFA070B4-8637-412C-83AA-318CD0988FA2}" srcOrd="0" destOrd="2" presId="urn:microsoft.com/office/officeart/2005/8/layout/vList2"/>
    <dgm:cxn modelId="{1F200E52-731C-4E01-87E2-D4778B23DD16}" srcId="{4A799E83-6A72-489F-9C9E-20DF1DE25228}" destId="{3F5DA04A-89E5-408D-B6DE-89C212D6102B}" srcOrd="2" destOrd="0" parTransId="{B4C75A78-A28E-46C1-9EA6-D1E989401031}" sibTransId="{9C4B5876-B5CF-4612-AB6D-761E6B93E16E}"/>
    <dgm:cxn modelId="{AF64ED72-F431-40B7-91D2-0E3D58D15E33}" type="presOf" srcId="{306A6DE4-71F1-4C02-90A2-DADB5EEBA495}" destId="{BE3E4BE5-7E6D-4DF8-AED9-80DD276DD719}" srcOrd="0" destOrd="0" presId="urn:microsoft.com/office/officeart/2005/8/layout/vList2"/>
    <dgm:cxn modelId="{4F03EB1A-4B49-4B5D-92DB-9C92D258CD04}" srcId="{AB775155-04AF-4C97-864B-E0A1EFE56B7E}" destId="{0BF42DC6-E42D-4782-B610-375C7D62BFCD}" srcOrd="2" destOrd="0" parTransId="{10FD7E2B-4704-420F-9E52-4C5D5E04AEFD}" sibTransId="{EAF30107-6D43-4588-A4D7-C9AA57E21E18}"/>
    <dgm:cxn modelId="{92DC1ADA-BA23-4723-9934-290B64887114}" type="presOf" srcId="{78F1EC0F-EB1A-4110-8ECB-94DD8552DF16}" destId="{1308B8A8-2AB2-4333-B493-3E3CDBA83F2F}" srcOrd="0" destOrd="3" presId="urn:microsoft.com/office/officeart/2005/8/layout/vList2"/>
    <dgm:cxn modelId="{2B0B1286-3375-436C-A86E-2D46F9CBB671}" srcId="{7C7F191B-319C-4A3F-BFE8-05AF0CA9A18C}" destId="{3CC50FCD-4542-422C-B056-50B106993BE5}" srcOrd="3" destOrd="0" parTransId="{036F2332-E72F-4A0B-953A-21099A626D67}" sibTransId="{6DD7CAA3-2318-427B-A96E-BF2E74180CCC}"/>
    <dgm:cxn modelId="{AB63BE1F-2A63-405C-9FA9-2E9DD42676F6}" type="presOf" srcId="{55146523-105D-4E90-9BD9-546239E14384}" destId="{1308B8A8-2AB2-4333-B493-3E3CDBA83F2F}" srcOrd="0" destOrd="5" presId="urn:microsoft.com/office/officeart/2005/8/layout/vList2"/>
    <dgm:cxn modelId="{1EF655D6-7838-4EEC-86FD-5AEC15FFD9C4}" srcId="{306A6DE4-71F1-4C02-90A2-DADB5EEBA495}" destId="{B166558A-6A6F-4117-8473-9EEE8D07D65F}" srcOrd="0" destOrd="0" parTransId="{557B86DE-F26C-449D-9DAC-AF7A12DD0013}" sibTransId="{A2964B8D-38FA-4A0E-BD36-20BB4FB1154C}"/>
    <dgm:cxn modelId="{6C46C1EC-E1DD-43C3-9016-43A6D3B6C22B}" type="presOf" srcId="{B166558A-6A6F-4117-8473-9EEE8D07D65F}" destId="{3548666B-A3B7-443D-964B-7BBBD7F51ED7}" srcOrd="0" destOrd="0" presId="urn:microsoft.com/office/officeart/2005/8/layout/vList2"/>
    <dgm:cxn modelId="{B19799C6-E709-4076-9F56-D8BAFF188A94}" type="presOf" srcId="{28D31A9F-A6EB-4973-AE2B-D6E813AC2BF4}" destId="{EFA070B4-8637-412C-83AA-318CD0988FA2}" srcOrd="0" destOrd="1" presId="urn:microsoft.com/office/officeart/2005/8/layout/vList2"/>
    <dgm:cxn modelId="{9AA9EA7E-BB28-41EB-9D52-6601B010799C}" srcId="{3D6B0643-404D-4D4B-9A58-A1DAC28CE6B4}" destId="{55146523-105D-4E90-9BD9-546239E14384}" srcOrd="5" destOrd="0" parTransId="{83E74672-9270-470E-9999-1A51CA4DC261}" sibTransId="{4776AEAF-38F6-4220-8902-3011EC10FC08}"/>
    <dgm:cxn modelId="{F1B46A3B-882B-4D68-81D1-B04A2CFBBF67}" srcId="{AB775155-04AF-4C97-864B-E0A1EFE56B7E}" destId="{1A314268-33BB-42CF-8B81-AEE50CC112BB}" srcOrd="3" destOrd="0" parTransId="{AC335799-224B-48FD-8D4A-9BD3FA00684A}" sibTransId="{11BD0638-A22F-40BB-A222-D7C4807660FF}"/>
    <dgm:cxn modelId="{F69D9223-BF69-47BF-99F1-03C184C7E57F}" type="presOf" srcId="{1A314268-33BB-42CF-8B81-AEE50CC112BB}" destId="{888412FA-A38F-448E-85C2-0578488EB12F}" srcOrd="0" destOrd="3" presId="urn:microsoft.com/office/officeart/2005/8/layout/vList2"/>
    <dgm:cxn modelId="{5A214D45-232F-405D-953C-22F08D32ED95}" type="presOf" srcId="{B9B34EAB-111D-4417-B79A-CA175CE7D704}" destId="{1308B8A8-2AB2-4333-B493-3E3CDBA83F2F}" srcOrd="0" destOrd="1" presId="urn:microsoft.com/office/officeart/2005/8/layout/vList2"/>
    <dgm:cxn modelId="{6E524755-15D5-42BA-AB88-4BA29B7B8901}" srcId="{3D6B0643-404D-4D4B-9A58-A1DAC28CE6B4}" destId="{60140B8B-A002-4588-9DE8-A8634D11C5C9}" srcOrd="0" destOrd="0" parTransId="{44E61739-B2B4-4E88-8AF3-09642FD0AA94}" sibTransId="{26B60D7D-C994-4429-BEDD-E6E404359964}"/>
    <dgm:cxn modelId="{5716D5B4-8B95-462B-8D7D-9B31C243C9FD}" type="presOf" srcId="{0F11E20E-4CE2-42ED-B34E-D37DAE4A3F2C}" destId="{5CBBA014-51F6-4BEE-9500-DDBC42E5F74A}" srcOrd="0" destOrd="0" presId="urn:microsoft.com/office/officeart/2005/8/layout/vList2"/>
    <dgm:cxn modelId="{8368D552-2BD1-4F5A-87D6-ECED10A90CA3}" type="presOf" srcId="{90387DDF-9C6E-43A3-A3F2-73BEE232A48D}" destId="{EFA070B4-8637-412C-83AA-318CD0988FA2}" srcOrd="0" destOrd="0" presId="urn:microsoft.com/office/officeart/2005/8/layout/vList2"/>
    <dgm:cxn modelId="{FFDF8B76-E4D3-4BEE-AF86-ED7666C2EE0D}" type="presOf" srcId="{3CC50FCD-4542-422C-B056-50B106993BE5}" destId="{EFA070B4-8637-412C-83AA-318CD0988FA2}" srcOrd="0" destOrd="3" presId="urn:microsoft.com/office/officeart/2005/8/layout/vList2"/>
    <dgm:cxn modelId="{85C8CFDE-A010-420B-A2BE-CEA7B05C9808}" srcId="{7C7F191B-319C-4A3F-BFE8-05AF0CA9A18C}" destId="{28D31A9F-A6EB-4973-AE2B-D6E813AC2BF4}" srcOrd="1" destOrd="0" parTransId="{73F986CB-0ED7-4AF1-A544-AC3EFE4C4CE7}" sibTransId="{961CCCE3-AF68-4563-898F-6DF56CAA186C}"/>
    <dgm:cxn modelId="{0C2277E9-98B4-4D2B-B5C5-B248341B887C}" srcId="{4A799E83-6A72-489F-9C9E-20DF1DE25228}" destId="{E1F8D916-8722-4D50-89CB-1CF24ED3646F}" srcOrd="1" destOrd="0" parTransId="{BCB36565-3AC2-438F-8FBC-09E8C67504F5}" sibTransId="{839DCBA5-F058-4CE8-9A43-C0AAB3B14B0D}"/>
    <dgm:cxn modelId="{10EA4304-FC24-4D07-864A-B5A10DB84201}" srcId="{3D6B0643-404D-4D4B-9A58-A1DAC28CE6B4}" destId="{2EA3E0D5-EE10-4F71-A2C2-F4153A6412B1}" srcOrd="2" destOrd="0" parTransId="{90A9F457-B2CC-4A22-86C8-C9E135694316}" sibTransId="{2DE5124B-8337-41EB-A1D0-8CB0DD9AD874}"/>
    <dgm:cxn modelId="{22B6C773-F453-457D-A5E3-C58B5071CB13}" srcId="{3D6B0643-404D-4D4B-9A58-A1DAC28CE6B4}" destId="{78F1EC0F-EB1A-4110-8ECB-94DD8552DF16}" srcOrd="3" destOrd="0" parTransId="{42623E48-AE9F-4FD6-90FA-4E721BF9D304}" sibTransId="{D7BD464C-A05F-42B9-9798-3815B4870900}"/>
    <dgm:cxn modelId="{75BDE829-74F4-40E0-9B84-0B568C98D795}" type="presOf" srcId="{3E1216C4-E468-4EFF-B312-B574537B80C7}" destId="{1308B8A8-2AB2-4333-B493-3E3CDBA83F2F}" srcOrd="0" destOrd="4" presId="urn:microsoft.com/office/officeart/2005/8/layout/vList2"/>
    <dgm:cxn modelId="{AF0C4680-3339-47FD-A392-6D5F19FA8F42}" srcId="{7C7F191B-319C-4A3F-BFE8-05AF0CA9A18C}" destId="{A95DC505-154B-43DE-97EA-D394D156DC2F}" srcOrd="2" destOrd="0" parTransId="{B5FEC3A0-B618-45EA-BC40-ECE0EED844FF}" sibTransId="{57743E71-850E-47CB-91A6-535FAD0E37A7}"/>
    <dgm:cxn modelId="{B0C0730D-5727-41FB-80C0-D67481FE4561}" type="presOf" srcId="{AB775155-04AF-4C97-864B-E0A1EFE56B7E}" destId="{8F3E65BC-1C34-4C03-A669-721BDC84500B}" srcOrd="0" destOrd="0" presId="urn:microsoft.com/office/officeart/2005/8/layout/vList2"/>
    <dgm:cxn modelId="{597B520B-3F61-439C-AE08-87FBBD71EB6D}" type="presOf" srcId="{C484432D-DC8B-4EFC-9339-56207C1F3292}" destId="{3548666B-A3B7-443D-964B-7BBBD7F51ED7}" srcOrd="0" destOrd="1" presId="urn:microsoft.com/office/officeart/2005/8/layout/vList2"/>
    <dgm:cxn modelId="{6024DD46-23C2-4976-BE7B-EFD4E07F0C4A}" type="presOf" srcId="{E1F8D916-8722-4D50-89CB-1CF24ED3646F}" destId="{5CBBA014-51F6-4BEE-9500-DDBC42E5F74A}" srcOrd="0" destOrd="1" presId="urn:microsoft.com/office/officeart/2005/8/layout/vList2"/>
    <dgm:cxn modelId="{982D1C38-796A-4E90-AC31-C30806D7EB0B}" srcId="{312088E0-B962-4E39-AEE3-88423D50E29D}" destId="{4A799E83-6A72-489F-9C9E-20DF1DE25228}" srcOrd="2" destOrd="0" parTransId="{3F5DD042-0E0B-4653-AE41-0541B8170EA9}" sibTransId="{FF68E5B2-69E2-47A1-A228-69109E11A113}"/>
    <dgm:cxn modelId="{9A5DD3EB-9088-426F-A9A7-B6647DCEF990}" srcId="{312088E0-B962-4E39-AEE3-88423D50E29D}" destId="{7C7F191B-319C-4A3F-BFE8-05AF0CA9A18C}" srcOrd="0" destOrd="0" parTransId="{082A3247-2F39-467C-8004-8FA21BAB0E1B}" sibTransId="{2998580D-8CBB-4F8A-8BAA-31B6DD779366}"/>
    <dgm:cxn modelId="{1E09CA74-CBEC-4685-8AC1-02306893ACE9}" type="presOf" srcId="{4A799E83-6A72-489F-9C9E-20DF1DE25228}" destId="{BBCBBF8C-79C5-4865-8C47-1C1BEB8A06BA}" srcOrd="0" destOrd="0" presId="urn:microsoft.com/office/officeart/2005/8/layout/vList2"/>
    <dgm:cxn modelId="{7BF930C6-637E-4750-A687-FDB5CE3CD719}" type="presOf" srcId="{312088E0-B962-4E39-AEE3-88423D50E29D}" destId="{C09B97D9-FD78-40D2-A589-D0658634ABB6}" srcOrd="0" destOrd="0" presId="urn:microsoft.com/office/officeart/2005/8/layout/vList2"/>
    <dgm:cxn modelId="{FCF144BD-2FA7-475A-9BF3-97C0EB151D27}" srcId="{312088E0-B962-4E39-AEE3-88423D50E29D}" destId="{306A6DE4-71F1-4C02-90A2-DADB5EEBA495}" srcOrd="3" destOrd="0" parTransId="{862F7362-99D6-40A6-8CDD-A440493F35AB}" sibTransId="{02FD927F-8760-4412-B0FE-DE32A8604301}"/>
    <dgm:cxn modelId="{4B230CCE-74AB-4783-9A0C-CE6E5AC29D95}" type="presOf" srcId="{7C7F191B-319C-4A3F-BFE8-05AF0CA9A18C}" destId="{F64E1FD2-C1C6-443C-B4EF-3E63433DF931}" srcOrd="0" destOrd="0" presId="urn:microsoft.com/office/officeart/2005/8/layout/vList2"/>
    <dgm:cxn modelId="{BB340E6A-506C-4DC6-9CC0-0F9AC507DE98}" srcId="{312088E0-B962-4E39-AEE3-88423D50E29D}" destId="{3D6B0643-404D-4D4B-9A58-A1DAC28CE6B4}" srcOrd="1" destOrd="0" parTransId="{6D85AE71-170E-46CA-9A38-BBFB3FD5B5B6}" sibTransId="{B182048B-BC9D-4EBD-B313-80FB29A1AC1D}"/>
    <dgm:cxn modelId="{DA1239B7-8458-4EBB-A427-63015EB7F274}" type="presOf" srcId="{2EA3E0D5-EE10-4F71-A2C2-F4153A6412B1}" destId="{1308B8A8-2AB2-4333-B493-3E3CDBA83F2F}" srcOrd="0" destOrd="2" presId="urn:microsoft.com/office/officeart/2005/8/layout/vList2"/>
    <dgm:cxn modelId="{9C6A8495-E7CE-44DC-AF33-3FA84E485B2B}" type="presOf" srcId="{3F5DA04A-89E5-408D-B6DE-89C212D6102B}" destId="{5CBBA014-51F6-4BEE-9500-DDBC42E5F74A}" srcOrd="0" destOrd="2" presId="urn:microsoft.com/office/officeart/2005/8/layout/vList2"/>
    <dgm:cxn modelId="{5303061E-3FD2-458D-908E-F5592E1928F9}" type="presOf" srcId="{5FB781B9-5557-41A0-8504-24BC24F5EEC3}" destId="{888412FA-A38F-448E-85C2-0578488EB12F}" srcOrd="0" destOrd="1" presId="urn:microsoft.com/office/officeart/2005/8/layout/vList2"/>
    <dgm:cxn modelId="{FA3508EF-21FA-4B52-BB4D-C835139A90CC}" type="presParOf" srcId="{C09B97D9-FD78-40D2-A589-D0658634ABB6}" destId="{F64E1FD2-C1C6-443C-B4EF-3E63433DF931}" srcOrd="0" destOrd="0" presId="urn:microsoft.com/office/officeart/2005/8/layout/vList2"/>
    <dgm:cxn modelId="{9CB50ABC-FB3E-419A-B20B-FAEF7AF831FD}" type="presParOf" srcId="{C09B97D9-FD78-40D2-A589-D0658634ABB6}" destId="{EFA070B4-8637-412C-83AA-318CD0988FA2}" srcOrd="1" destOrd="0" presId="urn:microsoft.com/office/officeart/2005/8/layout/vList2"/>
    <dgm:cxn modelId="{05F26A29-D56C-43FE-932D-48A39D7628B3}" type="presParOf" srcId="{C09B97D9-FD78-40D2-A589-D0658634ABB6}" destId="{955A8F10-D59E-4071-8A22-BFA355974CFB}" srcOrd="2" destOrd="0" presId="urn:microsoft.com/office/officeart/2005/8/layout/vList2"/>
    <dgm:cxn modelId="{7E42DE54-D8C6-4A03-8E1E-5818D9B48024}" type="presParOf" srcId="{C09B97D9-FD78-40D2-A589-D0658634ABB6}" destId="{1308B8A8-2AB2-4333-B493-3E3CDBA83F2F}" srcOrd="3" destOrd="0" presId="urn:microsoft.com/office/officeart/2005/8/layout/vList2"/>
    <dgm:cxn modelId="{824C36E1-9E1E-465F-BF6B-5F4B11E49989}" type="presParOf" srcId="{C09B97D9-FD78-40D2-A589-D0658634ABB6}" destId="{BBCBBF8C-79C5-4865-8C47-1C1BEB8A06BA}" srcOrd="4" destOrd="0" presId="urn:microsoft.com/office/officeart/2005/8/layout/vList2"/>
    <dgm:cxn modelId="{D95CE042-F1E1-42CB-974D-EAEF2572EF3A}" type="presParOf" srcId="{C09B97D9-FD78-40D2-A589-D0658634ABB6}" destId="{5CBBA014-51F6-4BEE-9500-DDBC42E5F74A}" srcOrd="5" destOrd="0" presId="urn:microsoft.com/office/officeart/2005/8/layout/vList2"/>
    <dgm:cxn modelId="{7E9C362F-9B86-45C3-BDA2-8F002EADC1CA}" type="presParOf" srcId="{C09B97D9-FD78-40D2-A589-D0658634ABB6}" destId="{BE3E4BE5-7E6D-4DF8-AED9-80DD276DD719}" srcOrd="6" destOrd="0" presId="urn:microsoft.com/office/officeart/2005/8/layout/vList2"/>
    <dgm:cxn modelId="{A64DDAFD-7A48-4ACE-B25B-CF217DAA890A}" type="presParOf" srcId="{C09B97D9-FD78-40D2-A589-D0658634ABB6}" destId="{3548666B-A3B7-443D-964B-7BBBD7F51ED7}" srcOrd="7" destOrd="0" presId="urn:microsoft.com/office/officeart/2005/8/layout/vList2"/>
    <dgm:cxn modelId="{02800DD6-A1D1-41D1-981A-24A6E0EF4407}" type="presParOf" srcId="{C09B97D9-FD78-40D2-A589-D0658634ABB6}" destId="{8F3E65BC-1C34-4C03-A669-721BDC84500B}" srcOrd="8" destOrd="0" presId="urn:microsoft.com/office/officeart/2005/8/layout/vList2"/>
    <dgm:cxn modelId="{B2C6C75F-AFE6-4167-B7C8-85726A6F49C4}" type="presParOf" srcId="{C09B97D9-FD78-40D2-A589-D0658634ABB6}" destId="{888412FA-A38F-448E-85C2-0578488EB12F}"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E1FD2-C1C6-443C-B4EF-3E63433DF931}">
      <dsp:nvSpPr>
        <dsp:cNvPr id="0" name=""/>
        <dsp:cNvSpPr/>
      </dsp:nvSpPr>
      <dsp:spPr>
        <a:xfrm>
          <a:off x="0" y="44681"/>
          <a:ext cx="8060250" cy="3510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b="1" kern="1200" dirty="0" smtClean="0"/>
            <a:t>Engaging Experiences</a:t>
          </a:r>
          <a:endParaRPr lang="en-US" sz="1500" b="1" kern="1200" dirty="0"/>
        </a:p>
      </dsp:txBody>
      <dsp:txXfrm>
        <a:off x="17134" y="61815"/>
        <a:ext cx="8025982" cy="316732"/>
      </dsp:txXfrm>
    </dsp:sp>
    <dsp:sp modelId="{EFA070B4-8637-412C-83AA-318CD0988FA2}">
      <dsp:nvSpPr>
        <dsp:cNvPr id="0" name=""/>
        <dsp:cNvSpPr/>
      </dsp:nvSpPr>
      <dsp:spPr>
        <a:xfrm>
          <a:off x="0" y="395681"/>
          <a:ext cx="8060250" cy="77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5913"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en-US" sz="1200" kern="1200" smtClean="0"/>
            <a:t>Easier to implement custom brand</a:t>
          </a:r>
          <a:endParaRPr lang="en-US" sz="1200" kern="1200"/>
        </a:p>
        <a:p>
          <a:pPr marL="114300" lvl="1" indent="-114300" algn="l" defTabSz="533400" rtl="0">
            <a:lnSpc>
              <a:spcPct val="90000"/>
            </a:lnSpc>
            <a:spcBef>
              <a:spcPct val="0"/>
            </a:spcBef>
            <a:spcAft>
              <a:spcPct val="20000"/>
            </a:spcAft>
            <a:buChar char="••"/>
          </a:pPr>
          <a:r>
            <a:rPr lang="en-US" sz="1200" kern="1200" smtClean="0"/>
            <a:t>Easier to implement mobile experience</a:t>
          </a:r>
          <a:endParaRPr lang="en-US" sz="1200" kern="1200"/>
        </a:p>
        <a:p>
          <a:pPr marL="114300" lvl="1" indent="-114300" algn="l" defTabSz="533400" rtl="0">
            <a:lnSpc>
              <a:spcPct val="90000"/>
            </a:lnSpc>
            <a:spcBef>
              <a:spcPct val="0"/>
            </a:spcBef>
            <a:spcAft>
              <a:spcPct val="20000"/>
            </a:spcAft>
            <a:buChar char="••"/>
          </a:pPr>
          <a:r>
            <a:rPr lang="en-US" sz="1200" kern="1200" smtClean="0"/>
            <a:t>Taxonomies</a:t>
          </a:r>
          <a:endParaRPr lang="en-US" sz="1200" kern="1200"/>
        </a:p>
        <a:p>
          <a:pPr marL="114300" lvl="1" indent="-114300" algn="l" defTabSz="533400" rtl="0">
            <a:lnSpc>
              <a:spcPct val="90000"/>
            </a:lnSpc>
            <a:spcBef>
              <a:spcPct val="0"/>
            </a:spcBef>
            <a:spcAft>
              <a:spcPct val="20000"/>
            </a:spcAft>
            <a:buChar char="••"/>
          </a:pPr>
          <a:r>
            <a:rPr lang="en-US" sz="1200" kern="1200" dirty="0" smtClean="0"/>
            <a:t>Clean URLs</a:t>
          </a:r>
          <a:endParaRPr lang="en-US" sz="1200" kern="1200" dirty="0"/>
        </a:p>
      </dsp:txBody>
      <dsp:txXfrm>
        <a:off x="0" y="395681"/>
        <a:ext cx="8060250" cy="776250"/>
      </dsp:txXfrm>
    </dsp:sp>
    <dsp:sp modelId="{955A8F10-D59E-4071-8A22-BFA355974CFB}">
      <dsp:nvSpPr>
        <dsp:cNvPr id="0" name=""/>
        <dsp:cNvSpPr/>
      </dsp:nvSpPr>
      <dsp:spPr>
        <a:xfrm>
          <a:off x="0" y="1171931"/>
          <a:ext cx="8060250" cy="3510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b="1" kern="1200" dirty="0" smtClean="0"/>
            <a:t>Comprehensive Content Management</a:t>
          </a:r>
          <a:endParaRPr lang="en-US" sz="1500" b="1" kern="1200" dirty="0"/>
        </a:p>
      </dsp:txBody>
      <dsp:txXfrm>
        <a:off x="17134" y="1189065"/>
        <a:ext cx="8025982" cy="316732"/>
      </dsp:txXfrm>
    </dsp:sp>
    <dsp:sp modelId="{1308B8A8-2AB2-4333-B493-3E3CDBA83F2F}">
      <dsp:nvSpPr>
        <dsp:cNvPr id="0" name=""/>
        <dsp:cNvSpPr/>
      </dsp:nvSpPr>
      <dsp:spPr>
        <a:xfrm>
          <a:off x="0" y="1522931"/>
          <a:ext cx="8060250" cy="1179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5913"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en-US" sz="1200" kern="1200" dirty="0" smtClean="0"/>
            <a:t>Authoring</a:t>
          </a:r>
          <a:endParaRPr lang="en-US" sz="1200" kern="1200" dirty="0"/>
        </a:p>
        <a:p>
          <a:pPr marL="114300" lvl="1" indent="-114300" algn="l" defTabSz="533400" rtl="0">
            <a:lnSpc>
              <a:spcPct val="90000"/>
            </a:lnSpc>
            <a:spcBef>
              <a:spcPct val="0"/>
            </a:spcBef>
            <a:spcAft>
              <a:spcPct val="20000"/>
            </a:spcAft>
            <a:buChar char="••"/>
          </a:pPr>
          <a:r>
            <a:rPr lang="en-US" sz="1200" kern="1200" dirty="0" smtClean="0"/>
            <a:t>Content Lifecycle</a:t>
          </a:r>
          <a:endParaRPr lang="en-US" sz="1200" kern="1200" dirty="0"/>
        </a:p>
        <a:p>
          <a:pPr marL="114300" lvl="1" indent="-114300" algn="l" defTabSz="533400" rtl="0">
            <a:lnSpc>
              <a:spcPct val="90000"/>
            </a:lnSpc>
            <a:spcBef>
              <a:spcPct val="0"/>
            </a:spcBef>
            <a:spcAft>
              <a:spcPct val="20000"/>
            </a:spcAft>
            <a:buChar char="••"/>
          </a:pPr>
          <a:r>
            <a:rPr lang="en-US" sz="1200" kern="1200" dirty="0" smtClean="0"/>
            <a:t>Multilingual improvements </a:t>
          </a:r>
          <a:endParaRPr lang="en-US" sz="1200" kern="1200" dirty="0"/>
        </a:p>
        <a:p>
          <a:pPr marL="114300" lvl="1" indent="-114300" algn="l" defTabSz="533400" rtl="0">
            <a:lnSpc>
              <a:spcPct val="90000"/>
            </a:lnSpc>
            <a:spcBef>
              <a:spcPct val="0"/>
            </a:spcBef>
            <a:spcAft>
              <a:spcPct val="20000"/>
            </a:spcAft>
            <a:buChar char="••"/>
          </a:pPr>
          <a:r>
            <a:rPr lang="en-US" sz="1200" kern="1200" dirty="0" smtClean="0"/>
            <a:t>SEO</a:t>
          </a:r>
          <a:endParaRPr lang="en-US" sz="1200" kern="1200" dirty="0"/>
        </a:p>
        <a:p>
          <a:pPr marL="114300" lvl="1" indent="-114300" algn="l" defTabSz="533400" rtl="0">
            <a:lnSpc>
              <a:spcPct val="90000"/>
            </a:lnSpc>
            <a:spcBef>
              <a:spcPct val="0"/>
            </a:spcBef>
            <a:spcAft>
              <a:spcPct val="20000"/>
            </a:spcAft>
            <a:buChar char="••"/>
          </a:pPr>
          <a:r>
            <a:rPr lang="en-US" sz="1200" kern="1200" dirty="0" smtClean="0"/>
            <a:t>Item Catalogs</a:t>
          </a:r>
          <a:endParaRPr lang="en-US" sz="1200" kern="1200" dirty="0"/>
        </a:p>
        <a:p>
          <a:pPr marL="114300" lvl="1" indent="-114300" algn="l" defTabSz="533400" rtl="0">
            <a:lnSpc>
              <a:spcPct val="90000"/>
            </a:lnSpc>
            <a:spcBef>
              <a:spcPct val="0"/>
            </a:spcBef>
            <a:spcAft>
              <a:spcPct val="20000"/>
            </a:spcAft>
            <a:buChar char="••"/>
          </a:pPr>
          <a:r>
            <a:rPr lang="en-US" sz="1200" kern="1200" smtClean="0"/>
            <a:t>Content Reuse</a:t>
          </a:r>
          <a:endParaRPr lang="en-US" sz="1200" kern="1200"/>
        </a:p>
      </dsp:txBody>
      <dsp:txXfrm>
        <a:off x="0" y="1522931"/>
        <a:ext cx="8060250" cy="1179900"/>
      </dsp:txXfrm>
    </dsp:sp>
    <dsp:sp modelId="{BBCBBF8C-79C5-4865-8C47-1C1BEB8A06BA}">
      <dsp:nvSpPr>
        <dsp:cNvPr id="0" name=""/>
        <dsp:cNvSpPr/>
      </dsp:nvSpPr>
      <dsp:spPr>
        <a:xfrm>
          <a:off x="0" y="2702831"/>
          <a:ext cx="8060250" cy="3510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b="1" kern="1200" smtClean="0"/>
            <a:t>Dynamic Content</a:t>
          </a:r>
          <a:endParaRPr lang="en-US" sz="1500" b="1" kern="1200"/>
        </a:p>
      </dsp:txBody>
      <dsp:txXfrm>
        <a:off x="17134" y="2719965"/>
        <a:ext cx="8025982" cy="316732"/>
      </dsp:txXfrm>
    </dsp:sp>
    <dsp:sp modelId="{5CBBA014-51F6-4BEE-9500-DDBC42E5F74A}">
      <dsp:nvSpPr>
        <dsp:cNvPr id="0" name=""/>
        <dsp:cNvSpPr/>
      </dsp:nvSpPr>
      <dsp:spPr>
        <a:xfrm>
          <a:off x="0" y="3053831"/>
          <a:ext cx="8060250" cy="589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5913"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en-US" sz="1200" kern="1200" dirty="0" smtClean="0"/>
            <a:t>Automatic topic pages</a:t>
          </a:r>
          <a:endParaRPr lang="en-US" sz="1200" kern="1200" dirty="0"/>
        </a:p>
        <a:p>
          <a:pPr marL="114300" lvl="1" indent="-114300" algn="l" defTabSz="533400" rtl="0">
            <a:lnSpc>
              <a:spcPct val="90000"/>
            </a:lnSpc>
            <a:spcBef>
              <a:spcPct val="0"/>
            </a:spcBef>
            <a:spcAft>
              <a:spcPct val="20000"/>
            </a:spcAft>
            <a:buChar char="••"/>
          </a:pPr>
          <a:r>
            <a:rPr lang="en-US" sz="1200" kern="1200" dirty="0" smtClean="0"/>
            <a:t>Relevance</a:t>
          </a:r>
          <a:endParaRPr lang="en-US" sz="1200" kern="1200" dirty="0"/>
        </a:p>
        <a:p>
          <a:pPr marL="114300" lvl="1" indent="-114300" algn="l" defTabSz="533400" rtl="0">
            <a:lnSpc>
              <a:spcPct val="90000"/>
            </a:lnSpc>
            <a:spcBef>
              <a:spcPct val="0"/>
            </a:spcBef>
            <a:spcAft>
              <a:spcPct val="20000"/>
            </a:spcAft>
            <a:buChar char="••"/>
          </a:pPr>
          <a:r>
            <a:rPr lang="en-US" sz="1200" kern="1200" smtClean="0"/>
            <a:t>Recommendations</a:t>
          </a:r>
          <a:endParaRPr lang="en-US" sz="1200" kern="1200"/>
        </a:p>
      </dsp:txBody>
      <dsp:txXfrm>
        <a:off x="0" y="3053831"/>
        <a:ext cx="8060250" cy="589950"/>
      </dsp:txXfrm>
    </dsp:sp>
    <dsp:sp modelId="{BE3E4BE5-7E6D-4DF8-AED9-80DD276DD719}">
      <dsp:nvSpPr>
        <dsp:cNvPr id="0" name=""/>
        <dsp:cNvSpPr/>
      </dsp:nvSpPr>
      <dsp:spPr>
        <a:xfrm>
          <a:off x="0" y="3643781"/>
          <a:ext cx="8060250" cy="3510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b="1" kern="1200" smtClean="0"/>
            <a:t>Fast to Market</a:t>
          </a:r>
          <a:endParaRPr lang="en-US" sz="1500" b="1" kern="1200"/>
        </a:p>
      </dsp:txBody>
      <dsp:txXfrm>
        <a:off x="17134" y="3660915"/>
        <a:ext cx="8025982" cy="316732"/>
      </dsp:txXfrm>
    </dsp:sp>
    <dsp:sp modelId="{3548666B-A3B7-443D-964B-7BBBD7F51ED7}">
      <dsp:nvSpPr>
        <dsp:cNvPr id="0" name=""/>
        <dsp:cNvSpPr/>
      </dsp:nvSpPr>
      <dsp:spPr>
        <a:xfrm>
          <a:off x="0" y="3994781"/>
          <a:ext cx="8060250" cy="395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5913"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en-US" sz="1200" kern="1200" dirty="0" smtClean="0"/>
            <a:t>Web Designers</a:t>
          </a:r>
          <a:endParaRPr lang="en-US" sz="1200" kern="1200" dirty="0"/>
        </a:p>
        <a:p>
          <a:pPr marL="114300" lvl="1" indent="-114300" algn="l" defTabSz="533400" rtl="0">
            <a:lnSpc>
              <a:spcPct val="90000"/>
            </a:lnSpc>
            <a:spcBef>
              <a:spcPct val="0"/>
            </a:spcBef>
            <a:spcAft>
              <a:spcPct val="20000"/>
            </a:spcAft>
            <a:buChar char="••"/>
          </a:pPr>
          <a:r>
            <a:rPr lang="en-US" sz="1200" kern="1200" dirty="0" smtClean="0"/>
            <a:t>Developers</a:t>
          </a:r>
          <a:endParaRPr lang="en-US" sz="1200" kern="1200" dirty="0"/>
        </a:p>
      </dsp:txBody>
      <dsp:txXfrm>
        <a:off x="0" y="3994781"/>
        <a:ext cx="8060250" cy="395887"/>
      </dsp:txXfrm>
    </dsp:sp>
    <dsp:sp modelId="{8F3E65BC-1C34-4C03-A669-721BDC84500B}">
      <dsp:nvSpPr>
        <dsp:cNvPr id="0" name=""/>
        <dsp:cNvSpPr/>
      </dsp:nvSpPr>
      <dsp:spPr>
        <a:xfrm>
          <a:off x="0" y="4390668"/>
          <a:ext cx="8060250" cy="351000"/>
        </a:xfrm>
        <a:prstGeom prst="roundRect">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b="1" kern="1200" dirty="0" smtClean="0"/>
            <a:t>Your Content + Best of Web</a:t>
          </a:r>
          <a:endParaRPr lang="en-US" sz="1500" b="1" kern="1200" dirty="0"/>
        </a:p>
      </dsp:txBody>
      <dsp:txXfrm>
        <a:off x="17134" y="4407802"/>
        <a:ext cx="8025982" cy="316732"/>
      </dsp:txXfrm>
    </dsp:sp>
    <dsp:sp modelId="{888412FA-A38F-448E-85C2-0578488EB12F}">
      <dsp:nvSpPr>
        <dsp:cNvPr id="0" name=""/>
        <dsp:cNvSpPr/>
      </dsp:nvSpPr>
      <dsp:spPr>
        <a:xfrm>
          <a:off x="0" y="4741668"/>
          <a:ext cx="8060250" cy="77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5913" tIns="19050" rIns="106680" bIns="19050" numCol="1" spcCol="1270" anchor="t" anchorCtr="0">
          <a:noAutofit/>
        </a:bodyPr>
        <a:lstStyle/>
        <a:p>
          <a:pPr marL="114300" lvl="1" indent="-114300" algn="l" defTabSz="533400" rtl="0">
            <a:lnSpc>
              <a:spcPct val="90000"/>
            </a:lnSpc>
            <a:spcBef>
              <a:spcPct val="0"/>
            </a:spcBef>
            <a:spcAft>
              <a:spcPct val="20000"/>
            </a:spcAft>
            <a:buChar char="••"/>
          </a:pPr>
          <a:r>
            <a:rPr lang="en-US" sz="1200" kern="1200" smtClean="0"/>
            <a:t>Content Authoring</a:t>
          </a:r>
          <a:endParaRPr lang="en-US" sz="1200" kern="1200"/>
        </a:p>
        <a:p>
          <a:pPr marL="114300" lvl="1" indent="-114300" algn="l" defTabSz="533400" rtl="0">
            <a:lnSpc>
              <a:spcPct val="90000"/>
            </a:lnSpc>
            <a:spcBef>
              <a:spcPct val="0"/>
            </a:spcBef>
            <a:spcAft>
              <a:spcPct val="20000"/>
            </a:spcAft>
            <a:buChar char="••"/>
          </a:pPr>
          <a:r>
            <a:rPr lang="en-US" sz="1200" kern="1200" smtClean="0"/>
            <a:t>Content Reuse</a:t>
          </a:r>
          <a:endParaRPr lang="en-US" sz="1200" kern="1200"/>
        </a:p>
        <a:p>
          <a:pPr marL="114300" lvl="1" indent="-114300" algn="l" defTabSz="533400" rtl="0">
            <a:lnSpc>
              <a:spcPct val="90000"/>
            </a:lnSpc>
            <a:spcBef>
              <a:spcPct val="0"/>
            </a:spcBef>
            <a:spcAft>
              <a:spcPct val="20000"/>
            </a:spcAft>
            <a:buChar char="••"/>
          </a:pPr>
          <a:r>
            <a:rPr lang="en-US" sz="1200" kern="1200" smtClean="0"/>
            <a:t>Content Crawl</a:t>
          </a:r>
          <a:endParaRPr lang="en-US" sz="1200" kern="1200"/>
        </a:p>
        <a:p>
          <a:pPr marL="114300" lvl="1" indent="-114300" algn="l" defTabSz="533400" rtl="0">
            <a:lnSpc>
              <a:spcPct val="90000"/>
            </a:lnSpc>
            <a:spcBef>
              <a:spcPct val="0"/>
            </a:spcBef>
            <a:spcAft>
              <a:spcPct val="20000"/>
            </a:spcAft>
            <a:buChar char="••"/>
          </a:pPr>
          <a:r>
            <a:rPr lang="en-US" sz="1200" kern="1200" smtClean="0"/>
            <a:t>Catalogs</a:t>
          </a:r>
          <a:endParaRPr lang="en-US" sz="1200" kern="1200"/>
        </a:p>
      </dsp:txBody>
      <dsp:txXfrm>
        <a:off x="0" y="4741668"/>
        <a:ext cx="8060250" cy="7762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SharePoint 2013 introduces a completely new approach Web Content Management (WCM). WCM sites (aka Publishing sites) are primarily search-based applications showing content from across a site collection, the SharePoint farm and/or external sources. In this module students will learn how to create Publishing sites that are based off search as well as how to implement custom brands using the new Design Manager.</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419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paid special attention in SharePoint 2013 to search engine optimization (SEO). The table on this slide depicts</a:t>
            </a:r>
            <a:r>
              <a:rPr lang="en-US" baseline="0" dirty="0" smtClean="0"/>
              <a:t> some of the important changes in this release.</a:t>
            </a:r>
          </a:p>
          <a:p>
            <a:endParaRPr lang="en-US" baseline="0" dirty="0" smtClean="0"/>
          </a:p>
          <a:p>
            <a:r>
              <a:rPr lang="en-US" baseline="0" dirty="0" smtClean="0"/>
              <a:t>A big change involves the home page redirect HTTP status code returned when a user browses to a page. Previously a HTTP 302 status was returned which simply tells the requestor that the resource was found. For search engines this isn’t desired. Rather it is more helpful to return a status code of HTTP 301 which says “this resource should now be found here,” telling the search engine to update its reference.</a:t>
            </a:r>
            <a:endParaRPr lang="en-US" dirty="0"/>
          </a:p>
        </p:txBody>
      </p:sp>
    </p:spTree>
    <p:extLst>
      <p:ext uri="{BB962C8B-B14F-4D97-AF65-F5344CB8AC3E}">
        <p14:creationId xmlns:p14="http://schemas.microsoft.com/office/powerpoint/2010/main" val="1941979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WCM sites are</a:t>
            </a:r>
            <a:r>
              <a:rPr lang="en-US" baseline="0" dirty="0" smtClean="0"/>
              <a:t> driven by content which may be products, articles or anything else. With the new search and navigation capabilities added to SharePoint 2013 WCM sites, Microsoft has also made it easier to manage content by the introduction of </a:t>
            </a:r>
            <a:r>
              <a:rPr lang="en-US" b="1" baseline="0" dirty="0" smtClean="0"/>
              <a:t>Catalogs</a:t>
            </a:r>
            <a:r>
              <a:rPr lang="en-US" baseline="0" dirty="0" smtClean="0"/>
              <a:t>. A catalog is a special type of SharePoint list that is registered within search for pre-defined queries. Once a catalog has been created, it can be published and shared across site collections. This allows customers to have a content authoring site, working with products or articles or whatever type of content in a list-like fashion while rendering it in a different way.</a:t>
            </a:r>
            <a:endParaRPr lang="en-US" dirty="0"/>
          </a:p>
        </p:txBody>
      </p:sp>
    </p:spTree>
    <p:extLst>
      <p:ext uri="{BB962C8B-B14F-4D97-AF65-F5344CB8AC3E}">
        <p14:creationId xmlns:p14="http://schemas.microsoft.com/office/powerpoint/2010/main" val="4104871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version of SharePoint WCM sites included a powerful web part used for content</a:t>
            </a:r>
            <a:r>
              <a:rPr lang="en-US" baseline="0" dirty="0" smtClean="0"/>
              <a:t> aggregation and rollup: Content by Query Web Part (CBQ). New in </a:t>
            </a:r>
            <a:r>
              <a:rPr lang="en-US" dirty="0" smtClean="0"/>
              <a:t>SharePoint </a:t>
            </a:r>
            <a:r>
              <a:rPr lang="en-US" baseline="0" dirty="0" smtClean="0"/>
              <a:t>2013 is the Content by Search Web Part (CBS).</a:t>
            </a:r>
          </a:p>
          <a:p>
            <a:endParaRPr lang="en-US" baseline="0" dirty="0" smtClean="0"/>
          </a:p>
          <a:p>
            <a:r>
              <a:rPr lang="en-US" baseline="0" dirty="0" smtClean="0"/>
              <a:t>The CBS, when placed on a page, allows developers &amp; designers to pull content directly from the search index. The query can be designed to pull content based on values on the page or within the URL, such as terms in a term site. The results are then written to the page in JSON format and a display template is used to render the content in HTML. </a:t>
            </a:r>
          </a:p>
          <a:p>
            <a:endParaRPr lang="en-US" baseline="0" dirty="0" smtClean="0"/>
          </a:p>
          <a:p>
            <a:r>
              <a:rPr lang="en-US" baseline="0" dirty="0" smtClean="0"/>
              <a:t>When search engines hit the page, SharePoint detects this is not a regular user and instead renders the HTML server side so the engine does not parse through the JSON, rather it parses the standard HTML page. There is also a property on the CBS Web Part that allows developers to force server-side rendering if they choose as in the case for accessibility reasons.</a:t>
            </a:r>
            <a:endParaRPr lang="en-US" dirty="0"/>
          </a:p>
        </p:txBody>
      </p:sp>
    </p:spTree>
    <p:extLst>
      <p:ext uri="{BB962C8B-B14F-4D97-AF65-F5344CB8AC3E}">
        <p14:creationId xmlns:p14="http://schemas.microsoft.com/office/powerpoint/2010/main" val="3995975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picture in this slide shows how all the pieces of managed navigation,</a:t>
            </a:r>
            <a:r>
              <a:rPr lang="en-US" baseline="0" dirty="0" smtClean="0"/>
              <a:t> </a:t>
            </a:r>
            <a:r>
              <a:rPr lang="en-US" baseline="0" dirty="0" smtClean="0"/>
              <a:t>the Content Search Web Part (CSWP) and display templates. The search experience of all the pieces is able to come </a:t>
            </a:r>
            <a:r>
              <a:rPr lang="en-US" baseline="0" dirty="0" smtClean="0"/>
              <a:t>together to construct a dynamic page pulling products from a catalog using </a:t>
            </a:r>
            <a:r>
              <a:rPr lang="en-US" baseline="0" smtClean="0"/>
              <a:t>the </a:t>
            </a:r>
            <a:r>
              <a:rPr lang="en-US" baseline="0" smtClean="0"/>
              <a:t>CSWP and </a:t>
            </a:r>
            <a:r>
              <a:rPr lang="en-US" baseline="0" dirty="0" smtClean="0"/>
              <a:t>displaying them using a display template.</a:t>
            </a:r>
            <a:endParaRPr lang="en-US" dirty="0"/>
          </a:p>
        </p:txBody>
      </p:sp>
    </p:spTree>
    <p:extLst>
      <p:ext uri="{BB962C8B-B14F-4D97-AF65-F5344CB8AC3E}">
        <p14:creationId xmlns:p14="http://schemas.microsoft.com/office/powerpoint/2010/main" val="366621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13223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4806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times the same image needs to be used across a site in standard formats. What SharePoint now offers is something called Image Renditions. Site owners can create multiple</a:t>
            </a:r>
            <a:r>
              <a:rPr lang="en-US" baseline="0" dirty="0" smtClean="0"/>
              <a:t> renditions of an image and when content owners want to use an image on a page, they select the image and then the rendition they want. SharePoint then, when first requested, generates the image according to the rendition and saves it to the WFE disk for future requests.</a:t>
            </a:r>
            <a:endParaRPr lang="en-US" dirty="0"/>
          </a:p>
        </p:txBody>
      </p:sp>
    </p:spTree>
    <p:extLst>
      <p:ext uri="{BB962C8B-B14F-4D97-AF65-F5344CB8AC3E}">
        <p14:creationId xmlns:p14="http://schemas.microsoft.com/office/powerpoint/2010/main" val="1866540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Branding</a:t>
            </a:r>
            <a:r>
              <a:rPr lang="en-US" baseline="0" dirty="0" smtClean="0"/>
              <a:t> WCM sites is now much easier in SharePoint 2013 with the Design Manager. SharePoint allows developers and designers to copy non-SharePoint specific design assets and upload them to SharePoint. Then, with a behind-the-scenes automatic creation of SharePoint specific assets (*.MASTER &amp; *.ASPX), designers can work with the HTML files in any tool they are comfortable with, getting a real design-time preview of the pages they are working within.</a:t>
            </a:r>
            <a:endParaRPr lang="en-US" dirty="0"/>
          </a:p>
        </p:txBody>
      </p:sp>
    </p:spTree>
    <p:extLst>
      <p:ext uri="{BB962C8B-B14F-4D97-AF65-F5344CB8AC3E}">
        <p14:creationId xmlns:p14="http://schemas.microsoft.com/office/powerpoint/2010/main" val="1418613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design manager helps implement</a:t>
            </a:r>
            <a:r>
              <a:rPr lang="en-US" baseline="0" dirty="0" smtClean="0"/>
              <a:t> a custom brand in a wizard like approach. After uploading the assets the designer then connects, creates &amp; customizes the master page(s) and page layout(s). Finally, when everything is complete, they can export a design package as a *.WSP to implement the custom brand in a production environment.</a:t>
            </a:r>
            <a:endParaRPr lang="en-US" dirty="0"/>
          </a:p>
        </p:txBody>
      </p:sp>
    </p:spTree>
    <p:extLst>
      <p:ext uri="{BB962C8B-B14F-4D97-AF65-F5344CB8AC3E}">
        <p14:creationId xmlns:p14="http://schemas.microsoft.com/office/powerpoint/2010/main" val="33370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customizing the master page &amp; page layouts, SharePoint’s Design Manager provides a snippet gallery to make it easier to add SharePoint components</a:t>
            </a:r>
            <a:r>
              <a:rPr lang="en-US" baseline="0" dirty="0" smtClean="0"/>
              <a:t> to the page. For instance things like navigation controls, search boxes and Web Part Zones can be added using the snippet manager. It generates an HTML representation of the control so any design tool can render how it will look when it is used in SharePoint, even if the tool doesn’t understand SharePoint or ASP.NET.</a:t>
            </a:r>
            <a:endParaRPr lang="en-US" dirty="0"/>
          </a:p>
        </p:txBody>
      </p:sp>
    </p:spTree>
    <p:extLst>
      <p:ext uri="{BB962C8B-B14F-4D97-AF65-F5344CB8AC3E}">
        <p14:creationId xmlns:p14="http://schemas.microsoft.com/office/powerpoint/2010/main" val="4263111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to SharePoint 2013</a:t>
            </a:r>
            <a:r>
              <a:rPr lang="en-US" baseline="0" dirty="0" smtClean="0"/>
              <a:t> are channels. A channel can be associated with a master page allowing for specific branding implementations for specific devices. Each channel is tied to a device using User Agent strings.</a:t>
            </a:r>
            <a:endParaRPr lang="en-US" dirty="0"/>
          </a:p>
        </p:txBody>
      </p:sp>
    </p:spTree>
    <p:extLst>
      <p:ext uri="{BB962C8B-B14F-4D97-AF65-F5344CB8AC3E}">
        <p14:creationId xmlns:p14="http://schemas.microsoft.com/office/powerpoint/2010/main" val="3809942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40886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0069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completely replaced the analytics</a:t>
            </a:r>
            <a:r>
              <a:rPr lang="en-US" baseline="0" dirty="0" smtClean="0"/>
              <a:t> engine in SharePoint 2010 with a new one written from scratch and built for scale from the ground up in SharePoint 2013. This engine is used to drive recommendations for content in a site showing content people will most likely be interested in based on the browsing activities of other users on the site.</a:t>
            </a:r>
            <a:endParaRPr lang="en-US" dirty="0"/>
          </a:p>
        </p:txBody>
      </p:sp>
    </p:spTree>
    <p:extLst>
      <p:ext uri="{BB962C8B-B14F-4D97-AF65-F5344CB8AC3E}">
        <p14:creationId xmlns:p14="http://schemas.microsoft.com/office/powerpoint/2010/main" val="728336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 can extend the analytics engine using custom events. A</a:t>
            </a:r>
            <a:r>
              <a:rPr lang="en-US" baseline="0" dirty="0" smtClean="0"/>
              <a:t> customer could change the weighting for a specific event based on their own custom criteria. For instance, when someone rates a page, you could set the weight of that event to be much higher than that of simply browsing a page.</a:t>
            </a:r>
            <a:endParaRPr lang="en-US" dirty="0"/>
          </a:p>
        </p:txBody>
      </p:sp>
    </p:spTree>
    <p:extLst>
      <p:ext uri="{BB962C8B-B14F-4D97-AF65-F5344CB8AC3E}">
        <p14:creationId xmlns:p14="http://schemas.microsoft.com/office/powerpoint/2010/main" val="993901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search based sites</a:t>
            </a:r>
            <a:r>
              <a:rPr lang="en-US" baseline="0" dirty="0" smtClean="0"/>
              <a:t> and managed navigation make it much easier to implement multilingual sites in SharePoint 2013. In addition to these improvements Microsoft implemented other changes for multilingual sites. </a:t>
            </a:r>
          </a:p>
          <a:p>
            <a:endParaRPr lang="en-US" baseline="0" dirty="0" smtClean="0"/>
          </a:p>
          <a:p>
            <a:r>
              <a:rPr lang="en-US" baseline="0" dirty="0" smtClean="0"/>
              <a:t>It creates a list of things to export which allow for very easy start and stop of the replication of content. Users can also elect to replicate an entire list or multiple </a:t>
            </a:r>
            <a:r>
              <a:rPr lang="en-US" baseline="0" dirty="0" err="1" smtClean="0"/>
              <a:t>lables</a:t>
            </a:r>
            <a:r>
              <a:rPr lang="en-US" baseline="0" dirty="0" smtClean="0"/>
              <a:t> at once, which are two challenges we had in previous versions of SharePoint.</a:t>
            </a:r>
            <a:endParaRPr lang="en-US" dirty="0"/>
          </a:p>
        </p:txBody>
      </p:sp>
    </p:spTree>
    <p:extLst>
      <p:ext uri="{BB962C8B-B14F-4D97-AF65-F5344CB8AC3E}">
        <p14:creationId xmlns:p14="http://schemas.microsoft.com/office/powerpoint/2010/main" val="1762480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 can be automatically translated</a:t>
            </a:r>
            <a:r>
              <a:rPr lang="en-US" baseline="0" dirty="0" smtClean="0"/>
              <a:t> the content using the Bing translation service or it can be exported for 3</a:t>
            </a:r>
            <a:r>
              <a:rPr lang="en-US" baseline="30000" dirty="0" smtClean="0"/>
              <a:t>rd</a:t>
            </a:r>
            <a:r>
              <a:rPr lang="en-US" baseline="0" dirty="0" smtClean="0"/>
              <a:t> party translation. After the content is translated, it can then be imported back into SharePoint. In addition, the navigation taxonomy can be exported for external translation as well for multilingual friendly URLs.</a:t>
            </a:r>
            <a:endParaRPr lang="en-US" dirty="0"/>
          </a:p>
        </p:txBody>
      </p:sp>
    </p:spTree>
    <p:extLst>
      <p:ext uri="{BB962C8B-B14F-4D97-AF65-F5344CB8AC3E}">
        <p14:creationId xmlns:p14="http://schemas.microsoft.com/office/powerpoint/2010/main" val="3883028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WCM sites are based on SharePoint sites, lists</a:t>
            </a:r>
            <a:r>
              <a:rPr lang="en-US" baseline="0" dirty="0" smtClean="0"/>
              <a:t> and libraries, developers could use all the standard APIs to interact with the content. This includes the server-side API and client-side APIs. However this means that developers had to have a firm understanding of how the content was managed in these libraries. A better approach was to leverage the Publishing namespace in the server side API. This was also true for the taxonomy which had a robust server-side API.</a:t>
            </a:r>
          </a:p>
          <a:p>
            <a:endParaRPr lang="en-US" baseline="0" dirty="0" smtClean="0"/>
          </a:p>
          <a:p>
            <a:r>
              <a:rPr lang="en-US" baseline="0" dirty="0" smtClean="0"/>
              <a:t>Unfortunately these special namespaces were only available in the server-side API in previous versions of SharePoint. SharePoint 2013 changes this by adding a Publishing and Taxonomy namespace to the client side object model (CSOM) enabling </a:t>
            </a:r>
            <a:r>
              <a:rPr lang="en-US" baseline="0" smtClean="0"/>
              <a:t>client-side and remote </a:t>
            </a:r>
            <a:r>
              <a:rPr lang="en-US" baseline="0" dirty="0" smtClean="0"/>
              <a:t>development opportunities.</a:t>
            </a:r>
            <a:endParaRPr lang="en-US" dirty="0"/>
          </a:p>
        </p:txBody>
      </p:sp>
    </p:spTree>
    <p:extLst>
      <p:ext uri="{BB962C8B-B14F-4D97-AF65-F5344CB8AC3E}">
        <p14:creationId xmlns:p14="http://schemas.microsoft.com/office/powerpoint/2010/main" val="2449005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2658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itchFamily="34" charset="0"/>
              <a:buNone/>
            </a:pPr>
            <a:endParaRPr lang="en-US" baseline="0"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a:t>
            </a:fld>
            <a:endParaRPr lang="en-US"/>
          </a:p>
        </p:txBody>
      </p:sp>
    </p:spTree>
    <p:extLst>
      <p:ext uri="{BB962C8B-B14F-4D97-AF65-F5344CB8AC3E}">
        <p14:creationId xmlns:p14="http://schemas.microsoft.com/office/powerpoint/2010/main" val="4030893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look at SharePoint 2013 WCM around some guiding</a:t>
            </a:r>
            <a:r>
              <a:rPr lang="en-US" baseline="0" dirty="0" smtClean="0"/>
              <a:t> pillars.</a:t>
            </a:r>
          </a:p>
          <a:p>
            <a:endParaRPr lang="en-US" baseline="0" dirty="0" smtClean="0"/>
          </a:p>
          <a:p>
            <a:pPr marL="171450" indent="-171450">
              <a:buFont typeface="Arial" pitchFamily="34" charset="0"/>
              <a:buChar char="•"/>
            </a:pPr>
            <a:r>
              <a:rPr lang="en-US" b="1" baseline="0" dirty="0" smtClean="0"/>
              <a:t>Engaging Experiences: </a:t>
            </a:r>
            <a:r>
              <a:rPr lang="en-US" baseline="0" dirty="0" smtClean="0"/>
              <a:t>WCM sites are now easier to implement &amp; brand for traditional desktop browsers as well as for mobile devices such as phones &amp; tablets. By using taxonomies, sites are much easier to navigate and consumable by users visiting the site. Clean URLs (no /Pages or .</a:t>
            </a:r>
            <a:r>
              <a:rPr lang="en-US" baseline="0" dirty="0" err="1" smtClean="0"/>
              <a:t>aspx</a:t>
            </a:r>
            <a:r>
              <a:rPr lang="en-US" baseline="0" dirty="0" smtClean="0"/>
              <a:t> in the path) provide site implementers the most flexibility in crafting SEO friendly URLs.</a:t>
            </a:r>
          </a:p>
          <a:p>
            <a:pPr marL="171450" indent="-171450">
              <a:buFont typeface="Arial" pitchFamily="34" charset="0"/>
              <a:buChar char="•"/>
            </a:pPr>
            <a:endParaRPr lang="en-US" baseline="0" dirty="0" smtClean="0"/>
          </a:p>
          <a:p>
            <a:pPr marL="171450" indent="-171450">
              <a:buFont typeface="Arial" pitchFamily="34" charset="0"/>
              <a:buChar char="•"/>
            </a:pPr>
            <a:r>
              <a:rPr lang="en-US" b="1" baseline="0" dirty="0" smtClean="0"/>
              <a:t>Comprehensive Content Management: </a:t>
            </a:r>
            <a:r>
              <a:rPr lang="en-US" baseline="0" dirty="0" smtClean="0"/>
              <a:t>WCM leverages all the existing and new capabilities the lifecycle of content included in the SharePoint platform. A new feature, catalogs, facilitate content reuse across multiple sites.</a:t>
            </a:r>
          </a:p>
          <a:p>
            <a:pPr marL="171450" indent="-171450">
              <a:buFont typeface="Arial" pitchFamily="34" charset="0"/>
              <a:buChar char="•"/>
            </a:pPr>
            <a:endParaRPr lang="en-US" baseline="0" dirty="0" smtClean="0"/>
          </a:p>
          <a:p>
            <a:pPr marL="171450" indent="-171450">
              <a:buFont typeface="Arial" pitchFamily="34" charset="0"/>
              <a:buChar char="•"/>
            </a:pPr>
            <a:r>
              <a:rPr lang="en-US" b="1" baseline="0" dirty="0" smtClean="0"/>
              <a:t>Dynamic Content: </a:t>
            </a:r>
            <a:r>
              <a:rPr lang="en-US" baseline="0" dirty="0" smtClean="0"/>
              <a:t>With the new metadata based navigation &amp; dynamic URLs, SharePoint introduced automatic topic pages that will show all content in the site matching the taxonomy reflected in the URL. The new analytics engine is built for scale and is used to drive relevance and recommendations for users browsing the site.</a:t>
            </a:r>
          </a:p>
          <a:p>
            <a:pPr marL="171450" indent="-171450">
              <a:buFont typeface="Arial" pitchFamily="34" charset="0"/>
              <a:buChar char="•"/>
            </a:pPr>
            <a:endParaRPr lang="en-US" baseline="0" dirty="0" smtClean="0"/>
          </a:p>
          <a:p>
            <a:pPr marL="171450" indent="-171450">
              <a:buFont typeface="Arial" pitchFamily="34" charset="0"/>
              <a:buChar char="•"/>
            </a:pPr>
            <a:r>
              <a:rPr lang="en-US" b="1" baseline="0" dirty="0" smtClean="0"/>
              <a:t>Fast to Market: </a:t>
            </a:r>
            <a:r>
              <a:rPr lang="en-US" baseline="0" dirty="0" smtClean="0"/>
              <a:t>New investments such as the SharePoint App Model &amp; the Design Manager make it easier for developers and web designers alike to create rich and engaging experiences quickly.</a:t>
            </a:r>
          </a:p>
          <a:p>
            <a:pPr marL="171450" indent="-171450">
              <a:buFont typeface="Arial" pitchFamily="34" charset="0"/>
              <a:buChar char="•"/>
            </a:pPr>
            <a:endParaRPr lang="en-US" baseline="0" dirty="0" smtClean="0"/>
          </a:p>
          <a:p>
            <a:pPr marL="171450" indent="-171450">
              <a:buFont typeface="Arial" pitchFamily="34" charset="0"/>
              <a:buChar char="•"/>
            </a:pPr>
            <a:r>
              <a:rPr lang="en-US" b="1" baseline="0" dirty="0" smtClean="0"/>
              <a:t>Your Content + Best of the Web: </a:t>
            </a:r>
            <a:r>
              <a:rPr lang="en-US" baseline="0" dirty="0" smtClean="0"/>
              <a:t>Not only can you create sites using structured content authoring but the improvements to the platform around search facilitate search based sites and inclusion of content not only from the existing site but from external sources as well.</a:t>
            </a:r>
            <a:endParaRPr lang="en-US" dirty="0"/>
          </a:p>
        </p:txBody>
      </p:sp>
    </p:spTree>
    <p:extLst>
      <p:ext uri="{BB962C8B-B14F-4D97-AF65-F5344CB8AC3E}">
        <p14:creationId xmlns:p14="http://schemas.microsoft.com/office/powerpoint/2010/main" val="387072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content model</a:t>
            </a:r>
            <a:r>
              <a:rPr lang="en-US" baseline="0" dirty="0" smtClean="0"/>
              <a:t> for SharePoint 2013 sites is centered on two main components: the search index and shared metadata. The metadata, facilitated by Managed Metadata taxonomies, drives the navigation and ability to find content both in the index as well as traditionally authored content. The search index consists of content coming from content catalogs and other sources configured using the search management tools. SharePoint automatically generates rollup pages for each term in the taxonomy which lead to detail pages. Each of these pages is a template which can be customized by developers.</a:t>
            </a:r>
            <a:endParaRPr lang="en-US" dirty="0"/>
          </a:p>
        </p:txBody>
      </p:sp>
    </p:spTree>
    <p:extLst>
      <p:ext uri="{BB962C8B-B14F-4D97-AF65-F5344CB8AC3E}">
        <p14:creationId xmlns:p14="http://schemas.microsoft.com/office/powerpoint/2010/main" val="2862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2010 introduced the Managed</a:t>
            </a:r>
            <a:r>
              <a:rPr lang="en-US" baseline="0" dirty="0" smtClean="0"/>
              <a:t> Metadata Service which provides taxonomy services to SharePoint sites. SharePoint </a:t>
            </a:r>
            <a:r>
              <a:rPr lang="en-US" dirty="0" smtClean="0"/>
              <a:t>2013 </a:t>
            </a:r>
            <a:r>
              <a:rPr lang="en-US" baseline="0" dirty="0" smtClean="0"/>
              <a:t>builds and delivers on the potential and promises of what SharePoint 2010 introduced.</a:t>
            </a:r>
          </a:p>
          <a:p>
            <a:endParaRPr lang="en-US" baseline="0" dirty="0" smtClean="0"/>
          </a:p>
          <a:p>
            <a:r>
              <a:rPr lang="en-US" baseline="0" dirty="0" smtClean="0"/>
              <a:t>Some of the investments &amp; additions to taxonomy in SharePoint </a:t>
            </a:r>
            <a:r>
              <a:rPr lang="en-US" dirty="0" smtClean="0"/>
              <a:t>2013 </a:t>
            </a:r>
            <a:r>
              <a:rPr lang="en-US" baseline="0" dirty="0" smtClean="0"/>
              <a:t>include:</a:t>
            </a:r>
          </a:p>
          <a:p>
            <a:pPr marL="171450" indent="-171450">
              <a:buFont typeface="Arial" pitchFamily="34" charset="0"/>
              <a:buChar char="•"/>
            </a:pPr>
            <a:r>
              <a:rPr lang="en-US" baseline="0" dirty="0" smtClean="0"/>
              <a:t>Added CSOM interfaces for working with term sets off the server.</a:t>
            </a:r>
          </a:p>
          <a:p>
            <a:pPr marL="171450" indent="-171450">
              <a:buFont typeface="Arial" pitchFamily="34" charset="0"/>
              <a:buChar char="•"/>
            </a:pPr>
            <a:r>
              <a:rPr lang="en-US" baseline="0" dirty="0" smtClean="0"/>
              <a:t>In SharePoint 2010, anyone could read term sets in a group, only some could write to it. SharePoint </a:t>
            </a:r>
            <a:r>
              <a:rPr lang="en-US" dirty="0" smtClean="0"/>
              <a:t>2013 </a:t>
            </a:r>
            <a:r>
              <a:rPr lang="en-US" baseline="0" dirty="0" smtClean="0"/>
              <a:t>adds read/write permissions to groups.</a:t>
            </a:r>
          </a:p>
          <a:p>
            <a:pPr marL="171450" indent="-171450">
              <a:buFont typeface="Arial" pitchFamily="34" charset="0"/>
              <a:buChar char="•"/>
            </a:pPr>
            <a:r>
              <a:rPr lang="en-US" baseline="0" dirty="0" smtClean="0"/>
              <a:t>Term sets now have an “intended use” property to indicate if it should be used for tagging, search, navigation, etc.</a:t>
            </a:r>
          </a:p>
          <a:p>
            <a:pPr marL="171450" indent="-171450">
              <a:buFont typeface="Arial" pitchFamily="34" charset="0"/>
              <a:buChar char="•"/>
            </a:pPr>
            <a:r>
              <a:rPr lang="en-US" baseline="0" dirty="0" smtClean="0"/>
              <a:t>New management pages were added to reduce the number of people &amp; instances that needed to access the Term Store Manager administration tool.</a:t>
            </a:r>
          </a:p>
          <a:p>
            <a:pPr marL="171450" indent="-171450">
              <a:buFont typeface="Arial" pitchFamily="34" charset="0"/>
              <a:buChar char="•"/>
            </a:pPr>
            <a:r>
              <a:rPr lang="en-US" baseline="0" dirty="0" smtClean="0"/>
              <a:t>SharePoint 2010 enabled the copy &amp; reuse of terms. SharePoint </a:t>
            </a:r>
            <a:r>
              <a:rPr lang="en-US" dirty="0" smtClean="0"/>
              <a:t>2013 </a:t>
            </a:r>
            <a:r>
              <a:rPr lang="en-US" baseline="0" dirty="0" smtClean="0"/>
              <a:t>introduces pinning which is like reuse, but it blocks any changes where it is being reused. A term set or a set of terms can be pinned.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6</a:t>
            </a:fld>
            <a:endParaRPr lang="en-US"/>
          </a:p>
        </p:txBody>
      </p:sp>
    </p:spTree>
    <p:extLst>
      <p:ext uri="{BB962C8B-B14F-4D97-AF65-F5344CB8AC3E}">
        <p14:creationId xmlns:p14="http://schemas.microsoft.com/office/powerpoint/2010/main" val="159083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navigation structure in SharePoint 2013 will use taxonomy to generate</a:t>
            </a:r>
            <a:r>
              <a:rPr lang="en-US" baseline="0" dirty="0" smtClean="0"/>
              <a:t> the URLs and paths to content. Even when creating new content, SharePoint will automatically add a new term to the taxonomy that maps to this new page. </a:t>
            </a:r>
          </a:p>
          <a:p>
            <a:endParaRPr lang="en-US" baseline="0" dirty="0" smtClean="0"/>
          </a:p>
          <a:p>
            <a:r>
              <a:rPr lang="en-US" baseline="0" dirty="0" smtClean="0"/>
              <a:t>When navigating to a term that points to a rollup page, SharePoint will automatically generate a Page Layout (.ASPX) that will be used to display the contents. Developers &amp; designers are free to update this template to use specific display templates using within the content by search web part.</a:t>
            </a:r>
            <a:endParaRPr lang="en-US" dirty="0"/>
          </a:p>
        </p:txBody>
      </p:sp>
    </p:spTree>
    <p:extLst>
      <p:ext uri="{BB962C8B-B14F-4D97-AF65-F5344CB8AC3E}">
        <p14:creationId xmlns:p14="http://schemas.microsoft.com/office/powerpoint/2010/main" val="2687557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8847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55718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www.contoso.com/Pages/cars.aspx" TargetMode="External"/><Relationship Id="rId7" Type="http://schemas.openxmlformats.org/officeDocument/2006/relationships/hyperlink" Target="http://www.contoso.es/cars"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www.contoso.com/es-es/Pages/cars.aspx" TargetMode="External"/><Relationship Id="rId5" Type="http://schemas.openxmlformats.org/officeDocument/2006/relationships/hyperlink" Target="http://www.contoso.com/en-us/Pages/cars.aspx" TargetMode="External"/><Relationship Id="rId4" Type="http://schemas.openxmlformats.org/officeDocument/2006/relationships/hyperlink" Target="http://www.contoso.com/car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fr-fr"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foo.fr/"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ontoso.com/career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www.contoso.com/aboutu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Content Management​</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SharePoint 2013 WCM Platform Improvements</a:t>
            </a:r>
          </a:p>
          <a:p>
            <a:pPr>
              <a:buFont typeface="Wingdings" panose="05000000000000000000" pitchFamily="2" charset="2"/>
              <a:buChar char="ü"/>
            </a:pPr>
            <a:r>
              <a:rPr lang="en-US" dirty="0">
                <a:solidFill>
                  <a:schemeClr val="bg1">
                    <a:lumMod val="50000"/>
                  </a:schemeClr>
                </a:solidFill>
              </a:rPr>
              <a:t>Managing Content, Navigation and Authoring</a:t>
            </a:r>
          </a:p>
          <a:p>
            <a:pPr>
              <a:buFont typeface="Wingdings" panose="05000000000000000000" pitchFamily="2" charset="2"/>
              <a:buChar char="Ø"/>
            </a:pPr>
            <a:r>
              <a:rPr lang="en-US" dirty="0"/>
              <a:t>Search Engine Optimization </a:t>
            </a:r>
          </a:p>
          <a:p>
            <a:pPr>
              <a:buFont typeface="Wingdings" panose="05000000000000000000" pitchFamily="2" charset="2"/>
              <a:buChar char="Ø"/>
            </a:pPr>
            <a:r>
              <a:rPr lang="en-US" dirty="0" smtClean="0"/>
              <a:t>Cross Site Publishing - Content Reuse</a:t>
            </a:r>
          </a:p>
          <a:p>
            <a:pPr>
              <a:buFont typeface="Wingdings" panose="05000000000000000000" pitchFamily="2" charset="2"/>
              <a:buChar char="Ø"/>
            </a:pPr>
            <a:r>
              <a:rPr lang="en-US" dirty="0" smtClean="0"/>
              <a:t>Catalogs &amp; Topic Pages</a:t>
            </a:r>
            <a:endParaRPr lang="en-US" dirty="0"/>
          </a:p>
          <a:p>
            <a:r>
              <a:rPr lang="en-US" dirty="0"/>
              <a:t>Branding </a:t>
            </a:r>
            <a:r>
              <a:rPr lang="en-US" dirty="0" smtClean="0"/>
              <a:t>Sites</a:t>
            </a:r>
          </a:p>
          <a:p>
            <a:r>
              <a:rPr lang="en-US" dirty="0" smtClean="0"/>
              <a:t>Design Manager</a:t>
            </a:r>
            <a:endParaRPr lang="en-US" dirty="0"/>
          </a:p>
          <a:p>
            <a:r>
              <a:rPr lang="en-US" dirty="0"/>
              <a:t>Usage Analytics</a:t>
            </a:r>
          </a:p>
          <a:p>
            <a:r>
              <a:rPr lang="en-US" dirty="0"/>
              <a:t>Multilingual</a:t>
            </a:r>
          </a:p>
        </p:txBody>
      </p:sp>
    </p:spTree>
    <p:extLst>
      <p:ext uri="{BB962C8B-B14F-4D97-AF65-F5344CB8AC3E}">
        <p14:creationId xmlns:p14="http://schemas.microsoft.com/office/powerpoint/2010/main" val="307413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Engine Optimization Improvements</a:t>
            </a:r>
            <a:endParaRPr lang="en-US" dirty="0"/>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3035324815"/>
              </p:ext>
            </p:extLst>
          </p:nvPr>
        </p:nvGraphicFramePr>
        <p:xfrm>
          <a:off x="349366" y="1383707"/>
          <a:ext cx="8380977" cy="4071540"/>
        </p:xfrm>
        <a:graphic>
          <a:graphicData uri="http://schemas.openxmlformats.org/drawingml/2006/table">
            <a:tbl>
              <a:tblPr firstRow="1" firstCol="1" bandRow="1">
                <a:tableStyleId>{5C22544A-7EE6-4342-B048-85BDC9FD1C3A}</a:tableStyleId>
              </a:tblPr>
              <a:tblGrid>
                <a:gridCol w="1953029"/>
                <a:gridCol w="3271504"/>
                <a:gridCol w="3156444"/>
              </a:tblGrid>
              <a:tr h="381619">
                <a:tc>
                  <a:txBody>
                    <a:bodyPr/>
                    <a:lstStyle/>
                    <a:p>
                      <a:endParaRPr lang="en-US" sz="1400" dirty="0"/>
                    </a:p>
                  </a:txBody>
                  <a:tcPr marL="127340" marR="127340" marT="41159" marB="41159"/>
                </a:tc>
                <a:tc>
                  <a:txBody>
                    <a:bodyPr/>
                    <a:lstStyle/>
                    <a:p>
                      <a:r>
                        <a:rPr lang="en-US" sz="1400" dirty="0" smtClean="0"/>
                        <a:t>SharePoint 2010</a:t>
                      </a:r>
                      <a:endParaRPr lang="en-US" sz="1400" dirty="0"/>
                    </a:p>
                  </a:txBody>
                  <a:tcPr marL="127340" marR="127340" marT="41159" marB="41159"/>
                </a:tc>
                <a:tc>
                  <a:txBody>
                    <a:bodyPr/>
                    <a:lstStyle/>
                    <a:p>
                      <a:r>
                        <a:rPr lang="en-US" sz="1400" dirty="0" smtClean="0"/>
                        <a:t>SharePoint 2013</a:t>
                      </a:r>
                      <a:endParaRPr lang="en-US" sz="1400" dirty="0"/>
                    </a:p>
                  </a:txBody>
                  <a:tcPr marL="127340" marR="127340" marT="41159" marB="41159"/>
                </a:tc>
              </a:tr>
              <a:tr h="387790">
                <a:tc>
                  <a:txBody>
                    <a:bodyPr/>
                    <a:lstStyle/>
                    <a:p>
                      <a:r>
                        <a:rPr lang="en-US" sz="1400" dirty="0" smtClean="0"/>
                        <a:t>Clean URLs</a:t>
                      </a:r>
                      <a:endParaRPr lang="en-US" sz="1400" dirty="0"/>
                    </a:p>
                  </a:txBody>
                  <a:tcPr marL="127340" marR="127340" marT="41159" marB="41159"/>
                </a:tc>
                <a:tc>
                  <a:txBody>
                    <a:bodyPr/>
                    <a:lstStyle/>
                    <a:p>
                      <a:r>
                        <a:rPr lang="en-US" sz="1400" dirty="0" smtClean="0">
                          <a:hlinkClick r:id="rId3"/>
                        </a:rPr>
                        <a:t>http://contoso.com/Pages/cars.aspx</a:t>
                      </a:r>
                      <a:endParaRPr lang="en-US" sz="1400" dirty="0"/>
                    </a:p>
                  </a:txBody>
                  <a:tcPr marL="127340" marR="127340" marT="41159" marB="41159"/>
                </a:tc>
                <a:tc>
                  <a:txBody>
                    <a:bodyPr/>
                    <a:lstStyle/>
                    <a:p>
                      <a:r>
                        <a:rPr lang="en-US" sz="1400" dirty="0" smtClean="0">
                          <a:hlinkClick r:id="rId4"/>
                        </a:rPr>
                        <a:t>http://contoso.com/cars</a:t>
                      </a:r>
                      <a:endParaRPr lang="en-US" sz="1400" dirty="0"/>
                    </a:p>
                  </a:txBody>
                  <a:tcPr marL="127340" marR="127340" marT="41159" marB="41159"/>
                </a:tc>
              </a:tr>
              <a:tr h="387790">
                <a:tc>
                  <a:txBody>
                    <a:bodyPr/>
                    <a:lstStyle/>
                    <a:p>
                      <a:r>
                        <a:rPr lang="en-US" sz="1400" dirty="0" smtClean="0"/>
                        <a:t>Home Page Redirects</a:t>
                      </a:r>
                      <a:endParaRPr lang="en-US" sz="1400" dirty="0"/>
                    </a:p>
                  </a:txBody>
                  <a:tcPr marL="127340" marR="127340" marT="41159" marB="41159"/>
                </a:tc>
                <a:tc>
                  <a:txBody>
                    <a:bodyPr/>
                    <a:lstStyle/>
                    <a:p>
                      <a:r>
                        <a:rPr lang="en-US" sz="1400" dirty="0" smtClean="0"/>
                        <a:t>HTTP 302</a:t>
                      </a:r>
                      <a:endParaRPr lang="en-US" sz="1400" dirty="0"/>
                    </a:p>
                  </a:txBody>
                  <a:tcPr marL="127340" marR="127340" marT="41159" marB="41159"/>
                </a:tc>
                <a:tc>
                  <a:txBody>
                    <a:bodyPr/>
                    <a:lstStyle/>
                    <a:p>
                      <a:r>
                        <a:rPr lang="en-US" sz="1400" dirty="0" smtClean="0"/>
                        <a:t>HTTP 301</a:t>
                      </a:r>
                      <a:endParaRPr lang="en-US" sz="1400" dirty="0"/>
                    </a:p>
                  </a:txBody>
                  <a:tcPr marL="127340" marR="127340" marT="41159" marB="41159"/>
                </a:tc>
              </a:tr>
              <a:tr h="960099">
                <a:tc>
                  <a:txBody>
                    <a:bodyPr/>
                    <a:lstStyle/>
                    <a:p>
                      <a:r>
                        <a:rPr lang="en-US" sz="1400" dirty="0" smtClean="0"/>
                        <a:t>Country code top-level</a:t>
                      </a:r>
                      <a:r>
                        <a:rPr lang="en-US" sz="1400" baseline="0" dirty="0" smtClean="0"/>
                        <a:t> domains</a:t>
                      </a:r>
                      <a:endParaRPr lang="en-US" sz="1400" dirty="0"/>
                    </a:p>
                  </a:txBody>
                  <a:tcPr marL="127340" marR="127340" marT="41159" marB="41159"/>
                </a:tc>
                <a:tc>
                  <a:txBody>
                    <a:bodyPr/>
                    <a:lstStyle/>
                    <a:p>
                      <a:r>
                        <a:rPr lang="en-US" sz="1400" dirty="0" smtClean="0">
                          <a:hlinkClick r:id="rId5"/>
                        </a:rPr>
                        <a:t>http://www.contoso.com/</a:t>
                      </a:r>
                      <a:br>
                        <a:rPr lang="en-US" sz="1400" dirty="0" smtClean="0">
                          <a:hlinkClick r:id="rId5"/>
                        </a:rPr>
                      </a:br>
                      <a:r>
                        <a:rPr lang="en-US" sz="1400" dirty="0" smtClean="0">
                          <a:hlinkClick r:id="rId5"/>
                        </a:rPr>
                        <a:t>   en-us/Pages/cars.aspx</a:t>
                      </a:r>
                      <a:endParaRPr lang="en-US"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6"/>
                        </a:rPr>
                        <a:t>http://www.contoso.com/</a:t>
                      </a:r>
                      <a:br>
                        <a:rPr lang="en-US" sz="1400" dirty="0" smtClean="0">
                          <a:hlinkClick r:id="rId6"/>
                        </a:rPr>
                      </a:br>
                      <a:r>
                        <a:rPr lang="en-US" sz="1400" dirty="0" smtClean="0">
                          <a:hlinkClick r:id="rId6"/>
                        </a:rPr>
                        <a:t>   </a:t>
                      </a:r>
                      <a:r>
                        <a:rPr lang="en-US" sz="1400" dirty="0" err="1" smtClean="0">
                          <a:hlinkClick r:id="rId6"/>
                        </a:rPr>
                        <a:t>es-es</a:t>
                      </a:r>
                      <a:r>
                        <a:rPr lang="en-US" sz="1400" dirty="0" smtClean="0">
                          <a:hlinkClick r:id="rId6"/>
                        </a:rPr>
                        <a:t>/Pages/cars.aspx</a:t>
                      </a:r>
                      <a:endParaRPr lang="en-US" sz="1400" dirty="0" smtClean="0"/>
                    </a:p>
                  </a:txBody>
                  <a:tcPr marL="127340" marR="127340" marT="41159" marB="41159"/>
                </a:tc>
                <a:tc>
                  <a:txBody>
                    <a:bodyPr/>
                    <a:lstStyle/>
                    <a:p>
                      <a:r>
                        <a:rPr lang="en-US" sz="1400" dirty="0" smtClean="0">
                          <a:hlinkClick r:id="rId4"/>
                        </a:rPr>
                        <a:t>http://www.contoso.com/cars</a:t>
                      </a:r>
                      <a:endParaRPr lang="en-US" sz="1400" dirty="0" smtClean="0"/>
                    </a:p>
                    <a:p>
                      <a:r>
                        <a:rPr lang="en-US" sz="1400" dirty="0" smtClean="0">
                          <a:hlinkClick r:id="rId7"/>
                        </a:rPr>
                        <a:t>http://www.contoso.es/cars</a:t>
                      </a:r>
                      <a:r>
                        <a:rPr lang="en-US" sz="1400" dirty="0" smtClean="0"/>
                        <a:t> </a:t>
                      </a:r>
                      <a:endParaRPr lang="en-US" sz="1400" dirty="0"/>
                    </a:p>
                  </a:txBody>
                  <a:tcPr marL="127340" marR="127340" marT="41159" marB="41159"/>
                </a:tc>
              </a:tr>
              <a:tr h="533388">
                <a:tc>
                  <a:txBody>
                    <a:bodyPr/>
                    <a:lstStyle/>
                    <a:p>
                      <a:r>
                        <a:rPr lang="en-US" sz="1400" dirty="0" smtClean="0"/>
                        <a:t>XML Sitemaps</a:t>
                      </a:r>
                      <a:endParaRPr lang="en-US" sz="1400" dirty="0"/>
                    </a:p>
                  </a:txBody>
                  <a:tcPr marL="127340" marR="127340" marT="41159" marB="41159"/>
                </a:tc>
                <a:tc>
                  <a:txBody>
                    <a:bodyPr/>
                    <a:lstStyle/>
                    <a:p>
                      <a:endParaRPr lang="en-US" sz="1400" dirty="0"/>
                    </a:p>
                  </a:txBody>
                  <a:tcPr marL="127340" marR="127340" marT="41159" marB="41159"/>
                </a:tc>
                <a:tc>
                  <a:txBody>
                    <a:bodyPr/>
                    <a:lstStyle/>
                    <a:p>
                      <a:r>
                        <a:rPr lang="en-US" sz="1400" dirty="0" smtClean="0"/>
                        <a:t>Auto generated &amp; referenced in</a:t>
                      </a:r>
                      <a:r>
                        <a:rPr lang="en-US" sz="1400" baseline="0" dirty="0" smtClean="0"/>
                        <a:t> robots.txt</a:t>
                      </a:r>
                      <a:endParaRPr lang="en-US" sz="1400" dirty="0"/>
                    </a:p>
                  </a:txBody>
                  <a:tcPr marL="127340" marR="127340" marT="41159" marB="41159"/>
                </a:tc>
              </a:tr>
              <a:tr h="758428">
                <a:tc>
                  <a:txBody>
                    <a:bodyPr/>
                    <a:lstStyle/>
                    <a:p>
                      <a:r>
                        <a:rPr lang="en-US" sz="1400" dirty="0" smtClean="0"/>
                        <a:t>SEO Properties</a:t>
                      </a:r>
                      <a:endParaRPr lang="en-US" sz="1400" dirty="0"/>
                    </a:p>
                  </a:txBody>
                  <a:tcPr marL="127340" marR="127340" marT="41159" marB="41159"/>
                </a:tc>
                <a:tc>
                  <a:txBody>
                    <a:bodyPr/>
                    <a:lstStyle/>
                    <a:p>
                      <a:r>
                        <a:rPr lang="en-US" sz="1400" dirty="0" smtClean="0"/>
                        <a:t>&lt;title&gt; &amp;</a:t>
                      </a:r>
                      <a:r>
                        <a:rPr lang="en-US" sz="1400" baseline="0" dirty="0" smtClean="0"/>
                        <a:t> &lt;h1&gt; must be identical</a:t>
                      </a:r>
                      <a:endParaRPr lang="en-US" sz="1400" dirty="0"/>
                    </a:p>
                  </a:txBody>
                  <a:tcPr marL="127340" marR="127340" marT="41159" marB="41159"/>
                </a:tc>
                <a:tc>
                  <a:txBody>
                    <a:bodyPr/>
                    <a:lstStyle/>
                    <a:p>
                      <a:r>
                        <a:rPr lang="en-US" sz="1400" dirty="0" smtClean="0"/>
                        <a:t>Browser title</a:t>
                      </a:r>
                    </a:p>
                    <a:p>
                      <a:r>
                        <a:rPr lang="en-US" sz="1400" dirty="0" smtClean="0"/>
                        <a:t>Meta description</a:t>
                      </a:r>
                    </a:p>
                    <a:p>
                      <a:r>
                        <a:rPr lang="en-US" sz="1400" dirty="0" smtClean="0"/>
                        <a:t>Meta keywords</a:t>
                      </a:r>
                      <a:endParaRPr lang="en-US" sz="1400" dirty="0"/>
                    </a:p>
                  </a:txBody>
                  <a:tcPr marL="127340" marR="127340" marT="41159" marB="41159"/>
                </a:tc>
              </a:tr>
              <a:tr h="541178">
                <a:tc>
                  <a:txBody>
                    <a:bodyPr/>
                    <a:lstStyle/>
                    <a:p>
                      <a:r>
                        <a:rPr lang="en-US" sz="1400" dirty="0" smtClean="0"/>
                        <a:t>Webmaster Tool Integration</a:t>
                      </a:r>
                      <a:endParaRPr lang="en-US" sz="1400" dirty="0"/>
                    </a:p>
                  </a:txBody>
                  <a:tcPr marL="127340" marR="127340" marT="41159" marB="41159"/>
                </a:tc>
                <a:tc>
                  <a:txBody>
                    <a:bodyPr/>
                    <a:lstStyle/>
                    <a:p>
                      <a:endParaRPr lang="en-US" sz="1400" dirty="0"/>
                    </a:p>
                  </a:txBody>
                  <a:tcPr marL="127340" marR="127340" marT="41159" marB="41159"/>
                </a:tc>
                <a:tc>
                  <a:txBody>
                    <a:bodyPr/>
                    <a:lstStyle/>
                    <a:p>
                      <a:r>
                        <a:rPr lang="en-US" sz="1400" dirty="0" smtClean="0"/>
                        <a:t>Assists with ownership verification</a:t>
                      </a:r>
                      <a:endParaRPr lang="en-US" sz="1400" dirty="0"/>
                    </a:p>
                  </a:txBody>
                  <a:tcPr marL="127340" marR="127340" marT="41159" marB="41159"/>
                </a:tc>
              </a:tr>
            </a:tbl>
          </a:graphicData>
        </a:graphic>
      </p:graphicFrame>
      <p:pic>
        <p:nvPicPr>
          <p:cNvPr id="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4722" y="5245578"/>
            <a:ext cx="1725956" cy="13838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83556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Cross Site Publishing &amp; Catalogs</a:t>
            </a:r>
            <a:endParaRPr lang="en-US" dirty="0"/>
          </a:p>
        </p:txBody>
      </p:sp>
      <p:sp>
        <p:nvSpPr>
          <p:cNvPr id="5" name="Content Placeholder 4"/>
          <p:cNvSpPr>
            <a:spLocks noGrp="1"/>
          </p:cNvSpPr>
          <p:nvPr>
            <p:ph idx="1"/>
          </p:nvPr>
        </p:nvSpPr>
        <p:spPr/>
        <p:txBody>
          <a:bodyPr/>
          <a:lstStyle/>
          <a:p>
            <a:r>
              <a:rPr lang="en-US" smtClean="0"/>
              <a:t>New list functional characteristic: Catalog</a:t>
            </a:r>
          </a:p>
          <a:p>
            <a:r>
              <a:rPr lang="en-US" smtClean="0"/>
              <a:t>Flagged in search for pre-defined search queries</a:t>
            </a:r>
          </a:p>
          <a:p>
            <a:r>
              <a:rPr lang="en-US" smtClean="0"/>
              <a:t>Enables content to be “published” across </a:t>
            </a:r>
            <a:br>
              <a:rPr lang="en-US" smtClean="0"/>
            </a:br>
            <a:r>
              <a:rPr lang="en-US" smtClean="0"/>
              <a:t>site collections</a:t>
            </a:r>
          </a:p>
          <a:p>
            <a:r>
              <a:rPr lang="en-US" smtClean="0"/>
              <a:t>Facilitates real content reuse</a:t>
            </a:r>
          </a:p>
          <a:p>
            <a:r>
              <a:rPr lang="en-US" smtClean="0"/>
              <a:t>Content surfaced throughout site collections via Content by Search Web Part (CBS)</a:t>
            </a:r>
            <a:endParaRPr lang="en-US" dirty="0" smtClean="0"/>
          </a:p>
        </p:txBody>
      </p:sp>
    </p:spTree>
    <p:extLst>
      <p:ext uri="{BB962C8B-B14F-4D97-AF65-F5344CB8AC3E}">
        <p14:creationId xmlns:p14="http://schemas.microsoft.com/office/powerpoint/2010/main" val="3730055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Content by Search Web Part</a:t>
            </a:r>
            <a:endParaRPr lang="en-US" dirty="0"/>
          </a:p>
        </p:txBody>
      </p:sp>
      <p:sp>
        <p:nvSpPr>
          <p:cNvPr id="9" name="Content Placeholder 8"/>
          <p:cNvSpPr>
            <a:spLocks noGrp="1"/>
          </p:cNvSpPr>
          <p:nvPr>
            <p:ph idx="1"/>
          </p:nvPr>
        </p:nvSpPr>
        <p:spPr/>
        <p:txBody>
          <a:bodyPr/>
          <a:lstStyle/>
          <a:p>
            <a:r>
              <a:rPr lang="en-US" smtClean="0"/>
              <a:t>Similar to Content by Query Web Part</a:t>
            </a:r>
          </a:p>
          <a:p>
            <a:r>
              <a:rPr lang="en-US" smtClean="0"/>
              <a:t>Exposes results as JSON on page</a:t>
            </a:r>
          </a:p>
          <a:p>
            <a:r>
              <a:rPr lang="en-US" smtClean="0"/>
              <a:t>Customize search results rending</a:t>
            </a:r>
          </a:p>
          <a:p>
            <a:pPr lvl="1"/>
            <a:r>
              <a:rPr lang="en-US" smtClean="0"/>
              <a:t>Easier to customize than CBQ styles</a:t>
            </a:r>
          </a:p>
          <a:p>
            <a:pPr lvl="1"/>
            <a:r>
              <a:rPr lang="en-US" smtClean="0"/>
              <a:t>Client-side solution using returned results as JSON</a:t>
            </a:r>
          </a:p>
          <a:p>
            <a:pPr lvl="1"/>
            <a:r>
              <a:rPr lang="en-US" smtClean="0"/>
              <a:t>Server side via custom Display Templates</a:t>
            </a:r>
          </a:p>
          <a:p>
            <a:r>
              <a:rPr lang="en-US" smtClean="0"/>
              <a:t>Content is only editable at the source, not in different presentations (presentation = search results)</a:t>
            </a:r>
          </a:p>
          <a:p>
            <a:endParaRPr lang="en-US" dirty="0"/>
          </a:p>
        </p:txBody>
      </p:sp>
    </p:spTree>
    <p:extLst>
      <p:ext uri="{BB962C8B-B14F-4D97-AF65-F5344CB8AC3E}">
        <p14:creationId xmlns:p14="http://schemas.microsoft.com/office/powerpoint/2010/main" val="2932866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140489" y="2791734"/>
            <a:ext cx="1626296" cy="1681549"/>
          </a:xfrm>
          <a:prstGeom prst="roundRect">
            <a:avLst>
              <a:gd name="adj" fmla="val 5743"/>
            </a:avLst>
          </a:prstGeom>
          <a:solidFill>
            <a:schemeClr val="bg1"/>
          </a:solidFill>
          <a:ln w="19050">
            <a:solidFill>
              <a:schemeClr val="tx1">
                <a:lumMod val="50000"/>
                <a:lumOff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81627" tIns="40814" rIns="81627" bIns="40814" numCol="1" rtlCol="0" anchor="ctr" anchorCtr="0" compatLnSpc="1">
            <a:prstTxWarp prst="textNoShape">
              <a:avLst/>
            </a:prstTxWarp>
          </a:bodyPr>
          <a:lstStyle/>
          <a:p>
            <a:pPr algn="ctr" defTabSz="816053"/>
            <a:endParaRPr lang="en-US" sz="1951" dirty="0">
              <a:solidFill>
                <a:schemeClr val="tx1"/>
              </a:solidFill>
            </a:endParaRPr>
          </a:p>
        </p:txBody>
      </p:sp>
      <p:sp>
        <p:nvSpPr>
          <p:cNvPr id="14" name="TextBox 13"/>
          <p:cNvSpPr txBox="1"/>
          <p:nvPr/>
        </p:nvSpPr>
        <p:spPr>
          <a:xfrm>
            <a:off x="169931" y="3236363"/>
            <a:ext cx="1432832" cy="1259675"/>
          </a:xfrm>
          <a:prstGeom prst="rect">
            <a:avLst/>
          </a:prstGeom>
          <a:noFill/>
        </p:spPr>
        <p:txBody>
          <a:bodyPr wrap="none" lIns="81631" tIns="40816" rIns="81631" bIns="40816" rtlCol="0">
            <a:spAutoFit/>
          </a:bodyPr>
          <a:lstStyle/>
          <a:p>
            <a:r>
              <a:rPr lang="en-US" sz="1275" dirty="0"/>
              <a:t>Audio</a:t>
            </a:r>
          </a:p>
          <a:p>
            <a:r>
              <a:rPr lang="en-US" sz="1275" dirty="0"/>
              <a:t>Cameras</a:t>
            </a:r>
          </a:p>
          <a:p>
            <a:r>
              <a:rPr lang="en-US" sz="1275" b="1" dirty="0">
                <a:solidFill>
                  <a:srgbClr val="0070C0"/>
                </a:solidFill>
              </a:rPr>
              <a:t>Computers</a:t>
            </a:r>
          </a:p>
          <a:p>
            <a:r>
              <a:rPr lang="en-US" sz="1275" dirty="0"/>
              <a:t>Home appliances</a:t>
            </a:r>
          </a:p>
          <a:p>
            <a:r>
              <a:rPr lang="en-US" sz="1275" dirty="0"/>
              <a:t>Phones</a:t>
            </a:r>
          </a:p>
          <a:p>
            <a:r>
              <a:rPr lang="en-US" sz="1275" dirty="0"/>
              <a:t>TV and video</a:t>
            </a:r>
          </a:p>
        </p:txBody>
      </p:sp>
      <p:sp>
        <p:nvSpPr>
          <p:cNvPr id="19" name="TextBox 18"/>
          <p:cNvSpPr txBox="1"/>
          <p:nvPr/>
        </p:nvSpPr>
        <p:spPr>
          <a:xfrm>
            <a:off x="140489" y="2860605"/>
            <a:ext cx="1626296" cy="359428"/>
          </a:xfrm>
          <a:prstGeom prst="rect">
            <a:avLst/>
          </a:prstGeom>
          <a:noFill/>
        </p:spPr>
        <p:txBody>
          <a:bodyPr wrap="square" lIns="81631" tIns="40816" rIns="81631" bIns="40816" rtlCol="0">
            <a:spAutoFit/>
          </a:bodyPr>
          <a:lstStyle/>
          <a:p>
            <a:r>
              <a:rPr lang="en-US" sz="900" dirty="0"/>
              <a:t>TERM STORE </a:t>
            </a:r>
            <a:endParaRPr lang="en-US" sz="900" b="1" dirty="0"/>
          </a:p>
          <a:p>
            <a:r>
              <a:rPr lang="en-US" sz="900" b="1" dirty="0"/>
              <a:t>NAVIGATION TAXONOMY</a:t>
            </a:r>
          </a:p>
        </p:txBody>
      </p:sp>
      <p:sp>
        <p:nvSpPr>
          <p:cNvPr id="22" name="Rounded Rectangle 21"/>
          <p:cNvSpPr/>
          <p:nvPr/>
        </p:nvSpPr>
        <p:spPr bwMode="auto">
          <a:xfrm>
            <a:off x="7028115" y="4000093"/>
            <a:ext cx="1832836" cy="258837"/>
          </a:xfrm>
          <a:prstGeom prst="roundRect">
            <a:avLst>
              <a:gd name="adj" fmla="val 26484"/>
            </a:avLst>
          </a:prstGeom>
          <a:solidFill>
            <a:schemeClr val="bg1"/>
          </a:solidFill>
          <a:ln w="19050">
            <a:solidFill>
              <a:schemeClr val="tx1">
                <a:lumMod val="50000"/>
                <a:lumOff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81627" tIns="40814" rIns="81627" bIns="40814" numCol="1" rtlCol="0" anchor="ctr" anchorCtr="0" compatLnSpc="1">
            <a:prstTxWarp prst="textNoShape">
              <a:avLst/>
            </a:prstTxWarp>
          </a:bodyPr>
          <a:lstStyle/>
          <a:p>
            <a:pPr algn="ctr" defTabSz="816053"/>
            <a:r>
              <a:rPr lang="en-US" sz="1951" dirty="0">
                <a:solidFill>
                  <a:schemeClr val="tx1"/>
                </a:solidFill>
              </a:rPr>
              <a:t>Search</a:t>
            </a:r>
          </a:p>
        </p:txBody>
      </p:sp>
      <p:sp>
        <p:nvSpPr>
          <p:cNvPr id="23" name="Rounded Rectangle 22"/>
          <p:cNvSpPr/>
          <p:nvPr/>
        </p:nvSpPr>
        <p:spPr bwMode="auto">
          <a:xfrm>
            <a:off x="7028115" y="4325690"/>
            <a:ext cx="1832837" cy="949203"/>
          </a:xfrm>
          <a:prstGeom prst="roundRect">
            <a:avLst>
              <a:gd name="adj" fmla="val 5743"/>
            </a:avLst>
          </a:prstGeom>
          <a:solidFill>
            <a:schemeClr val="bg1"/>
          </a:solidFill>
          <a:ln w="19050">
            <a:solidFill>
              <a:schemeClr val="tx1">
                <a:lumMod val="50000"/>
                <a:lumOff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81627" tIns="40814" rIns="81627" bIns="40814" numCol="1" rtlCol="0" anchor="ctr" anchorCtr="0" compatLnSpc="1">
            <a:prstTxWarp prst="textNoShape">
              <a:avLst/>
            </a:prstTxWarp>
          </a:bodyPr>
          <a:lstStyle/>
          <a:p>
            <a:pPr algn="ctr" defTabSz="816053"/>
            <a:endParaRPr lang="en-US" sz="1951" dirty="0">
              <a:solidFill>
                <a:schemeClr val="tx1"/>
              </a:solidFill>
            </a:endParaRPr>
          </a:p>
        </p:txBody>
      </p:sp>
      <p:sp>
        <p:nvSpPr>
          <p:cNvPr id="24" name="TextBox 23"/>
          <p:cNvSpPr txBox="1"/>
          <p:nvPr/>
        </p:nvSpPr>
        <p:spPr>
          <a:xfrm>
            <a:off x="7204943" y="4445168"/>
            <a:ext cx="1175002" cy="196208"/>
          </a:xfrm>
          <a:prstGeom prst="rect">
            <a:avLst/>
          </a:prstGeom>
          <a:noFill/>
        </p:spPr>
        <p:txBody>
          <a:bodyPr wrap="none" lIns="0" tIns="0" rIns="0" bIns="0" rtlCol="0">
            <a:spAutoFit/>
          </a:bodyPr>
          <a:lstStyle/>
          <a:p>
            <a:r>
              <a:rPr lang="en-US" sz="1275">
                <a:gradFill>
                  <a:gsLst>
                    <a:gs pos="0">
                      <a:schemeClr val="tx1"/>
                    </a:gs>
                    <a:gs pos="86000">
                      <a:schemeClr val="tx1"/>
                    </a:gs>
                  </a:gsLst>
                  <a:lin ang="5400000" scaled="0"/>
                </a:gradFill>
              </a:rPr>
              <a:t>Product Catalog</a:t>
            </a:r>
            <a:endParaRPr lang="en-US" sz="1275" dirty="0">
              <a:gradFill>
                <a:gsLst>
                  <a:gs pos="0">
                    <a:schemeClr val="tx1"/>
                  </a:gs>
                  <a:gs pos="86000">
                    <a:schemeClr val="tx1"/>
                  </a:gs>
                </a:gsLst>
                <a:lin ang="5400000" scaled="0"/>
              </a:gradFill>
            </a:endParaRPr>
          </a:p>
        </p:txBody>
      </p:sp>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25761" t="69990" b="4917"/>
          <a:stretch/>
        </p:blipFill>
        <p:spPr>
          <a:xfrm>
            <a:off x="7181092" y="4622706"/>
            <a:ext cx="1479175" cy="375074"/>
          </a:xfrm>
          <a:prstGeom prst="rect">
            <a:avLst/>
          </a:prstGeom>
          <a:ln>
            <a:noFill/>
          </a:ln>
          <a:effectLst/>
        </p:spPr>
      </p:pic>
      <p:sp>
        <p:nvSpPr>
          <p:cNvPr id="30" name="TextBox 29"/>
          <p:cNvSpPr txBox="1"/>
          <p:nvPr/>
        </p:nvSpPr>
        <p:spPr>
          <a:xfrm>
            <a:off x="6800657" y="2920079"/>
            <a:ext cx="1998003" cy="671052"/>
          </a:xfrm>
          <a:prstGeom prst="rect">
            <a:avLst/>
          </a:prstGeom>
          <a:noFill/>
        </p:spPr>
        <p:txBody>
          <a:bodyPr wrap="square" lIns="81631" tIns="40816" rIns="81631" bIns="40816" rtlCol="0">
            <a:spAutoFit/>
          </a:bodyPr>
          <a:lstStyle/>
          <a:p>
            <a:r>
              <a:rPr lang="en-US" sz="1275" dirty="0"/>
              <a:t>Filter query by</a:t>
            </a:r>
          </a:p>
          <a:p>
            <a:r>
              <a:rPr lang="en-US" sz="1275" b="1" dirty="0">
                <a:solidFill>
                  <a:srgbClr val="0070C0"/>
                </a:solidFill>
              </a:rPr>
              <a:t>CATEGORY: COMPUTERS</a:t>
            </a:r>
          </a:p>
        </p:txBody>
      </p:sp>
      <p:cxnSp>
        <p:nvCxnSpPr>
          <p:cNvPr id="29" name="Elbow Connector 28"/>
          <p:cNvCxnSpPr/>
          <p:nvPr/>
        </p:nvCxnSpPr>
        <p:spPr>
          <a:xfrm rot="5400000" flipH="1" flipV="1">
            <a:off x="1325326" y="1515439"/>
            <a:ext cx="882920" cy="1669672"/>
          </a:xfrm>
          <a:prstGeom prst="bentConnector2">
            <a:avLst/>
          </a:prstGeom>
          <a:ln w="28575">
            <a:solidFill>
              <a:schemeClr val="bg1">
                <a:lumMod val="7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6201" y="2262856"/>
            <a:ext cx="2596230" cy="474844"/>
          </a:xfrm>
          <a:prstGeom prst="rect">
            <a:avLst/>
          </a:prstGeom>
          <a:solidFill>
            <a:schemeClr val="bg1"/>
          </a:solidFill>
        </p:spPr>
        <p:txBody>
          <a:bodyPr wrap="square" lIns="81631" tIns="40816" rIns="81631" bIns="40816" rtlCol="0">
            <a:spAutoFit/>
          </a:bodyPr>
          <a:lstStyle/>
          <a:p>
            <a:r>
              <a:rPr lang="en-US" sz="1275" dirty="0"/>
              <a:t>Friendly URL</a:t>
            </a:r>
          </a:p>
          <a:p>
            <a:r>
              <a:rPr lang="en-US" sz="1275" b="1" dirty="0">
                <a:solidFill>
                  <a:srgbClr val="0070C0"/>
                </a:solidFill>
              </a:rPr>
              <a:t>http://contoso.com/computers</a:t>
            </a:r>
          </a:p>
        </p:txBody>
      </p:sp>
      <p:cxnSp>
        <p:nvCxnSpPr>
          <p:cNvPr id="42" name="Elbow Connector 41"/>
          <p:cNvCxnSpPr>
            <a:stCxn id="18" idx="2"/>
          </p:cNvCxnSpPr>
          <p:nvPr/>
        </p:nvCxnSpPr>
        <p:spPr>
          <a:xfrm rot="16200000" flipH="1">
            <a:off x="1521222" y="3905700"/>
            <a:ext cx="512815" cy="1647983"/>
          </a:xfrm>
          <a:prstGeom prst="bentConnector2">
            <a:avLst/>
          </a:prstGeom>
          <a:ln w="28575">
            <a:solidFill>
              <a:schemeClr val="bg1">
                <a:lumMod val="7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457202" y="4512073"/>
            <a:ext cx="1839008" cy="474844"/>
          </a:xfrm>
          <a:prstGeom prst="rect">
            <a:avLst/>
          </a:prstGeom>
          <a:solidFill>
            <a:schemeClr val="bg1"/>
          </a:solidFill>
        </p:spPr>
        <p:txBody>
          <a:bodyPr wrap="square" lIns="81631" tIns="40816" rIns="81631" bIns="40816" rtlCol="0">
            <a:spAutoFit/>
          </a:bodyPr>
          <a:lstStyle/>
          <a:p>
            <a:r>
              <a:rPr lang="en-US" sz="1275" dirty="0"/>
              <a:t>Use page</a:t>
            </a:r>
          </a:p>
          <a:p>
            <a:r>
              <a:rPr lang="en-US" sz="1275" b="1" dirty="0">
                <a:solidFill>
                  <a:srgbClr val="0070C0"/>
                </a:solidFill>
              </a:rPr>
              <a:t>maincategory.aspx</a:t>
            </a:r>
          </a:p>
        </p:txBody>
      </p:sp>
      <p:cxnSp>
        <p:nvCxnSpPr>
          <p:cNvPr id="2058" name="Elbow Connector 2057"/>
          <p:cNvCxnSpPr>
            <a:endCxn id="22" idx="0"/>
          </p:cNvCxnSpPr>
          <p:nvPr/>
        </p:nvCxnSpPr>
        <p:spPr>
          <a:xfrm>
            <a:off x="6719780" y="3517170"/>
            <a:ext cx="1224755" cy="482923"/>
          </a:xfrm>
          <a:prstGeom prst="bentConnector2">
            <a:avLst/>
          </a:prstGeom>
          <a:ln w="28575">
            <a:solidFill>
              <a:schemeClr val="bg1">
                <a:lumMod val="75000"/>
              </a:schemeClr>
            </a:solidFill>
            <a:tailEnd type="stealth" w="lg" len="lg"/>
          </a:ln>
          <a:effectLst/>
        </p:spPr>
        <p:style>
          <a:lnRef idx="2">
            <a:schemeClr val="accent1"/>
          </a:lnRef>
          <a:fillRef idx="0">
            <a:schemeClr val="accent1"/>
          </a:fillRef>
          <a:effectRef idx="1">
            <a:schemeClr val="accent1"/>
          </a:effectRef>
          <a:fontRef idx="minor">
            <a:schemeClr val="tx1"/>
          </a:fontRef>
        </p:style>
      </p:cxn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174" t="6168" r="1235" b="1387"/>
          <a:stretch/>
        </p:blipFill>
        <p:spPr bwMode="auto">
          <a:xfrm>
            <a:off x="2672430" y="1981797"/>
            <a:ext cx="3997944" cy="32404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ounded Rectangle 30"/>
          <p:cNvSpPr/>
          <p:nvPr/>
        </p:nvSpPr>
        <p:spPr bwMode="auto">
          <a:xfrm>
            <a:off x="2739165" y="2791735"/>
            <a:ext cx="3725432" cy="2390625"/>
          </a:xfrm>
          <a:prstGeom prst="roundRect">
            <a:avLst>
              <a:gd name="adj" fmla="val 3296"/>
            </a:avLst>
          </a:prstGeom>
          <a:noFill/>
          <a:ln w="15875">
            <a:prstDash val="sysDash"/>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81627" tIns="40814" rIns="81627" bIns="40814" numCol="1" rtlCol="0" anchor="ctr" anchorCtr="0" compatLnSpc="1">
            <a:prstTxWarp prst="textNoShape">
              <a:avLst/>
            </a:prstTxWarp>
          </a:bodyPr>
          <a:lstStyle/>
          <a:p>
            <a:pPr algn="ctr" defTabSz="816053"/>
            <a:endParaRPr lang="en-US" sz="1951" dirty="0">
              <a:solidFill>
                <a:schemeClr val="tx1"/>
              </a:solidFill>
            </a:endParaRPr>
          </a:p>
        </p:txBody>
      </p:sp>
      <p:sp>
        <p:nvSpPr>
          <p:cNvPr id="32" name="TextBox 31"/>
          <p:cNvSpPr txBox="1"/>
          <p:nvPr/>
        </p:nvSpPr>
        <p:spPr>
          <a:xfrm>
            <a:off x="2789759" y="2801144"/>
            <a:ext cx="2037422" cy="220929"/>
          </a:xfrm>
          <a:prstGeom prst="rect">
            <a:avLst/>
          </a:prstGeom>
          <a:noFill/>
        </p:spPr>
        <p:txBody>
          <a:bodyPr wrap="square" lIns="81631" tIns="40816" rIns="81631" bIns="40816" rtlCol="0">
            <a:spAutoFit/>
          </a:bodyPr>
          <a:lstStyle/>
          <a:p>
            <a:r>
              <a:rPr lang="en-US" sz="900" dirty="0">
                <a:solidFill>
                  <a:srgbClr val="EAB200"/>
                </a:solidFill>
              </a:rPr>
              <a:t>CONTENT SEARCH WEB PART</a:t>
            </a:r>
          </a:p>
        </p:txBody>
      </p:sp>
      <p:sp>
        <p:nvSpPr>
          <p:cNvPr id="2" name="Title 1"/>
          <p:cNvSpPr>
            <a:spLocks noGrp="1"/>
          </p:cNvSpPr>
          <p:nvPr>
            <p:ph type="title"/>
          </p:nvPr>
        </p:nvSpPr>
        <p:spPr/>
        <p:txBody>
          <a:bodyPr/>
          <a:lstStyle/>
          <a:p>
            <a:r>
              <a:rPr lang="en-US" smtClean="0"/>
              <a:t>Navigation, Search and Topic Pages</a:t>
            </a:r>
            <a:endParaRPr lang="en-US" dirty="0"/>
          </a:p>
        </p:txBody>
      </p:sp>
    </p:spTree>
    <p:extLst>
      <p:ext uri="{BB962C8B-B14F-4D97-AF65-F5344CB8AC3E}">
        <p14:creationId xmlns:p14="http://schemas.microsoft.com/office/powerpoint/2010/main" val="421434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Catalogs, Topic Pages &amp; Content By Search</a:t>
            </a:r>
          </a:p>
        </p:txBody>
      </p:sp>
    </p:spTree>
    <p:extLst>
      <p:ext uri="{BB962C8B-B14F-4D97-AF65-F5344CB8AC3E}">
        <p14:creationId xmlns:p14="http://schemas.microsoft.com/office/powerpoint/2010/main" val="186389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SharePoint 2013 WCM Platform Improvements</a:t>
            </a:r>
          </a:p>
          <a:p>
            <a:pPr>
              <a:buFont typeface="Wingdings" panose="05000000000000000000" pitchFamily="2" charset="2"/>
              <a:buChar char="ü"/>
            </a:pPr>
            <a:r>
              <a:rPr lang="en-US" dirty="0">
                <a:solidFill>
                  <a:schemeClr val="bg1">
                    <a:lumMod val="50000"/>
                  </a:schemeClr>
                </a:solidFill>
              </a:rPr>
              <a:t>Managing Content, Navigation and Authoring</a:t>
            </a:r>
          </a:p>
          <a:p>
            <a:pPr>
              <a:buFont typeface="Wingdings" panose="05000000000000000000" pitchFamily="2" charset="2"/>
              <a:buChar char="ü"/>
            </a:pPr>
            <a:r>
              <a:rPr lang="en-US" dirty="0">
                <a:solidFill>
                  <a:schemeClr val="bg1">
                    <a:lumMod val="50000"/>
                  </a:schemeClr>
                </a:solidFill>
              </a:rPr>
              <a:t>Search Engine Optimization </a:t>
            </a:r>
          </a:p>
          <a:p>
            <a:pPr>
              <a:buFont typeface="Wingdings" panose="05000000000000000000" pitchFamily="2" charset="2"/>
              <a:buChar char="ü"/>
            </a:pPr>
            <a:r>
              <a:rPr lang="en-US" dirty="0">
                <a:solidFill>
                  <a:schemeClr val="bg1">
                    <a:lumMod val="50000"/>
                  </a:schemeClr>
                </a:solidFill>
              </a:rPr>
              <a:t>Cross Site Publishing - Content Reuse</a:t>
            </a:r>
          </a:p>
          <a:p>
            <a:pPr>
              <a:buFont typeface="Wingdings" panose="05000000000000000000" pitchFamily="2" charset="2"/>
              <a:buChar char="ü"/>
            </a:pPr>
            <a:r>
              <a:rPr lang="en-US" dirty="0">
                <a:solidFill>
                  <a:schemeClr val="bg1">
                    <a:lumMod val="50000"/>
                  </a:schemeClr>
                </a:solidFill>
              </a:rPr>
              <a:t>Catalogs &amp; Topic Pages</a:t>
            </a:r>
          </a:p>
          <a:p>
            <a:pPr>
              <a:buFont typeface="Wingdings" panose="05000000000000000000" pitchFamily="2" charset="2"/>
              <a:buChar char="Ø"/>
            </a:pPr>
            <a:r>
              <a:rPr lang="en-US" dirty="0"/>
              <a:t>Branding </a:t>
            </a:r>
            <a:r>
              <a:rPr lang="en-US" dirty="0" smtClean="0"/>
              <a:t>Sites</a:t>
            </a:r>
          </a:p>
          <a:p>
            <a:pPr>
              <a:buFont typeface="Wingdings" panose="05000000000000000000" pitchFamily="2" charset="2"/>
              <a:buChar char="Ø"/>
            </a:pPr>
            <a:r>
              <a:rPr lang="en-US" dirty="0" smtClean="0"/>
              <a:t>Design Manager</a:t>
            </a:r>
            <a:endParaRPr lang="en-US" dirty="0"/>
          </a:p>
          <a:p>
            <a:r>
              <a:rPr lang="en-US" dirty="0"/>
              <a:t>Usage Analytics</a:t>
            </a:r>
          </a:p>
          <a:p>
            <a:r>
              <a:rPr lang="en-US" dirty="0"/>
              <a:t>Multilingual</a:t>
            </a:r>
          </a:p>
        </p:txBody>
      </p:sp>
    </p:spTree>
    <p:extLst>
      <p:ext uri="{BB962C8B-B14F-4D97-AF65-F5344CB8AC3E}">
        <p14:creationId xmlns:p14="http://schemas.microsoft.com/office/powerpoint/2010/main" val="1443176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Image Renditions</a:t>
            </a:r>
            <a:endParaRPr lang="en-US" dirty="0"/>
          </a:p>
        </p:txBody>
      </p:sp>
      <p:sp>
        <p:nvSpPr>
          <p:cNvPr id="3" name="Content Placeholder 2"/>
          <p:cNvSpPr>
            <a:spLocks noGrp="1"/>
          </p:cNvSpPr>
          <p:nvPr>
            <p:ph idx="1"/>
          </p:nvPr>
        </p:nvSpPr>
        <p:spPr/>
        <p:txBody>
          <a:bodyPr/>
          <a:lstStyle/>
          <a:p>
            <a:r>
              <a:rPr lang="fi-FI" dirty="0" smtClean="0"/>
              <a:t>Image transformation on demand</a:t>
            </a:r>
          </a:p>
          <a:p>
            <a:r>
              <a:rPr lang="fi-FI" dirty="0" smtClean="0"/>
              <a:t>Thumbnails are actual thumbnails</a:t>
            </a:r>
          </a:p>
          <a:p>
            <a:r>
              <a:rPr lang="fi-FI" dirty="0" smtClean="0"/>
              <a:t>Consistency sized images</a:t>
            </a:r>
          </a:p>
          <a:p>
            <a:r>
              <a:rPr lang="fi-FI" dirty="0" smtClean="0"/>
              <a:t>Cropping for targetting areas </a:t>
            </a:r>
            <a:br>
              <a:rPr lang="fi-FI" dirty="0" smtClean="0"/>
            </a:br>
            <a:r>
              <a:rPr lang="fi-FI" dirty="0" smtClean="0"/>
              <a:t>of pictures</a:t>
            </a:r>
            <a:endParaRPr lang="fi-FI"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727" y="4419600"/>
            <a:ext cx="5601819" cy="16711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9538" y="1113819"/>
            <a:ext cx="2636730" cy="19293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5690" y="3624446"/>
            <a:ext cx="3417050" cy="30811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5437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Implementing Custom Branding</a:t>
            </a:r>
            <a:endParaRPr lang="en-US" dirty="0"/>
          </a:p>
        </p:txBody>
      </p:sp>
      <p:sp>
        <p:nvSpPr>
          <p:cNvPr id="5" name="Content Placeholder 4"/>
          <p:cNvSpPr>
            <a:spLocks noGrp="1"/>
          </p:cNvSpPr>
          <p:nvPr>
            <p:ph idx="1"/>
          </p:nvPr>
        </p:nvSpPr>
        <p:spPr/>
        <p:txBody>
          <a:bodyPr/>
          <a:lstStyle/>
          <a:p>
            <a:r>
              <a:rPr lang="en-US" dirty="0" smtClean="0"/>
              <a:t>Empowering Web Designers</a:t>
            </a:r>
          </a:p>
          <a:p>
            <a:pPr lvl="1"/>
            <a:r>
              <a:rPr lang="en-US" dirty="0" smtClean="0"/>
              <a:t>Completely revamped CSS classes</a:t>
            </a:r>
          </a:p>
          <a:p>
            <a:pPr lvl="1"/>
            <a:r>
              <a:rPr lang="en-US" dirty="0" smtClean="0"/>
              <a:t>Minimizing ramp up time</a:t>
            </a:r>
          </a:p>
          <a:p>
            <a:r>
              <a:rPr lang="en-US" dirty="0" smtClean="0"/>
              <a:t>Develop SharePoint 2013 sites in any </a:t>
            </a:r>
            <a:br>
              <a:rPr lang="en-US" dirty="0" smtClean="0"/>
            </a:br>
            <a:r>
              <a:rPr lang="en-US" dirty="0" smtClean="0"/>
              <a:t>Web design tool</a:t>
            </a:r>
          </a:p>
          <a:p>
            <a:pPr lvl="1"/>
            <a:r>
              <a:rPr lang="en-US" dirty="0" smtClean="0"/>
              <a:t>Expression Web, Adobe Dreamweaver, Notepad, etc…</a:t>
            </a:r>
          </a:p>
          <a:p>
            <a:r>
              <a:rPr lang="en-US" dirty="0" smtClean="0"/>
              <a:t>New “Design Manager” tool makes it easier to implement custom branded sites</a:t>
            </a:r>
          </a:p>
        </p:txBody>
      </p:sp>
    </p:spTree>
    <p:extLst>
      <p:ext uri="{BB962C8B-B14F-4D97-AF65-F5344CB8AC3E}">
        <p14:creationId xmlns:p14="http://schemas.microsoft.com/office/powerpoint/2010/main" val="545166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Design Manager: Implementing a Custom Brand</a:t>
            </a:r>
            <a:endParaRPr lang="en-US" dirty="0"/>
          </a:p>
        </p:txBody>
      </p:sp>
      <p:sp>
        <p:nvSpPr>
          <p:cNvPr id="8" name="Content Placeholder 7"/>
          <p:cNvSpPr>
            <a:spLocks noGrp="1"/>
          </p:cNvSpPr>
          <p:nvPr>
            <p:ph idx="1"/>
          </p:nvPr>
        </p:nvSpPr>
        <p:spPr/>
        <p:txBody>
          <a:bodyPr/>
          <a:lstStyle/>
          <a:p>
            <a:r>
              <a:rPr lang="en-US" smtClean="0"/>
              <a:t>Wizard-like experience</a:t>
            </a:r>
          </a:p>
          <a:p>
            <a:r>
              <a:rPr lang="en-US" smtClean="0"/>
              <a:t>Step-by-step Approach:</a:t>
            </a:r>
          </a:p>
          <a:p>
            <a:pPr lvl="1"/>
            <a:r>
              <a:rPr lang="en-US" smtClean="0"/>
              <a:t>Upload design assets (HTML, CSS, images, etc.)</a:t>
            </a:r>
          </a:p>
          <a:p>
            <a:pPr lvl="1"/>
            <a:r>
              <a:rPr lang="en-US" smtClean="0"/>
              <a:t>Create master pages</a:t>
            </a:r>
          </a:p>
          <a:p>
            <a:pPr lvl="1"/>
            <a:r>
              <a:rPr lang="en-US" smtClean="0"/>
              <a:t>Create page layouts</a:t>
            </a:r>
          </a:p>
          <a:p>
            <a:r>
              <a:rPr lang="en-US" smtClean="0"/>
              <a:t>Server preview of current state of design</a:t>
            </a:r>
          </a:p>
          <a:p>
            <a:r>
              <a:rPr lang="en-US" smtClean="0"/>
              <a:t>Wizard like tool helps add SharePoint components</a:t>
            </a:r>
          </a:p>
          <a:p>
            <a:pPr lvl="1"/>
            <a:r>
              <a:rPr lang="en-US" smtClean="0"/>
              <a:t>Content placeholders</a:t>
            </a:r>
          </a:p>
          <a:p>
            <a:endParaRPr lang="en-US" dirty="0"/>
          </a:p>
        </p:txBody>
      </p:sp>
    </p:spTree>
    <p:extLst>
      <p:ext uri="{BB962C8B-B14F-4D97-AF65-F5344CB8AC3E}">
        <p14:creationId xmlns:p14="http://schemas.microsoft.com/office/powerpoint/2010/main" val="2304824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SharePoint 2013 WCM Platform Improvements</a:t>
            </a:r>
          </a:p>
          <a:p>
            <a:r>
              <a:rPr lang="en-US" dirty="0"/>
              <a:t>Managing Content, Navigation and Authoring</a:t>
            </a:r>
          </a:p>
          <a:p>
            <a:r>
              <a:rPr lang="en-US" dirty="0" smtClean="0"/>
              <a:t>Search Engine Optimization </a:t>
            </a:r>
          </a:p>
          <a:p>
            <a:r>
              <a:rPr lang="en-US" dirty="0" smtClean="0"/>
              <a:t>Cross Site Publishing - Content Reuse</a:t>
            </a:r>
          </a:p>
          <a:p>
            <a:r>
              <a:rPr lang="en-US" dirty="0" smtClean="0"/>
              <a:t>Content Catalogs &amp; Topic Pages</a:t>
            </a:r>
            <a:endParaRPr lang="en-US" dirty="0"/>
          </a:p>
          <a:p>
            <a:r>
              <a:rPr lang="en-US" dirty="0"/>
              <a:t>Branding </a:t>
            </a:r>
            <a:r>
              <a:rPr lang="en-US" dirty="0" smtClean="0"/>
              <a:t>Sites</a:t>
            </a:r>
          </a:p>
          <a:p>
            <a:r>
              <a:rPr lang="en-US" dirty="0" smtClean="0"/>
              <a:t>Design Manager</a:t>
            </a:r>
            <a:endParaRPr lang="en-US" dirty="0"/>
          </a:p>
          <a:p>
            <a:r>
              <a:rPr lang="en-US" dirty="0"/>
              <a:t>Usage Analytics</a:t>
            </a:r>
          </a:p>
          <a:p>
            <a:r>
              <a:rPr lang="en-US" dirty="0"/>
              <a:t>Multilingual</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Snippet Manager: Adding SharePoint Components</a:t>
            </a:r>
            <a:endParaRPr lang="en-US" dirty="0"/>
          </a:p>
        </p:txBody>
      </p:sp>
      <p:sp>
        <p:nvSpPr>
          <p:cNvPr id="5" name="Content Placeholder 4"/>
          <p:cNvSpPr>
            <a:spLocks noGrp="1"/>
          </p:cNvSpPr>
          <p:nvPr>
            <p:ph idx="1"/>
          </p:nvPr>
        </p:nvSpPr>
        <p:spPr/>
        <p:txBody>
          <a:bodyPr/>
          <a:lstStyle/>
          <a:p>
            <a:r>
              <a:rPr lang="en-US" smtClean="0"/>
              <a:t>Design Manager shows real-time preview of components</a:t>
            </a:r>
          </a:p>
          <a:p>
            <a:r>
              <a:rPr lang="en-US" smtClean="0"/>
              <a:t>Ribbon helps adding necessary components</a:t>
            </a:r>
          </a:p>
          <a:p>
            <a:r>
              <a:rPr lang="en-US" smtClean="0"/>
              <a:t>Generates HTML snippet that can be used in any Web design editor</a:t>
            </a:r>
          </a:p>
          <a:p>
            <a:pPr lvl="1"/>
            <a:r>
              <a:rPr lang="en-US" smtClean="0"/>
              <a:t>Web design tools only render HTML; ASP.NET &amp; SharePoint markup ignored</a:t>
            </a:r>
          </a:p>
          <a:p>
            <a:pPr lvl="1"/>
            <a:r>
              <a:rPr lang="en-US" smtClean="0"/>
              <a:t>SharePoint ignores HTML; renders ASP.NET &amp; SharePoint markup</a:t>
            </a:r>
          </a:p>
          <a:p>
            <a:endParaRPr lang="en-US" dirty="0"/>
          </a:p>
        </p:txBody>
      </p:sp>
    </p:spTree>
    <p:extLst>
      <p:ext uri="{BB962C8B-B14F-4D97-AF65-F5344CB8AC3E}">
        <p14:creationId xmlns:p14="http://schemas.microsoft.com/office/powerpoint/2010/main" val="235421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Adding SharePoint Components</a:t>
            </a:r>
            <a:endParaRPr lang="en-US" dirty="0"/>
          </a:p>
        </p:txBody>
      </p:sp>
      <p:pic>
        <p:nvPicPr>
          <p:cNvPr id="2" name="Picture 1"/>
          <p:cNvPicPr>
            <a:picLocks noChangeAspect="1"/>
          </p:cNvPicPr>
          <p:nvPr/>
        </p:nvPicPr>
        <p:blipFill>
          <a:blip r:embed="rId2"/>
          <a:stretch>
            <a:fillRect/>
          </a:stretch>
        </p:blipFill>
        <p:spPr>
          <a:xfrm>
            <a:off x="518369" y="1219200"/>
            <a:ext cx="8107262" cy="53876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2743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Optimizing for Mobile Devices</a:t>
            </a:r>
            <a:endParaRPr lang="en-US" dirty="0"/>
          </a:p>
        </p:txBody>
      </p:sp>
      <p:sp>
        <p:nvSpPr>
          <p:cNvPr id="8" name="Content Placeholder 7"/>
          <p:cNvSpPr>
            <a:spLocks noGrp="1"/>
          </p:cNvSpPr>
          <p:nvPr>
            <p:ph idx="1"/>
          </p:nvPr>
        </p:nvSpPr>
        <p:spPr/>
        <p:txBody>
          <a:bodyPr>
            <a:normAutofit/>
          </a:bodyPr>
          <a:lstStyle/>
          <a:p>
            <a:r>
              <a:rPr lang="en-US" dirty="0" smtClean="0"/>
              <a:t>Define “channels” for one or more devices</a:t>
            </a:r>
          </a:p>
          <a:p>
            <a:r>
              <a:rPr lang="en-US" dirty="0" smtClean="0"/>
              <a:t>Assign alternate master page per channel</a:t>
            </a:r>
          </a:p>
          <a:p>
            <a:r>
              <a:rPr lang="en-US" dirty="0" smtClean="0"/>
              <a:t>Selectively include/exclude portions of page layout per channel</a:t>
            </a:r>
          </a:p>
          <a:p>
            <a:r>
              <a:rPr lang="en-US" dirty="0" smtClean="0"/>
              <a:t>Preview the designs while authoring content</a:t>
            </a:r>
            <a:endParaRPr lang="en-US" dirty="0"/>
          </a:p>
        </p:txBody>
      </p:sp>
    </p:spTree>
    <p:extLst>
      <p:ext uri="{BB962C8B-B14F-4D97-AF65-F5344CB8AC3E}">
        <p14:creationId xmlns:p14="http://schemas.microsoft.com/office/powerpoint/2010/main" val="2413393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Manager</a:t>
            </a:r>
          </a:p>
        </p:txBody>
      </p:sp>
    </p:spTree>
    <p:extLst>
      <p:ext uri="{BB962C8B-B14F-4D97-AF65-F5344CB8AC3E}">
        <p14:creationId xmlns:p14="http://schemas.microsoft.com/office/powerpoint/2010/main" val="1231514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SharePoint 2013 WCM Platform Improvements</a:t>
            </a:r>
          </a:p>
          <a:p>
            <a:pPr>
              <a:buFont typeface="Wingdings" panose="05000000000000000000" pitchFamily="2" charset="2"/>
              <a:buChar char="ü"/>
            </a:pPr>
            <a:r>
              <a:rPr lang="en-US" dirty="0">
                <a:solidFill>
                  <a:schemeClr val="bg1">
                    <a:lumMod val="50000"/>
                  </a:schemeClr>
                </a:solidFill>
              </a:rPr>
              <a:t>Managing Content, Navigation and Authoring</a:t>
            </a:r>
          </a:p>
          <a:p>
            <a:pPr>
              <a:buFont typeface="Wingdings" panose="05000000000000000000" pitchFamily="2" charset="2"/>
              <a:buChar char="ü"/>
            </a:pPr>
            <a:r>
              <a:rPr lang="en-US" dirty="0">
                <a:solidFill>
                  <a:schemeClr val="bg1">
                    <a:lumMod val="50000"/>
                  </a:schemeClr>
                </a:solidFill>
              </a:rPr>
              <a:t>Search Engine Optimization </a:t>
            </a:r>
          </a:p>
          <a:p>
            <a:pPr>
              <a:buFont typeface="Wingdings" panose="05000000000000000000" pitchFamily="2" charset="2"/>
              <a:buChar char="ü"/>
            </a:pPr>
            <a:r>
              <a:rPr lang="en-US" dirty="0">
                <a:solidFill>
                  <a:schemeClr val="bg1">
                    <a:lumMod val="50000"/>
                  </a:schemeClr>
                </a:solidFill>
              </a:rPr>
              <a:t>Cross Site Publishing - Content Reuse</a:t>
            </a:r>
          </a:p>
          <a:p>
            <a:pPr>
              <a:buFont typeface="Wingdings" panose="05000000000000000000" pitchFamily="2" charset="2"/>
              <a:buChar char="ü"/>
            </a:pPr>
            <a:r>
              <a:rPr lang="en-US" dirty="0">
                <a:solidFill>
                  <a:schemeClr val="bg1">
                    <a:lumMod val="50000"/>
                  </a:schemeClr>
                </a:solidFill>
              </a:rPr>
              <a:t>Catalogs &amp; Topic Pages</a:t>
            </a:r>
          </a:p>
          <a:p>
            <a:pPr>
              <a:buFont typeface="Wingdings" panose="05000000000000000000" pitchFamily="2" charset="2"/>
              <a:buChar char="ü"/>
            </a:pPr>
            <a:r>
              <a:rPr lang="en-US" dirty="0">
                <a:solidFill>
                  <a:schemeClr val="bg1">
                    <a:lumMod val="50000"/>
                  </a:schemeClr>
                </a:solidFill>
              </a:rPr>
              <a:t>Branding Sites</a:t>
            </a:r>
          </a:p>
          <a:p>
            <a:pPr>
              <a:buFont typeface="Wingdings" panose="05000000000000000000" pitchFamily="2" charset="2"/>
              <a:buChar char="ü"/>
            </a:pPr>
            <a:r>
              <a:rPr lang="en-US" dirty="0">
                <a:solidFill>
                  <a:schemeClr val="bg1">
                    <a:lumMod val="50000"/>
                  </a:schemeClr>
                </a:solidFill>
              </a:rPr>
              <a:t>Design Manager</a:t>
            </a:r>
          </a:p>
          <a:p>
            <a:pPr>
              <a:buFont typeface="Wingdings" panose="05000000000000000000" pitchFamily="2" charset="2"/>
              <a:buChar char="Ø"/>
            </a:pPr>
            <a:r>
              <a:rPr lang="en-US" dirty="0"/>
              <a:t>Usage Analytics</a:t>
            </a:r>
          </a:p>
          <a:p>
            <a:pPr>
              <a:buFont typeface="Wingdings" panose="05000000000000000000" pitchFamily="2" charset="2"/>
              <a:buChar char="Ø"/>
            </a:pPr>
            <a:r>
              <a:rPr lang="en-US" dirty="0"/>
              <a:t>Multilingual</a:t>
            </a:r>
          </a:p>
        </p:txBody>
      </p:sp>
    </p:spTree>
    <p:extLst>
      <p:ext uri="{BB962C8B-B14F-4D97-AF65-F5344CB8AC3E}">
        <p14:creationId xmlns:p14="http://schemas.microsoft.com/office/powerpoint/2010/main" val="2114791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Usage Analytics</a:t>
            </a:r>
            <a:endParaRPr lang="en-US" dirty="0"/>
          </a:p>
        </p:txBody>
      </p:sp>
      <p:sp>
        <p:nvSpPr>
          <p:cNvPr id="9" name="Content Placeholder 8"/>
          <p:cNvSpPr>
            <a:spLocks noGrp="1"/>
          </p:cNvSpPr>
          <p:nvPr>
            <p:ph idx="1"/>
          </p:nvPr>
        </p:nvSpPr>
        <p:spPr/>
        <p:txBody>
          <a:bodyPr/>
          <a:lstStyle/>
          <a:p>
            <a:r>
              <a:rPr lang="en-US" sz="1800" dirty="0"/>
              <a:t>Built for scale from the ground up</a:t>
            </a:r>
          </a:p>
          <a:p>
            <a:pPr lvl="1"/>
            <a:r>
              <a:rPr lang="en-US" sz="1500" dirty="0"/>
              <a:t>Detail data rolled up every 15 days &amp; </a:t>
            </a:r>
            <a:r>
              <a:rPr lang="en-US" sz="1500" dirty="0" err="1"/>
              <a:t>anonymize</a:t>
            </a:r>
            <a:endParaRPr lang="en-US" sz="1500" dirty="0"/>
          </a:p>
          <a:p>
            <a:pPr lvl="1"/>
            <a:r>
              <a:rPr lang="en-US" sz="1500" dirty="0"/>
              <a:t>Daily events purged every 15 days; monthly events after 3yrs</a:t>
            </a:r>
          </a:p>
          <a:p>
            <a:pPr lvl="1"/>
            <a:r>
              <a:rPr lang="en-US" sz="1500" dirty="0"/>
              <a:t>Lifetime counts always retained</a:t>
            </a:r>
          </a:p>
          <a:p>
            <a:r>
              <a:rPr lang="en-US" sz="1800" dirty="0"/>
              <a:t>Counts views &amp; unique items/day</a:t>
            </a:r>
          </a:p>
          <a:p>
            <a:pPr lvl="1"/>
            <a:r>
              <a:rPr lang="en-US" sz="1500" dirty="0"/>
              <a:t>Shows recent (2-weeks) and lifetime count</a:t>
            </a:r>
          </a:p>
          <a:p>
            <a:pPr lvl="1"/>
            <a:r>
              <a:rPr lang="en-US" sz="1500" dirty="0"/>
              <a:t>Trims least visited content</a:t>
            </a:r>
          </a:p>
          <a:p>
            <a:pPr lvl="1"/>
            <a:r>
              <a:rPr lang="en-US" sz="1500" dirty="0"/>
              <a:t>Pushes aggregate data to reporting database</a:t>
            </a:r>
          </a:p>
          <a:p>
            <a:r>
              <a:rPr lang="en-US" sz="1800" dirty="0"/>
              <a:t>Drives recommendations capabilities on content</a:t>
            </a:r>
          </a:p>
          <a:p>
            <a:pPr lvl="1"/>
            <a:r>
              <a:rPr lang="en-US" sz="1500" dirty="0"/>
              <a:t>Calculations injected into search index as sortable managed properties</a:t>
            </a:r>
          </a:p>
          <a:p>
            <a:pPr lvl="1"/>
            <a:r>
              <a:rPr lang="en-US" sz="1500" dirty="0"/>
              <a:t>Deep integration with search engine</a:t>
            </a:r>
          </a:p>
          <a:p>
            <a:pPr lvl="1"/>
            <a:r>
              <a:rPr lang="en-US" sz="1500" dirty="0"/>
              <a:t>Can influence search relevance based on content usage</a:t>
            </a:r>
          </a:p>
          <a:p>
            <a:r>
              <a:rPr lang="en-US" sz="1800" dirty="0"/>
              <a:t>Includes preconfigured CBS Web Part – “Top Pages”</a:t>
            </a:r>
          </a:p>
        </p:txBody>
      </p:sp>
    </p:spTree>
    <p:extLst>
      <p:ext uri="{BB962C8B-B14F-4D97-AF65-F5344CB8AC3E}">
        <p14:creationId xmlns:p14="http://schemas.microsoft.com/office/powerpoint/2010/main" val="930373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Usage Analytics - Extensibility</a:t>
            </a:r>
            <a:endParaRPr lang="en-US" dirty="0"/>
          </a:p>
        </p:txBody>
      </p:sp>
      <p:sp>
        <p:nvSpPr>
          <p:cNvPr id="5" name="Content Placeholder 4"/>
          <p:cNvSpPr>
            <a:spLocks noGrp="1"/>
          </p:cNvSpPr>
          <p:nvPr>
            <p:ph idx="1"/>
          </p:nvPr>
        </p:nvSpPr>
        <p:spPr/>
        <p:txBody>
          <a:bodyPr>
            <a:normAutofit lnSpcReduction="10000"/>
          </a:bodyPr>
          <a:lstStyle/>
          <a:p>
            <a:r>
              <a:rPr lang="en-US" dirty="0" smtClean="0"/>
              <a:t>Can export data from reporting database</a:t>
            </a:r>
          </a:p>
          <a:p>
            <a:pPr lvl="1"/>
            <a:r>
              <a:rPr lang="en-US" dirty="0" smtClean="0"/>
              <a:t>Export to Excel for 15 days &amp; 36 months</a:t>
            </a:r>
          </a:p>
          <a:p>
            <a:pPr lvl="1"/>
            <a:r>
              <a:rPr lang="en-US" dirty="0" smtClean="0"/>
              <a:t>Every 15 days data rolled into partial months; detail purged</a:t>
            </a:r>
          </a:p>
          <a:p>
            <a:r>
              <a:rPr lang="en-US" dirty="0" smtClean="0"/>
              <a:t>Can customize the VIEW event weight</a:t>
            </a:r>
          </a:p>
          <a:p>
            <a:r>
              <a:rPr lang="en-US" dirty="0" smtClean="0"/>
              <a:t>Can create custom events (12 max/tenant)</a:t>
            </a:r>
          </a:p>
          <a:p>
            <a:pPr lvl="1"/>
            <a:r>
              <a:rPr lang="en-US" dirty="0" smtClean="0"/>
              <a:t>View two items = recommendation weight of 1</a:t>
            </a:r>
          </a:p>
          <a:p>
            <a:pPr lvl="1"/>
            <a:r>
              <a:rPr lang="en-US" dirty="0" smtClean="0"/>
              <a:t>*Buy two items = recommendation weight of 10</a:t>
            </a:r>
          </a:p>
          <a:p>
            <a:pPr lvl="1"/>
            <a:r>
              <a:rPr lang="en-US" dirty="0" smtClean="0"/>
              <a:t>*</a:t>
            </a:r>
            <a:r>
              <a:rPr lang="en-US" dirty="0" err="1" smtClean="0"/>
              <a:t>FaceBook</a:t>
            </a:r>
            <a:r>
              <a:rPr lang="en-US" dirty="0" smtClean="0"/>
              <a:t> “like” two items = rec. weight of 5</a:t>
            </a:r>
          </a:p>
          <a:p>
            <a:r>
              <a:rPr lang="en-US" dirty="0" smtClean="0"/>
              <a:t>Custom events submitted via JavaScript</a:t>
            </a:r>
          </a:p>
          <a:p>
            <a:pPr marL="0" indent="0">
              <a:buNone/>
            </a:pPr>
            <a:r>
              <a:rPr lang="en-US" dirty="0" smtClean="0"/>
              <a:t>* = sample custom events developers can define</a:t>
            </a:r>
          </a:p>
          <a:p>
            <a:endParaRPr lang="en-US" dirty="0"/>
          </a:p>
        </p:txBody>
      </p:sp>
    </p:spTree>
    <p:extLst>
      <p:ext uri="{BB962C8B-B14F-4D97-AF65-F5344CB8AC3E}">
        <p14:creationId xmlns:p14="http://schemas.microsoft.com/office/powerpoint/2010/main" val="4117764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Multilingual Site Improvements</a:t>
            </a:r>
            <a:endParaRPr lang="en-US" dirty="0"/>
          </a:p>
        </p:txBody>
      </p:sp>
      <p:sp>
        <p:nvSpPr>
          <p:cNvPr id="5" name="Content Placeholder 4"/>
          <p:cNvSpPr>
            <a:spLocks noGrp="1"/>
          </p:cNvSpPr>
          <p:nvPr>
            <p:ph idx="1"/>
          </p:nvPr>
        </p:nvSpPr>
        <p:spPr/>
        <p:txBody>
          <a:bodyPr/>
          <a:lstStyle/>
          <a:p>
            <a:r>
              <a:rPr lang="en-US" dirty="0" smtClean="0"/>
              <a:t>Improvements from SharePoint 2010</a:t>
            </a:r>
          </a:p>
          <a:p>
            <a:pPr lvl="1"/>
            <a:r>
              <a:rPr lang="en-US" dirty="0"/>
              <a:t>Faster, repeatable and more reliable</a:t>
            </a:r>
          </a:p>
          <a:p>
            <a:pPr lvl="1"/>
            <a:r>
              <a:rPr lang="en-US" dirty="0" smtClean="0"/>
              <a:t>Smaller export packages (vs. one big job)</a:t>
            </a:r>
          </a:p>
          <a:p>
            <a:pPr lvl="1"/>
            <a:r>
              <a:rPr lang="en-US" dirty="0" smtClean="0"/>
              <a:t>Replication list generated so can be restarted if interrupted</a:t>
            </a:r>
          </a:p>
          <a:p>
            <a:pPr lvl="1"/>
            <a:r>
              <a:rPr lang="en-US" dirty="0" smtClean="0"/>
              <a:t>Can publish one or more labels at once</a:t>
            </a:r>
          </a:p>
          <a:p>
            <a:pPr lvl="1"/>
            <a:r>
              <a:rPr lang="en-US" dirty="0" smtClean="0"/>
              <a:t>Page’s metadata emits page’s language for search engines</a:t>
            </a:r>
          </a:p>
          <a:p>
            <a:r>
              <a:rPr lang="en-US" dirty="0" smtClean="0"/>
              <a:t>Machine based translations via Bing translation service</a:t>
            </a:r>
          </a:p>
          <a:p>
            <a:r>
              <a:rPr lang="en-US" dirty="0" smtClean="0"/>
              <a:t>Optionally replicate entire lists / libraries</a:t>
            </a:r>
          </a:p>
        </p:txBody>
      </p:sp>
    </p:spTree>
    <p:extLst>
      <p:ext uri="{BB962C8B-B14F-4D97-AF65-F5344CB8AC3E}">
        <p14:creationId xmlns:p14="http://schemas.microsoft.com/office/powerpoint/2010/main" val="3440668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Multilingual Site Improvements (</a:t>
            </a:r>
            <a:r>
              <a:rPr lang="en-US" dirty="0" err="1" smtClean="0"/>
              <a:t>ctd</a:t>
            </a:r>
            <a:r>
              <a:rPr lang="en-US" dirty="0" smtClean="0"/>
              <a:t>.)</a:t>
            </a:r>
            <a:endParaRPr lang="en-US" dirty="0"/>
          </a:p>
        </p:txBody>
      </p:sp>
      <p:sp>
        <p:nvSpPr>
          <p:cNvPr id="5" name="Content Placeholder 4"/>
          <p:cNvSpPr>
            <a:spLocks noGrp="1"/>
          </p:cNvSpPr>
          <p:nvPr>
            <p:ph idx="1"/>
          </p:nvPr>
        </p:nvSpPr>
        <p:spPr/>
        <p:txBody>
          <a:bodyPr/>
          <a:lstStyle/>
          <a:p>
            <a:r>
              <a:rPr lang="en-US" dirty="0" smtClean="0"/>
              <a:t>Map </a:t>
            </a:r>
            <a:r>
              <a:rPr lang="en-US" b="1" dirty="0" smtClean="0">
                <a:hlinkClick r:id="rId3"/>
              </a:rPr>
              <a:t>http://[..]/</a:t>
            </a:r>
            <a:r>
              <a:rPr lang="en-US" b="1" dirty="0" err="1" smtClean="0">
                <a:hlinkClick r:id="rId3"/>
              </a:rPr>
              <a:t>fr-fr</a:t>
            </a:r>
            <a:r>
              <a:rPr lang="en-US" dirty="0"/>
              <a:t> </a:t>
            </a:r>
            <a:r>
              <a:rPr lang="en-US" dirty="0">
                <a:sym typeface="Wingdings" panose="05000000000000000000" pitchFamily="2" charset="2"/>
              </a:rPr>
              <a:t></a:t>
            </a:r>
            <a:r>
              <a:rPr lang="en-US" dirty="0" smtClean="0"/>
              <a:t> </a:t>
            </a:r>
            <a:r>
              <a:rPr lang="en-US" b="1" dirty="0" smtClean="0">
                <a:hlinkClick r:id="rId4"/>
              </a:rPr>
              <a:t>http://[..].fr</a:t>
            </a:r>
            <a:r>
              <a:rPr lang="en-US" dirty="0" smtClean="0"/>
              <a:t> for </a:t>
            </a:r>
            <a:br>
              <a:rPr lang="en-US" dirty="0" smtClean="0"/>
            </a:br>
            <a:r>
              <a:rPr lang="en-US" dirty="0" smtClean="0"/>
              <a:t>desirable URLs</a:t>
            </a:r>
          </a:p>
          <a:p>
            <a:pPr lvl="1"/>
            <a:r>
              <a:rPr lang="en-US" dirty="0" smtClean="0"/>
              <a:t>Enabled by Cross Site Publishing &amp; Host Header </a:t>
            </a:r>
            <a:br>
              <a:rPr lang="en-US" dirty="0" smtClean="0"/>
            </a:br>
            <a:r>
              <a:rPr lang="en-US" dirty="0" smtClean="0"/>
              <a:t>Site Collections</a:t>
            </a:r>
          </a:p>
          <a:p>
            <a:r>
              <a:rPr lang="en-US" dirty="0" smtClean="0"/>
              <a:t>Export / import content for translation by 3rd party</a:t>
            </a:r>
          </a:p>
          <a:p>
            <a:pPr lvl="1"/>
            <a:r>
              <a:rPr lang="en-US" dirty="0" smtClean="0"/>
              <a:t>Uses industry standard XLIFF file format</a:t>
            </a:r>
          </a:p>
          <a:p>
            <a:pPr lvl="1"/>
            <a:r>
              <a:rPr lang="en-US" dirty="0" smtClean="0"/>
              <a:t>Can include entire label, one page &amp; even navigation</a:t>
            </a:r>
          </a:p>
          <a:p>
            <a:r>
              <a:rPr lang="en-US" dirty="0" smtClean="0"/>
              <a:t>Instead of pushing updated content, label owners are notified of changes &amp; pull content on demand</a:t>
            </a:r>
          </a:p>
          <a:p>
            <a:pPr lvl="1"/>
            <a:r>
              <a:rPr lang="en-US" dirty="0" smtClean="0"/>
              <a:t>Site owner can also opt out of getting additional updates</a:t>
            </a:r>
            <a:endParaRPr lang="en-US" dirty="0"/>
          </a:p>
        </p:txBody>
      </p:sp>
    </p:spTree>
    <p:extLst>
      <p:ext uri="{BB962C8B-B14F-4D97-AF65-F5344CB8AC3E}">
        <p14:creationId xmlns:p14="http://schemas.microsoft.com/office/powerpoint/2010/main" val="3895550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SharePoint </a:t>
            </a:r>
            <a:r>
              <a:rPr lang="en-US" dirty="0"/>
              <a:t>2013 WCM </a:t>
            </a:r>
            <a:r>
              <a:rPr lang="en-US" dirty="0" smtClean="0"/>
              <a:t>CSOM</a:t>
            </a:r>
            <a:endParaRPr lang="en-US" dirty="0"/>
          </a:p>
        </p:txBody>
      </p:sp>
      <p:sp>
        <p:nvSpPr>
          <p:cNvPr id="5" name="Content Placeholder 4"/>
          <p:cNvSpPr>
            <a:spLocks noGrp="1"/>
          </p:cNvSpPr>
          <p:nvPr>
            <p:ph idx="1"/>
          </p:nvPr>
        </p:nvSpPr>
        <p:spPr/>
        <p:txBody>
          <a:bodyPr>
            <a:normAutofit/>
          </a:bodyPr>
          <a:lstStyle/>
          <a:p>
            <a:r>
              <a:rPr lang="en-US" dirty="0" smtClean="0"/>
              <a:t>SharePoint 2010 content available off the server using same CSOM &amp; REST as </a:t>
            </a:r>
            <a:br>
              <a:rPr lang="en-US" dirty="0" smtClean="0"/>
            </a:br>
            <a:r>
              <a:rPr lang="en-US" dirty="0" smtClean="0"/>
              <a:t>SharePoint Foundation</a:t>
            </a:r>
          </a:p>
          <a:p>
            <a:pPr lvl="1"/>
            <a:r>
              <a:rPr lang="en-US" dirty="0" smtClean="0"/>
              <a:t>No context around Publishing</a:t>
            </a:r>
          </a:p>
          <a:p>
            <a:pPr lvl="1"/>
            <a:r>
              <a:rPr lang="en-US" dirty="0" smtClean="0"/>
              <a:t>Required intimate knowledge how Publishing worked</a:t>
            </a:r>
          </a:p>
          <a:p>
            <a:r>
              <a:rPr lang="en-US" dirty="0" smtClean="0"/>
              <a:t>SharePoint 2013 Publishing surfaced via CSOM</a:t>
            </a:r>
          </a:p>
          <a:p>
            <a:pPr lvl="1"/>
            <a:r>
              <a:rPr lang="en-US" dirty="0" smtClean="0">
                <a:latin typeface="Courier New" panose="02070309020205020404" pitchFamily="49" charset="0"/>
                <a:cs typeface="Courier New" panose="02070309020205020404" pitchFamily="49" charset="0"/>
              </a:rPr>
              <a:t>Microsoft.SharePoint.Publishing.dll</a:t>
            </a:r>
          </a:p>
          <a:p>
            <a:pPr lvl="1"/>
            <a:r>
              <a:rPr lang="en-US" dirty="0" smtClean="0">
                <a:latin typeface="Courier New" panose="02070309020205020404" pitchFamily="49" charset="0"/>
                <a:cs typeface="Courier New" panose="02070309020205020404" pitchFamily="49" charset="0"/>
              </a:rPr>
              <a:t>Microsoft.SharePoint.Taxonomy.dll</a:t>
            </a:r>
          </a:p>
          <a:p>
            <a:r>
              <a:rPr lang="en-US" dirty="0" smtClean="0">
                <a:cs typeface="Courier New" panose="02070309020205020404" pitchFamily="49" charset="0"/>
              </a:rPr>
              <a:t>No for REST / </a:t>
            </a:r>
            <a:r>
              <a:rPr lang="en-US" dirty="0" err="1" smtClean="0">
                <a:cs typeface="Courier New" panose="02070309020205020404" pitchFamily="49" charset="0"/>
              </a:rPr>
              <a:t>OData</a:t>
            </a:r>
            <a:r>
              <a:rPr lang="en-US" dirty="0" smtClean="0">
                <a:cs typeface="Courier New" panose="02070309020205020404" pitchFamily="49" charset="0"/>
              </a:rPr>
              <a:t> API</a:t>
            </a:r>
          </a:p>
        </p:txBody>
      </p:sp>
    </p:spTree>
    <p:extLst>
      <p:ext uri="{BB962C8B-B14F-4D97-AF65-F5344CB8AC3E}">
        <p14:creationId xmlns:p14="http://schemas.microsoft.com/office/powerpoint/2010/main" val="1452578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WCM Platform Improvements</a:t>
            </a:r>
            <a:endParaRPr lang="en-US" dirty="0"/>
          </a:p>
        </p:txBody>
      </p:sp>
      <p:sp>
        <p:nvSpPr>
          <p:cNvPr id="5" name="Content Placeholder 4"/>
          <p:cNvSpPr>
            <a:spLocks noGrp="1"/>
          </p:cNvSpPr>
          <p:nvPr>
            <p:ph idx="1"/>
          </p:nvPr>
        </p:nvSpPr>
        <p:spPr/>
        <p:txBody>
          <a:bodyPr/>
          <a:lstStyle/>
          <a:p>
            <a:r>
              <a:rPr lang="en-US" dirty="0" smtClean="0"/>
              <a:t>SharePoint 2013 unifies SharePoint 2010 platforms</a:t>
            </a:r>
          </a:p>
          <a:p>
            <a:pPr lvl="1"/>
            <a:r>
              <a:rPr lang="en-US" dirty="0" smtClean="0"/>
              <a:t>FAST Search Server 2010 for Internet Sites</a:t>
            </a:r>
          </a:p>
          <a:p>
            <a:pPr lvl="1"/>
            <a:r>
              <a:rPr lang="en-US" dirty="0" smtClean="0"/>
              <a:t>SharePoint Server 2010 for Internet Sites</a:t>
            </a:r>
          </a:p>
          <a:p>
            <a:r>
              <a:rPr lang="en-US" dirty="0" smtClean="0"/>
              <a:t>WCM as a Search-Based Application</a:t>
            </a:r>
          </a:p>
          <a:p>
            <a:pPr lvl="1"/>
            <a:r>
              <a:rPr lang="en-US" dirty="0" smtClean="0"/>
              <a:t>Use traditional “authored content” (SharePoint 2010)</a:t>
            </a:r>
          </a:p>
          <a:p>
            <a:pPr lvl="1"/>
            <a:r>
              <a:rPr lang="en-US" dirty="0" smtClean="0"/>
              <a:t>Consume &amp; integrate indexed content into </a:t>
            </a:r>
            <a:br>
              <a:rPr lang="en-US" dirty="0" smtClean="0"/>
            </a:br>
            <a:r>
              <a:rPr lang="en-US" dirty="0" smtClean="0"/>
              <a:t>Publishing sites</a:t>
            </a:r>
          </a:p>
          <a:p>
            <a:r>
              <a:rPr lang="en-US" dirty="0" smtClean="0"/>
              <a:t>Leverage the new SharePoint App Model to inject common applications</a:t>
            </a:r>
          </a:p>
          <a:p>
            <a:pPr lvl="1"/>
            <a:endParaRPr lang="en-US" dirty="0"/>
          </a:p>
        </p:txBody>
      </p:sp>
    </p:spTree>
    <p:extLst>
      <p:ext uri="{BB962C8B-B14F-4D97-AF65-F5344CB8AC3E}">
        <p14:creationId xmlns:p14="http://schemas.microsoft.com/office/powerpoint/2010/main" val="67216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SharePoint 2013 WCM Platform Improvements</a:t>
            </a:r>
          </a:p>
          <a:p>
            <a:pPr>
              <a:buFont typeface="Wingdings" panose="05000000000000000000" pitchFamily="2" charset="2"/>
              <a:buChar char="ü"/>
            </a:pPr>
            <a:r>
              <a:rPr lang="en-US" dirty="0"/>
              <a:t>Managing Content, Navigation and Authoring</a:t>
            </a:r>
          </a:p>
          <a:p>
            <a:pPr>
              <a:buFont typeface="Wingdings" panose="05000000000000000000" pitchFamily="2" charset="2"/>
              <a:buChar char="ü"/>
            </a:pPr>
            <a:r>
              <a:rPr lang="en-US" dirty="0"/>
              <a:t>Search Engine Optimization </a:t>
            </a:r>
          </a:p>
          <a:p>
            <a:pPr>
              <a:buFont typeface="Wingdings" panose="05000000000000000000" pitchFamily="2" charset="2"/>
              <a:buChar char="ü"/>
            </a:pPr>
            <a:r>
              <a:rPr lang="en-US" dirty="0"/>
              <a:t>Cross Site Publishing - Content Reuse</a:t>
            </a:r>
          </a:p>
          <a:p>
            <a:pPr>
              <a:buFont typeface="Wingdings" panose="05000000000000000000" pitchFamily="2" charset="2"/>
              <a:buChar char="ü"/>
            </a:pPr>
            <a:r>
              <a:rPr lang="en-US" dirty="0"/>
              <a:t>Catalogs &amp; Topic Pages</a:t>
            </a:r>
          </a:p>
          <a:p>
            <a:pPr>
              <a:buFont typeface="Wingdings" panose="05000000000000000000" pitchFamily="2" charset="2"/>
              <a:buChar char="ü"/>
            </a:pPr>
            <a:r>
              <a:rPr lang="en-US" dirty="0"/>
              <a:t>Branding Sites</a:t>
            </a:r>
          </a:p>
          <a:p>
            <a:pPr>
              <a:buFont typeface="Wingdings" panose="05000000000000000000" pitchFamily="2" charset="2"/>
              <a:buChar char="ü"/>
            </a:pPr>
            <a:r>
              <a:rPr lang="en-US" dirty="0"/>
              <a:t>Design Manager</a:t>
            </a:r>
          </a:p>
          <a:p>
            <a:pPr>
              <a:buFont typeface="Wingdings" panose="05000000000000000000" pitchFamily="2" charset="2"/>
              <a:buChar char="ü"/>
            </a:pPr>
            <a:r>
              <a:rPr lang="en-US" dirty="0"/>
              <a:t>Usage Analytics</a:t>
            </a:r>
          </a:p>
          <a:p>
            <a:pPr>
              <a:buFont typeface="Wingdings" panose="05000000000000000000" pitchFamily="2" charset="2"/>
              <a:buChar char="ü"/>
            </a:pPr>
            <a:r>
              <a:rPr lang="en-US" dirty="0"/>
              <a:t>Multilingual</a:t>
            </a:r>
          </a:p>
        </p:txBody>
      </p:sp>
    </p:spTree>
    <p:extLst>
      <p:ext uri="{BB962C8B-B14F-4D97-AF65-F5344CB8AC3E}">
        <p14:creationId xmlns:p14="http://schemas.microsoft.com/office/powerpoint/2010/main" val="2242785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2013 WCM Pillars</a:t>
            </a:r>
            <a:endParaRPr lang="en-US" dirty="0"/>
          </a:p>
        </p:txBody>
      </p:sp>
      <p:graphicFrame>
        <p:nvGraphicFramePr>
          <p:cNvPr id="8" name="Diagram 7"/>
          <p:cNvGraphicFramePr/>
          <p:nvPr>
            <p:extLst>
              <p:ext uri="{D42A27DB-BD31-4B8C-83A1-F6EECF244321}">
                <p14:modId xmlns:p14="http://schemas.microsoft.com/office/powerpoint/2010/main" val="3662904920"/>
              </p:ext>
            </p:extLst>
          </p:nvPr>
        </p:nvGraphicFramePr>
        <p:xfrm>
          <a:off x="570457" y="1143000"/>
          <a:ext cx="806025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125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SharePoint 2013 Content Model</a:t>
            </a:r>
            <a:endParaRPr lang="en-US" dirty="0"/>
          </a:p>
        </p:txBody>
      </p:sp>
      <p:sp>
        <p:nvSpPr>
          <p:cNvPr id="9" name="Rounded Rectangle 8"/>
          <p:cNvSpPr/>
          <p:nvPr/>
        </p:nvSpPr>
        <p:spPr>
          <a:xfrm>
            <a:off x="228600" y="2262836"/>
            <a:ext cx="381000" cy="2881110"/>
          </a:xfrm>
          <a:prstGeom prst="roundRect">
            <a:avLst/>
          </a:prstGeom>
        </p:spPr>
        <p:style>
          <a:lnRef idx="1">
            <a:schemeClr val="dk1"/>
          </a:lnRef>
          <a:fillRef idx="3">
            <a:schemeClr val="dk1"/>
          </a:fillRef>
          <a:effectRef idx="2">
            <a:schemeClr val="dk1"/>
          </a:effectRef>
          <a:fontRef idx="minor">
            <a:schemeClr val="lt1"/>
          </a:fontRef>
        </p:style>
        <p:txBody>
          <a:bodyPr vert="vert270" lIns="87929" tIns="43964" rIns="87929" bIns="43964" rtlCol="0" anchor="ctr"/>
          <a:lstStyle/>
          <a:p>
            <a:pPr algn="ctr"/>
            <a:r>
              <a:rPr lang="en-US" sz="1350" dirty="0"/>
              <a:t>Shared Metadata</a:t>
            </a:r>
          </a:p>
        </p:txBody>
      </p:sp>
      <p:sp>
        <p:nvSpPr>
          <p:cNvPr id="10" name="Rounded Rectangle 9"/>
          <p:cNvSpPr/>
          <p:nvPr/>
        </p:nvSpPr>
        <p:spPr>
          <a:xfrm>
            <a:off x="1066801" y="2526227"/>
            <a:ext cx="1828800" cy="902774"/>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Authored Content</a:t>
            </a:r>
          </a:p>
        </p:txBody>
      </p:sp>
      <p:sp>
        <p:nvSpPr>
          <p:cNvPr id="11" name="Rounded Rectangle 10"/>
          <p:cNvSpPr/>
          <p:nvPr/>
        </p:nvSpPr>
        <p:spPr>
          <a:xfrm>
            <a:off x="838201" y="4389370"/>
            <a:ext cx="1752600" cy="754577"/>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Item Catalog</a:t>
            </a:r>
          </a:p>
        </p:txBody>
      </p:sp>
      <p:sp>
        <p:nvSpPr>
          <p:cNvPr id="12" name="Rounded Rectangle 11"/>
          <p:cNvSpPr/>
          <p:nvPr/>
        </p:nvSpPr>
        <p:spPr>
          <a:xfrm>
            <a:off x="2667001" y="4389370"/>
            <a:ext cx="1752600" cy="754577"/>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Item Catalog</a:t>
            </a:r>
          </a:p>
        </p:txBody>
      </p:sp>
      <p:sp>
        <p:nvSpPr>
          <p:cNvPr id="13" name="Rounded Rectangle 12"/>
          <p:cNvSpPr/>
          <p:nvPr/>
        </p:nvSpPr>
        <p:spPr>
          <a:xfrm>
            <a:off x="4495801" y="4389370"/>
            <a:ext cx="1752600" cy="754577"/>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Reusable Content</a:t>
            </a:r>
          </a:p>
        </p:txBody>
      </p:sp>
      <p:sp>
        <p:nvSpPr>
          <p:cNvPr id="14" name="Rounded Rectangle 13"/>
          <p:cNvSpPr/>
          <p:nvPr/>
        </p:nvSpPr>
        <p:spPr>
          <a:xfrm>
            <a:off x="6781800" y="4389370"/>
            <a:ext cx="1752600" cy="743575"/>
          </a:xfrm>
          <a:prstGeom prst="roundRect">
            <a:avLst/>
          </a:prstGeom>
        </p:spPr>
        <p:style>
          <a:lnRef idx="0">
            <a:schemeClr val="accent1"/>
          </a:lnRef>
          <a:fillRef idx="3">
            <a:schemeClr val="accent1"/>
          </a:fillRef>
          <a:effectRef idx="3">
            <a:schemeClr val="accent1"/>
          </a:effectRef>
          <a:fontRef idx="minor">
            <a:schemeClr val="lt1"/>
          </a:fontRef>
        </p:style>
        <p:txBody>
          <a:bodyPr lIns="87929" tIns="43964" rIns="87929" bIns="43964" rtlCol="0" anchor="ctr"/>
          <a:lstStyle/>
          <a:p>
            <a:pPr algn="ctr"/>
            <a:r>
              <a:rPr lang="en-US" sz="1350" dirty="0"/>
              <a:t>External Content</a:t>
            </a:r>
          </a:p>
        </p:txBody>
      </p:sp>
      <p:sp>
        <p:nvSpPr>
          <p:cNvPr id="15" name="Rounded Rectangle 14"/>
          <p:cNvSpPr/>
          <p:nvPr/>
        </p:nvSpPr>
        <p:spPr>
          <a:xfrm>
            <a:off x="6768862" y="2268984"/>
            <a:ext cx="1752600" cy="708629"/>
          </a:xfrm>
          <a:prstGeom prst="roundRect">
            <a:avLst/>
          </a:prstGeom>
        </p:spPr>
        <p:style>
          <a:lnRef idx="1">
            <a:schemeClr val="accent6"/>
          </a:lnRef>
          <a:fillRef idx="3">
            <a:schemeClr val="accent6"/>
          </a:fillRef>
          <a:effectRef idx="2">
            <a:schemeClr val="accent6"/>
          </a:effectRef>
          <a:fontRef idx="minor">
            <a:schemeClr val="lt1"/>
          </a:fontRef>
        </p:style>
        <p:txBody>
          <a:bodyPr lIns="87929" tIns="43964" rIns="87929" bIns="43964" rtlCol="0" anchor="ctr"/>
          <a:lstStyle/>
          <a:p>
            <a:pPr algn="ctr"/>
            <a:r>
              <a:rPr lang="en-US" sz="1350" dirty="0" smtClean="0"/>
              <a:t>Catalog Item </a:t>
            </a:r>
            <a:r>
              <a:rPr lang="en-US" sz="1350" dirty="0"/>
              <a:t>Page</a:t>
            </a:r>
          </a:p>
        </p:txBody>
      </p:sp>
      <p:sp>
        <p:nvSpPr>
          <p:cNvPr id="16" name="Rounded Rectangle 15"/>
          <p:cNvSpPr/>
          <p:nvPr/>
        </p:nvSpPr>
        <p:spPr>
          <a:xfrm>
            <a:off x="3962401" y="2262836"/>
            <a:ext cx="1828800" cy="754577"/>
          </a:xfrm>
          <a:prstGeom prst="roundRect">
            <a:avLst/>
          </a:prstGeom>
        </p:spPr>
        <p:style>
          <a:lnRef idx="1">
            <a:schemeClr val="accent6"/>
          </a:lnRef>
          <a:fillRef idx="3">
            <a:schemeClr val="accent6"/>
          </a:fillRef>
          <a:effectRef idx="2">
            <a:schemeClr val="accent6"/>
          </a:effectRef>
          <a:fontRef idx="minor">
            <a:schemeClr val="lt1"/>
          </a:fontRef>
        </p:style>
        <p:txBody>
          <a:bodyPr lIns="87929" tIns="43964" rIns="87929" bIns="43964" rtlCol="0" anchor="ctr"/>
          <a:lstStyle/>
          <a:p>
            <a:pPr algn="ctr"/>
            <a:r>
              <a:rPr lang="en-US" sz="1350" dirty="0" smtClean="0"/>
              <a:t>Topic / Catalog Page</a:t>
            </a:r>
            <a:endParaRPr lang="en-US" sz="1350" dirty="0"/>
          </a:p>
        </p:txBody>
      </p:sp>
      <p:sp>
        <p:nvSpPr>
          <p:cNvPr id="17" name="Rounded Rectangle 16"/>
          <p:cNvSpPr/>
          <p:nvPr/>
        </p:nvSpPr>
        <p:spPr>
          <a:xfrm>
            <a:off x="1066800" y="3566196"/>
            <a:ext cx="5029200" cy="342989"/>
          </a:xfrm>
          <a:prstGeom prst="roundRect">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350" dirty="0"/>
              <a:t>Indexed Content</a:t>
            </a:r>
          </a:p>
        </p:txBody>
      </p:sp>
      <p:sp>
        <p:nvSpPr>
          <p:cNvPr id="18" name="Rounded Rectangle 17"/>
          <p:cNvSpPr/>
          <p:nvPr/>
        </p:nvSpPr>
        <p:spPr>
          <a:xfrm>
            <a:off x="6477000" y="3566196"/>
            <a:ext cx="2286000" cy="342989"/>
          </a:xfrm>
          <a:prstGeom prst="roundRect">
            <a:avLst/>
          </a:prstGeom>
        </p:spPr>
        <p:style>
          <a:lnRef idx="1">
            <a:schemeClr val="accent2"/>
          </a:lnRef>
          <a:fillRef idx="2">
            <a:schemeClr val="accent2"/>
          </a:fillRef>
          <a:effectRef idx="1">
            <a:schemeClr val="accent2"/>
          </a:effectRef>
          <a:fontRef idx="minor">
            <a:schemeClr val="dk1"/>
          </a:fontRef>
        </p:style>
        <p:txBody>
          <a:bodyPr lIns="87929" tIns="43964" rIns="87929" bIns="43964" rtlCol="0" anchor="ctr"/>
          <a:lstStyle/>
          <a:p>
            <a:pPr algn="ctr"/>
            <a:r>
              <a:rPr lang="en-US" sz="1350" dirty="0"/>
              <a:t>Federated Content</a:t>
            </a:r>
          </a:p>
        </p:txBody>
      </p:sp>
      <p:cxnSp>
        <p:nvCxnSpPr>
          <p:cNvPr id="20" name="Straight Arrow Connector 19"/>
          <p:cNvCxnSpPr/>
          <p:nvPr/>
        </p:nvCxnSpPr>
        <p:spPr>
          <a:xfrm>
            <a:off x="685800" y="2811619"/>
            <a:ext cx="304800"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1" name="Straight Arrow Connector 20"/>
          <p:cNvCxnSpPr/>
          <p:nvPr/>
        </p:nvCxnSpPr>
        <p:spPr>
          <a:xfrm>
            <a:off x="685801" y="2400032"/>
            <a:ext cx="3200400"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pic>
        <p:nvPicPr>
          <p:cNvPr id="24" name="Picture 2" descr="\\rivercity-zeus\Development\Microsoft DVD_Art_Sept-2-2010\Artwork_Imagery\Icons - Illustrations\_ WINDOWS VISTA ICONS\Cog Wheel Gea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844299"/>
            <a:ext cx="457200" cy="41158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V="1">
            <a:off x="1524001" y="3977783"/>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1" name="Straight Arrow Connector 30"/>
          <p:cNvCxnSpPr/>
          <p:nvPr/>
        </p:nvCxnSpPr>
        <p:spPr>
          <a:xfrm flipV="1">
            <a:off x="3371851" y="3977783"/>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2" name="Straight Arrow Connector 31"/>
          <p:cNvCxnSpPr/>
          <p:nvPr/>
        </p:nvCxnSpPr>
        <p:spPr>
          <a:xfrm flipV="1">
            <a:off x="5088867" y="3987491"/>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3" name="Straight Arrow Connector 32"/>
          <p:cNvCxnSpPr/>
          <p:nvPr/>
        </p:nvCxnSpPr>
        <p:spPr>
          <a:xfrm flipH="1" flipV="1">
            <a:off x="7543801" y="3977783"/>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4" name="Straight Arrow Connector 33"/>
          <p:cNvCxnSpPr/>
          <p:nvPr/>
        </p:nvCxnSpPr>
        <p:spPr>
          <a:xfrm flipV="1">
            <a:off x="4646044" y="3120633"/>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7" name="Straight Arrow Connector 36"/>
          <p:cNvCxnSpPr/>
          <p:nvPr/>
        </p:nvCxnSpPr>
        <p:spPr>
          <a:xfrm flipH="1" flipV="1">
            <a:off x="6565062" y="3157520"/>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9" name="Straight Arrow Connector 38"/>
          <p:cNvCxnSpPr/>
          <p:nvPr/>
        </p:nvCxnSpPr>
        <p:spPr>
          <a:xfrm flipV="1">
            <a:off x="5750225" y="3157520"/>
            <a:ext cx="342900" cy="34298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40" name="Straight Arrow Connector 39"/>
          <p:cNvCxnSpPr/>
          <p:nvPr/>
        </p:nvCxnSpPr>
        <p:spPr>
          <a:xfrm flipV="1">
            <a:off x="6477000" y="2674423"/>
            <a:ext cx="190500" cy="20579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pic>
        <p:nvPicPr>
          <p:cNvPr id="2050" name="Picture 2" descr="\\rivercity-zeus\Development\Microsoft DVD_Art_Sept-2-2010\Artwork_Imagery\Icons - Illustrations\_ WINDOWS VISTA ICONS\Cog Wheel Ge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7019" y="3154932"/>
            <a:ext cx="304800" cy="27439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rivercity-zeus\Development\Microsoft DVD_Art_Sept-2-2010\Artwork_Imagery\Icons - Illustrations\_ WINDOWS VISTA ICONS\Cog Wheel Ge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6967" y="4046381"/>
            <a:ext cx="304800" cy="2743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rivercity-zeus\Development\Microsoft DVD_Art_Sept-2-2010\Artwork_Imagery\Icons - Illustrations\_ WINDOWS VISTA ICONS\Cog Wheel Ge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4046381"/>
            <a:ext cx="304800" cy="27439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rivercity-zeus\Development\Microsoft DVD_Art_Sept-2-2010\Artwork_Imagery\Icons - Illustrations\_ WINDOWS VISTA ICONS\Cog Wheel Ge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2101" y="4046381"/>
            <a:ext cx="304800" cy="27439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ivercity-zeus\Development\Microsoft DVD_Art_Sept-2-2010\Artwork_Imagery\Icons - Illustrations\_ WINDOWS VISTA ICONS\Cog Wheel Ge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5700" y="4046381"/>
            <a:ext cx="304800" cy="274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383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Taxonomy in SharePoint 2013</a:t>
            </a:r>
            <a:endParaRPr lang="en-US" dirty="0"/>
          </a:p>
        </p:txBody>
      </p:sp>
      <p:sp>
        <p:nvSpPr>
          <p:cNvPr id="5" name="Content Placeholder 4"/>
          <p:cNvSpPr>
            <a:spLocks noGrp="1"/>
          </p:cNvSpPr>
          <p:nvPr>
            <p:ph idx="1"/>
          </p:nvPr>
        </p:nvSpPr>
        <p:spPr/>
        <p:txBody>
          <a:bodyPr/>
          <a:lstStyle/>
          <a:p>
            <a:r>
              <a:rPr lang="en-US" dirty="0" smtClean="0"/>
              <a:t>Metadata &amp; Taxonomies in Publishing Sites</a:t>
            </a:r>
          </a:p>
          <a:p>
            <a:pPr lvl="1"/>
            <a:r>
              <a:rPr lang="en-US" dirty="0" smtClean="0"/>
              <a:t>Introduced in SharePoint Server 2010</a:t>
            </a:r>
          </a:p>
          <a:p>
            <a:pPr lvl="1"/>
            <a:r>
              <a:rPr lang="en-US" dirty="0" smtClean="0"/>
              <a:t>SharePoint 2013 – Building &amp; delivering on SP2010</a:t>
            </a:r>
          </a:p>
          <a:p>
            <a:r>
              <a:rPr lang="en-US" dirty="0" smtClean="0"/>
              <a:t>Improvements &amp; Additions:</a:t>
            </a:r>
          </a:p>
          <a:p>
            <a:pPr lvl="1"/>
            <a:r>
              <a:rPr lang="en-US" dirty="0" smtClean="0"/>
              <a:t>Added concept of “intended use”</a:t>
            </a:r>
          </a:p>
          <a:p>
            <a:pPr lvl="1"/>
            <a:r>
              <a:rPr lang="en-US" dirty="0" smtClean="0"/>
              <a:t>New management pages (so Term Store Manager </a:t>
            </a:r>
            <a:br>
              <a:rPr lang="en-US" dirty="0" smtClean="0"/>
            </a:br>
            <a:r>
              <a:rPr lang="en-US" dirty="0" smtClean="0"/>
              <a:t>isn’t req.)</a:t>
            </a:r>
          </a:p>
          <a:p>
            <a:pPr lvl="1"/>
            <a:r>
              <a:rPr lang="en-US" dirty="0" smtClean="0"/>
              <a:t>UI for management of custom properties on terms</a:t>
            </a:r>
          </a:p>
        </p:txBody>
      </p:sp>
    </p:spTree>
    <p:extLst>
      <p:ext uri="{BB962C8B-B14F-4D97-AF65-F5344CB8AC3E}">
        <p14:creationId xmlns:p14="http://schemas.microsoft.com/office/powerpoint/2010/main" val="2869951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Site Navigation &amp; Topic Pages</a:t>
            </a:r>
            <a:endParaRPr lang="en-US" dirty="0"/>
          </a:p>
        </p:txBody>
      </p:sp>
      <p:sp>
        <p:nvSpPr>
          <p:cNvPr id="5" name="Content Placeholder 4"/>
          <p:cNvSpPr>
            <a:spLocks noGrp="1"/>
          </p:cNvSpPr>
          <p:nvPr>
            <p:ph idx="1"/>
          </p:nvPr>
        </p:nvSpPr>
        <p:spPr/>
        <p:txBody>
          <a:bodyPr/>
          <a:lstStyle/>
          <a:p>
            <a:r>
              <a:rPr lang="en-US" dirty="0" smtClean="0"/>
              <a:t>Navigation based on taxonomy</a:t>
            </a:r>
          </a:p>
          <a:p>
            <a:pPr lvl="1"/>
            <a:r>
              <a:rPr lang="en-US" dirty="0" smtClean="0"/>
              <a:t>Enables clean URLs </a:t>
            </a:r>
          </a:p>
          <a:p>
            <a:pPr lvl="1"/>
            <a:r>
              <a:rPr lang="en-US" dirty="0" smtClean="0"/>
              <a:t>Enables multilingual URLs</a:t>
            </a:r>
          </a:p>
          <a:p>
            <a:r>
              <a:rPr lang="en-US" dirty="0" smtClean="0"/>
              <a:t>Allows for easy reorganization of content by </a:t>
            </a:r>
            <a:br>
              <a:rPr lang="en-US" dirty="0" smtClean="0"/>
            </a:br>
            <a:r>
              <a:rPr lang="en-US" dirty="0" smtClean="0"/>
              <a:t>modifying the term set</a:t>
            </a:r>
          </a:p>
          <a:p>
            <a:r>
              <a:rPr lang="en-US" dirty="0" smtClean="0"/>
              <a:t>Automatic generation of term-driven page</a:t>
            </a:r>
          </a:p>
          <a:p>
            <a:pPr lvl="1"/>
            <a:r>
              <a:rPr lang="en-US" dirty="0" smtClean="0"/>
              <a:t>“Home page” for a term » contains search </a:t>
            </a:r>
            <a:br>
              <a:rPr lang="en-US" dirty="0" smtClean="0"/>
            </a:br>
            <a:r>
              <a:rPr lang="en-US" dirty="0" smtClean="0"/>
              <a:t>results for a term</a:t>
            </a:r>
          </a:p>
          <a:p>
            <a:pPr lvl="1"/>
            <a:r>
              <a:rPr lang="en-US" dirty="0" smtClean="0"/>
              <a:t>Template can be customized by </a:t>
            </a:r>
            <a:br>
              <a:rPr lang="en-US" dirty="0" smtClean="0"/>
            </a:br>
            <a:r>
              <a:rPr lang="en-US" dirty="0" smtClean="0"/>
              <a:t>designers &amp; developers</a:t>
            </a:r>
          </a:p>
          <a:p>
            <a:pPr lvl="1"/>
            <a:endParaRPr lang="en-US" dirty="0"/>
          </a:p>
        </p:txBody>
      </p:sp>
      <p:pic>
        <p:nvPicPr>
          <p:cNvPr id="1026" name="Picture 2" descr="C:\Users\andrew.RIVERCITY\Desktop\GYBO\StepB\New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066800"/>
            <a:ext cx="2984914" cy="17665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035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Managed </a:t>
            </a:r>
            <a:r>
              <a:rPr lang="en-US" dirty="0" smtClean="0"/>
              <a:t>Navigation</a:t>
            </a:r>
            <a:endParaRPr lang="en-US" dirty="0"/>
          </a:p>
        </p:txBody>
      </p:sp>
      <p:sp>
        <p:nvSpPr>
          <p:cNvPr id="3" name="Content Placeholder 2"/>
          <p:cNvSpPr>
            <a:spLocks noGrp="1"/>
          </p:cNvSpPr>
          <p:nvPr>
            <p:ph idx="1"/>
          </p:nvPr>
        </p:nvSpPr>
        <p:spPr/>
        <p:txBody>
          <a:bodyPr>
            <a:normAutofit lnSpcReduction="10000"/>
          </a:bodyPr>
          <a:lstStyle/>
          <a:p>
            <a:r>
              <a:rPr lang="en-US" dirty="0" smtClean="0"/>
              <a:t>Drive your navigation and</a:t>
            </a:r>
            <a:br>
              <a:rPr lang="en-US" dirty="0" smtClean="0"/>
            </a:br>
            <a:r>
              <a:rPr lang="en-US" dirty="0" smtClean="0"/>
              <a:t>URLs based on </a:t>
            </a:r>
            <a:br>
              <a:rPr lang="en-US" dirty="0" smtClean="0"/>
            </a:br>
            <a:r>
              <a:rPr lang="en-US" dirty="0" smtClean="0"/>
              <a:t>Term Store hierarchies</a:t>
            </a:r>
          </a:p>
          <a:p>
            <a:r>
              <a:rPr lang="en-US" dirty="0" smtClean="0"/>
              <a:t>Clean URLs for actual </a:t>
            </a:r>
            <a:br>
              <a:rPr lang="en-US" dirty="0" smtClean="0"/>
            </a:br>
            <a:r>
              <a:rPr lang="en-US" dirty="0" smtClean="0"/>
              <a:t>end users</a:t>
            </a:r>
          </a:p>
          <a:p>
            <a:pPr lvl="1"/>
            <a:r>
              <a:rPr lang="en-US" b="1" dirty="0" smtClean="0">
                <a:hlinkClick r:id="rId3"/>
              </a:rPr>
              <a:t>http://www.contoso.com/careers</a:t>
            </a:r>
            <a:r>
              <a:rPr lang="en-US" b="1" dirty="0" smtClean="0"/>
              <a:t> </a:t>
            </a:r>
          </a:p>
          <a:p>
            <a:pPr lvl="1"/>
            <a:r>
              <a:rPr lang="en-US" b="1" dirty="0" smtClean="0">
                <a:hlinkClick r:id="rId4"/>
              </a:rPr>
              <a:t>http://www.contoso.com/aboutus</a:t>
            </a:r>
            <a:r>
              <a:rPr lang="en-US" b="1" dirty="0" smtClean="0"/>
              <a:t> </a:t>
            </a:r>
          </a:p>
          <a:p>
            <a:r>
              <a:rPr lang="en-US" dirty="0" smtClean="0"/>
              <a:t>Define settings for navigation in Term </a:t>
            </a:r>
            <a:br>
              <a:rPr lang="en-US" dirty="0" smtClean="0"/>
            </a:br>
            <a:r>
              <a:rPr lang="en-US" dirty="0" smtClean="0"/>
              <a:t>Store Manager</a:t>
            </a:r>
          </a:p>
          <a:p>
            <a:r>
              <a:rPr lang="en-US" dirty="0" smtClean="0"/>
              <a:t>Provides also dynamic topic pages capability for minimizing amount of physical pages for </a:t>
            </a:r>
            <a:br>
              <a:rPr lang="en-US" dirty="0" smtClean="0"/>
            </a:br>
            <a:r>
              <a:rPr lang="en-US" dirty="0" smtClean="0"/>
              <a:t>catalog type sites</a:t>
            </a:r>
            <a:endParaRPr lang="en-US" dirty="0"/>
          </a:p>
        </p:txBody>
      </p:sp>
      <p:pic>
        <p:nvPicPr>
          <p:cNvPr id="2051" name="Picture 3" descr="C:\Users\andrew.RIVERCITY\Desktop\GYBO\StepA\5-31-2012 1-04-34 P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0645" y="1312350"/>
            <a:ext cx="3752355" cy="2116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5811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Content </a:t>
            </a:r>
            <a:r>
              <a:rPr lang="en-US" dirty="0" smtClean="0"/>
              <a:t>&amp;</a:t>
            </a:r>
            <a:br>
              <a:rPr lang="en-US" dirty="0" smtClean="0"/>
            </a:br>
            <a:r>
              <a:rPr lang="en-US" dirty="0" smtClean="0"/>
              <a:t>Managed </a:t>
            </a:r>
            <a:r>
              <a:rPr lang="en-US" dirty="0"/>
              <a:t>Navigation</a:t>
            </a:r>
          </a:p>
        </p:txBody>
      </p:sp>
    </p:spTree>
    <p:extLst>
      <p:ext uri="{BB962C8B-B14F-4D97-AF65-F5344CB8AC3E}">
        <p14:creationId xmlns:p14="http://schemas.microsoft.com/office/powerpoint/2010/main" val="246436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11C52CD-8BFE-4EB6-AEE9-E2539D702E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 Course Module</Template>
  <TotalTime>94</TotalTime>
  <Words>2900</Words>
  <Application>Microsoft Office PowerPoint</Application>
  <PresentationFormat>On-screen Show (4:3)</PresentationFormat>
  <Paragraphs>309</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Black</vt:lpstr>
      <vt:lpstr>Calibri</vt:lpstr>
      <vt:lpstr>Courier New</vt:lpstr>
      <vt:lpstr>Lucida Console</vt:lpstr>
      <vt:lpstr>Wingdings</vt:lpstr>
      <vt:lpstr>CPT Course Module</vt:lpstr>
      <vt:lpstr>Web Content Management​</vt:lpstr>
      <vt:lpstr>Agenda</vt:lpstr>
      <vt:lpstr>WCM Platform Improvements</vt:lpstr>
      <vt:lpstr>SharePoint 2013 WCM Pillars</vt:lpstr>
      <vt:lpstr>SharePoint 2013 Content Model</vt:lpstr>
      <vt:lpstr>Taxonomy in SharePoint 2013</vt:lpstr>
      <vt:lpstr>Site Navigation &amp; Topic Pages</vt:lpstr>
      <vt:lpstr>Managed Navigation</vt:lpstr>
      <vt:lpstr>Structured Content &amp; Managed Navigation</vt:lpstr>
      <vt:lpstr>Agenda</vt:lpstr>
      <vt:lpstr>Search Engine Optimization Improvements</vt:lpstr>
      <vt:lpstr>Cross Site Publishing &amp; Catalogs</vt:lpstr>
      <vt:lpstr>Content by Search Web Part</vt:lpstr>
      <vt:lpstr>Navigation, Search and Topic Pages</vt:lpstr>
      <vt:lpstr>Content Catalogs, Topic Pages &amp; Content By Search</vt:lpstr>
      <vt:lpstr>Agenda</vt:lpstr>
      <vt:lpstr>Image Renditions</vt:lpstr>
      <vt:lpstr>Implementing Custom Branding</vt:lpstr>
      <vt:lpstr>Design Manager: Implementing a Custom Brand</vt:lpstr>
      <vt:lpstr>Snippet Manager: Adding SharePoint Components</vt:lpstr>
      <vt:lpstr>Adding SharePoint Components</vt:lpstr>
      <vt:lpstr>Optimizing for Mobile Devices</vt:lpstr>
      <vt:lpstr>Design Manager</vt:lpstr>
      <vt:lpstr>Agenda</vt:lpstr>
      <vt:lpstr>Usage Analytics</vt:lpstr>
      <vt:lpstr>Usage Analytics - Extensibility</vt:lpstr>
      <vt:lpstr>Multilingual Site Improvements</vt:lpstr>
      <vt:lpstr>Multilingual Site Improvements (ctd.)</vt:lpstr>
      <vt:lpstr>SharePoint 2013 WCM CSOM</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Content Management​</dc:title>
  <dc:creator>Windows User</dc:creator>
  <cp:lastModifiedBy>Ted Pattison</cp:lastModifiedBy>
  <cp:revision>24</cp:revision>
  <dcterms:created xsi:type="dcterms:W3CDTF">2012-07-07T16:51:28Z</dcterms:created>
  <dcterms:modified xsi:type="dcterms:W3CDTF">2014-01-10T15:59:20Z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