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3"/>
  </p:notesMasterIdLst>
  <p:handoutMasterIdLst>
    <p:handoutMasterId r:id="rId44"/>
  </p:handoutMasterIdLst>
  <p:sldIdLst>
    <p:sldId id="279" r:id="rId6"/>
    <p:sldId id="278" r:id="rId7"/>
    <p:sldId id="282" r:id="rId8"/>
    <p:sldId id="307" r:id="rId9"/>
    <p:sldId id="321" r:id="rId10"/>
    <p:sldId id="283" r:id="rId11"/>
    <p:sldId id="286" r:id="rId12"/>
    <p:sldId id="311" r:id="rId13"/>
    <p:sldId id="320" r:id="rId14"/>
    <p:sldId id="308" r:id="rId15"/>
    <p:sldId id="284" r:id="rId16"/>
    <p:sldId id="303" r:id="rId17"/>
    <p:sldId id="322" r:id="rId18"/>
    <p:sldId id="294" r:id="rId19"/>
    <p:sldId id="292" r:id="rId20"/>
    <p:sldId id="323" r:id="rId21"/>
    <p:sldId id="288" r:id="rId22"/>
    <p:sldId id="296" r:id="rId23"/>
    <p:sldId id="324" r:id="rId24"/>
    <p:sldId id="289" r:id="rId25"/>
    <p:sldId id="290" r:id="rId26"/>
    <p:sldId id="332" r:id="rId27"/>
    <p:sldId id="291" r:id="rId28"/>
    <p:sldId id="325" r:id="rId29"/>
    <p:sldId id="297" r:id="rId30"/>
    <p:sldId id="302" r:id="rId31"/>
    <p:sldId id="326" r:id="rId32"/>
    <p:sldId id="319" r:id="rId33"/>
    <p:sldId id="329" r:id="rId34"/>
    <p:sldId id="330" r:id="rId35"/>
    <p:sldId id="300" r:id="rId36"/>
    <p:sldId id="301" r:id="rId37"/>
    <p:sldId id="295" r:id="rId38"/>
    <p:sldId id="327" r:id="rId39"/>
    <p:sldId id="312" r:id="rId40"/>
    <p:sldId id="331" r:id="rId41"/>
    <p:sldId id="328" r:id="rId4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Connell" initials="AC" lastIdx="8"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80" autoAdjust="0"/>
    <p:restoredTop sz="35262" autoAdjust="0"/>
  </p:normalViewPr>
  <p:slideViewPr>
    <p:cSldViewPr>
      <p:cViewPr varScale="1">
        <p:scale>
          <a:sx n="31" d="100"/>
          <a:sy n="31" d="100"/>
        </p:scale>
        <p:origin x="-2880" y="-9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92" d="100"/>
          <a:sy n="92" d="100"/>
        </p:scale>
        <p:origin x="3984" y="8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2-08-29T11:09:12.886" idx="6">
    <p:pos x="5583" y="816"/>
    <p:text>Update this to be our own picture, not this screenshot from MSDN</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microsoft.com/web/downloads/platform.aspx"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SharePoint 2013 dramatically changes the workflow architecture in the latest release. Workflow is now handled by Workflow Managers, both in on-premises and hosted deployments. In this module students will learn how to create custom workflows using SharePoint Designer 2013 and Visual Studio 2012 as well as some of the new capabilities introduced in SharePoint 2013 workflows: dynamic values, stages and remote web service calls.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Workflow Manager is distributed via the Microsoft</a:t>
            </a:r>
            <a:r>
              <a:rPr lang="en-US" baseline="0" dirty="0" smtClean="0"/>
              <a:t> Web Platform Installer (</a:t>
            </a:r>
            <a:r>
              <a:rPr lang="en-US" sz="1200" b="0" u="sng" kern="1200" dirty="0" smtClean="0">
                <a:solidFill>
                  <a:schemeClr val="tx1"/>
                </a:solidFill>
                <a:effectLst/>
                <a:latin typeface="+mn-lt"/>
                <a:ea typeface="+mn-ea"/>
                <a:cs typeface="+mn-cs"/>
                <a:hlinkClick r:id="rId3"/>
              </a:rPr>
              <a:t>http://www.microsoft.com/web/downloads/platform.aspx</a:t>
            </a:r>
            <a:r>
              <a:rPr lang="en-US" baseline="0" dirty="0" smtClean="0"/>
              <a:t>). There are a few important things to keep in mind when installing </a:t>
            </a:r>
            <a:r>
              <a:rPr lang="en-US" baseline="0" dirty="0" smtClean="0"/>
              <a:t>and </a:t>
            </a:r>
            <a:r>
              <a:rPr lang="en-US" baseline="0" dirty="0" smtClean="0"/>
              <a:t>configuring Workflow Manager:</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1" baseline="0" dirty="0" smtClean="0"/>
              <a:t>Service Account</a:t>
            </a:r>
          </a:p>
          <a:p>
            <a:pPr marL="0" lvl="0" indent="0">
              <a:buFont typeface="Arial" panose="020B0604020202020204" pitchFamily="34" charset="0"/>
              <a:buNone/>
            </a:pPr>
            <a:r>
              <a:rPr lang="en-US" baseline="0" dirty="0" smtClean="0"/>
              <a:t>Workflow Manager runs under a special service account, just like SharePoint. This account must be added to the local Administrators group on the server where Workflow Manager is being installed. Because of this, Workflow Manager cannot be installed on a domain controller (something you’d never do in production, but maybe in a test or developer environment). Further, you should be logged into the server with the account that will act as the Workflow Manager service account when you run the Workflow Manager installer </a:t>
            </a:r>
            <a:r>
              <a:rPr lang="en-US" baseline="0" dirty="0" smtClean="0"/>
              <a:t>and configuration </a:t>
            </a:r>
            <a:r>
              <a:rPr lang="en-US" baseline="0" dirty="0" smtClean="0"/>
              <a:t>wizard.</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1" baseline="0" dirty="0" smtClean="0"/>
              <a:t>SharePoint Configuration</a:t>
            </a:r>
          </a:p>
          <a:p>
            <a:pPr marL="0" lvl="0" indent="0">
              <a:buFont typeface="Arial" panose="020B0604020202020204" pitchFamily="34" charset="0"/>
              <a:buNone/>
            </a:pPr>
            <a:r>
              <a:rPr lang="en-US" baseline="0" dirty="0" smtClean="0"/>
              <a:t>When you install </a:t>
            </a:r>
            <a:r>
              <a:rPr lang="en-US" baseline="0" dirty="0" smtClean="0"/>
              <a:t>and configure </a:t>
            </a:r>
            <a:r>
              <a:rPr lang="en-US" baseline="0" dirty="0" smtClean="0"/>
              <a:t>Workflow Manager, you are simply creating a new Workflow Manager farm. For SharePoint to be able to use this farm, you need to go to one of the servers in your SharePoint farm and run a Windows PowerShell </a:t>
            </a:r>
            <a:r>
              <a:rPr lang="en-US" baseline="0" dirty="0" err="1" smtClean="0"/>
              <a:t>cmdlet</a:t>
            </a:r>
            <a:r>
              <a:rPr lang="en-US" baseline="0" dirty="0" smtClean="0"/>
              <a:t> (</a:t>
            </a:r>
            <a:r>
              <a:rPr lang="en-US" b="1" baseline="0" dirty="0" smtClean="0"/>
              <a:t>Register-</a:t>
            </a:r>
            <a:r>
              <a:rPr lang="en-US" b="1" baseline="0" dirty="0" err="1" smtClean="0"/>
              <a:t>SPWorkflowService</a:t>
            </a:r>
            <a:r>
              <a:rPr lang="en-US" baseline="0" dirty="0" smtClean="0"/>
              <a:t>) to connect the SharePoint farm to the Workflow Manager farm.</a:t>
            </a:r>
            <a:endParaRPr lang="en-US" dirty="0"/>
          </a:p>
        </p:txBody>
      </p:sp>
    </p:spTree>
    <p:extLst>
      <p:ext uri="{BB962C8B-B14F-4D97-AF65-F5344CB8AC3E}">
        <p14:creationId xmlns:p14="http://schemas.microsoft.com/office/powerpoint/2010/main" val="2216362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SharePoint 2013 also has new CSOM and REST APIs exposing running workflows without having to go directly to the Workflow Manager instances. SharePoint communicates with Workflow Manager via standard protocols (WCF Services HTTP / HTTPS depending how it was configured at installation). These workflows are declarative.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11</a:t>
            </a:fld>
            <a:endParaRPr lang="en-US"/>
          </a:p>
        </p:txBody>
      </p:sp>
    </p:spTree>
    <p:extLst>
      <p:ext uri="{BB962C8B-B14F-4D97-AF65-F5344CB8AC3E}">
        <p14:creationId xmlns:p14="http://schemas.microsoft.com/office/powerpoint/2010/main" val="3915991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Existing SharePoint 2010 workflows will continue to run within the context of SharePoint within SharePoint 2013 and</a:t>
            </a:r>
            <a:r>
              <a:rPr lang="en-US" baseline="0" dirty="0" smtClean="0"/>
              <a:t> cannot leverage new additions to the workflow story in SharePoint </a:t>
            </a:r>
            <a:r>
              <a:rPr lang="en-US" dirty="0" smtClean="0"/>
              <a:t>2013</a:t>
            </a:r>
            <a:r>
              <a:rPr lang="en-US" baseline="0" dirty="0" smtClean="0"/>
              <a:t>. However at times a SharePoint 2010 workflow may need to communicate with a SharePoint </a:t>
            </a:r>
            <a:r>
              <a:rPr lang="en-US" dirty="0" smtClean="0"/>
              <a:t>2013 </a:t>
            </a:r>
            <a:r>
              <a:rPr lang="en-US" baseline="0" dirty="0" smtClean="0"/>
              <a:t>workflow. </a:t>
            </a:r>
            <a:r>
              <a:rPr lang="en-US" sz="1200" kern="1200" dirty="0" smtClean="0">
                <a:solidFill>
                  <a:schemeClr val="tx1"/>
                </a:solidFill>
                <a:effectLst/>
                <a:latin typeface="+mn-lt"/>
                <a:ea typeface="+mn-ea"/>
                <a:cs typeface="+mn-cs"/>
              </a:rPr>
              <a:t>The Workflow Interop Bridge is a tool to connect SharePoint Workflow to Workflow Manager</a:t>
            </a:r>
            <a:r>
              <a:rPr lang="en-US" dirty="0" smtClean="0"/>
              <a:t> </a:t>
            </a:r>
            <a:r>
              <a:rPr lang="en-US" sz="1200" kern="1200" dirty="0" smtClean="0">
                <a:solidFill>
                  <a:schemeClr val="tx1"/>
                </a:solidFill>
                <a:effectLst/>
                <a:latin typeface="+mn-lt"/>
                <a:ea typeface="+mn-ea"/>
                <a:cs typeface="+mn-cs"/>
              </a:rPr>
              <a:t>workflow. The bridge exists to allow customers to reuse existing workflow assets available in SharePoint and provide a smooth transition path to </a:t>
            </a:r>
            <a:r>
              <a:rPr lang="en-US" sz="900" kern="1200" dirty="0" smtClean="0">
                <a:solidFill>
                  <a:schemeClr val="tx1"/>
                </a:solidFill>
                <a:effectLst/>
                <a:latin typeface="Segoe UI" pitchFamily="34" charset="0"/>
                <a:ea typeface="+mn-ea"/>
                <a:cs typeface="+mn-cs"/>
              </a:rPr>
              <a:t>Workflow Manager</a:t>
            </a:r>
            <a:r>
              <a:rPr lang="en-US" sz="1200" kern="1200" dirty="0" smtClean="0">
                <a:solidFill>
                  <a:schemeClr val="tx1"/>
                </a:solidFill>
                <a:effectLst/>
                <a:latin typeface="+mn-lt"/>
                <a:ea typeface="+mn-ea"/>
                <a:cs typeface="+mn-cs"/>
              </a:rPr>
              <a:t>. It allows </a:t>
            </a:r>
            <a:r>
              <a:rPr lang="en-US" sz="900" kern="1200" dirty="0" smtClean="0">
                <a:solidFill>
                  <a:schemeClr val="tx1"/>
                </a:solidFill>
                <a:effectLst/>
                <a:latin typeface="Segoe UI" pitchFamily="34" charset="0"/>
                <a:ea typeface="+mn-ea"/>
                <a:cs typeface="+mn-cs"/>
              </a:rPr>
              <a:t>Workflow Manager</a:t>
            </a:r>
            <a:r>
              <a:rPr lang="en-US" dirty="0" smtClean="0"/>
              <a:t> </a:t>
            </a:r>
            <a:r>
              <a:rPr lang="en-US" sz="1200" kern="1200" dirty="0" smtClean="0">
                <a:solidFill>
                  <a:schemeClr val="tx1"/>
                </a:solidFill>
                <a:effectLst/>
                <a:latin typeface="+mn-lt"/>
                <a:ea typeface="+mn-ea"/>
                <a:cs typeface="+mn-cs"/>
              </a:rPr>
              <a:t>workflows to delegate part of the process to SharePoint, enabling reuse of existing workflow assets that may not be available in Workflow Manager. It removes the complexity of creating workflows that span the SharePoint workflow host and the </a:t>
            </a:r>
            <a:r>
              <a:rPr lang="en-US" sz="900" kern="1200" dirty="0" smtClean="0">
                <a:solidFill>
                  <a:schemeClr val="tx1"/>
                </a:solidFill>
                <a:effectLst/>
                <a:latin typeface="Segoe UI" pitchFamily="34" charset="0"/>
                <a:ea typeface="+mn-ea"/>
                <a:cs typeface="+mn-cs"/>
              </a:rPr>
              <a:t>Workflow Manager</a:t>
            </a:r>
            <a:r>
              <a:rPr lang="en-US" dirty="0" smtClean="0"/>
              <a:t> </a:t>
            </a:r>
            <a:r>
              <a:rPr lang="en-US" sz="1200" kern="1200" dirty="0" smtClean="0">
                <a:solidFill>
                  <a:schemeClr val="tx1"/>
                </a:solidFill>
                <a:effectLst/>
                <a:latin typeface="+mn-lt"/>
                <a:ea typeface="+mn-ea"/>
                <a:cs typeface="+mn-cs"/>
              </a:rPr>
              <a:t>workflow host.  Customers will not have to write any service gateways, solve distributed security models, and cross-product integration challenges.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Essentially, the Interop Bridge allows SharePoint</a:t>
            </a:r>
            <a:r>
              <a:rPr lang="en-US" sz="1200" kern="1200" baseline="0" dirty="0" smtClean="0">
                <a:solidFill>
                  <a:schemeClr val="tx1"/>
                </a:solidFill>
                <a:effectLst/>
                <a:latin typeface="+mn-lt"/>
                <a:ea typeface="+mn-ea"/>
                <a:cs typeface="+mn-cs"/>
              </a:rPr>
              <a:t> workflows based on Workflow Foundation 3 to run. Workflow Manager</a:t>
            </a:r>
            <a:r>
              <a:rPr lang="en-US" dirty="0" smtClean="0"/>
              <a:t> </a:t>
            </a:r>
            <a:r>
              <a:rPr lang="en-US" sz="1200" kern="1200" baseline="0" dirty="0" smtClean="0">
                <a:solidFill>
                  <a:schemeClr val="tx1"/>
                </a:solidFill>
                <a:effectLst/>
                <a:latin typeface="+mn-lt"/>
                <a:ea typeface="+mn-ea"/>
                <a:cs typeface="+mn-cs"/>
              </a:rPr>
              <a:t>simply calls back into SharePoint which hosts the Workflow Foundation 3 runtime and receives a message when the process has completed.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r>
              <a:rPr lang="en-US" dirty="0" smtClean="0"/>
              <a:t>The message flow</a:t>
            </a:r>
            <a:r>
              <a:rPr lang="en-US" baseline="0" dirty="0" smtClean="0"/>
              <a:t> documented on this slide is kicked off when the </a:t>
            </a:r>
            <a:r>
              <a:rPr lang="en-US" sz="900" kern="1200" dirty="0" smtClean="0">
                <a:solidFill>
                  <a:schemeClr val="tx1"/>
                </a:solidFill>
                <a:effectLst/>
                <a:latin typeface="Segoe UI" pitchFamily="34" charset="0"/>
                <a:ea typeface="+mn-ea"/>
                <a:cs typeface="+mn-cs"/>
              </a:rPr>
              <a:t>Workflow Manager</a:t>
            </a:r>
            <a:r>
              <a:rPr lang="en-US" dirty="0" smtClean="0"/>
              <a:t> </a:t>
            </a:r>
            <a:r>
              <a:rPr lang="en-US" baseline="0" dirty="0" smtClean="0"/>
              <a:t>workflow encounters a branch of the workflow that calls the </a:t>
            </a:r>
            <a:r>
              <a:rPr lang="en-US" baseline="0" dirty="0" err="1" smtClean="0"/>
              <a:t>interop</a:t>
            </a:r>
            <a:r>
              <a:rPr lang="en-US" baseline="0" dirty="0" smtClean="0"/>
              <a:t> bridge by invoking the activity </a:t>
            </a:r>
            <a:r>
              <a:rPr lang="en-US" b="1" baseline="0" dirty="0" err="1" smtClean="0"/>
              <a:t>InvokeSharePointWorkflow</a:t>
            </a:r>
            <a:r>
              <a:rPr lang="en-US" baseline="0" dirty="0" smtClean="0"/>
              <a:t>. From there, the following happens:</a:t>
            </a:r>
          </a:p>
          <a:p>
            <a:pPr marL="228600" indent="-228600">
              <a:buFont typeface="+mj-lt"/>
              <a:buAutoNum type="arabicPeriod"/>
            </a:pPr>
            <a:r>
              <a:rPr lang="en-US" baseline="0" dirty="0" smtClean="0"/>
              <a:t>The </a:t>
            </a:r>
            <a:r>
              <a:rPr lang="en-US" b="1" baseline="0" dirty="0" err="1" smtClean="0"/>
              <a:t>InvokeSharePointWorkflow</a:t>
            </a:r>
            <a:r>
              <a:rPr lang="en-US" baseline="0" dirty="0" smtClean="0"/>
              <a:t> activity tells the Workflow 3 engine in SharePoint to start (by calling a Web service). This message includes the workflow instance ID which acts as a correlation ID when SharePoint sends a </a:t>
            </a:r>
            <a:r>
              <a:rPr lang="en-US" i="1" baseline="0" dirty="0" smtClean="0"/>
              <a:t>completed</a:t>
            </a:r>
            <a:r>
              <a:rPr lang="en-US" baseline="0" dirty="0" smtClean="0"/>
              <a:t> message back to </a:t>
            </a:r>
            <a:r>
              <a:rPr lang="en-US" sz="900" kern="1200" dirty="0" smtClean="0">
                <a:solidFill>
                  <a:schemeClr val="tx1"/>
                </a:solidFill>
                <a:effectLst/>
                <a:latin typeface="Segoe UI" pitchFamily="34" charset="0"/>
                <a:ea typeface="+mn-ea"/>
                <a:cs typeface="+mn-cs"/>
              </a:rPr>
              <a:t>Workflow Manager</a:t>
            </a:r>
            <a:r>
              <a:rPr lang="en-US" dirty="0" smtClean="0"/>
              <a:t> </a:t>
            </a:r>
            <a:r>
              <a:rPr lang="en-US" baseline="0" dirty="0" smtClean="0"/>
              <a:t>(#4).</a:t>
            </a:r>
          </a:p>
          <a:p>
            <a:pPr marL="228600" indent="-228600">
              <a:buFont typeface="+mj-lt"/>
              <a:buAutoNum type="arabicPeriod"/>
            </a:pPr>
            <a:r>
              <a:rPr lang="en-US" dirty="0" smtClean="0"/>
              <a:t>The</a:t>
            </a:r>
            <a:r>
              <a:rPr lang="en-US" baseline="0" dirty="0" smtClean="0"/>
              <a:t> SharePoint workflow Web service authorizes the request </a:t>
            </a:r>
            <a:r>
              <a:rPr lang="en-US" baseline="0" dirty="0" smtClean="0"/>
              <a:t>and </a:t>
            </a:r>
            <a:r>
              <a:rPr lang="en-US" baseline="0" dirty="0" smtClean="0"/>
              <a:t>then starts the workflow.</a:t>
            </a:r>
          </a:p>
          <a:p>
            <a:pPr marL="228600" indent="-228600">
              <a:buFont typeface="+mj-lt"/>
              <a:buAutoNum type="arabicPeriod"/>
            </a:pPr>
            <a:r>
              <a:rPr lang="en-US" baseline="0" dirty="0" smtClean="0"/>
              <a:t>When finished, workflow events are used to publish a message through the SharePoint event publisher. This message includes the workflow instance ID.</a:t>
            </a:r>
          </a:p>
          <a:p>
            <a:pPr marL="228600" indent="-228600">
              <a:buFont typeface="+mj-lt"/>
              <a:buAutoNum type="arabicPeriod"/>
            </a:pPr>
            <a:r>
              <a:rPr lang="en-US" baseline="0" dirty="0" smtClean="0"/>
              <a:t>The SharePoint event publisher notifies </a:t>
            </a:r>
            <a:r>
              <a:rPr lang="en-US" sz="900" kern="1200" dirty="0" smtClean="0">
                <a:solidFill>
                  <a:schemeClr val="tx1"/>
                </a:solidFill>
                <a:effectLst/>
                <a:latin typeface="Segoe UI" pitchFamily="34" charset="0"/>
                <a:ea typeface="+mn-ea"/>
                <a:cs typeface="+mn-cs"/>
              </a:rPr>
              <a:t>Workflow Manager</a:t>
            </a:r>
            <a:r>
              <a:rPr lang="en-US" dirty="0" smtClean="0"/>
              <a:t> </a:t>
            </a:r>
            <a:r>
              <a:rPr lang="en-US" baseline="0" dirty="0" smtClean="0"/>
              <a:t>using the same pipeline that is used to notify </a:t>
            </a:r>
            <a:r>
              <a:rPr lang="en-US" sz="900" kern="1200" dirty="0" smtClean="0">
                <a:solidFill>
                  <a:schemeClr val="tx1"/>
                </a:solidFill>
                <a:effectLst/>
                <a:latin typeface="Segoe UI" pitchFamily="34" charset="0"/>
                <a:ea typeface="+mn-ea"/>
                <a:cs typeface="+mn-cs"/>
              </a:rPr>
              <a:t>Workflow Manager</a:t>
            </a:r>
            <a:r>
              <a:rPr lang="en-US" dirty="0" smtClean="0"/>
              <a:t> </a:t>
            </a:r>
            <a:r>
              <a:rPr lang="en-US" baseline="0" dirty="0" smtClean="0"/>
              <a:t>of list events (for instance: item updated/added).</a:t>
            </a:r>
          </a:p>
          <a:p>
            <a:pPr marL="228600" indent="-228600">
              <a:buFont typeface="+mj-lt"/>
              <a:buAutoNum type="arabicPeriod"/>
            </a:pPr>
            <a:r>
              <a:rPr lang="en-US" sz="900" kern="1200" dirty="0" smtClean="0">
                <a:solidFill>
                  <a:schemeClr val="tx1"/>
                </a:solidFill>
                <a:effectLst/>
                <a:latin typeface="Segoe UI" pitchFamily="34" charset="0"/>
                <a:ea typeface="+mn-ea"/>
                <a:cs typeface="+mn-cs"/>
              </a:rPr>
              <a:t>Workflow Manager</a:t>
            </a:r>
            <a:r>
              <a:rPr lang="en-US" dirty="0" smtClean="0"/>
              <a:t> </a:t>
            </a:r>
            <a:r>
              <a:rPr lang="en-US" baseline="0" dirty="0" smtClean="0"/>
              <a:t>dispatches a </a:t>
            </a:r>
            <a:r>
              <a:rPr lang="en-US" b="1" baseline="0" dirty="0" smtClean="0"/>
              <a:t>Completed</a:t>
            </a:r>
            <a:r>
              <a:rPr lang="en-US" baseline="0" dirty="0" smtClean="0"/>
              <a:t> message to the instance within </a:t>
            </a:r>
            <a:r>
              <a:rPr lang="en-US" sz="900" kern="1200" dirty="0" smtClean="0">
                <a:solidFill>
                  <a:schemeClr val="tx1"/>
                </a:solidFill>
                <a:effectLst/>
                <a:latin typeface="Segoe UI" pitchFamily="34" charset="0"/>
                <a:ea typeface="+mn-ea"/>
                <a:cs typeface="+mn-cs"/>
              </a:rPr>
              <a:t>Workflow Manager</a:t>
            </a:r>
            <a:r>
              <a:rPr lang="en-US" dirty="0" smtClean="0"/>
              <a:t> </a:t>
            </a:r>
            <a:r>
              <a:rPr lang="en-US" baseline="0" dirty="0" smtClean="0"/>
              <a:t>using the instance ID as the correlation ID.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12</a:t>
            </a:fld>
            <a:endParaRPr lang="en-US"/>
          </a:p>
        </p:txBody>
      </p:sp>
    </p:spTree>
    <p:extLst>
      <p:ext uri="{BB962C8B-B14F-4D97-AF65-F5344CB8AC3E}">
        <p14:creationId xmlns:p14="http://schemas.microsoft.com/office/powerpoint/2010/main" val="2394890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9626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SharePoint 2013 workflows are</a:t>
            </a:r>
            <a:r>
              <a:rPr lang="en-US" baseline="0" dirty="0" smtClean="0"/>
              <a:t> built using a series of activities that are arranged in stages </a:t>
            </a:r>
            <a:r>
              <a:rPr lang="en-US" baseline="0" dirty="0" smtClean="0"/>
              <a:t>and </a:t>
            </a:r>
            <a:r>
              <a:rPr lang="en-US" baseline="0" dirty="0" smtClean="0"/>
              <a:t>steps as well as conditions and loops. There are multiple types of activities:</a:t>
            </a:r>
          </a:p>
          <a:p>
            <a:pPr marL="171450" indent="-171450">
              <a:buFont typeface="Arial" pitchFamily="34" charset="0"/>
              <a:buChar char="•"/>
            </a:pPr>
            <a:r>
              <a:rPr lang="en-US" b="1" baseline="0" dirty="0" smtClean="0"/>
              <a:t>Core Actions: </a:t>
            </a:r>
            <a:r>
              <a:rPr lang="en-US" baseline="0" dirty="0" smtClean="0"/>
              <a:t>Actions for adding comments, adding time to date, calling services, performing calculations, sending emails, etc.</a:t>
            </a:r>
          </a:p>
          <a:p>
            <a:pPr marL="171450" indent="-171450">
              <a:buFont typeface="Arial" pitchFamily="34" charset="0"/>
              <a:buChar char="•"/>
            </a:pPr>
            <a:r>
              <a:rPr lang="en-US" b="1" baseline="0" dirty="0" smtClean="0"/>
              <a:t>List Actions: </a:t>
            </a:r>
            <a:r>
              <a:rPr lang="en-US" baseline="0" dirty="0" smtClean="0"/>
              <a:t>Check In/Out items, copy items, updating items, etc.</a:t>
            </a:r>
          </a:p>
          <a:p>
            <a:pPr marL="171450" indent="-171450">
              <a:buFont typeface="Arial" pitchFamily="34" charset="0"/>
              <a:buChar char="•"/>
            </a:pPr>
            <a:r>
              <a:rPr lang="en-US" b="1" baseline="0" dirty="0" smtClean="0"/>
              <a:t>Conditional Actions: </a:t>
            </a:r>
            <a:r>
              <a:rPr lang="en-US" baseline="0" dirty="0" smtClean="0"/>
              <a:t>If statements, checking if something was created or modified by a specific person or in a time span, etc.</a:t>
            </a:r>
          </a:p>
          <a:p>
            <a:pPr marL="171450" indent="-171450">
              <a:buFont typeface="Arial" pitchFamily="34" charset="0"/>
              <a:buChar char="•"/>
            </a:pPr>
            <a:r>
              <a:rPr lang="en-US" b="1" baseline="0" dirty="0" smtClean="0"/>
              <a:t>Utility Actions: </a:t>
            </a:r>
            <a:r>
              <a:rPr lang="en-US" baseline="0" dirty="0" smtClean="0"/>
              <a:t>String manipulation functions.</a:t>
            </a:r>
          </a:p>
          <a:p>
            <a:pPr marL="171450" indent="-171450">
              <a:buFont typeface="Arial" pitchFamily="34" charset="0"/>
              <a:buChar char="•"/>
            </a:pPr>
            <a:r>
              <a:rPr lang="en-US" b="1" baseline="0" dirty="0" smtClean="0"/>
              <a:t>Task Actions: </a:t>
            </a:r>
            <a:r>
              <a:rPr lang="en-US" baseline="0" dirty="0" smtClean="0"/>
              <a:t>Assigning tasks or starting a task process.</a:t>
            </a:r>
          </a:p>
          <a:p>
            <a:pPr marL="171450" indent="-171450">
              <a:buFont typeface="Arial" pitchFamily="34" charset="0"/>
              <a:buChar char="•"/>
            </a:pPr>
            <a:endParaRPr lang="en-US" baseline="0" dirty="0" smtClean="0"/>
          </a:p>
          <a:p>
            <a:pPr marL="0" indent="0">
              <a:buFont typeface="Arial" pitchFamily="34" charset="0"/>
              <a:buNone/>
            </a:pPr>
            <a:r>
              <a:rPr lang="en-US" baseline="0" dirty="0" smtClean="0"/>
              <a:t>In SharePoint 2013, Microsoft added a series of new activities, including: </a:t>
            </a:r>
          </a:p>
          <a:p>
            <a:pPr marL="171450" indent="-171450" algn="l">
              <a:buFont typeface="Arial" pitchFamily="34" charset="0"/>
              <a:buChar char="•"/>
            </a:pPr>
            <a:r>
              <a:rPr lang="en-US" b="1" baseline="0" dirty="0" smtClean="0"/>
              <a:t>Assign a Task: </a:t>
            </a:r>
            <a:r>
              <a:rPr lang="en-US" baseline="0" dirty="0" smtClean="0"/>
              <a:t>Assigns a single workflow task to a user or group.</a:t>
            </a:r>
          </a:p>
          <a:p>
            <a:pPr marL="171450" indent="-171450" algn="l">
              <a:buFont typeface="Arial" pitchFamily="34" charset="0"/>
              <a:buChar char="•"/>
            </a:pPr>
            <a:r>
              <a:rPr lang="en-US" b="1" baseline="0" dirty="0" smtClean="0"/>
              <a:t>Start a Task Process: </a:t>
            </a:r>
            <a:r>
              <a:rPr lang="en-US" baseline="0" dirty="0" smtClean="0"/>
              <a:t>Initiates execution of a task process.</a:t>
            </a:r>
          </a:p>
          <a:p>
            <a:pPr marL="171450" indent="-171450" algn="l">
              <a:buFont typeface="Arial" pitchFamily="34" charset="0"/>
              <a:buChar char="•"/>
            </a:pPr>
            <a:r>
              <a:rPr lang="en-US" b="1" baseline="0" dirty="0" smtClean="0"/>
              <a:t>Go to This Stage: </a:t>
            </a:r>
            <a:r>
              <a:rPr lang="en-US" baseline="0" dirty="0" smtClean="0"/>
              <a:t>Specifies the next stage in a workflow to which flow control should be handed.</a:t>
            </a:r>
          </a:p>
          <a:p>
            <a:pPr marL="171450" indent="-171450" algn="l">
              <a:buFont typeface="Arial" pitchFamily="34" charset="0"/>
              <a:buChar char="•"/>
            </a:pPr>
            <a:r>
              <a:rPr lang="en-US" b="1" baseline="0" dirty="0" smtClean="0"/>
              <a:t>Call HTTP Web Service: </a:t>
            </a:r>
            <a:r>
              <a:rPr lang="en-US" baseline="0" dirty="0" smtClean="0"/>
              <a:t>Functions as a method call to a Representational State Transfer (REST) endpoint.</a:t>
            </a:r>
          </a:p>
          <a:p>
            <a:pPr marL="171450" indent="-171450" algn="l">
              <a:buFont typeface="Arial" pitchFamily="34" charset="0"/>
              <a:buChar char="•"/>
            </a:pPr>
            <a:r>
              <a:rPr lang="en-US" b="1" baseline="0" dirty="0" smtClean="0"/>
              <a:t>Start a List Workflow: </a:t>
            </a:r>
            <a:r>
              <a:rPr lang="en-US" baseline="0" dirty="0" smtClean="0"/>
              <a:t>Starts a list-scoped workflow.</a:t>
            </a:r>
          </a:p>
          <a:p>
            <a:pPr marL="171450" indent="-171450" algn="l">
              <a:buFont typeface="Arial" pitchFamily="34" charset="0"/>
              <a:buChar char="•"/>
            </a:pPr>
            <a:r>
              <a:rPr lang="en-US" b="1" baseline="0" dirty="0" smtClean="0"/>
              <a:t>Start a Site Workflow: </a:t>
            </a:r>
            <a:r>
              <a:rPr lang="en-US" baseline="0" dirty="0" smtClean="0"/>
              <a:t>Starts a site-scoped workflow.</a:t>
            </a:r>
          </a:p>
          <a:p>
            <a:pPr marL="171450" indent="-171450" algn="l">
              <a:buFont typeface="Arial" pitchFamily="34" charset="0"/>
              <a:buChar char="•"/>
            </a:pPr>
            <a:r>
              <a:rPr lang="en-US" b="1" baseline="0" dirty="0" smtClean="0"/>
              <a:t>Build [Dictionary/</a:t>
            </a:r>
            <a:r>
              <a:rPr lang="en-US" b="1" baseline="0" dirty="0" err="1" smtClean="0"/>
              <a:t>DynamicValue</a:t>
            </a:r>
            <a:r>
              <a:rPr lang="en-US" b="1" baseline="0" dirty="0" smtClean="0"/>
              <a:t>]: </a:t>
            </a:r>
            <a:r>
              <a:rPr lang="en-US" baseline="0" dirty="0" smtClean="0"/>
              <a:t>Creates a new variable of type [Dictionary/</a:t>
            </a:r>
            <a:r>
              <a:rPr lang="en-US" baseline="0" dirty="0" err="1" smtClean="0"/>
              <a:t>DynamicValue</a:t>
            </a:r>
            <a:r>
              <a:rPr lang="en-US" baseline="0" dirty="0" smtClean="0"/>
              <a:t>].</a:t>
            </a:r>
          </a:p>
          <a:p>
            <a:pPr marL="171450" indent="-171450" algn="l">
              <a:buFont typeface="Arial" pitchFamily="34" charset="0"/>
              <a:buChar char="•"/>
            </a:pPr>
            <a:r>
              <a:rPr lang="en-US" b="1" baseline="0" dirty="0" smtClean="0"/>
              <a:t>Get Property from [Dictionary/</a:t>
            </a:r>
            <a:r>
              <a:rPr lang="en-US" b="1" baseline="0" dirty="0" err="1" smtClean="0"/>
              <a:t>DynamicValue</a:t>
            </a:r>
            <a:r>
              <a:rPr lang="en-US" b="1" baseline="0" dirty="0" smtClean="0"/>
              <a:t>]: </a:t>
            </a:r>
            <a:r>
              <a:rPr lang="en-US" baseline="0" dirty="0" smtClean="0"/>
              <a:t>Retrieves a property value from a specified variable of type [Dictionary/</a:t>
            </a:r>
            <a:r>
              <a:rPr lang="en-US" baseline="0" dirty="0" err="1" smtClean="0"/>
              <a:t>DynamicValue</a:t>
            </a:r>
            <a:r>
              <a:rPr lang="en-US" baseline="0" dirty="0" smtClean="0"/>
              <a:t>].</a:t>
            </a:r>
          </a:p>
          <a:p>
            <a:pPr marL="171450" indent="-171450" algn="l">
              <a:buFont typeface="Arial" pitchFamily="34" charset="0"/>
              <a:buChar char="•"/>
            </a:pPr>
            <a:r>
              <a:rPr lang="en-US" b="1" baseline="0" dirty="0" smtClean="0"/>
              <a:t>Count Items in [Dictionary/</a:t>
            </a:r>
            <a:r>
              <a:rPr lang="en-US" b="1" baseline="0" dirty="0" err="1" smtClean="0"/>
              <a:t>DynamicValue</a:t>
            </a:r>
            <a:r>
              <a:rPr lang="en-US" b="1" baseline="0" dirty="0" smtClean="0"/>
              <a:t>]: </a:t>
            </a:r>
            <a:r>
              <a:rPr lang="en-US" baseline="0" dirty="0" smtClean="0"/>
              <a:t>Returns the number of rows in a variable of type [Dictionary/</a:t>
            </a:r>
            <a:r>
              <a:rPr lang="en-US" baseline="0" dirty="0" err="1" smtClean="0"/>
              <a:t>DynamicValue</a:t>
            </a:r>
            <a:r>
              <a:rPr lang="en-US" baseline="0" dirty="0" smtClean="0"/>
              <a:t>].</a:t>
            </a:r>
          </a:p>
          <a:p>
            <a:pPr marL="171450" indent="-171450" algn="l">
              <a:buFont typeface="Arial" pitchFamily="34" charset="0"/>
              <a:buChar char="•"/>
            </a:pPr>
            <a:r>
              <a:rPr lang="en-US" b="1" baseline="0" dirty="0" smtClean="0"/>
              <a:t>Trim String: </a:t>
            </a:r>
            <a:r>
              <a:rPr lang="en-US" baseline="0" dirty="0" smtClean="0"/>
              <a:t>Removes all leading and trailing white-space characters from the current string.</a:t>
            </a:r>
          </a:p>
          <a:p>
            <a:pPr marL="171450" indent="-171450" algn="l">
              <a:buFont typeface="Arial" pitchFamily="34" charset="0"/>
              <a:buChar char="•"/>
            </a:pPr>
            <a:r>
              <a:rPr lang="en-US" b="1" baseline="0" dirty="0" smtClean="0"/>
              <a:t>Find Substring in String: </a:t>
            </a:r>
            <a:r>
              <a:rPr lang="en-US" baseline="0" dirty="0" smtClean="0"/>
              <a:t>Returns 1-based index of the first occurrence of one or more characters, or the first occurrence of a string, within a string.</a:t>
            </a:r>
          </a:p>
          <a:p>
            <a:pPr marL="171450" indent="-171450" algn="l">
              <a:buFont typeface="Arial" pitchFamily="34" charset="0"/>
              <a:buChar char="•"/>
            </a:pPr>
            <a:r>
              <a:rPr lang="en-US" b="1" baseline="0" dirty="0" smtClean="0"/>
              <a:t>Replace Substring in String: </a:t>
            </a:r>
            <a:r>
              <a:rPr lang="en-US" baseline="0" dirty="0" smtClean="0"/>
              <a:t>Returns a new string in which all occurrences of a specified character or string are replaced with another specified character or string.</a:t>
            </a:r>
          </a:p>
          <a:p>
            <a:pPr marL="171450" indent="-171450" algn="l">
              <a:buFont typeface="Arial" pitchFamily="34" charset="0"/>
              <a:buChar char="•"/>
            </a:pPr>
            <a:r>
              <a:rPr lang="en-US" b="1" baseline="0" dirty="0" smtClean="0"/>
              <a:t>Translate Document: </a:t>
            </a:r>
            <a:r>
              <a:rPr lang="en-US" baseline="0" dirty="0" smtClean="0"/>
              <a:t>Functions as a wrapper around the HTTP activity that calls the synchronous translation API. You must configure a Machine Translation Service Application for the SharePoint site on which you run the workflow.</a:t>
            </a:r>
          </a:p>
          <a:p>
            <a:pPr marL="171450" indent="-171450" algn="l">
              <a:buFont typeface="Arial" pitchFamily="34" charset="0"/>
              <a:buChar char="•"/>
            </a:pPr>
            <a:r>
              <a:rPr lang="en-US" b="1" baseline="0" dirty="0" smtClean="0"/>
              <a:t>Set Workflow Status: </a:t>
            </a:r>
            <a:r>
              <a:rPr lang="en-US" baseline="0" dirty="0" smtClean="0"/>
              <a:t>Updates workflow status as specified in message string.</a:t>
            </a:r>
          </a:p>
          <a:p>
            <a:pPr marL="0" indent="0" algn="l">
              <a:buFont typeface="Arial" pitchFamily="34" charset="0"/>
              <a:buNone/>
            </a:pPr>
            <a:endParaRPr lang="en-US" baseline="0" dirty="0" smtClean="0"/>
          </a:p>
          <a:p>
            <a:pPr marL="0" indent="0" algn="l">
              <a:buFont typeface="Arial" pitchFamily="34" charset="0"/>
              <a:buNone/>
            </a:pPr>
            <a:r>
              <a:rPr lang="en-US" baseline="0" dirty="0" smtClean="0"/>
              <a:t>The activities that contain Dictionary / Dynamic Value are handled differently depending on the tool. For instance, only Visual Studio understands the new </a:t>
            </a:r>
            <a:r>
              <a:rPr lang="en-US" baseline="0" dirty="0" err="1" smtClean="0"/>
              <a:t>DynamicValue</a:t>
            </a:r>
            <a:r>
              <a:rPr lang="en-US" baseline="0" dirty="0" smtClean="0"/>
              <a:t> types and therefore, SharePoint Designer only uses a Dictionary type.</a:t>
            </a:r>
          </a:p>
          <a:p>
            <a:pPr marL="0" indent="0" algn="l">
              <a:buFont typeface="Arial" pitchFamily="34" charset="0"/>
              <a:buNone/>
            </a:pPr>
            <a:endParaRPr lang="en-US" baseline="0" dirty="0" smtClean="0"/>
          </a:p>
          <a:p>
            <a:pPr marL="0" indent="0" algn="l">
              <a:buFont typeface="Arial" pitchFamily="34" charset="0"/>
              <a:buNone/>
            </a:pPr>
            <a:r>
              <a:rPr lang="en-US" baseline="0" dirty="0" smtClean="0"/>
              <a:t>Some new activities are specific to Microsoft Project:</a:t>
            </a:r>
          </a:p>
          <a:p>
            <a:pPr marL="171450" indent="-171450" algn="l">
              <a:buFont typeface="Arial" pitchFamily="34" charset="0"/>
              <a:buChar char="•"/>
            </a:pPr>
            <a:r>
              <a:rPr lang="en-US" b="1" baseline="0" dirty="0" smtClean="0"/>
              <a:t>Create a Project from Current Item: </a:t>
            </a:r>
            <a:r>
              <a:rPr lang="en-US" baseline="0" dirty="0" smtClean="0"/>
              <a:t>Creates a Project Server project based on the current item.</a:t>
            </a:r>
          </a:p>
          <a:p>
            <a:pPr marL="171450" indent="-171450" algn="l">
              <a:buFont typeface="Arial" pitchFamily="34" charset="0"/>
              <a:buChar char="•"/>
            </a:pPr>
            <a:r>
              <a:rPr lang="en-US" b="1" baseline="0" dirty="0" smtClean="0"/>
              <a:t>Set the current project stage status to this value: </a:t>
            </a:r>
            <a:r>
              <a:rPr lang="en-US" baseline="0" dirty="0" smtClean="0"/>
              <a:t>Sets the two status fields within the current stage of the project.</a:t>
            </a:r>
          </a:p>
          <a:p>
            <a:pPr marL="171450" indent="-171450" algn="l">
              <a:buFont typeface="Arial" pitchFamily="34" charset="0"/>
              <a:buChar char="•"/>
            </a:pPr>
            <a:r>
              <a:rPr lang="en-US" b="1" baseline="0" dirty="0" smtClean="0"/>
              <a:t>Set the status field in the idea list item to this value: </a:t>
            </a:r>
            <a:r>
              <a:rPr lang="en-US" baseline="0" dirty="0" smtClean="0"/>
              <a:t>Updates the status field of the original SharePoint list item.</a:t>
            </a:r>
          </a:p>
          <a:p>
            <a:pPr marL="171450" indent="-171450" algn="l">
              <a:buFont typeface="Arial" pitchFamily="34" charset="0"/>
              <a:buChar char="•"/>
            </a:pPr>
            <a:r>
              <a:rPr lang="en-US" b="1" baseline="0" dirty="0" smtClean="0"/>
              <a:t>Wait for Project Event: Pauses the current instance of the workflow to await a specified Project event: </a:t>
            </a:r>
            <a:r>
              <a:rPr lang="en-US" baseline="0" dirty="0" smtClean="0"/>
              <a:t>Project checked in, Project committed, Project submitted.</a:t>
            </a:r>
          </a:p>
          <a:p>
            <a:pPr marL="171450" indent="-171450" algn="l">
              <a:buFont typeface="Arial" pitchFamily="34" charset="0"/>
              <a:buChar char="•"/>
            </a:pPr>
            <a:r>
              <a:rPr lang="en-US" b="1" baseline="0" dirty="0" smtClean="0"/>
              <a:t>Set this field in the project to this value: </a:t>
            </a:r>
            <a:r>
              <a:rPr lang="en-US" baseline="0" dirty="0" smtClean="0"/>
              <a:t>Sets the value</a:t>
            </a:r>
          </a:p>
          <a:p>
            <a:pPr marL="171450" indent="-171450" algn="l">
              <a:buFont typeface="Arial" pitchFamily="34" charset="0"/>
              <a:buChar char="•"/>
            </a:pPr>
            <a:endParaRPr lang="en-US" baseline="0" dirty="0" smtClean="0"/>
          </a:p>
        </p:txBody>
      </p:sp>
    </p:spTree>
    <p:extLst>
      <p:ext uri="{BB962C8B-B14F-4D97-AF65-F5344CB8AC3E}">
        <p14:creationId xmlns:p14="http://schemas.microsoft.com/office/powerpoint/2010/main" val="3144472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has introduced the concept</a:t>
            </a:r>
            <a:r>
              <a:rPr lang="en-US" baseline="0" dirty="0" smtClean="0"/>
              <a:t> of stages to workflows in SharePoint 2013. Stages, founded on the flowchart workflow type in WF 4.0, mitigate a lot of the challenges people had creating workflows with SharePoint Designer in previous versions of SharePoint, specifically the loop limitations. Each stage has an entry point </a:t>
            </a:r>
            <a:r>
              <a:rPr lang="en-US" baseline="0" dirty="0" smtClean="0"/>
              <a:t>and </a:t>
            </a:r>
            <a:r>
              <a:rPr lang="en-US" baseline="0" dirty="0" smtClean="0"/>
              <a:t>gate. All workflows start by entering the first stage. At the end of a stage the workflow author dictates the next stage (optionally using a conditional IF statement) the workflow should proceed to. Further, each workflow stage can contain multiple steps and actions within it.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Stages: </a:t>
            </a:r>
            <a:r>
              <a:rPr lang="en-US" sz="1200" kern="1200" dirty="0" smtClean="0">
                <a:solidFill>
                  <a:schemeClr val="tx1"/>
                </a:solidFill>
                <a:effectLst/>
                <a:latin typeface="+mn-lt"/>
                <a:ea typeface="+mn-ea"/>
                <a:cs typeface="+mn-cs"/>
              </a:rPr>
              <a:t>In the past, declarative workflows have been strictly serial: They start at the beginning and progress to the end. Now, SharePoint Designer 2013 introduces an important new building block—the </a:t>
            </a:r>
            <a:r>
              <a:rPr lang="en-US" sz="1200" i="1" kern="1200" dirty="0" smtClean="0">
                <a:solidFill>
                  <a:schemeClr val="tx1"/>
                </a:solidFill>
                <a:effectLst/>
                <a:latin typeface="+mn-lt"/>
                <a:ea typeface="+mn-ea"/>
                <a:cs typeface="+mn-cs"/>
              </a:rPr>
              <a:t>stage</a:t>
            </a:r>
            <a:r>
              <a:rPr lang="en-US" sz="1200" kern="1200" dirty="0" smtClean="0">
                <a:solidFill>
                  <a:schemeClr val="tx1"/>
                </a:solidFill>
                <a:effectLst/>
                <a:latin typeface="+mn-lt"/>
                <a:ea typeface="+mn-ea"/>
                <a:cs typeface="+mn-cs"/>
              </a:rPr>
              <a:t>. Stages are a top-level container that you use to group together conditions, actions, or steps. The conditions, actions, or steps in one stage are processed in the listed order before the workflow transitions to the next specified stage. But here’s the important part: The transition means that the next stage can be any stage in the workflow—not necessarily the next stage serially.</a:t>
            </a:r>
          </a:p>
          <a:p>
            <a:pPr marL="171450" lvl="0" indent="-171450" algn="l">
              <a:buFont typeface="Arial" pitchFamily="34" charset="0"/>
              <a:buChar char="•"/>
            </a:pPr>
            <a:r>
              <a:rPr lang="en-US" sz="1200" kern="1200" dirty="0" smtClean="0">
                <a:solidFill>
                  <a:schemeClr val="tx1"/>
                </a:solidFill>
                <a:effectLst/>
                <a:latin typeface="+mn-lt"/>
                <a:ea typeface="+mn-ea"/>
                <a:cs typeface="+mn-cs"/>
              </a:rPr>
              <a:t>Stages, not steps, are the new top-level containers.</a:t>
            </a:r>
          </a:p>
          <a:p>
            <a:pPr marL="171450" lvl="0" indent="-171450" algn="l">
              <a:buFont typeface="Arial" pitchFamily="34" charset="0"/>
              <a:buChar char="•"/>
            </a:pPr>
            <a:r>
              <a:rPr lang="en-US" sz="1200" kern="1200" dirty="0" smtClean="0">
                <a:solidFill>
                  <a:schemeClr val="tx1"/>
                </a:solidFill>
                <a:effectLst/>
                <a:latin typeface="+mn-lt"/>
                <a:ea typeface="+mn-ea"/>
                <a:cs typeface="+mn-cs"/>
              </a:rPr>
              <a:t>Stages cannot be nested in any other building block; a stage must be at the top level.</a:t>
            </a:r>
          </a:p>
          <a:p>
            <a:pPr marL="171450" lvl="0" indent="-171450" algn="l">
              <a:buFont typeface="Arial" pitchFamily="34" charset="0"/>
              <a:buChar char="•"/>
            </a:pPr>
            <a:r>
              <a:rPr lang="en-US" sz="1200" kern="1200" dirty="0" smtClean="0">
                <a:solidFill>
                  <a:schemeClr val="tx1"/>
                </a:solidFill>
                <a:effectLst/>
                <a:latin typeface="+mn-lt"/>
                <a:ea typeface="+mn-ea"/>
                <a:cs typeface="+mn-cs"/>
              </a:rPr>
              <a:t>Only stages can have Go To actions, and the target of a Go To action must be another stage.</a:t>
            </a:r>
          </a:p>
          <a:p>
            <a:pPr marL="171450" lvl="0" indent="-171450" algn="l">
              <a:buFont typeface="Arial" pitchFamily="34" charset="0"/>
              <a:buChar char="•"/>
            </a:pPr>
            <a:r>
              <a:rPr lang="en-US" sz="1200" kern="1200" dirty="0" smtClean="0">
                <a:solidFill>
                  <a:schemeClr val="tx1"/>
                </a:solidFill>
                <a:effectLst/>
                <a:latin typeface="+mn-lt"/>
                <a:ea typeface="+mn-ea"/>
                <a:cs typeface="+mn-cs"/>
              </a:rPr>
              <a:t>Steps can be nested in stages and other steps. </a:t>
            </a:r>
          </a:p>
          <a:p>
            <a:pPr marL="171450" lvl="0" indent="-171450" algn="l">
              <a:buFont typeface="Arial" pitchFamily="34" charset="0"/>
              <a:buChar char="•"/>
            </a:pPr>
            <a:r>
              <a:rPr lang="en-US" sz="1200" kern="1200" dirty="0" smtClean="0">
                <a:solidFill>
                  <a:schemeClr val="tx1"/>
                </a:solidFill>
                <a:effectLst/>
                <a:latin typeface="+mn-lt"/>
                <a:ea typeface="+mn-ea"/>
                <a:cs typeface="+mn-cs"/>
              </a:rPr>
              <a:t>A stage can be connected only to another stage. (In the visual workflow designer only, a stage can also be connected to a condition shape.)</a:t>
            </a:r>
          </a:p>
          <a:p>
            <a:endParaRPr lang="en-US" dirty="0"/>
          </a:p>
        </p:txBody>
      </p:sp>
    </p:spTree>
    <p:extLst>
      <p:ext uri="{BB962C8B-B14F-4D97-AF65-F5344CB8AC3E}">
        <p14:creationId xmlns:p14="http://schemas.microsoft.com/office/powerpoint/2010/main" val="323515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4611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supports creating workflows based on both Workflow Foundation (WF) v3.5</a:t>
            </a:r>
            <a:r>
              <a:rPr lang="en-US" baseline="0" dirty="0" smtClean="0"/>
              <a:t> and WF v4.0. The recommended approach is to create WF for SharePoint 2013 using WF v4. In order to </a:t>
            </a:r>
            <a:r>
              <a:rPr lang="en-US" baseline="0" dirty="0" smtClean="0"/>
              <a:t>do this </a:t>
            </a:r>
            <a:r>
              <a:rPr lang="en-US" baseline="0" dirty="0" smtClean="0"/>
              <a:t>SharePoint must be connected to an installed and configured Workflow Manager. If this step has not been completed you will only be able to create workflows using the WF v3.5 engine which is hosted by SharePoint.</a:t>
            </a:r>
          </a:p>
          <a:p>
            <a:endParaRPr lang="en-US" baseline="0" dirty="0" smtClean="0"/>
          </a:p>
          <a:p>
            <a:r>
              <a:rPr lang="en-US" baseline="0" dirty="0" smtClean="0"/>
              <a:t>You can leverage your existing workflow investments such as workflows created in the previous version of SharePoint that are based on WF v3.5 in your SharePoint 2013 deployment as well as in new WF v4 based workflows. This is done via the new Workflow Interop Bridge (covered later in this module).</a:t>
            </a:r>
          </a:p>
          <a:p>
            <a:endParaRPr lang="en-US" baseline="0" dirty="0" smtClean="0"/>
          </a:p>
          <a:p>
            <a:r>
              <a:rPr lang="en-US" baseline="0" dirty="0" smtClean="0"/>
              <a:t>The focus in SharePoint 2013 workflows is to build workflows declaratively. This is different from previous versions of SharePoint where one tool (SharePoint Designer) was used to create declarative workflows while </a:t>
            </a:r>
            <a:r>
              <a:rPr lang="en-US" baseline="0" dirty="0" smtClean="0"/>
              <a:t>Visual </a:t>
            </a:r>
            <a:r>
              <a:rPr lang="en-US" baseline="0" dirty="0" smtClean="0"/>
              <a:t>Studio could only create programmatic workflows. Programmatic workflows are still possible, but they are not SharePoint workflows, they are workflows that run within </a:t>
            </a:r>
            <a:r>
              <a:rPr lang="en-US" baseline="0" dirty="0" smtClean="0"/>
              <a:t>the </a:t>
            </a:r>
            <a:r>
              <a:rPr lang="en-US" baseline="0" dirty="0" smtClean="0"/>
              <a:t>context of Workflow Manager and can call SharePoint using the REST and CSOM APIs provided they have been granted access via OAuth2. </a:t>
            </a:r>
            <a:endParaRPr lang="en-US" dirty="0" smtClean="0"/>
          </a:p>
          <a:p>
            <a:endParaRPr lang="en-US" dirty="0"/>
          </a:p>
        </p:txBody>
      </p:sp>
    </p:spTree>
    <p:extLst>
      <p:ext uri="{BB962C8B-B14F-4D97-AF65-F5344CB8AC3E}">
        <p14:creationId xmlns:p14="http://schemas.microsoft.com/office/powerpoint/2010/main" val="2035071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The two primary </a:t>
            </a:r>
            <a:r>
              <a:rPr lang="en-US" dirty="0" smtClean="0"/>
              <a:t>tools</a:t>
            </a:r>
            <a:r>
              <a:rPr lang="en-US" baseline="0" dirty="0" smtClean="0"/>
              <a:t> –  </a:t>
            </a:r>
            <a:r>
              <a:rPr lang="en-US" baseline="0" dirty="0" smtClean="0"/>
              <a:t>SharePoint Designer 2013 </a:t>
            </a:r>
            <a:r>
              <a:rPr lang="en-US" baseline="0" dirty="0" smtClean="0"/>
              <a:t>and </a:t>
            </a:r>
            <a:r>
              <a:rPr lang="en-US" baseline="0" dirty="0" smtClean="0"/>
              <a:t>Visual Studio </a:t>
            </a:r>
            <a:r>
              <a:rPr lang="en-US" baseline="0" dirty="0" smtClean="0"/>
              <a:t>2012 – </a:t>
            </a:r>
            <a:r>
              <a:rPr lang="en-US" dirty="0" smtClean="0"/>
              <a:t>used to create custom workflows in SharePoint 2013 are similar but have some distinct</a:t>
            </a:r>
            <a:r>
              <a:rPr lang="en-US" baseline="0" dirty="0" smtClean="0"/>
              <a:t> differences from their previous versions:</a:t>
            </a:r>
          </a:p>
          <a:p>
            <a:pPr marL="171450" indent="-171450">
              <a:buFont typeface="Arial" pitchFamily="34" charset="0"/>
              <a:buChar char="•"/>
            </a:pPr>
            <a:r>
              <a:rPr lang="en-US" b="1" baseline="0" dirty="0" smtClean="0"/>
              <a:t>Declarative vs. Custom Code: </a:t>
            </a:r>
            <a:r>
              <a:rPr lang="en-US" b="0" baseline="0" dirty="0" smtClean="0"/>
              <a:t>Both SharePoint Designer &amp; Visual Studio can create declarative workflows. In fact, Visual Studio can *only* create declarative workflows for SharePoint 2013… a significant change from previous versions. Custom code is only possible when creating SharePoint 2010 workflows using farm solutions which is still </a:t>
            </a:r>
            <a:r>
              <a:rPr lang="en-US" b="0" baseline="0" dirty="0" smtClean="0"/>
              <a:t>supported </a:t>
            </a:r>
            <a:r>
              <a:rPr lang="en-US" b="0" baseline="0" dirty="0" smtClean="0"/>
              <a:t>but not recommended as you cannot leverage any of the new capabilities in Workflow Manager or SharePoint 2013.</a:t>
            </a:r>
          </a:p>
          <a:p>
            <a:pPr marL="171450" indent="-171450">
              <a:buFont typeface="Arial" pitchFamily="34" charset="0"/>
              <a:buChar char="•"/>
            </a:pPr>
            <a:r>
              <a:rPr lang="en-US" b="1" baseline="0" dirty="0" smtClean="0"/>
              <a:t>Reusability:</a:t>
            </a:r>
            <a:r>
              <a:rPr lang="en-US" baseline="0" dirty="0" smtClean="0"/>
              <a:t> Similar to previous versions, SharePoint Designer can create reusable workflows that can be used multiple times within the same site or exported for deployment to other sites. Visual Studio workflows are created as templates which can be deployed and associated with any list or library.</a:t>
            </a:r>
          </a:p>
          <a:p>
            <a:pPr marL="171450" indent="-171450">
              <a:buFont typeface="Arial" pitchFamily="34" charset="0"/>
              <a:buChar char="•"/>
            </a:pPr>
            <a:r>
              <a:rPr lang="en-US" b="1" baseline="0" dirty="0" smtClean="0"/>
              <a:t>Include in Apps: </a:t>
            </a:r>
            <a:r>
              <a:rPr lang="en-US" baseline="0" dirty="0" smtClean="0"/>
              <a:t>One benefit Visual Studio has over SharePoint Designer is that developers can include workflows within SharePoint Apps; SharePoint Designer has no support for apps.</a:t>
            </a:r>
          </a:p>
          <a:p>
            <a:pPr marL="171450" indent="-171450">
              <a:buFont typeface="Arial" pitchFamily="34" charset="0"/>
              <a:buChar char="•"/>
            </a:pPr>
            <a:r>
              <a:rPr lang="en-US" b="1" baseline="0" dirty="0" smtClean="0"/>
              <a:t>Visio Integration: </a:t>
            </a:r>
            <a:r>
              <a:rPr lang="en-US" b="0" baseline="0" dirty="0" smtClean="0"/>
              <a:t>Only SharePoint Designer supports Visio integration in that workflows can be modeled using Visio and imported into SharePoint Designer. Only SharePoint Designer authored workflows will have a user-friendly visualization for executing workflows.</a:t>
            </a:r>
          </a:p>
          <a:p>
            <a:pPr marL="171450" indent="-171450">
              <a:buFont typeface="Arial" pitchFamily="34" charset="0"/>
              <a:buChar char="•"/>
            </a:pPr>
            <a:r>
              <a:rPr lang="en-US" b="1" baseline="0" dirty="0" smtClean="0"/>
              <a:t>Custom Actions: </a:t>
            </a:r>
            <a:r>
              <a:rPr lang="en-US" baseline="0" dirty="0" smtClean="0"/>
              <a:t>Both SharePoint Designer </a:t>
            </a:r>
            <a:r>
              <a:rPr lang="en-US" baseline="0" dirty="0" smtClean="0"/>
              <a:t>and </a:t>
            </a:r>
            <a:r>
              <a:rPr lang="en-US" baseline="0" dirty="0" smtClean="0"/>
              <a:t>Visual Studio can consume </a:t>
            </a:r>
            <a:r>
              <a:rPr lang="en-US" baseline="0" dirty="0" smtClean="0"/>
              <a:t>and </a:t>
            </a:r>
            <a:r>
              <a:rPr lang="en-US" baseline="0" dirty="0" smtClean="0"/>
              <a:t>use custom actions in authored workflows. However Visual Studio will use the underlying action’s activity and not the action in </a:t>
            </a:r>
            <a:r>
              <a:rPr lang="en-US" baseline="0" dirty="0" smtClean="0"/>
              <a:t>its </a:t>
            </a:r>
            <a:r>
              <a:rPr lang="en-US" baseline="0" dirty="0" smtClean="0"/>
              <a:t>workflow. Further custom activities/actions can be created using Visual Studio.</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18</a:t>
            </a:fld>
            <a:endParaRPr lang="en-US"/>
          </a:p>
        </p:txBody>
      </p:sp>
    </p:spTree>
    <p:extLst>
      <p:ext uri="{BB962C8B-B14F-4D97-AF65-F5344CB8AC3E}">
        <p14:creationId xmlns:p14="http://schemas.microsoft.com/office/powerpoint/2010/main" val="1688292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09950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SharePoint Designer 2013 now provides a visual workflow designer. The previous version, SharePoint Designer 2010, offered integration with Microsoft Visio </a:t>
            </a:r>
            <a:r>
              <a:rPr lang="en-US" sz="1200" kern="1200" dirty="0" smtClean="0">
                <a:solidFill>
                  <a:schemeClr val="tx1"/>
                </a:solidFill>
                <a:effectLst/>
                <a:latin typeface="+mn-lt"/>
                <a:ea typeface="+mn-ea"/>
                <a:cs typeface="+mn-cs"/>
              </a:rPr>
              <a:t>2010 </a:t>
            </a:r>
            <a:r>
              <a:rPr lang="en-US" sz="1200" kern="1200" dirty="0" smtClean="0">
                <a:solidFill>
                  <a:schemeClr val="tx1"/>
                </a:solidFill>
                <a:effectLst/>
                <a:latin typeface="+mn-lt"/>
                <a:ea typeface="+mn-ea"/>
                <a:cs typeface="+mn-cs"/>
              </a:rPr>
              <a:t>so that you could design workflows visually in Visio and then import them into SharePoint Designer. </a:t>
            </a:r>
            <a:r>
              <a:rPr lang="en-US" sz="1200" kern="1200" dirty="0" smtClean="0">
                <a:solidFill>
                  <a:schemeClr val="tx1"/>
                </a:solidFill>
                <a:effectLst/>
                <a:latin typeface="+mn-lt"/>
                <a:ea typeface="+mn-ea"/>
                <a:cs typeface="+mn-cs"/>
              </a:rPr>
              <a:t>Now </a:t>
            </a:r>
            <a:r>
              <a:rPr lang="en-US" sz="1200" kern="1200" dirty="0" smtClean="0">
                <a:solidFill>
                  <a:schemeClr val="tx1"/>
                </a:solidFill>
                <a:effectLst/>
                <a:latin typeface="+mn-lt"/>
                <a:ea typeface="+mn-ea"/>
                <a:cs typeface="+mn-cs"/>
              </a:rPr>
              <a:t>you can visually design your workflows by dragging, dropping, and connecting shapes directly within SharePoint Designer 2013. You can set all the properties of a workflow action in the new visual workflow designer—just select the shape and then click the action tag. Also, if you click </a:t>
            </a:r>
            <a:r>
              <a:rPr lang="en-US" sz="1200" b="1" kern="1200" dirty="0" smtClean="0">
                <a:solidFill>
                  <a:schemeClr val="tx1"/>
                </a:solidFill>
                <a:effectLst/>
                <a:latin typeface="+mn-lt"/>
                <a:ea typeface="+mn-ea"/>
                <a:cs typeface="+mn-cs"/>
              </a:rPr>
              <a:t>Properties</a:t>
            </a:r>
            <a:r>
              <a:rPr lang="en-US" sz="1200" kern="1200" dirty="0" smtClean="0">
                <a:solidFill>
                  <a:schemeClr val="tx1"/>
                </a:solidFill>
                <a:effectLst/>
                <a:latin typeface="+mn-lt"/>
                <a:ea typeface="+mn-ea"/>
                <a:cs typeface="+mn-cs"/>
              </a:rPr>
              <a:t> on the action tag, the property grids for conditions and actions appear in the visual designer, just as they do in the declarative workflow designer.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Loops: </a:t>
            </a:r>
            <a:r>
              <a:rPr lang="en-US" sz="1200" kern="1200" dirty="0" smtClean="0">
                <a:solidFill>
                  <a:schemeClr val="tx1"/>
                </a:solidFill>
                <a:effectLst/>
                <a:latin typeface="+mn-lt"/>
                <a:ea typeface="+mn-ea"/>
                <a:cs typeface="+mn-cs"/>
              </a:rPr>
              <a:t>SharePoint Designer 2013 now provides looping. A </a:t>
            </a:r>
            <a:r>
              <a:rPr lang="en-US" sz="1200" i="1" kern="1200" dirty="0" smtClean="0">
                <a:solidFill>
                  <a:schemeClr val="tx1"/>
                </a:solidFill>
                <a:effectLst/>
                <a:latin typeface="+mn-lt"/>
                <a:ea typeface="+mn-ea"/>
                <a:cs typeface="+mn-cs"/>
              </a:rPr>
              <a:t>loop</a:t>
            </a:r>
            <a:r>
              <a:rPr lang="en-US" sz="1200" kern="1200" dirty="0" smtClean="0">
                <a:solidFill>
                  <a:schemeClr val="tx1"/>
                </a:solidFill>
                <a:effectLst/>
                <a:latin typeface="+mn-lt"/>
                <a:ea typeface="+mn-ea"/>
                <a:cs typeface="+mn-cs"/>
              </a:rPr>
              <a:t> is a container that you can use to group conditions and actions that you want the workflow to process repeatedly.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20</a:t>
            </a:fld>
            <a:endParaRPr lang="en-US"/>
          </a:p>
        </p:txBody>
      </p:sp>
    </p:spTree>
    <p:extLst>
      <p:ext uri="{BB962C8B-B14F-4D97-AF65-F5344CB8AC3E}">
        <p14:creationId xmlns:p14="http://schemas.microsoft.com/office/powerpoint/2010/main" val="40656597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the existing Test-Based Designer, SharePoint Designer</a:t>
            </a:r>
            <a:r>
              <a:rPr lang="en-US" baseline="0" dirty="0" smtClean="0"/>
              <a:t> has been improved to include a visual designer for authoring and customizing workflow, similar to how Visio allowed you to create workflows in previous versions of SharePoint. This new designer in SharePoint Designer, available when Visio is installed, allows you to not only customize the workflow actions </a:t>
            </a:r>
            <a:r>
              <a:rPr lang="en-US" baseline="0" dirty="0" smtClean="0"/>
              <a:t>and </a:t>
            </a:r>
            <a:r>
              <a:rPr lang="en-US" baseline="0" dirty="0" smtClean="0"/>
              <a:t>stages but you can modify the properties of the actions directly in the Visual Designer.</a:t>
            </a:r>
            <a:endParaRPr lang="en-US" dirty="0"/>
          </a:p>
        </p:txBody>
      </p:sp>
    </p:spTree>
    <p:extLst>
      <p:ext uri="{BB962C8B-B14F-4D97-AF65-F5344CB8AC3E}">
        <p14:creationId xmlns:p14="http://schemas.microsoft.com/office/powerpoint/2010/main" val="547778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92500" lnSpcReduction="10000"/>
          </a:bodyPr>
          <a:lstStyle/>
          <a:p>
            <a:pPr marL="171450" indent="-171450">
              <a:buFont typeface="Arial" panose="020B0604020202020204" pitchFamily="34" charset="0"/>
              <a:buChar char="•"/>
            </a:pPr>
            <a:r>
              <a:rPr lang="en-US" dirty="0" smtClean="0"/>
              <a:t>Steps:</a:t>
            </a:r>
          </a:p>
          <a:p>
            <a:pPr marL="628650" lvl="1" indent="-171450">
              <a:buFont typeface="Arial" panose="020B0604020202020204" pitchFamily="34" charset="0"/>
              <a:buChar char="•"/>
            </a:pPr>
            <a:r>
              <a:rPr lang="en-US" dirty="0" smtClean="0"/>
              <a:t>In Visio,</a:t>
            </a:r>
            <a:r>
              <a:rPr lang="en-US" baseline="0" dirty="0" smtClean="0"/>
              <a:t> create list workflow on announcement list that does following:</a:t>
            </a:r>
          </a:p>
          <a:p>
            <a:pPr marL="1085850" lvl="2" indent="-171450">
              <a:buFont typeface="Arial" panose="020B0604020202020204" pitchFamily="34" charset="0"/>
              <a:buChar char="•"/>
            </a:pPr>
            <a:r>
              <a:rPr lang="en-US" baseline="0" dirty="0" smtClean="0"/>
              <a:t>Stage 1</a:t>
            </a:r>
          </a:p>
          <a:p>
            <a:pPr marL="1543050" lvl="3" indent="-171450">
              <a:buFont typeface="Arial" panose="020B0604020202020204" pitchFamily="34" charset="0"/>
              <a:buChar char="•"/>
            </a:pPr>
            <a:r>
              <a:rPr lang="en-US" baseline="0" dirty="0" smtClean="0"/>
              <a:t>Log stage message</a:t>
            </a:r>
          </a:p>
          <a:p>
            <a:pPr marL="1543050" lvl="3" indent="-171450">
              <a:buFont typeface="Arial" panose="020B0604020202020204" pitchFamily="34" charset="0"/>
              <a:buChar char="•"/>
            </a:pPr>
            <a:r>
              <a:rPr lang="en-US" baseline="0" dirty="0" smtClean="0"/>
              <a:t>Get title of current announcement &amp; stuff in variable “</a:t>
            </a:r>
            <a:r>
              <a:rPr lang="en-US" baseline="0" dirty="0" err="1" smtClean="0"/>
              <a:t>originalTitle</a:t>
            </a:r>
            <a:r>
              <a:rPr lang="en-US" baseline="0" dirty="0" smtClean="0"/>
              <a:t>”</a:t>
            </a:r>
          </a:p>
          <a:p>
            <a:pPr marL="1543050" lvl="3" indent="-171450">
              <a:buFont typeface="Arial" panose="020B0604020202020204" pitchFamily="34" charset="0"/>
              <a:buChar char="•"/>
            </a:pPr>
            <a:r>
              <a:rPr lang="en-US" baseline="0" dirty="0" smtClean="0"/>
              <a:t>Log message collected</a:t>
            </a:r>
          </a:p>
          <a:p>
            <a:pPr marL="1543050" lvl="3" indent="-171450">
              <a:buFont typeface="Arial" panose="020B0604020202020204" pitchFamily="34" charset="0"/>
              <a:buChar char="•"/>
            </a:pPr>
            <a:r>
              <a:rPr lang="en-US" baseline="0" dirty="0" smtClean="0"/>
              <a:t>Log original announcement title</a:t>
            </a:r>
          </a:p>
          <a:p>
            <a:pPr marL="1543050" lvl="3" indent="-171450">
              <a:buFont typeface="Arial" panose="020B0604020202020204" pitchFamily="34" charset="0"/>
              <a:buChar char="•"/>
            </a:pPr>
            <a:r>
              <a:rPr lang="en-US" baseline="0" dirty="0" smtClean="0"/>
              <a:t>Transition: If </a:t>
            </a:r>
            <a:r>
              <a:rPr lang="en-US" baseline="0" dirty="0" err="1" smtClean="0"/>
              <a:t>newTitle</a:t>
            </a:r>
            <a:r>
              <a:rPr lang="en-US" baseline="0" dirty="0" smtClean="0"/>
              <a:t> = “” then &gt;Stage2 else &gt;Stage3</a:t>
            </a:r>
          </a:p>
          <a:p>
            <a:pPr marL="1085850" lvl="2" indent="-171450">
              <a:buFont typeface="Arial" panose="020B0604020202020204" pitchFamily="34" charset="0"/>
              <a:buChar char="•"/>
            </a:pPr>
            <a:r>
              <a:rPr lang="en-US" baseline="0" dirty="0" smtClean="0"/>
              <a:t>Stage 2</a:t>
            </a:r>
          </a:p>
          <a:p>
            <a:pPr marL="1543050" lvl="3" indent="-171450">
              <a:buFont typeface="Arial" panose="020B0604020202020204" pitchFamily="34" charset="0"/>
              <a:buChar char="•"/>
            </a:pPr>
            <a:r>
              <a:rPr lang="en-US" baseline="0" dirty="0" smtClean="0"/>
              <a:t>Log stage message</a:t>
            </a:r>
          </a:p>
          <a:p>
            <a:pPr marL="1543050" lvl="3" indent="-171450">
              <a:buFont typeface="Arial" panose="020B0604020202020204" pitchFamily="34" charset="0"/>
              <a:buChar char="•"/>
            </a:pPr>
            <a:r>
              <a:rPr lang="en-US" baseline="0" dirty="0" smtClean="0"/>
              <a:t>Update item title to new title</a:t>
            </a:r>
          </a:p>
          <a:p>
            <a:pPr marL="1543050" lvl="3" indent="-171450">
              <a:buFont typeface="Arial" panose="020B0604020202020204" pitchFamily="34" charset="0"/>
              <a:buChar char="•"/>
            </a:pPr>
            <a:r>
              <a:rPr lang="en-US" baseline="0" dirty="0" smtClean="0"/>
              <a:t>Log</a:t>
            </a:r>
          </a:p>
          <a:p>
            <a:pPr marL="1543050" lvl="3" indent="-171450">
              <a:buFont typeface="Arial" panose="020B0604020202020204" pitchFamily="34" charset="0"/>
              <a:buChar char="•"/>
            </a:pPr>
            <a:r>
              <a:rPr lang="en-US" baseline="0" dirty="0" smtClean="0"/>
              <a:t>Transition: &gt;</a:t>
            </a:r>
            <a:r>
              <a:rPr lang="en-US" baseline="0" dirty="0" err="1" smtClean="0"/>
              <a:t>StageEnd</a:t>
            </a:r>
            <a:endParaRPr lang="en-US" baseline="0" dirty="0" smtClean="0"/>
          </a:p>
          <a:p>
            <a:pPr marL="1085850" lvl="2" indent="-171450">
              <a:buFont typeface="Arial" panose="020B0604020202020204" pitchFamily="34" charset="0"/>
              <a:buChar char="•"/>
            </a:pPr>
            <a:r>
              <a:rPr lang="en-US" baseline="0" dirty="0" smtClean="0"/>
              <a:t>Stage 3</a:t>
            </a:r>
          </a:p>
          <a:p>
            <a:pPr marL="1543050" lvl="3" indent="-171450">
              <a:buFont typeface="Arial" panose="020B0604020202020204" pitchFamily="34" charset="0"/>
              <a:buChar char="•"/>
            </a:pPr>
            <a:r>
              <a:rPr lang="en-US" baseline="0" dirty="0" smtClean="0"/>
              <a:t>Log stage message</a:t>
            </a:r>
          </a:p>
          <a:p>
            <a:pPr marL="1543050" lvl="3" indent="-171450">
              <a:buFont typeface="Arial" panose="020B0604020202020204" pitchFamily="34" charset="0"/>
              <a:buChar char="•"/>
            </a:pPr>
            <a:r>
              <a:rPr lang="en-US" baseline="0" dirty="0" smtClean="0"/>
              <a:t>Log “title didn’t change, so do nothing”</a:t>
            </a:r>
          </a:p>
          <a:p>
            <a:pPr marL="1543050" lvl="3" indent="-171450">
              <a:buFont typeface="Arial" panose="020B0604020202020204" pitchFamily="34" charset="0"/>
              <a:buChar char="•"/>
            </a:pPr>
            <a:r>
              <a:rPr lang="en-US" baseline="0" dirty="0" smtClean="0"/>
              <a:t>Transition: &gt;</a:t>
            </a:r>
            <a:r>
              <a:rPr lang="en-US" baseline="0" dirty="0" err="1" smtClean="0"/>
              <a:t>StageEnd</a:t>
            </a:r>
            <a:endParaRPr lang="en-US" baseline="0" dirty="0" smtClean="0"/>
          </a:p>
          <a:p>
            <a:pPr marL="1085850" lvl="2" indent="-171450">
              <a:buFont typeface="Arial" panose="020B0604020202020204" pitchFamily="34" charset="0"/>
              <a:buChar char="•"/>
            </a:pPr>
            <a:r>
              <a:rPr lang="en-US" baseline="0" dirty="0" smtClean="0"/>
              <a:t>Stage End</a:t>
            </a:r>
          </a:p>
          <a:p>
            <a:pPr marL="1543050" lvl="3" indent="-171450">
              <a:buFont typeface="Arial" panose="020B0604020202020204" pitchFamily="34" charset="0"/>
              <a:buChar char="•"/>
            </a:pPr>
            <a:r>
              <a:rPr lang="en-US" baseline="0" dirty="0" smtClean="0"/>
              <a:t>Log stage message</a:t>
            </a:r>
          </a:p>
          <a:p>
            <a:pPr marL="1543050" lvl="3" indent="-171450">
              <a:buFont typeface="Arial" panose="020B0604020202020204" pitchFamily="34" charset="0"/>
              <a:buChar char="•"/>
            </a:pPr>
            <a:r>
              <a:rPr lang="en-US" baseline="0" dirty="0" smtClean="0"/>
              <a:t>Transition: End</a:t>
            </a:r>
          </a:p>
          <a:p>
            <a:pPr marL="628650" lvl="1" indent="-171450">
              <a:buFont typeface="Arial" panose="020B0604020202020204" pitchFamily="34" charset="0"/>
              <a:buChar char="•"/>
            </a:pPr>
            <a:r>
              <a:rPr lang="en-US" baseline="0" dirty="0" smtClean="0"/>
              <a:t>Export from Visio</a:t>
            </a:r>
          </a:p>
          <a:p>
            <a:pPr marL="628650" lvl="1" indent="-171450">
              <a:buFont typeface="Arial" panose="020B0604020202020204" pitchFamily="34" charset="0"/>
              <a:buChar char="•"/>
            </a:pPr>
            <a:r>
              <a:rPr lang="en-US" baseline="0" dirty="0" smtClean="0"/>
              <a:t>Import to SPD</a:t>
            </a:r>
          </a:p>
          <a:p>
            <a:pPr marL="1085850" lvl="2" indent="-171450">
              <a:buFont typeface="Arial" panose="020B0604020202020204" pitchFamily="34" charset="0"/>
              <a:buChar char="•"/>
            </a:pPr>
            <a:r>
              <a:rPr lang="en-US" baseline="0" dirty="0" smtClean="0"/>
              <a:t>Add </a:t>
            </a:r>
            <a:r>
              <a:rPr lang="en-US" baseline="0" dirty="0" err="1" smtClean="0"/>
              <a:t>init</a:t>
            </a:r>
            <a:r>
              <a:rPr lang="en-US" baseline="0" dirty="0" smtClean="0"/>
              <a:t> form parameter “</a:t>
            </a:r>
            <a:r>
              <a:rPr lang="en-US" baseline="0" dirty="0" err="1" smtClean="0"/>
              <a:t>newTitle</a:t>
            </a:r>
            <a:r>
              <a:rPr lang="en-US" baseline="0" dirty="0" smtClean="0"/>
              <a:t>”</a:t>
            </a:r>
          </a:p>
          <a:p>
            <a:pPr marL="1085850" lvl="2" indent="-171450">
              <a:buFont typeface="Arial" panose="020B0604020202020204" pitchFamily="34" charset="0"/>
              <a:buChar char="•"/>
            </a:pPr>
            <a:r>
              <a:rPr lang="en-US" baseline="0" dirty="0" smtClean="0"/>
              <a:t>Add additional logic</a:t>
            </a:r>
          </a:p>
          <a:p>
            <a:pPr marL="1085850" lvl="2" indent="-171450">
              <a:buFont typeface="Arial" panose="020B0604020202020204" pitchFamily="34" charset="0"/>
              <a:buChar char="•"/>
            </a:pPr>
            <a:r>
              <a:rPr lang="en-US" baseline="0" dirty="0" smtClean="0"/>
              <a:t>Show Text &amp; designer view</a:t>
            </a:r>
          </a:p>
          <a:p>
            <a:pPr marL="1085850" lvl="2" indent="-171450">
              <a:buFont typeface="Arial" panose="020B0604020202020204" pitchFamily="34" charset="0"/>
              <a:buChar char="•"/>
            </a:pPr>
            <a:r>
              <a:rPr lang="en-US" baseline="0" dirty="0" smtClean="0"/>
              <a:t>Save, publish</a:t>
            </a:r>
          </a:p>
          <a:p>
            <a:pPr marL="628650" lvl="1" indent="-171450">
              <a:buFont typeface="Arial" panose="020B0604020202020204" pitchFamily="34" charset="0"/>
              <a:buChar char="•"/>
            </a:pPr>
            <a:r>
              <a:rPr lang="en-US" baseline="0" dirty="0" smtClean="0"/>
              <a:t>Browser: test</a:t>
            </a:r>
          </a:p>
        </p:txBody>
      </p:sp>
    </p:spTree>
    <p:extLst>
      <p:ext uri="{BB962C8B-B14F-4D97-AF65-F5344CB8AC3E}">
        <p14:creationId xmlns:p14="http://schemas.microsoft.com/office/powerpoint/2010/main" val="2542226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831048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has improved the workflow</a:t>
            </a:r>
            <a:r>
              <a:rPr lang="en-US" baseline="0" dirty="0" smtClean="0"/>
              <a:t> tooling in Visual Studio for SharePoint </a:t>
            </a:r>
            <a:r>
              <a:rPr lang="en-US" dirty="0" smtClean="0"/>
              <a:t>2013</a:t>
            </a:r>
            <a:r>
              <a:rPr lang="en-US" baseline="0" dirty="0" smtClean="0"/>
              <a:t>. A new SharePoint project item (SPI) template is now included to assist in creating custom activities and actions for declarative workflows.</a:t>
            </a:r>
            <a:endParaRPr lang="en-US" dirty="0"/>
          </a:p>
        </p:txBody>
      </p:sp>
    </p:spTree>
    <p:extLst>
      <p:ext uri="{BB962C8B-B14F-4D97-AF65-F5344CB8AC3E}">
        <p14:creationId xmlns:p14="http://schemas.microsoft.com/office/powerpoint/2010/main" val="3028132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Goal – Very brief</a:t>
            </a:r>
            <a:r>
              <a:rPr lang="en-US" baseline="0" dirty="0" smtClean="0"/>
              <a:t> demo showing new tool improvements, new activities, and how workflows can be included in apps.</a:t>
            </a:r>
          </a:p>
          <a:p>
            <a:r>
              <a:rPr lang="en-US" baseline="0" dirty="0" smtClean="0"/>
              <a:t>Create a workflow that simply updates the item submitted.</a:t>
            </a:r>
            <a:endParaRPr lang="en-US" dirty="0" smtClean="0"/>
          </a:p>
        </p:txBody>
      </p:sp>
    </p:spTree>
    <p:extLst>
      <p:ext uri="{BB962C8B-B14F-4D97-AF65-F5344CB8AC3E}">
        <p14:creationId xmlns:p14="http://schemas.microsoft.com/office/powerpoint/2010/main" val="33158776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26991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recommended approach to creating workflows in SharePoint 2013 is to create</a:t>
            </a:r>
            <a:r>
              <a:rPr lang="en-US" baseline="0" dirty="0" smtClean="0"/>
              <a:t> declarative workflows. Both Visual Studio and SharePoint Designer support creating declarative workflows. This approach means workflow authors do not have to have an in-depth understanding and familiarity with the </a:t>
            </a:r>
            <a:r>
              <a:rPr lang="en-US" baseline="0" dirty="0" smtClean="0"/>
              <a:t>WF, </a:t>
            </a:r>
            <a:r>
              <a:rPr lang="en-US" baseline="0" dirty="0" smtClean="0"/>
              <a:t>or SharePoint </a:t>
            </a:r>
            <a:r>
              <a:rPr lang="en-US" baseline="0" dirty="0" smtClean="0"/>
              <a:t>API, </a:t>
            </a:r>
            <a:r>
              <a:rPr lang="en-US" baseline="0" dirty="0" smtClean="0"/>
              <a:t>to create workflows.</a:t>
            </a:r>
          </a:p>
          <a:p>
            <a:endParaRPr lang="en-US" baseline="0" dirty="0" smtClean="0"/>
          </a:p>
          <a:p>
            <a:r>
              <a:rPr lang="en-US" baseline="0" dirty="0" smtClean="0"/>
              <a:t>In the cases where custom code is required for business logic, developers should wrap this code within a custom web service and host it somewhere (Azure, IIS, etc.). The workflow activities for calling web services can then be used to interact with these Web services.</a:t>
            </a:r>
            <a:endParaRPr lang="en-US" dirty="0" smtClean="0"/>
          </a:p>
          <a:p>
            <a:endParaRPr lang="en-US" dirty="0"/>
          </a:p>
        </p:txBody>
      </p:sp>
    </p:spTree>
    <p:extLst>
      <p:ext uri="{BB962C8B-B14F-4D97-AF65-F5344CB8AC3E}">
        <p14:creationId xmlns:p14="http://schemas.microsoft.com/office/powerpoint/2010/main" val="38493315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12556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a:t>
            </a:r>
            <a:r>
              <a:rPr lang="en-US" baseline="0" dirty="0" smtClean="0"/>
              <a:t> new </a:t>
            </a:r>
            <a:r>
              <a:rPr lang="en-US" b="1" baseline="0" dirty="0" err="1" smtClean="0"/>
              <a:t>DynamicValue</a:t>
            </a:r>
            <a:r>
              <a:rPr lang="en-US" baseline="0" dirty="0" smtClean="0"/>
              <a:t> type enables workflow authors to work with structured data within workflows in a declarative way. </a:t>
            </a:r>
            <a:r>
              <a:rPr lang="en-US" baseline="0" dirty="0" err="1" smtClean="0"/>
              <a:t>DynamicValue</a:t>
            </a:r>
            <a:r>
              <a:rPr lang="en-US" baseline="0" dirty="0" smtClean="0"/>
              <a:t> data can be recursive and thus, supports JSON responses from OData and REST services. Workflow Manager includes new workflow activities for working with </a:t>
            </a:r>
            <a:r>
              <a:rPr lang="en-US" baseline="0" dirty="0" err="1" smtClean="0"/>
              <a:t>DynamicValues</a:t>
            </a:r>
            <a:r>
              <a:rPr lang="en-US" baseline="0" dirty="0" smtClean="0"/>
              <a:t> within workflows without having to write any code:</a:t>
            </a:r>
          </a:p>
          <a:p>
            <a:endParaRPr lang="en-US" baseline="0" dirty="0" smtClean="0"/>
          </a:p>
          <a:p>
            <a:pPr marL="171450" indent="-171450">
              <a:buFont typeface="Arial" pitchFamily="34" charset="0"/>
              <a:buChar char="•"/>
            </a:pPr>
            <a:r>
              <a:rPr lang="en-US" b="1" dirty="0" err="1" smtClean="0"/>
              <a:t>BuildDynamicValue</a:t>
            </a:r>
            <a:r>
              <a:rPr lang="en-US" b="1" dirty="0" smtClean="0"/>
              <a:t>: </a:t>
            </a:r>
            <a:r>
              <a:rPr lang="en-US" dirty="0" smtClean="0"/>
              <a:t>Builds a </a:t>
            </a:r>
            <a:r>
              <a:rPr lang="en-US" dirty="0" err="1" smtClean="0"/>
              <a:t>DynamicValue</a:t>
            </a:r>
            <a:r>
              <a:rPr lang="en-US" dirty="0" smtClean="0"/>
              <a:t> instance. It receives a dictionary of paths and values as input and returns the resulting </a:t>
            </a:r>
            <a:r>
              <a:rPr lang="en-US" dirty="0" err="1" smtClean="0"/>
              <a:t>DynamicValue</a:t>
            </a:r>
            <a:r>
              <a:rPr lang="en-US" dirty="0" smtClean="0"/>
              <a:t>. It uses a multi-assign approach to build the </a:t>
            </a:r>
            <a:r>
              <a:rPr lang="en-US" dirty="0" err="1" smtClean="0"/>
              <a:t>DynamicValue</a:t>
            </a:r>
            <a:r>
              <a:rPr lang="en-US" dirty="0" smtClean="0"/>
              <a:t> (it accepts multiple paths and values).</a:t>
            </a:r>
          </a:p>
          <a:p>
            <a:pPr marL="171450" indent="-171450">
              <a:buFont typeface="Arial" pitchFamily="34" charset="0"/>
              <a:buChar char="•"/>
            </a:pPr>
            <a:r>
              <a:rPr lang="en-US" b="1" dirty="0" err="1" smtClean="0"/>
              <a:t>ContainsDynamicValueProperty</a:t>
            </a:r>
            <a:r>
              <a:rPr lang="en-US" b="1" dirty="0" smtClean="0"/>
              <a:t>: </a:t>
            </a:r>
            <a:r>
              <a:rPr lang="en-US" dirty="0" smtClean="0"/>
              <a:t>Returns true if a </a:t>
            </a:r>
            <a:r>
              <a:rPr lang="en-US" dirty="0" err="1" smtClean="0"/>
              <a:t>DynamicValue</a:t>
            </a:r>
            <a:r>
              <a:rPr lang="en-US" dirty="0" smtClean="0"/>
              <a:t> contains a property represented by the specified path.</a:t>
            </a:r>
          </a:p>
          <a:p>
            <a:pPr marL="171450" indent="-171450">
              <a:buFont typeface="Arial" pitchFamily="34" charset="0"/>
              <a:buChar char="•"/>
            </a:pPr>
            <a:r>
              <a:rPr lang="en-US" b="1" dirty="0" err="1" smtClean="0"/>
              <a:t>CopyDynamicValue</a:t>
            </a:r>
            <a:r>
              <a:rPr lang="en-US" b="1" dirty="0" smtClean="0"/>
              <a:t>: </a:t>
            </a:r>
            <a:r>
              <a:rPr lang="en-US" dirty="0" smtClean="0"/>
              <a:t>Copies properties from one </a:t>
            </a:r>
            <a:r>
              <a:rPr lang="en-US" dirty="0" err="1" smtClean="0"/>
              <a:t>DynamicValue</a:t>
            </a:r>
            <a:r>
              <a:rPr lang="en-US" dirty="0" smtClean="0"/>
              <a:t> to another </a:t>
            </a:r>
            <a:r>
              <a:rPr lang="en-US" dirty="0" err="1" smtClean="0"/>
              <a:t>DynamicValue</a:t>
            </a:r>
            <a:r>
              <a:rPr lang="en-US" dirty="0" smtClean="0"/>
              <a:t>.</a:t>
            </a:r>
          </a:p>
          <a:p>
            <a:pPr marL="171450" indent="-171450">
              <a:buFont typeface="Arial" pitchFamily="34" charset="0"/>
              <a:buChar char="•"/>
            </a:pPr>
            <a:r>
              <a:rPr lang="en-US" b="1" dirty="0" err="1" smtClean="0"/>
              <a:t>CountDynamicValueItems</a:t>
            </a:r>
            <a:r>
              <a:rPr lang="en-US" b="1" dirty="0" smtClean="0"/>
              <a:t>: </a:t>
            </a:r>
            <a:r>
              <a:rPr lang="en-US" dirty="0" smtClean="0"/>
              <a:t>Returns the count of children in a </a:t>
            </a:r>
            <a:r>
              <a:rPr lang="en-US" dirty="0" err="1" smtClean="0"/>
              <a:t>DynamicValue</a:t>
            </a:r>
            <a:r>
              <a:rPr lang="en-US" dirty="0" smtClean="0"/>
              <a:t> path.</a:t>
            </a:r>
          </a:p>
          <a:p>
            <a:pPr marL="171450" indent="-171450">
              <a:buFont typeface="Arial" pitchFamily="34" charset="0"/>
              <a:buChar char="•"/>
            </a:pPr>
            <a:r>
              <a:rPr lang="en-US" b="1" dirty="0" err="1" smtClean="0"/>
              <a:t>CreateDynamicValue</a:t>
            </a:r>
            <a:r>
              <a:rPr lang="en-US" b="1" dirty="0" smtClean="0"/>
              <a:t>: </a:t>
            </a:r>
            <a:r>
              <a:rPr lang="en-US" dirty="0" smtClean="0"/>
              <a:t>Creates </a:t>
            </a:r>
            <a:r>
              <a:rPr lang="en-US" dirty="0" smtClean="0"/>
              <a:t>an instance of a </a:t>
            </a:r>
            <a:r>
              <a:rPr lang="en-US" dirty="0" err="1" smtClean="0"/>
              <a:t>DynamicValue</a:t>
            </a:r>
            <a:r>
              <a:rPr lang="en-US" dirty="0" smtClean="0"/>
              <a:t> passing only one path and one value (no multi-assign semantics).</a:t>
            </a:r>
          </a:p>
          <a:p>
            <a:pPr marL="171450" indent="-171450">
              <a:buFont typeface="Arial" pitchFamily="34" charset="0"/>
              <a:buChar char="•"/>
            </a:pPr>
            <a:r>
              <a:rPr lang="en-US" b="1" dirty="0" err="1" smtClean="0"/>
              <a:t>GetDynamicValueProperties</a:t>
            </a:r>
            <a:r>
              <a:rPr lang="en-US" b="1" dirty="0" smtClean="0"/>
              <a:t>: </a:t>
            </a:r>
            <a:r>
              <a:rPr lang="en-US" dirty="0" smtClean="0"/>
              <a:t>Gets </a:t>
            </a:r>
            <a:r>
              <a:rPr lang="en-US" dirty="0" smtClean="0"/>
              <a:t>several properties of an existing </a:t>
            </a:r>
            <a:r>
              <a:rPr lang="en-US" dirty="0" err="1" smtClean="0"/>
              <a:t>DynamicValue</a:t>
            </a:r>
            <a:r>
              <a:rPr lang="en-US" dirty="0" smtClean="0"/>
              <a:t>. Given a </a:t>
            </a:r>
            <a:r>
              <a:rPr lang="en-US" dirty="0" err="1" smtClean="0"/>
              <a:t>DynamicValue</a:t>
            </a:r>
            <a:r>
              <a:rPr lang="en-US" dirty="0" smtClean="0"/>
              <a:t> a user can query multiple properties (passing multiple paths) using a single activity.</a:t>
            </a:r>
          </a:p>
          <a:p>
            <a:pPr marL="171450" indent="-171450">
              <a:buFont typeface="Arial" pitchFamily="34" charset="0"/>
              <a:buChar char="•"/>
            </a:pPr>
            <a:r>
              <a:rPr lang="en-US" b="1" dirty="0" err="1" smtClean="0"/>
              <a:t>GetDynamicValueProperty</a:t>
            </a:r>
            <a:r>
              <a:rPr lang="en-US" b="1" dirty="0" smtClean="0"/>
              <a:t>&lt;T&gt;: </a:t>
            </a:r>
            <a:r>
              <a:rPr lang="en-US" dirty="0" smtClean="0"/>
              <a:t>Gets </a:t>
            </a:r>
            <a:r>
              <a:rPr lang="en-US" dirty="0" smtClean="0"/>
              <a:t>one property of a </a:t>
            </a:r>
            <a:r>
              <a:rPr lang="en-US" dirty="0" err="1" smtClean="0"/>
              <a:t>DynamicValue</a:t>
            </a:r>
            <a:r>
              <a:rPr lang="en-US" dirty="0" smtClean="0"/>
              <a:t>, where T is one of the types in previously given list.</a:t>
            </a:r>
          </a:p>
          <a:p>
            <a:pPr marL="171450" indent="-171450">
              <a:buFont typeface="Arial" pitchFamily="34" charset="0"/>
              <a:buChar char="•"/>
            </a:pPr>
            <a:r>
              <a:rPr lang="en-US" b="1" dirty="0" err="1" smtClean="0"/>
              <a:t>IsEmptyDynamicValue</a:t>
            </a:r>
            <a:r>
              <a:rPr lang="en-US" b="1" dirty="0" smtClean="0"/>
              <a:t>: </a:t>
            </a:r>
            <a:r>
              <a:rPr lang="en-US" dirty="0" smtClean="0"/>
              <a:t>Returns a Boolean</a:t>
            </a:r>
            <a:r>
              <a:rPr lang="en-US" baseline="0" dirty="0" smtClean="0"/>
              <a:t> value depending if the JSON response had no results.</a:t>
            </a:r>
            <a:endParaRPr lang="en-US" dirty="0" smtClean="0"/>
          </a:p>
          <a:p>
            <a:pPr marL="171450" indent="-171450">
              <a:buFont typeface="Arial" pitchFamily="34" charset="0"/>
              <a:buChar char="•"/>
            </a:pPr>
            <a:r>
              <a:rPr lang="en-US" b="1" dirty="0" err="1" smtClean="0"/>
              <a:t>ParseDynamicValue</a:t>
            </a:r>
            <a:r>
              <a:rPr lang="en-US" b="1" dirty="0" smtClean="0"/>
              <a:t>: </a:t>
            </a:r>
            <a:r>
              <a:rPr lang="en-US" dirty="0" smtClean="0"/>
              <a:t>Parses </a:t>
            </a:r>
            <a:r>
              <a:rPr lang="en-US" dirty="0" smtClean="0"/>
              <a:t>a JSON string into a </a:t>
            </a:r>
            <a:r>
              <a:rPr lang="en-US" dirty="0" err="1" smtClean="0"/>
              <a:t>DynamicValue</a:t>
            </a:r>
            <a:r>
              <a:rPr lang="en-US" dirty="0" smtClean="0"/>
              <a:t>.</a:t>
            </a:r>
          </a:p>
        </p:txBody>
      </p:sp>
    </p:spTree>
    <p:extLst>
      <p:ext uri="{BB962C8B-B14F-4D97-AF65-F5344CB8AC3E}">
        <p14:creationId xmlns:p14="http://schemas.microsoft.com/office/powerpoint/2010/main" val="871518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2010 leveraged Workflow Foundation (WF)</a:t>
            </a:r>
            <a:r>
              <a:rPr lang="en-US" baseline="0" dirty="0" smtClean="0"/>
              <a:t> </a:t>
            </a:r>
            <a:r>
              <a:rPr lang="en-US" dirty="0" smtClean="0"/>
              <a:t>found in the .NET Framework 3.5 SP1. There wasn’t much difference in SharePoint 2010’s workflow story from SharePoint 2007</a:t>
            </a:r>
            <a:r>
              <a:rPr lang="en-US" baseline="0" dirty="0" smtClean="0"/>
              <a:t> from an architectural perspective as SharePoint 2007 introduced workflow to the SharePoint platform via .NET Framework 3.0. The biggest improvements around workflow in SharePoint 2010 included:</a:t>
            </a:r>
          </a:p>
          <a:p>
            <a:pPr marL="171450" indent="-171450">
              <a:buFont typeface="Arial" pitchFamily="34" charset="0"/>
              <a:buChar char="•"/>
            </a:pPr>
            <a:r>
              <a:rPr lang="en-US" b="1" baseline="0" dirty="0" smtClean="0"/>
              <a:t>Site-based workflows: </a:t>
            </a:r>
            <a:r>
              <a:rPr lang="en-US" baseline="0" dirty="0" smtClean="0"/>
              <a:t>Workflows that run within the context of an </a:t>
            </a:r>
            <a:r>
              <a:rPr lang="en-US" b="1" baseline="0" dirty="0" err="1" smtClean="0"/>
              <a:t>SPWeb</a:t>
            </a:r>
            <a:r>
              <a:rPr lang="en-US" baseline="0" dirty="0" smtClean="0"/>
              <a:t> (previously they could only run within the context of an </a:t>
            </a:r>
            <a:r>
              <a:rPr lang="en-US" b="1" baseline="0" dirty="0" err="1" smtClean="0"/>
              <a:t>SPListItem</a:t>
            </a:r>
            <a:r>
              <a:rPr lang="en-US" baseline="0" dirty="0" smtClean="0"/>
              <a:t>)</a:t>
            </a:r>
          </a:p>
          <a:p>
            <a:pPr marL="171450" indent="-171450">
              <a:buFont typeface="Arial" pitchFamily="34" charset="0"/>
              <a:buChar char="•"/>
            </a:pPr>
            <a:r>
              <a:rPr lang="en-US" b="1" baseline="0" dirty="0" smtClean="0"/>
              <a:t>Power User Tooling Improvements: </a:t>
            </a:r>
          </a:p>
          <a:p>
            <a:pPr marL="628650" lvl="1" indent="-171450">
              <a:buFont typeface="Arial" pitchFamily="34" charset="0"/>
              <a:buChar char="•"/>
            </a:pPr>
            <a:r>
              <a:rPr lang="en-US" baseline="0" dirty="0" smtClean="0"/>
              <a:t>Workflows could be modeled using Visio 2010 and exported/imported to SharePoint Designer 2010.</a:t>
            </a:r>
          </a:p>
          <a:p>
            <a:pPr marL="628650" lvl="1" indent="-171450">
              <a:buFont typeface="Arial" pitchFamily="34" charset="0"/>
              <a:buChar char="•"/>
            </a:pPr>
            <a:r>
              <a:rPr lang="en-US" baseline="0" dirty="0" smtClean="0"/>
              <a:t>Ability to create “Reusable Workflows” or those that are tied to content types.</a:t>
            </a:r>
          </a:p>
          <a:p>
            <a:pPr marL="628650" lvl="1" indent="-171450">
              <a:buFont typeface="Arial" pitchFamily="34" charset="0"/>
              <a:buChar char="•"/>
            </a:pPr>
            <a:r>
              <a:rPr lang="en-US" baseline="0" dirty="0" smtClean="0"/>
              <a:t>Ability to import reusable workflows into Visual Studio 2010 coded workflows.</a:t>
            </a:r>
          </a:p>
          <a:p>
            <a:pPr marL="171450" lvl="0" indent="-171450">
              <a:buFont typeface="Arial" pitchFamily="34" charset="0"/>
              <a:buChar char="•"/>
            </a:pPr>
            <a:r>
              <a:rPr lang="en-US" b="1" baseline="0" dirty="0" smtClean="0"/>
              <a:t>Workflow Events:</a:t>
            </a:r>
            <a:r>
              <a:rPr lang="en-US" baseline="0" dirty="0" smtClean="0"/>
              <a:t> </a:t>
            </a:r>
            <a:r>
              <a:rPr lang="en-US" baseline="0" dirty="0" err="1" smtClean="0"/>
              <a:t>Overrideable</a:t>
            </a:r>
            <a:r>
              <a:rPr lang="en-US" baseline="0" dirty="0" smtClean="0"/>
              <a:t> </a:t>
            </a:r>
            <a:r>
              <a:rPr lang="en-US" baseline="0" dirty="0" smtClean="0"/>
              <a:t>events developers can handle to run custom processes.</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a:t>
            </a:fld>
            <a:endParaRPr lang="en-US"/>
          </a:p>
        </p:txBody>
      </p:sp>
    </p:spTree>
    <p:extLst>
      <p:ext uri="{BB962C8B-B14F-4D97-AF65-F5344CB8AC3E}">
        <p14:creationId xmlns:p14="http://schemas.microsoft.com/office/powerpoint/2010/main" val="29237366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a request is made to</a:t>
            </a:r>
            <a:r>
              <a:rPr lang="en-US" baseline="0" dirty="0" smtClean="0"/>
              <a:t> a fake OData service that returns a list of products. By passing in a valid OData URL and including the HTTP Header “accept: application/</a:t>
            </a:r>
            <a:r>
              <a:rPr lang="en-US" baseline="0" dirty="0" err="1" smtClean="0"/>
              <a:t>json;odata</a:t>
            </a:r>
            <a:r>
              <a:rPr lang="en-US" baseline="0" dirty="0" smtClean="0"/>
              <a:t>=verbose”, the service will respond with the top two products in the company catalog in JSON format. </a:t>
            </a:r>
          </a:p>
          <a:p>
            <a:endParaRPr lang="en-US" baseline="0" dirty="0" smtClean="0"/>
          </a:p>
          <a:p>
            <a:r>
              <a:rPr lang="en-US" baseline="0" dirty="0" smtClean="0"/>
              <a:t>Using the activities </a:t>
            </a:r>
            <a:r>
              <a:rPr lang="en-US" baseline="0" dirty="0" smtClean="0"/>
              <a:t>provided in SharePoint 2013 and Workflow Manager, a developer could author a workflow with Visual Studio that does the following:</a:t>
            </a:r>
          </a:p>
          <a:p>
            <a:pPr marL="171450" indent="-171450" algn="l">
              <a:buFont typeface="Arial" pitchFamily="34" charset="0"/>
              <a:buChar char="•"/>
            </a:pPr>
            <a:r>
              <a:rPr lang="en-US" baseline="0" dirty="0" smtClean="0"/>
              <a:t>Issue an HTTP GET (</a:t>
            </a:r>
            <a:r>
              <a:rPr lang="en-US" b="1" i="1" baseline="0" dirty="0" smtClean="0"/>
              <a:t>activity=</a:t>
            </a:r>
            <a:r>
              <a:rPr lang="en-US" b="1" i="1" baseline="0" dirty="0" err="1" smtClean="0"/>
              <a:t>HttpGet</a:t>
            </a:r>
            <a:r>
              <a:rPr lang="en-US" baseline="0" dirty="0" smtClean="0"/>
              <a:t>) to obtain a JSON result </a:t>
            </a:r>
            <a:r>
              <a:rPr lang="en-US" baseline="0" dirty="0" smtClean="0"/>
              <a:t>and </a:t>
            </a:r>
            <a:r>
              <a:rPr lang="en-US" baseline="0" dirty="0" smtClean="0"/>
              <a:t>store the result in a local field </a:t>
            </a:r>
            <a:r>
              <a:rPr lang="en-US" b="1" baseline="0" dirty="0" err="1" smtClean="0"/>
              <a:t>jsonResponse</a:t>
            </a:r>
            <a:endParaRPr lang="en-US" b="1" baseline="0" dirty="0" smtClean="0"/>
          </a:p>
          <a:p>
            <a:pPr marL="171450" indent="-171450" algn="l">
              <a:buFont typeface="Arial" pitchFamily="34" charset="0"/>
              <a:buChar char="•"/>
            </a:pPr>
            <a:r>
              <a:rPr lang="en-US" baseline="0" dirty="0" smtClean="0"/>
              <a:t>Extract a value from the JSON result </a:t>
            </a:r>
            <a:r>
              <a:rPr lang="en-US" b="1" baseline="0" dirty="0" err="1" smtClean="0"/>
              <a:t>jsonResponse</a:t>
            </a:r>
            <a:r>
              <a:rPr lang="en-US" b="1" baseline="0" dirty="0" smtClean="0"/>
              <a:t> </a:t>
            </a:r>
            <a:r>
              <a:rPr lang="en-US" baseline="0" dirty="0" smtClean="0"/>
              <a:t>(</a:t>
            </a:r>
            <a:r>
              <a:rPr lang="en-US" b="1" i="1" baseline="0" dirty="0" smtClean="0"/>
              <a:t>activity=</a:t>
            </a:r>
            <a:r>
              <a:rPr lang="en-US" b="1" i="1" baseline="0" dirty="0" err="1" smtClean="0"/>
              <a:t>GetDynamicValueProperty</a:t>
            </a:r>
            <a:r>
              <a:rPr lang="en-US" b="1" i="1" baseline="0" dirty="0" smtClean="0"/>
              <a:t>&lt;T&gt;</a:t>
            </a:r>
            <a:r>
              <a:rPr lang="en-US" baseline="0" dirty="0" smtClean="0"/>
              <a:t>) </a:t>
            </a:r>
            <a:r>
              <a:rPr lang="en-US" baseline="0" smtClean="0"/>
              <a:t>and </a:t>
            </a:r>
            <a:r>
              <a:rPr lang="en-US" baseline="0" smtClean="0"/>
              <a:t>use </a:t>
            </a:r>
            <a:r>
              <a:rPr lang="en-US" baseline="0" dirty="0" smtClean="0"/>
              <a:t>the path </a:t>
            </a:r>
            <a:r>
              <a:rPr lang="en-US" b="1" baseline="0" dirty="0" smtClean="0"/>
              <a:t>d/results(1)/Name</a:t>
            </a:r>
            <a:r>
              <a:rPr lang="en-US" baseline="0" dirty="0" smtClean="0"/>
              <a:t> to get the name of the second product returned (Laptop), storing it in a local field </a:t>
            </a:r>
            <a:r>
              <a:rPr lang="en-US" b="1" baseline="0" dirty="0" err="1" smtClean="0"/>
              <a:t>productName</a:t>
            </a:r>
            <a:endParaRPr lang="en-US" b="1" baseline="0" dirty="0" smtClean="0"/>
          </a:p>
          <a:p>
            <a:pPr marL="171450" indent="-171450" algn="l">
              <a:buFont typeface="Arial" pitchFamily="34" charset="0"/>
              <a:buChar char="•"/>
            </a:pPr>
            <a:r>
              <a:rPr lang="en-US" baseline="0" dirty="0" smtClean="0"/>
              <a:t>Use the </a:t>
            </a:r>
            <a:r>
              <a:rPr lang="en-US" b="1" baseline="0" dirty="0" err="1" smtClean="0"/>
              <a:t>productName</a:t>
            </a:r>
            <a:r>
              <a:rPr lang="en-US" baseline="0" dirty="0" smtClean="0"/>
              <a:t> field elsewhere in the workflow</a:t>
            </a:r>
            <a:endParaRPr lang="en-US" dirty="0"/>
          </a:p>
        </p:txBody>
      </p:sp>
    </p:spTree>
    <p:extLst>
      <p:ext uri="{BB962C8B-B14F-4D97-AF65-F5344CB8AC3E}">
        <p14:creationId xmlns:p14="http://schemas.microsoft.com/office/powerpoint/2010/main" val="202574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77500" lnSpcReduction="20000"/>
          </a:bodyPr>
          <a:lstStyle/>
          <a:p>
            <a:r>
              <a:rPr lang="en-US" dirty="0" smtClean="0"/>
              <a:t>Steps:</a:t>
            </a:r>
          </a:p>
          <a:p>
            <a:pPr marL="171450" indent="-171450" algn="l">
              <a:buFont typeface="Arial" panose="020B0604020202020204" pitchFamily="34" charset="0"/>
              <a:buChar char="•"/>
            </a:pPr>
            <a:r>
              <a:rPr lang="en-US" baseline="0" dirty="0" smtClean="0"/>
              <a:t>SharePoint Designer</a:t>
            </a:r>
          </a:p>
          <a:p>
            <a:pPr marL="628650" lvl="1" indent="-171450" algn="l">
              <a:buFont typeface="Arial" panose="020B0604020202020204" pitchFamily="34" charset="0"/>
              <a:buChar char="•"/>
            </a:pPr>
            <a:r>
              <a:rPr lang="en-US" baseline="0" dirty="0" smtClean="0"/>
              <a:t>Create new contact list</a:t>
            </a:r>
          </a:p>
          <a:p>
            <a:pPr marL="628650" lvl="1" indent="-171450" algn="l">
              <a:buFont typeface="Arial" panose="020B0604020202020204" pitchFamily="34" charset="0"/>
              <a:buChar char="•"/>
            </a:pPr>
            <a:r>
              <a:rPr lang="en-US" baseline="0" dirty="0" smtClean="0"/>
              <a:t>Workflow</a:t>
            </a:r>
          </a:p>
          <a:p>
            <a:pPr marL="1085850" lvl="2" indent="-171450" algn="l">
              <a:buFont typeface="Arial" panose="020B0604020202020204" pitchFamily="34" charset="0"/>
              <a:buChar char="•"/>
            </a:pPr>
            <a:r>
              <a:rPr lang="en-US" baseline="0" dirty="0" smtClean="0"/>
              <a:t>Stage </a:t>
            </a:r>
            <a:r>
              <a:rPr lang="en-US" baseline="0" dirty="0" err="1" smtClean="0"/>
              <a:t>Init</a:t>
            </a:r>
            <a:endParaRPr lang="en-US" baseline="0" dirty="0" smtClean="0"/>
          </a:p>
          <a:p>
            <a:pPr marL="1543050" lvl="3" indent="-171450" algn="l">
              <a:buFont typeface="Arial" panose="020B0604020202020204" pitchFamily="34" charset="0"/>
              <a:buChar char="•"/>
            </a:pPr>
            <a:r>
              <a:rPr lang="en-US" baseline="0" dirty="0" smtClean="0"/>
              <a:t>Log entering stage</a:t>
            </a:r>
          </a:p>
          <a:p>
            <a:pPr marL="1543050" lvl="3" indent="-171450" algn="l">
              <a:buFont typeface="Arial" panose="020B0604020202020204" pitchFamily="34" charset="0"/>
              <a:buChar char="•"/>
            </a:pPr>
            <a:r>
              <a:rPr lang="en-US" baseline="0" dirty="0" smtClean="0"/>
              <a:t>Check that they entered a email address</a:t>
            </a:r>
          </a:p>
          <a:p>
            <a:pPr marL="1543050" lvl="3" indent="-171450" algn="l">
              <a:buFont typeface="Arial" panose="020B0604020202020204" pitchFamily="34" charset="0"/>
              <a:buChar char="•"/>
            </a:pPr>
            <a:r>
              <a:rPr lang="en-US" baseline="0" dirty="0" smtClean="0"/>
              <a:t>Route to web service stage</a:t>
            </a:r>
          </a:p>
          <a:p>
            <a:pPr marL="1085850" lvl="2" indent="-171450" algn="l">
              <a:buFont typeface="Arial" panose="020B0604020202020204" pitchFamily="34" charset="0"/>
              <a:buChar char="•"/>
            </a:pPr>
            <a:r>
              <a:rPr lang="en-US" baseline="0" dirty="0" smtClean="0"/>
              <a:t>Stage Query AW </a:t>
            </a:r>
            <a:r>
              <a:rPr lang="en-US" baseline="0" dirty="0" err="1" smtClean="0"/>
              <a:t>Odata</a:t>
            </a:r>
            <a:endParaRPr lang="en-US" baseline="0" dirty="0" smtClean="0"/>
          </a:p>
          <a:p>
            <a:pPr marL="1543050" lvl="3" indent="-171450" algn="l">
              <a:buFont typeface="Arial" panose="020B0604020202020204" pitchFamily="34" charset="0"/>
              <a:buChar char="•"/>
            </a:pPr>
            <a:r>
              <a:rPr lang="en-US" baseline="0" dirty="0" smtClean="0"/>
              <a:t>Log entering stage</a:t>
            </a:r>
          </a:p>
          <a:p>
            <a:pPr marL="1543050" lvl="3" indent="-171450" algn="l">
              <a:buFont typeface="Arial" panose="020B0604020202020204" pitchFamily="34" charset="0"/>
              <a:buChar char="•"/>
            </a:pPr>
            <a:r>
              <a:rPr lang="en-US" baseline="0" dirty="0" smtClean="0"/>
              <a:t>Build dictionary for filter</a:t>
            </a:r>
          </a:p>
          <a:p>
            <a:pPr marL="1543050" lvl="3" indent="-171450" algn="l">
              <a:buFont typeface="Arial" panose="020B0604020202020204" pitchFamily="34" charset="0"/>
              <a:buChar char="•"/>
            </a:pPr>
            <a:r>
              <a:rPr lang="en-US" baseline="0" dirty="0" smtClean="0"/>
              <a:t>Call web service</a:t>
            </a:r>
          </a:p>
          <a:p>
            <a:pPr marL="1543050" lvl="3" indent="-171450" algn="l">
              <a:buFont typeface="Arial" panose="020B0604020202020204" pitchFamily="34" charset="0"/>
              <a:buChar char="•"/>
            </a:pPr>
            <a:r>
              <a:rPr lang="en-US" baseline="0" dirty="0" smtClean="0"/>
              <a:t>Get result</a:t>
            </a:r>
          </a:p>
          <a:p>
            <a:pPr marL="1543050" lvl="3" indent="-171450" algn="l">
              <a:buFont typeface="Arial" panose="020B0604020202020204" pitchFamily="34" charset="0"/>
              <a:buChar char="•"/>
            </a:pPr>
            <a:r>
              <a:rPr lang="en-US" baseline="0" dirty="0" smtClean="0"/>
              <a:t>If return code = 200, go to update item</a:t>
            </a:r>
          </a:p>
          <a:p>
            <a:pPr marL="1543050" lvl="3" indent="-171450" algn="l">
              <a:buFont typeface="Arial" panose="020B0604020202020204" pitchFamily="34" charset="0"/>
              <a:buChar char="•"/>
            </a:pPr>
            <a:r>
              <a:rPr lang="en-US" baseline="0" dirty="0" smtClean="0"/>
              <a:t>Else if return code = something else, go to error</a:t>
            </a:r>
          </a:p>
          <a:p>
            <a:pPr marL="1085850" lvl="2" indent="-171450" algn="l">
              <a:buFont typeface="Arial" panose="020B0604020202020204" pitchFamily="34" charset="0"/>
              <a:buChar char="•"/>
            </a:pPr>
            <a:r>
              <a:rPr lang="en-US" baseline="0" dirty="0" smtClean="0"/>
              <a:t>Stage Update Item</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Log entering stage</a:t>
            </a:r>
          </a:p>
          <a:p>
            <a:pPr marL="1543050" lvl="3" indent="-171450" algn="l">
              <a:buFont typeface="Arial" panose="020B0604020202020204" pitchFamily="34" charset="0"/>
              <a:buChar char="•"/>
            </a:pPr>
            <a:r>
              <a:rPr lang="en-US" baseline="0" dirty="0" smtClean="0"/>
              <a:t>Update user’s address info</a:t>
            </a:r>
          </a:p>
          <a:p>
            <a:pPr marL="1543050" lvl="3" indent="-171450" algn="l">
              <a:buFont typeface="Arial" panose="020B0604020202020204" pitchFamily="34" charset="0"/>
              <a:buChar char="•"/>
            </a:pPr>
            <a:r>
              <a:rPr lang="en-US" baseline="0" dirty="0" smtClean="0"/>
              <a:t>Go to end</a:t>
            </a:r>
          </a:p>
          <a:p>
            <a:pPr marL="1085850" lvl="2" indent="-171450" algn="l">
              <a:buFont typeface="Arial" panose="020B0604020202020204" pitchFamily="34" charset="0"/>
              <a:buChar char="•"/>
            </a:pPr>
            <a:r>
              <a:rPr lang="en-US" baseline="0" dirty="0" smtClean="0"/>
              <a:t>Stage End workflow</a:t>
            </a:r>
          </a:p>
          <a:p>
            <a:pPr marL="1543050" lvl="3" indent="-171450" algn="l">
              <a:buFont typeface="Arial" panose="020B0604020202020204" pitchFamily="34" charset="0"/>
              <a:buChar char="•"/>
            </a:pPr>
            <a:r>
              <a:rPr lang="en-US" baseline="0" dirty="0" smtClean="0"/>
              <a:t>Log entering stage</a:t>
            </a:r>
          </a:p>
          <a:p>
            <a:pPr marL="171450" lvl="0" indent="-171450" algn="l">
              <a:buFont typeface="Arial" panose="020B0604020202020204" pitchFamily="34" charset="0"/>
              <a:buChar char="•"/>
            </a:pPr>
            <a:r>
              <a:rPr lang="en-US" baseline="0" dirty="0" smtClean="0"/>
              <a:t>Visual Studio</a:t>
            </a:r>
          </a:p>
          <a:p>
            <a:pPr marL="628650" lvl="1" indent="-171450" algn="l">
              <a:buFont typeface="Arial" panose="020B0604020202020204" pitchFamily="34" charset="0"/>
              <a:buChar char="•"/>
            </a:pPr>
            <a:r>
              <a:rPr lang="en-US" baseline="0" dirty="0" smtClean="0"/>
              <a:t>Create Product Request List</a:t>
            </a:r>
          </a:p>
          <a:p>
            <a:pPr marL="1085850" lvl="2" indent="-171450" algn="l">
              <a:buFont typeface="Arial" panose="020B0604020202020204" pitchFamily="34" charset="0"/>
              <a:buChar char="•"/>
            </a:pPr>
            <a:r>
              <a:rPr lang="en-US" baseline="0" dirty="0" smtClean="0"/>
              <a:t>Title = </a:t>
            </a:r>
            <a:r>
              <a:rPr lang="en-US" baseline="0" dirty="0" err="1" smtClean="0"/>
              <a:t>ProductId</a:t>
            </a:r>
            <a:r>
              <a:rPr lang="en-US" baseline="0" dirty="0" smtClean="0"/>
              <a:t> (string)</a:t>
            </a:r>
          </a:p>
          <a:p>
            <a:pPr marL="1085850" lvl="2" indent="-171450" algn="l">
              <a:buFont typeface="Arial" panose="020B0604020202020204" pitchFamily="34" charset="0"/>
              <a:buChar char="•"/>
            </a:pPr>
            <a:r>
              <a:rPr lang="en-US" baseline="0" dirty="0" smtClean="0"/>
              <a:t>Product Name (string)</a:t>
            </a:r>
          </a:p>
          <a:p>
            <a:pPr marL="1085850" lvl="2" indent="-171450" algn="l">
              <a:buFont typeface="Arial" panose="020B0604020202020204" pitchFamily="34" charset="0"/>
              <a:buChar char="•"/>
            </a:pPr>
            <a:r>
              <a:rPr lang="en-US" baseline="0" dirty="0" smtClean="0"/>
              <a:t>Quantity (</a:t>
            </a:r>
            <a:r>
              <a:rPr lang="en-US" baseline="0" dirty="0" err="1" smtClean="0"/>
              <a:t>int</a:t>
            </a:r>
            <a:r>
              <a:rPr lang="en-US" baseline="0" dirty="0" smtClean="0"/>
              <a:t>)</a:t>
            </a:r>
          </a:p>
          <a:p>
            <a:pPr marL="1085850" lvl="2" indent="-171450" algn="l">
              <a:buFont typeface="Arial" panose="020B0604020202020204" pitchFamily="34" charset="0"/>
              <a:buChar char="•"/>
            </a:pPr>
            <a:r>
              <a:rPr lang="en-US" baseline="0" dirty="0" err="1" smtClean="0"/>
              <a:t>Est</a:t>
            </a:r>
            <a:r>
              <a:rPr lang="en-US" baseline="0" dirty="0" smtClean="0"/>
              <a:t> Cost Per Unit (</a:t>
            </a:r>
            <a:r>
              <a:rPr lang="en-US" baseline="0" dirty="0" err="1" smtClean="0"/>
              <a:t>int</a:t>
            </a:r>
            <a:r>
              <a:rPr lang="en-US" baseline="0" dirty="0" smtClean="0"/>
              <a:t>)</a:t>
            </a:r>
          </a:p>
          <a:p>
            <a:pPr marL="1085850" lvl="2" indent="-171450" algn="l">
              <a:buFont typeface="Arial" panose="020B0604020202020204" pitchFamily="34" charset="0"/>
              <a:buChar char="•"/>
            </a:pPr>
            <a:r>
              <a:rPr lang="en-US" baseline="0" dirty="0" err="1" smtClean="0"/>
              <a:t>Est</a:t>
            </a:r>
            <a:r>
              <a:rPr lang="en-US" baseline="0" dirty="0" smtClean="0"/>
              <a:t> Total Cost (</a:t>
            </a:r>
            <a:r>
              <a:rPr lang="en-US" baseline="0" dirty="0" err="1" smtClean="0"/>
              <a:t>int</a:t>
            </a:r>
            <a:r>
              <a:rPr lang="en-US" baseline="0" dirty="0" smtClean="0"/>
              <a:t>)</a:t>
            </a:r>
          </a:p>
          <a:p>
            <a:pPr marL="628650" lvl="1" indent="-171450" algn="l">
              <a:buFont typeface="Arial" panose="020B0604020202020204" pitchFamily="34" charset="0"/>
              <a:buChar char="•"/>
            </a:pPr>
            <a:r>
              <a:rPr lang="en-US" baseline="0" dirty="0" smtClean="0"/>
              <a:t>Create workflow</a:t>
            </a:r>
          </a:p>
          <a:p>
            <a:pPr marL="1085850" lvl="2" indent="-171450" algn="l">
              <a:buFont typeface="Arial" panose="020B0604020202020204" pitchFamily="34" charset="0"/>
              <a:buChar char="•"/>
            </a:pPr>
            <a:r>
              <a:rPr lang="en-US" baseline="0" dirty="0" smtClean="0"/>
              <a:t>Retrieve variables title &amp; quantity</a:t>
            </a:r>
          </a:p>
          <a:p>
            <a:pPr marL="1085850" lvl="2" indent="-171450" algn="l">
              <a:buFont typeface="Arial" panose="020B0604020202020204" pitchFamily="34" charset="0"/>
              <a:buChar char="•"/>
            </a:pPr>
            <a:r>
              <a:rPr lang="en-US" baseline="0" dirty="0" smtClean="0"/>
              <a:t>Log web service URL</a:t>
            </a:r>
          </a:p>
          <a:p>
            <a:pPr marL="1085850" lvl="2" indent="-171450" algn="l">
              <a:buFont typeface="Arial" panose="020B0604020202020204" pitchFamily="34" charset="0"/>
              <a:buChar char="•"/>
            </a:pPr>
            <a:r>
              <a:rPr lang="en-US" baseline="0" dirty="0" smtClean="0"/>
              <a:t>Query product </a:t>
            </a:r>
            <a:r>
              <a:rPr lang="en-US" baseline="0" dirty="0" err="1" smtClean="0"/>
              <a:t>Odata</a:t>
            </a:r>
            <a:r>
              <a:rPr lang="en-US" baseline="0" dirty="0" smtClean="0"/>
              <a:t> &amp; get product name &amp; cost</a:t>
            </a:r>
          </a:p>
          <a:p>
            <a:pPr marL="1085850" lvl="2" indent="-171450" algn="l">
              <a:buFont typeface="Arial" panose="020B0604020202020204" pitchFamily="34" charset="0"/>
              <a:buChar char="•"/>
            </a:pPr>
            <a:r>
              <a:rPr lang="en-US" baseline="0" dirty="0" smtClean="0"/>
              <a:t>Log response</a:t>
            </a:r>
          </a:p>
          <a:p>
            <a:pPr marL="1085850" lvl="2" indent="-171450" algn="l">
              <a:buFont typeface="Arial" panose="020B0604020202020204" pitchFamily="34" charset="0"/>
              <a:buChar char="•"/>
            </a:pPr>
            <a:r>
              <a:rPr lang="en-US" baseline="0" dirty="0" smtClean="0"/>
              <a:t>Log Web Service URL</a:t>
            </a:r>
          </a:p>
          <a:p>
            <a:pPr marL="1085850" lvl="2" indent="-171450" algn="l">
              <a:buFont typeface="Arial" panose="020B0604020202020204" pitchFamily="34" charset="0"/>
              <a:buChar char="•"/>
            </a:pPr>
            <a:r>
              <a:rPr lang="en-US" baseline="0" dirty="0" smtClean="0"/>
              <a:t>Query math </a:t>
            </a:r>
            <a:r>
              <a:rPr lang="en-US" baseline="0" dirty="0" err="1" smtClean="0"/>
              <a:t>Odata</a:t>
            </a:r>
            <a:r>
              <a:rPr lang="en-US" baseline="0" dirty="0" smtClean="0"/>
              <a:t> &amp; get total cost multiplying the cost &amp; quantity</a:t>
            </a:r>
          </a:p>
          <a:p>
            <a:pPr marL="1085850" lvl="2" indent="-171450" algn="l">
              <a:buFont typeface="Arial" panose="020B0604020202020204" pitchFamily="34" charset="0"/>
              <a:buChar char="•"/>
            </a:pPr>
            <a:r>
              <a:rPr lang="en-US" baseline="0" dirty="0" smtClean="0"/>
              <a:t>Log response</a:t>
            </a:r>
          </a:p>
          <a:p>
            <a:pPr marL="1085850" lvl="2" indent="-171450" algn="l">
              <a:buFont typeface="Arial" panose="020B0604020202020204" pitchFamily="34" charset="0"/>
              <a:buChar char="•"/>
            </a:pPr>
            <a:r>
              <a:rPr lang="en-US" baseline="0" dirty="0" smtClean="0"/>
              <a:t>Update list item</a:t>
            </a:r>
          </a:p>
          <a:p>
            <a:pPr marL="1085850" lvl="2" indent="-171450" algn="l">
              <a:buFont typeface="Arial" panose="020B0604020202020204" pitchFamily="34" charset="0"/>
              <a:buChar char="•"/>
            </a:pPr>
            <a:r>
              <a:rPr lang="en-US" baseline="0" dirty="0" smtClean="0"/>
              <a:t>Log finished</a:t>
            </a:r>
          </a:p>
        </p:txBody>
      </p:sp>
    </p:spTree>
    <p:extLst>
      <p:ext uri="{BB962C8B-B14F-4D97-AF65-F5344CB8AC3E}">
        <p14:creationId xmlns:p14="http://schemas.microsoft.com/office/powerpoint/2010/main" val="27084405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59469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r>
              <a:rPr lang="en-US" baseline="0" dirty="0" smtClean="0"/>
              <a:t>Run one of the workflows from the previous web service demo but watch interaction with Fiddler and explain what is going on.</a:t>
            </a:r>
          </a:p>
        </p:txBody>
      </p:sp>
    </p:spTree>
    <p:extLst>
      <p:ext uri="{BB962C8B-B14F-4D97-AF65-F5344CB8AC3E}">
        <p14:creationId xmlns:p14="http://schemas.microsoft.com/office/powerpoint/2010/main" val="30872771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1876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Workflows built for SharePoint were tightly</a:t>
            </a:r>
            <a:r>
              <a:rPr lang="en-US" baseline="0" dirty="0" smtClean="0"/>
              <a:t> coupled with SharePoint </a:t>
            </a:r>
            <a:r>
              <a:rPr lang="en-US" baseline="0" dirty="0" smtClean="0"/>
              <a:t>ran </a:t>
            </a:r>
            <a:r>
              <a:rPr lang="en-US" baseline="0" dirty="0" smtClean="0"/>
              <a:t>at a very low level </a:t>
            </a:r>
            <a:r>
              <a:rPr lang="en-US" baseline="0" dirty="0" smtClean="0"/>
              <a:t>and </a:t>
            </a:r>
            <a:r>
              <a:rPr lang="en-US" baseline="0" dirty="0" smtClean="0"/>
              <a:t>were designed primarily for on-premise deployments. </a:t>
            </a:r>
          </a:p>
          <a:p>
            <a:pPr marL="0" indent="0">
              <a:buFont typeface="Arial" pitchFamily="34" charset="0"/>
              <a:buNone/>
            </a:pPr>
            <a:r>
              <a:rPr lang="en-US" baseline="0" dirty="0" smtClean="0"/>
              <a:t>This meant that coded workflows could not run within the sandbox or in a hosted environment. </a:t>
            </a:r>
          </a:p>
          <a:p>
            <a:pPr marL="0" indent="0">
              <a:buFont typeface="Arial" pitchFamily="34" charset="0"/>
              <a:buNone/>
            </a:pPr>
            <a:r>
              <a:rPr lang="en-US" baseline="0" dirty="0" smtClean="0"/>
              <a:t>All workflow data was also retained within the site collection’s content database where the workflow ran.</a:t>
            </a:r>
            <a:endParaRPr lang="en-US" dirty="0" smtClean="0"/>
          </a:p>
          <a:p>
            <a:endParaRPr lang="en-US" dirty="0"/>
          </a:p>
        </p:txBody>
      </p:sp>
    </p:spTree>
    <p:extLst>
      <p:ext uri="{BB962C8B-B14F-4D97-AF65-F5344CB8AC3E}">
        <p14:creationId xmlns:p14="http://schemas.microsoft.com/office/powerpoint/2010/main" val="4127466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6541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2013 takes a very different approach to workflow. Existing SharePoint</a:t>
            </a:r>
            <a:r>
              <a:rPr lang="en-US" baseline="0" dirty="0" smtClean="0"/>
              <a:t> 2010 workflows will still run using the same legacy SharePoint 2010 / .NET Framework 3.5 architecture and developers/users are free to continue creating workflows using this approach although it is not recommended.</a:t>
            </a:r>
          </a:p>
          <a:p>
            <a:endParaRPr lang="en-US" baseline="0" dirty="0" smtClean="0"/>
          </a:p>
          <a:p>
            <a:r>
              <a:rPr lang="en-US" sz="1200" kern="1200" dirty="0" smtClean="0">
                <a:solidFill>
                  <a:schemeClr val="tx1"/>
                </a:solidFill>
                <a:effectLst/>
                <a:latin typeface="+mn-lt"/>
                <a:ea typeface="+mn-ea"/>
                <a:cs typeface="+mn-cs"/>
              </a:rPr>
              <a:t>SharePoint 2013 workflows are based on Windows Workflow Foundation 4.0 (WF), which has been substantially redesigned from earlier versions. WF, in turn, is built on the messaging functionality provided b</a:t>
            </a:r>
            <a:r>
              <a:rPr lang="en-US" sz="1200" kern="1200" baseline="0" dirty="0" smtClean="0">
                <a:solidFill>
                  <a:schemeClr val="tx1"/>
                </a:solidFill>
                <a:effectLst/>
                <a:latin typeface="+mn-lt"/>
                <a:ea typeface="+mn-ea"/>
                <a:cs typeface="+mn-cs"/>
              </a:rPr>
              <a:t>y WCF. </a:t>
            </a:r>
            <a:r>
              <a:rPr lang="en-US" baseline="0" dirty="0" smtClean="0"/>
              <a:t>The workflow story in SharePoint 2013 now treats workflow as a separate service and leverages Workflow Manager which includes the WF included in .NET Framework 4.0. The workflow service provided by Workflow Manager is decoupled from SharePoint and no longer runs in the content </a:t>
            </a:r>
            <a:r>
              <a:rPr lang="en-US" baseline="0" dirty="0" smtClean="0"/>
              <a:t>farm; </a:t>
            </a:r>
            <a:r>
              <a:rPr lang="en-US" baseline="0" dirty="0" smtClean="0"/>
              <a:t>rather it runs on </a:t>
            </a:r>
            <a:r>
              <a:rPr lang="en-US" baseline="0" dirty="0" smtClean="0"/>
              <a:t>its </a:t>
            </a:r>
            <a:r>
              <a:rPr lang="en-US" baseline="0" dirty="0" smtClean="0"/>
              <a:t>own servers. Workflow Manager also leverages the latest and greatest advancements in workflow capabilities, performance and scalability from Microsoft.</a:t>
            </a:r>
          </a:p>
          <a:p>
            <a:endParaRPr lang="en-US" baseline="0" dirty="0" smtClean="0"/>
          </a:p>
          <a:p>
            <a:r>
              <a:rPr lang="en-US" baseline="0" dirty="0" smtClean="0"/>
              <a:t>Workflow Manager is very much a customer and leverages the new SharePoint App Model architecture in that </a:t>
            </a:r>
            <a:r>
              <a:rPr lang="en-US" baseline="0" dirty="0" smtClean="0"/>
              <a:t>workflows </a:t>
            </a:r>
            <a:r>
              <a:rPr lang="en-US" baseline="0" dirty="0" smtClean="0"/>
              <a:t>(like apps) are treated as a “</a:t>
            </a:r>
            <a:r>
              <a:rPr lang="en-US" i="1" baseline="0" dirty="0" smtClean="0"/>
              <a:t>service</a:t>
            </a:r>
            <a:r>
              <a:rPr lang="en-US" baseline="0" dirty="0" smtClean="0"/>
              <a:t>”. SharePoint instructs Workflow Manager to execute a workflow and the two products communicate with each other over a service model infrastructure (WCF).</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6</a:t>
            </a:fld>
            <a:endParaRPr lang="en-US"/>
          </a:p>
        </p:txBody>
      </p:sp>
    </p:spTree>
    <p:extLst>
      <p:ext uri="{BB962C8B-B14F-4D97-AF65-F5344CB8AC3E}">
        <p14:creationId xmlns:p14="http://schemas.microsoft.com/office/powerpoint/2010/main" val="1522667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now call web services from within declarative workflows. Data returned by those Web services is stored in workflow variables and can then be used by the workflow in any number of scenarios. These actions provide tremendous flexibility in integrating data external to SharePoint into your workflows. The recommended approach to embedding custom logic implemented with custom code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SharePoint 2013 workflows is to create</a:t>
            </a:r>
            <a:r>
              <a:rPr lang="en-US" sz="1200" kern="1200" baseline="0" dirty="0" smtClean="0">
                <a:solidFill>
                  <a:schemeClr val="tx1"/>
                </a:solidFill>
                <a:effectLst/>
                <a:latin typeface="+mn-lt"/>
                <a:ea typeface="+mn-ea"/>
                <a:cs typeface="+mn-cs"/>
              </a:rPr>
              <a:t> a custom service and use the new service actions </a:t>
            </a:r>
            <a:r>
              <a:rPr lang="en-US" sz="1200" kern="1200" baseline="0" dirty="0" smtClean="0">
                <a:solidFill>
                  <a:schemeClr val="tx1"/>
                </a:solidFill>
                <a:effectLst/>
                <a:latin typeface="+mn-lt"/>
                <a:ea typeface="+mn-ea"/>
                <a:cs typeface="+mn-cs"/>
              </a:rPr>
              <a:t>so </a:t>
            </a:r>
            <a:r>
              <a:rPr lang="en-US" sz="1200" kern="1200" baseline="0" dirty="0" smtClean="0">
                <a:solidFill>
                  <a:schemeClr val="tx1"/>
                </a:solidFill>
                <a:effectLst/>
                <a:latin typeface="+mn-lt"/>
                <a:ea typeface="+mn-ea"/>
                <a:cs typeface="+mn-cs"/>
              </a:rPr>
              <a:t>all can consume these from your declarative workflow.</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In addition, all workflows now in SharePoint 2013, executed</a:t>
            </a:r>
            <a:r>
              <a:rPr lang="en-US" sz="1200" b="0" kern="1200" baseline="0" dirty="0" smtClean="0">
                <a:solidFill>
                  <a:schemeClr val="tx1"/>
                </a:solidFill>
                <a:effectLst/>
                <a:latin typeface="+mn-lt"/>
                <a:ea typeface="+mn-ea"/>
                <a:cs typeface="+mn-cs"/>
              </a:rPr>
              <a:t> by Workflow Manager, are fully declarative. This means custom managed code within a workflow project is no longer possible. When you would have written custom code, the guidance is now to build a custom web service, ideally an </a:t>
            </a:r>
            <a:r>
              <a:rPr lang="en-US" sz="1200" b="0" kern="1200" baseline="0" dirty="0" err="1" smtClean="0">
                <a:solidFill>
                  <a:schemeClr val="tx1"/>
                </a:solidFill>
                <a:effectLst/>
                <a:latin typeface="+mn-lt"/>
                <a:ea typeface="+mn-ea"/>
                <a:cs typeface="+mn-cs"/>
              </a:rPr>
              <a:t>OData</a:t>
            </a:r>
            <a:r>
              <a:rPr lang="en-US" sz="1200" b="0" kern="1200" baseline="0" dirty="0" smtClean="0">
                <a:solidFill>
                  <a:schemeClr val="tx1"/>
                </a:solidFill>
                <a:effectLst/>
                <a:latin typeface="+mn-lt"/>
                <a:ea typeface="+mn-ea"/>
                <a:cs typeface="+mn-cs"/>
              </a:rPr>
              <a:t> service with WCF Data Services (Microsoft’s implementation of the </a:t>
            </a:r>
            <a:r>
              <a:rPr lang="en-US" sz="1200" b="0" kern="1200" baseline="0" dirty="0" err="1" smtClean="0">
                <a:solidFill>
                  <a:schemeClr val="tx1"/>
                </a:solidFill>
                <a:effectLst/>
                <a:latin typeface="+mn-lt"/>
                <a:ea typeface="+mn-ea"/>
                <a:cs typeface="+mn-cs"/>
              </a:rPr>
              <a:t>OData</a:t>
            </a:r>
            <a:r>
              <a:rPr lang="en-US" sz="1200" b="0" kern="1200" baseline="0" dirty="0" smtClean="0">
                <a:solidFill>
                  <a:schemeClr val="tx1"/>
                </a:solidFill>
                <a:effectLst/>
                <a:latin typeface="+mn-lt"/>
                <a:ea typeface="+mn-ea"/>
                <a:cs typeface="+mn-cs"/>
              </a:rPr>
              <a:t> protocol) and call these services using the new activities provided.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Both SharePoint Designer 2013 </a:t>
            </a:r>
            <a:r>
              <a:rPr lang="en-US" sz="1200" b="0" kern="1200" baseline="0" dirty="0" smtClean="0">
                <a:solidFill>
                  <a:schemeClr val="tx1"/>
                </a:solidFill>
                <a:effectLst/>
                <a:latin typeface="+mn-lt"/>
                <a:ea typeface="+mn-ea"/>
                <a:cs typeface="+mn-cs"/>
              </a:rPr>
              <a:t>and </a:t>
            </a:r>
            <a:r>
              <a:rPr lang="en-US" sz="1200" b="0" kern="1200" baseline="0" dirty="0" smtClean="0">
                <a:solidFill>
                  <a:schemeClr val="tx1"/>
                </a:solidFill>
                <a:effectLst/>
                <a:latin typeface="+mn-lt"/>
                <a:ea typeface="+mn-ea"/>
                <a:cs typeface="+mn-cs"/>
              </a:rPr>
              <a:t>Visual Studio 2012 have also received significant improvements as covered later in </a:t>
            </a:r>
            <a:r>
              <a:rPr lang="en-US" sz="1200" b="0" kern="1200" baseline="0" dirty="0" smtClean="0">
                <a:solidFill>
                  <a:schemeClr val="tx1"/>
                </a:solidFill>
                <a:effectLst/>
                <a:latin typeface="+mn-lt"/>
                <a:ea typeface="+mn-ea"/>
                <a:cs typeface="+mn-cs"/>
              </a:rPr>
              <a:t>this </a:t>
            </a:r>
            <a:r>
              <a:rPr lang="en-US" sz="1200" b="0" kern="1200" baseline="0" dirty="0" smtClean="0">
                <a:solidFill>
                  <a:schemeClr val="tx1"/>
                </a:solidFill>
                <a:effectLst/>
                <a:latin typeface="+mn-lt"/>
                <a:ea typeface="+mn-ea"/>
                <a:cs typeface="+mn-cs"/>
              </a:rPr>
              <a:t>module. Finally, Microsoft also included quite a few new actions </a:t>
            </a:r>
            <a:r>
              <a:rPr lang="en-US" sz="1200" b="0" kern="1200" baseline="0" dirty="0" smtClean="0">
                <a:solidFill>
                  <a:schemeClr val="tx1"/>
                </a:solidFill>
                <a:effectLst/>
                <a:latin typeface="+mn-lt"/>
                <a:ea typeface="+mn-ea"/>
                <a:cs typeface="+mn-cs"/>
              </a:rPr>
              <a:t>and </a:t>
            </a:r>
            <a:r>
              <a:rPr lang="en-US" sz="1200" b="0" kern="1200" baseline="0" dirty="0" smtClean="0">
                <a:solidFill>
                  <a:schemeClr val="tx1"/>
                </a:solidFill>
                <a:effectLst/>
                <a:latin typeface="+mn-lt"/>
                <a:ea typeface="+mn-ea"/>
                <a:cs typeface="+mn-cs"/>
              </a:rPr>
              <a:t>activities for use in creating workflows.</a:t>
            </a: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7</a:t>
            </a:fld>
            <a:endParaRPr lang="en-US"/>
          </a:p>
        </p:txBody>
      </p:sp>
    </p:spTree>
    <p:extLst>
      <p:ext uri="{BB962C8B-B14F-4D97-AF65-F5344CB8AC3E}">
        <p14:creationId xmlns:p14="http://schemas.microsoft.com/office/powerpoint/2010/main" val="1794165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Customers creating new workflows in SharePoint 2013 are presented with two options in SharePoint Designer 2013: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1" baseline="0" dirty="0" smtClean="0"/>
              <a:t>SharePoint 2010 Workflow: </a:t>
            </a:r>
            <a:r>
              <a:rPr lang="en-US" baseline="0" dirty="0" smtClean="0"/>
              <a:t>Workflows based on the same SharePoint 2010 model using .NET Framework 3.5 SP1 WF. These execute the same way they did in SharePoint 2010 (they run within the same SharePoint processes) and cannot leverage any of the improvements outlined in the remainder of this module.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1" baseline="0" dirty="0" smtClean="0"/>
              <a:t>SharePoint 2013 Workflow: </a:t>
            </a:r>
            <a:r>
              <a:rPr lang="en-US" baseline="0" dirty="0" smtClean="0"/>
              <a:t>This option is available when SharePoint 2013 is connected to a configured instance of Workflow Manager. These workflows execute within Workflow Manager and not within the SharePoint process. They can leverage all the improvements outlined in the remainder of this module.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smtClean="0"/>
              <a:t>If the SharePoint farm has not been connected to a Workflow Manager farm, SharePoint Designer 2013 will allow the creation of SharePoint Server 2010 style workflows. These workflows will not have any of the new capabilities offered in SharePoint 2013 or Workflow Manager and will be executed within the SharePoint workflow host which was carried forward from SharePoint 2010.</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smtClean="0"/>
              <a:t>When building workflows with Visual Studio 2012, developers can create SharePoint 2010 style workflows that are coded and must be deployed using farm solutions. These workflows will run within the same workflow host that was included in SharePoint 2010 and are only available for on-</a:t>
            </a:r>
            <a:r>
              <a:rPr lang="en-US" baseline="0" dirty="0" err="1" smtClean="0"/>
              <a:t>prem</a:t>
            </a:r>
            <a:r>
              <a:rPr lang="en-US" baseline="0" dirty="0" smtClean="0"/>
              <a:t> SharePoint deployments. Visual Studio 2012 also supports creating SharePoint 2013 style workflows which will be covered later in the module.</a:t>
            </a:r>
          </a:p>
        </p:txBody>
      </p:sp>
    </p:spTree>
    <p:extLst>
      <p:ext uri="{BB962C8B-B14F-4D97-AF65-F5344CB8AC3E}">
        <p14:creationId xmlns:p14="http://schemas.microsoft.com/office/powerpoint/2010/main" val="2132650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new architecture is available both in the on-premises model using Workflow Manager as well as in a hosted model. By moving to this new architecture, SharePoint benefits from improvements in stability </a:t>
            </a:r>
            <a:r>
              <a:rPr lang="en-US" baseline="0" dirty="0" smtClean="0"/>
              <a:t>and </a:t>
            </a:r>
            <a:r>
              <a:rPr lang="en-US" baseline="0" dirty="0" smtClean="0"/>
              <a:t>scalability in the workflow platform. In addition Workflow Manager is much more transparent where developers can use a service-based API to gain insight into metrics and analytics of WF.</a:t>
            </a:r>
          </a:p>
          <a:p>
            <a:endParaRPr lang="en-US" baseline="0" dirty="0" smtClean="0"/>
          </a:p>
          <a:p>
            <a:r>
              <a:rPr lang="en-US" dirty="0" smtClean="0"/>
              <a:t>Regardless of how you are using</a:t>
            </a:r>
            <a:r>
              <a:rPr lang="en-US" baseline="0" dirty="0" smtClean="0"/>
              <a:t> SharePoint, either in a hosted deployment such as SharePoint Online </a:t>
            </a:r>
            <a:r>
              <a:rPr lang="en-US" baseline="0" dirty="0" smtClean="0"/>
              <a:t>in </a:t>
            </a:r>
            <a:r>
              <a:rPr lang="en-US" baseline="0" dirty="0" smtClean="0"/>
              <a:t>Office 365, or on-</a:t>
            </a:r>
            <a:r>
              <a:rPr lang="en-US" baseline="0" dirty="0" err="1" smtClean="0"/>
              <a:t>prem</a:t>
            </a:r>
            <a:r>
              <a:rPr lang="en-US" baseline="0" dirty="0" smtClean="0"/>
              <a:t> (where you install SharePoint on your own corporate servers), workflows are created and are processed the same way. </a:t>
            </a:r>
          </a:p>
          <a:p>
            <a:endParaRPr lang="en-US" baseline="0" dirty="0" smtClean="0"/>
          </a:p>
          <a:p>
            <a:r>
              <a:rPr lang="en-US" baseline="0" dirty="0" smtClean="0"/>
              <a:t>Microsoft has already installed &amp; configured Workflow Manager and connected it to SharePoint Online in Office 365 so there is no extra work for you to do; you can create and deploy workflows right away in this scenario.</a:t>
            </a:r>
          </a:p>
          <a:p>
            <a:endParaRPr lang="en-US" baseline="0" dirty="0" smtClean="0"/>
          </a:p>
          <a:p>
            <a:r>
              <a:rPr lang="en-US" baseline="0" dirty="0" smtClean="0"/>
              <a:t>If you are running SharePoint on-premises, as in the case where you install it on your own servers, you need to install </a:t>
            </a:r>
            <a:r>
              <a:rPr lang="en-US" baseline="0" dirty="0" smtClean="0"/>
              <a:t>and </a:t>
            </a:r>
            <a:r>
              <a:rPr lang="en-US" baseline="0" dirty="0" smtClean="0"/>
              <a:t>configure a Workflow Manager farm. After installing </a:t>
            </a:r>
            <a:r>
              <a:rPr lang="en-US" baseline="0" dirty="0" smtClean="0"/>
              <a:t>and </a:t>
            </a:r>
            <a:r>
              <a:rPr lang="en-US" baseline="0" dirty="0" smtClean="0"/>
              <a:t>configuring it, you will need to then connect your on-</a:t>
            </a:r>
            <a:r>
              <a:rPr lang="en-US" baseline="0" dirty="0" err="1" smtClean="0"/>
              <a:t>prem</a:t>
            </a:r>
            <a:r>
              <a:rPr lang="en-US" baseline="0" dirty="0" smtClean="0"/>
              <a:t> SharePoint farm to the Workflow Manager farm. Once this is done you’ll be in the same state as SharePoint Online </a:t>
            </a:r>
            <a:r>
              <a:rPr lang="en-US" baseline="0" dirty="0" smtClean="0"/>
              <a:t>and </a:t>
            </a:r>
            <a:r>
              <a:rPr lang="en-US" baseline="0" dirty="0" smtClean="0"/>
              <a:t>can then create </a:t>
            </a:r>
            <a:r>
              <a:rPr lang="en-US" baseline="0" dirty="0" smtClean="0"/>
              <a:t>and deploy </a:t>
            </a:r>
            <a:r>
              <a:rPr lang="en-US" baseline="0" dirty="0" smtClean="0"/>
              <a:t>workflows on-prem.</a:t>
            </a:r>
            <a:endParaRPr lang="en-US" dirty="0"/>
          </a:p>
        </p:txBody>
      </p:sp>
    </p:spTree>
    <p:extLst>
      <p:ext uri="{BB962C8B-B14F-4D97-AF65-F5344CB8AC3E}">
        <p14:creationId xmlns:p14="http://schemas.microsoft.com/office/powerpoint/2010/main" val="40011566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foo.com/odata/v2/Products/Titles?$Top=2"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bit.ly/SP2013WkflwDebugSetup"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Developing Workflows</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Workflow Manager 1.0</a:t>
            </a:r>
            <a:endParaRPr lang="en-US" dirty="0"/>
          </a:p>
        </p:txBody>
      </p:sp>
      <p:sp>
        <p:nvSpPr>
          <p:cNvPr id="3" name="Content Placeholder 2"/>
          <p:cNvSpPr>
            <a:spLocks noGrp="1"/>
          </p:cNvSpPr>
          <p:nvPr>
            <p:ph idx="1"/>
          </p:nvPr>
        </p:nvSpPr>
        <p:spPr/>
        <p:txBody>
          <a:bodyPr>
            <a:normAutofit/>
          </a:bodyPr>
          <a:lstStyle/>
          <a:p>
            <a:r>
              <a:rPr lang="en-US" dirty="0" smtClean="0"/>
              <a:t>Distributed via Web Platform Installer (</a:t>
            </a:r>
            <a:r>
              <a:rPr lang="en-US" dirty="0" err="1" smtClean="0"/>
              <a:t>WebPI</a:t>
            </a:r>
            <a:r>
              <a:rPr lang="en-US" dirty="0" smtClean="0"/>
              <a:t>)</a:t>
            </a:r>
          </a:p>
          <a:p>
            <a:r>
              <a:rPr lang="en-US" dirty="0" smtClean="0"/>
              <a:t>WM &amp; SB Service Account:</a:t>
            </a:r>
          </a:p>
          <a:p>
            <a:pPr lvl="1"/>
            <a:r>
              <a:rPr lang="en-US" dirty="0" smtClean="0"/>
              <a:t>Must be installed with it’s service account</a:t>
            </a:r>
          </a:p>
          <a:p>
            <a:pPr lvl="1"/>
            <a:r>
              <a:rPr lang="en-US" dirty="0" smtClean="0"/>
              <a:t>Service account must be in local admins group</a:t>
            </a:r>
          </a:p>
          <a:p>
            <a:r>
              <a:rPr lang="en-US" dirty="0" smtClean="0"/>
              <a:t>After installing WM, connect SharePoint farm to the WM farm via Windows PowerShell</a:t>
            </a:r>
          </a:p>
          <a:p>
            <a:pPr lvl="1"/>
            <a:endParaRPr lang="en-US" dirty="0"/>
          </a:p>
        </p:txBody>
      </p:sp>
      <p:sp>
        <p:nvSpPr>
          <p:cNvPr id="5" name="TextBox 4"/>
          <p:cNvSpPr txBox="1"/>
          <p:nvPr/>
        </p:nvSpPr>
        <p:spPr>
          <a:xfrm>
            <a:off x="647700" y="4724400"/>
            <a:ext cx="7848600" cy="1277786"/>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kern="0" dirty="0">
                <a:solidFill>
                  <a:srgbClr val="0000FF"/>
                </a:solidFill>
                <a:latin typeface="Consolas" panose="020B0609020204030204" pitchFamily="49" charset="0"/>
                <a:ea typeface="Calibri" panose="020F0502020204030204" pitchFamily="34" charset="0"/>
                <a:cs typeface="Consolas" panose="020B0609020204030204" pitchFamily="49" charset="0"/>
              </a:rPr>
              <a:t>Register-</a:t>
            </a:r>
            <a:r>
              <a:rPr lang="en-US"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SPWorkflowService</a:t>
            </a:r>
            <a:r>
              <a:rPr lang="en-US" kern="0" dirty="0">
                <a:latin typeface="Consolas" panose="020B0609020204030204" pitchFamily="49" charset="0"/>
                <a:ea typeface="Calibri" panose="020F0502020204030204" pitchFamily="34" charset="0"/>
                <a:cs typeface="Consolas" panose="020B0609020204030204" pitchFamily="49" charset="0"/>
              </a:rPr>
              <a:t> </a:t>
            </a:r>
            <a:r>
              <a:rPr lang="en-US" kern="0" dirty="0" smtClean="0">
                <a:latin typeface="Consolas" panose="020B0609020204030204" pitchFamily="49" charset="0"/>
                <a:ea typeface="Calibri" panose="020F0502020204030204" pitchFamily="34" charset="0"/>
                <a:cs typeface="Consolas" panose="020B0609020204030204" pitchFamily="49" charset="0"/>
              </a:rPr>
              <a:t/>
            </a:r>
            <a:br>
              <a:rPr lang="en-US" kern="0" dirty="0" smtClean="0">
                <a:latin typeface="Consolas" panose="020B0609020204030204" pitchFamily="49" charset="0"/>
                <a:ea typeface="Calibri" panose="020F0502020204030204" pitchFamily="34" charset="0"/>
                <a:cs typeface="Consolas" panose="020B0609020204030204" pitchFamily="49" charset="0"/>
              </a:rPr>
            </a:br>
            <a:r>
              <a:rPr lang="en-US" kern="0" dirty="0" smtClean="0">
                <a:latin typeface="Consolas" panose="020B0609020204030204" pitchFamily="49" charset="0"/>
                <a:ea typeface="Calibri" panose="020F0502020204030204" pitchFamily="34" charset="0"/>
                <a:cs typeface="Consolas" panose="020B0609020204030204" pitchFamily="49" charset="0"/>
              </a:rPr>
              <a:t>    </a:t>
            </a:r>
            <a:r>
              <a:rPr lang="en-US" kern="0" dirty="0" smtClean="0">
                <a:solidFill>
                  <a:srgbClr val="000080"/>
                </a:solidFill>
                <a:latin typeface="Consolas" panose="020B0609020204030204" pitchFamily="49" charset="0"/>
                <a:ea typeface="Calibri" panose="020F0502020204030204" pitchFamily="34" charset="0"/>
                <a:cs typeface="Consolas" panose="020B0609020204030204" pitchFamily="49" charset="0"/>
              </a:rPr>
              <a:t>-</a:t>
            </a:r>
            <a:r>
              <a:rPr lang="en-US" kern="0" dirty="0" err="1">
                <a:solidFill>
                  <a:srgbClr val="000080"/>
                </a:solidFill>
                <a:latin typeface="Consolas" panose="020B0609020204030204" pitchFamily="49" charset="0"/>
                <a:ea typeface="Calibri" panose="020F0502020204030204" pitchFamily="34" charset="0"/>
                <a:cs typeface="Consolas" panose="020B0609020204030204" pitchFamily="49" charset="0"/>
              </a:rPr>
              <a:t>SPSite</a:t>
            </a:r>
            <a:r>
              <a:rPr lang="en-US" kern="0" dirty="0">
                <a:latin typeface="Consolas" panose="020B0609020204030204" pitchFamily="49" charset="0"/>
                <a:ea typeface="Calibri" panose="020F0502020204030204" pitchFamily="34" charset="0"/>
                <a:cs typeface="Consolas" panose="020B0609020204030204" pitchFamily="49" charset="0"/>
              </a:rPr>
              <a:t> </a:t>
            </a:r>
            <a:r>
              <a:rPr lang="en-US" kern="0" dirty="0">
                <a:solidFill>
                  <a:srgbClr val="8B0000"/>
                </a:solidFill>
                <a:latin typeface="Consolas" panose="020B0609020204030204" pitchFamily="49" charset="0"/>
                <a:ea typeface="Calibri" panose="020F0502020204030204" pitchFamily="34" charset="0"/>
                <a:cs typeface="Consolas" panose="020B0609020204030204" pitchFamily="49" charset="0"/>
              </a:rPr>
              <a:t>"http://</a:t>
            </a:r>
            <a:r>
              <a:rPr lang="en-US" kern="0" dirty="0" smtClean="0">
                <a:solidFill>
                  <a:srgbClr val="8B0000"/>
                </a:solidFill>
                <a:latin typeface="Consolas" panose="020B0609020204030204" pitchFamily="49" charset="0"/>
                <a:ea typeface="Calibri" panose="020F0502020204030204" pitchFamily="34" charset="0"/>
                <a:cs typeface="Consolas" panose="020B0609020204030204" pitchFamily="49" charset="0"/>
              </a:rPr>
              <a:t>intranet.wingtip.com"</a:t>
            </a:r>
            <a:r>
              <a:rPr lang="en-US" kern="0" dirty="0" smtClean="0">
                <a:latin typeface="Consolas" panose="020B0609020204030204" pitchFamily="49" charset="0"/>
                <a:ea typeface="Calibri" panose="020F0502020204030204" pitchFamily="34" charset="0"/>
                <a:cs typeface="Consolas" panose="020B0609020204030204" pitchFamily="49" charset="0"/>
              </a:rPr>
              <a:t> </a:t>
            </a:r>
            <a:br>
              <a:rPr lang="en-US" kern="0" dirty="0" smtClean="0">
                <a:latin typeface="Consolas" panose="020B0609020204030204" pitchFamily="49" charset="0"/>
                <a:ea typeface="Calibri" panose="020F0502020204030204" pitchFamily="34" charset="0"/>
                <a:cs typeface="Consolas" panose="020B0609020204030204" pitchFamily="49" charset="0"/>
              </a:rPr>
            </a:br>
            <a:r>
              <a:rPr lang="en-US" kern="0" dirty="0" smtClean="0">
                <a:latin typeface="Consolas" panose="020B0609020204030204" pitchFamily="49" charset="0"/>
                <a:ea typeface="Calibri" panose="020F0502020204030204" pitchFamily="34" charset="0"/>
                <a:cs typeface="Consolas" panose="020B0609020204030204" pitchFamily="49" charset="0"/>
              </a:rPr>
              <a:t>    </a:t>
            </a:r>
            <a:r>
              <a:rPr lang="en-US" kern="0" dirty="0" smtClean="0">
                <a:solidFill>
                  <a:srgbClr val="000080"/>
                </a:solidFill>
                <a:latin typeface="Consolas" panose="020B0609020204030204" pitchFamily="49" charset="0"/>
                <a:ea typeface="Calibri" panose="020F0502020204030204" pitchFamily="34" charset="0"/>
                <a:cs typeface="Consolas" panose="020B0609020204030204" pitchFamily="49" charset="0"/>
              </a:rPr>
              <a:t>-</a:t>
            </a:r>
            <a:r>
              <a:rPr lang="en-US" kern="0" dirty="0" err="1">
                <a:solidFill>
                  <a:srgbClr val="000080"/>
                </a:solidFill>
                <a:latin typeface="Consolas" panose="020B0609020204030204" pitchFamily="49" charset="0"/>
                <a:ea typeface="Calibri" panose="020F0502020204030204" pitchFamily="34" charset="0"/>
                <a:cs typeface="Consolas" panose="020B0609020204030204" pitchFamily="49" charset="0"/>
              </a:rPr>
              <a:t>WorkflowHostUri</a:t>
            </a:r>
            <a:r>
              <a:rPr lang="en-US" kern="0" dirty="0">
                <a:latin typeface="Consolas" panose="020B0609020204030204" pitchFamily="49" charset="0"/>
                <a:ea typeface="Calibri" panose="020F0502020204030204" pitchFamily="34" charset="0"/>
                <a:cs typeface="Consolas" panose="020B0609020204030204" pitchFamily="49" charset="0"/>
              </a:rPr>
              <a:t> </a:t>
            </a:r>
            <a:r>
              <a:rPr lang="en-US" kern="0" dirty="0">
                <a:solidFill>
                  <a:srgbClr val="8B0000"/>
                </a:solidFill>
                <a:latin typeface="Consolas" panose="020B0609020204030204" pitchFamily="49" charset="0"/>
                <a:ea typeface="Calibri" panose="020F0502020204030204" pitchFamily="34" charset="0"/>
                <a:cs typeface="Consolas" panose="020B0609020204030204" pitchFamily="49" charset="0"/>
              </a:rPr>
              <a:t>"http://wingtipallup:12291"</a:t>
            </a:r>
            <a:r>
              <a:rPr lang="en-US" kern="0" dirty="0">
                <a:latin typeface="Consolas" panose="020B0609020204030204" pitchFamily="49" charset="0"/>
                <a:ea typeface="Calibri" panose="020F0502020204030204" pitchFamily="34" charset="0"/>
                <a:cs typeface="Consolas" panose="020B0609020204030204" pitchFamily="49" charset="0"/>
              </a:rPr>
              <a:t> </a:t>
            </a:r>
            <a:r>
              <a:rPr lang="en-US" kern="0" smtClean="0">
                <a:latin typeface="Consolas" panose="020B0609020204030204" pitchFamily="49" charset="0"/>
                <a:ea typeface="Calibri" panose="020F0502020204030204" pitchFamily="34" charset="0"/>
                <a:cs typeface="Consolas" panose="020B0609020204030204" pitchFamily="49" charset="0"/>
              </a:rPr>
              <a:t/>
            </a:r>
            <a:br>
              <a:rPr lang="en-US" kern="0" smtClean="0">
                <a:latin typeface="Consolas" panose="020B0609020204030204" pitchFamily="49" charset="0"/>
                <a:ea typeface="Calibri" panose="020F0502020204030204" pitchFamily="34" charset="0"/>
                <a:cs typeface="Consolas" panose="020B0609020204030204" pitchFamily="49" charset="0"/>
              </a:rPr>
            </a:br>
            <a:r>
              <a:rPr lang="en-US" kern="0" smtClean="0">
                <a:latin typeface="Consolas" panose="020B0609020204030204" pitchFamily="49" charset="0"/>
                <a:ea typeface="Calibri" panose="020F0502020204030204" pitchFamily="34" charset="0"/>
                <a:cs typeface="Consolas" panose="020B0609020204030204" pitchFamily="49" charset="0"/>
              </a:rPr>
              <a:t>    </a:t>
            </a:r>
            <a:r>
              <a:rPr lang="en-US" kern="0" smtClean="0">
                <a:solidFill>
                  <a:srgbClr val="000080"/>
                </a:solidFill>
                <a:latin typeface="Consolas" panose="020B0609020204030204" pitchFamily="49" charset="0"/>
                <a:ea typeface="Calibri" panose="020F0502020204030204" pitchFamily="34" charset="0"/>
                <a:cs typeface="Consolas" panose="020B0609020204030204" pitchFamily="49" charset="0"/>
              </a:rPr>
              <a:t>-</a:t>
            </a:r>
            <a:r>
              <a:rPr lang="en-US" kern="0" dirty="0" err="1">
                <a:solidFill>
                  <a:srgbClr val="000080"/>
                </a:solidFill>
                <a:latin typeface="Consolas" panose="020B0609020204030204" pitchFamily="49" charset="0"/>
                <a:ea typeface="Calibri" panose="020F0502020204030204" pitchFamily="34" charset="0"/>
                <a:cs typeface="Consolas" panose="020B0609020204030204" pitchFamily="49" charset="0"/>
              </a:rPr>
              <a:t>AllowOAuthHttp</a:t>
            </a:r>
            <a:r>
              <a:rPr lang="en-US" kern="0" dirty="0">
                <a:solidFill>
                  <a:srgbClr val="000080"/>
                </a:solidFill>
                <a:latin typeface="Consolas" panose="020B0609020204030204" pitchFamily="49" charset="0"/>
                <a:ea typeface="Calibri" panose="020F0502020204030204" pitchFamily="34" charset="0"/>
                <a:cs typeface="Consolas" panose="020B0609020204030204" pitchFamily="49" charset="0"/>
              </a:rPr>
              <a:t> </a:t>
            </a:r>
            <a:endParaRPr lang="en-US" sz="2800" kern="1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77189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76200"/>
            <a:ext cx="8915400" cy="838200"/>
          </a:xfrm>
        </p:spPr>
        <p:txBody>
          <a:bodyPr/>
          <a:lstStyle/>
          <a:p>
            <a:r>
              <a:rPr lang="en-US" dirty="0" smtClean="0"/>
              <a:t>SharePoint 2013 &amp; Workflow Manager</a:t>
            </a:r>
            <a:endParaRPr lang="en-US" dirty="0"/>
          </a:p>
        </p:txBody>
      </p:sp>
      <p:sp>
        <p:nvSpPr>
          <p:cNvPr id="5" name="Content Placeholder 4"/>
          <p:cNvSpPr>
            <a:spLocks noGrp="1"/>
          </p:cNvSpPr>
          <p:nvPr>
            <p:ph idx="1"/>
          </p:nvPr>
        </p:nvSpPr>
        <p:spPr/>
        <p:txBody>
          <a:bodyPr>
            <a:normAutofit/>
          </a:bodyPr>
          <a:lstStyle/>
          <a:p>
            <a:r>
              <a:rPr lang="en-US" dirty="0" smtClean="0"/>
              <a:t>WM talks to SharePoint via CSOM</a:t>
            </a:r>
          </a:p>
          <a:p>
            <a:endParaRPr lang="en-US" dirty="0" smtClean="0"/>
          </a:p>
          <a:p>
            <a:r>
              <a:rPr lang="en-US" dirty="0" smtClean="0"/>
              <a:t>WM calls are authenticated with </a:t>
            </a:r>
            <a:r>
              <a:rPr lang="en-US" dirty="0" err="1" smtClean="0"/>
              <a:t>OAuth</a:t>
            </a:r>
            <a:r>
              <a:rPr lang="en-US" dirty="0" smtClean="0"/>
              <a:t> </a:t>
            </a:r>
            <a:br>
              <a:rPr lang="en-US" dirty="0" smtClean="0"/>
            </a:br>
            <a:r>
              <a:rPr lang="en-US" dirty="0" smtClean="0"/>
              <a:t>token that includes:</a:t>
            </a:r>
          </a:p>
          <a:p>
            <a:pPr lvl="1"/>
            <a:r>
              <a:rPr lang="en-US" b="1" dirty="0" smtClean="0"/>
              <a:t>App ID: </a:t>
            </a:r>
            <a:r>
              <a:rPr lang="en-US" dirty="0" smtClean="0"/>
              <a:t>let’s SharePoint know the call is from WM</a:t>
            </a:r>
          </a:p>
          <a:p>
            <a:pPr lvl="1"/>
            <a:r>
              <a:rPr lang="en-US" b="1" dirty="0" smtClean="0"/>
              <a:t>User Context</a:t>
            </a:r>
            <a:r>
              <a:rPr lang="en-US" b="1" dirty="0"/>
              <a:t>:</a:t>
            </a:r>
            <a:r>
              <a:rPr lang="en-US" b="1" dirty="0" smtClean="0"/>
              <a:t> </a:t>
            </a:r>
            <a:r>
              <a:rPr lang="en-US" dirty="0" smtClean="0"/>
              <a:t>user who initiated workflow</a:t>
            </a:r>
          </a:p>
          <a:p>
            <a:endParaRPr lang="en-US" dirty="0" smtClean="0"/>
          </a:p>
        </p:txBody>
      </p:sp>
    </p:spTree>
    <p:extLst>
      <p:ext uri="{BB962C8B-B14F-4D97-AF65-F5344CB8AC3E}">
        <p14:creationId xmlns:p14="http://schemas.microsoft.com/office/powerpoint/2010/main" val="2214665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Workflow Interop Bridge</a:t>
            </a:r>
            <a:endParaRPr lang="en-US" dirty="0"/>
          </a:p>
        </p:txBody>
      </p:sp>
      <p:sp>
        <p:nvSpPr>
          <p:cNvPr id="5" name="Content Placeholder 4"/>
          <p:cNvSpPr>
            <a:spLocks noGrp="1"/>
          </p:cNvSpPr>
          <p:nvPr>
            <p:ph idx="1"/>
          </p:nvPr>
        </p:nvSpPr>
        <p:spPr>
          <a:xfrm>
            <a:off x="381000" y="1447800"/>
            <a:ext cx="7772400" cy="5181600"/>
          </a:xfrm>
        </p:spPr>
        <p:txBody>
          <a:bodyPr>
            <a:normAutofit/>
          </a:bodyPr>
          <a:lstStyle/>
          <a:p>
            <a:r>
              <a:rPr lang="en-US" dirty="0" smtClean="0"/>
              <a:t>Enables SharePoint 2010 </a:t>
            </a:r>
            <a:br>
              <a:rPr lang="en-US" dirty="0" smtClean="0"/>
            </a:br>
            <a:r>
              <a:rPr lang="en-US" dirty="0" smtClean="0"/>
              <a:t>workflows to work in 2013</a:t>
            </a:r>
          </a:p>
          <a:p>
            <a:r>
              <a:rPr lang="en-US" dirty="0" smtClean="0"/>
              <a:t>Execution engine hosted </a:t>
            </a:r>
            <a:br>
              <a:rPr lang="en-US" dirty="0" smtClean="0"/>
            </a:br>
            <a:r>
              <a:rPr lang="en-US" dirty="0" smtClean="0"/>
              <a:t>in SharePoint 2013</a:t>
            </a:r>
          </a:p>
          <a:p>
            <a:r>
              <a:rPr lang="en-US" dirty="0" smtClean="0"/>
              <a:t>Negotiates between the two </a:t>
            </a:r>
            <a:br>
              <a:rPr lang="en-US" dirty="0" smtClean="0"/>
            </a:br>
            <a:r>
              <a:rPr lang="en-US" dirty="0" smtClean="0"/>
              <a:t>execution engines </a:t>
            </a:r>
          </a:p>
          <a:p>
            <a:pPr lvl="1"/>
            <a:r>
              <a:rPr lang="en-US" dirty="0" smtClean="0"/>
              <a:t>WF in SharePoint 2010</a:t>
            </a:r>
          </a:p>
          <a:p>
            <a:pPr lvl="1"/>
            <a:r>
              <a:rPr lang="en-US" dirty="0" smtClean="0"/>
              <a:t>WM in </a:t>
            </a:r>
            <a:r>
              <a:rPr lang="en-US" dirty="0"/>
              <a:t>SharePoint 2013</a:t>
            </a:r>
            <a:endParaRPr lang="en-US" dirty="0" smtClean="0"/>
          </a:p>
          <a:p>
            <a:r>
              <a:rPr lang="en-US" b="1" dirty="0" err="1" smtClean="0"/>
              <a:t>InvokeSharePointWorkflow</a:t>
            </a:r>
            <a:r>
              <a:rPr lang="en-US" b="1" dirty="0" smtClean="0"/>
              <a:t> </a:t>
            </a:r>
            <a:r>
              <a:rPr lang="en-US" dirty="0" smtClean="0"/>
              <a:t>activity sends a start message to SharePoint’s workflow web service control endpoint</a:t>
            </a:r>
            <a:endParaRPr lang="en-US" dirty="0"/>
          </a:p>
        </p:txBody>
      </p:sp>
      <p:pic>
        <p:nvPicPr>
          <p:cNvPr id="2" name="Picture 1"/>
          <p:cNvPicPr>
            <a:picLocks noChangeAspect="1"/>
          </p:cNvPicPr>
          <p:nvPr/>
        </p:nvPicPr>
        <p:blipFill>
          <a:blip r:embed="rId3"/>
          <a:stretch>
            <a:fillRect/>
          </a:stretch>
        </p:blipFill>
        <p:spPr>
          <a:xfrm>
            <a:off x="5715000" y="1295400"/>
            <a:ext cx="3147333" cy="34216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54294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solidFill>
                  <a:schemeClr val="bg1">
                    <a:lumMod val="50000"/>
                  </a:schemeClr>
                </a:solidFill>
              </a:rPr>
              <a:t>Workflow in SharePoint 2010</a:t>
            </a:r>
          </a:p>
          <a:p>
            <a:pPr>
              <a:buFont typeface="Wingdings" panose="05000000000000000000" pitchFamily="2" charset="2"/>
              <a:buChar char="ü"/>
            </a:pPr>
            <a:r>
              <a:rPr lang="en-US" dirty="0">
                <a:solidFill>
                  <a:schemeClr val="bg1">
                    <a:lumMod val="50000"/>
                  </a:schemeClr>
                </a:solidFill>
              </a:rPr>
              <a:t>Workflow in SharePoint 2013</a:t>
            </a:r>
          </a:p>
          <a:p>
            <a:pPr>
              <a:buFont typeface="Wingdings" panose="05000000000000000000" pitchFamily="2" charset="2"/>
              <a:buChar char="Ø"/>
            </a:pPr>
            <a:r>
              <a:rPr lang="en-US" dirty="0"/>
              <a:t>SharePoint 2013 Workflow Improvements</a:t>
            </a:r>
          </a:p>
          <a:p>
            <a:r>
              <a:rPr lang="en-US" dirty="0"/>
              <a:t>Creating Custom Workflows</a:t>
            </a:r>
          </a:p>
          <a:p>
            <a:r>
              <a:rPr lang="en-US" dirty="0"/>
              <a:t>Tooling: Visio 2013 &amp; SharePoint Designer 2013</a:t>
            </a:r>
          </a:p>
          <a:p>
            <a:r>
              <a:rPr lang="en-US" dirty="0"/>
              <a:t>Tooling: Visual Studio 2012</a:t>
            </a:r>
          </a:p>
          <a:p>
            <a:r>
              <a:rPr lang="en-US" dirty="0"/>
              <a:t>Working with Web Services</a:t>
            </a:r>
          </a:p>
          <a:p>
            <a:r>
              <a:rPr lang="en-US" dirty="0"/>
              <a:t>Advanced Workflow Debugging</a:t>
            </a:r>
          </a:p>
        </p:txBody>
      </p:sp>
    </p:spTree>
    <p:extLst>
      <p:ext uri="{BB962C8B-B14F-4D97-AF65-F5344CB8AC3E}">
        <p14:creationId xmlns:p14="http://schemas.microsoft.com/office/powerpoint/2010/main" val="12138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Workflow Activities &amp; Actions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591363249"/>
              </p:ext>
            </p:extLst>
          </p:nvPr>
        </p:nvGraphicFramePr>
        <p:xfrm>
          <a:off x="304800" y="1574055"/>
          <a:ext cx="8458200" cy="3971725"/>
        </p:xfrm>
        <a:graphic>
          <a:graphicData uri="http://schemas.openxmlformats.org/drawingml/2006/table">
            <a:tbl>
              <a:tblPr firstRow="1" bandRow="1">
                <a:tableStyleId>{5C22544A-7EE6-4342-B048-85BDC9FD1C3A}</a:tableStyleId>
              </a:tblPr>
              <a:tblGrid>
                <a:gridCol w="2819400"/>
                <a:gridCol w="2678430"/>
                <a:gridCol w="2960370"/>
              </a:tblGrid>
              <a:tr h="599279">
                <a:tc gridSpan="2">
                  <a:txBody>
                    <a:bodyPr/>
                    <a:lstStyle/>
                    <a:p>
                      <a:pPr algn="ctr"/>
                      <a:r>
                        <a:rPr lang="en-US" dirty="0" smtClean="0"/>
                        <a:t>New Actions &amp; Activities</a:t>
                      </a:r>
                      <a:endParaRPr lang="en-US" dirty="0"/>
                    </a:p>
                  </a:txBody>
                  <a:tcPr anchor="ctr"/>
                </a:tc>
                <a:tc hMerge="1">
                  <a:txBody>
                    <a:bodyPr/>
                    <a:lstStyle/>
                    <a:p>
                      <a:endParaRPr lang="en-US" dirty="0"/>
                    </a:p>
                  </a:txBody>
                  <a:tcPr/>
                </a:tc>
                <a:tc>
                  <a:txBody>
                    <a:bodyPr/>
                    <a:lstStyle/>
                    <a:p>
                      <a:pPr algn="ctr"/>
                      <a:r>
                        <a:rPr lang="en-US" dirty="0" smtClean="0"/>
                        <a:t>Microsoft Project Specific Actions</a:t>
                      </a:r>
                      <a:endParaRPr lang="en-US" dirty="0"/>
                    </a:p>
                  </a:txBody>
                  <a:tcPr anchor="ctr"/>
                </a:tc>
              </a:tr>
              <a:tr h="485130">
                <a:tc>
                  <a:txBody>
                    <a:bodyPr/>
                    <a:lstStyle/>
                    <a:p>
                      <a:r>
                        <a:rPr lang="en-US" sz="1400" dirty="0" smtClean="0"/>
                        <a:t>Assign a Task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Get Property from [Dictionary/</a:t>
                      </a:r>
                      <a:r>
                        <a:rPr lang="en-US" sz="1400" dirty="0" err="1" smtClean="0"/>
                        <a:t>DynamicValue</a:t>
                      </a:r>
                      <a:r>
                        <a:rPr lang="en-US" sz="1400" dirty="0" smtClean="0"/>
                        <a:t>]</a:t>
                      </a:r>
                    </a:p>
                  </a:txBody>
                  <a:tcPr/>
                </a:tc>
                <a:tc>
                  <a:txBody>
                    <a:bodyPr/>
                    <a:lstStyle/>
                    <a:p>
                      <a:r>
                        <a:rPr lang="en-US" sz="1400" dirty="0" smtClean="0"/>
                        <a:t>Create a Project from Current Item</a:t>
                      </a:r>
                      <a:endParaRPr lang="en-US" sz="1400" dirty="0"/>
                    </a:p>
                  </a:txBody>
                  <a:tcPr/>
                </a:tc>
              </a:tr>
              <a:tr h="485130">
                <a:tc>
                  <a:txBody>
                    <a:bodyPr/>
                    <a:lstStyle/>
                    <a:p>
                      <a:r>
                        <a:rPr lang="en-US" sz="1400" dirty="0" smtClean="0"/>
                        <a:t>Start a Task Process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Count Items in [Dictionary/</a:t>
                      </a:r>
                      <a:r>
                        <a:rPr lang="en-US" sz="1400" dirty="0" err="1" smtClean="0"/>
                        <a:t>DynamicValue</a:t>
                      </a:r>
                      <a:r>
                        <a:rPr lang="en-US" sz="1400" dirty="0" smtClean="0"/>
                        <a:t>]</a:t>
                      </a:r>
                    </a:p>
                  </a:txBody>
                  <a:tcPr/>
                </a:tc>
                <a:tc>
                  <a:txBody>
                    <a:bodyPr/>
                    <a:lstStyle/>
                    <a:p>
                      <a:r>
                        <a:rPr lang="en-US" sz="1400" dirty="0" smtClean="0"/>
                        <a:t>Set the current project stage status to this value</a:t>
                      </a:r>
                      <a:endParaRPr lang="en-US" sz="1400" dirty="0"/>
                    </a:p>
                  </a:txBody>
                  <a:tcPr/>
                </a:tc>
              </a:tr>
              <a:tr h="485130">
                <a:tc>
                  <a:txBody>
                    <a:bodyPr/>
                    <a:lstStyle/>
                    <a:p>
                      <a:r>
                        <a:rPr lang="en-US" sz="1400" dirty="0" smtClean="0"/>
                        <a:t>Go to This Stage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Trim String</a:t>
                      </a:r>
                    </a:p>
                  </a:txBody>
                  <a:tcPr/>
                </a:tc>
                <a:tc>
                  <a:txBody>
                    <a:bodyPr/>
                    <a:lstStyle/>
                    <a:p>
                      <a:r>
                        <a:rPr lang="en-US" sz="1400" dirty="0" smtClean="0"/>
                        <a:t>Set the status field in the idea list item to this value</a:t>
                      </a:r>
                      <a:endParaRPr lang="en-US" sz="1400" dirty="0"/>
                    </a:p>
                  </a:txBody>
                  <a:tcPr/>
                </a:tc>
              </a:tr>
              <a:tr h="285371">
                <a:tc>
                  <a:txBody>
                    <a:bodyPr/>
                    <a:lstStyle/>
                    <a:p>
                      <a:r>
                        <a:rPr lang="en-US" sz="1400" dirty="0" smtClean="0"/>
                        <a:t>Call HTTP Web Service</a:t>
                      </a:r>
                    </a:p>
                  </a:txBody>
                  <a:tcPr/>
                </a:tc>
                <a:tc>
                  <a:txBody>
                    <a:bodyPr/>
                    <a:lstStyle/>
                    <a:p>
                      <a:r>
                        <a:rPr lang="en-US" sz="1400" dirty="0" smtClean="0"/>
                        <a:t>Find Substring in String</a:t>
                      </a:r>
                    </a:p>
                  </a:txBody>
                  <a:tcPr/>
                </a:tc>
                <a:tc>
                  <a:txBody>
                    <a:bodyPr/>
                    <a:lstStyle/>
                    <a:p>
                      <a:r>
                        <a:rPr lang="en-US" sz="1400" dirty="0" smtClean="0"/>
                        <a:t>Wait for Project Event</a:t>
                      </a:r>
                      <a:endParaRPr lang="en-US" sz="1400" dirty="0"/>
                    </a:p>
                  </a:txBody>
                  <a:tcPr/>
                </a:tc>
              </a:tr>
              <a:tr h="485130">
                <a:tc>
                  <a:txBody>
                    <a:bodyPr/>
                    <a:lstStyle/>
                    <a:p>
                      <a:r>
                        <a:rPr lang="en-US" sz="1400" dirty="0" smtClean="0"/>
                        <a:t>Start a List Workflow</a:t>
                      </a:r>
                    </a:p>
                  </a:txBody>
                  <a:tcPr/>
                </a:tc>
                <a:tc>
                  <a:txBody>
                    <a:bodyPr/>
                    <a:lstStyle/>
                    <a:p>
                      <a:r>
                        <a:rPr lang="en-US" sz="1400" dirty="0" smtClean="0"/>
                        <a:t>Replace Substring in String</a:t>
                      </a:r>
                      <a:endParaRPr lang="en-US" sz="1400" dirty="0"/>
                    </a:p>
                  </a:txBody>
                  <a:tcPr/>
                </a:tc>
                <a:tc>
                  <a:txBody>
                    <a:bodyPr/>
                    <a:lstStyle/>
                    <a:p>
                      <a:r>
                        <a:rPr lang="en-US" sz="1400" dirty="0" smtClean="0"/>
                        <a:t>Set this field in the project to this value</a:t>
                      </a:r>
                      <a:endParaRPr lang="en-US" sz="1400" dirty="0"/>
                    </a:p>
                  </a:txBody>
                  <a:tcPr/>
                </a:tc>
              </a:tr>
              <a:tr h="285371">
                <a:tc>
                  <a:txBody>
                    <a:bodyPr/>
                    <a:lstStyle/>
                    <a:p>
                      <a:r>
                        <a:rPr lang="en-US" sz="1400" dirty="0" smtClean="0"/>
                        <a:t>Start a Site Workflow</a:t>
                      </a:r>
                      <a:endParaRPr lang="en-US" sz="1400" dirty="0"/>
                    </a:p>
                  </a:txBody>
                  <a:tcPr/>
                </a:tc>
                <a:tc>
                  <a:txBody>
                    <a:bodyPr/>
                    <a:lstStyle/>
                    <a:p>
                      <a:r>
                        <a:rPr lang="en-US" sz="1400" dirty="0" smtClean="0"/>
                        <a:t>Translate Document</a:t>
                      </a:r>
                    </a:p>
                  </a:txBody>
                  <a:tcPr/>
                </a:tc>
                <a:tc>
                  <a:txBody>
                    <a:bodyPr/>
                    <a:lstStyle/>
                    <a:p>
                      <a:endParaRPr lang="en-US" sz="1400" dirty="0"/>
                    </a:p>
                  </a:txBody>
                  <a:tcPr/>
                </a:tc>
              </a:tr>
              <a:tr h="6494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Build [Dictionary/</a:t>
                      </a:r>
                      <a:r>
                        <a:rPr lang="en-US" sz="1400" dirty="0" err="1" smtClean="0"/>
                        <a:t>DynamicValue</a:t>
                      </a:r>
                      <a:r>
                        <a:rPr lang="en-US" sz="1400" dirty="0" smtClean="0"/>
                        <a:t>]</a:t>
                      </a:r>
                    </a:p>
                  </a:txBody>
                  <a:tcPr/>
                </a:tc>
                <a:tc>
                  <a:txBody>
                    <a:bodyPr/>
                    <a:lstStyle/>
                    <a:p>
                      <a:r>
                        <a:rPr lang="en-US" sz="1400" dirty="0" smtClean="0"/>
                        <a:t>Set Workflow Status</a:t>
                      </a:r>
                      <a:endParaRPr lang="en-US" sz="1400" dirty="0"/>
                    </a:p>
                  </a:txBody>
                  <a:tcPr/>
                </a:tc>
                <a:tc>
                  <a:txBody>
                    <a:bodyPr/>
                    <a:lstStyle/>
                    <a:p>
                      <a:endParaRPr lang="en-US" sz="1400" dirty="0"/>
                    </a:p>
                  </a:txBody>
                  <a:tcPr/>
                </a:tc>
              </a:tr>
            </a:tbl>
          </a:graphicData>
        </a:graphic>
      </p:graphicFrame>
    </p:spTree>
    <p:extLst>
      <p:ext uri="{BB962C8B-B14F-4D97-AF65-F5344CB8AC3E}">
        <p14:creationId xmlns:p14="http://schemas.microsoft.com/office/powerpoint/2010/main" val="3690537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SharePoint Designer Workflow Stages</a:t>
            </a:r>
            <a:endParaRPr lang="en-US" dirty="0"/>
          </a:p>
        </p:txBody>
      </p:sp>
      <p:sp>
        <p:nvSpPr>
          <p:cNvPr id="5" name="Content Placeholder 4"/>
          <p:cNvSpPr>
            <a:spLocks noGrp="1"/>
          </p:cNvSpPr>
          <p:nvPr>
            <p:ph idx="1"/>
          </p:nvPr>
        </p:nvSpPr>
        <p:spPr/>
        <p:txBody>
          <a:bodyPr/>
          <a:lstStyle/>
          <a:p>
            <a:r>
              <a:rPr lang="en-US" dirty="0" smtClean="0"/>
              <a:t>Each stage has an entry point &amp; gate</a:t>
            </a:r>
          </a:p>
          <a:p>
            <a:pPr lvl="1"/>
            <a:r>
              <a:rPr lang="en-US" dirty="0" smtClean="0"/>
              <a:t>Gate: conditional transition point where workflow exits</a:t>
            </a:r>
          </a:p>
          <a:p>
            <a:endParaRPr lang="en-US" dirty="0" smtClean="0"/>
          </a:p>
          <a:p>
            <a:r>
              <a:rPr lang="en-US" dirty="0" smtClean="0"/>
              <a:t>Underlying core in WF4 flow step in a flowchart</a:t>
            </a:r>
          </a:p>
          <a:p>
            <a:endParaRPr lang="en-US" dirty="0" smtClean="0"/>
          </a:p>
          <a:p>
            <a:r>
              <a:rPr lang="en-US" dirty="0" smtClean="0"/>
              <a:t>Can contain multiple steps</a:t>
            </a:r>
          </a:p>
          <a:p>
            <a:endParaRPr lang="en-US" dirty="0" smtClean="0"/>
          </a:p>
          <a:p>
            <a:r>
              <a:rPr lang="en-US" dirty="0" smtClean="0"/>
              <a:t>Mitigates SharePoint Designer loop limitations</a:t>
            </a:r>
            <a:endParaRPr lang="en-US" dirty="0"/>
          </a:p>
        </p:txBody>
      </p:sp>
    </p:spTree>
    <p:extLst>
      <p:ext uri="{BB962C8B-B14F-4D97-AF65-F5344CB8AC3E}">
        <p14:creationId xmlns:p14="http://schemas.microsoft.com/office/powerpoint/2010/main" val="2860091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solidFill>
                  <a:schemeClr val="bg1">
                    <a:lumMod val="50000"/>
                  </a:schemeClr>
                </a:solidFill>
              </a:rPr>
              <a:t>Workflow in SharePoint 2010</a:t>
            </a:r>
          </a:p>
          <a:p>
            <a:pPr>
              <a:buFont typeface="Wingdings" panose="05000000000000000000" pitchFamily="2" charset="2"/>
              <a:buChar char="ü"/>
            </a:pPr>
            <a:r>
              <a:rPr lang="en-US" dirty="0">
                <a:solidFill>
                  <a:schemeClr val="bg1">
                    <a:lumMod val="50000"/>
                  </a:schemeClr>
                </a:solidFill>
              </a:rPr>
              <a:t>Workflow in SharePoint 2013</a:t>
            </a:r>
          </a:p>
          <a:p>
            <a:pPr>
              <a:buFont typeface="Wingdings" panose="05000000000000000000" pitchFamily="2" charset="2"/>
              <a:buChar char="ü"/>
            </a:pPr>
            <a:r>
              <a:rPr lang="en-US" dirty="0">
                <a:solidFill>
                  <a:schemeClr val="bg1">
                    <a:lumMod val="50000"/>
                  </a:schemeClr>
                </a:solidFill>
              </a:rPr>
              <a:t>SharePoint 2013 Workflow Improvements</a:t>
            </a:r>
          </a:p>
          <a:p>
            <a:pPr>
              <a:buFont typeface="Wingdings" panose="05000000000000000000" pitchFamily="2" charset="2"/>
              <a:buChar char="Ø"/>
            </a:pPr>
            <a:r>
              <a:rPr lang="en-US" dirty="0"/>
              <a:t>Creating Custom Workflows</a:t>
            </a:r>
          </a:p>
          <a:p>
            <a:r>
              <a:rPr lang="en-US" dirty="0"/>
              <a:t>Tooling: Visio 2013 &amp; SharePoint Designer 2013</a:t>
            </a:r>
          </a:p>
          <a:p>
            <a:r>
              <a:rPr lang="en-US" dirty="0"/>
              <a:t>Tooling: Visual Studio 2012</a:t>
            </a:r>
          </a:p>
          <a:p>
            <a:r>
              <a:rPr lang="en-US" dirty="0"/>
              <a:t>Working with Web Services</a:t>
            </a:r>
          </a:p>
          <a:p>
            <a:r>
              <a:rPr lang="en-US" dirty="0"/>
              <a:t>Advanced Workflow Debugging</a:t>
            </a:r>
          </a:p>
        </p:txBody>
      </p:sp>
    </p:spTree>
    <p:extLst>
      <p:ext uri="{BB962C8B-B14F-4D97-AF65-F5344CB8AC3E}">
        <p14:creationId xmlns:p14="http://schemas.microsoft.com/office/powerpoint/2010/main" val="19748024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Custom Workflows</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Possible to create SharePoint 2010 style workflows in both current tools</a:t>
            </a:r>
          </a:p>
          <a:p>
            <a:r>
              <a:rPr lang="en-US" dirty="0" smtClean="0"/>
              <a:t>SharePoint farm must be connected to Workflow Manager farm to create SharePoint 2013 style workflows</a:t>
            </a:r>
          </a:p>
          <a:p>
            <a:r>
              <a:rPr lang="en-US" dirty="0" smtClean="0"/>
              <a:t>All SharePoint 2013 workflows are declarative</a:t>
            </a:r>
          </a:p>
          <a:p>
            <a:endParaRPr lang="en-US" dirty="0" smtClean="0"/>
          </a:p>
          <a:p>
            <a:r>
              <a:rPr lang="en-US" b="1" dirty="0" smtClean="0"/>
              <a:t>Visio 2013</a:t>
            </a:r>
          </a:p>
          <a:p>
            <a:pPr lvl="1"/>
            <a:r>
              <a:rPr lang="en-US" dirty="0" smtClean="0"/>
              <a:t>Used for modeling process &amp; sharing with disconnected</a:t>
            </a:r>
            <a:r>
              <a:rPr lang="en-US" dirty="0"/>
              <a:t> </a:t>
            </a:r>
            <a:r>
              <a:rPr lang="en-US" dirty="0" smtClean="0"/>
              <a:t>customers</a:t>
            </a:r>
            <a:endParaRPr lang="en-US" dirty="0"/>
          </a:p>
          <a:p>
            <a:r>
              <a:rPr lang="en-US" b="1" dirty="0" smtClean="0"/>
              <a:t>SharePoint Designer 2013</a:t>
            </a:r>
          </a:p>
          <a:p>
            <a:pPr lvl="1"/>
            <a:r>
              <a:rPr lang="en-US" dirty="0" smtClean="0"/>
              <a:t>Text-based &amp; new visual designer</a:t>
            </a:r>
          </a:p>
          <a:p>
            <a:pPr lvl="1"/>
            <a:r>
              <a:rPr lang="en-US" dirty="0" smtClean="0"/>
              <a:t>Audience: end users, power users &amp; developers</a:t>
            </a:r>
          </a:p>
          <a:p>
            <a:r>
              <a:rPr lang="en-US" b="1" dirty="0" smtClean="0"/>
              <a:t>Visual Studio 2012</a:t>
            </a:r>
          </a:p>
          <a:p>
            <a:pPr lvl="1"/>
            <a:r>
              <a:rPr lang="en-US" dirty="0" smtClean="0"/>
              <a:t>Visual designer for modeling workflows</a:t>
            </a:r>
          </a:p>
          <a:p>
            <a:pPr lvl="1"/>
            <a:r>
              <a:rPr lang="en-US" dirty="0"/>
              <a:t>Audience: </a:t>
            </a:r>
            <a:r>
              <a:rPr lang="en-US" dirty="0" smtClean="0"/>
              <a:t>developers</a:t>
            </a:r>
            <a:endParaRPr lang="en-US" dirty="0"/>
          </a:p>
        </p:txBody>
      </p:sp>
    </p:spTree>
    <p:extLst>
      <p:ext uri="{BB962C8B-B14F-4D97-AF65-F5344CB8AC3E}">
        <p14:creationId xmlns:p14="http://schemas.microsoft.com/office/powerpoint/2010/main" val="143135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Workflow Authoring Tools Compared</a:t>
            </a:r>
            <a:endParaRPr lang="en-US" dirty="0"/>
          </a:p>
        </p:txBody>
      </p:sp>
      <p:graphicFrame>
        <p:nvGraphicFramePr>
          <p:cNvPr id="15" name="Content Placeholder 14"/>
          <p:cNvGraphicFramePr>
            <a:graphicFrameLocks noGrp="1"/>
          </p:cNvGraphicFramePr>
          <p:nvPr>
            <p:ph idx="1"/>
            <p:extLst>
              <p:ext uri="{D42A27DB-BD31-4B8C-83A1-F6EECF244321}">
                <p14:modId xmlns:p14="http://schemas.microsoft.com/office/powerpoint/2010/main" val="1461150724"/>
              </p:ext>
            </p:extLst>
          </p:nvPr>
        </p:nvGraphicFramePr>
        <p:xfrm>
          <a:off x="379821" y="1143000"/>
          <a:ext cx="8383179" cy="5121484"/>
        </p:xfrm>
        <a:graphic>
          <a:graphicData uri="http://schemas.openxmlformats.org/drawingml/2006/table">
            <a:tbl>
              <a:tblPr firstRow="1" firstCol="1" bandRow="1">
                <a:tableStyleId>{5C22544A-7EE6-4342-B048-85BDC9FD1C3A}</a:tableStyleId>
              </a:tblPr>
              <a:tblGrid>
                <a:gridCol w="2794393"/>
                <a:gridCol w="2794393"/>
                <a:gridCol w="2794393"/>
              </a:tblGrid>
              <a:tr h="496442">
                <a:tc>
                  <a:txBody>
                    <a:bodyPr/>
                    <a:lstStyle/>
                    <a:p>
                      <a:pPr algn="ctr"/>
                      <a:endParaRPr lang="en-US" sz="1700" dirty="0"/>
                    </a:p>
                  </a:txBody>
                  <a:tcPr marL="93183" marR="93183" marT="41159" marB="41159">
                    <a:noFill/>
                  </a:tcPr>
                </a:tc>
                <a:tc>
                  <a:txBody>
                    <a:bodyPr/>
                    <a:lstStyle/>
                    <a:p>
                      <a:pPr algn="ctr"/>
                      <a:r>
                        <a:rPr lang="en-US" sz="1700" dirty="0" smtClean="0"/>
                        <a:t>SharePoint Designer 2013</a:t>
                      </a:r>
                      <a:endParaRPr lang="en-US" sz="1700" dirty="0"/>
                    </a:p>
                  </a:txBody>
                  <a:tcPr marL="93183" marR="93183" marT="41159" marB="41159" anchor="ctr"/>
                </a:tc>
                <a:tc>
                  <a:txBody>
                    <a:bodyPr/>
                    <a:lstStyle/>
                    <a:p>
                      <a:pPr algn="ctr"/>
                      <a:r>
                        <a:rPr lang="en-US" sz="1700" dirty="0" smtClean="0"/>
                        <a:t>Visual Studio 2012</a:t>
                      </a:r>
                      <a:endParaRPr lang="en-US" sz="1700" dirty="0"/>
                    </a:p>
                  </a:txBody>
                  <a:tcPr marL="93183" marR="93183" marT="41159" marB="41159" anchor="ctr"/>
                </a:tc>
              </a:tr>
              <a:tr h="496442">
                <a:tc>
                  <a:txBody>
                    <a:bodyPr/>
                    <a:lstStyle/>
                    <a:p>
                      <a:r>
                        <a:rPr lang="en-US" sz="1700" dirty="0" smtClean="0"/>
                        <a:t>Declarative</a:t>
                      </a:r>
                      <a:endParaRPr lang="en-US" sz="1700" dirty="0"/>
                    </a:p>
                  </a:txBody>
                  <a:tcPr marL="93183" marR="93183" marT="41159" marB="41159"/>
                </a:tc>
                <a:tc>
                  <a:txBody>
                    <a:bodyPr/>
                    <a:lstStyle/>
                    <a:p>
                      <a:pPr algn="ctr"/>
                      <a:endParaRPr lang="en-US" sz="1700" dirty="0"/>
                    </a:p>
                  </a:txBody>
                  <a:tcPr marL="93183" marR="93183" marT="41159" marB="41159" anchor="ctr"/>
                </a:tc>
                <a:tc>
                  <a:txBody>
                    <a:bodyPr/>
                    <a:lstStyle/>
                    <a:p>
                      <a:pPr algn="ctr"/>
                      <a:endParaRPr lang="en-US" sz="1700" dirty="0"/>
                    </a:p>
                  </a:txBody>
                  <a:tcPr marL="93183" marR="93183" marT="41159" marB="41159" anchor="ctr"/>
                </a:tc>
              </a:tr>
              <a:tr h="4964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Custom Code</a:t>
                      </a:r>
                    </a:p>
                  </a:txBody>
                  <a:tcPr marL="93183" marR="93183" marT="41159" marB="41159"/>
                </a:tc>
                <a:tc>
                  <a:txBody>
                    <a:bodyPr/>
                    <a:lstStyle/>
                    <a:p>
                      <a:pPr algn="ctr"/>
                      <a:endParaRPr lang="en-US" sz="1700" dirty="0"/>
                    </a:p>
                  </a:txBody>
                  <a:tcPr marL="93183" marR="93183" marT="41159" marB="41159" anchor="ctr"/>
                </a:tc>
                <a:tc>
                  <a:txBody>
                    <a:bodyPr/>
                    <a:lstStyle/>
                    <a:p>
                      <a:pPr algn="ctr"/>
                      <a:endParaRPr lang="en-US" sz="1700" dirty="0"/>
                    </a:p>
                  </a:txBody>
                  <a:tcPr marL="93183" marR="93183" marT="41159" marB="41159" anchor="ctr"/>
                </a:tc>
              </a:tr>
              <a:tr h="496442">
                <a:tc>
                  <a:txBody>
                    <a:bodyPr/>
                    <a:lstStyle/>
                    <a:p>
                      <a:r>
                        <a:rPr lang="en-US" sz="1700" dirty="0" smtClean="0"/>
                        <a:t>Reusability</a:t>
                      </a:r>
                      <a:endParaRPr lang="en-US" sz="1700" dirty="0"/>
                    </a:p>
                  </a:txBody>
                  <a:tcPr marL="93183" marR="93183" marT="41159" marB="41159"/>
                </a:tc>
                <a:tc>
                  <a:txBody>
                    <a:bodyPr/>
                    <a:lstStyle/>
                    <a:p>
                      <a:pPr algn="ctr"/>
                      <a:r>
                        <a:rPr lang="en-US" sz="1700" dirty="0" smtClean="0"/>
                        <a:t>Reusable</a:t>
                      </a:r>
                      <a:r>
                        <a:rPr lang="en-US" sz="1700" baseline="0" dirty="0" smtClean="0"/>
                        <a:t> / Content Type based workflows</a:t>
                      </a:r>
                      <a:endParaRPr lang="en-US" sz="1700" dirty="0"/>
                    </a:p>
                  </a:txBody>
                  <a:tcPr marL="93183" marR="93183" marT="41159" marB="41159" anchor="ctr"/>
                </a:tc>
                <a:tc>
                  <a:txBody>
                    <a:bodyPr/>
                    <a:lstStyle/>
                    <a:p>
                      <a:pPr algn="ctr"/>
                      <a:r>
                        <a:rPr lang="en-US" sz="1700" dirty="0" smtClean="0"/>
                        <a:t>Workflow</a:t>
                      </a:r>
                      <a:r>
                        <a:rPr lang="en-US" sz="1700" baseline="0" dirty="0" smtClean="0"/>
                        <a:t> templates, include workflows in apps</a:t>
                      </a:r>
                      <a:endParaRPr lang="en-US" sz="1700" dirty="0"/>
                    </a:p>
                  </a:txBody>
                  <a:tcPr marL="93183" marR="93183" marT="41159" marB="41159" anchor="ctr"/>
                </a:tc>
              </a:tr>
              <a:tr h="496442">
                <a:tc>
                  <a:txBody>
                    <a:bodyPr/>
                    <a:lstStyle/>
                    <a:p>
                      <a:r>
                        <a:rPr lang="en-US" sz="1700" dirty="0" smtClean="0"/>
                        <a:t>Include in</a:t>
                      </a:r>
                      <a:r>
                        <a:rPr lang="en-US" sz="1700" baseline="0" dirty="0" smtClean="0"/>
                        <a:t> Apps</a:t>
                      </a:r>
                      <a:endParaRPr lang="en-US" sz="1700" dirty="0"/>
                    </a:p>
                  </a:txBody>
                  <a:tcPr marL="93183" marR="93183" marT="41159" marB="41159"/>
                </a:tc>
                <a:tc>
                  <a:txBody>
                    <a:bodyPr/>
                    <a:lstStyle/>
                    <a:p>
                      <a:pPr algn="ctr"/>
                      <a:endParaRPr lang="en-US" sz="1700" dirty="0"/>
                    </a:p>
                  </a:txBody>
                  <a:tcPr marL="93183" marR="93183" marT="41159" marB="41159" anchor="ctr"/>
                </a:tc>
                <a:tc>
                  <a:txBody>
                    <a:bodyPr/>
                    <a:lstStyle/>
                    <a:p>
                      <a:pPr algn="ctr"/>
                      <a:endParaRPr lang="en-US" sz="1700" dirty="0"/>
                    </a:p>
                  </a:txBody>
                  <a:tcPr marL="93183" marR="93183" marT="41159" marB="41159" anchor="ctr"/>
                </a:tc>
              </a:tr>
              <a:tr h="4964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Visio Integration</a:t>
                      </a:r>
                    </a:p>
                  </a:txBody>
                  <a:tcPr marL="93183" marR="93183" marT="41159" marB="41159"/>
                </a:tc>
                <a:tc>
                  <a:txBody>
                    <a:bodyPr/>
                    <a:lstStyle/>
                    <a:p>
                      <a:pPr algn="ctr"/>
                      <a:endParaRPr lang="en-US" sz="1700" dirty="0"/>
                    </a:p>
                  </a:txBody>
                  <a:tcPr marL="93183" marR="93183" marT="41159" marB="41159" anchor="ctr"/>
                </a:tc>
                <a:tc>
                  <a:txBody>
                    <a:bodyPr/>
                    <a:lstStyle/>
                    <a:p>
                      <a:pPr algn="ctr"/>
                      <a:endParaRPr lang="en-US" sz="1700" dirty="0"/>
                    </a:p>
                  </a:txBody>
                  <a:tcPr marL="93183" marR="93183" marT="41159" marB="41159" anchor="ctr"/>
                </a:tc>
              </a:tr>
              <a:tr h="0">
                <a:tc>
                  <a:txBody>
                    <a:bodyPr/>
                    <a:lstStyle/>
                    <a:p>
                      <a:r>
                        <a:rPr lang="en-US" sz="1700" dirty="0" smtClean="0"/>
                        <a:t>Custom Actions</a:t>
                      </a:r>
                      <a:endParaRPr lang="en-US" sz="1700" dirty="0"/>
                    </a:p>
                  </a:txBody>
                  <a:tcPr marL="93183" marR="93183" marT="41159" marB="41159"/>
                </a:tc>
                <a:tc>
                  <a:txBody>
                    <a:bodyPr/>
                    <a:lstStyle/>
                    <a:p>
                      <a:pPr algn="ctr"/>
                      <a:r>
                        <a:rPr lang="en-US" sz="1700" dirty="0" smtClean="0"/>
                        <a:t>Consume, not create</a:t>
                      </a:r>
                      <a:endParaRPr lang="en-US" sz="1700" dirty="0"/>
                    </a:p>
                  </a:txBody>
                  <a:tcPr marL="93183" marR="93183" marT="41159" marB="41159" anchor="ctr"/>
                </a:tc>
                <a:tc>
                  <a:txBody>
                    <a:bodyPr/>
                    <a:lstStyle/>
                    <a:p>
                      <a:pPr algn="ctr"/>
                      <a:r>
                        <a:rPr lang="en-US" sz="1700" dirty="0" smtClean="0"/>
                        <a:t>Create &amp; consume</a:t>
                      </a:r>
                      <a:endParaRPr lang="en-US" sz="1700" dirty="0"/>
                    </a:p>
                  </a:txBody>
                  <a:tcPr marL="93183" marR="93183" marT="41159" marB="41159" anchor="ctr"/>
                </a:tc>
              </a:tr>
              <a:tr h="4964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Debugging</a:t>
                      </a:r>
                    </a:p>
                  </a:txBody>
                  <a:tcPr marL="93183" marR="93183" marT="41159" marB="41159"/>
                </a:tc>
                <a:tc>
                  <a:txBody>
                    <a:bodyPr/>
                    <a:lstStyle/>
                    <a:p>
                      <a:pPr algn="ctr"/>
                      <a:endParaRPr lang="en-US" sz="1700" dirty="0"/>
                    </a:p>
                  </a:txBody>
                  <a:tcPr marL="93183" marR="93183" marT="41159" marB="41159" anchor="ctr"/>
                </a:tc>
                <a:tc>
                  <a:txBody>
                    <a:bodyPr/>
                    <a:lstStyle/>
                    <a:p>
                      <a:pPr algn="ctr"/>
                      <a:endParaRPr lang="en-US" sz="1700" dirty="0"/>
                    </a:p>
                  </a:txBody>
                  <a:tcPr marL="93183" marR="93183" marT="41159" marB="41159" anchor="ctr"/>
                </a:tc>
              </a:tr>
              <a:tr h="496442">
                <a:tc>
                  <a:txBody>
                    <a:bodyPr/>
                    <a:lstStyle/>
                    <a:p>
                      <a:r>
                        <a:rPr lang="en-US" sz="1700" dirty="0" smtClean="0"/>
                        <a:t>Supported Versions</a:t>
                      </a:r>
                      <a:endParaRPr lang="en-US" sz="1700" dirty="0"/>
                    </a:p>
                  </a:txBody>
                  <a:tcPr marL="93183" marR="93183" marT="41159" marB="41159"/>
                </a:tc>
                <a:tc>
                  <a:txBody>
                    <a:bodyPr/>
                    <a:lstStyle/>
                    <a:p>
                      <a:pPr algn="ctr"/>
                      <a:r>
                        <a:rPr lang="en-US" sz="1700" dirty="0" smtClean="0"/>
                        <a:t>2010 &amp; 2013</a:t>
                      </a:r>
                      <a:endParaRPr lang="en-US" sz="1700" dirty="0"/>
                    </a:p>
                  </a:txBody>
                  <a:tcPr marL="93183" marR="93183" marT="41159" marB="41159" anchor="ctr"/>
                </a:tc>
                <a:tc>
                  <a:txBody>
                    <a:bodyPr/>
                    <a:lstStyle/>
                    <a:p>
                      <a:pPr algn="ctr"/>
                      <a:r>
                        <a:rPr lang="en-US" sz="1700" dirty="0" smtClean="0"/>
                        <a:t>2010 &amp; 2013</a:t>
                      </a:r>
                      <a:endParaRPr lang="en-US" sz="1700" dirty="0"/>
                    </a:p>
                  </a:txBody>
                  <a:tcPr marL="93183" marR="93183" marT="41159" marB="41159" anchor="ctr"/>
                </a:tc>
              </a:tr>
              <a:tr h="496442">
                <a:tc>
                  <a:txBody>
                    <a:bodyPr/>
                    <a:lstStyle/>
                    <a:p>
                      <a:r>
                        <a:rPr lang="en-US" sz="1700" dirty="0" smtClean="0"/>
                        <a:t>Target Audiences</a:t>
                      </a:r>
                      <a:endParaRPr lang="en-US" sz="1700" dirty="0"/>
                    </a:p>
                  </a:txBody>
                  <a:tcPr marL="93183" marR="93183" marT="41159" marB="41159"/>
                </a:tc>
                <a:tc>
                  <a:txBody>
                    <a:bodyPr/>
                    <a:lstStyle/>
                    <a:p>
                      <a:pPr algn="ctr"/>
                      <a:r>
                        <a:rPr lang="en-US" sz="1700" dirty="0" smtClean="0"/>
                        <a:t>Power Users, End Users, Developers</a:t>
                      </a:r>
                      <a:endParaRPr lang="en-US" sz="1700" dirty="0"/>
                    </a:p>
                  </a:txBody>
                  <a:tcPr marL="93183" marR="93183" marT="41159" marB="41159" anchor="ctr"/>
                </a:tc>
                <a:tc>
                  <a:txBody>
                    <a:bodyPr/>
                    <a:lstStyle/>
                    <a:p>
                      <a:pPr algn="ctr"/>
                      <a:r>
                        <a:rPr lang="en-US" sz="1700" dirty="0" smtClean="0"/>
                        <a:t>Developers</a:t>
                      </a:r>
                      <a:endParaRPr lang="en-US" sz="1700" dirty="0"/>
                    </a:p>
                  </a:txBody>
                  <a:tcPr marL="93183" marR="93183" marT="41159" marB="41159" anchor="ctr"/>
                </a:tc>
              </a:tr>
            </a:tbl>
          </a:graphicData>
        </a:graphic>
      </p:graphicFrame>
      <p:sp>
        <p:nvSpPr>
          <p:cNvPr id="13" name="Multiply 12"/>
          <p:cNvSpPr/>
          <p:nvPr/>
        </p:nvSpPr>
        <p:spPr>
          <a:xfrm>
            <a:off x="4450368" y="2286000"/>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y 17"/>
          <p:cNvSpPr/>
          <p:nvPr/>
        </p:nvSpPr>
        <p:spPr>
          <a:xfrm>
            <a:off x="7162800" y="2286000"/>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ultiply 25"/>
          <p:cNvSpPr/>
          <p:nvPr/>
        </p:nvSpPr>
        <p:spPr>
          <a:xfrm>
            <a:off x="4450368" y="3416419"/>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Multiply 28"/>
          <p:cNvSpPr/>
          <p:nvPr/>
        </p:nvSpPr>
        <p:spPr>
          <a:xfrm>
            <a:off x="7162800" y="3886200"/>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Multiply 29"/>
          <p:cNvSpPr/>
          <p:nvPr/>
        </p:nvSpPr>
        <p:spPr>
          <a:xfrm>
            <a:off x="4426974" y="4724400"/>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lus 15"/>
          <p:cNvSpPr/>
          <p:nvPr/>
        </p:nvSpPr>
        <p:spPr>
          <a:xfrm>
            <a:off x="4426974" y="1752600"/>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Plus 16"/>
          <p:cNvSpPr/>
          <p:nvPr/>
        </p:nvSpPr>
        <p:spPr>
          <a:xfrm>
            <a:off x="4426974" y="3879909"/>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Plus 18"/>
          <p:cNvSpPr/>
          <p:nvPr/>
        </p:nvSpPr>
        <p:spPr>
          <a:xfrm>
            <a:off x="7162800" y="1752600"/>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Plus 19"/>
          <p:cNvSpPr/>
          <p:nvPr/>
        </p:nvSpPr>
        <p:spPr>
          <a:xfrm>
            <a:off x="7162800" y="3416419"/>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Plus 20"/>
          <p:cNvSpPr/>
          <p:nvPr/>
        </p:nvSpPr>
        <p:spPr>
          <a:xfrm>
            <a:off x="7162800" y="4724400"/>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7598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solidFill>
                  <a:schemeClr val="bg1">
                    <a:lumMod val="50000"/>
                  </a:schemeClr>
                </a:solidFill>
              </a:rPr>
              <a:t>Workflow in SharePoint 2010</a:t>
            </a:r>
          </a:p>
          <a:p>
            <a:pPr>
              <a:buFont typeface="Wingdings" panose="05000000000000000000" pitchFamily="2" charset="2"/>
              <a:buChar char="ü"/>
            </a:pPr>
            <a:r>
              <a:rPr lang="en-US" dirty="0">
                <a:solidFill>
                  <a:schemeClr val="bg1">
                    <a:lumMod val="50000"/>
                  </a:schemeClr>
                </a:solidFill>
              </a:rPr>
              <a:t>Workflow in SharePoint 2013</a:t>
            </a:r>
          </a:p>
          <a:p>
            <a:pPr>
              <a:buFont typeface="Wingdings" panose="05000000000000000000" pitchFamily="2" charset="2"/>
              <a:buChar char="ü"/>
            </a:pPr>
            <a:r>
              <a:rPr lang="en-US" dirty="0">
                <a:solidFill>
                  <a:schemeClr val="bg1">
                    <a:lumMod val="50000"/>
                  </a:schemeClr>
                </a:solidFill>
              </a:rPr>
              <a:t>SharePoint 2013 Workflow Improvements</a:t>
            </a:r>
          </a:p>
          <a:p>
            <a:pPr>
              <a:buFont typeface="Wingdings" panose="05000000000000000000" pitchFamily="2" charset="2"/>
              <a:buChar char="ü"/>
            </a:pPr>
            <a:r>
              <a:rPr lang="en-US" dirty="0">
                <a:solidFill>
                  <a:schemeClr val="bg1">
                    <a:lumMod val="50000"/>
                  </a:schemeClr>
                </a:solidFill>
              </a:rPr>
              <a:t>Creating Custom Workflows</a:t>
            </a:r>
          </a:p>
          <a:p>
            <a:pPr>
              <a:buFont typeface="Wingdings" panose="05000000000000000000" pitchFamily="2" charset="2"/>
              <a:buChar char="Ø"/>
            </a:pPr>
            <a:r>
              <a:rPr lang="en-US" dirty="0"/>
              <a:t>Tooling: Visio 2013 &amp; SharePoint Designer 2013</a:t>
            </a:r>
          </a:p>
          <a:p>
            <a:r>
              <a:rPr lang="en-US" dirty="0"/>
              <a:t>Tooling: Visual Studio 2012</a:t>
            </a:r>
          </a:p>
          <a:p>
            <a:r>
              <a:rPr lang="en-US" dirty="0"/>
              <a:t>Working with Web Services</a:t>
            </a:r>
          </a:p>
          <a:p>
            <a:r>
              <a:rPr lang="en-US" dirty="0"/>
              <a:t>Advanced Workflow Debugging</a:t>
            </a:r>
          </a:p>
        </p:txBody>
      </p:sp>
    </p:spTree>
    <p:extLst>
      <p:ext uri="{BB962C8B-B14F-4D97-AF65-F5344CB8AC3E}">
        <p14:creationId xmlns:p14="http://schemas.microsoft.com/office/powerpoint/2010/main" val="1000126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a:t>Workflow in SharePoint 2010</a:t>
            </a:r>
          </a:p>
          <a:p>
            <a:r>
              <a:rPr lang="en-US" dirty="0"/>
              <a:t>Workflow in SharePoint 2013</a:t>
            </a:r>
          </a:p>
          <a:p>
            <a:r>
              <a:rPr lang="en-US" dirty="0"/>
              <a:t>SharePoint 2013 Workflow Improvements</a:t>
            </a:r>
          </a:p>
          <a:p>
            <a:r>
              <a:rPr lang="en-US" dirty="0"/>
              <a:t>Creating Custom Workflows</a:t>
            </a:r>
          </a:p>
          <a:p>
            <a:r>
              <a:rPr lang="en-US" dirty="0"/>
              <a:t>Tooling: Visio 2013 &amp; SharePoint Designer 2013</a:t>
            </a:r>
          </a:p>
          <a:p>
            <a:r>
              <a:rPr lang="en-US" dirty="0"/>
              <a:t>Tooling: Visual Studio 2012</a:t>
            </a:r>
          </a:p>
          <a:p>
            <a:r>
              <a:rPr lang="en-US" dirty="0"/>
              <a:t>Working with Web Services</a:t>
            </a:r>
          </a:p>
          <a:p>
            <a:r>
              <a:rPr lang="en-US" dirty="0"/>
              <a:t>Advanced Workflow Debugging</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SharePoint Designer 2013</a:t>
            </a:r>
            <a:endParaRPr lang="en-US" dirty="0"/>
          </a:p>
        </p:txBody>
      </p:sp>
      <p:sp>
        <p:nvSpPr>
          <p:cNvPr id="5" name="Content Placeholder 4"/>
          <p:cNvSpPr>
            <a:spLocks noGrp="1"/>
          </p:cNvSpPr>
          <p:nvPr>
            <p:ph idx="1"/>
          </p:nvPr>
        </p:nvSpPr>
        <p:spPr/>
        <p:txBody>
          <a:bodyPr/>
          <a:lstStyle/>
          <a:p>
            <a:r>
              <a:rPr lang="en-US" dirty="0" smtClean="0"/>
              <a:t>Improved visual designer</a:t>
            </a:r>
          </a:p>
          <a:p>
            <a:pPr lvl="1"/>
            <a:r>
              <a:rPr lang="en-US" dirty="0" smtClean="0"/>
              <a:t>Integrated the Visio designer into SharePoint Designer</a:t>
            </a:r>
          </a:p>
          <a:p>
            <a:pPr lvl="2"/>
            <a:r>
              <a:rPr lang="en-US" i="1" dirty="0" smtClean="0"/>
              <a:t>Visio installation required for visual designer</a:t>
            </a:r>
          </a:p>
          <a:p>
            <a:pPr lvl="1"/>
            <a:r>
              <a:rPr lang="en-US" dirty="0" smtClean="0"/>
              <a:t>Can switch between visual designer &amp; text-style</a:t>
            </a:r>
          </a:p>
          <a:p>
            <a:pPr lvl="1"/>
            <a:r>
              <a:rPr lang="en-US" dirty="0" smtClean="0"/>
              <a:t>Activity properties editable in visual designer</a:t>
            </a:r>
          </a:p>
          <a:p>
            <a:r>
              <a:rPr lang="en-US" dirty="0" smtClean="0"/>
              <a:t>Support for Stages &amp; Loops</a:t>
            </a:r>
          </a:p>
          <a:p>
            <a:r>
              <a:rPr lang="en-US" dirty="0" smtClean="0"/>
              <a:t>Support for calling Web Services</a:t>
            </a:r>
          </a:p>
          <a:p>
            <a:r>
              <a:rPr lang="en-US" dirty="0" smtClean="0"/>
              <a:t>Workflow designer supports Office operations:</a:t>
            </a:r>
          </a:p>
          <a:p>
            <a:pPr lvl="1"/>
            <a:r>
              <a:rPr lang="en-US" dirty="0" smtClean="0"/>
              <a:t>cut / copy / paste / undo / redo / select-all</a:t>
            </a:r>
          </a:p>
          <a:p>
            <a:r>
              <a:rPr lang="en-US" dirty="0" smtClean="0"/>
              <a:t>Improved email editor (rich formatting)</a:t>
            </a:r>
          </a:p>
          <a:p>
            <a:endParaRPr lang="en-US" dirty="0"/>
          </a:p>
        </p:txBody>
      </p:sp>
    </p:spTree>
    <p:extLst>
      <p:ext uri="{BB962C8B-B14F-4D97-AF65-F5344CB8AC3E}">
        <p14:creationId xmlns:p14="http://schemas.microsoft.com/office/powerpoint/2010/main" val="1030152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SharePoint Designer – Visual Designer</a:t>
            </a:r>
            <a:endParaRPr lang="en-US" dirty="0"/>
          </a:p>
        </p:txBody>
      </p:sp>
      <p:pic>
        <p:nvPicPr>
          <p:cNvPr id="2" name="Picture 1"/>
          <p:cNvPicPr>
            <a:picLocks noChangeAspect="1"/>
          </p:cNvPicPr>
          <p:nvPr/>
        </p:nvPicPr>
        <p:blipFill>
          <a:blip r:embed="rId3"/>
          <a:stretch>
            <a:fillRect/>
          </a:stretch>
        </p:blipFill>
        <p:spPr>
          <a:xfrm>
            <a:off x="742668" y="1125236"/>
            <a:ext cx="7658665" cy="55133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12243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Designer – Stage View</a:t>
            </a:r>
            <a:endParaRPr lang="en-US" dirty="0"/>
          </a:p>
        </p:txBody>
      </p:sp>
      <p:pic>
        <p:nvPicPr>
          <p:cNvPr id="3" name="Picture 2"/>
          <p:cNvPicPr>
            <a:picLocks noChangeAspect="1"/>
          </p:cNvPicPr>
          <p:nvPr/>
        </p:nvPicPr>
        <p:blipFill>
          <a:blip r:embed="rId2"/>
          <a:stretch>
            <a:fillRect/>
          </a:stretch>
        </p:blipFill>
        <p:spPr>
          <a:xfrm>
            <a:off x="216975" y="2079116"/>
            <a:ext cx="8710051" cy="28054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10615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Workflows with Visio 2013</a:t>
            </a:r>
            <a:br>
              <a:rPr lang="en-US" dirty="0" smtClean="0"/>
            </a:br>
            <a:r>
              <a:rPr lang="en-US" dirty="0" smtClean="0"/>
              <a:t>SharePoint Designer 2013</a:t>
            </a:r>
            <a:endParaRPr lang="en-US" dirty="0"/>
          </a:p>
        </p:txBody>
      </p:sp>
    </p:spTree>
    <p:extLst>
      <p:ext uri="{BB962C8B-B14F-4D97-AF65-F5344CB8AC3E}">
        <p14:creationId xmlns:p14="http://schemas.microsoft.com/office/powerpoint/2010/main" val="1480779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solidFill>
                  <a:schemeClr val="bg1">
                    <a:lumMod val="50000"/>
                  </a:schemeClr>
                </a:solidFill>
              </a:rPr>
              <a:t>Workflow in SharePoint 2010</a:t>
            </a:r>
          </a:p>
          <a:p>
            <a:pPr>
              <a:buFont typeface="Wingdings" panose="05000000000000000000" pitchFamily="2" charset="2"/>
              <a:buChar char="ü"/>
            </a:pPr>
            <a:r>
              <a:rPr lang="en-US" dirty="0">
                <a:solidFill>
                  <a:schemeClr val="bg1">
                    <a:lumMod val="50000"/>
                  </a:schemeClr>
                </a:solidFill>
              </a:rPr>
              <a:t>Workflow in SharePoint 2013</a:t>
            </a:r>
          </a:p>
          <a:p>
            <a:pPr>
              <a:buFont typeface="Wingdings" panose="05000000000000000000" pitchFamily="2" charset="2"/>
              <a:buChar char="ü"/>
            </a:pPr>
            <a:r>
              <a:rPr lang="en-US" dirty="0">
                <a:solidFill>
                  <a:schemeClr val="bg1">
                    <a:lumMod val="50000"/>
                  </a:schemeClr>
                </a:solidFill>
              </a:rPr>
              <a:t>SharePoint 2013 Workflow Improvements</a:t>
            </a:r>
          </a:p>
          <a:p>
            <a:pPr>
              <a:buFont typeface="Wingdings" panose="05000000000000000000" pitchFamily="2" charset="2"/>
              <a:buChar char="ü"/>
            </a:pPr>
            <a:r>
              <a:rPr lang="en-US" dirty="0">
                <a:solidFill>
                  <a:schemeClr val="bg1">
                    <a:lumMod val="50000"/>
                  </a:schemeClr>
                </a:solidFill>
              </a:rPr>
              <a:t>Creating Custom Workflows</a:t>
            </a:r>
          </a:p>
          <a:p>
            <a:pPr>
              <a:buFont typeface="Wingdings" panose="05000000000000000000" pitchFamily="2" charset="2"/>
              <a:buChar char="ü"/>
            </a:pPr>
            <a:r>
              <a:rPr lang="en-US" dirty="0">
                <a:solidFill>
                  <a:schemeClr val="bg1">
                    <a:lumMod val="50000"/>
                  </a:schemeClr>
                </a:solidFill>
              </a:rPr>
              <a:t>Tooling: Visio 2013 &amp; SharePoint Designer 2013</a:t>
            </a:r>
          </a:p>
          <a:p>
            <a:pPr>
              <a:buFont typeface="Wingdings" panose="05000000000000000000" pitchFamily="2" charset="2"/>
              <a:buChar char="Ø"/>
            </a:pPr>
            <a:r>
              <a:rPr lang="en-US" dirty="0"/>
              <a:t>Tooling: Visual Studio 2012</a:t>
            </a:r>
          </a:p>
          <a:p>
            <a:r>
              <a:rPr lang="en-US" dirty="0"/>
              <a:t>Working with Web Services</a:t>
            </a:r>
          </a:p>
          <a:p>
            <a:r>
              <a:rPr lang="en-US" dirty="0"/>
              <a:t>Advanced Workflow Debugging</a:t>
            </a:r>
          </a:p>
        </p:txBody>
      </p:sp>
    </p:spTree>
    <p:extLst>
      <p:ext uri="{BB962C8B-B14F-4D97-AF65-F5344CB8AC3E}">
        <p14:creationId xmlns:p14="http://schemas.microsoft.com/office/powerpoint/2010/main" val="3051770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2012</a:t>
            </a:r>
            <a:endParaRPr lang="en-US" dirty="0"/>
          </a:p>
        </p:txBody>
      </p:sp>
      <p:sp>
        <p:nvSpPr>
          <p:cNvPr id="5" name="Content Placeholder 4"/>
          <p:cNvSpPr>
            <a:spLocks noGrp="1"/>
          </p:cNvSpPr>
          <p:nvPr>
            <p:ph idx="1"/>
          </p:nvPr>
        </p:nvSpPr>
        <p:spPr/>
        <p:txBody>
          <a:bodyPr/>
          <a:lstStyle/>
          <a:p>
            <a:r>
              <a:rPr lang="en-US" dirty="0"/>
              <a:t>New </a:t>
            </a:r>
            <a:r>
              <a:rPr lang="en-US" dirty="0" smtClean="0"/>
              <a:t>project </a:t>
            </a:r>
            <a:r>
              <a:rPr lang="en-US" dirty="0"/>
              <a:t>item </a:t>
            </a:r>
            <a:r>
              <a:rPr lang="en-US" dirty="0" smtClean="0"/>
              <a:t>templates</a:t>
            </a:r>
          </a:p>
          <a:p>
            <a:pPr lvl="1"/>
            <a:r>
              <a:rPr lang="en-US" dirty="0" smtClean="0"/>
              <a:t>Workflow (SharePoint 2013 / Workflow Manager style)</a:t>
            </a:r>
          </a:p>
          <a:p>
            <a:pPr lvl="1"/>
            <a:r>
              <a:rPr lang="en-US" dirty="0" smtClean="0"/>
              <a:t>Workflow Custom Activity</a:t>
            </a:r>
            <a:endParaRPr lang="en-US" dirty="0"/>
          </a:p>
          <a:p>
            <a:r>
              <a:rPr lang="en-US" dirty="0" smtClean="0"/>
              <a:t>Custom Activities</a:t>
            </a:r>
          </a:p>
          <a:p>
            <a:pPr lvl="1"/>
            <a:r>
              <a:rPr lang="en-US" dirty="0" smtClean="0"/>
              <a:t>Reusable grouping of activities w/ action file</a:t>
            </a:r>
            <a:endParaRPr lang="en-US" dirty="0"/>
          </a:p>
          <a:p>
            <a:pPr lvl="1"/>
            <a:r>
              <a:rPr lang="en-US" dirty="0" smtClean="0"/>
              <a:t>Can be consumed in Visual Studio or SharePoint Designer authored workflows</a:t>
            </a:r>
          </a:p>
          <a:p>
            <a:r>
              <a:rPr lang="en-US" dirty="0" smtClean="0"/>
              <a:t>New activities for working with Web Services</a:t>
            </a:r>
          </a:p>
          <a:p>
            <a:r>
              <a:rPr lang="en-US" dirty="0" smtClean="0"/>
              <a:t>Rich Debugging Capabilities</a:t>
            </a:r>
          </a:p>
        </p:txBody>
      </p:sp>
    </p:spTree>
    <p:extLst>
      <p:ext uri="{BB962C8B-B14F-4D97-AF65-F5344CB8AC3E}">
        <p14:creationId xmlns:p14="http://schemas.microsoft.com/office/powerpoint/2010/main" val="424289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Creating Workflows with</a:t>
            </a:r>
            <a:br>
              <a:rPr lang="en-US" dirty="0"/>
            </a:br>
            <a:r>
              <a:rPr lang="en-US" dirty="0" smtClean="0"/>
              <a:t>Visual Studio 2012</a:t>
            </a:r>
            <a:endParaRPr lang="en-US" dirty="0"/>
          </a:p>
        </p:txBody>
      </p:sp>
    </p:spTree>
    <p:extLst>
      <p:ext uri="{BB962C8B-B14F-4D97-AF65-F5344CB8AC3E}">
        <p14:creationId xmlns:p14="http://schemas.microsoft.com/office/powerpoint/2010/main" val="3806611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solidFill>
                  <a:schemeClr val="bg1">
                    <a:lumMod val="50000"/>
                  </a:schemeClr>
                </a:solidFill>
              </a:rPr>
              <a:t>Workflow in SharePoint 2010</a:t>
            </a:r>
          </a:p>
          <a:p>
            <a:pPr>
              <a:buFont typeface="Wingdings" panose="05000000000000000000" pitchFamily="2" charset="2"/>
              <a:buChar char="ü"/>
            </a:pPr>
            <a:r>
              <a:rPr lang="en-US" dirty="0">
                <a:solidFill>
                  <a:schemeClr val="bg1">
                    <a:lumMod val="50000"/>
                  </a:schemeClr>
                </a:solidFill>
              </a:rPr>
              <a:t>Workflow in SharePoint 2013</a:t>
            </a:r>
          </a:p>
          <a:p>
            <a:pPr>
              <a:buFont typeface="Wingdings" panose="05000000000000000000" pitchFamily="2" charset="2"/>
              <a:buChar char="ü"/>
            </a:pPr>
            <a:r>
              <a:rPr lang="en-US" dirty="0">
                <a:solidFill>
                  <a:schemeClr val="bg1">
                    <a:lumMod val="50000"/>
                  </a:schemeClr>
                </a:solidFill>
              </a:rPr>
              <a:t>SharePoint 2013 Workflow Improvements</a:t>
            </a:r>
          </a:p>
          <a:p>
            <a:pPr>
              <a:buFont typeface="Wingdings" panose="05000000000000000000" pitchFamily="2" charset="2"/>
              <a:buChar char="ü"/>
            </a:pPr>
            <a:r>
              <a:rPr lang="en-US" dirty="0">
                <a:solidFill>
                  <a:schemeClr val="bg1">
                    <a:lumMod val="50000"/>
                  </a:schemeClr>
                </a:solidFill>
              </a:rPr>
              <a:t>Creating Custom Workflows</a:t>
            </a:r>
          </a:p>
          <a:p>
            <a:pPr>
              <a:buFont typeface="Wingdings" panose="05000000000000000000" pitchFamily="2" charset="2"/>
              <a:buChar char="ü"/>
            </a:pPr>
            <a:r>
              <a:rPr lang="en-US" dirty="0">
                <a:solidFill>
                  <a:schemeClr val="bg1">
                    <a:lumMod val="50000"/>
                  </a:schemeClr>
                </a:solidFill>
              </a:rPr>
              <a:t>Tooling: Visio 2013 &amp; SharePoint Designer 2013</a:t>
            </a:r>
          </a:p>
          <a:p>
            <a:pPr>
              <a:buFont typeface="Wingdings" panose="05000000000000000000" pitchFamily="2" charset="2"/>
              <a:buChar char="ü"/>
            </a:pPr>
            <a:r>
              <a:rPr lang="en-US" dirty="0">
                <a:solidFill>
                  <a:schemeClr val="bg1">
                    <a:lumMod val="50000"/>
                  </a:schemeClr>
                </a:solidFill>
              </a:rPr>
              <a:t>Tooling: Visual Studio 2012</a:t>
            </a:r>
          </a:p>
          <a:p>
            <a:pPr>
              <a:buFont typeface="Wingdings" panose="05000000000000000000" pitchFamily="2" charset="2"/>
              <a:buChar char="Ø"/>
            </a:pPr>
            <a:r>
              <a:rPr lang="en-US" dirty="0"/>
              <a:t>Working with Web Services</a:t>
            </a:r>
          </a:p>
          <a:p>
            <a:r>
              <a:rPr lang="en-US" dirty="0"/>
              <a:t>Advanced Workflow Debugging</a:t>
            </a:r>
          </a:p>
        </p:txBody>
      </p:sp>
    </p:spTree>
    <p:extLst>
      <p:ext uri="{BB962C8B-B14F-4D97-AF65-F5344CB8AC3E}">
        <p14:creationId xmlns:p14="http://schemas.microsoft.com/office/powerpoint/2010/main" val="39100680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Workflows &amp; Web Services</a:t>
            </a:r>
            <a:endParaRPr lang="en-US" dirty="0"/>
          </a:p>
        </p:txBody>
      </p:sp>
      <p:sp>
        <p:nvSpPr>
          <p:cNvPr id="6" name="Content Placeholder 5"/>
          <p:cNvSpPr>
            <a:spLocks noGrp="1"/>
          </p:cNvSpPr>
          <p:nvPr>
            <p:ph idx="1"/>
          </p:nvPr>
        </p:nvSpPr>
        <p:spPr/>
        <p:txBody>
          <a:bodyPr>
            <a:normAutofit lnSpcReduction="10000"/>
          </a:bodyPr>
          <a:lstStyle/>
          <a:p>
            <a:r>
              <a:rPr lang="en-US" dirty="0" smtClean="0"/>
              <a:t>Move custom code in workflows to web services</a:t>
            </a:r>
          </a:p>
          <a:p>
            <a:pPr lvl="1"/>
            <a:r>
              <a:rPr lang="en-US" dirty="0" smtClean="0"/>
              <a:t>SharePoint 2013 &amp; Workflow Manager only support declarative workflow</a:t>
            </a:r>
          </a:p>
          <a:p>
            <a:pPr lvl="1"/>
            <a:r>
              <a:rPr lang="en-US" dirty="0" smtClean="0"/>
              <a:t>Recommendation: move code to </a:t>
            </a:r>
            <a:r>
              <a:rPr lang="en-US" dirty="0" err="1" smtClean="0"/>
              <a:t>OData</a:t>
            </a:r>
            <a:r>
              <a:rPr lang="en-US" dirty="0" smtClean="0"/>
              <a:t> web service</a:t>
            </a:r>
          </a:p>
          <a:p>
            <a:pPr lvl="1"/>
            <a:r>
              <a:rPr lang="en-US" dirty="0" smtClean="0"/>
              <a:t>New activities added to authoring tools to call &amp; process web service responses</a:t>
            </a:r>
          </a:p>
          <a:p>
            <a:r>
              <a:rPr lang="en-US" dirty="0"/>
              <a:t>Web service</a:t>
            </a:r>
            <a:endParaRPr lang="en-US" dirty="0" smtClean="0"/>
          </a:p>
          <a:p>
            <a:pPr lvl="1"/>
            <a:r>
              <a:rPr lang="en-US" dirty="0" smtClean="0"/>
              <a:t>Must support JSON format</a:t>
            </a:r>
          </a:p>
          <a:p>
            <a:pPr lvl="1"/>
            <a:r>
              <a:rPr lang="en-US" dirty="0" smtClean="0"/>
              <a:t>Can support authentication / anon</a:t>
            </a:r>
          </a:p>
          <a:p>
            <a:pPr lvl="1"/>
            <a:r>
              <a:rPr lang="en-US" dirty="0" smtClean="0"/>
              <a:t>Can access SharePoint via CSOM / REST &amp; </a:t>
            </a:r>
            <a:r>
              <a:rPr lang="en-US" dirty="0" err="1" smtClean="0"/>
              <a:t>OAuth</a:t>
            </a:r>
            <a:endParaRPr lang="en-US" dirty="0" smtClean="0"/>
          </a:p>
          <a:p>
            <a:r>
              <a:rPr lang="en-US" dirty="0" smtClean="0"/>
              <a:t>Support for HTTP GET, PUT, POST, </a:t>
            </a:r>
            <a:br>
              <a:rPr lang="en-US" dirty="0" smtClean="0"/>
            </a:br>
            <a:r>
              <a:rPr lang="en-US" dirty="0" smtClean="0"/>
              <a:t>DELETE &amp; MERGE</a:t>
            </a:r>
          </a:p>
        </p:txBody>
      </p:sp>
    </p:spTree>
    <p:extLst>
      <p:ext uri="{BB962C8B-B14F-4D97-AF65-F5344CB8AC3E}">
        <p14:creationId xmlns:p14="http://schemas.microsoft.com/office/powerpoint/2010/main" val="2072461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Designer 2013 &amp; Web Services</a:t>
            </a:r>
            <a:endParaRPr lang="en-US" dirty="0"/>
          </a:p>
        </p:txBody>
      </p:sp>
      <p:sp>
        <p:nvSpPr>
          <p:cNvPr id="3" name="Content Placeholder 2"/>
          <p:cNvSpPr>
            <a:spLocks noGrp="1"/>
          </p:cNvSpPr>
          <p:nvPr>
            <p:ph idx="1"/>
          </p:nvPr>
        </p:nvSpPr>
        <p:spPr>
          <a:xfrm>
            <a:off x="381000" y="1447800"/>
            <a:ext cx="5562600" cy="5181600"/>
          </a:xfrm>
        </p:spPr>
        <p:txBody>
          <a:bodyPr/>
          <a:lstStyle/>
          <a:p>
            <a:r>
              <a:rPr lang="en-US" dirty="0" smtClean="0"/>
              <a:t>Uses </a:t>
            </a:r>
            <a:r>
              <a:rPr lang="en-US" dirty="0">
                <a:latin typeface="Courier New" panose="02070309020205020404" pitchFamily="49" charset="0"/>
                <a:cs typeface="Courier New" panose="02070309020205020404" pitchFamily="49" charset="0"/>
              </a:rPr>
              <a:t>Dictionary</a:t>
            </a:r>
            <a:r>
              <a:rPr lang="en-US" dirty="0" smtClean="0"/>
              <a:t> to submit name-value pairs to service</a:t>
            </a:r>
          </a:p>
          <a:p>
            <a:r>
              <a:rPr lang="en-US" dirty="0" smtClean="0"/>
              <a:t>Converts name-value response to </a:t>
            </a:r>
            <a:r>
              <a:rPr lang="en-US" dirty="0" smtClean="0">
                <a:latin typeface="Courier New" panose="02070309020205020404" pitchFamily="49" charset="0"/>
                <a:cs typeface="Courier New" panose="02070309020205020404" pitchFamily="49" charset="0"/>
              </a:rPr>
              <a:t>Dictionary</a:t>
            </a:r>
          </a:p>
          <a:p>
            <a:endParaRPr lang="en-US" dirty="0"/>
          </a:p>
          <a:p>
            <a:r>
              <a:rPr lang="en-US" dirty="0" smtClean="0"/>
              <a:t>Process:</a:t>
            </a:r>
          </a:p>
          <a:p>
            <a:pPr marL="804862" lvl="1" indent="-457200">
              <a:buFont typeface="+mj-lt"/>
              <a:buAutoNum type="arabicPeriod"/>
            </a:pPr>
            <a:r>
              <a:rPr lang="en-US" dirty="0" smtClean="0"/>
              <a:t>Optionally build dictionary</a:t>
            </a:r>
          </a:p>
          <a:p>
            <a:pPr marL="804862" lvl="1" indent="-457200">
              <a:buFont typeface="+mj-lt"/>
              <a:buAutoNum type="arabicPeriod"/>
            </a:pPr>
            <a:r>
              <a:rPr lang="en-US" dirty="0" smtClean="0"/>
              <a:t>Call service &amp; store response in local </a:t>
            </a:r>
            <a:r>
              <a:rPr lang="en-US" dirty="0" smtClean="0">
                <a:latin typeface="Courier New" panose="02070309020205020404" pitchFamily="49" charset="0"/>
                <a:cs typeface="Courier New" panose="02070309020205020404" pitchFamily="49" charset="0"/>
              </a:rPr>
              <a:t>Dictionary</a:t>
            </a:r>
            <a:r>
              <a:rPr lang="en-US" dirty="0" smtClean="0"/>
              <a:t> variable</a:t>
            </a:r>
          </a:p>
          <a:p>
            <a:pPr marL="804862" lvl="1" indent="-457200">
              <a:buFont typeface="+mj-lt"/>
              <a:buAutoNum type="arabicPeriod"/>
            </a:pPr>
            <a:r>
              <a:rPr lang="en-US" dirty="0" smtClean="0"/>
              <a:t>Retrieve named items from response</a:t>
            </a:r>
            <a:endParaRPr lang="en-US" dirty="0"/>
          </a:p>
        </p:txBody>
      </p:sp>
      <p:pic>
        <p:nvPicPr>
          <p:cNvPr id="5" name="Picture 4"/>
          <p:cNvPicPr>
            <a:picLocks noChangeAspect="1"/>
          </p:cNvPicPr>
          <p:nvPr/>
        </p:nvPicPr>
        <p:blipFill>
          <a:blip r:embed="rId2"/>
          <a:stretch>
            <a:fillRect/>
          </a:stretch>
        </p:blipFill>
        <p:spPr>
          <a:xfrm>
            <a:off x="6019800" y="1295400"/>
            <a:ext cx="2926294" cy="49223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5682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Workflow in SharePoint 2010</a:t>
            </a:r>
            <a:endParaRPr lang="en-US" dirty="0"/>
          </a:p>
        </p:txBody>
      </p:sp>
      <p:sp>
        <p:nvSpPr>
          <p:cNvPr id="5" name="Content Placeholder 4"/>
          <p:cNvSpPr>
            <a:spLocks noGrp="1"/>
          </p:cNvSpPr>
          <p:nvPr>
            <p:ph idx="1"/>
          </p:nvPr>
        </p:nvSpPr>
        <p:spPr/>
        <p:txBody>
          <a:bodyPr>
            <a:normAutofit/>
          </a:bodyPr>
          <a:lstStyle/>
          <a:p>
            <a:r>
              <a:rPr lang="en-US" dirty="0" smtClean="0"/>
              <a:t>SharePoint 2010 hosted the Workflow Foundation (WF) workflow runtime</a:t>
            </a:r>
          </a:p>
          <a:p>
            <a:pPr lvl="1"/>
            <a:r>
              <a:rPr lang="en-US" dirty="0" smtClean="0"/>
              <a:t>Tightly coupled workflow to SharePoint 2010</a:t>
            </a:r>
          </a:p>
          <a:p>
            <a:endParaRPr lang="en-US" dirty="0" smtClean="0"/>
          </a:p>
          <a:p>
            <a:r>
              <a:rPr lang="en-US" dirty="0" smtClean="0"/>
              <a:t>Workflow data kept in SharePoint content databases</a:t>
            </a:r>
          </a:p>
          <a:p>
            <a:endParaRPr lang="en-US" dirty="0"/>
          </a:p>
          <a:p>
            <a:r>
              <a:rPr lang="en-US" dirty="0" smtClean="0"/>
              <a:t>Tied to .NET Framework 3.5 Service Pack 1 version of WF</a:t>
            </a:r>
          </a:p>
        </p:txBody>
      </p:sp>
    </p:spTree>
    <p:extLst>
      <p:ext uri="{BB962C8B-B14F-4D97-AF65-F5344CB8AC3E}">
        <p14:creationId xmlns:p14="http://schemas.microsoft.com/office/powerpoint/2010/main" val="1574228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2012 &amp; Web Services</a:t>
            </a:r>
            <a:endParaRPr lang="en-US" dirty="0"/>
          </a:p>
        </p:txBody>
      </p:sp>
      <p:sp>
        <p:nvSpPr>
          <p:cNvPr id="3" name="Content Placeholder 2"/>
          <p:cNvSpPr>
            <a:spLocks noGrp="1"/>
          </p:cNvSpPr>
          <p:nvPr>
            <p:ph idx="1"/>
          </p:nvPr>
        </p:nvSpPr>
        <p:spPr/>
        <p:txBody>
          <a:bodyPr>
            <a:normAutofit/>
          </a:bodyPr>
          <a:lstStyle/>
          <a:p>
            <a:r>
              <a:rPr lang="en-US" dirty="0" smtClean="0"/>
              <a:t>Uses new data type</a:t>
            </a:r>
            <a:br>
              <a:rPr lang="en-US" dirty="0" smtClean="0"/>
            </a:br>
            <a:r>
              <a:rPr lang="en-US" dirty="0" err="1" smtClean="0">
                <a:latin typeface="Courier New" panose="02070309020205020404" pitchFamily="49" charset="0"/>
                <a:cs typeface="Courier New" panose="02070309020205020404" pitchFamily="49" charset="0"/>
              </a:rPr>
              <a:t>DynamicValue</a:t>
            </a:r>
            <a:r>
              <a:rPr lang="en-US" dirty="0" smtClean="0"/>
              <a:t> to</a:t>
            </a:r>
            <a:br>
              <a:rPr lang="en-US" dirty="0" smtClean="0"/>
            </a:br>
            <a:r>
              <a:rPr lang="en-US" dirty="0" smtClean="0"/>
              <a:t>submit &amp; receive</a:t>
            </a:r>
            <a:br>
              <a:rPr lang="en-US" dirty="0" smtClean="0"/>
            </a:br>
            <a:r>
              <a:rPr lang="en-US" dirty="0" smtClean="0"/>
              <a:t>service responses</a:t>
            </a:r>
          </a:p>
          <a:p>
            <a:r>
              <a:rPr lang="en-US" dirty="0" err="1">
                <a:latin typeface="Courier New" panose="02070309020205020404" pitchFamily="49" charset="0"/>
                <a:cs typeface="Courier New" panose="02070309020205020404" pitchFamily="49" charset="0"/>
              </a:rPr>
              <a:t>DynamicValue</a:t>
            </a:r>
            <a:r>
              <a:rPr lang="en-US" dirty="0" smtClean="0"/>
              <a:t> supports </a:t>
            </a:r>
            <a:br>
              <a:rPr lang="en-US" dirty="0" smtClean="0"/>
            </a:br>
            <a:r>
              <a:rPr lang="en-US" dirty="0" smtClean="0"/>
              <a:t>hierarchical data (JSON)</a:t>
            </a:r>
          </a:p>
          <a:p>
            <a:r>
              <a:rPr lang="en-US" dirty="0" smtClean="0"/>
              <a:t>Same general process</a:t>
            </a:r>
            <a:br>
              <a:rPr lang="en-US" dirty="0" smtClean="0"/>
            </a:br>
            <a:r>
              <a:rPr lang="en-US" dirty="0" smtClean="0"/>
              <a:t>as SharePoint </a:t>
            </a:r>
            <a:br>
              <a:rPr lang="en-US" dirty="0" smtClean="0"/>
            </a:br>
            <a:r>
              <a:rPr lang="en-US" dirty="0" smtClean="0"/>
              <a:t>Designer 2013 except </a:t>
            </a:r>
            <a:br>
              <a:rPr lang="en-US" dirty="0" smtClean="0"/>
            </a:br>
            <a:r>
              <a:rPr lang="en-US" dirty="0" err="1">
                <a:latin typeface="Courier New" panose="02070309020205020404" pitchFamily="49" charset="0"/>
                <a:cs typeface="Courier New" panose="02070309020205020404" pitchFamily="49" charset="0"/>
              </a:rPr>
              <a:t>DynamicValue</a:t>
            </a:r>
            <a:r>
              <a:rPr lang="en-US" dirty="0" smtClean="0"/>
              <a:t> vs. </a:t>
            </a:r>
            <a:br>
              <a:rPr lang="en-US" dirty="0" smtClean="0"/>
            </a:br>
            <a:r>
              <a:rPr lang="en-US" dirty="0">
                <a:latin typeface="Courier New" panose="02070309020205020404" pitchFamily="49" charset="0"/>
                <a:cs typeface="Courier New" panose="02070309020205020404" pitchFamily="49" charset="0"/>
              </a:rPr>
              <a:t>Dictionary</a:t>
            </a:r>
          </a:p>
        </p:txBody>
      </p:sp>
      <p:pic>
        <p:nvPicPr>
          <p:cNvPr id="5" name="Picture 4"/>
          <p:cNvPicPr>
            <a:picLocks noChangeAspect="1"/>
          </p:cNvPicPr>
          <p:nvPr/>
        </p:nvPicPr>
        <p:blipFill>
          <a:blip r:embed="rId3"/>
          <a:stretch>
            <a:fillRect/>
          </a:stretch>
        </p:blipFill>
        <p:spPr>
          <a:xfrm>
            <a:off x="5802405" y="3331809"/>
            <a:ext cx="2789129" cy="2886219"/>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stretch>
            <a:fillRect/>
          </a:stretch>
        </p:blipFill>
        <p:spPr>
          <a:xfrm>
            <a:off x="5638800" y="1243925"/>
            <a:ext cx="3116341" cy="16765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932364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DynamicValue Type</a:t>
            </a:r>
            <a:endParaRPr lang="en-US" dirty="0"/>
          </a:p>
        </p:txBody>
      </p:sp>
      <p:sp>
        <p:nvSpPr>
          <p:cNvPr id="3" name="Content Placeholder 2"/>
          <p:cNvSpPr>
            <a:spLocks noGrp="1"/>
          </p:cNvSpPr>
          <p:nvPr>
            <p:ph idx="1"/>
          </p:nvPr>
        </p:nvSpPr>
        <p:spPr/>
        <p:txBody>
          <a:bodyPr/>
          <a:lstStyle/>
          <a:p>
            <a:r>
              <a:rPr lang="en-US" dirty="0" smtClean="0"/>
              <a:t>Enable creating, storing and consuming hierarchical data structures within workflows declaratively</a:t>
            </a:r>
          </a:p>
          <a:p>
            <a:r>
              <a:rPr lang="en-US" dirty="0" smtClean="0"/>
              <a:t>Workflow Manager include special activities for working with the </a:t>
            </a:r>
            <a:r>
              <a:rPr lang="en-US" dirty="0" err="1" smtClean="0">
                <a:latin typeface="Courier New" panose="02070309020205020404" pitchFamily="49" charset="0"/>
                <a:cs typeface="Courier New" panose="02070309020205020404" pitchFamily="49" charset="0"/>
              </a:rPr>
              <a:t>DynamicValue</a:t>
            </a:r>
            <a:r>
              <a:rPr lang="en-US" dirty="0" smtClean="0"/>
              <a:t> type: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52876001"/>
              </p:ext>
            </p:extLst>
          </p:nvPr>
        </p:nvGraphicFramePr>
        <p:xfrm>
          <a:off x="762000" y="3962400"/>
          <a:ext cx="7569693" cy="2142044"/>
        </p:xfrm>
        <a:graphic>
          <a:graphicData uri="http://schemas.openxmlformats.org/drawingml/2006/table">
            <a:tbl>
              <a:tblPr firstRow="1" bandRow="1">
                <a:tableStyleId>{5C22544A-7EE6-4342-B048-85BDC9FD1C3A}</a:tableStyleId>
              </a:tblPr>
              <a:tblGrid>
                <a:gridCol w="2819400"/>
                <a:gridCol w="2590800"/>
                <a:gridCol w="2159493"/>
              </a:tblGrid>
              <a:tr h="388847">
                <a:tc gridSpan="3">
                  <a:txBody>
                    <a:bodyPr/>
                    <a:lstStyle/>
                    <a:p>
                      <a:pPr algn="ctr"/>
                      <a:r>
                        <a:rPr lang="en-US" sz="1400" dirty="0" err="1" smtClean="0"/>
                        <a:t>DynamicValue</a:t>
                      </a:r>
                      <a:r>
                        <a:rPr lang="en-US" sz="1400" dirty="0" smtClean="0"/>
                        <a:t> Activities </a:t>
                      </a:r>
                      <a:r>
                        <a:rPr lang="en-US" sz="1400" dirty="0" smtClean="0"/>
                        <a:t>Included</a:t>
                      </a:r>
                      <a:r>
                        <a:rPr lang="en-US" sz="1400" baseline="0" dirty="0" smtClean="0"/>
                        <a:t> in Visual Studio 2012</a:t>
                      </a:r>
                      <a:endParaRPr lang="en-US" sz="1400" dirty="0"/>
                    </a:p>
                  </a:txBody>
                  <a:tcPr marL="68598" marR="68598" marT="34299" marB="34299" anchor="ctr"/>
                </a:tc>
                <a:tc hMerge="1">
                  <a:txBody>
                    <a:bodyPr/>
                    <a:lstStyle/>
                    <a:p>
                      <a:endParaRPr lang="en-US" sz="1400" dirty="0"/>
                    </a:p>
                  </a:txBody>
                  <a:tcPr marL="68598" marR="68598" marT="34299" marB="34299" anchor="ctr"/>
                </a:tc>
                <a:tc hMerge="1">
                  <a:txBody>
                    <a:bodyPr/>
                    <a:lstStyle/>
                    <a:p>
                      <a:endParaRPr lang="en-US" sz="1400" dirty="0"/>
                    </a:p>
                  </a:txBody>
                  <a:tcPr marL="68598" marR="68598" marT="34299" marB="34299" anchor="ctr"/>
                </a:tc>
              </a:tr>
              <a:tr h="388847">
                <a:tc>
                  <a:txBody>
                    <a:bodyPr/>
                    <a:lstStyle/>
                    <a:p>
                      <a:r>
                        <a:rPr lang="en-US" sz="1400" dirty="0" err="1" smtClean="0"/>
                        <a:t>BuildDynamicValue</a:t>
                      </a:r>
                      <a:endParaRPr lang="en-US" sz="1400" dirty="0"/>
                    </a:p>
                  </a:txBody>
                  <a:tcPr marL="68598" marR="68598" marT="34299" marB="34299" anchor="ctr"/>
                </a:tc>
                <a:tc>
                  <a:txBody>
                    <a:bodyPr/>
                    <a:lstStyle/>
                    <a:p>
                      <a:r>
                        <a:rPr lang="en-US" sz="1400" dirty="0" err="1" smtClean="0"/>
                        <a:t>CreateDynamicValue</a:t>
                      </a:r>
                      <a:endParaRPr lang="en-US" sz="1400" dirty="0"/>
                    </a:p>
                  </a:txBody>
                  <a:tcPr marL="68598" marR="68598" marT="34299" marB="34299" anchor="ctr"/>
                </a:tc>
                <a:tc>
                  <a:txBody>
                    <a:bodyPr/>
                    <a:lstStyle/>
                    <a:p>
                      <a:r>
                        <a:rPr lang="en-US" sz="1400" dirty="0" err="1" smtClean="0"/>
                        <a:t>IsEmptyDynamcValue</a:t>
                      </a:r>
                      <a:endParaRPr lang="en-US" sz="1400" dirty="0"/>
                    </a:p>
                  </a:txBody>
                  <a:tcPr marL="68598" marR="68598" marT="34299" marB="34299" anchor="ctr"/>
                </a:tc>
              </a:tr>
              <a:tr h="480185">
                <a:tc>
                  <a:txBody>
                    <a:bodyPr/>
                    <a:lstStyle/>
                    <a:p>
                      <a:r>
                        <a:rPr lang="en-US" sz="1400" dirty="0" err="1" smtClean="0"/>
                        <a:t>ContainsDynamicValueProperty</a:t>
                      </a:r>
                      <a:endParaRPr lang="en-US" sz="1400" dirty="0"/>
                    </a:p>
                  </a:txBody>
                  <a:tcPr marL="68598" marR="68598" marT="34299" marB="34299" anchor="ctr"/>
                </a:tc>
                <a:tc>
                  <a:txBody>
                    <a:bodyPr/>
                    <a:lstStyle/>
                    <a:p>
                      <a:r>
                        <a:rPr lang="en-US" sz="1400" dirty="0" err="1" smtClean="0"/>
                        <a:t>CreateUriFromDynamicValue</a:t>
                      </a:r>
                      <a:endParaRPr lang="en-US" sz="1400" dirty="0"/>
                    </a:p>
                  </a:txBody>
                  <a:tcPr marL="68598" marR="68598" marT="34299" marB="34299" anchor="ctr"/>
                </a:tc>
                <a:tc>
                  <a:txBody>
                    <a:bodyPr/>
                    <a:lstStyle/>
                    <a:p>
                      <a:r>
                        <a:rPr lang="en-US" sz="1400" dirty="0" err="1" smtClean="0"/>
                        <a:t>ParseDynamicValue</a:t>
                      </a:r>
                      <a:endParaRPr lang="en-US" sz="1400" dirty="0"/>
                    </a:p>
                  </a:txBody>
                  <a:tcPr marL="68598" marR="68598" marT="34299" marB="34299" anchor="ctr"/>
                </a:tc>
              </a:tr>
              <a:tr h="388847">
                <a:tc>
                  <a:txBody>
                    <a:bodyPr/>
                    <a:lstStyle/>
                    <a:p>
                      <a:r>
                        <a:rPr lang="en-US" sz="1400" dirty="0" err="1" smtClean="0"/>
                        <a:t>CopyDynamicValue</a:t>
                      </a:r>
                      <a:endParaRPr lang="en-US" sz="1400" dirty="0"/>
                    </a:p>
                  </a:txBody>
                  <a:tcPr marL="68598" marR="68598" marT="34299" marB="34299" anchor="ctr"/>
                </a:tc>
                <a:tc>
                  <a:txBody>
                    <a:bodyPr/>
                    <a:lstStyle/>
                    <a:p>
                      <a:r>
                        <a:rPr lang="en-US" sz="1400" dirty="0" err="1" smtClean="0"/>
                        <a:t>GetDynamicValueProperties</a:t>
                      </a:r>
                      <a:endParaRPr lang="en-US" sz="1400" dirty="0"/>
                    </a:p>
                  </a:txBody>
                  <a:tcPr marL="68598" marR="68598" marT="34299" marB="34299" anchor="ctr"/>
                </a:tc>
                <a:tc>
                  <a:txBody>
                    <a:bodyPr/>
                    <a:lstStyle/>
                    <a:p>
                      <a:endParaRPr lang="en-US" sz="1400" dirty="0"/>
                    </a:p>
                  </a:txBody>
                  <a:tcPr marL="68598" marR="68598" marT="34299" marB="34299" anchor="ctr"/>
                </a:tc>
              </a:tr>
              <a:tr h="388847">
                <a:tc>
                  <a:txBody>
                    <a:bodyPr/>
                    <a:lstStyle/>
                    <a:p>
                      <a:r>
                        <a:rPr lang="en-US" sz="1400" dirty="0" err="1" smtClean="0"/>
                        <a:t>CountDynamicValueItems</a:t>
                      </a:r>
                      <a:endParaRPr lang="en-US" sz="1400" dirty="0"/>
                    </a:p>
                  </a:txBody>
                  <a:tcPr marL="68598" marR="68598" marT="34299" marB="34299"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GetDynamicValueProperty</a:t>
                      </a:r>
                      <a:r>
                        <a:rPr lang="en-US" sz="1400" dirty="0" smtClean="0"/>
                        <a:t>&lt;T&gt;</a:t>
                      </a:r>
                    </a:p>
                    <a:p>
                      <a:endParaRPr lang="en-US" sz="1400" dirty="0"/>
                    </a:p>
                  </a:txBody>
                  <a:tcPr marL="68598" marR="68598" marT="34299" marB="34299" anchor="ctr"/>
                </a:tc>
                <a:tc>
                  <a:txBody>
                    <a:bodyPr/>
                    <a:lstStyle/>
                    <a:p>
                      <a:endParaRPr lang="en-US" sz="1400" dirty="0"/>
                    </a:p>
                  </a:txBody>
                  <a:tcPr marL="68598" marR="68598" marT="34299" marB="34299" anchor="ctr"/>
                </a:tc>
              </a:tr>
            </a:tbl>
          </a:graphicData>
        </a:graphic>
      </p:graphicFrame>
    </p:spTree>
    <p:extLst>
      <p:ext uri="{BB962C8B-B14F-4D97-AF65-F5344CB8AC3E}">
        <p14:creationId xmlns:p14="http://schemas.microsoft.com/office/powerpoint/2010/main" val="4185059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DynamicValue 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OData</a:t>
            </a:r>
            <a:r>
              <a:rPr lang="en-US" dirty="0" smtClean="0"/>
              <a:t> Service Request: </a:t>
            </a:r>
          </a:p>
          <a:p>
            <a:pPr lvl="1"/>
            <a:r>
              <a:rPr lang="en-US" b="1" dirty="0" smtClean="0"/>
              <a:t>URI: </a:t>
            </a:r>
            <a:r>
              <a:rPr lang="en-US" dirty="0" smtClean="0">
                <a:hlinkClick r:id="rId3"/>
              </a:rPr>
              <a:t>http://foo.com/odata/v2/Products/Titles?$Top=2</a:t>
            </a:r>
            <a:endParaRPr lang="en-US" dirty="0" smtClean="0"/>
          </a:p>
          <a:p>
            <a:pPr lvl="1"/>
            <a:r>
              <a:rPr lang="en-US" b="1" dirty="0" smtClean="0"/>
              <a:t>HTTP Header: </a:t>
            </a:r>
            <a:r>
              <a:rPr lang="en-US" dirty="0" smtClean="0"/>
              <a:t>ACCEPT: </a:t>
            </a:r>
            <a:r>
              <a:rPr lang="en-US" sz="1900" dirty="0" smtClean="0">
                <a:latin typeface="Courier New" panose="02070309020205020404" pitchFamily="49" charset="0"/>
                <a:cs typeface="Courier New" panose="02070309020205020404" pitchFamily="49" charset="0"/>
              </a:rPr>
              <a:t>application/</a:t>
            </a:r>
            <a:r>
              <a:rPr lang="en-US" sz="1900" dirty="0" err="1" smtClean="0">
                <a:latin typeface="Courier New" panose="02070309020205020404" pitchFamily="49" charset="0"/>
                <a:cs typeface="Courier New" panose="02070309020205020404" pitchFamily="49" charset="0"/>
              </a:rPr>
              <a:t>json;odata</a:t>
            </a:r>
            <a:r>
              <a:rPr lang="en-US" sz="1900" dirty="0" smtClean="0">
                <a:latin typeface="Courier New" panose="02070309020205020404" pitchFamily="49" charset="0"/>
                <a:cs typeface="Courier New" panose="02070309020205020404" pitchFamily="49" charset="0"/>
              </a:rPr>
              <a:t>=verbose</a:t>
            </a:r>
          </a:p>
          <a:p>
            <a:r>
              <a:rPr lang="en-US" dirty="0" err="1"/>
              <a:t>OData</a:t>
            </a:r>
            <a:r>
              <a:rPr lang="en-US" dirty="0"/>
              <a:t> Service Response</a:t>
            </a:r>
            <a:r>
              <a:rPr lang="en-US" dirty="0" smtClean="0"/>
              <a:t>:</a:t>
            </a:r>
          </a:p>
          <a:p>
            <a:endParaRPr lang="en-US" dirty="0" smtClean="0"/>
          </a:p>
          <a:p>
            <a:endParaRPr lang="en-US" dirty="0"/>
          </a:p>
          <a:p>
            <a:endParaRPr lang="en-US" dirty="0" smtClean="0"/>
          </a:p>
          <a:p>
            <a:endParaRPr lang="en-US" dirty="0"/>
          </a:p>
          <a:p>
            <a:r>
              <a:rPr lang="en-US" dirty="0" err="1" smtClean="0">
                <a:latin typeface="Courier New" panose="02070309020205020404" pitchFamily="49" charset="0"/>
                <a:cs typeface="Courier New" panose="02070309020205020404" pitchFamily="49" charset="0"/>
              </a:rPr>
              <a:t>GetDynamicValueProperty</a:t>
            </a:r>
            <a:r>
              <a:rPr lang="en-US" dirty="0" smtClean="0">
                <a:latin typeface="Courier New" panose="02070309020205020404" pitchFamily="49" charset="0"/>
                <a:cs typeface="Courier New" panose="02070309020205020404" pitchFamily="49" charset="0"/>
              </a:rPr>
              <a:t>&lt;string&gt;</a:t>
            </a:r>
            <a:r>
              <a:rPr lang="en-US" dirty="0" smtClean="0"/>
              <a:t>:</a:t>
            </a:r>
          </a:p>
          <a:p>
            <a:pPr lvl="1"/>
            <a:r>
              <a:rPr lang="en-US" b="1" dirty="0" err="1" smtClean="0"/>
              <a:t>PropertyName</a:t>
            </a:r>
            <a:r>
              <a:rPr lang="en-US" b="1" dirty="0" smtClean="0"/>
              <a:t>: </a:t>
            </a:r>
            <a:r>
              <a:rPr lang="en-US" dirty="0" smtClean="0"/>
              <a:t>d/results(1)/Name</a:t>
            </a:r>
          </a:p>
          <a:p>
            <a:pPr lvl="1"/>
            <a:r>
              <a:rPr lang="en-US" b="1" dirty="0" smtClean="0"/>
              <a:t>Result: </a:t>
            </a:r>
            <a:r>
              <a:rPr lang="en-US" dirty="0" err="1" smtClean="0"/>
              <a:t>ProductName</a:t>
            </a:r>
            <a:endParaRPr lang="en-US" dirty="0" smtClean="0"/>
          </a:p>
          <a:p>
            <a:r>
              <a:rPr lang="en-US" b="1" dirty="0" err="1" smtClean="0"/>
              <a:t>ProductName</a:t>
            </a:r>
            <a:r>
              <a:rPr lang="en-US" b="1" dirty="0"/>
              <a:t>:</a:t>
            </a:r>
            <a:r>
              <a:rPr lang="en-US" b="1" dirty="0" smtClean="0"/>
              <a:t> </a:t>
            </a:r>
            <a:r>
              <a:rPr lang="en-US" dirty="0" smtClean="0"/>
              <a:t>“Laptop”</a:t>
            </a:r>
            <a:endParaRPr lang="en-US" dirty="0"/>
          </a:p>
        </p:txBody>
      </p:sp>
      <p:sp>
        <p:nvSpPr>
          <p:cNvPr id="4" name="TextBox 3"/>
          <p:cNvSpPr txBox="1"/>
          <p:nvPr/>
        </p:nvSpPr>
        <p:spPr>
          <a:xfrm>
            <a:off x="1181100" y="3253770"/>
            <a:ext cx="6781800" cy="156966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solidFill>
                  <a:schemeClr val="accent1"/>
                </a:solidFill>
                <a:latin typeface="Consolas" panose="020B0609020204030204" pitchFamily="49" charset="0"/>
                <a:cs typeface="Consolas" panose="020B0609020204030204" pitchFamily="49" charset="0"/>
              </a:rPr>
              <a:t>{“d”:</a:t>
            </a:r>
          </a:p>
          <a:p>
            <a:r>
              <a:rPr lang="en-US" sz="1600" dirty="0">
                <a:solidFill>
                  <a:schemeClr val="accent1"/>
                </a:solidFill>
                <a:latin typeface="Consolas" panose="020B0609020204030204" pitchFamily="49" charset="0"/>
                <a:cs typeface="Consolas" panose="020B0609020204030204" pitchFamily="49" charset="0"/>
              </a:rPr>
              <a:t>  {“results”:</a:t>
            </a:r>
          </a:p>
          <a:p>
            <a:r>
              <a:rPr lang="en-US" sz="1600" dirty="0">
                <a:solidFill>
                  <a:schemeClr val="accent1"/>
                </a:solidFill>
                <a:latin typeface="Consolas" panose="020B0609020204030204" pitchFamily="49" charset="0"/>
                <a:cs typeface="Consolas" panose="020B0609020204030204" pitchFamily="49" charset="0"/>
              </a:rPr>
              <a:t>    {"ID":"123", "</a:t>
            </a:r>
            <a:r>
              <a:rPr lang="en-US" sz="1600" dirty="0" err="1">
                <a:solidFill>
                  <a:schemeClr val="accent1"/>
                </a:solidFill>
                <a:latin typeface="Consolas" panose="020B0609020204030204" pitchFamily="49" charset="0"/>
                <a:cs typeface="Consolas" panose="020B0609020204030204" pitchFamily="49" charset="0"/>
              </a:rPr>
              <a:t>Name":"Phone</a:t>
            </a:r>
            <a:r>
              <a:rPr lang="en-US" sz="1600" dirty="0">
                <a:solidFill>
                  <a:schemeClr val="accent1"/>
                </a:solidFill>
                <a:latin typeface="Consolas" panose="020B0609020204030204" pitchFamily="49" charset="0"/>
                <a:cs typeface="Consolas" panose="020B0609020204030204" pitchFamily="49" charset="0"/>
              </a:rPr>
              <a:t>", "Price":"74.99"},</a:t>
            </a:r>
          </a:p>
          <a:p>
            <a:r>
              <a:rPr lang="en-US" sz="1600" dirty="0">
                <a:solidFill>
                  <a:schemeClr val="accent1"/>
                </a:solidFill>
                <a:latin typeface="Consolas" panose="020B0609020204030204" pitchFamily="49" charset="0"/>
                <a:cs typeface="Consolas" panose="020B0609020204030204" pitchFamily="49" charset="0"/>
              </a:rPr>
              <a:t>    {"ID":"456", "</a:t>
            </a:r>
            <a:r>
              <a:rPr lang="en-US" sz="1600" dirty="0" err="1">
                <a:solidFill>
                  <a:schemeClr val="accent1"/>
                </a:solidFill>
                <a:latin typeface="Consolas" panose="020B0609020204030204" pitchFamily="49" charset="0"/>
                <a:cs typeface="Consolas" panose="020B0609020204030204" pitchFamily="49" charset="0"/>
              </a:rPr>
              <a:t>Name":"Laptop</a:t>
            </a:r>
            <a:r>
              <a:rPr lang="en-US" sz="1600" dirty="0">
                <a:solidFill>
                  <a:schemeClr val="accent1"/>
                </a:solidFill>
                <a:latin typeface="Consolas" panose="020B0609020204030204" pitchFamily="49" charset="0"/>
                <a:cs typeface="Consolas" panose="020B0609020204030204" pitchFamily="49" charset="0"/>
              </a:rPr>
              <a:t>", "Price":"1999.99"}</a:t>
            </a:r>
          </a:p>
          <a:p>
            <a:r>
              <a:rPr lang="en-US" sz="1600" dirty="0">
                <a:solidFill>
                  <a:schemeClr val="accent1"/>
                </a:solidFill>
                <a:latin typeface="Consolas" panose="020B0609020204030204" pitchFamily="49" charset="0"/>
                <a:cs typeface="Consolas" panose="020B0609020204030204" pitchFamily="49" charset="0"/>
              </a:rPr>
              <a:t>  }</a:t>
            </a:r>
          </a:p>
          <a:p>
            <a:r>
              <a:rPr lang="en-US" sz="1600" dirty="0" smtClean="0">
                <a:solidFill>
                  <a:schemeClr val="accent1"/>
                </a:solidFill>
                <a:latin typeface="Consolas" panose="020B0609020204030204" pitchFamily="49" charset="0"/>
                <a:cs typeface="Consolas" panose="020B0609020204030204" pitchFamily="49" charset="0"/>
              </a:rPr>
              <a:t>}</a:t>
            </a:r>
            <a:endParaRPr lang="en-US" sz="1600" dirty="0">
              <a:solidFill>
                <a:schemeClr val="accent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75302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Workflows &amp; Interacting with Web Services</a:t>
            </a:r>
            <a:endParaRPr lang="en-US" dirty="0"/>
          </a:p>
        </p:txBody>
      </p:sp>
    </p:spTree>
    <p:extLst>
      <p:ext uri="{BB962C8B-B14F-4D97-AF65-F5344CB8AC3E}">
        <p14:creationId xmlns:p14="http://schemas.microsoft.com/office/powerpoint/2010/main" val="1347347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solidFill>
                  <a:schemeClr val="bg1">
                    <a:lumMod val="50000"/>
                  </a:schemeClr>
                </a:solidFill>
              </a:rPr>
              <a:t>Workflow in SharePoint 2010</a:t>
            </a:r>
          </a:p>
          <a:p>
            <a:pPr>
              <a:buFont typeface="Wingdings" panose="05000000000000000000" pitchFamily="2" charset="2"/>
              <a:buChar char="ü"/>
            </a:pPr>
            <a:r>
              <a:rPr lang="en-US" dirty="0">
                <a:solidFill>
                  <a:schemeClr val="bg1">
                    <a:lumMod val="50000"/>
                  </a:schemeClr>
                </a:solidFill>
              </a:rPr>
              <a:t>Workflow in SharePoint 2013</a:t>
            </a:r>
          </a:p>
          <a:p>
            <a:pPr>
              <a:buFont typeface="Wingdings" panose="05000000000000000000" pitchFamily="2" charset="2"/>
              <a:buChar char="ü"/>
            </a:pPr>
            <a:r>
              <a:rPr lang="en-US" dirty="0">
                <a:solidFill>
                  <a:schemeClr val="bg1">
                    <a:lumMod val="50000"/>
                  </a:schemeClr>
                </a:solidFill>
              </a:rPr>
              <a:t>SharePoint 2013 Workflow Improvements</a:t>
            </a:r>
          </a:p>
          <a:p>
            <a:pPr>
              <a:buFont typeface="Wingdings" panose="05000000000000000000" pitchFamily="2" charset="2"/>
              <a:buChar char="ü"/>
            </a:pPr>
            <a:r>
              <a:rPr lang="en-US" dirty="0">
                <a:solidFill>
                  <a:schemeClr val="bg1">
                    <a:lumMod val="50000"/>
                  </a:schemeClr>
                </a:solidFill>
              </a:rPr>
              <a:t>Creating Custom Workflows</a:t>
            </a:r>
          </a:p>
          <a:p>
            <a:pPr>
              <a:buFont typeface="Wingdings" panose="05000000000000000000" pitchFamily="2" charset="2"/>
              <a:buChar char="ü"/>
            </a:pPr>
            <a:r>
              <a:rPr lang="en-US" dirty="0">
                <a:solidFill>
                  <a:schemeClr val="bg1">
                    <a:lumMod val="50000"/>
                  </a:schemeClr>
                </a:solidFill>
              </a:rPr>
              <a:t>Tooling: Visio 2013 &amp; SharePoint Designer 2013</a:t>
            </a:r>
          </a:p>
          <a:p>
            <a:pPr>
              <a:buFont typeface="Wingdings" panose="05000000000000000000" pitchFamily="2" charset="2"/>
              <a:buChar char="ü"/>
            </a:pPr>
            <a:r>
              <a:rPr lang="en-US" dirty="0">
                <a:solidFill>
                  <a:schemeClr val="bg1">
                    <a:lumMod val="50000"/>
                  </a:schemeClr>
                </a:solidFill>
              </a:rPr>
              <a:t>Tooling: Visual Studio 2012</a:t>
            </a:r>
          </a:p>
          <a:p>
            <a:pPr>
              <a:buFont typeface="Wingdings" panose="05000000000000000000" pitchFamily="2" charset="2"/>
              <a:buChar char="ü"/>
            </a:pPr>
            <a:r>
              <a:rPr lang="en-US" dirty="0">
                <a:solidFill>
                  <a:schemeClr val="bg1">
                    <a:lumMod val="50000"/>
                  </a:schemeClr>
                </a:solidFill>
              </a:rPr>
              <a:t>Working with Web Services</a:t>
            </a:r>
          </a:p>
          <a:p>
            <a:pPr>
              <a:buFont typeface="Wingdings" panose="05000000000000000000" pitchFamily="2" charset="2"/>
              <a:buChar char="Ø"/>
            </a:pPr>
            <a:r>
              <a:rPr lang="en-US" dirty="0"/>
              <a:t>Advanced Workflow Debugging</a:t>
            </a:r>
          </a:p>
        </p:txBody>
      </p:sp>
    </p:spTree>
    <p:extLst>
      <p:ext uri="{BB962C8B-B14F-4D97-AF65-F5344CB8AC3E}">
        <p14:creationId xmlns:p14="http://schemas.microsoft.com/office/powerpoint/2010/main" val="703259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Advanced Debugging</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Use Fiddler to inspect &amp; debug traffic between SharePoint &amp; Workflow Manager</a:t>
            </a:r>
          </a:p>
          <a:p>
            <a:r>
              <a:rPr lang="en-US" dirty="0" smtClean="0"/>
              <a:t>Must configure Fiddler to:</a:t>
            </a:r>
          </a:p>
          <a:p>
            <a:pPr lvl="1"/>
            <a:r>
              <a:rPr lang="en-US" dirty="0" smtClean="0"/>
              <a:t>Intercept secure </a:t>
            </a:r>
            <a:r>
              <a:rPr lang="en-US" dirty="0"/>
              <a:t>traffic </a:t>
            </a:r>
            <a:r>
              <a:rPr lang="en-US" dirty="0" smtClean="0"/>
              <a:t>&amp; decrypt for inspection</a:t>
            </a:r>
          </a:p>
          <a:p>
            <a:pPr lvl="1"/>
            <a:r>
              <a:rPr lang="en-US" dirty="0" smtClean="0"/>
              <a:t>Re-encode traffic and pass to intended recipient</a:t>
            </a:r>
          </a:p>
          <a:p>
            <a:r>
              <a:rPr lang="en-US" dirty="0" smtClean="0"/>
              <a:t>Must configure SharePoint to:</a:t>
            </a:r>
          </a:p>
          <a:p>
            <a:pPr lvl="1"/>
            <a:r>
              <a:rPr lang="en-US" dirty="0" smtClean="0"/>
              <a:t>Trust Fiddler certificate</a:t>
            </a:r>
          </a:p>
          <a:p>
            <a:r>
              <a:rPr lang="en-US" dirty="0" smtClean="0"/>
              <a:t>Must run Fiddler as SharePoint &amp; Workflow Manager service account</a:t>
            </a:r>
          </a:p>
          <a:p>
            <a:r>
              <a:rPr lang="en-US" dirty="0" smtClean="0"/>
              <a:t>After starting Fiddler, recycle Web &amp; Workflow Manager services (restart services when finished)</a:t>
            </a:r>
          </a:p>
          <a:p>
            <a:r>
              <a:rPr lang="en-US" dirty="0" smtClean="0"/>
              <a:t>Setup Steps: </a:t>
            </a:r>
            <a:r>
              <a:rPr lang="en-US" b="1" dirty="0" smtClean="0">
                <a:hlinkClick r:id="rId2"/>
              </a:rPr>
              <a:t>http</a:t>
            </a:r>
            <a:r>
              <a:rPr lang="en-US" b="1" dirty="0">
                <a:hlinkClick r:id="rId2"/>
              </a:rPr>
              <a:t>://</a:t>
            </a:r>
            <a:r>
              <a:rPr lang="en-US" b="1" dirty="0" smtClean="0">
                <a:hlinkClick r:id="rId2"/>
              </a:rPr>
              <a:t>bit.ly/SP2013WkflwDebugSetup</a:t>
            </a:r>
            <a:r>
              <a:rPr lang="en-US" dirty="0" smtClean="0"/>
              <a:t> </a:t>
            </a:r>
            <a:endParaRPr lang="en-US" dirty="0"/>
          </a:p>
        </p:txBody>
      </p:sp>
    </p:spTree>
    <p:extLst>
      <p:ext uri="{BB962C8B-B14F-4D97-AF65-F5344CB8AC3E}">
        <p14:creationId xmlns:p14="http://schemas.microsoft.com/office/powerpoint/2010/main" val="299705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Advanced Workflow Debugging </a:t>
            </a:r>
            <a:endParaRPr lang="en-US" dirty="0"/>
          </a:p>
        </p:txBody>
      </p:sp>
    </p:spTree>
    <p:extLst>
      <p:ext uri="{BB962C8B-B14F-4D97-AF65-F5344CB8AC3E}">
        <p14:creationId xmlns:p14="http://schemas.microsoft.com/office/powerpoint/2010/main" val="2194637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Workflow in SharePoint 2010</a:t>
            </a:r>
          </a:p>
          <a:p>
            <a:pPr>
              <a:buFont typeface="Wingdings" panose="05000000000000000000" pitchFamily="2" charset="2"/>
              <a:buChar char="ü"/>
            </a:pPr>
            <a:r>
              <a:rPr lang="en-US" dirty="0"/>
              <a:t>Workflow in SharePoint 2013</a:t>
            </a:r>
          </a:p>
          <a:p>
            <a:pPr>
              <a:buFont typeface="Wingdings" panose="05000000000000000000" pitchFamily="2" charset="2"/>
              <a:buChar char="ü"/>
            </a:pPr>
            <a:r>
              <a:rPr lang="en-US" dirty="0"/>
              <a:t>SharePoint 2013 Workflow Improvements</a:t>
            </a:r>
          </a:p>
          <a:p>
            <a:pPr>
              <a:buFont typeface="Wingdings" panose="05000000000000000000" pitchFamily="2" charset="2"/>
              <a:buChar char="ü"/>
            </a:pPr>
            <a:r>
              <a:rPr lang="en-US" dirty="0"/>
              <a:t>Creating Custom Workflows</a:t>
            </a:r>
          </a:p>
          <a:p>
            <a:pPr>
              <a:buFont typeface="Wingdings" panose="05000000000000000000" pitchFamily="2" charset="2"/>
              <a:buChar char="ü"/>
            </a:pPr>
            <a:r>
              <a:rPr lang="en-US" dirty="0"/>
              <a:t>Tooling: Visio 2013 &amp; SharePoint Designer 2013</a:t>
            </a:r>
          </a:p>
          <a:p>
            <a:pPr>
              <a:buFont typeface="Wingdings" panose="05000000000000000000" pitchFamily="2" charset="2"/>
              <a:buChar char="ü"/>
            </a:pPr>
            <a:r>
              <a:rPr lang="en-US" dirty="0"/>
              <a:t>Tooling: Visual Studio 2012</a:t>
            </a:r>
          </a:p>
          <a:p>
            <a:pPr>
              <a:buFont typeface="Wingdings" panose="05000000000000000000" pitchFamily="2" charset="2"/>
              <a:buChar char="ü"/>
            </a:pPr>
            <a:r>
              <a:rPr lang="en-US" dirty="0"/>
              <a:t>Working with Web Services</a:t>
            </a:r>
          </a:p>
          <a:p>
            <a:pPr>
              <a:buFont typeface="Wingdings" panose="05000000000000000000" pitchFamily="2" charset="2"/>
              <a:buChar char="ü"/>
            </a:pPr>
            <a:r>
              <a:rPr lang="en-US" dirty="0"/>
              <a:t>Advanced Workflow Debugging</a:t>
            </a:r>
          </a:p>
        </p:txBody>
      </p:sp>
    </p:spTree>
    <p:extLst>
      <p:ext uri="{BB962C8B-B14F-4D97-AF65-F5344CB8AC3E}">
        <p14:creationId xmlns:p14="http://schemas.microsoft.com/office/powerpoint/2010/main" val="1830433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2010 Workflow Challenges</a:t>
            </a:r>
            <a:endParaRPr lang="en-US" dirty="0"/>
          </a:p>
        </p:txBody>
      </p:sp>
      <p:sp>
        <p:nvSpPr>
          <p:cNvPr id="3" name="Content Placeholder 2"/>
          <p:cNvSpPr>
            <a:spLocks noGrp="1"/>
          </p:cNvSpPr>
          <p:nvPr>
            <p:ph idx="1"/>
          </p:nvPr>
        </p:nvSpPr>
        <p:spPr/>
        <p:txBody>
          <a:bodyPr>
            <a:normAutofit/>
          </a:bodyPr>
          <a:lstStyle/>
          <a:p>
            <a:r>
              <a:rPr lang="en-US" dirty="0"/>
              <a:t>Designed for </a:t>
            </a:r>
            <a:r>
              <a:rPr lang="en-US" dirty="0" smtClean="0"/>
              <a:t>on-premises deployments</a:t>
            </a:r>
          </a:p>
          <a:p>
            <a:pPr lvl="1"/>
            <a:r>
              <a:rPr lang="en-US" dirty="0" smtClean="0"/>
              <a:t>Didn’t scale well in the cloud (Office 365)</a:t>
            </a:r>
          </a:p>
          <a:p>
            <a:r>
              <a:rPr lang="en-US" dirty="0" smtClean="0"/>
              <a:t>In </a:t>
            </a:r>
            <a:r>
              <a:rPr lang="en-US" dirty="0"/>
              <a:t>SharePoint, extending WF meant you had to be a box </a:t>
            </a:r>
            <a:r>
              <a:rPr lang="en-US" dirty="0" smtClean="0"/>
              <a:t>admin</a:t>
            </a:r>
          </a:p>
          <a:p>
            <a:pPr lvl="1"/>
            <a:r>
              <a:rPr lang="en-US" dirty="0" smtClean="0"/>
              <a:t>Only possible via farm solutions</a:t>
            </a:r>
          </a:p>
          <a:p>
            <a:r>
              <a:rPr lang="en-US" dirty="0" smtClean="0"/>
              <a:t>Analytics </a:t>
            </a:r>
            <a:r>
              <a:rPr lang="en-US" dirty="0"/>
              <a:t>on </a:t>
            </a:r>
            <a:r>
              <a:rPr lang="en-US" dirty="0" smtClean="0"/>
              <a:t>current / previous </a:t>
            </a:r>
            <a:r>
              <a:rPr lang="en-US" dirty="0"/>
              <a:t>workflow instances hard to acquire</a:t>
            </a:r>
          </a:p>
          <a:p>
            <a:pPr lvl="1"/>
            <a:r>
              <a:rPr lang="en-US" dirty="0" smtClean="0"/>
              <a:t>Buried within the SharePoint content databases</a:t>
            </a:r>
          </a:p>
          <a:p>
            <a:r>
              <a:rPr lang="en-US" dirty="0" smtClean="0"/>
              <a:t>Workflows were executed </a:t>
            </a:r>
            <a:r>
              <a:rPr lang="en-US" dirty="0"/>
              <a:t>in the context of SharePoint as super </a:t>
            </a:r>
            <a:r>
              <a:rPr lang="en-US" dirty="0" smtClean="0"/>
              <a:t>user</a:t>
            </a:r>
            <a:endParaRPr lang="en-US" dirty="0"/>
          </a:p>
        </p:txBody>
      </p:sp>
    </p:spTree>
    <p:extLst>
      <p:ext uri="{BB962C8B-B14F-4D97-AF65-F5344CB8AC3E}">
        <p14:creationId xmlns:p14="http://schemas.microsoft.com/office/powerpoint/2010/main" val="3683313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solidFill>
                  <a:schemeClr val="bg1">
                    <a:lumMod val="50000"/>
                  </a:schemeClr>
                </a:solidFill>
              </a:rPr>
              <a:t>Workflow in SharePoint 2010</a:t>
            </a:r>
          </a:p>
          <a:p>
            <a:pPr>
              <a:buFont typeface="Wingdings" panose="05000000000000000000" pitchFamily="2" charset="2"/>
              <a:buChar char="Ø"/>
            </a:pPr>
            <a:r>
              <a:rPr lang="en-US" dirty="0"/>
              <a:t>Workflow in SharePoint 2013</a:t>
            </a:r>
          </a:p>
          <a:p>
            <a:r>
              <a:rPr lang="en-US" dirty="0"/>
              <a:t>SharePoint 2013 Workflow Improvements</a:t>
            </a:r>
          </a:p>
          <a:p>
            <a:r>
              <a:rPr lang="en-US" dirty="0"/>
              <a:t>Creating Custom Workflows</a:t>
            </a:r>
          </a:p>
          <a:p>
            <a:r>
              <a:rPr lang="en-US" dirty="0"/>
              <a:t>Tooling: Visio 2013 &amp; SharePoint Designer 2013</a:t>
            </a:r>
          </a:p>
          <a:p>
            <a:r>
              <a:rPr lang="en-US" dirty="0"/>
              <a:t>Tooling: Visual Studio 2012</a:t>
            </a:r>
          </a:p>
          <a:p>
            <a:r>
              <a:rPr lang="en-US" dirty="0"/>
              <a:t>Working with Web Services</a:t>
            </a:r>
          </a:p>
          <a:p>
            <a:r>
              <a:rPr lang="en-US" dirty="0"/>
              <a:t>Advanced Workflow Debugging</a:t>
            </a:r>
          </a:p>
        </p:txBody>
      </p:sp>
    </p:spTree>
    <p:extLst>
      <p:ext uri="{BB962C8B-B14F-4D97-AF65-F5344CB8AC3E}">
        <p14:creationId xmlns:p14="http://schemas.microsoft.com/office/powerpoint/2010/main" val="2547385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Workflow in SharePoint 2013</a:t>
            </a:r>
            <a:endParaRPr lang="en-US" dirty="0"/>
          </a:p>
        </p:txBody>
      </p:sp>
      <p:sp>
        <p:nvSpPr>
          <p:cNvPr id="5" name="Content Placeholder 4"/>
          <p:cNvSpPr>
            <a:spLocks noGrp="1"/>
          </p:cNvSpPr>
          <p:nvPr>
            <p:ph idx="1"/>
          </p:nvPr>
        </p:nvSpPr>
        <p:spPr/>
        <p:txBody>
          <a:bodyPr>
            <a:normAutofit/>
          </a:bodyPr>
          <a:lstStyle/>
          <a:p>
            <a:r>
              <a:rPr lang="en-US" dirty="0" smtClean="0"/>
              <a:t>Workflow processing moved to </a:t>
            </a:r>
            <a:br>
              <a:rPr lang="en-US" dirty="0" smtClean="0"/>
            </a:br>
            <a:r>
              <a:rPr lang="en-US" b="1" dirty="0" smtClean="0"/>
              <a:t>Workflow Manager (WM)</a:t>
            </a:r>
          </a:p>
          <a:p>
            <a:pPr lvl="1"/>
            <a:r>
              <a:rPr lang="en-US" dirty="0" smtClean="0"/>
              <a:t>No longer runs in the SharePoint content farm / servers</a:t>
            </a:r>
          </a:p>
          <a:p>
            <a:pPr lvl="1"/>
            <a:r>
              <a:rPr lang="en-US" dirty="0" smtClean="0"/>
              <a:t>SharePoint farm &amp; WM farm can be on same / </a:t>
            </a:r>
            <a:br>
              <a:rPr lang="en-US" dirty="0" smtClean="0"/>
            </a:br>
            <a:r>
              <a:rPr lang="en-US" dirty="0" smtClean="0"/>
              <a:t>different servers</a:t>
            </a:r>
          </a:p>
          <a:p>
            <a:endParaRPr lang="en-US" dirty="0" smtClean="0"/>
          </a:p>
          <a:p>
            <a:r>
              <a:rPr lang="en-US" dirty="0" smtClean="0"/>
              <a:t>Improves stability, scalability &amp; transparency</a:t>
            </a:r>
          </a:p>
          <a:p>
            <a:endParaRPr lang="en-US" dirty="0" smtClean="0"/>
          </a:p>
          <a:p>
            <a:r>
              <a:rPr lang="en-US" dirty="0" smtClean="0"/>
              <a:t>SharePoint </a:t>
            </a:r>
            <a:r>
              <a:rPr lang="en-US" dirty="0"/>
              <a:t>2013 </a:t>
            </a:r>
            <a:r>
              <a:rPr lang="en-US" dirty="0" smtClean="0"/>
              <a:t>leverages WM</a:t>
            </a:r>
          </a:p>
          <a:p>
            <a:pPr lvl="1"/>
            <a:r>
              <a:rPr lang="en-US" dirty="0" smtClean="0"/>
              <a:t>WM hosts Workflow Foundation v4 (WF4)</a:t>
            </a:r>
            <a:endParaRPr lang="en-US" dirty="0"/>
          </a:p>
        </p:txBody>
      </p:sp>
    </p:spTree>
    <p:extLst>
      <p:ext uri="{BB962C8B-B14F-4D97-AF65-F5344CB8AC3E}">
        <p14:creationId xmlns:p14="http://schemas.microsoft.com/office/powerpoint/2010/main" val="4168643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SharePoint 2013 Workflow Changes</a:t>
            </a:r>
            <a:endParaRPr lang="en-US" dirty="0"/>
          </a:p>
        </p:txBody>
      </p:sp>
      <p:sp>
        <p:nvSpPr>
          <p:cNvPr id="5" name="Content Placeholder 4"/>
          <p:cNvSpPr>
            <a:spLocks noGrp="1"/>
          </p:cNvSpPr>
          <p:nvPr>
            <p:ph idx="1"/>
          </p:nvPr>
        </p:nvSpPr>
        <p:spPr/>
        <p:txBody>
          <a:bodyPr>
            <a:normAutofit/>
          </a:bodyPr>
          <a:lstStyle/>
          <a:p>
            <a:r>
              <a:rPr lang="en-US" dirty="0" smtClean="0"/>
              <a:t>Ability </a:t>
            </a:r>
            <a:r>
              <a:rPr lang="en-US" dirty="0"/>
              <a:t>to call Web </a:t>
            </a:r>
            <a:r>
              <a:rPr lang="en-US" dirty="0" smtClean="0"/>
              <a:t>Services</a:t>
            </a:r>
          </a:p>
          <a:p>
            <a:r>
              <a:rPr lang="en-US" dirty="0" smtClean="0"/>
              <a:t>Workflows on WF4 are fully declarative</a:t>
            </a:r>
          </a:p>
          <a:p>
            <a:pPr lvl="1"/>
            <a:r>
              <a:rPr lang="en-US" dirty="0" smtClean="0"/>
              <a:t>No more custom code within workflows</a:t>
            </a:r>
          </a:p>
          <a:p>
            <a:pPr lvl="1"/>
            <a:r>
              <a:rPr lang="en-US" dirty="0" smtClean="0"/>
              <a:t>When you would have needed custom code, now build a Web Service &amp; call it from the workflow</a:t>
            </a:r>
          </a:p>
          <a:p>
            <a:r>
              <a:rPr lang="en-US" dirty="0" smtClean="0"/>
              <a:t>Full parity between deployment types</a:t>
            </a:r>
          </a:p>
          <a:p>
            <a:pPr lvl="1"/>
            <a:r>
              <a:rPr lang="en-US" dirty="0" smtClean="0"/>
              <a:t>SharePoint 2013–style workflows based on WM will work the same way regardless of the deployment type</a:t>
            </a:r>
          </a:p>
          <a:p>
            <a:r>
              <a:rPr lang="en-US" dirty="0" smtClean="0"/>
              <a:t>Tooling improvements:</a:t>
            </a:r>
          </a:p>
          <a:p>
            <a:pPr lvl="1"/>
            <a:r>
              <a:rPr lang="en-US" dirty="0" smtClean="0"/>
              <a:t>SharePoint Designer 2013</a:t>
            </a:r>
          </a:p>
          <a:p>
            <a:pPr lvl="1"/>
            <a:r>
              <a:rPr lang="en-US" dirty="0" smtClean="0"/>
              <a:t>Visual Studio 2012</a:t>
            </a:r>
          </a:p>
          <a:p>
            <a:pPr marL="0" indent="0">
              <a:buNone/>
            </a:pPr>
            <a:endParaRPr lang="en-US" dirty="0" smtClean="0"/>
          </a:p>
        </p:txBody>
      </p:sp>
    </p:spTree>
    <p:extLst>
      <p:ext uri="{BB962C8B-B14F-4D97-AF65-F5344CB8AC3E}">
        <p14:creationId xmlns:p14="http://schemas.microsoft.com/office/powerpoint/2010/main" val="3817716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2010 vs. 2013 Workflows</a:t>
            </a:r>
            <a:endParaRPr lang="en-US" dirty="0"/>
          </a:p>
        </p:txBody>
      </p:sp>
      <p:sp>
        <p:nvSpPr>
          <p:cNvPr id="3" name="Content Placeholder 2"/>
          <p:cNvSpPr>
            <a:spLocks noGrp="1"/>
          </p:cNvSpPr>
          <p:nvPr>
            <p:ph idx="1"/>
          </p:nvPr>
        </p:nvSpPr>
        <p:spPr/>
        <p:txBody>
          <a:bodyPr/>
          <a:lstStyle/>
          <a:p>
            <a:r>
              <a:rPr lang="en-US" dirty="0" smtClean="0"/>
              <a:t>SharePoint 2013 includes the workflow host included in SharePoint 2010</a:t>
            </a:r>
          </a:p>
          <a:p>
            <a:pPr lvl="1"/>
            <a:r>
              <a:rPr lang="en-US" dirty="0" smtClean="0"/>
              <a:t>Based on </a:t>
            </a:r>
            <a:r>
              <a:rPr lang="en-US" dirty="0"/>
              <a:t>Workflow </a:t>
            </a:r>
            <a:r>
              <a:rPr lang="en-US" dirty="0" smtClean="0"/>
              <a:t>Foundation in .NET 3.5 SP1</a:t>
            </a:r>
          </a:p>
          <a:p>
            <a:pPr lvl="1"/>
            <a:r>
              <a:rPr lang="en-US" dirty="0" smtClean="0"/>
              <a:t>Ensures all legacy workflows will continue to run</a:t>
            </a:r>
          </a:p>
          <a:p>
            <a:endParaRPr lang="en-US" dirty="0" smtClean="0"/>
          </a:p>
          <a:p>
            <a:r>
              <a:rPr lang="en-US" dirty="0" smtClean="0"/>
              <a:t>Types </a:t>
            </a:r>
            <a:r>
              <a:rPr lang="en-US" dirty="0"/>
              <a:t>of workflows in SharePoint 2013</a:t>
            </a:r>
          </a:p>
          <a:p>
            <a:pPr lvl="1"/>
            <a:r>
              <a:rPr lang="en-US" dirty="0"/>
              <a:t>SharePoint 2010 Workflow: </a:t>
            </a:r>
          </a:p>
          <a:p>
            <a:pPr lvl="2"/>
            <a:r>
              <a:rPr lang="en-US" dirty="0"/>
              <a:t>Workflow Foundation v3.5 hosted by SharePoint</a:t>
            </a:r>
          </a:p>
          <a:p>
            <a:pPr lvl="1"/>
            <a:r>
              <a:rPr lang="en-US" dirty="0"/>
              <a:t>SharePoint 2013 Workflow:</a:t>
            </a:r>
          </a:p>
          <a:p>
            <a:pPr lvl="2"/>
            <a:r>
              <a:rPr lang="en-US" dirty="0" smtClean="0"/>
              <a:t>Workflow Manager: </a:t>
            </a:r>
            <a:r>
              <a:rPr lang="en-US" dirty="0"/>
              <a:t>Hosted / </a:t>
            </a:r>
            <a:r>
              <a:rPr lang="en-US" dirty="0" smtClean="0"/>
              <a:t>On-Premises </a:t>
            </a:r>
            <a:r>
              <a:rPr lang="en-US" dirty="0"/>
              <a:t>WF v4</a:t>
            </a:r>
          </a:p>
          <a:p>
            <a:endParaRPr lang="en-US" dirty="0"/>
          </a:p>
        </p:txBody>
      </p:sp>
    </p:spTree>
    <p:extLst>
      <p:ext uri="{BB962C8B-B14F-4D97-AF65-F5344CB8AC3E}">
        <p14:creationId xmlns:p14="http://schemas.microsoft.com/office/powerpoint/2010/main" val="260055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Deployments &amp; </a:t>
            </a:r>
            <a:r>
              <a:rPr lang="en-US" dirty="0"/>
              <a:t>Workflow</a:t>
            </a:r>
          </a:p>
        </p:txBody>
      </p:sp>
      <p:sp>
        <p:nvSpPr>
          <p:cNvPr id="3" name="Content Placeholder 2"/>
          <p:cNvSpPr>
            <a:spLocks noGrp="1"/>
          </p:cNvSpPr>
          <p:nvPr>
            <p:ph idx="1"/>
          </p:nvPr>
        </p:nvSpPr>
        <p:spPr/>
        <p:txBody>
          <a:bodyPr/>
          <a:lstStyle/>
          <a:p>
            <a:r>
              <a:rPr lang="en-US" dirty="0" smtClean="0"/>
              <a:t>Office 365 / SharePoint Online</a:t>
            </a:r>
          </a:p>
          <a:p>
            <a:pPr lvl="1"/>
            <a:r>
              <a:rPr lang="en-US" dirty="0" smtClean="0"/>
              <a:t>Workflow Manager hosted version already deployed &amp; managed by Microsoft</a:t>
            </a:r>
          </a:p>
          <a:p>
            <a:pPr lvl="1"/>
            <a:r>
              <a:rPr lang="en-US" dirty="0" smtClean="0"/>
              <a:t>No custom setup / configuration actions necessary</a:t>
            </a:r>
          </a:p>
          <a:p>
            <a:endParaRPr lang="en-US" dirty="0"/>
          </a:p>
          <a:p>
            <a:r>
              <a:rPr lang="en-US" dirty="0" smtClean="0"/>
              <a:t>SharePoint On-</a:t>
            </a:r>
            <a:r>
              <a:rPr lang="en-US" dirty="0" err="1" smtClean="0"/>
              <a:t>Prem</a:t>
            </a:r>
            <a:r>
              <a:rPr lang="en-US" dirty="0" smtClean="0"/>
              <a:t> Deployment</a:t>
            </a:r>
          </a:p>
          <a:p>
            <a:pPr lvl="1"/>
            <a:r>
              <a:rPr lang="en-US" dirty="0" smtClean="0"/>
              <a:t>Customer must install a Workflow Manager farm</a:t>
            </a:r>
          </a:p>
          <a:p>
            <a:pPr lvl="1"/>
            <a:r>
              <a:rPr lang="en-US" dirty="0" smtClean="0"/>
              <a:t>After Workflow Manager farm installed, must connect SharePoint 2013 farm to Workflow Manager farm</a:t>
            </a:r>
            <a:endParaRPr lang="en-US" dirty="0"/>
          </a:p>
        </p:txBody>
      </p:sp>
    </p:spTree>
    <p:extLst>
      <p:ext uri="{BB962C8B-B14F-4D97-AF65-F5344CB8AC3E}">
        <p14:creationId xmlns:p14="http://schemas.microsoft.com/office/powerpoint/2010/main" val="93097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547237-B119-45CA-BEFC-A2DA2BDB03E7}">
  <ds:schemaRefs>
    <ds:schemaRef ds:uri="http://www.w3.org/XML/1998/namespace"/>
    <ds:schemaRef ds:uri="http://purl.org/dc/terms/"/>
    <ds:schemaRef ds:uri="http://purl.org/dc/dcmitype/"/>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DC1DE2E8-CBC0-4C94-BE1B-6290512207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2265</TotalTime>
  <Words>5621</Words>
  <Application>Microsoft Office PowerPoint</Application>
  <PresentationFormat>On-screen Show (4:3)</PresentationFormat>
  <Paragraphs>512</Paragraphs>
  <Slides>37</Slides>
  <Notes>34</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CPT Course Module</vt:lpstr>
      <vt:lpstr>Developing Workflows</vt:lpstr>
      <vt:lpstr>Agenda</vt:lpstr>
      <vt:lpstr>Workflow in SharePoint 2010</vt:lpstr>
      <vt:lpstr>SharePoint 2010 Workflow Challenges</vt:lpstr>
      <vt:lpstr>Agenda</vt:lpstr>
      <vt:lpstr>Workflow in SharePoint 2013</vt:lpstr>
      <vt:lpstr>SharePoint 2013 Workflow Changes</vt:lpstr>
      <vt:lpstr>SharePoint 2010 vs. 2013 Workflows</vt:lpstr>
      <vt:lpstr>SharePoint Deployments &amp; Workflow</vt:lpstr>
      <vt:lpstr>Installing Workflow Manager 1.0</vt:lpstr>
      <vt:lpstr>SharePoint 2013 &amp; Workflow Manager</vt:lpstr>
      <vt:lpstr>Workflow Interop Bridge</vt:lpstr>
      <vt:lpstr>Agenda</vt:lpstr>
      <vt:lpstr>New Workflow Activities &amp; Actions</vt:lpstr>
      <vt:lpstr>SharePoint Designer Workflow Stages</vt:lpstr>
      <vt:lpstr>Agenda</vt:lpstr>
      <vt:lpstr>Creating Custom Workflows</vt:lpstr>
      <vt:lpstr>Workflow Authoring Tools Compared</vt:lpstr>
      <vt:lpstr>Agenda</vt:lpstr>
      <vt:lpstr>SharePoint Designer 2013</vt:lpstr>
      <vt:lpstr>SharePoint Designer – Visual Designer</vt:lpstr>
      <vt:lpstr>SharePoint Designer – Stage View</vt:lpstr>
      <vt:lpstr>Creating Workflows with Visio 2013 SharePoint Designer 2013</vt:lpstr>
      <vt:lpstr>Agenda</vt:lpstr>
      <vt:lpstr>Visual Studio 2012</vt:lpstr>
      <vt:lpstr>Creating Workflows with Visual Studio 2012</vt:lpstr>
      <vt:lpstr>Agenda</vt:lpstr>
      <vt:lpstr>Workflows &amp; Web Services</vt:lpstr>
      <vt:lpstr>SharePoint Designer 2013 &amp; Web Services</vt:lpstr>
      <vt:lpstr>Visual Studio 2012 &amp; Web Services</vt:lpstr>
      <vt:lpstr>DynamicValue Type</vt:lpstr>
      <vt:lpstr>DynamicValue Example</vt:lpstr>
      <vt:lpstr>Creating Workflows &amp; Interacting with Web Services</vt:lpstr>
      <vt:lpstr>Agenda</vt:lpstr>
      <vt:lpstr>Advanced Debugging</vt:lpstr>
      <vt:lpstr>Advanced Workflow Debugging </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Workflows</dc:title>
  <dc:creator>Windows User</dc:creator>
  <cp:lastModifiedBy>Chris</cp:lastModifiedBy>
  <cp:revision>86</cp:revision>
  <dcterms:created xsi:type="dcterms:W3CDTF">2012-07-07T16:44:54Z</dcterms:created>
  <dcterms:modified xsi:type="dcterms:W3CDTF">2014-01-08T20:56:41Z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