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37"/>
  </p:notesMasterIdLst>
  <p:handoutMasterIdLst>
    <p:handoutMasterId r:id="rId38"/>
  </p:handoutMasterIdLst>
  <p:sldIdLst>
    <p:sldId id="279" r:id="rId6"/>
    <p:sldId id="354" r:id="rId7"/>
    <p:sldId id="396" r:id="rId8"/>
    <p:sldId id="398" r:id="rId9"/>
    <p:sldId id="376" r:id="rId10"/>
    <p:sldId id="407" r:id="rId11"/>
    <p:sldId id="377" r:id="rId12"/>
    <p:sldId id="402" r:id="rId13"/>
    <p:sldId id="369" r:id="rId14"/>
    <p:sldId id="382" r:id="rId15"/>
    <p:sldId id="388" r:id="rId16"/>
    <p:sldId id="381" r:id="rId17"/>
    <p:sldId id="403" r:id="rId18"/>
    <p:sldId id="406" r:id="rId19"/>
    <p:sldId id="390" r:id="rId20"/>
    <p:sldId id="394" r:id="rId21"/>
    <p:sldId id="389" r:id="rId22"/>
    <p:sldId id="408" r:id="rId23"/>
    <p:sldId id="400" r:id="rId24"/>
    <p:sldId id="383" r:id="rId25"/>
    <p:sldId id="384" r:id="rId26"/>
    <p:sldId id="365" r:id="rId27"/>
    <p:sldId id="404" r:id="rId28"/>
    <p:sldId id="411" r:id="rId29"/>
    <p:sldId id="410" r:id="rId30"/>
    <p:sldId id="399" r:id="rId31"/>
    <p:sldId id="386" r:id="rId32"/>
    <p:sldId id="412" r:id="rId33"/>
    <p:sldId id="413" r:id="rId34"/>
    <p:sldId id="393" r:id="rId35"/>
    <p:sldId id="405"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CC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86067" autoAdjust="0"/>
  </p:normalViewPr>
  <p:slideViewPr>
    <p:cSldViewPr>
      <p:cViewPr varScale="1">
        <p:scale>
          <a:sx n="76" d="100"/>
          <a:sy n="76" d="100"/>
        </p:scale>
        <p:origin x="1085" y="67"/>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1866"/>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provides an introduction to the </a:t>
            </a:r>
            <a:r>
              <a:rPr lang="en-US" dirty="0" err="1" smtClean="0"/>
              <a:t>AngularJS</a:t>
            </a:r>
            <a:r>
              <a:rPr lang="en-US" dirty="0" smtClean="0"/>
              <a:t> Framework. Students will learn what features the framework provides as well as in which scenarios it makes sense to use it. You will learn essential concepts including the MVC pattern, Angular directives and view bindings. You will also learn how to use the </a:t>
            </a:r>
            <a:r>
              <a:rPr lang="en-US" dirty="0" err="1" smtClean="0"/>
              <a:t>AngularJS</a:t>
            </a:r>
            <a:r>
              <a:rPr lang="en-US" smtClean="0"/>
              <a:t> Framework in a SharePoint-hosted app by creating controllers and programming with the $scope object to pass data from a controller to a view.</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360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2798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9948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9093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88623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9750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529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7381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7542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4654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2502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228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53950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angularjs.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smtClean="0"/>
              <a:t>Developing SharePoint </a:t>
            </a:r>
            <a:r>
              <a:rPr lang="en-US" sz="2600" dirty="0" smtClean="0"/>
              <a:t>Add-ins with AngularJS</a:t>
            </a:r>
            <a:endParaRPr lang="en-US" sz="26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Angular Directives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data-ng-app</a:t>
            </a:r>
            <a:r>
              <a:rPr lang="en-US" sz="2400" dirty="0" smtClean="0">
                <a:latin typeface="Consolas" panose="020B0609020204030204" pitchFamily="49" charset="0"/>
                <a:cs typeface="Consolas" panose="020B0609020204030204" pitchFamily="49" charset="0"/>
              </a:rPr>
              <a:t>: </a:t>
            </a:r>
            <a:r>
              <a:rPr lang="en-US" sz="2400" dirty="0" smtClean="0"/>
              <a:t>initialize the Angular app</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data-ng-controller</a:t>
            </a:r>
            <a:r>
              <a:rPr lang="en-US" sz="2400" dirty="0" smtClean="0">
                <a:latin typeface="Consolas" panose="020B0609020204030204" pitchFamily="49" charset="0"/>
                <a:cs typeface="Consolas" panose="020B0609020204030204" pitchFamily="49" charset="0"/>
              </a:rPr>
              <a:t>: </a:t>
            </a:r>
            <a:r>
              <a:rPr lang="en-US" sz="2400" dirty="0" smtClean="0"/>
              <a:t>designate controller scope</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data-ng-view</a:t>
            </a:r>
            <a:r>
              <a:rPr lang="en-US" sz="2400" dirty="0" smtClean="0">
                <a:latin typeface="Consolas" panose="020B0609020204030204" pitchFamily="49" charset="0"/>
                <a:cs typeface="Consolas" panose="020B0609020204030204" pitchFamily="49" charset="0"/>
              </a:rPr>
              <a:t>: </a:t>
            </a:r>
            <a:r>
              <a:rPr lang="en-US" sz="2400" dirty="0" smtClean="0"/>
              <a:t>define placeholder for dynamic views</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data-ng-bind</a:t>
            </a:r>
            <a:r>
              <a:rPr lang="en-US" sz="2400" dirty="0" smtClean="0">
                <a:latin typeface="Consolas" panose="020B0609020204030204" pitchFamily="49" charset="0"/>
                <a:cs typeface="Consolas" panose="020B0609020204030204" pitchFamily="49" charset="0"/>
              </a:rPr>
              <a:t>: </a:t>
            </a:r>
            <a:r>
              <a:rPr lang="en-US" sz="2400" dirty="0" smtClean="0"/>
              <a:t>one-way binding of HTML element to model</a:t>
            </a:r>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data-ng-model</a:t>
            </a:r>
            <a:r>
              <a:rPr lang="en-US" sz="2400" dirty="0" smtClean="0">
                <a:latin typeface="Consolas" panose="020B0609020204030204" pitchFamily="49" charset="0"/>
                <a:cs typeface="Consolas" panose="020B0609020204030204" pitchFamily="49" charset="0"/>
              </a:rPr>
              <a:t>: </a:t>
            </a:r>
            <a:r>
              <a:rPr lang="en-US" sz="2400" dirty="0" smtClean="0"/>
              <a:t>two-way </a:t>
            </a:r>
            <a:r>
              <a:rPr lang="en-US" sz="2400" dirty="0"/>
              <a:t>binding of HTML element to model</a:t>
            </a:r>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data-ng-repeat</a:t>
            </a:r>
            <a:r>
              <a:rPr lang="en-US" sz="2400" dirty="0" smtClean="0">
                <a:latin typeface="Consolas" panose="020B0609020204030204" pitchFamily="49" charset="0"/>
                <a:cs typeface="Consolas" panose="020B0609020204030204" pitchFamily="49" charset="0"/>
              </a:rPr>
              <a:t>: create </a:t>
            </a:r>
            <a:r>
              <a:rPr lang="en-US" sz="2400" dirty="0" smtClean="0">
                <a:cs typeface="+mn-cs"/>
              </a:rPr>
              <a:t>for-each loop</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data-ng-click</a:t>
            </a:r>
            <a:r>
              <a:rPr lang="en-US" sz="2400" dirty="0">
                <a:latin typeface="Consolas" panose="020B0609020204030204" pitchFamily="49" charset="0"/>
                <a:cs typeface="Consolas" panose="020B0609020204030204" pitchFamily="49" charset="0"/>
              </a:rPr>
              <a:t>: </a:t>
            </a:r>
            <a:r>
              <a:rPr lang="en-US" sz="2400" dirty="0" smtClean="0"/>
              <a:t>handle click </a:t>
            </a:r>
            <a:r>
              <a:rPr lang="en-US" sz="2400" dirty="0"/>
              <a:t>event</a:t>
            </a:r>
            <a:r>
              <a:rPr lang="en-US" sz="2400" dirty="0" smtClean="0"/>
              <a:t>.</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data-ng-cloak</a:t>
            </a:r>
            <a:r>
              <a:rPr lang="en-US" sz="2400" dirty="0" smtClean="0">
                <a:latin typeface="Consolas" panose="020B0609020204030204" pitchFamily="49" charset="0"/>
                <a:cs typeface="Consolas" panose="020B0609020204030204" pitchFamily="49" charset="0"/>
              </a:rPr>
              <a:t>: </a:t>
            </a:r>
            <a:r>
              <a:rPr lang="en-US" sz="2400" dirty="0" smtClean="0"/>
              <a:t>prevents view from displaying during start up</a:t>
            </a:r>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data-ng-hide</a:t>
            </a:r>
            <a:r>
              <a:rPr lang="en-US" sz="2400" dirty="0" smtClean="0">
                <a:latin typeface="Consolas" panose="020B0609020204030204" pitchFamily="49" charset="0"/>
                <a:cs typeface="Consolas" panose="020B0609020204030204" pitchFamily="49" charset="0"/>
              </a:rPr>
              <a:t>: </a:t>
            </a:r>
            <a:r>
              <a:rPr lang="en-US" sz="2400" dirty="0" smtClean="0"/>
              <a:t>shows or hides an HTML element</a:t>
            </a:r>
            <a:endParaRPr lang="en-US" sz="2400" dirty="0"/>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a:t>
            </a:r>
            <a:r>
              <a:rPr lang="en-US" sz="2400" dirty="0" err="1" smtClean="0">
                <a:solidFill>
                  <a:srgbClr val="800000"/>
                </a:solidFill>
                <a:latin typeface="Consolas" panose="020B0609020204030204" pitchFamily="49" charset="0"/>
                <a:cs typeface="Consolas" panose="020B0609020204030204" pitchFamily="49" charset="0"/>
              </a:rPr>
              <a:t>href</a:t>
            </a:r>
            <a:r>
              <a:rPr lang="en-US" sz="2400" dirty="0" smtClean="0">
                <a:latin typeface="Consolas" panose="020B0609020204030204" pitchFamily="49" charset="0"/>
                <a:cs typeface="Consolas" panose="020B0609020204030204" pitchFamily="49" charset="0"/>
              </a:rPr>
              <a:t>: </a:t>
            </a:r>
            <a:r>
              <a:rPr lang="en-US" sz="2400" dirty="0" smtClean="0"/>
              <a:t>creates Angular-compliant anchor tags</a:t>
            </a:r>
          </a:p>
          <a:p>
            <a:pPr>
              <a:buFont typeface="Wingdings" panose="05000000000000000000" pitchFamily="2" charset="2"/>
              <a:buChar char="§"/>
            </a:pPr>
            <a:r>
              <a:rPr lang="en-US" sz="2400" dirty="0" smtClean="0">
                <a:solidFill>
                  <a:srgbClr val="800000"/>
                </a:solidFill>
                <a:latin typeface="Consolas" panose="020B0609020204030204" pitchFamily="49" charset="0"/>
                <a:cs typeface="Consolas" panose="020B0609020204030204" pitchFamily="49" charset="0"/>
              </a:rPr>
              <a:t>data-ng-</a:t>
            </a:r>
            <a:r>
              <a:rPr lang="en-US" sz="2400" dirty="0" err="1" smtClean="0">
                <a:solidFill>
                  <a:srgbClr val="800000"/>
                </a:solidFill>
                <a:latin typeface="Consolas" panose="020B0609020204030204" pitchFamily="49" charset="0"/>
                <a:cs typeface="Consolas" panose="020B0609020204030204" pitchFamily="49" charset="0"/>
              </a:rPr>
              <a:t>src</a:t>
            </a:r>
            <a:r>
              <a:rPr lang="en-US" sz="2400" dirty="0" smtClean="0">
                <a:latin typeface="Consolas" panose="020B0609020204030204" pitchFamily="49" charset="0"/>
                <a:cs typeface="Consolas" panose="020B0609020204030204" pitchFamily="49" charset="0"/>
              </a:rPr>
              <a:t>: </a:t>
            </a:r>
            <a:r>
              <a:rPr lang="en-US" sz="2400" dirty="0" smtClean="0"/>
              <a:t>creates Angular-compliant </a:t>
            </a:r>
            <a:r>
              <a:rPr lang="en-US" sz="2400" dirty="0" err="1" smtClean="0"/>
              <a:t>img</a:t>
            </a:r>
            <a:r>
              <a:rPr lang="en-US" sz="2400" dirty="0" smtClean="0"/>
              <a:t> tags</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smtClean="0">
              <a:cs typeface="+mn-cs"/>
            </a:endParaRPr>
          </a:p>
          <a:p>
            <a:pPr lvl="1">
              <a:buFont typeface="Wingdings" panose="05000000000000000000" pitchFamily="2" charset="2"/>
              <a:buChar char="§"/>
            </a:pPr>
            <a:endParaRPr lang="en-US" sz="2000" dirty="0">
              <a:cs typeface="+mn-cs"/>
            </a:endParaRPr>
          </a:p>
          <a:p>
            <a:pPr>
              <a:buFont typeface="Wingdings" panose="05000000000000000000" pitchFamily="2" charset="2"/>
              <a:buChar char="§"/>
            </a:pPr>
            <a:endParaRPr lang="en-US" sz="2400" dirty="0" smtClean="0"/>
          </a:p>
        </p:txBody>
      </p:sp>
    </p:spTree>
    <p:extLst>
      <p:ext uri="{BB962C8B-B14F-4D97-AF65-F5344CB8AC3E}">
        <p14:creationId xmlns:p14="http://schemas.microsoft.com/office/powerpoint/2010/main" val="4185829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Modules</a:t>
            </a:r>
            <a:endParaRPr lang="en-US" dirty="0"/>
          </a:p>
        </p:txBody>
      </p:sp>
      <p:sp>
        <p:nvSpPr>
          <p:cNvPr id="3" name="Content Placeholder 2"/>
          <p:cNvSpPr>
            <a:spLocks noGrp="1"/>
          </p:cNvSpPr>
          <p:nvPr>
            <p:ph idx="1"/>
          </p:nvPr>
        </p:nvSpPr>
        <p:spPr/>
        <p:txBody>
          <a:bodyPr/>
          <a:lstStyle/>
          <a:p>
            <a:r>
              <a:rPr lang="en-US" dirty="0" smtClean="0"/>
              <a:t>Module represents a container of code</a:t>
            </a:r>
          </a:p>
          <a:p>
            <a:pPr lvl="1"/>
            <a:r>
              <a:rPr lang="en-US" dirty="0" err="1" smtClean="0"/>
              <a:t>AngularJS</a:t>
            </a:r>
            <a:r>
              <a:rPr lang="en-US" dirty="0" smtClean="0"/>
              <a:t> provides several built-in Modules</a:t>
            </a:r>
          </a:p>
          <a:p>
            <a:pPr lvl="1"/>
            <a:r>
              <a:rPr lang="en-US" dirty="0" smtClean="0"/>
              <a:t>Third parties libraries often created using Modules</a:t>
            </a:r>
          </a:p>
          <a:p>
            <a:r>
              <a:rPr lang="en-US" dirty="0" smtClean="0"/>
              <a:t>Named module can be created for app</a:t>
            </a:r>
          </a:p>
          <a:p>
            <a:pPr lvl="1"/>
            <a:r>
              <a:rPr lang="en-US" dirty="0" smtClean="0"/>
              <a:t>App module named using </a:t>
            </a:r>
            <a:r>
              <a:rPr lang="en-US" sz="2000" b="1" dirty="0" smtClean="0">
                <a:solidFill>
                  <a:schemeClr val="accent1"/>
                </a:solidFill>
              </a:rPr>
              <a:t>ng-app</a:t>
            </a:r>
            <a:r>
              <a:rPr lang="en-US" dirty="0" smtClean="0"/>
              <a:t> Directive</a:t>
            </a:r>
          </a:p>
          <a:p>
            <a:pPr lvl="1"/>
            <a:r>
              <a:rPr lang="en-US" dirty="0" smtClean="0"/>
              <a:t>App module initialized using </a:t>
            </a:r>
            <a:r>
              <a:rPr lang="en-US" sz="2000" b="1" dirty="0" err="1" smtClean="0">
                <a:solidFill>
                  <a:schemeClr val="accent1"/>
                </a:solidFill>
              </a:rPr>
              <a:t>angular.module</a:t>
            </a:r>
            <a:r>
              <a:rPr lang="en-US" dirty="0" smtClean="0"/>
              <a:t> function</a:t>
            </a:r>
          </a:p>
        </p:txBody>
      </p:sp>
      <p:grpSp>
        <p:nvGrpSpPr>
          <p:cNvPr id="12" name="Group 11"/>
          <p:cNvGrpSpPr/>
          <p:nvPr/>
        </p:nvGrpSpPr>
        <p:grpSpPr>
          <a:xfrm>
            <a:off x="355600" y="4597400"/>
            <a:ext cx="3633597" cy="1634490"/>
            <a:chOff x="419101" y="3962400"/>
            <a:chExt cx="3633597" cy="1634490"/>
          </a:xfrm>
        </p:grpSpPr>
        <p:pic>
          <p:nvPicPr>
            <p:cNvPr id="6" name="Picture 5"/>
            <p:cNvPicPr>
              <a:picLocks noChangeAspect="1"/>
            </p:cNvPicPr>
            <p:nvPr/>
          </p:nvPicPr>
          <p:blipFill>
            <a:blip r:embed="rId2"/>
            <a:stretch>
              <a:fillRect/>
            </a:stretch>
          </p:blipFill>
          <p:spPr>
            <a:xfrm>
              <a:off x="419101" y="3962400"/>
              <a:ext cx="3633597" cy="1634490"/>
            </a:xfrm>
            <a:prstGeom prst="rect">
              <a:avLst/>
            </a:prstGeom>
            <a:ln>
              <a:solidFill>
                <a:schemeClr val="bg1">
                  <a:lumMod val="50000"/>
                </a:schemeClr>
              </a:solidFill>
            </a:ln>
          </p:spPr>
        </p:pic>
        <p:sp>
          <p:nvSpPr>
            <p:cNvPr id="8" name="Rounded Rectangle 7"/>
            <p:cNvSpPr/>
            <p:nvPr/>
          </p:nvSpPr>
          <p:spPr>
            <a:xfrm>
              <a:off x="984380" y="4031602"/>
              <a:ext cx="1371600" cy="266700"/>
            </a:xfrm>
            <a:prstGeom prst="roundRect">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3"/>
          <a:stretch>
            <a:fillRect/>
          </a:stretch>
        </p:blipFill>
        <p:spPr>
          <a:xfrm>
            <a:off x="4278852" y="4572000"/>
            <a:ext cx="4054793" cy="1810512"/>
          </a:xfrm>
          <a:prstGeom prst="rect">
            <a:avLst/>
          </a:prstGeom>
          <a:ln>
            <a:solidFill>
              <a:schemeClr val="bg1">
                <a:lumMod val="50000"/>
              </a:schemeClr>
            </a:solidFill>
          </a:ln>
        </p:spPr>
      </p:pic>
    </p:spTree>
    <p:extLst>
      <p:ext uri="{BB962C8B-B14F-4D97-AF65-F5344CB8AC3E}">
        <p14:creationId xmlns:p14="http://schemas.microsoft.com/office/powerpoint/2010/main" val="794657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Angular Directives to a SharePoint-hosted App Start Page</a:t>
            </a:r>
            <a:endParaRPr lang="en-US" dirty="0"/>
          </a:p>
        </p:txBody>
      </p:sp>
    </p:spTree>
    <p:extLst>
      <p:ext uri="{BB962C8B-B14F-4D97-AF65-F5344CB8AC3E}">
        <p14:creationId xmlns:p14="http://schemas.microsoft.com/office/powerpoint/2010/main" val="1347901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a:t>
            </a:r>
            <a:r>
              <a:rPr lang="en-US" dirty="0" err="1"/>
              <a:t>AngularJS</a:t>
            </a:r>
            <a:endParaRPr lang="en-US" dirty="0"/>
          </a:p>
          <a:p>
            <a:pPr>
              <a:buFont typeface="Wingdings" panose="05000000000000000000" pitchFamily="2" charset="2"/>
              <a:buChar char="ü"/>
            </a:pPr>
            <a:r>
              <a:rPr lang="en-US" dirty="0" smtClean="0"/>
              <a:t>Directives and Modules</a:t>
            </a:r>
            <a:endParaRPr lang="en-US" dirty="0"/>
          </a:p>
          <a:p>
            <a:pPr>
              <a:buFont typeface="Wingdings" panose="05000000000000000000" pitchFamily="2" charset="2"/>
              <a:buChar char="Ø"/>
            </a:pPr>
            <a:r>
              <a:rPr lang="en-US" dirty="0"/>
              <a:t>Routes, Views and Controllers</a:t>
            </a:r>
          </a:p>
          <a:p>
            <a:pPr>
              <a:buFont typeface="Wingdings" panose="05000000000000000000" pitchFamily="2" charset="2"/>
              <a:buChar char="§"/>
            </a:pPr>
            <a:r>
              <a:rPr lang="en-US" dirty="0" smtClean="0"/>
              <a:t>Angular Services</a:t>
            </a:r>
            <a:endParaRPr lang="en-US" dirty="0"/>
          </a:p>
        </p:txBody>
      </p:sp>
    </p:spTree>
    <p:extLst>
      <p:ext uri="{BB962C8B-B14F-4D97-AF65-F5344CB8AC3E}">
        <p14:creationId xmlns:p14="http://schemas.microsoft.com/office/powerpoint/2010/main" val="4218128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a:t>
            </a:r>
            <a:r>
              <a:rPr lang="en-US" dirty="0"/>
              <a:t>, </a:t>
            </a:r>
            <a:r>
              <a:rPr lang="en-US" dirty="0" smtClean="0"/>
              <a:t>View Template </a:t>
            </a:r>
            <a:r>
              <a:rPr lang="en-US" dirty="0"/>
              <a:t>and </a:t>
            </a:r>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What are Routes?</a:t>
            </a:r>
          </a:p>
          <a:p>
            <a:pPr lvl="1"/>
            <a:r>
              <a:rPr lang="en-US" dirty="0" smtClean="0"/>
              <a:t>Route represents endpoint in the app's route map</a:t>
            </a:r>
          </a:p>
          <a:p>
            <a:pPr lvl="1"/>
            <a:r>
              <a:rPr lang="en-US" dirty="0" smtClean="0"/>
              <a:t>Route configured with View template and Controller</a:t>
            </a:r>
          </a:p>
          <a:p>
            <a:pPr>
              <a:lnSpc>
                <a:spcPct val="150000"/>
              </a:lnSpc>
            </a:pPr>
            <a:r>
              <a:rPr lang="en-US" dirty="0" smtClean="0"/>
              <a:t>What is a View Template?</a:t>
            </a:r>
          </a:p>
          <a:p>
            <a:pPr lvl="1"/>
            <a:r>
              <a:rPr lang="en-US" dirty="0" smtClean="0"/>
              <a:t>HTML fragment in .html file which acts as partial view</a:t>
            </a:r>
          </a:p>
          <a:p>
            <a:pPr lvl="1"/>
            <a:r>
              <a:rPr lang="en-US" dirty="0"/>
              <a:t>HTML </a:t>
            </a:r>
            <a:r>
              <a:rPr lang="en-US" dirty="0" smtClean="0"/>
              <a:t>in view template often created using Directives</a:t>
            </a:r>
          </a:p>
          <a:p>
            <a:pPr>
              <a:lnSpc>
                <a:spcPct val="150000"/>
              </a:lnSpc>
            </a:pPr>
            <a:r>
              <a:rPr lang="en-US" dirty="0" smtClean="0"/>
              <a:t>What is a controller?</a:t>
            </a:r>
          </a:p>
          <a:p>
            <a:pPr lvl="1"/>
            <a:r>
              <a:rPr lang="en-US" dirty="0" smtClean="0"/>
              <a:t>JavaScript function which provides view logic</a:t>
            </a:r>
          </a:p>
          <a:p>
            <a:pPr lvl="1"/>
            <a:r>
              <a:rPr lang="en-US" dirty="0" smtClean="0"/>
              <a:t>Controller creates and passes </a:t>
            </a:r>
            <a:r>
              <a:rPr lang="en-US" dirty="0"/>
              <a:t>model </a:t>
            </a:r>
            <a:r>
              <a:rPr lang="en-US" dirty="0" smtClean="0"/>
              <a:t>to View Template</a:t>
            </a:r>
            <a:endParaRPr lang="en-US" dirty="0"/>
          </a:p>
          <a:p>
            <a:endParaRPr lang="en-US" dirty="0"/>
          </a:p>
        </p:txBody>
      </p:sp>
    </p:spTree>
    <p:extLst>
      <p:ext uri="{BB962C8B-B14F-4D97-AF65-F5344CB8AC3E}">
        <p14:creationId xmlns:p14="http://schemas.microsoft.com/office/powerpoint/2010/main" val="341237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Routes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smtClean="0"/>
              <a:t>Steps to defining route map for an app</a:t>
            </a:r>
          </a:p>
          <a:p>
            <a:pPr lvl="1">
              <a:buFont typeface="Wingdings" panose="05000000000000000000" pitchFamily="2" charset="2"/>
              <a:buChar char="§"/>
            </a:pPr>
            <a:r>
              <a:rPr lang="en-US" sz="2000" dirty="0" smtClean="0"/>
              <a:t>Add Angular JS Route </a:t>
            </a:r>
            <a:r>
              <a:rPr lang="en-US" sz="2000" dirty="0" err="1" smtClean="0"/>
              <a:t>NuGet</a:t>
            </a:r>
            <a:r>
              <a:rPr lang="en-US" sz="2000" dirty="0" smtClean="0"/>
              <a:t> Package</a:t>
            </a:r>
          </a:p>
          <a:p>
            <a:pPr lvl="1">
              <a:buFont typeface="Wingdings" panose="05000000000000000000" pitchFamily="2" charset="2"/>
              <a:buChar char="§"/>
            </a:pPr>
            <a:r>
              <a:rPr lang="en-US" sz="2000" dirty="0" smtClean="0"/>
              <a:t>Reference the </a:t>
            </a:r>
            <a:r>
              <a:rPr lang="en-US" sz="1800" dirty="0" err="1" smtClean="0">
                <a:solidFill>
                  <a:schemeClr val="accent1"/>
                </a:solidFill>
                <a:latin typeface="Lucida Console" panose="020B0609040504020204" pitchFamily="49" charset="0"/>
              </a:rPr>
              <a:t>ngRoute</a:t>
            </a:r>
            <a:r>
              <a:rPr lang="en-US" sz="2000" dirty="0" smtClean="0"/>
              <a:t> Module</a:t>
            </a:r>
          </a:p>
          <a:p>
            <a:pPr lvl="1">
              <a:buFont typeface="Wingdings" panose="05000000000000000000" pitchFamily="2" charset="2"/>
              <a:buChar char="§"/>
            </a:pPr>
            <a:r>
              <a:rPr lang="en-US" sz="2000" dirty="0" smtClean="0"/>
              <a:t>Define routes using the injected </a:t>
            </a:r>
            <a:r>
              <a:rPr lang="en-US" sz="1800" dirty="0" smtClean="0">
                <a:solidFill>
                  <a:schemeClr val="accent1"/>
                </a:solidFill>
              </a:rPr>
              <a:t>$</a:t>
            </a:r>
            <a:r>
              <a:rPr lang="en-US" sz="1800" dirty="0" err="1" smtClean="0">
                <a:solidFill>
                  <a:schemeClr val="accent1"/>
                </a:solidFill>
              </a:rPr>
              <a:t>routeProvider</a:t>
            </a:r>
            <a:r>
              <a:rPr lang="en-US" sz="2000" dirty="0" smtClean="0"/>
              <a:t> object</a:t>
            </a:r>
          </a:p>
        </p:txBody>
      </p:sp>
      <p:pic>
        <p:nvPicPr>
          <p:cNvPr id="4" name="Picture 3"/>
          <p:cNvPicPr>
            <a:picLocks noChangeAspect="1"/>
          </p:cNvPicPr>
          <p:nvPr/>
        </p:nvPicPr>
        <p:blipFill>
          <a:blip r:embed="rId3"/>
          <a:stretch>
            <a:fillRect/>
          </a:stretch>
        </p:blipFill>
        <p:spPr>
          <a:xfrm>
            <a:off x="1143000" y="3152553"/>
            <a:ext cx="6858000" cy="3476847"/>
          </a:xfrm>
          <a:prstGeom prst="rect">
            <a:avLst/>
          </a:prstGeom>
          <a:ln>
            <a:solidFill>
              <a:schemeClr val="bg1">
                <a:lumMod val="50000"/>
              </a:schemeClr>
            </a:solidFill>
          </a:ln>
        </p:spPr>
      </p:pic>
    </p:spTree>
    <p:extLst>
      <p:ext uri="{BB962C8B-B14F-4D97-AF65-F5344CB8AC3E}">
        <p14:creationId xmlns:p14="http://schemas.microsoft.com/office/powerpoint/2010/main" val="3456163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Loading View Templates</a:t>
            </a:r>
            <a:endParaRPr lang="en-US" dirty="0"/>
          </a:p>
        </p:txBody>
      </p:sp>
      <p:sp>
        <p:nvSpPr>
          <p:cNvPr id="33" name="Content Placeholder 32"/>
          <p:cNvSpPr>
            <a:spLocks noGrp="1"/>
          </p:cNvSpPr>
          <p:nvPr>
            <p:ph idx="1"/>
          </p:nvPr>
        </p:nvSpPr>
        <p:spPr/>
        <p:txBody>
          <a:bodyPr>
            <a:normAutofit/>
          </a:bodyPr>
          <a:lstStyle/>
          <a:p>
            <a:r>
              <a:rPr lang="en-US" sz="2400" dirty="0" smtClean="0"/>
              <a:t>View placeholder element defined using </a:t>
            </a:r>
            <a:r>
              <a:rPr lang="en-US" sz="2000" dirty="0" smtClean="0">
                <a:solidFill>
                  <a:srgbClr val="800000"/>
                </a:solidFill>
              </a:rPr>
              <a:t>ng-view</a:t>
            </a:r>
            <a:r>
              <a:rPr lang="en-US" sz="2400" dirty="0" smtClean="0"/>
              <a:t> attribute</a:t>
            </a:r>
          </a:p>
          <a:p>
            <a:endParaRPr lang="en-US" sz="2400" dirty="0"/>
          </a:p>
          <a:p>
            <a:endParaRPr lang="en-US" sz="2400" dirty="0" smtClean="0"/>
          </a:p>
          <a:p>
            <a:endParaRPr lang="en-US" sz="2400" dirty="0"/>
          </a:p>
          <a:p>
            <a:endParaRPr lang="en-US" sz="2400" dirty="0" smtClean="0"/>
          </a:p>
          <a:p>
            <a:r>
              <a:rPr lang="en-US" sz="2400" dirty="0" smtClean="0"/>
              <a:t>View templates are loaded into view placeholder element</a:t>
            </a:r>
            <a:endParaRPr lang="en-US" sz="2400" dirty="0"/>
          </a:p>
        </p:txBody>
      </p:sp>
      <p:grpSp>
        <p:nvGrpSpPr>
          <p:cNvPr id="34" name="Group 33"/>
          <p:cNvGrpSpPr/>
          <p:nvPr/>
        </p:nvGrpSpPr>
        <p:grpSpPr>
          <a:xfrm>
            <a:off x="850692" y="1981200"/>
            <a:ext cx="3680348" cy="1655520"/>
            <a:chOff x="967852" y="1642479"/>
            <a:chExt cx="4573758" cy="2057400"/>
          </a:xfrm>
        </p:grpSpPr>
        <p:pic>
          <p:nvPicPr>
            <p:cNvPr id="10" name="Picture 9"/>
            <p:cNvPicPr>
              <a:picLocks noChangeAspect="1"/>
            </p:cNvPicPr>
            <p:nvPr/>
          </p:nvPicPr>
          <p:blipFill>
            <a:blip r:embed="rId3"/>
            <a:stretch>
              <a:fillRect/>
            </a:stretch>
          </p:blipFill>
          <p:spPr>
            <a:xfrm>
              <a:off x="967852" y="1642479"/>
              <a:ext cx="4573758" cy="2057400"/>
            </a:xfrm>
            <a:prstGeom prst="rect">
              <a:avLst/>
            </a:prstGeom>
            <a:ln>
              <a:solidFill>
                <a:schemeClr val="bg1">
                  <a:lumMod val="50000"/>
                </a:schemeClr>
              </a:solidFill>
            </a:ln>
          </p:spPr>
        </p:pic>
        <p:sp>
          <p:nvSpPr>
            <p:cNvPr id="12" name="Rounded Rectangle 11"/>
            <p:cNvSpPr/>
            <p:nvPr/>
          </p:nvSpPr>
          <p:spPr>
            <a:xfrm>
              <a:off x="3416300" y="2920892"/>
              <a:ext cx="723900" cy="186375"/>
            </a:xfrm>
            <a:prstGeom prst="roundRect">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6458105" y="4753169"/>
            <a:ext cx="2145989" cy="1389685"/>
            <a:chOff x="4432300" y="1308100"/>
            <a:chExt cx="3733800" cy="2417909"/>
          </a:xfrm>
        </p:grpSpPr>
        <p:pic>
          <p:nvPicPr>
            <p:cNvPr id="11" name="Picture 10"/>
            <p:cNvPicPr>
              <a:picLocks noChangeAspect="1"/>
            </p:cNvPicPr>
            <p:nvPr/>
          </p:nvPicPr>
          <p:blipFill>
            <a:blip r:embed="rId4"/>
            <a:stretch>
              <a:fillRect/>
            </a:stretch>
          </p:blipFill>
          <p:spPr>
            <a:xfrm>
              <a:off x="5727700" y="1308100"/>
              <a:ext cx="2438400" cy="2417909"/>
            </a:xfrm>
            <a:prstGeom prst="rect">
              <a:avLst/>
            </a:prstGeom>
            <a:ln>
              <a:solidFill>
                <a:schemeClr val="bg1">
                  <a:lumMod val="50000"/>
                </a:schemeClr>
              </a:solidFill>
            </a:ln>
          </p:spPr>
        </p:pic>
        <p:cxnSp>
          <p:nvCxnSpPr>
            <p:cNvPr id="14" name="Straight Arrow Connector 13"/>
            <p:cNvCxnSpPr/>
            <p:nvPr/>
          </p:nvCxnSpPr>
          <p:spPr>
            <a:xfrm flipH="1">
              <a:off x="4432300" y="1917700"/>
              <a:ext cx="1854200" cy="5334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432300" y="2260600"/>
              <a:ext cx="1892300" cy="3429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32300" y="2628900"/>
              <a:ext cx="1879600" cy="1270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432300" y="2908300"/>
              <a:ext cx="1854200" cy="762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4432300" y="3060700"/>
              <a:ext cx="1854200" cy="3048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56538" y="4421825"/>
            <a:ext cx="5442662" cy="2052374"/>
            <a:chOff x="677067" y="3746500"/>
            <a:chExt cx="6908800" cy="2630834"/>
          </a:xfrm>
        </p:grpSpPr>
        <p:pic>
          <p:nvPicPr>
            <p:cNvPr id="30" name="Picture 29"/>
            <p:cNvPicPr>
              <a:picLocks noChangeAspect="1"/>
            </p:cNvPicPr>
            <p:nvPr/>
          </p:nvPicPr>
          <p:blipFill>
            <a:blip r:embed="rId5"/>
            <a:stretch>
              <a:fillRect/>
            </a:stretch>
          </p:blipFill>
          <p:spPr>
            <a:xfrm>
              <a:off x="677067" y="3746500"/>
              <a:ext cx="6908800" cy="2630834"/>
            </a:xfrm>
            <a:prstGeom prst="rect">
              <a:avLst/>
            </a:prstGeom>
            <a:ln>
              <a:solidFill>
                <a:schemeClr val="bg1">
                  <a:lumMod val="50000"/>
                </a:schemeClr>
              </a:solidFill>
            </a:ln>
          </p:spPr>
        </p:pic>
        <p:sp>
          <p:nvSpPr>
            <p:cNvPr id="29" name="Rounded Rectangle 28"/>
            <p:cNvSpPr/>
            <p:nvPr/>
          </p:nvSpPr>
          <p:spPr>
            <a:xfrm>
              <a:off x="787400" y="4191000"/>
              <a:ext cx="6718300" cy="2082801"/>
            </a:xfrm>
            <a:prstGeom prst="roundRect">
              <a:avLst>
                <a:gd name="adj" fmla="val 5697"/>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4516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Controllers</a:t>
            </a:r>
            <a:endParaRPr lang="en-US" dirty="0"/>
          </a:p>
        </p:txBody>
      </p:sp>
      <p:sp>
        <p:nvSpPr>
          <p:cNvPr id="3" name="Content Placeholder 2"/>
          <p:cNvSpPr>
            <a:spLocks noGrp="1"/>
          </p:cNvSpPr>
          <p:nvPr>
            <p:ph idx="1"/>
          </p:nvPr>
        </p:nvSpPr>
        <p:spPr>
          <a:xfrm>
            <a:off x="381000" y="1447800"/>
            <a:ext cx="8382000" cy="2667000"/>
          </a:xfrm>
        </p:spPr>
        <p:txBody>
          <a:bodyPr>
            <a:noAutofit/>
          </a:bodyPr>
          <a:lstStyle/>
          <a:p>
            <a:pPr>
              <a:buFont typeface="Wingdings" panose="05000000000000000000" pitchFamily="2" charset="2"/>
              <a:buChar char="§"/>
            </a:pPr>
            <a:r>
              <a:rPr lang="en-US" sz="2400" dirty="0" smtClean="0"/>
              <a:t>Controllers are implemented using JavaScript functions</a:t>
            </a:r>
          </a:p>
          <a:p>
            <a:pPr lvl="1">
              <a:buFont typeface="Wingdings" panose="05000000000000000000" pitchFamily="2" charset="2"/>
              <a:buChar char="§"/>
            </a:pPr>
            <a:r>
              <a:rPr lang="en-US" sz="2000" dirty="0" smtClean="0"/>
              <a:t>Controller registered using </a:t>
            </a:r>
            <a:r>
              <a:rPr lang="en-US" sz="2000" b="1" dirty="0" smtClean="0"/>
              <a:t>controller</a:t>
            </a:r>
            <a:r>
              <a:rPr lang="en-US" sz="2000" dirty="0" smtClean="0"/>
              <a:t> function on app module</a:t>
            </a:r>
          </a:p>
          <a:p>
            <a:pPr lvl="1">
              <a:buFont typeface="Wingdings" panose="05000000000000000000" pitchFamily="2" charset="2"/>
              <a:buChar char="§"/>
            </a:pPr>
            <a:r>
              <a:rPr lang="en-US" sz="2000" dirty="0" smtClean="0"/>
              <a:t>Controller typically creates object to serve as view model</a:t>
            </a:r>
          </a:p>
          <a:p>
            <a:pPr lvl="1">
              <a:buFont typeface="Wingdings" panose="05000000000000000000" pitchFamily="2" charset="2"/>
              <a:buChar char="§"/>
            </a:pPr>
            <a:r>
              <a:rPr lang="en-US" sz="2000" dirty="0" smtClean="0"/>
              <a:t>Controllers makes view model accessible through $scope object</a:t>
            </a:r>
          </a:p>
        </p:txBody>
      </p:sp>
      <p:pic>
        <p:nvPicPr>
          <p:cNvPr id="5" name="Picture 4"/>
          <p:cNvPicPr>
            <a:picLocks noChangeAspect="1"/>
          </p:cNvPicPr>
          <p:nvPr/>
        </p:nvPicPr>
        <p:blipFill>
          <a:blip r:embed="rId3"/>
          <a:stretch>
            <a:fillRect/>
          </a:stretch>
        </p:blipFill>
        <p:spPr>
          <a:xfrm>
            <a:off x="773906" y="3200400"/>
            <a:ext cx="7367588" cy="2591922"/>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642932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View Templates</a:t>
            </a:r>
            <a:endParaRPr lang="en-US" dirty="0"/>
          </a:p>
        </p:txBody>
      </p:sp>
      <p:sp>
        <p:nvSpPr>
          <p:cNvPr id="3" name="Content Placeholder 2"/>
          <p:cNvSpPr>
            <a:spLocks noGrp="1"/>
          </p:cNvSpPr>
          <p:nvPr>
            <p:ph idx="1"/>
          </p:nvPr>
        </p:nvSpPr>
        <p:spPr/>
        <p:txBody>
          <a:bodyPr>
            <a:normAutofit/>
          </a:bodyPr>
          <a:lstStyle/>
          <a:p>
            <a:r>
              <a:rPr lang="en-US" sz="2400" dirty="0" smtClean="0"/>
              <a:t>View Templates are implemented using HTML</a:t>
            </a:r>
          </a:p>
          <a:p>
            <a:pPr lvl="1"/>
            <a:r>
              <a:rPr lang="en-US" sz="2000" dirty="0" smtClean="0"/>
              <a:t>You add HTML and CSS as usual</a:t>
            </a:r>
          </a:p>
          <a:p>
            <a:pPr lvl="1"/>
            <a:r>
              <a:rPr lang="en-US" sz="2000" dirty="0" smtClean="0"/>
              <a:t>Directives are added to enable data binding to model</a:t>
            </a:r>
          </a:p>
          <a:p>
            <a:pPr lvl="1"/>
            <a:r>
              <a:rPr lang="en-US" sz="2000" dirty="0" smtClean="0"/>
              <a:t>Directives are added to wire up event handlers in controller</a:t>
            </a:r>
          </a:p>
          <a:p>
            <a:r>
              <a:rPr lang="en-US" sz="2400" dirty="0" smtClean="0"/>
              <a:t>Data binding directives</a:t>
            </a:r>
          </a:p>
          <a:p>
            <a:pPr lvl="1"/>
            <a:r>
              <a:rPr lang="en-US" sz="1600" b="1" dirty="0" smtClean="0">
                <a:solidFill>
                  <a:srgbClr val="800000"/>
                </a:solidFill>
              </a:rPr>
              <a:t>ng-bind</a:t>
            </a:r>
            <a:r>
              <a:rPr lang="en-US" sz="2000" dirty="0" smtClean="0"/>
              <a:t>: used to create one-way, read-only binding</a:t>
            </a:r>
          </a:p>
          <a:p>
            <a:pPr lvl="1"/>
            <a:r>
              <a:rPr lang="en-US" sz="1600" b="1" dirty="0" smtClean="0">
                <a:solidFill>
                  <a:srgbClr val="800000"/>
                </a:solidFill>
              </a:rPr>
              <a:t>ng-model</a:t>
            </a:r>
            <a:r>
              <a:rPr lang="en-US" sz="2000" dirty="0" smtClean="0"/>
              <a:t>: </a:t>
            </a:r>
            <a:r>
              <a:rPr lang="en-US" sz="2000" dirty="0"/>
              <a:t>used to create </a:t>
            </a:r>
            <a:r>
              <a:rPr lang="en-US" sz="2000" dirty="0" smtClean="0"/>
              <a:t>two-way</a:t>
            </a:r>
            <a:r>
              <a:rPr lang="en-US" sz="2000" dirty="0"/>
              <a:t>, </a:t>
            </a:r>
            <a:r>
              <a:rPr lang="en-US" sz="2000" dirty="0" smtClean="0"/>
              <a:t>read-write binding</a:t>
            </a:r>
            <a:endParaRPr lang="en-US" sz="2000" dirty="0"/>
          </a:p>
          <a:p>
            <a:pPr lvl="1"/>
            <a:endParaRPr lang="en-US" sz="2000" dirty="0" smtClean="0"/>
          </a:p>
        </p:txBody>
      </p:sp>
      <p:pic>
        <p:nvPicPr>
          <p:cNvPr id="5" name="Picture 4"/>
          <p:cNvPicPr>
            <a:picLocks noChangeAspect="1"/>
          </p:cNvPicPr>
          <p:nvPr/>
        </p:nvPicPr>
        <p:blipFill>
          <a:blip r:embed="rId2"/>
          <a:stretch>
            <a:fillRect/>
          </a:stretch>
        </p:blipFill>
        <p:spPr>
          <a:xfrm>
            <a:off x="410817" y="4463338"/>
            <a:ext cx="5915025" cy="1342529"/>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5276071" y="5334000"/>
            <a:ext cx="3520059" cy="943734"/>
          </a:xfrm>
          <a:prstGeom prst="rect">
            <a:avLst/>
          </a:prstGeom>
          <a:ln>
            <a:solidFill>
              <a:schemeClr val="bg1">
                <a:lumMod val="50000"/>
              </a:schemeClr>
            </a:solidFill>
          </a:ln>
        </p:spPr>
      </p:pic>
      <p:cxnSp>
        <p:nvCxnSpPr>
          <p:cNvPr id="9" name="Straight Arrow Connector 8"/>
          <p:cNvCxnSpPr/>
          <p:nvPr/>
        </p:nvCxnSpPr>
        <p:spPr>
          <a:xfrm flipH="1" flipV="1">
            <a:off x="4876800" y="5638800"/>
            <a:ext cx="609600" cy="143504"/>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17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Programming $scope in Controllers &amp; Views</a:t>
            </a:r>
            <a:endParaRPr lang="en-US" sz="2600" dirty="0"/>
          </a:p>
        </p:txBody>
      </p:sp>
      <p:sp>
        <p:nvSpPr>
          <p:cNvPr id="3" name="Content Placeholder 2"/>
          <p:cNvSpPr>
            <a:spLocks noGrp="1"/>
          </p:cNvSpPr>
          <p:nvPr>
            <p:ph idx="1"/>
          </p:nvPr>
        </p:nvSpPr>
        <p:spPr/>
        <p:txBody>
          <a:bodyPr>
            <a:normAutofit/>
          </a:bodyPr>
          <a:lstStyle/>
          <a:p>
            <a:r>
              <a:rPr lang="en-US" sz="2400" dirty="0" smtClean="0"/>
              <a:t>Rule of thumb in dealing with $scope</a:t>
            </a:r>
          </a:p>
          <a:p>
            <a:pPr lvl="1"/>
            <a:r>
              <a:rPr lang="en-US" sz="2000" dirty="0" smtClean="0"/>
              <a:t>Treat $scope as write-only in controllers</a:t>
            </a:r>
          </a:p>
          <a:p>
            <a:pPr lvl="1"/>
            <a:r>
              <a:rPr lang="en-US" sz="2000" dirty="0" smtClean="0"/>
              <a:t>Treat $scope as read-only in templates</a:t>
            </a:r>
          </a:p>
          <a:p>
            <a:pPr>
              <a:lnSpc>
                <a:spcPct val="150000"/>
              </a:lnSpc>
            </a:pPr>
            <a:r>
              <a:rPr lang="en-US" sz="2400" dirty="0"/>
              <a:t>Common misconception that </a:t>
            </a:r>
            <a:r>
              <a:rPr lang="en-US" sz="2400" dirty="0" smtClean="0"/>
              <a:t>$</a:t>
            </a:r>
            <a:r>
              <a:rPr lang="en-US" sz="2400" dirty="0"/>
              <a:t>scope </a:t>
            </a:r>
            <a:r>
              <a:rPr lang="en-US" sz="2400" b="1" i="1" dirty="0"/>
              <a:t>is the</a:t>
            </a:r>
            <a:r>
              <a:rPr lang="en-US" sz="2400" dirty="0"/>
              <a:t> model</a:t>
            </a:r>
          </a:p>
          <a:p>
            <a:pPr lvl="1"/>
            <a:r>
              <a:rPr lang="en-US" sz="2000" dirty="0"/>
              <a:t>In truth, $scope is not the model</a:t>
            </a:r>
          </a:p>
          <a:p>
            <a:pPr lvl="1"/>
            <a:r>
              <a:rPr lang="en-US" sz="2000" dirty="0"/>
              <a:t>Instead, $scope </a:t>
            </a:r>
            <a:r>
              <a:rPr lang="en-US" sz="2000" dirty="0" smtClean="0"/>
              <a:t>references a separate object which is the model</a:t>
            </a:r>
            <a:endParaRPr lang="en-US" sz="2400" dirty="0" smtClean="0"/>
          </a:p>
          <a:p>
            <a:pPr>
              <a:lnSpc>
                <a:spcPct val="150000"/>
              </a:lnSpc>
            </a:pPr>
            <a:r>
              <a:rPr lang="en-US" sz="2400" dirty="0" smtClean="0"/>
              <a:t>Don’t bind elements directly to $scope properties</a:t>
            </a:r>
          </a:p>
          <a:p>
            <a:pPr lvl="1"/>
            <a:r>
              <a:rPr lang="en-US" sz="2000" dirty="0" smtClean="0"/>
              <a:t>Unexpected behavior occurs in child scopes</a:t>
            </a:r>
          </a:p>
          <a:p>
            <a:pPr lvl="1"/>
            <a:r>
              <a:rPr lang="en-US" sz="2000" dirty="0" smtClean="0"/>
              <a:t>Instead, create separate JavaScript object for model</a:t>
            </a:r>
          </a:p>
          <a:p>
            <a:pPr lvl="1"/>
            <a:r>
              <a:rPr lang="en-US" sz="1800" dirty="0" smtClean="0"/>
              <a:t>If </a:t>
            </a:r>
            <a:r>
              <a:rPr lang="en-US" sz="1800" b="1" dirty="0" smtClean="0">
                <a:solidFill>
                  <a:srgbClr val="800000"/>
                </a:solidFill>
              </a:rPr>
              <a:t>ng-bind</a:t>
            </a:r>
            <a:r>
              <a:rPr lang="en-US" sz="1800" dirty="0" smtClean="0"/>
              <a:t> or </a:t>
            </a:r>
            <a:r>
              <a:rPr lang="en-US" sz="1800" b="1" dirty="0" smtClean="0">
                <a:solidFill>
                  <a:srgbClr val="800000"/>
                </a:solidFill>
              </a:rPr>
              <a:t>ng-model</a:t>
            </a:r>
            <a:r>
              <a:rPr lang="en-US" sz="1800" dirty="0" smtClean="0"/>
              <a:t> value doesn't have a dot (.) - you’re doing it wrong</a:t>
            </a:r>
            <a:endParaRPr lang="en-US" sz="1800" dirty="0"/>
          </a:p>
        </p:txBody>
      </p:sp>
      <p:grpSp>
        <p:nvGrpSpPr>
          <p:cNvPr id="8" name="Group 7"/>
          <p:cNvGrpSpPr/>
          <p:nvPr/>
        </p:nvGrpSpPr>
        <p:grpSpPr>
          <a:xfrm>
            <a:off x="1117600" y="6019800"/>
            <a:ext cx="6680200" cy="497574"/>
            <a:chOff x="939800" y="5829300"/>
            <a:chExt cx="8013700" cy="596900"/>
          </a:xfrm>
        </p:grpSpPr>
        <p:pic>
          <p:nvPicPr>
            <p:cNvPr id="6" name="Picture 5"/>
            <p:cNvPicPr>
              <a:picLocks noChangeAspect="1"/>
            </p:cNvPicPr>
            <p:nvPr/>
          </p:nvPicPr>
          <p:blipFill rotWithShape="1">
            <a:blip r:embed="rId2"/>
            <a:srcRect t="1" b="57142"/>
            <a:stretch/>
          </p:blipFill>
          <p:spPr>
            <a:xfrm>
              <a:off x="939800" y="5829300"/>
              <a:ext cx="3924300" cy="571500"/>
            </a:xfrm>
            <a:prstGeom prst="rect">
              <a:avLst/>
            </a:prstGeom>
            <a:ln>
              <a:solidFill>
                <a:schemeClr val="bg1">
                  <a:lumMod val="50000"/>
                </a:schemeClr>
              </a:solidFill>
            </a:ln>
          </p:spPr>
        </p:pic>
        <p:pic>
          <p:nvPicPr>
            <p:cNvPr id="7" name="Picture 6"/>
            <p:cNvPicPr>
              <a:picLocks noChangeAspect="1"/>
            </p:cNvPicPr>
            <p:nvPr/>
          </p:nvPicPr>
          <p:blipFill rotWithShape="1">
            <a:blip r:embed="rId2"/>
            <a:srcRect t="55238"/>
            <a:stretch/>
          </p:blipFill>
          <p:spPr>
            <a:xfrm>
              <a:off x="5029200" y="5829300"/>
              <a:ext cx="3924300" cy="596900"/>
            </a:xfrm>
            <a:prstGeom prst="rect">
              <a:avLst/>
            </a:prstGeom>
            <a:ln>
              <a:solidFill>
                <a:schemeClr val="bg1">
                  <a:lumMod val="50000"/>
                </a:schemeClr>
              </a:solidFill>
            </a:ln>
          </p:spPr>
        </p:pic>
      </p:grpSp>
    </p:spTree>
    <p:extLst>
      <p:ext uri="{BB962C8B-B14F-4D97-AF65-F5344CB8AC3E}">
        <p14:creationId xmlns:p14="http://schemas.microsoft.com/office/powerpoint/2010/main" val="365201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Introduction to </a:t>
            </a:r>
            <a:r>
              <a:rPr lang="en-US" dirty="0" err="1"/>
              <a:t>AngularJS</a:t>
            </a:r>
            <a:endParaRPr lang="en-US" dirty="0"/>
          </a:p>
          <a:p>
            <a:pPr>
              <a:buFont typeface="Wingdings" panose="05000000000000000000" pitchFamily="2" charset="2"/>
              <a:buChar char="§"/>
            </a:pPr>
            <a:r>
              <a:rPr lang="en-US" dirty="0" smtClean="0"/>
              <a:t>Directives and Modules</a:t>
            </a:r>
            <a:endParaRPr lang="en-US" dirty="0"/>
          </a:p>
          <a:p>
            <a:pPr>
              <a:buFont typeface="Wingdings" panose="05000000000000000000" pitchFamily="2" charset="2"/>
              <a:buChar char="§"/>
            </a:pPr>
            <a:r>
              <a:rPr lang="en-US" dirty="0"/>
              <a:t>Routes, Views and Controllers</a:t>
            </a:r>
          </a:p>
          <a:p>
            <a:pPr>
              <a:buFont typeface="Wingdings" panose="05000000000000000000" pitchFamily="2" charset="2"/>
              <a:buChar char="§"/>
            </a:pPr>
            <a:r>
              <a:rPr lang="en-US" dirty="0" smtClean="0"/>
              <a:t>Angular Services</a:t>
            </a:r>
            <a:endParaRPr lang="en-US" dirty="0"/>
          </a:p>
        </p:txBody>
      </p:sp>
    </p:spTree>
    <p:extLst>
      <p:ext uri="{BB962C8B-B14F-4D97-AF65-F5344CB8AC3E}">
        <p14:creationId xmlns:p14="http://schemas.microsoft.com/office/powerpoint/2010/main" val="1814128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Perform common operations on data bound elements</a:t>
            </a:r>
          </a:p>
          <a:p>
            <a:pPr lvl="1">
              <a:buFont typeface="Wingdings" panose="05000000000000000000" pitchFamily="2" charset="2"/>
              <a:buChar char="§"/>
            </a:pPr>
            <a:r>
              <a:rPr lang="en-US" dirty="0" smtClean="0"/>
              <a:t>Takes the form of {{ </a:t>
            </a:r>
            <a:r>
              <a:rPr lang="en-US" dirty="0"/>
              <a:t>expression | filter }}</a:t>
            </a:r>
            <a:endParaRPr lang="en-US" dirty="0" smtClean="0"/>
          </a:p>
        </p:txBody>
      </p:sp>
      <p:sp>
        <p:nvSpPr>
          <p:cNvPr id="5" name="TextBox 4"/>
          <p:cNvSpPr txBox="1"/>
          <p:nvPr/>
        </p:nvSpPr>
        <p:spPr>
          <a:xfrm>
            <a:off x="1219200" y="3505200"/>
            <a:ext cx="5291833" cy="1338828"/>
          </a:xfrm>
          <a:prstGeom prst="rect">
            <a:avLst/>
          </a:prstGeom>
          <a:noFill/>
          <a:ln>
            <a:solidFill>
              <a:schemeClr val="bg1">
                <a:lumMod val="50000"/>
              </a:schemeClr>
            </a:solidFill>
          </a:ln>
        </p:spPr>
        <p:txBody>
          <a:bodyPr wrap="none" rtlCol="0">
            <a:spAutoFit/>
          </a:bodyPr>
          <a:lstStyle/>
          <a:p>
            <a:r>
              <a:rPr lang="en-US" sz="1350" dirty="0"/>
              <a:t> </a:t>
            </a:r>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ng-app</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"App"</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&lt;</a:t>
            </a:r>
            <a:r>
              <a:rPr lang="en-US" sz="1350" dirty="0" smtClean="0">
                <a:solidFill>
                  <a:srgbClr val="C00000"/>
                </a:solidFill>
                <a:latin typeface="Consolas" panose="020B0609020204030204" pitchFamily="49" charset="0"/>
                <a:cs typeface="Consolas" panose="020B0609020204030204" pitchFamily="49" charset="0"/>
              </a:rPr>
              <a:t>div</a:t>
            </a:r>
            <a:r>
              <a:rPr lang="en-US" sz="1350" dirty="0" smtClean="0">
                <a:latin typeface="Consolas" panose="020B0609020204030204" pitchFamily="49" charset="0"/>
                <a:cs typeface="Consolas" panose="020B0609020204030204" pitchFamily="49" charset="0"/>
              </a:rPr>
              <a:t>&gt;</a:t>
            </a:r>
            <a:endParaRPr lang="en-US" sz="1350" dirty="0">
              <a:latin typeface="Consolas" panose="020B0609020204030204" pitchFamily="49" charset="0"/>
              <a:cs typeface="Consolas" panose="020B0609020204030204" pitchFamily="49" charset="0"/>
            </a:endParaRPr>
          </a:p>
          <a:p>
            <a:r>
              <a:rPr lang="en-US" sz="1350" dirty="0">
                <a:latin typeface="Consolas" panose="020B0609020204030204" pitchFamily="49" charset="0"/>
                <a:cs typeface="Consolas" panose="020B0609020204030204" pitchFamily="49" charset="0"/>
              </a:rPr>
              <a:t>        </a:t>
            </a:r>
            <a:r>
              <a:rPr lang="en-US" sz="1350" dirty="0" smtClean="0">
                <a:latin typeface="Consolas" panose="020B0609020204030204" pitchFamily="49" charset="0"/>
                <a:cs typeface="Consolas" panose="020B0609020204030204" pitchFamily="49" charset="0"/>
              </a:rPr>
              <a:t>&lt;</a:t>
            </a:r>
            <a:r>
              <a:rPr lang="en-US" sz="1350" dirty="0" smtClean="0">
                <a:solidFill>
                  <a:srgbClr val="C00000"/>
                </a:solidFill>
                <a:latin typeface="Consolas" panose="020B0609020204030204" pitchFamily="49" charset="0"/>
                <a:cs typeface="Consolas" panose="020B0609020204030204" pitchFamily="49" charset="0"/>
              </a:rPr>
              <a:t>input </a:t>
            </a:r>
            <a:r>
              <a:rPr lang="en-US" sz="1350" dirty="0" smtClean="0">
                <a:solidFill>
                  <a:srgbClr val="FF0000"/>
                </a:solidFill>
                <a:latin typeface="Consolas" panose="020B0609020204030204" pitchFamily="49" charset="0"/>
                <a:cs typeface="Consolas" panose="020B0609020204030204" pitchFamily="49" charset="0"/>
              </a:rPr>
              <a:t>type</a:t>
            </a:r>
            <a:r>
              <a:rPr lang="en-US" sz="1350" dirty="0" smtClean="0">
                <a:latin typeface="Consolas" panose="020B0609020204030204" pitchFamily="49" charset="0"/>
                <a:cs typeface="Consolas" panose="020B0609020204030204" pitchFamily="49" charset="0"/>
              </a:rPr>
              <a:t>=</a:t>
            </a:r>
            <a:r>
              <a:rPr lang="en-US" sz="1350" dirty="0" smtClean="0">
                <a:solidFill>
                  <a:srgbClr val="0070C0"/>
                </a:solidFill>
                <a:latin typeface="Consolas" panose="020B0609020204030204" pitchFamily="49" charset="0"/>
                <a:cs typeface="Consolas" panose="020B0609020204030204" pitchFamily="49" charset="0"/>
              </a:rPr>
              <a:t>"text" </a:t>
            </a:r>
            <a:r>
              <a:rPr lang="en-US" sz="1350" dirty="0" smtClean="0">
                <a:solidFill>
                  <a:srgbClr val="FF0000"/>
                </a:solidFill>
                <a:latin typeface="Consolas" panose="020B0609020204030204" pitchFamily="49" charset="0"/>
                <a:cs typeface="Consolas" panose="020B0609020204030204" pitchFamily="49" charset="0"/>
              </a:rPr>
              <a:t>data-ng-model</a:t>
            </a:r>
            <a:r>
              <a:rPr lang="en-US" sz="1350" dirty="0" smtClean="0">
                <a:latin typeface="Consolas" panose="020B0609020204030204" pitchFamily="49" charset="0"/>
                <a:cs typeface="Consolas" panose="020B0609020204030204" pitchFamily="49" charset="0"/>
              </a:rPr>
              <a:t>=</a:t>
            </a:r>
            <a:r>
              <a:rPr lang="en-US" sz="1350" dirty="0" smtClean="0">
                <a:solidFill>
                  <a:srgbClr val="0070C0"/>
                </a:solidFill>
                <a:latin typeface="Consolas" panose="020B0609020204030204" pitchFamily="49" charset="0"/>
                <a:cs typeface="Consolas" panose="020B0609020204030204" pitchFamily="49" charset="0"/>
              </a:rPr>
              <a:t>"</a:t>
            </a:r>
            <a:r>
              <a:rPr lang="en-US" sz="1350" dirty="0" err="1" smtClean="0">
                <a:solidFill>
                  <a:srgbClr val="0070C0"/>
                </a:solidFill>
                <a:latin typeface="Consolas" panose="020B0609020204030204" pitchFamily="49" charset="0"/>
                <a:cs typeface="Consolas" panose="020B0609020204030204" pitchFamily="49" charset="0"/>
              </a:rPr>
              <a:t>firstName</a:t>
            </a:r>
            <a:r>
              <a:rPr lang="en-US" sz="1350" dirty="0" smtClean="0">
                <a:solidFill>
                  <a:srgbClr val="0070C0"/>
                </a:solidFill>
                <a:latin typeface="Consolas" panose="020B0609020204030204" pitchFamily="49" charset="0"/>
                <a:cs typeface="Consolas" panose="020B0609020204030204" pitchFamily="49" charset="0"/>
              </a:rPr>
              <a:t>"/</a:t>
            </a:r>
            <a:r>
              <a:rPr lang="en-US" sz="1350" dirty="0" smtClean="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 </a:t>
            </a:r>
            <a:r>
              <a:rPr lang="en-US" sz="1350" dirty="0" smtClean="0">
                <a:latin typeface="Consolas" panose="020B0609020204030204" pitchFamily="49" charset="0"/>
                <a:cs typeface="Consolas" panose="020B0609020204030204" pitchFamily="49" charset="0"/>
              </a:rPr>
              <a:t>       &lt;</a:t>
            </a:r>
            <a:r>
              <a:rPr lang="en-US" sz="1350" dirty="0" smtClean="0">
                <a:solidFill>
                  <a:srgbClr val="C00000"/>
                </a:solidFill>
                <a:latin typeface="Consolas" panose="020B0609020204030204" pitchFamily="49" charset="0"/>
                <a:cs typeface="Consolas" panose="020B0609020204030204" pitchFamily="49" charset="0"/>
              </a:rPr>
              <a:t>div</a:t>
            </a:r>
            <a:r>
              <a:rPr lang="en-US" sz="1350" dirty="0" smtClean="0">
                <a:latin typeface="Consolas" panose="020B0609020204030204" pitchFamily="49" charset="0"/>
                <a:cs typeface="Consolas" panose="020B0609020204030204" pitchFamily="49" charset="0"/>
              </a:rPr>
              <a:t>&gt;{{</a:t>
            </a:r>
            <a:r>
              <a:rPr lang="en-US" sz="1350" dirty="0" err="1" smtClean="0">
                <a:latin typeface="Consolas" panose="020B0609020204030204" pitchFamily="49" charset="0"/>
                <a:cs typeface="Consolas" panose="020B0609020204030204" pitchFamily="49" charset="0"/>
              </a:rPr>
              <a:t>firstName</a:t>
            </a:r>
            <a:r>
              <a:rPr lang="en-US" sz="1350" dirty="0" smtClean="0">
                <a:latin typeface="Consolas" panose="020B0609020204030204" pitchFamily="49" charset="0"/>
                <a:cs typeface="Consolas" panose="020B0609020204030204" pitchFamily="49" charset="0"/>
              </a:rPr>
              <a:t> | uppercase}}&lt;/</a:t>
            </a:r>
            <a:r>
              <a:rPr lang="en-US" sz="1350" dirty="0" smtClean="0">
                <a:solidFill>
                  <a:srgbClr val="C00000"/>
                </a:solidFill>
                <a:latin typeface="Consolas" panose="020B0609020204030204" pitchFamily="49" charset="0"/>
                <a:cs typeface="Consolas" panose="020B0609020204030204" pitchFamily="49" charset="0"/>
              </a:rPr>
              <a:t>div</a:t>
            </a:r>
            <a:r>
              <a:rPr lang="en-US" sz="1350" dirty="0" smtClean="0">
                <a:latin typeface="Consolas" panose="020B0609020204030204" pitchFamily="49" charset="0"/>
                <a:cs typeface="Consolas" panose="020B0609020204030204" pitchFamily="49" charset="0"/>
              </a:rPr>
              <a:t>&gt;</a:t>
            </a:r>
            <a:endParaRPr lang="en-US" sz="1350" dirty="0">
              <a:latin typeface="Consolas" panose="020B0609020204030204" pitchFamily="49" charset="0"/>
              <a:cs typeface="Consolas" panose="020B0609020204030204" pitchFamily="49" charset="0"/>
            </a:endParaRPr>
          </a:p>
          <a:p>
            <a:r>
              <a:rPr lang="en-US" sz="1350" dirty="0">
                <a:latin typeface="Consolas" panose="020B0609020204030204" pitchFamily="49" charset="0"/>
                <a:cs typeface="Consolas" panose="020B0609020204030204" pitchFamily="49" charset="0"/>
              </a:rPr>
              <a:t>    &lt;/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div</a:t>
            </a:r>
            <a:r>
              <a:rPr lang="en-US" sz="1350" dirty="0">
                <a:latin typeface="Consolas" panose="020B0609020204030204" pitchFamily="49" charset="0"/>
                <a:cs typeface="Consolas" panose="020B0609020204030204" pitchFamily="49" charset="0"/>
              </a:rPr>
              <a:t>&gt;</a:t>
            </a:r>
          </a:p>
        </p:txBody>
      </p:sp>
      <p:sp>
        <p:nvSpPr>
          <p:cNvPr id="6" name="Rounded Rectangular Callout 5"/>
          <p:cNvSpPr/>
          <p:nvPr/>
        </p:nvSpPr>
        <p:spPr>
          <a:xfrm>
            <a:off x="2514600" y="5132330"/>
            <a:ext cx="3505200" cy="490196"/>
          </a:xfrm>
          <a:prstGeom prst="wedgeRoundRectCallout">
            <a:avLst>
              <a:gd name="adj1" fmla="val -6602"/>
              <a:gd name="adj2" fmla="val -1983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data in all caps</a:t>
            </a:r>
            <a:endParaRPr lang="en-US" dirty="0"/>
          </a:p>
        </p:txBody>
      </p:sp>
    </p:spTree>
    <p:extLst>
      <p:ext uri="{BB962C8B-B14F-4D97-AF65-F5344CB8AC3E}">
        <p14:creationId xmlns:p14="http://schemas.microsoft.com/office/powerpoint/2010/main" val="3847511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Filters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Format</a:t>
            </a:r>
          </a:p>
          <a:p>
            <a:pPr lvl="1">
              <a:buFont typeface="Wingdings" panose="05000000000000000000" pitchFamily="2" charset="2"/>
              <a:buChar char="§"/>
            </a:pPr>
            <a:r>
              <a:rPr lang="en-US" dirty="0"/>
              <a:t>c</a:t>
            </a:r>
            <a:r>
              <a:rPr lang="en-US" dirty="0" smtClean="0"/>
              <a:t>urrency</a:t>
            </a:r>
          </a:p>
          <a:p>
            <a:pPr lvl="1">
              <a:buFont typeface="Wingdings" panose="05000000000000000000" pitchFamily="2" charset="2"/>
              <a:buChar char="§"/>
            </a:pPr>
            <a:r>
              <a:rPr lang="en-US" dirty="0"/>
              <a:t>d</a:t>
            </a:r>
            <a:r>
              <a:rPr lang="en-US" dirty="0" smtClean="0"/>
              <a:t>ate</a:t>
            </a:r>
          </a:p>
          <a:p>
            <a:pPr lvl="1">
              <a:buFont typeface="Wingdings" panose="05000000000000000000" pitchFamily="2" charset="2"/>
              <a:buChar char="§"/>
            </a:pPr>
            <a:r>
              <a:rPr lang="en-US" dirty="0" smtClean="0"/>
              <a:t>number</a:t>
            </a:r>
          </a:p>
          <a:p>
            <a:pPr>
              <a:buFont typeface="Wingdings" panose="05000000000000000000" pitchFamily="2" charset="2"/>
              <a:buChar char="§"/>
            </a:pPr>
            <a:r>
              <a:rPr lang="en-US" dirty="0" smtClean="0"/>
              <a:t>Displaying data sets</a:t>
            </a:r>
          </a:p>
          <a:p>
            <a:pPr lvl="1">
              <a:buFont typeface="Wingdings" panose="05000000000000000000" pitchFamily="2" charset="2"/>
              <a:buChar char="§"/>
            </a:pPr>
            <a:r>
              <a:rPr lang="en-US" dirty="0" err="1" smtClean="0"/>
              <a:t>orderBy</a:t>
            </a:r>
            <a:endParaRPr lang="en-US" dirty="0" smtClean="0"/>
          </a:p>
          <a:p>
            <a:pPr lvl="1">
              <a:buFont typeface="Wingdings" panose="05000000000000000000" pitchFamily="2" charset="2"/>
              <a:buChar char="§"/>
            </a:pPr>
            <a:r>
              <a:rPr lang="en-US" dirty="0" err="1" smtClean="0"/>
              <a:t>limitTo</a:t>
            </a:r>
            <a:endParaRPr lang="en-US" dirty="0" smtClean="0"/>
          </a:p>
          <a:p>
            <a:pPr>
              <a:buFont typeface="Wingdings" panose="05000000000000000000" pitchFamily="2" charset="2"/>
              <a:buChar char="§"/>
            </a:pPr>
            <a:r>
              <a:rPr lang="en-US" dirty="0" smtClean="0"/>
              <a:t>String manipulation</a:t>
            </a:r>
          </a:p>
          <a:p>
            <a:pPr lvl="1">
              <a:buFont typeface="Wingdings" panose="05000000000000000000" pitchFamily="2" charset="2"/>
              <a:buChar char="§"/>
            </a:pPr>
            <a:r>
              <a:rPr lang="en-US" dirty="0" smtClean="0"/>
              <a:t>uppercase</a:t>
            </a:r>
          </a:p>
          <a:p>
            <a:pPr lvl="1">
              <a:buFont typeface="Wingdings" panose="05000000000000000000" pitchFamily="2" charset="2"/>
              <a:buChar char="§"/>
            </a:pPr>
            <a:r>
              <a:rPr lang="en-US" dirty="0" smtClean="0"/>
              <a:t>lowercase</a:t>
            </a:r>
          </a:p>
          <a:p>
            <a:pPr lvl="1">
              <a:buFont typeface="Wingdings" panose="05000000000000000000" pitchFamily="2" charset="2"/>
              <a:buChar char="§"/>
            </a:pPr>
            <a:endParaRPr lang="en-US" dirty="0" smtClean="0"/>
          </a:p>
        </p:txBody>
      </p:sp>
    </p:spTree>
    <p:extLst>
      <p:ext uri="{BB962C8B-B14F-4D97-AF65-F5344CB8AC3E}">
        <p14:creationId xmlns:p14="http://schemas.microsoft.com/office/powerpoint/2010/main" val="315059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Routing Scheme with Controllers and View Templates</a:t>
            </a:r>
            <a:endParaRPr lang="en-US" dirty="0"/>
          </a:p>
        </p:txBody>
      </p:sp>
    </p:spTree>
    <p:extLst>
      <p:ext uri="{BB962C8B-B14F-4D97-AF65-F5344CB8AC3E}">
        <p14:creationId xmlns:p14="http://schemas.microsoft.com/office/powerpoint/2010/main" val="2896365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a:t>
            </a:r>
            <a:r>
              <a:rPr lang="en-US" dirty="0" err="1"/>
              <a:t>AngularJS</a:t>
            </a:r>
            <a:endParaRPr lang="en-US" dirty="0"/>
          </a:p>
          <a:p>
            <a:pPr>
              <a:buFont typeface="Wingdings" panose="05000000000000000000" pitchFamily="2" charset="2"/>
              <a:buChar char="ü"/>
            </a:pPr>
            <a:r>
              <a:rPr lang="en-US" dirty="0" smtClean="0"/>
              <a:t>Directives and Modules</a:t>
            </a:r>
            <a:endParaRPr lang="en-US" dirty="0"/>
          </a:p>
          <a:p>
            <a:pPr>
              <a:buFont typeface="Wingdings" panose="05000000000000000000" pitchFamily="2" charset="2"/>
              <a:buChar char="ü"/>
            </a:pPr>
            <a:r>
              <a:rPr lang="en-US" dirty="0"/>
              <a:t>Routes, Views and Controllers</a:t>
            </a:r>
          </a:p>
          <a:p>
            <a:pPr>
              <a:buFont typeface="Wingdings" panose="05000000000000000000" pitchFamily="2" charset="2"/>
              <a:buChar char="Ø"/>
            </a:pPr>
            <a:r>
              <a:rPr lang="en-US" dirty="0" smtClean="0"/>
              <a:t>Angular Services</a:t>
            </a:r>
            <a:endParaRPr lang="en-US" dirty="0"/>
          </a:p>
        </p:txBody>
      </p:sp>
    </p:spTree>
    <p:extLst>
      <p:ext uri="{BB962C8B-B14F-4D97-AF65-F5344CB8AC3E}">
        <p14:creationId xmlns:p14="http://schemas.microsoft.com/office/powerpoint/2010/main" val="2587624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Service Components included with </a:t>
            </a:r>
            <a:r>
              <a:rPr lang="en-US" sz="2600" dirty="0" err="1" smtClean="0"/>
              <a:t>AngularJS</a:t>
            </a:r>
            <a:endParaRPr lang="en-US" sz="2600" dirty="0"/>
          </a:p>
        </p:txBody>
      </p:sp>
      <p:sp>
        <p:nvSpPr>
          <p:cNvPr id="3" name="Content Placeholder 2"/>
          <p:cNvSpPr>
            <a:spLocks noGrp="1"/>
          </p:cNvSpPr>
          <p:nvPr>
            <p:ph idx="1"/>
          </p:nvPr>
        </p:nvSpPr>
        <p:spPr/>
        <p:txBody>
          <a:bodyPr>
            <a:normAutofit/>
          </a:bodyPr>
          <a:lstStyle/>
          <a:p>
            <a:r>
              <a:rPr lang="en-US" sz="2400" dirty="0" smtClean="0"/>
              <a:t>Angular includes many built-in service components</a:t>
            </a:r>
          </a:p>
          <a:p>
            <a:pPr lvl="1"/>
            <a:r>
              <a:rPr lang="en-US" sz="2000" dirty="0" smtClean="0"/>
              <a:t>This tables lists some of the more commonly used services</a:t>
            </a:r>
            <a:endParaRPr lang="en-US" sz="2000" dirty="0"/>
          </a:p>
        </p:txBody>
      </p:sp>
      <p:graphicFrame>
        <p:nvGraphicFramePr>
          <p:cNvPr id="6" name="Table Placeholder 4"/>
          <p:cNvGraphicFramePr>
            <a:graphicFrameLocks/>
          </p:cNvGraphicFramePr>
          <p:nvPr>
            <p:extLst>
              <p:ext uri="{D42A27DB-BD31-4B8C-83A1-F6EECF244321}">
                <p14:modId xmlns:p14="http://schemas.microsoft.com/office/powerpoint/2010/main" val="4207033075"/>
              </p:ext>
            </p:extLst>
          </p:nvPr>
        </p:nvGraphicFramePr>
        <p:xfrm>
          <a:off x="381000" y="2362200"/>
          <a:ext cx="8382000" cy="3708400"/>
        </p:xfrm>
        <a:graphic>
          <a:graphicData uri="http://schemas.openxmlformats.org/drawingml/2006/table">
            <a:tbl>
              <a:tblPr firstRow="1" bandRow="1">
                <a:tableStyleId>{5C22544A-7EE6-4342-B048-85BDC9FD1C3A}</a:tableStyleId>
              </a:tblPr>
              <a:tblGrid>
                <a:gridCol w="1397000"/>
                <a:gridCol w="6985000"/>
              </a:tblGrid>
              <a:tr h="370840">
                <a:tc>
                  <a:txBody>
                    <a:bodyPr/>
                    <a:lstStyle/>
                    <a:p>
                      <a:r>
                        <a:rPr lang="en-US" sz="1400" dirty="0" smtClean="0"/>
                        <a:t>Service</a:t>
                      </a:r>
                      <a:endParaRPr lang="en-US" sz="1400" dirty="0"/>
                    </a:p>
                  </a:txBody>
                  <a:tcPr marL="93133" marR="93133"/>
                </a:tc>
                <a:tc>
                  <a:txBody>
                    <a:bodyPr/>
                    <a:lstStyle/>
                    <a:p>
                      <a:r>
                        <a:rPr lang="en-US" sz="1400" dirty="0" smtClean="0"/>
                        <a:t>Purpose</a:t>
                      </a:r>
                      <a:endParaRPr lang="en-US" sz="1400" dirty="0"/>
                    </a:p>
                  </a:txBody>
                  <a:tcPr marL="93133" marR="93133"/>
                </a:tc>
              </a:tr>
              <a:tr h="370840">
                <a:tc>
                  <a:txBody>
                    <a:bodyPr/>
                    <a:lstStyle/>
                    <a:p>
                      <a:r>
                        <a:rPr lang="en-US" sz="1400" dirty="0" smtClean="0"/>
                        <a:t>$http</a:t>
                      </a:r>
                      <a:endParaRPr lang="en-US" sz="1400" dirty="0"/>
                    </a:p>
                  </a:txBody>
                  <a:tcPr marL="93133" marR="93133"/>
                </a:tc>
                <a:tc>
                  <a:txBody>
                    <a:bodyPr/>
                    <a:lstStyle/>
                    <a:p>
                      <a:r>
                        <a:rPr lang="en-US" sz="1400" dirty="0" smtClean="0"/>
                        <a:t>used to communicate with the remote HTTP servers using </a:t>
                      </a:r>
                      <a:r>
                        <a:rPr lang="en-US" sz="1400" dirty="0" err="1" smtClean="0"/>
                        <a:t>XMLHttpRequest</a:t>
                      </a:r>
                      <a:r>
                        <a:rPr lang="en-US" sz="1400" dirty="0" smtClean="0"/>
                        <a:t> object </a:t>
                      </a:r>
                      <a:endParaRPr lang="en-US" sz="1400" dirty="0"/>
                    </a:p>
                  </a:txBody>
                  <a:tcPr marL="93133" marR="93133"/>
                </a:tc>
              </a:tr>
              <a:tr h="370840">
                <a:tc>
                  <a:txBody>
                    <a:bodyPr/>
                    <a:lstStyle/>
                    <a:p>
                      <a:r>
                        <a:rPr lang="en-US" sz="1400" dirty="0" smtClean="0"/>
                        <a:t>$location</a:t>
                      </a:r>
                      <a:endParaRPr lang="en-US" sz="1400" dirty="0"/>
                    </a:p>
                  </a:txBody>
                  <a:tcPr marL="93133" marR="93133"/>
                </a:tc>
                <a:tc>
                  <a:txBody>
                    <a:bodyPr/>
                    <a:lstStyle/>
                    <a:p>
                      <a:r>
                        <a:rPr lang="en-US" sz="1400" dirty="0" smtClean="0"/>
                        <a:t>used to retrieve the URL in the browser address bar</a:t>
                      </a:r>
                      <a:endParaRPr lang="en-US" sz="1400" dirty="0"/>
                    </a:p>
                  </a:txBody>
                  <a:tcPr marL="93133" marR="93133"/>
                </a:tc>
              </a:tr>
              <a:tr h="370840">
                <a:tc>
                  <a:txBody>
                    <a:bodyPr/>
                    <a:lstStyle/>
                    <a:p>
                      <a:r>
                        <a:rPr lang="en-US" sz="1400" dirty="0" smtClean="0"/>
                        <a:t>$log</a:t>
                      </a:r>
                      <a:endParaRPr lang="en-US" sz="1400" dirty="0"/>
                    </a:p>
                  </a:txBody>
                  <a:tcPr marL="93133" marR="93133"/>
                </a:tc>
                <a:tc>
                  <a:txBody>
                    <a:bodyPr/>
                    <a:lstStyle/>
                    <a:p>
                      <a:r>
                        <a:rPr lang="en-US" sz="1400" dirty="0" smtClean="0"/>
                        <a:t> safely writes the message into the browser's console </a:t>
                      </a:r>
                      <a:endParaRPr lang="en-US" sz="1400" dirty="0"/>
                    </a:p>
                  </a:txBody>
                  <a:tcPr marL="93133" marR="93133"/>
                </a:tc>
              </a:tr>
              <a:tr h="370840">
                <a:tc>
                  <a:txBody>
                    <a:bodyPr/>
                    <a:lstStyle/>
                    <a:p>
                      <a:r>
                        <a:rPr lang="en-US" sz="1400" dirty="0" smtClean="0"/>
                        <a:t>$q</a:t>
                      </a:r>
                      <a:endParaRPr lang="en-US" sz="1400" dirty="0"/>
                    </a:p>
                  </a:txBody>
                  <a:tcPr marL="93133" marR="93133"/>
                </a:tc>
                <a:tc>
                  <a:txBody>
                    <a:bodyPr/>
                    <a:lstStyle/>
                    <a:p>
                      <a:r>
                        <a:rPr lang="en-US" sz="1400" dirty="0" smtClean="0"/>
                        <a:t>promise/deferred implementation </a:t>
                      </a:r>
                      <a:endParaRPr lang="en-US" sz="1400" dirty="0"/>
                    </a:p>
                  </a:txBody>
                  <a:tcPr marL="93133" marR="93133"/>
                </a:tc>
              </a:tr>
              <a:tr h="370840">
                <a:tc>
                  <a:txBody>
                    <a:bodyPr/>
                    <a:lstStyle/>
                    <a:p>
                      <a:r>
                        <a:rPr lang="en-US" sz="1400" dirty="0" smtClean="0"/>
                        <a:t>$window</a:t>
                      </a:r>
                      <a:endParaRPr lang="en-US" sz="1400" dirty="0"/>
                    </a:p>
                  </a:txBody>
                  <a:tcPr marL="93133" marR="93133"/>
                </a:tc>
                <a:tc>
                  <a:txBody>
                    <a:bodyPr/>
                    <a:lstStyle/>
                    <a:p>
                      <a:r>
                        <a:rPr lang="en-US" sz="1400" dirty="0" smtClean="0"/>
                        <a:t>reference to the browser's window object</a:t>
                      </a:r>
                      <a:endParaRPr lang="en-US" sz="1400" dirty="0"/>
                    </a:p>
                  </a:txBody>
                  <a:tcPr marL="93133" marR="93133"/>
                </a:tc>
              </a:tr>
              <a:tr h="370840">
                <a:tc>
                  <a:txBody>
                    <a:bodyPr/>
                    <a:lstStyle/>
                    <a:p>
                      <a:r>
                        <a:rPr lang="en-US" sz="1400" dirty="0" smtClean="0"/>
                        <a:t>$</a:t>
                      </a:r>
                      <a:r>
                        <a:rPr lang="en-US" sz="1400" dirty="0" err="1" smtClean="0"/>
                        <a:t>anchorScroll</a:t>
                      </a:r>
                      <a:endParaRPr lang="en-US" sz="1400" dirty="0"/>
                    </a:p>
                  </a:txBody>
                  <a:tcPr marL="93133" marR="93133"/>
                </a:tc>
                <a:tc>
                  <a:txBody>
                    <a:bodyPr/>
                    <a:lstStyle/>
                    <a:p>
                      <a:r>
                        <a:rPr lang="en-US" sz="1400" dirty="0" smtClean="0"/>
                        <a:t>scrolls to the related element</a:t>
                      </a:r>
                      <a:endParaRPr lang="en-US" sz="1400" dirty="0"/>
                    </a:p>
                  </a:txBody>
                  <a:tcPr marL="93133" marR="93133"/>
                </a:tc>
              </a:tr>
              <a:tr h="370840">
                <a:tc>
                  <a:txBody>
                    <a:bodyPr/>
                    <a:lstStyle/>
                    <a:p>
                      <a:r>
                        <a:rPr lang="en-US" sz="1400" dirty="0" smtClean="0"/>
                        <a:t>$filter</a:t>
                      </a:r>
                      <a:endParaRPr lang="en-US" sz="1400" dirty="0"/>
                    </a:p>
                  </a:txBody>
                  <a:tcPr marL="93133" marR="93133"/>
                </a:tc>
                <a:tc>
                  <a:txBody>
                    <a:bodyPr/>
                    <a:lstStyle/>
                    <a:p>
                      <a:r>
                        <a:rPr lang="en-US" sz="1400" dirty="0" smtClean="0"/>
                        <a:t>used for formatting data displayed to the user</a:t>
                      </a:r>
                      <a:endParaRPr lang="en-US" sz="1400" dirty="0"/>
                    </a:p>
                  </a:txBody>
                  <a:tcPr marL="93133" marR="93133"/>
                </a:tc>
              </a:tr>
              <a:tr h="370840">
                <a:tc>
                  <a:txBody>
                    <a:bodyPr/>
                    <a:lstStyle/>
                    <a:p>
                      <a:r>
                        <a:rPr lang="en-US" sz="1400" dirty="0" smtClean="0"/>
                        <a:t>$route</a:t>
                      </a:r>
                      <a:endParaRPr lang="en-US" sz="1400" dirty="0"/>
                    </a:p>
                  </a:txBody>
                  <a:tcPr marL="93133" marR="93133"/>
                </a:tc>
                <a:tc>
                  <a:txBody>
                    <a:bodyPr/>
                    <a:lstStyle/>
                    <a:p>
                      <a:r>
                        <a:rPr lang="en-US" sz="1400" dirty="0" smtClean="0"/>
                        <a:t>used for deep-linking URLs to controllers and views </a:t>
                      </a:r>
                      <a:endParaRPr lang="en-US" sz="1400" dirty="0"/>
                    </a:p>
                  </a:txBody>
                  <a:tcPr marL="93133" marR="93133"/>
                </a:tc>
              </a:tr>
              <a:tr h="370840">
                <a:tc>
                  <a:txBody>
                    <a:bodyPr/>
                    <a:lstStyle/>
                    <a:p>
                      <a:r>
                        <a:rPr lang="en-US" sz="1400" dirty="0" smtClean="0"/>
                        <a:t>$</a:t>
                      </a:r>
                      <a:r>
                        <a:rPr lang="en-US" sz="1400" dirty="0" err="1" smtClean="0"/>
                        <a:t>routeParams</a:t>
                      </a:r>
                      <a:endParaRPr lang="en-US" sz="1400" dirty="0"/>
                    </a:p>
                  </a:txBody>
                  <a:tcPr marL="93133" marR="93133"/>
                </a:tc>
                <a:tc>
                  <a:txBody>
                    <a:bodyPr/>
                    <a:lstStyle/>
                    <a:p>
                      <a:r>
                        <a:rPr lang="en-US" sz="1400" dirty="0" smtClean="0"/>
                        <a:t>allows you to retrieve the current set of route parameters</a:t>
                      </a:r>
                      <a:endParaRPr lang="en-US" sz="1400" dirty="0"/>
                    </a:p>
                  </a:txBody>
                  <a:tcPr marL="93133" marR="93133"/>
                </a:tc>
              </a:tr>
            </a:tbl>
          </a:graphicData>
        </a:graphic>
      </p:graphicFrame>
    </p:spTree>
    <p:extLst>
      <p:ext uri="{BB962C8B-B14F-4D97-AF65-F5344CB8AC3E}">
        <p14:creationId xmlns:p14="http://schemas.microsoft.com/office/powerpoint/2010/main" val="3358168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 Services in Angular</a:t>
            </a:r>
            <a:endParaRPr lang="en-US" dirty="0"/>
          </a:p>
        </p:txBody>
      </p:sp>
      <p:sp>
        <p:nvSpPr>
          <p:cNvPr id="3" name="Content Placeholder 2"/>
          <p:cNvSpPr>
            <a:spLocks noGrp="1"/>
          </p:cNvSpPr>
          <p:nvPr>
            <p:ph idx="1"/>
          </p:nvPr>
        </p:nvSpPr>
        <p:spPr/>
        <p:txBody>
          <a:bodyPr>
            <a:normAutofit/>
          </a:bodyPr>
          <a:lstStyle/>
          <a:p>
            <a:r>
              <a:rPr lang="en-US" sz="2000" dirty="0" smtClean="0"/>
              <a:t>What type of code should be written in a service?</a:t>
            </a:r>
          </a:p>
          <a:p>
            <a:pPr lvl="1"/>
            <a:r>
              <a:rPr lang="en-US" sz="1800" dirty="0" smtClean="0"/>
              <a:t>Any code which is to be shared across controllers</a:t>
            </a:r>
          </a:p>
          <a:p>
            <a:pPr lvl="1"/>
            <a:r>
              <a:rPr lang="en-US" sz="1800" dirty="0" smtClean="0"/>
              <a:t>Any code which calls to servers across the network</a:t>
            </a:r>
          </a:p>
          <a:p>
            <a:pPr>
              <a:lnSpc>
                <a:spcPct val="150000"/>
              </a:lnSpc>
            </a:pPr>
            <a:r>
              <a:rPr lang="en-US" sz="2000" dirty="0" smtClean="0"/>
              <a:t>How do you create a service?</a:t>
            </a:r>
          </a:p>
          <a:p>
            <a:pPr lvl="1"/>
            <a:r>
              <a:rPr lang="en-US" sz="1800" dirty="0" smtClean="0"/>
              <a:t>Call </a:t>
            </a:r>
            <a:r>
              <a:rPr lang="en-US" sz="1400" b="1" dirty="0" smtClean="0">
                <a:solidFill>
                  <a:srgbClr val="800000"/>
                </a:solidFill>
              </a:rPr>
              <a:t>factory</a:t>
            </a:r>
            <a:r>
              <a:rPr lang="en-US" sz="1800" dirty="0" smtClean="0"/>
              <a:t> method on App Module object to create a new service</a:t>
            </a:r>
          </a:p>
          <a:p>
            <a:pPr lvl="1"/>
            <a:endParaRPr lang="en-US" sz="1800" dirty="0" smtClean="0"/>
          </a:p>
          <a:p>
            <a:endParaRPr lang="en-US" sz="2200" dirty="0" smtClean="0"/>
          </a:p>
          <a:p>
            <a:endParaRPr lang="en-US" sz="2200" dirty="0" smtClean="0"/>
          </a:p>
          <a:p>
            <a:r>
              <a:rPr lang="en-US" sz="2000" dirty="0" smtClean="0"/>
              <a:t>How do you use the service from a controller?</a:t>
            </a:r>
          </a:p>
          <a:p>
            <a:pPr lvl="1"/>
            <a:r>
              <a:rPr lang="en-US" sz="1600" dirty="0" smtClean="0"/>
              <a:t>Pass it by name to any controller function to trigger code injection</a:t>
            </a:r>
          </a:p>
        </p:txBody>
      </p:sp>
      <p:sp>
        <p:nvSpPr>
          <p:cNvPr id="4" name="TextBox 3"/>
          <p:cNvSpPr txBox="1"/>
          <p:nvPr/>
        </p:nvSpPr>
        <p:spPr>
          <a:xfrm>
            <a:off x="1205948" y="3488635"/>
            <a:ext cx="4584909" cy="1183466"/>
          </a:xfrm>
          <a:prstGeom prst="rect">
            <a:avLst/>
          </a:prstGeom>
          <a:solidFill>
            <a:schemeClr val="bg1"/>
          </a:solidFill>
          <a:ln>
            <a:solidFill>
              <a:schemeClr val="bg1">
                <a:lumMod val="50000"/>
              </a:schemeClr>
            </a:solidFill>
          </a:ln>
        </p:spPr>
        <p:txBody>
          <a:bodyPr wrap="none" rtlCol="0">
            <a:spAutoFit/>
          </a:bodyPr>
          <a:lstStyle/>
          <a:p>
            <a:r>
              <a:rPr lang="en-US" sz="1013" noProof="1" smtClean="0">
                <a:latin typeface="Consolas" panose="020B0609020204030204" pitchFamily="49" charset="0"/>
                <a:cs typeface="Consolas" panose="020B0609020204030204" pitchFamily="49" charset="0"/>
              </a:rPr>
              <a:t>Wingtip.App.factory(</a:t>
            </a:r>
            <a:r>
              <a:rPr lang="en-US" sz="1013" noProof="1" smtClean="0">
                <a:solidFill>
                  <a:srgbClr val="FF0000"/>
                </a:solidFill>
                <a:latin typeface="Consolas" panose="020B0609020204030204" pitchFamily="49" charset="0"/>
                <a:cs typeface="Consolas" panose="020B0609020204030204" pitchFamily="49" charset="0"/>
              </a:rPr>
              <a:t>"welcomeService"</a:t>
            </a:r>
            <a:r>
              <a:rPr lang="en-US" sz="1013" noProof="1" smtClean="0">
                <a:latin typeface="Consolas" panose="020B0609020204030204" pitchFamily="49" charset="0"/>
                <a:cs typeface="Consolas" panose="020B0609020204030204" pitchFamily="49" charset="0"/>
              </a:rPr>
              <a:t>, </a:t>
            </a:r>
            <a:r>
              <a:rPr lang="en-US" sz="1013" noProof="1" smtClean="0">
                <a:solidFill>
                  <a:srgbClr val="0070C0"/>
                </a:solidFill>
                <a:latin typeface="Consolas" panose="020B0609020204030204" pitchFamily="49" charset="0"/>
                <a:cs typeface="Consolas" panose="020B0609020204030204" pitchFamily="49" charset="0"/>
              </a:rPr>
              <a:t>function</a:t>
            </a:r>
            <a:r>
              <a:rPr lang="en-US" sz="1013" noProof="1" smtClean="0">
                <a:latin typeface="Consolas" panose="020B0609020204030204" pitchFamily="49" charset="0"/>
                <a:cs typeface="Consolas" panose="020B0609020204030204" pitchFamily="49" charset="0"/>
              </a:rPr>
              <a:t> ($rootScope) {</a:t>
            </a:r>
          </a:p>
          <a:p>
            <a:r>
              <a:rPr lang="en-US" sz="1013" noProof="1" smtClean="0">
                <a:latin typeface="Consolas" panose="020B0609020204030204" pitchFamily="49" charset="0"/>
                <a:cs typeface="Consolas" panose="020B0609020204030204" pitchFamily="49" charset="0"/>
              </a:rPr>
              <a:t>    </a:t>
            </a:r>
            <a:r>
              <a:rPr lang="en-US" sz="1013" noProof="1" smtClean="0">
                <a:solidFill>
                  <a:srgbClr val="0070C0"/>
                </a:solidFill>
                <a:latin typeface="Consolas" panose="020B0609020204030204" pitchFamily="49" charset="0"/>
                <a:cs typeface="Consolas" panose="020B0609020204030204" pitchFamily="49" charset="0"/>
              </a:rPr>
              <a:t>var</a:t>
            </a:r>
            <a:r>
              <a:rPr lang="en-US" sz="1013" noProof="1" smtClean="0">
                <a:latin typeface="Consolas" panose="020B0609020204030204" pitchFamily="49" charset="0"/>
                <a:cs typeface="Consolas" panose="020B0609020204030204" pitchFamily="49" charset="0"/>
              </a:rPr>
              <a:t> welcomeService = {};</a:t>
            </a:r>
          </a:p>
          <a:p>
            <a:r>
              <a:rPr lang="en-US" sz="1013" noProof="1" smtClean="0">
                <a:latin typeface="Consolas" panose="020B0609020204030204" pitchFamily="49" charset="0"/>
                <a:cs typeface="Consolas" panose="020B0609020204030204" pitchFamily="49" charset="0"/>
              </a:rPr>
              <a:t>    welcomeService.greet = </a:t>
            </a:r>
            <a:r>
              <a:rPr lang="en-US" sz="1013" noProof="1" smtClean="0">
                <a:solidFill>
                  <a:srgbClr val="0070C0"/>
                </a:solidFill>
                <a:latin typeface="Consolas" panose="020B0609020204030204" pitchFamily="49" charset="0"/>
                <a:cs typeface="Consolas" panose="020B0609020204030204" pitchFamily="49" charset="0"/>
              </a:rPr>
              <a:t>function</a:t>
            </a:r>
            <a:r>
              <a:rPr lang="en-US" sz="1013" noProof="1" smtClean="0">
                <a:latin typeface="Consolas" panose="020B0609020204030204" pitchFamily="49" charset="0"/>
                <a:cs typeface="Consolas" panose="020B0609020204030204" pitchFamily="49" charset="0"/>
              </a:rPr>
              <a:t> () {</a:t>
            </a:r>
          </a:p>
          <a:p>
            <a:r>
              <a:rPr lang="en-US" sz="1013" noProof="1" smtClean="0">
                <a:latin typeface="Consolas" panose="020B0609020204030204" pitchFamily="49" charset="0"/>
                <a:cs typeface="Consolas" panose="020B0609020204030204" pitchFamily="49" charset="0"/>
              </a:rPr>
              <a:t>        alert(</a:t>
            </a:r>
            <a:r>
              <a:rPr lang="en-US" sz="1013" noProof="1" smtClean="0">
                <a:solidFill>
                  <a:srgbClr val="FF0000"/>
                </a:solidFill>
                <a:latin typeface="Consolas" panose="020B0609020204030204" pitchFamily="49" charset="0"/>
                <a:cs typeface="Consolas" panose="020B0609020204030204" pitchFamily="49" charset="0"/>
              </a:rPr>
              <a:t>"Hi!"</a:t>
            </a:r>
            <a:r>
              <a:rPr lang="en-US" sz="1013" noProof="1" smtClean="0">
                <a:latin typeface="Consolas" panose="020B0609020204030204" pitchFamily="49" charset="0"/>
                <a:cs typeface="Consolas" panose="020B0609020204030204" pitchFamily="49" charset="0"/>
              </a:rPr>
              <a:t>);</a:t>
            </a:r>
          </a:p>
          <a:p>
            <a:r>
              <a:rPr lang="en-US" sz="1013" noProof="1" smtClean="0">
                <a:latin typeface="Consolas" panose="020B0609020204030204" pitchFamily="49" charset="0"/>
                <a:cs typeface="Consolas" panose="020B0609020204030204" pitchFamily="49" charset="0"/>
              </a:rPr>
              <a:t>    };</a:t>
            </a:r>
          </a:p>
          <a:p>
            <a:r>
              <a:rPr lang="en-US" sz="1013" noProof="1" smtClean="0">
                <a:latin typeface="Consolas" panose="020B0609020204030204" pitchFamily="49" charset="0"/>
                <a:cs typeface="Consolas" panose="020B0609020204030204" pitchFamily="49" charset="0"/>
              </a:rPr>
              <a:t>    </a:t>
            </a:r>
            <a:r>
              <a:rPr lang="en-US" sz="1013" noProof="1" smtClean="0">
                <a:solidFill>
                  <a:srgbClr val="0070C0"/>
                </a:solidFill>
                <a:latin typeface="Consolas" panose="020B0609020204030204" pitchFamily="49" charset="0"/>
                <a:cs typeface="Consolas" panose="020B0609020204030204" pitchFamily="49" charset="0"/>
              </a:rPr>
              <a:t>return</a:t>
            </a:r>
            <a:r>
              <a:rPr lang="en-US" sz="1013" noProof="1" smtClean="0">
                <a:latin typeface="Consolas" panose="020B0609020204030204" pitchFamily="49" charset="0"/>
                <a:cs typeface="Consolas" panose="020B0609020204030204" pitchFamily="49" charset="0"/>
              </a:rPr>
              <a:t> welcomeService;</a:t>
            </a:r>
          </a:p>
          <a:p>
            <a:r>
              <a:rPr lang="en-US" sz="1013" noProof="1" smtClean="0">
                <a:latin typeface="Consolas" panose="020B0609020204030204" pitchFamily="49" charset="0"/>
                <a:cs typeface="Consolas" panose="020B0609020204030204" pitchFamily="49" charset="0"/>
              </a:rPr>
              <a:t>});</a:t>
            </a:r>
            <a:endParaRPr lang="en-US" sz="1013" noProof="1">
              <a:latin typeface="Consolas" panose="020B0609020204030204" pitchFamily="49" charset="0"/>
              <a:cs typeface="Consolas" panose="020B0609020204030204" pitchFamily="49" charset="0"/>
            </a:endParaRPr>
          </a:p>
        </p:txBody>
      </p:sp>
      <p:sp>
        <p:nvSpPr>
          <p:cNvPr id="5" name="TextBox 4"/>
          <p:cNvSpPr txBox="1"/>
          <p:nvPr/>
        </p:nvSpPr>
        <p:spPr>
          <a:xfrm>
            <a:off x="1205947" y="5486400"/>
            <a:ext cx="4584909" cy="871713"/>
          </a:xfrm>
          <a:prstGeom prst="rect">
            <a:avLst/>
          </a:prstGeom>
          <a:noFill/>
          <a:ln>
            <a:solidFill>
              <a:schemeClr val="bg1">
                <a:lumMod val="50000"/>
              </a:schemeClr>
            </a:solidFill>
          </a:ln>
        </p:spPr>
        <p:txBody>
          <a:bodyPr wrap="none" rtlCol="0">
            <a:spAutoFit/>
          </a:bodyPr>
          <a:lstStyle/>
          <a:p>
            <a:r>
              <a:rPr lang="en-US" sz="1013" noProof="1" smtClean="0">
                <a:latin typeface="Consolas" panose="020B0609020204030204" pitchFamily="49" charset="0"/>
                <a:cs typeface="Consolas" panose="020B0609020204030204" pitchFamily="49" charset="0"/>
              </a:rPr>
              <a:t>Wingtip.App.controller(</a:t>
            </a:r>
            <a:r>
              <a:rPr lang="en-US" sz="1013" noProof="1" smtClean="0">
                <a:solidFill>
                  <a:srgbClr val="FF0000"/>
                </a:solidFill>
                <a:latin typeface="Consolas" panose="020B0609020204030204" pitchFamily="49" charset="0"/>
                <a:cs typeface="Consolas" panose="020B0609020204030204" pitchFamily="49" charset="0"/>
              </a:rPr>
              <a:t>"myCtrl"</a:t>
            </a:r>
            <a:r>
              <a:rPr lang="en-US" sz="1013" noProof="1" smtClean="0">
                <a:latin typeface="Consolas" panose="020B0609020204030204" pitchFamily="49" charset="0"/>
                <a:cs typeface="Consolas" panose="020B0609020204030204" pitchFamily="49" charset="0"/>
              </a:rPr>
              <a:t>, [</a:t>
            </a:r>
            <a:r>
              <a:rPr lang="en-US" sz="1013" noProof="1" smtClean="0">
                <a:solidFill>
                  <a:srgbClr val="FF0000"/>
                </a:solidFill>
                <a:latin typeface="Consolas" panose="020B0609020204030204" pitchFamily="49" charset="0"/>
                <a:cs typeface="Consolas" panose="020B0609020204030204" pitchFamily="49" charset="0"/>
              </a:rPr>
              <a:t>"$scope"</a:t>
            </a:r>
            <a:r>
              <a:rPr lang="en-US" sz="1013" noProof="1" smtClean="0">
                <a:latin typeface="Consolas" panose="020B0609020204030204" pitchFamily="49" charset="0"/>
                <a:cs typeface="Consolas" panose="020B0609020204030204" pitchFamily="49" charset="0"/>
              </a:rPr>
              <a:t>, </a:t>
            </a:r>
            <a:r>
              <a:rPr lang="en-US" sz="1013" noProof="1" smtClean="0">
                <a:solidFill>
                  <a:srgbClr val="FF0000"/>
                </a:solidFill>
                <a:latin typeface="Consolas" panose="020B0609020204030204" pitchFamily="49" charset="0"/>
                <a:cs typeface="Consolas" panose="020B0609020204030204" pitchFamily="49" charset="0"/>
              </a:rPr>
              <a:t>"welcomeService"</a:t>
            </a:r>
            <a:r>
              <a:rPr lang="en-US" sz="1013" noProof="1" smtClean="0">
                <a:latin typeface="Consolas" panose="020B0609020204030204" pitchFamily="49" charset="0"/>
                <a:cs typeface="Consolas" panose="020B0609020204030204" pitchFamily="49" charset="0"/>
              </a:rPr>
              <a:t>,</a:t>
            </a:r>
          </a:p>
          <a:p>
            <a:r>
              <a:rPr lang="en-US" sz="1013" noProof="1" smtClean="0">
                <a:solidFill>
                  <a:srgbClr val="0070C0"/>
                </a:solidFill>
                <a:latin typeface="Consolas" panose="020B0609020204030204" pitchFamily="49" charset="0"/>
                <a:cs typeface="Consolas" panose="020B0609020204030204" pitchFamily="49" charset="0"/>
              </a:rPr>
              <a:t>function</a:t>
            </a:r>
            <a:r>
              <a:rPr lang="en-US" sz="1013" noProof="1" smtClean="0">
                <a:latin typeface="Consolas" panose="020B0609020204030204" pitchFamily="49" charset="0"/>
                <a:cs typeface="Consolas" panose="020B0609020204030204" pitchFamily="49" charset="0"/>
              </a:rPr>
              <a:t> contactsCtrl($scope, welcomeService) {</a:t>
            </a:r>
          </a:p>
          <a:p>
            <a:r>
              <a:rPr lang="en-US" sz="1013" noProof="1" smtClean="0">
                <a:latin typeface="Consolas" panose="020B0609020204030204" pitchFamily="49" charset="0"/>
                <a:cs typeface="Consolas" panose="020B0609020204030204" pitchFamily="49" charset="0"/>
              </a:rPr>
              <a:t>      welcomeService.greet();</a:t>
            </a:r>
          </a:p>
          <a:p>
            <a:r>
              <a:rPr lang="en-US" sz="1013" noProof="1" smtClean="0">
                <a:latin typeface="Consolas" panose="020B0609020204030204" pitchFamily="49" charset="0"/>
                <a:cs typeface="Consolas" panose="020B0609020204030204" pitchFamily="49" charset="0"/>
              </a:rPr>
              <a:t>   }]</a:t>
            </a:r>
          </a:p>
          <a:p>
            <a:r>
              <a:rPr lang="en-US" sz="1013" noProof="1" smtClean="0">
                <a:latin typeface="Consolas" panose="020B0609020204030204" pitchFamily="49" charset="0"/>
                <a:cs typeface="Consolas" panose="020B0609020204030204" pitchFamily="49" charset="0"/>
              </a:rPr>
              <a:t>);</a:t>
            </a:r>
            <a:endParaRPr lang="en-US" sz="1013"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40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Best Practices with Services and Controllers</a:t>
            </a:r>
            <a:endParaRPr lang="en-US" sz="2600" dirty="0"/>
          </a:p>
        </p:txBody>
      </p:sp>
      <p:sp>
        <p:nvSpPr>
          <p:cNvPr id="3" name="Content Placeholder 2"/>
          <p:cNvSpPr>
            <a:spLocks noGrp="1"/>
          </p:cNvSpPr>
          <p:nvPr>
            <p:ph idx="1"/>
          </p:nvPr>
        </p:nvSpPr>
        <p:spPr/>
        <p:txBody>
          <a:bodyPr>
            <a:normAutofit/>
          </a:bodyPr>
          <a:lstStyle/>
          <a:p>
            <a:r>
              <a:rPr lang="en-US" sz="2400" dirty="0" smtClean="0"/>
              <a:t>Controllers should never reference the DOM</a:t>
            </a:r>
          </a:p>
          <a:p>
            <a:pPr lvl="1"/>
            <a:r>
              <a:rPr lang="en-US" sz="2000" dirty="0" smtClean="0"/>
              <a:t>DOM manipulation done using custom Directives</a:t>
            </a:r>
          </a:p>
          <a:p>
            <a:pPr>
              <a:lnSpc>
                <a:spcPct val="150000"/>
              </a:lnSpc>
            </a:pPr>
            <a:r>
              <a:rPr lang="en-US" sz="2400" dirty="0" smtClean="0"/>
              <a:t>Controllers </a:t>
            </a:r>
            <a:r>
              <a:rPr lang="en-US" sz="2400" dirty="0"/>
              <a:t>s</a:t>
            </a:r>
            <a:r>
              <a:rPr lang="en-US" sz="2400" dirty="0" smtClean="0"/>
              <a:t>hould define view behavior</a:t>
            </a:r>
          </a:p>
          <a:p>
            <a:pPr lvl="1"/>
            <a:r>
              <a:rPr lang="en-US" sz="2000" dirty="0"/>
              <a:t>What happens when user clicks </a:t>
            </a:r>
            <a:r>
              <a:rPr lang="en-US" sz="2000" dirty="0" smtClean="0"/>
              <a:t>Filter button</a:t>
            </a:r>
            <a:r>
              <a:rPr lang="en-US" sz="2000" dirty="0"/>
              <a:t>?</a:t>
            </a:r>
            <a:endParaRPr lang="en-US" sz="2000" dirty="0" smtClean="0"/>
          </a:p>
          <a:p>
            <a:pPr lvl="1"/>
            <a:r>
              <a:rPr lang="en-US" sz="2000" dirty="0" smtClean="0"/>
              <a:t>What happens when user clicks Save button?</a:t>
            </a:r>
          </a:p>
          <a:p>
            <a:pPr>
              <a:lnSpc>
                <a:spcPct val="150000"/>
              </a:lnSpc>
            </a:pPr>
            <a:r>
              <a:rPr lang="en-US" sz="2400" dirty="0" smtClean="0"/>
              <a:t>Controllers should not contain any data access code</a:t>
            </a:r>
          </a:p>
          <a:p>
            <a:pPr lvl="1"/>
            <a:r>
              <a:rPr lang="en-US" sz="2000" dirty="0" smtClean="0"/>
              <a:t>Code to call across network should be written in service(s)</a:t>
            </a:r>
          </a:p>
          <a:p>
            <a:pPr>
              <a:lnSpc>
                <a:spcPct val="150000"/>
              </a:lnSpc>
            </a:pPr>
            <a:r>
              <a:rPr lang="en-US" sz="2400" dirty="0" smtClean="0"/>
              <a:t>Services should rarely reference the DOM</a:t>
            </a:r>
          </a:p>
          <a:p>
            <a:pPr lvl="1"/>
            <a:r>
              <a:rPr lang="en-US" sz="2000" dirty="0" smtClean="0"/>
              <a:t>Exception is service which interacts with user using modal dialog</a:t>
            </a:r>
          </a:p>
          <a:p>
            <a:pPr lvl="1"/>
            <a:r>
              <a:rPr lang="en-US" sz="2000" dirty="0" smtClean="0"/>
              <a:t>Service logic should be completely decoupled from all views</a:t>
            </a:r>
          </a:p>
          <a:p>
            <a:pPr lvl="1"/>
            <a:endParaRPr lang="en-US" sz="2000" dirty="0"/>
          </a:p>
          <a:p>
            <a:endParaRPr lang="en-US" sz="2400" dirty="0"/>
          </a:p>
        </p:txBody>
      </p:sp>
    </p:spTree>
    <p:extLst>
      <p:ext uri="{BB962C8B-B14F-4D97-AF65-F5344CB8AC3E}">
        <p14:creationId xmlns:p14="http://schemas.microsoft.com/office/powerpoint/2010/main" val="3219813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Controller Processing Flow</a:t>
            </a:r>
            <a:endParaRPr lang="en-US" dirty="0"/>
          </a:p>
        </p:txBody>
      </p:sp>
      <p:sp>
        <p:nvSpPr>
          <p:cNvPr id="16" name="Content Placeholder 15"/>
          <p:cNvSpPr>
            <a:spLocks noGrp="1"/>
          </p:cNvSpPr>
          <p:nvPr>
            <p:ph idx="1"/>
          </p:nvPr>
        </p:nvSpPr>
        <p:spPr/>
        <p:txBody>
          <a:bodyPr>
            <a:normAutofit/>
          </a:bodyPr>
          <a:lstStyle/>
          <a:p>
            <a:pPr marL="0" indent="-514350">
              <a:spcBef>
                <a:spcPts val="300"/>
              </a:spcBef>
              <a:spcAft>
                <a:spcPts val="0"/>
              </a:spcAft>
              <a:buFont typeface="+mj-lt"/>
              <a:buAutoNum type="arabicPeriod"/>
            </a:pPr>
            <a:r>
              <a:rPr lang="en-US" sz="1800" dirty="0" smtClean="0"/>
              <a:t>Incoming request routed to Controller using app's route map</a:t>
            </a:r>
          </a:p>
          <a:p>
            <a:pPr marL="0" indent="-514350">
              <a:spcBef>
                <a:spcPts val="300"/>
              </a:spcBef>
              <a:spcAft>
                <a:spcPts val="0"/>
              </a:spcAft>
              <a:buFont typeface="+mj-lt"/>
              <a:buAutoNum type="arabicPeriod"/>
            </a:pPr>
            <a:r>
              <a:rPr lang="en-US" sz="1800" dirty="0" smtClean="0"/>
              <a:t>Controller calls data access function provided by custom service</a:t>
            </a:r>
          </a:p>
          <a:p>
            <a:pPr marL="0" indent="-514350">
              <a:spcBef>
                <a:spcPts val="300"/>
              </a:spcBef>
              <a:spcAft>
                <a:spcPts val="0"/>
              </a:spcAft>
              <a:buFont typeface="+mj-lt"/>
              <a:buAutoNum type="arabicPeriod"/>
            </a:pPr>
            <a:r>
              <a:rPr lang="en-US" sz="1800" dirty="0" smtClean="0"/>
              <a:t>Custom service calls across network to fetch SharePoint list data</a:t>
            </a:r>
          </a:p>
          <a:p>
            <a:pPr marL="0" indent="-514350">
              <a:spcBef>
                <a:spcPts val="300"/>
              </a:spcBef>
              <a:spcAft>
                <a:spcPts val="0"/>
              </a:spcAft>
              <a:buFont typeface="+mj-lt"/>
              <a:buAutoNum type="arabicPeriod"/>
            </a:pPr>
            <a:r>
              <a:rPr lang="en-US" sz="1800" dirty="0" smtClean="0"/>
              <a:t>Custom service returns SharePoint list data to Controller</a:t>
            </a:r>
          </a:p>
          <a:p>
            <a:pPr marL="0" indent="-514350">
              <a:spcBef>
                <a:spcPts val="300"/>
              </a:spcBef>
              <a:spcAft>
                <a:spcPts val="0"/>
              </a:spcAft>
              <a:buFont typeface="+mj-lt"/>
              <a:buAutoNum type="arabicPeriod"/>
            </a:pPr>
            <a:r>
              <a:rPr lang="en-US" sz="1800" dirty="0" smtClean="0"/>
              <a:t>Controller uses SharePoint list data to create model</a:t>
            </a:r>
          </a:p>
          <a:p>
            <a:pPr marL="0" indent="-514350">
              <a:spcBef>
                <a:spcPts val="300"/>
              </a:spcBef>
              <a:spcAft>
                <a:spcPts val="0"/>
              </a:spcAft>
              <a:buFont typeface="+mj-lt"/>
              <a:buAutoNum type="arabicPeriod"/>
            </a:pPr>
            <a:r>
              <a:rPr lang="en-US" sz="1800" dirty="0" smtClean="0"/>
              <a:t>Controller passes model to View Template using $scope</a:t>
            </a:r>
          </a:p>
          <a:p>
            <a:pPr marL="0" indent="-514350">
              <a:spcBef>
                <a:spcPts val="300"/>
              </a:spcBef>
              <a:spcAft>
                <a:spcPts val="0"/>
              </a:spcAft>
              <a:buFont typeface="+mj-lt"/>
              <a:buAutoNum type="arabicPeriod"/>
            </a:pPr>
            <a:r>
              <a:rPr lang="en-US" sz="1800" dirty="0" smtClean="0"/>
              <a:t>View Template binds to model data using Directives</a:t>
            </a:r>
          </a:p>
          <a:p>
            <a:pPr marL="0" indent="-514350">
              <a:spcBef>
                <a:spcPts val="300"/>
              </a:spcBef>
              <a:spcAft>
                <a:spcPts val="0"/>
              </a:spcAft>
              <a:buFont typeface="+mj-lt"/>
              <a:buAutoNum type="arabicPeriod"/>
            </a:pPr>
            <a:r>
              <a:rPr lang="en-US" sz="1800" dirty="0" smtClean="0"/>
              <a:t>View Templates renders HTML which is returned to client</a:t>
            </a:r>
            <a:endParaRPr lang="en-US" sz="1800" dirty="0"/>
          </a:p>
        </p:txBody>
      </p:sp>
      <p:grpSp>
        <p:nvGrpSpPr>
          <p:cNvPr id="28" name="Group 27"/>
          <p:cNvGrpSpPr/>
          <p:nvPr/>
        </p:nvGrpSpPr>
        <p:grpSpPr>
          <a:xfrm>
            <a:off x="533400" y="4164594"/>
            <a:ext cx="7543800" cy="2464806"/>
            <a:chOff x="609600" y="1143000"/>
            <a:chExt cx="7696200" cy="2514600"/>
          </a:xfrm>
        </p:grpSpPr>
        <p:sp>
          <p:nvSpPr>
            <p:cNvPr id="27" name="Rounded Rectangle 26"/>
            <p:cNvSpPr/>
            <p:nvPr/>
          </p:nvSpPr>
          <p:spPr>
            <a:xfrm>
              <a:off x="609600" y="1143000"/>
              <a:ext cx="7696200" cy="2514600"/>
            </a:xfrm>
            <a:prstGeom prst="roundRect">
              <a:avLst>
                <a:gd name="adj" fmla="val 255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690542" y="1295401"/>
              <a:ext cx="7462858" cy="2209800"/>
              <a:chOff x="690542" y="1295400"/>
              <a:chExt cx="7934548" cy="2366495"/>
            </a:xfrm>
          </p:grpSpPr>
          <p:sp>
            <p:nvSpPr>
              <p:cNvPr id="23" name="Down Arrow 22"/>
              <p:cNvSpPr/>
              <p:nvPr/>
            </p:nvSpPr>
            <p:spPr>
              <a:xfrm>
                <a:off x="2779292" y="1864329"/>
                <a:ext cx="449163" cy="1060086"/>
              </a:xfrm>
              <a:prstGeom prst="downArrow">
                <a:avLst/>
              </a:prstGeom>
              <a:solidFill>
                <a:schemeClr val="tx2">
                  <a:lumMod val="75000"/>
                  <a:lumOff val="2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bwMode="auto">
              <a:xfrm>
                <a:off x="2240035" y="1363807"/>
                <a:ext cx="1440687" cy="570204"/>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Controller</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ounded Rectangle 3"/>
              <p:cNvSpPr/>
              <p:nvPr/>
            </p:nvSpPr>
            <p:spPr bwMode="auto">
              <a:xfrm>
                <a:off x="2277830" y="2970656"/>
                <a:ext cx="1402891" cy="561336"/>
              </a:xfrm>
              <a:prstGeom prst="roundRect">
                <a:avLst/>
              </a:prstGeom>
              <a:solidFill>
                <a:schemeClr val="accent3">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View Template</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ounded Rectangle 12"/>
              <p:cNvSpPr/>
              <p:nvPr/>
            </p:nvSpPr>
            <p:spPr bwMode="auto">
              <a:xfrm>
                <a:off x="4222128" y="1351145"/>
                <a:ext cx="1440687" cy="570204"/>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Custom Service</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ight Arrow 9"/>
              <p:cNvSpPr/>
              <p:nvPr/>
            </p:nvSpPr>
            <p:spPr>
              <a:xfrm>
                <a:off x="795214" y="1295400"/>
                <a:ext cx="1317659" cy="709579"/>
              </a:xfrm>
              <a:prstGeom prst="rightArrow">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Incoming Request</a:t>
                </a:r>
                <a:endParaRPr lang="en-US" sz="1200" b="1" dirty="0">
                  <a:solidFill>
                    <a:schemeClr val="tx1"/>
                  </a:solidFill>
                </a:endParaRPr>
              </a:p>
            </p:txBody>
          </p:sp>
          <p:sp>
            <p:nvSpPr>
              <p:cNvPr id="20" name="Rectangle 19"/>
              <p:cNvSpPr/>
              <p:nvPr/>
            </p:nvSpPr>
            <p:spPr>
              <a:xfrm>
                <a:off x="7202740" y="1308062"/>
                <a:ext cx="1422350" cy="681694"/>
              </a:xfrm>
              <a:prstGeom prst="rect">
                <a:avLst/>
              </a:prstGeom>
              <a:solidFill>
                <a:schemeClr val="accent5">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SharePoint</a:t>
                </a:r>
              </a:p>
              <a:p>
                <a:pPr algn="ctr"/>
                <a:r>
                  <a:rPr lang="en-US" sz="1600" dirty="0" smtClean="0">
                    <a:solidFill>
                      <a:schemeClr val="bg1"/>
                    </a:solidFill>
                  </a:rPr>
                  <a:t>List Data</a:t>
                </a:r>
                <a:endParaRPr lang="en-US" sz="1600" dirty="0">
                  <a:solidFill>
                    <a:schemeClr val="bg1"/>
                  </a:solidFill>
                </a:endParaRPr>
              </a:p>
            </p:txBody>
          </p:sp>
          <p:sp>
            <p:nvSpPr>
              <p:cNvPr id="7" name="Left-Right Arrow 6"/>
              <p:cNvSpPr/>
              <p:nvPr/>
            </p:nvSpPr>
            <p:spPr bwMode="auto">
              <a:xfrm>
                <a:off x="5735486" y="1375509"/>
                <a:ext cx="1394583" cy="520241"/>
              </a:xfrm>
              <a:prstGeom prst="leftRightArrow">
                <a:avLst>
                  <a:gd name="adj1" fmla="val 68950"/>
                  <a:gd name="adj2" fmla="val 58106"/>
                </a:avLst>
              </a:prstGeom>
              <a:solidFill>
                <a:schemeClr val="accent2">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900" b="1" dirty="0" smtClean="0">
                    <a:solidFill>
                      <a:schemeClr val="tx1"/>
                    </a:solidFill>
                    <a:ea typeface="Segoe UI" pitchFamily="34" charset="0"/>
                    <a:cs typeface="Segoe UI" pitchFamily="34" charset="0"/>
                  </a:rPr>
                  <a:t>SharePoint REST API</a:t>
                </a:r>
                <a:endParaRPr lang="en-US" sz="900" b="1" dirty="0">
                  <a:solidFill>
                    <a:schemeClr val="tx1"/>
                  </a:solidFill>
                  <a:ea typeface="Segoe UI" pitchFamily="34" charset="0"/>
                  <a:cs typeface="Segoe UI" pitchFamily="34" charset="0"/>
                </a:endParaRPr>
              </a:p>
            </p:txBody>
          </p:sp>
          <p:sp>
            <p:nvSpPr>
              <p:cNvPr id="22" name="Right Arrow 21"/>
              <p:cNvSpPr/>
              <p:nvPr/>
            </p:nvSpPr>
            <p:spPr>
              <a:xfrm flipH="1">
                <a:off x="690542" y="2871297"/>
                <a:ext cx="1317659" cy="790598"/>
              </a:xfrm>
              <a:prstGeom prst="rightArrow">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HTML</a:t>
                </a:r>
              </a:p>
              <a:p>
                <a:pPr algn="ctr"/>
                <a:r>
                  <a:rPr lang="en-US" sz="1000" b="1" dirty="0" smtClean="0">
                    <a:solidFill>
                      <a:schemeClr val="tx1"/>
                    </a:solidFill>
                  </a:rPr>
                  <a:t>Response</a:t>
                </a:r>
                <a:endParaRPr lang="en-US" sz="1200" b="1" dirty="0">
                  <a:solidFill>
                    <a:schemeClr val="tx1"/>
                  </a:solidFill>
                </a:endParaRPr>
              </a:p>
            </p:txBody>
          </p:sp>
          <p:sp>
            <p:nvSpPr>
              <p:cNvPr id="5" name="Rounded Rectangle 4"/>
              <p:cNvSpPr/>
              <p:nvPr/>
            </p:nvSpPr>
            <p:spPr bwMode="auto">
              <a:xfrm>
                <a:off x="2240034" y="2161934"/>
                <a:ext cx="1440687" cy="315552"/>
              </a:xfrm>
              <a:prstGeom prst="roundRect">
                <a:avLst/>
              </a:prstGeom>
              <a:solidFill>
                <a:schemeClr val="accent2">
                  <a:lumMod val="20000"/>
                  <a:lumOff val="80000"/>
                </a:schemeClr>
              </a:solidFill>
              <a:ln>
                <a:solidFill>
                  <a:schemeClr val="tx2">
                    <a:lumMod val="90000"/>
                    <a:lumOff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400" dirty="0" smtClean="0">
                    <a:solidFill>
                      <a:schemeClr val="accent1"/>
                    </a:solidFill>
                    <a:ea typeface="Segoe UI" pitchFamily="34" charset="0"/>
                    <a:cs typeface="Segoe UI" pitchFamily="34" charset="0"/>
                  </a:rPr>
                  <a:t>View Model</a:t>
                </a:r>
                <a:endParaRPr lang="en-US" sz="1400" dirty="0">
                  <a:solidFill>
                    <a:schemeClr val="accent1"/>
                  </a:solidFill>
                  <a:ea typeface="Segoe UI" pitchFamily="34" charset="0"/>
                  <a:cs typeface="Segoe UI" pitchFamily="34" charset="0"/>
                </a:endParaRPr>
              </a:p>
            </p:txBody>
          </p:sp>
          <p:sp>
            <p:nvSpPr>
              <p:cNvPr id="25" name="Right Arrow 24"/>
              <p:cNvSpPr/>
              <p:nvPr/>
            </p:nvSpPr>
            <p:spPr>
              <a:xfrm>
                <a:off x="3730357" y="1511139"/>
                <a:ext cx="4191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391569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wingtipCrmService</a:t>
            </a:r>
            <a:endParaRPr lang="en-US" dirty="0"/>
          </a:p>
        </p:txBody>
      </p:sp>
      <p:pic>
        <p:nvPicPr>
          <p:cNvPr id="3" name="Picture 2"/>
          <p:cNvPicPr>
            <a:picLocks noChangeAspect="1"/>
          </p:cNvPicPr>
          <p:nvPr/>
        </p:nvPicPr>
        <p:blipFill>
          <a:blip r:embed="rId2"/>
          <a:stretch>
            <a:fillRect/>
          </a:stretch>
        </p:blipFill>
        <p:spPr>
          <a:xfrm>
            <a:off x="159026" y="1142999"/>
            <a:ext cx="8299174" cy="5582665"/>
          </a:xfrm>
          <a:prstGeom prst="rect">
            <a:avLst/>
          </a:prstGeom>
          <a:ln>
            <a:solidFill>
              <a:schemeClr val="bg1">
                <a:lumMod val="50000"/>
              </a:schemeClr>
            </a:solidFill>
          </a:ln>
        </p:spPr>
      </p:pic>
    </p:spTree>
    <p:extLst>
      <p:ext uri="{BB962C8B-B14F-4D97-AF65-F5344CB8AC3E}">
        <p14:creationId xmlns:p14="http://schemas.microsoft.com/office/powerpoint/2010/main" val="2777589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SharePoint REST API</a:t>
            </a:r>
            <a:endParaRPr lang="en-US" dirty="0"/>
          </a:p>
        </p:txBody>
      </p:sp>
      <p:pic>
        <p:nvPicPr>
          <p:cNvPr id="3" name="Picture 2"/>
          <p:cNvPicPr>
            <a:picLocks noChangeAspect="1"/>
          </p:cNvPicPr>
          <p:nvPr/>
        </p:nvPicPr>
        <p:blipFill>
          <a:blip r:embed="rId2"/>
          <a:stretch>
            <a:fillRect/>
          </a:stretch>
        </p:blipFill>
        <p:spPr>
          <a:xfrm>
            <a:off x="228600" y="1219200"/>
            <a:ext cx="8733132" cy="5410200"/>
          </a:xfrm>
          <a:prstGeom prst="rect">
            <a:avLst/>
          </a:prstGeom>
          <a:ln>
            <a:solidFill>
              <a:schemeClr val="bg1">
                <a:lumMod val="50000"/>
              </a:schemeClr>
            </a:solidFill>
          </a:ln>
        </p:spPr>
      </p:pic>
    </p:spTree>
    <p:extLst>
      <p:ext uri="{BB962C8B-B14F-4D97-AF65-F5344CB8AC3E}">
        <p14:creationId xmlns:p14="http://schemas.microsoft.com/office/powerpoint/2010/main" val="149292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Introducing AngularJS</a:t>
            </a:r>
            <a:endParaRPr lang="en-US" dirty="0"/>
          </a:p>
        </p:txBody>
      </p:sp>
      <p:sp>
        <p:nvSpPr>
          <p:cNvPr id="3" name="Content Placeholder 2"/>
          <p:cNvSpPr>
            <a:spLocks noGrp="1"/>
          </p:cNvSpPr>
          <p:nvPr>
            <p:ph idx="1"/>
          </p:nvPr>
        </p:nvSpPr>
        <p:spPr/>
        <p:txBody>
          <a:bodyPr/>
          <a:lstStyle/>
          <a:p>
            <a:r>
              <a:rPr lang="en-US" dirty="0" smtClean="0"/>
              <a:t>What is </a:t>
            </a:r>
            <a:r>
              <a:rPr lang="en-US" dirty="0" err="1" smtClean="0"/>
              <a:t>AngularJS</a:t>
            </a:r>
            <a:r>
              <a:rPr lang="en-US" dirty="0" smtClean="0"/>
              <a:t>?</a:t>
            </a:r>
          </a:p>
          <a:p>
            <a:pPr lvl="1"/>
            <a:r>
              <a:rPr lang="en-US" dirty="0" smtClean="0"/>
              <a:t>A JavaScript framework for building web applications</a:t>
            </a:r>
          </a:p>
          <a:p>
            <a:pPr lvl="1"/>
            <a:r>
              <a:rPr lang="en-US" dirty="0" smtClean="0"/>
              <a:t>Based on Single-Page Application (SPA) model</a:t>
            </a:r>
          </a:p>
          <a:p>
            <a:pPr lvl="1"/>
            <a:r>
              <a:rPr lang="en-US" dirty="0" smtClean="0"/>
              <a:t>Implements Model-View-Controller (MVC) Pattern</a:t>
            </a:r>
          </a:p>
          <a:p>
            <a:pPr lvl="1"/>
            <a:r>
              <a:rPr lang="en-US" dirty="0" smtClean="0"/>
              <a:t>Check out the official site at </a:t>
            </a:r>
            <a:r>
              <a:rPr lang="en-US" dirty="0" smtClean="0">
                <a:hlinkClick r:id="rId2"/>
              </a:rPr>
              <a:t>http://angularjs.org/</a:t>
            </a:r>
            <a:endParaRPr lang="en-US" dirty="0" smtClean="0"/>
          </a:p>
          <a:p>
            <a:pPr marL="0" indent="0">
              <a:buNone/>
            </a:pPr>
            <a:endParaRPr lang="en-US" dirty="0" smtClean="0"/>
          </a:p>
          <a:p>
            <a:r>
              <a:rPr lang="en-US" dirty="0" smtClean="0"/>
              <a:t>Why is </a:t>
            </a:r>
            <a:r>
              <a:rPr lang="en-US" dirty="0" err="1" smtClean="0"/>
              <a:t>AngularJS</a:t>
            </a:r>
            <a:r>
              <a:rPr lang="en-US" dirty="0" smtClean="0"/>
              <a:t> so popular these days?</a:t>
            </a:r>
          </a:p>
          <a:p>
            <a:pPr lvl="1"/>
            <a:r>
              <a:rPr lang="en-US" dirty="0" smtClean="0"/>
              <a:t>True framework instead of patchwork of libraries</a:t>
            </a:r>
          </a:p>
          <a:p>
            <a:pPr lvl="1"/>
            <a:r>
              <a:rPr lang="en-US" dirty="0" smtClean="0"/>
              <a:t>Strong separation of concerns</a:t>
            </a:r>
          </a:p>
          <a:p>
            <a:endParaRPr lang="en-US" dirty="0"/>
          </a:p>
        </p:txBody>
      </p:sp>
      <p:pic>
        <p:nvPicPr>
          <p:cNvPr id="4" name="Picture 3"/>
          <p:cNvPicPr>
            <a:picLocks noChangeAspect="1"/>
          </p:cNvPicPr>
          <p:nvPr/>
        </p:nvPicPr>
        <p:blipFill>
          <a:blip r:embed="rId3"/>
          <a:stretch>
            <a:fillRect/>
          </a:stretch>
        </p:blipFill>
        <p:spPr>
          <a:xfrm>
            <a:off x="7010400" y="1201532"/>
            <a:ext cx="1905000" cy="492535"/>
          </a:xfrm>
          <a:prstGeom prst="rect">
            <a:avLst/>
          </a:prstGeom>
        </p:spPr>
      </p:pic>
    </p:spTree>
    <p:extLst>
      <p:ext uri="{BB962C8B-B14F-4D97-AF65-F5344CB8AC3E}">
        <p14:creationId xmlns:p14="http://schemas.microsoft.com/office/powerpoint/2010/main" val="951808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Custom Service to Access a SharePoint List</a:t>
            </a:r>
            <a:endParaRPr lang="en-US" dirty="0"/>
          </a:p>
        </p:txBody>
      </p:sp>
    </p:spTree>
    <p:extLst>
      <p:ext uri="{BB962C8B-B14F-4D97-AF65-F5344CB8AC3E}">
        <p14:creationId xmlns:p14="http://schemas.microsoft.com/office/powerpoint/2010/main" val="11764479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a:t>
            </a:r>
            <a:r>
              <a:rPr lang="en-US" dirty="0" err="1"/>
              <a:t>AngularJS</a:t>
            </a:r>
            <a:endParaRPr lang="en-US" dirty="0"/>
          </a:p>
          <a:p>
            <a:pPr>
              <a:buFont typeface="Wingdings" panose="05000000000000000000" pitchFamily="2" charset="2"/>
              <a:buChar char="ü"/>
            </a:pPr>
            <a:r>
              <a:rPr lang="en-US" dirty="0" smtClean="0"/>
              <a:t>Directives and Modules</a:t>
            </a:r>
            <a:endParaRPr lang="en-US" dirty="0"/>
          </a:p>
          <a:p>
            <a:pPr>
              <a:buFont typeface="Wingdings" panose="05000000000000000000" pitchFamily="2" charset="2"/>
              <a:buChar char="ü"/>
            </a:pPr>
            <a:r>
              <a:rPr lang="en-US" dirty="0"/>
              <a:t>Routes, Views and Controllers</a:t>
            </a:r>
          </a:p>
          <a:p>
            <a:pPr>
              <a:buFont typeface="Wingdings" panose="05000000000000000000" pitchFamily="2" charset="2"/>
              <a:buChar char="ü"/>
            </a:pPr>
            <a:r>
              <a:rPr lang="en-US" dirty="0" smtClean="0"/>
              <a:t>Angular Services</a:t>
            </a:r>
            <a:endParaRPr lang="en-US" dirty="0"/>
          </a:p>
        </p:txBody>
      </p:sp>
    </p:spTree>
    <p:extLst>
      <p:ext uri="{BB962C8B-B14F-4D97-AF65-F5344CB8AC3E}">
        <p14:creationId xmlns:p14="http://schemas.microsoft.com/office/powerpoint/2010/main" val="292513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JS Features</a:t>
            </a:r>
            <a:endParaRPr lang="en-US" dirty="0"/>
          </a:p>
        </p:txBody>
      </p:sp>
      <p:sp>
        <p:nvSpPr>
          <p:cNvPr id="3" name="Content Placeholder 2"/>
          <p:cNvSpPr>
            <a:spLocks noGrp="1"/>
          </p:cNvSpPr>
          <p:nvPr>
            <p:ph idx="1"/>
          </p:nvPr>
        </p:nvSpPr>
        <p:spPr/>
        <p:txBody>
          <a:bodyPr>
            <a:noAutofit/>
          </a:bodyPr>
          <a:lstStyle/>
          <a:p>
            <a:r>
              <a:rPr lang="en-US" sz="2000" dirty="0" smtClean="0"/>
              <a:t>Directive</a:t>
            </a:r>
          </a:p>
          <a:p>
            <a:pPr lvl="1"/>
            <a:r>
              <a:rPr lang="en-US" sz="1800" dirty="0" smtClean="0"/>
              <a:t>A shared unit of declarative functionality</a:t>
            </a:r>
          </a:p>
          <a:p>
            <a:r>
              <a:rPr lang="en-US" sz="2000" dirty="0" smtClean="0"/>
              <a:t>Module</a:t>
            </a:r>
            <a:endParaRPr lang="en-US" sz="2000" dirty="0"/>
          </a:p>
          <a:p>
            <a:pPr lvl="1"/>
            <a:r>
              <a:rPr lang="en-US" sz="1800" dirty="0"/>
              <a:t>A container </a:t>
            </a:r>
            <a:r>
              <a:rPr lang="en-US" sz="1800" dirty="0" smtClean="0"/>
              <a:t>for a reusable unit of code</a:t>
            </a:r>
            <a:endParaRPr lang="en-US" sz="1800" dirty="0"/>
          </a:p>
          <a:p>
            <a:r>
              <a:rPr lang="en-US" sz="2000" dirty="0" smtClean="0"/>
              <a:t>Controller</a:t>
            </a:r>
          </a:p>
          <a:p>
            <a:pPr lvl="1"/>
            <a:r>
              <a:rPr lang="en-US" sz="1800" dirty="0" smtClean="0"/>
              <a:t>A JavaScript functions which processes incoming requests</a:t>
            </a:r>
          </a:p>
          <a:p>
            <a:r>
              <a:rPr lang="en-US" sz="2000" dirty="0" smtClean="0"/>
              <a:t>View</a:t>
            </a:r>
          </a:p>
          <a:p>
            <a:pPr lvl="1"/>
            <a:r>
              <a:rPr lang="en-US" sz="1800" dirty="0" smtClean="0"/>
              <a:t>An HTML template that serves as a partial view on a page</a:t>
            </a:r>
          </a:p>
          <a:p>
            <a:r>
              <a:rPr lang="en-US" sz="2000" dirty="0" smtClean="0"/>
              <a:t>Model</a:t>
            </a:r>
            <a:endParaRPr lang="en-US" sz="2000" dirty="0"/>
          </a:p>
          <a:p>
            <a:pPr lvl="1"/>
            <a:r>
              <a:rPr lang="en-US" sz="1800" dirty="0" smtClean="0"/>
              <a:t>JavaScript object containing domain-specific data prepared by controller</a:t>
            </a:r>
          </a:p>
          <a:p>
            <a:pPr lvl="1"/>
            <a:r>
              <a:rPr lang="en-US" sz="1800" dirty="0" smtClean="0"/>
              <a:t>Object properties declaratively bound to HTML elements in the view</a:t>
            </a:r>
            <a:endParaRPr lang="en-US" sz="2000" dirty="0" smtClean="0"/>
          </a:p>
          <a:p>
            <a:r>
              <a:rPr lang="en-US" sz="2000" dirty="0" smtClean="0"/>
              <a:t>Service</a:t>
            </a:r>
          </a:p>
          <a:p>
            <a:pPr lvl="1"/>
            <a:r>
              <a:rPr lang="en-US" sz="1800" dirty="0" smtClean="0"/>
              <a:t>Built-in Angular services include $http, $window and $route</a:t>
            </a:r>
          </a:p>
          <a:p>
            <a:pPr lvl="1"/>
            <a:r>
              <a:rPr lang="en-US" sz="1800" dirty="0" smtClean="0"/>
              <a:t>Custom services used to write code which is shared across controllers</a:t>
            </a:r>
          </a:p>
        </p:txBody>
      </p:sp>
    </p:spTree>
    <p:extLst>
      <p:ext uri="{BB962C8B-B14F-4D97-AF65-F5344CB8AC3E}">
        <p14:creationId xmlns:p14="http://schemas.microsoft.com/office/powerpoint/2010/main" val="2358402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Angular JS to an App</a:t>
            </a:r>
            <a:endParaRPr lang="en-US" dirty="0"/>
          </a:p>
        </p:txBody>
      </p:sp>
      <p:pic>
        <p:nvPicPr>
          <p:cNvPr id="5" name="Picture 4"/>
          <p:cNvPicPr>
            <a:picLocks noChangeAspect="1"/>
          </p:cNvPicPr>
          <p:nvPr/>
        </p:nvPicPr>
        <p:blipFill>
          <a:blip r:embed="rId3"/>
          <a:stretch>
            <a:fillRect/>
          </a:stretch>
        </p:blipFill>
        <p:spPr>
          <a:xfrm>
            <a:off x="457200" y="1764632"/>
            <a:ext cx="1981200" cy="3806346"/>
          </a:xfrm>
          <a:prstGeom prst="rect">
            <a:avLst/>
          </a:prstGeom>
        </p:spPr>
      </p:pic>
      <p:pic>
        <p:nvPicPr>
          <p:cNvPr id="6" name="Picture 5"/>
          <p:cNvPicPr>
            <a:picLocks noChangeAspect="1"/>
          </p:cNvPicPr>
          <p:nvPr/>
        </p:nvPicPr>
        <p:blipFill>
          <a:blip r:embed="rId4"/>
          <a:stretch>
            <a:fillRect/>
          </a:stretch>
        </p:blipFill>
        <p:spPr>
          <a:xfrm>
            <a:off x="3505200" y="2690342"/>
            <a:ext cx="4942948" cy="3234885"/>
          </a:xfrm>
          <a:prstGeom prst="rect">
            <a:avLst/>
          </a:prstGeom>
        </p:spPr>
      </p:pic>
      <p:sp>
        <p:nvSpPr>
          <p:cNvPr id="7" name="TextBox 6"/>
          <p:cNvSpPr txBox="1"/>
          <p:nvPr/>
        </p:nvSpPr>
        <p:spPr>
          <a:xfrm>
            <a:off x="228600" y="1295400"/>
            <a:ext cx="3082895" cy="369332"/>
          </a:xfrm>
          <a:prstGeom prst="rect">
            <a:avLst/>
          </a:prstGeom>
          <a:noFill/>
        </p:spPr>
        <p:txBody>
          <a:bodyPr wrap="none" rtlCol="0">
            <a:spAutoFit/>
          </a:bodyPr>
          <a:lstStyle/>
          <a:p>
            <a:r>
              <a:rPr lang="en-US" dirty="0" smtClean="0"/>
              <a:t>1. Manage </a:t>
            </a:r>
            <a:r>
              <a:rPr lang="en-US" dirty="0" err="1" smtClean="0"/>
              <a:t>NuGet</a:t>
            </a:r>
            <a:r>
              <a:rPr lang="en-US" dirty="0" smtClean="0"/>
              <a:t> Packages</a:t>
            </a:r>
            <a:endParaRPr lang="en-US" dirty="0"/>
          </a:p>
        </p:txBody>
      </p:sp>
      <p:sp>
        <p:nvSpPr>
          <p:cNvPr id="8" name="TextBox 7"/>
          <p:cNvSpPr txBox="1"/>
          <p:nvPr/>
        </p:nvSpPr>
        <p:spPr>
          <a:xfrm>
            <a:off x="3453226" y="1764632"/>
            <a:ext cx="2523448" cy="369332"/>
          </a:xfrm>
          <a:prstGeom prst="rect">
            <a:avLst/>
          </a:prstGeom>
          <a:noFill/>
        </p:spPr>
        <p:txBody>
          <a:bodyPr wrap="none" rtlCol="0">
            <a:spAutoFit/>
          </a:bodyPr>
          <a:lstStyle/>
          <a:p>
            <a:r>
              <a:rPr lang="en-US" dirty="0" smtClean="0"/>
              <a:t>2. Search for “Angular”</a:t>
            </a:r>
            <a:endParaRPr lang="en-US" dirty="0"/>
          </a:p>
        </p:txBody>
      </p:sp>
      <p:sp>
        <p:nvSpPr>
          <p:cNvPr id="9" name="TextBox 8"/>
          <p:cNvSpPr txBox="1"/>
          <p:nvPr/>
        </p:nvSpPr>
        <p:spPr>
          <a:xfrm>
            <a:off x="3453226" y="2227487"/>
            <a:ext cx="2788007" cy="369332"/>
          </a:xfrm>
          <a:prstGeom prst="rect">
            <a:avLst/>
          </a:prstGeom>
          <a:noFill/>
        </p:spPr>
        <p:txBody>
          <a:bodyPr wrap="none" rtlCol="0">
            <a:spAutoFit/>
          </a:bodyPr>
          <a:lstStyle/>
          <a:p>
            <a:r>
              <a:rPr lang="en-US" dirty="0" smtClean="0"/>
              <a:t>3. Install Angular JS Core</a:t>
            </a:r>
            <a:endParaRPr lang="en-US" dirty="0"/>
          </a:p>
        </p:txBody>
      </p:sp>
    </p:spTree>
    <p:extLst>
      <p:ext uri="{BB962C8B-B14F-4D97-AF65-F5344CB8AC3E}">
        <p14:creationId xmlns:p14="http://schemas.microsoft.com/office/powerpoint/2010/main" val="1209830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App Project Structure</a:t>
            </a:r>
            <a:endParaRPr lang="en-US" dirty="0"/>
          </a:p>
        </p:txBody>
      </p:sp>
      <p:sp>
        <p:nvSpPr>
          <p:cNvPr id="3" name="Content Placeholder 2"/>
          <p:cNvSpPr>
            <a:spLocks noGrp="1"/>
          </p:cNvSpPr>
          <p:nvPr>
            <p:ph idx="1"/>
          </p:nvPr>
        </p:nvSpPr>
        <p:spPr/>
        <p:txBody>
          <a:bodyPr>
            <a:normAutofit/>
          </a:bodyPr>
          <a:lstStyle/>
          <a:p>
            <a:r>
              <a:rPr lang="en-US" sz="2400" dirty="0"/>
              <a:t>A</a:t>
            </a:r>
            <a:r>
              <a:rPr lang="en-US" sz="2400" dirty="0" smtClean="0"/>
              <a:t>ll application code maintained in </a:t>
            </a:r>
            <a:r>
              <a:rPr lang="en-US" sz="2000" b="1" dirty="0" smtClean="0">
                <a:solidFill>
                  <a:schemeClr val="accent1"/>
                </a:solidFill>
              </a:rPr>
              <a:t>App</a:t>
            </a:r>
            <a:r>
              <a:rPr lang="en-US" sz="2400" dirty="0" smtClean="0"/>
              <a:t> folder</a:t>
            </a:r>
          </a:p>
          <a:p>
            <a:pPr lvl="1"/>
            <a:r>
              <a:rPr lang="en-US" sz="2000" dirty="0" smtClean="0"/>
              <a:t>App start page implemented using </a:t>
            </a:r>
            <a:r>
              <a:rPr lang="en-US" sz="1800" b="1" dirty="0" smtClean="0">
                <a:solidFill>
                  <a:schemeClr val="accent1"/>
                </a:solidFill>
              </a:rPr>
              <a:t>start.html</a:t>
            </a:r>
            <a:endParaRPr lang="en-US" sz="2000" b="1" dirty="0" smtClean="0">
              <a:solidFill>
                <a:schemeClr val="accent1"/>
              </a:solidFill>
            </a:endParaRPr>
          </a:p>
          <a:p>
            <a:pPr lvl="1"/>
            <a:r>
              <a:rPr lang="en-US" sz="2000" dirty="0" smtClean="0"/>
              <a:t>App initialization </a:t>
            </a:r>
            <a:r>
              <a:rPr lang="en-US" sz="2000" dirty="0"/>
              <a:t>code </a:t>
            </a:r>
            <a:r>
              <a:rPr lang="en-US" sz="2000" dirty="0" smtClean="0"/>
              <a:t>maintained in </a:t>
            </a:r>
            <a:r>
              <a:rPr lang="en-US" sz="1800" b="1" dirty="0" smtClean="0">
                <a:solidFill>
                  <a:schemeClr val="accent1"/>
                </a:solidFill>
              </a:rPr>
              <a:t>app.js</a:t>
            </a:r>
            <a:endParaRPr lang="en-US" sz="2000" b="1" dirty="0" smtClean="0">
              <a:solidFill>
                <a:schemeClr val="accent1"/>
              </a:solidFill>
            </a:endParaRPr>
          </a:p>
          <a:p>
            <a:pPr lvl="1"/>
            <a:r>
              <a:rPr lang="en-US" sz="2000" dirty="0" smtClean="0"/>
              <a:t>Child folders added for </a:t>
            </a:r>
            <a:r>
              <a:rPr lang="en-US" sz="2000" dirty="0" smtClean="0">
                <a:solidFill>
                  <a:schemeClr val="accent1"/>
                </a:solidFill>
              </a:rPr>
              <a:t>controllers</a:t>
            </a:r>
            <a:r>
              <a:rPr lang="en-US" sz="2000" dirty="0" smtClean="0"/>
              <a:t>, </a:t>
            </a:r>
            <a:r>
              <a:rPr lang="en-US" sz="2000" dirty="0" smtClean="0">
                <a:solidFill>
                  <a:schemeClr val="accent1"/>
                </a:solidFill>
              </a:rPr>
              <a:t>services</a:t>
            </a:r>
            <a:r>
              <a:rPr lang="en-US" sz="2000" dirty="0" smtClean="0"/>
              <a:t> and </a:t>
            </a:r>
            <a:r>
              <a:rPr lang="en-US" sz="2000" dirty="0" smtClean="0">
                <a:solidFill>
                  <a:schemeClr val="accent1"/>
                </a:solidFill>
              </a:rPr>
              <a:t>views</a:t>
            </a:r>
          </a:p>
          <a:p>
            <a:endParaRPr lang="en-US" sz="2400" dirty="0"/>
          </a:p>
        </p:txBody>
      </p:sp>
      <p:grpSp>
        <p:nvGrpSpPr>
          <p:cNvPr id="26" name="Group 25"/>
          <p:cNvGrpSpPr/>
          <p:nvPr/>
        </p:nvGrpSpPr>
        <p:grpSpPr>
          <a:xfrm>
            <a:off x="1295400" y="3264103"/>
            <a:ext cx="4387850" cy="3334246"/>
            <a:chOff x="4191000" y="3025369"/>
            <a:chExt cx="4813300" cy="3657538"/>
          </a:xfrm>
        </p:grpSpPr>
        <p:pic>
          <p:nvPicPr>
            <p:cNvPr id="4" name="Picture 3"/>
            <p:cNvPicPr>
              <a:picLocks noChangeAspect="1"/>
            </p:cNvPicPr>
            <p:nvPr/>
          </p:nvPicPr>
          <p:blipFill>
            <a:blip r:embed="rId2"/>
            <a:stretch>
              <a:fillRect/>
            </a:stretch>
          </p:blipFill>
          <p:spPr>
            <a:xfrm>
              <a:off x="4191000" y="3124200"/>
              <a:ext cx="2514600" cy="2554096"/>
            </a:xfrm>
            <a:prstGeom prst="rect">
              <a:avLst/>
            </a:prstGeom>
            <a:ln>
              <a:solidFill>
                <a:schemeClr val="bg1">
                  <a:lumMod val="50000"/>
                </a:schemeClr>
              </a:solidFill>
            </a:ln>
          </p:spPr>
        </p:pic>
        <p:grpSp>
          <p:nvGrpSpPr>
            <p:cNvPr id="8" name="Group 7"/>
            <p:cNvGrpSpPr/>
            <p:nvPr/>
          </p:nvGrpSpPr>
          <p:grpSpPr>
            <a:xfrm>
              <a:off x="7213600" y="3025369"/>
              <a:ext cx="1790700" cy="3657538"/>
              <a:chOff x="6781800" y="2717800"/>
              <a:chExt cx="1485900" cy="3034978"/>
            </a:xfrm>
          </p:grpSpPr>
          <p:pic>
            <p:nvPicPr>
              <p:cNvPr id="5" name="Picture 4"/>
              <p:cNvPicPr>
                <a:picLocks noChangeAspect="1"/>
              </p:cNvPicPr>
              <p:nvPr/>
            </p:nvPicPr>
            <p:blipFill>
              <a:blip r:embed="rId3"/>
              <a:stretch>
                <a:fillRect/>
              </a:stretch>
            </p:blipFill>
            <p:spPr>
              <a:xfrm>
                <a:off x="6781800" y="2717800"/>
                <a:ext cx="1485900" cy="1152525"/>
              </a:xfrm>
              <a:prstGeom prst="rect">
                <a:avLst/>
              </a:prstGeom>
              <a:ln>
                <a:solidFill>
                  <a:schemeClr val="bg1">
                    <a:lumMod val="65000"/>
                  </a:schemeClr>
                </a:solidFill>
              </a:ln>
            </p:spPr>
          </p:pic>
          <p:pic>
            <p:nvPicPr>
              <p:cNvPr id="6" name="Picture 5"/>
              <p:cNvPicPr>
                <a:picLocks noChangeAspect="1"/>
              </p:cNvPicPr>
              <p:nvPr/>
            </p:nvPicPr>
            <p:blipFill>
              <a:blip r:embed="rId4"/>
              <a:stretch>
                <a:fillRect/>
              </a:stretch>
            </p:blipFill>
            <p:spPr>
              <a:xfrm>
                <a:off x="6781800" y="4020741"/>
                <a:ext cx="1485900" cy="415698"/>
              </a:xfrm>
              <a:prstGeom prst="rect">
                <a:avLst/>
              </a:prstGeom>
              <a:ln>
                <a:solidFill>
                  <a:schemeClr val="bg1">
                    <a:lumMod val="50000"/>
                  </a:schemeClr>
                </a:solidFill>
              </a:ln>
            </p:spPr>
          </p:pic>
          <p:pic>
            <p:nvPicPr>
              <p:cNvPr id="7" name="Picture 6"/>
              <p:cNvPicPr>
                <a:picLocks noChangeAspect="1"/>
              </p:cNvPicPr>
              <p:nvPr/>
            </p:nvPicPr>
            <p:blipFill>
              <a:blip r:embed="rId5"/>
              <a:stretch>
                <a:fillRect/>
              </a:stretch>
            </p:blipFill>
            <p:spPr>
              <a:xfrm>
                <a:off x="6781800" y="4619303"/>
                <a:ext cx="1447800" cy="1133475"/>
              </a:xfrm>
              <a:prstGeom prst="rect">
                <a:avLst/>
              </a:prstGeom>
              <a:ln>
                <a:solidFill>
                  <a:schemeClr val="bg1">
                    <a:lumMod val="50000"/>
                  </a:schemeClr>
                </a:solidFill>
              </a:ln>
            </p:spPr>
          </p:pic>
        </p:grpSp>
        <p:cxnSp>
          <p:nvCxnSpPr>
            <p:cNvPr id="10" name="Straight Arrow Connector 9"/>
            <p:cNvCxnSpPr/>
            <p:nvPr/>
          </p:nvCxnSpPr>
          <p:spPr>
            <a:xfrm flipV="1">
              <a:off x="5854700" y="3304769"/>
              <a:ext cx="1244600"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727700" y="4536669"/>
              <a:ext cx="1422400" cy="20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537200" y="4765956"/>
              <a:ext cx="1600200" cy="570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069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an Angular JS App Project</a:t>
            </a:r>
            <a:endParaRPr lang="en-US" dirty="0"/>
          </a:p>
        </p:txBody>
      </p:sp>
    </p:spTree>
    <p:extLst>
      <p:ext uri="{BB962C8B-B14F-4D97-AF65-F5344CB8AC3E}">
        <p14:creationId xmlns:p14="http://schemas.microsoft.com/office/powerpoint/2010/main" val="4146351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Introduction to </a:t>
            </a:r>
            <a:r>
              <a:rPr lang="en-US" dirty="0" err="1"/>
              <a:t>AngularJS</a:t>
            </a:r>
            <a:endParaRPr lang="en-US" dirty="0"/>
          </a:p>
          <a:p>
            <a:pPr>
              <a:buFont typeface="Wingdings" panose="05000000000000000000" pitchFamily="2" charset="2"/>
              <a:buChar char="Ø"/>
            </a:pPr>
            <a:r>
              <a:rPr lang="en-US" dirty="0" smtClean="0"/>
              <a:t>Directives and Modules</a:t>
            </a:r>
            <a:endParaRPr lang="en-US" dirty="0"/>
          </a:p>
          <a:p>
            <a:pPr>
              <a:buFont typeface="Wingdings" panose="05000000000000000000" pitchFamily="2" charset="2"/>
              <a:buChar char="§"/>
            </a:pPr>
            <a:r>
              <a:rPr lang="en-US" dirty="0"/>
              <a:t>Routes, Views and Controllers</a:t>
            </a:r>
          </a:p>
          <a:p>
            <a:pPr>
              <a:buFont typeface="Wingdings" panose="05000000000000000000" pitchFamily="2" charset="2"/>
              <a:buChar char="§"/>
            </a:pPr>
            <a:r>
              <a:rPr lang="en-US" dirty="0" smtClean="0"/>
              <a:t>Angular Services</a:t>
            </a:r>
            <a:endParaRPr lang="en-US" dirty="0"/>
          </a:p>
        </p:txBody>
      </p:sp>
    </p:spTree>
    <p:extLst>
      <p:ext uri="{BB962C8B-B14F-4D97-AF65-F5344CB8AC3E}">
        <p14:creationId xmlns:p14="http://schemas.microsoft.com/office/powerpoint/2010/main" val="1167446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Directives</a:t>
            </a:r>
            <a:endParaRPr lang="en-US" dirty="0"/>
          </a:p>
        </p:txBody>
      </p:sp>
      <p:sp>
        <p:nvSpPr>
          <p:cNvPr id="3" name="Content Placeholder 2"/>
          <p:cNvSpPr>
            <a:spLocks noGrp="1"/>
          </p:cNvSpPr>
          <p:nvPr>
            <p:ph idx="1"/>
          </p:nvPr>
        </p:nvSpPr>
        <p:spPr>
          <a:xfrm>
            <a:off x="609600" y="1524000"/>
            <a:ext cx="7885581" cy="4800600"/>
          </a:xfrm>
          <a:prstGeom prst="rect">
            <a:avLst/>
          </a:prstGeom>
        </p:spPr>
        <p:txBody>
          <a:bodyPr>
            <a:normAutofit/>
          </a:bodyPr>
          <a:lstStyle/>
          <a:p>
            <a:r>
              <a:rPr lang="en-US" dirty="0" err="1" smtClean="0"/>
              <a:t>AngularJS</a:t>
            </a:r>
            <a:r>
              <a:rPr lang="en-US" dirty="0" smtClean="0"/>
              <a:t> includes several built-in Directives</a:t>
            </a:r>
          </a:p>
          <a:p>
            <a:pPr lvl="1"/>
            <a:r>
              <a:rPr lang="en-US" dirty="0" smtClean="0"/>
              <a:t>Directives created with custom attributes in HTML5</a:t>
            </a:r>
          </a:p>
          <a:p>
            <a:pPr lvl="1"/>
            <a:r>
              <a:rPr lang="en-US" dirty="0" smtClean="0"/>
              <a:t>Custom attributes in HTML5 start with </a:t>
            </a:r>
            <a:r>
              <a:rPr lang="en-US" sz="2000" b="1" dirty="0">
                <a:solidFill>
                  <a:schemeClr val="accent1"/>
                </a:solidFill>
                <a:latin typeface="Lucida Console" panose="020B0609040504020204" pitchFamily="49" charset="0"/>
                <a:cs typeface="Consolas" panose="020B0609020204030204" pitchFamily="49" charset="0"/>
              </a:rPr>
              <a:t>data-</a:t>
            </a:r>
            <a:endParaRPr lang="en-US" b="1" dirty="0">
              <a:solidFill>
                <a:schemeClr val="accent1"/>
              </a:solidFill>
              <a:latin typeface="Lucida Console" panose="020B0609040504020204" pitchFamily="49" charset="0"/>
              <a:cs typeface="Consolas" panose="020B0609020204030204" pitchFamily="49" charset="0"/>
            </a:endParaRPr>
          </a:p>
          <a:p>
            <a:pPr lvl="1"/>
            <a:endParaRPr lang="en-US" dirty="0" smtClean="0"/>
          </a:p>
          <a:p>
            <a:r>
              <a:rPr lang="en-US" dirty="0" smtClean="0"/>
              <a:t>Angular Directives start with </a:t>
            </a:r>
            <a:r>
              <a:rPr lang="en-US" sz="2400" b="1" dirty="0" smtClean="0">
                <a:solidFill>
                  <a:schemeClr val="accent1"/>
                </a:solidFill>
                <a:latin typeface="Lucida Console" panose="020B0609040504020204" pitchFamily="49" charset="0"/>
                <a:cs typeface="Consolas" panose="020B0609020204030204" pitchFamily="49" charset="0"/>
              </a:rPr>
              <a:t>data-ng</a:t>
            </a:r>
            <a:r>
              <a:rPr lang="en-US" b="1" dirty="0" smtClean="0">
                <a:solidFill>
                  <a:schemeClr val="accent1"/>
                </a:solidFill>
                <a:latin typeface="Lucida Console" panose="020B0609040504020204" pitchFamily="49" charset="0"/>
                <a:cs typeface="Consolas" panose="020B0609020204030204" pitchFamily="49" charset="0"/>
              </a:rPr>
              <a:t> </a:t>
            </a:r>
            <a:r>
              <a:rPr lang="en-US" dirty="0" smtClean="0"/>
              <a:t>or </a:t>
            </a:r>
            <a:r>
              <a:rPr lang="en-US" sz="2400" b="1" dirty="0" smtClean="0">
                <a:solidFill>
                  <a:schemeClr val="accent1"/>
                </a:solidFill>
                <a:latin typeface="Lucida Console" panose="020B0609040504020204" pitchFamily="49" charset="0"/>
                <a:cs typeface="Consolas" panose="020B0609020204030204" pitchFamily="49" charset="0"/>
              </a:rPr>
              <a:t>ng-</a:t>
            </a:r>
            <a:endParaRPr lang="en-US" b="1" dirty="0">
              <a:solidFill>
                <a:schemeClr val="accent1"/>
              </a:solidFill>
              <a:latin typeface="Lucida Console" panose="020B0609040504020204" pitchFamily="49" charset="0"/>
              <a:cs typeface="Consolas" panose="020B0609020204030204" pitchFamily="49" charset="0"/>
            </a:endParaRPr>
          </a:p>
          <a:p>
            <a:pPr lvl="1"/>
            <a:r>
              <a:rPr lang="en-US" dirty="0" smtClean="0"/>
              <a:t>You can use </a:t>
            </a:r>
            <a:r>
              <a:rPr lang="en-US" sz="2000" b="1" dirty="0" smtClean="0">
                <a:solidFill>
                  <a:schemeClr val="accent1"/>
                </a:solidFill>
                <a:latin typeface="Lucida Console" panose="020B0609040504020204" pitchFamily="49" charset="0"/>
                <a:cs typeface="Consolas" panose="020B0609020204030204" pitchFamily="49" charset="0"/>
              </a:rPr>
              <a:t>data-ng-app</a:t>
            </a:r>
            <a:r>
              <a:rPr lang="en-US" sz="2000" b="1" dirty="0" smtClean="0">
                <a:solidFill>
                  <a:srgbClr val="FF0000"/>
                </a:solidFill>
                <a:latin typeface="Lucida Console" panose="020B0609040504020204" pitchFamily="49" charset="0"/>
                <a:cs typeface="Consolas" panose="020B0609020204030204" pitchFamily="49" charset="0"/>
              </a:rPr>
              <a:t> </a:t>
            </a:r>
            <a:r>
              <a:rPr lang="en-US" dirty="0" smtClean="0"/>
              <a:t>or </a:t>
            </a:r>
            <a:r>
              <a:rPr lang="en-US" sz="2000" b="1" dirty="0" smtClean="0">
                <a:solidFill>
                  <a:schemeClr val="accent1"/>
                </a:solidFill>
                <a:latin typeface="Lucida Console" panose="020B0609040504020204" pitchFamily="49" charset="0"/>
                <a:cs typeface="Consolas" panose="020B0609020204030204" pitchFamily="49" charset="0"/>
              </a:rPr>
              <a:t>ng-app</a:t>
            </a:r>
            <a:endParaRPr lang="en-US" dirty="0" smtClean="0"/>
          </a:p>
          <a:p>
            <a:pPr lvl="1"/>
            <a:r>
              <a:rPr lang="en-US" dirty="0"/>
              <a:t>You can use </a:t>
            </a:r>
            <a:r>
              <a:rPr lang="en-US" sz="2000" b="1" dirty="0" smtClean="0">
                <a:solidFill>
                  <a:schemeClr val="accent1"/>
                </a:solidFill>
                <a:latin typeface="Lucida Console" panose="020B0609040504020204" pitchFamily="49" charset="0"/>
                <a:cs typeface="Consolas" panose="020B0609020204030204" pitchFamily="49" charset="0"/>
              </a:rPr>
              <a:t>data-ng-controller</a:t>
            </a:r>
            <a:r>
              <a:rPr lang="en-US" dirty="0" smtClean="0"/>
              <a:t> or </a:t>
            </a:r>
            <a:r>
              <a:rPr lang="en-US" sz="2000" b="1" dirty="0">
                <a:solidFill>
                  <a:schemeClr val="accent1"/>
                </a:solidFill>
                <a:latin typeface="Lucida Console" panose="020B0609040504020204" pitchFamily="49" charset="0"/>
                <a:cs typeface="Consolas" panose="020B0609020204030204" pitchFamily="49" charset="0"/>
              </a:rPr>
              <a:t>ng-controller</a:t>
            </a:r>
            <a:endParaRPr lang="en-US" sz="2000" dirty="0" smtClean="0"/>
          </a:p>
          <a:p>
            <a:pPr lvl="1"/>
            <a:r>
              <a:rPr lang="en-US" dirty="0"/>
              <a:t>You can use </a:t>
            </a:r>
            <a:r>
              <a:rPr lang="en-US" sz="2000" b="1" dirty="0" smtClean="0">
                <a:solidFill>
                  <a:schemeClr val="accent1"/>
                </a:solidFill>
                <a:latin typeface="Lucida Console" panose="020B0609040504020204" pitchFamily="49" charset="0"/>
                <a:cs typeface="Consolas" panose="020B0609020204030204" pitchFamily="49" charset="0"/>
              </a:rPr>
              <a:t>data-ng-click</a:t>
            </a:r>
            <a:r>
              <a:rPr lang="en-US" dirty="0" smtClean="0"/>
              <a:t> or </a:t>
            </a:r>
            <a:r>
              <a:rPr lang="en-US" sz="2000" b="1" dirty="0">
                <a:solidFill>
                  <a:schemeClr val="accent1"/>
                </a:solidFill>
                <a:latin typeface="Lucida Console" panose="020B0609040504020204" pitchFamily="49" charset="0"/>
                <a:cs typeface="Consolas" panose="020B0609020204030204" pitchFamily="49" charset="0"/>
              </a:rPr>
              <a:t>ng-click</a:t>
            </a:r>
            <a:endParaRPr lang="en-US" dirty="0"/>
          </a:p>
        </p:txBody>
      </p:sp>
    </p:spTree>
    <p:extLst>
      <p:ext uri="{BB962C8B-B14F-4D97-AF65-F5344CB8AC3E}">
        <p14:creationId xmlns:p14="http://schemas.microsoft.com/office/powerpoint/2010/main" val="3525158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metadata/properties"/>
    <ds:schemaRef ds:uri="http://purl.org/dc/terms/"/>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1344</Words>
  <Application>Microsoft Office PowerPoint</Application>
  <PresentationFormat>On-screen Show (4:3)</PresentationFormat>
  <Paragraphs>242</Paragraphs>
  <Slides>31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Consolas</vt:lpstr>
      <vt:lpstr>Lucida Console</vt:lpstr>
      <vt:lpstr>Segoe UI</vt:lpstr>
      <vt:lpstr>Wingdings</vt:lpstr>
      <vt:lpstr>CPT Course Module</vt:lpstr>
      <vt:lpstr>Developing SharePoint Add-ins with AngularJS</vt:lpstr>
      <vt:lpstr>Agenda</vt:lpstr>
      <vt:lpstr>Introducing AngularJS</vt:lpstr>
      <vt:lpstr>Angular JS Features</vt:lpstr>
      <vt:lpstr>Adding Angular JS to an App</vt:lpstr>
      <vt:lpstr>SharePoint App Project Structure</vt:lpstr>
      <vt:lpstr>Starting an Angular JS App Project</vt:lpstr>
      <vt:lpstr>Agenda</vt:lpstr>
      <vt:lpstr>Angular Directives</vt:lpstr>
      <vt:lpstr>Key Angular Directives</vt:lpstr>
      <vt:lpstr>Understanding Modules</vt:lpstr>
      <vt:lpstr>Adding Angular Directives to a SharePoint-hosted App Start Page</vt:lpstr>
      <vt:lpstr>Agenda</vt:lpstr>
      <vt:lpstr>Routes, View Template and Controllers</vt:lpstr>
      <vt:lpstr>Defining Routes</vt:lpstr>
      <vt:lpstr>Dynamically Loading View Templates</vt:lpstr>
      <vt:lpstr>Understanding Controllers</vt:lpstr>
      <vt:lpstr>Understanding View Templates</vt:lpstr>
      <vt:lpstr>Programming $scope in Controllers &amp; Views</vt:lpstr>
      <vt:lpstr>Filters</vt:lpstr>
      <vt:lpstr>Key Filters</vt:lpstr>
      <vt:lpstr>Creating a Routing Scheme with Controllers and View Templates</vt:lpstr>
      <vt:lpstr>Agenda</vt:lpstr>
      <vt:lpstr>Service Components included with AngularJS</vt:lpstr>
      <vt:lpstr>Custom Services in Angular</vt:lpstr>
      <vt:lpstr>Best Practices with Services and Controllers</vt:lpstr>
      <vt:lpstr>Controller Processing Flow</vt:lpstr>
      <vt:lpstr>wingtipCrmService</vt:lpstr>
      <vt:lpstr>Accessing the SharePoint REST API</vt:lpstr>
      <vt:lpstr>Adding a Custom Service to Access a SharePoint List</vt:lpstr>
      <vt:lpstr>Summary</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SharePoint Add-ins with AngularJS</dc:title>
  <dc:creator/>
  <cp:lastModifiedBy/>
  <cp:revision>1</cp:revision>
  <dcterms:created xsi:type="dcterms:W3CDTF">2013-11-26T18:13:22Z</dcterms:created>
  <dcterms:modified xsi:type="dcterms:W3CDTF">2015-09-03T17:51:05Z</dcterms:modified>
</cp:coreProperties>
</file>