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0"/>
  </p:notesMasterIdLst>
  <p:handoutMasterIdLst>
    <p:handoutMasterId r:id="rId41"/>
  </p:handoutMasterIdLst>
  <p:sldIdLst>
    <p:sldId id="279" r:id="rId6"/>
    <p:sldId id="278" r:id="rId7"/>
    <p:sldId id="328" r:id="rId8"/>
    <p:sldId id="283" r:id="rId9"/>
    <p:sldId id="284" r:id="rId10"/>
    <p:sldId id="286" r:id="rId11"/>
    <p:sldId id="289" r:id="rId12"/>
    <p:sldId id="311" r:id="rId13"/>
    <p:sldId id="323" r:id="rId14"/>
    <p:sldId id="330" r:id="rId15"/>
    <p:sldId id="313" r:id="rId16"/>
    <p:sldId id="319" r:id="rId17"/>
    <p:sldId id="312" r:id="rId18"/>
    <p:sldId id="329" r:id="rId19"/>
    <p:sldId id="324" r:id="rId20"/>
    <p:sldId id="314" r:id="rId21"/>
    <p:sldId id="315" r:id="rId22"/>
    <p:sldId id="316" r:id="rId23"/>
    <p:sldId id="301" r:id="rId24"/>
    <p:sldId id="291" r:id="rId25"/>
    <p:sldId id="331" r:id="rId26"/>
    <p:sldId id="332" r:id="rId27"/>
    <p:sldId id="325" r:id="rId28"/>
    <p:sldId id="288" r:id="rId29"/>
    <p:sldId id="318" r:id="rId30"/>
    <p:sldId id="310" r:id="rId31"/>
    <p:sldId id="309" r:id="rId32"/>
    <p:sldId id="333" r:id="rId33"/>
    <p:sldId id="338" r:id="rId34"/>
    <p:sldId id="339" r:id="rId35"/>
    <p:sldId id="340" r:id="rId36"/>
    <p:sldId id="335" r:id="rId37"/>
    <p:sldId id="341" r:id="rId38"/>
    <p:sldId id="334" r:id="rId3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957" autoAdjust="0"/>
    <p:restoredTop sz="65496" autoAdjust="0"/>
  </p:normalViewPr>
  <p:slideViewPr>
    <p:cSldViewPr>
      <p:cViewPr varScale="1">
        <p:scale>
          <a:sx n="58" d="100"/>
          <a:sy n="58" d="100"/>
        </p:scale>
        <p:origin x="2294" y="58"/>
      </p:cViewPr>
      <p:guideLst>
        <p:guide orient="horz" pos="2160"/>
        <p:guide pos="2880"/>
      </p:guideLst>
    </p:cSldViewPr>
  </p:slideViewPr>
  <p:notesTextViewPr>
    <p:cViewPr>
      <p:scale>
        <a:sx n="200" d="100"/>
        <a:sy n="200" d="100"/>
      </p:scale>
      <p:origin x="0" y="0"/>
    </p:cViewPr>
  </p:notesTextViewPr>
  <p:sorterViewPr>
    <p:cViewPr varScale="1">
      <p:scale>
        <a:sx n="1" d="1"/>
        <a:sy n="1" d="1"/>
      </p:scale>
      <p:origin x="0" y="-4483"/>
    </p:cViewPr>
  </p:sorterViewPr>
  <p:notesViewPr>
    <p:cSldViewPr>
      <p:cViewPr varScale="1">
        <p:scale>
          <a:sx n="92" d="100"/>
          <a:sy n="92" d="100"/>
        </p:scale>
        <p:origin x="3984"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2013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this module you will</a:t>
            </a:r>
            <a:r>
              <a:rPr lang="en-US" sz="1200" kern="1200" baseline="0" dirty="0" smtClean="0">
                <a:solidFill>
                  <a:schemeClr val="tx1"/>
                </a:solidFill>
                <a:effectLst/>
                <a:latin typeface="+mn-lt"/>
                <a:ea typeface="+mn-ea"/>
                <a:cs typeface="+mn-cs"/>
              </a:rPr>
              <a:t> learn about the architecture of Business Data Connectivity Services (BCS) which allows you to configure read/write connections to backend data sources such as SQL Server databases and line of business systems (e.g. SAP, PeopleSoft). You will learn how to create external content types using SharePoint Designer 2013. You will also learn several different ways to surface backend data from an external content type using external lists, the Business Data Web Parts and external data columns. The module also discusses the new BCS support for creating external content types based on external data sources that expose their data using the </a:t>
            </a:r>
            <a:r>
              <a:rPr lang="en-US" sz="1200" kern="1200" dirty="0" smtClean="0">
                <a:solidFill>
                  <a:schemeClr val="tx1"/>
                </a:solidFill>
                <a:effectLst/>
                <a:latin typeface="+mn-lt"/>
                <a:ea typeface="+mn-ea"/>
                <a:cs typeface="+mn-cs"/>
              </a:rPr>
              <a:t>OData protocol.</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BCS security</a:t>
            </a:r>
            <a:r>
              <a:rPr lang="en-US" baseline="0" dirty="0" smtClean="0"/>
              <a:t> can be though of as breaking down into two different categories: authorization &amp; authentication.</a:t>
            </a:r>
          </a:p>
          <a:p>
            <a:endParaRPr lang="en-US" baseline="0" dirty="0" smtClean="0"/>
          </a:p>
          <a:p>
            <a:r>
              <a:rPr lang="en-US" b="1" baseline="0" dirty="0" smtClean="0"/>
              <a:t>Authorization:</a:t>
            </a:r>
          </a:p>
          <a:p>
            <a:r>
              <a:rPr lang="en-US" baseline="0" dirty="0" smtClean="0"/>
              <a:t>After creating an external content type, even if the user has rights to the underlying external data in the external system, the BDC service application runtime will deny access to the data. The reason for this is that each ECT in the </a:t>
            </a:r>
            <a:r>
              <a:rPr lang="en-US" b="1" baseline="0" dirty="0" smtClean="0"/>
              <a:t>External Content Type Repository </a:t>
            </a:r>
            <a:r>
              <a:rPr lang="en-US" baseline="0" dirty="0" smtClean="0"/>
              <a:t>has four types of permissions that can be applied to it. At a minimum the user requesting the data must have the </a:t>
            </a:r>
            <a:r>
              <a:rPr lang="en-US" b="1" baseline="0" dirty="0" smtClean="0"/>
              <a:t>Execute</a:t>
            </a:r>
            <a:r>
              <a:rPr lang="en-US" baseline="0" dirty="0" smtClean="0"/>
              <a:t> permission to execute methods defined in the ECT. Users can be granted access either by their specific account, membership to a group or even using claims.</a:t>
            </a:r>
          </a:p>
          <a:p>
            <a:endParaRPr lang="en-US" baseline="0" dirty="0" smtClean="0"/>
          </a:p>
          <a:p>
            <a:r>
              <a:rPr lang="en-US" b="1" baseline="0" dirty="0" smtClean="0"/>
              <a:t>Authentication:</a:t>
            </a:r>
          </a:p>
          <a:p>
            <a:r>
              <a:rPr lang="en-US" baseline="0" dirty="0" smtClean="0"/>
              <a:t>Assuming the user requesting the external data is given access to the external data, they then need to be authenticated against the external system. There are three options for authentication covered later in the module.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10</a:t>
            </a:fld>
            <a:endParaRPr lang="en-US" dirty="0"/>
          </a:p>
        </p:txBody>
      </p:sp>
    </p:spTree>
    <p:extLst>
      <p:ext uri="{BB962C8B-B14F-4D97-AF65-F5344CB8AC3E}">
        <p14:creationId xmlns:p14="http://schemas.microsoft.com/office/powerpoint/2010/main" val="430138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Secure Store Service is a SharePoint Service Application that “brokers” the authorization between the User, SharePoint and the External Data. There are many options, but the most common is Individual and group authentication. </a:t>
            </a:r>
          </a:p>
          <a:p>
            <a:endParaRPr lang="en-US" b="1" dirty="0" smtClean="0"/>
          </a:p>
          <a:p>
            <a:r>
              <a:rPr lang="en-US" b="1" dirty="0" smtClean="0"/>
              <a:t>Individual</a:t>
            </a:r>
            <a:r>
              <a:rPr lang="en-US" dirty="0" smtClean="0"/>
              <a:t> – Each user’s credentials are cached and presented to the external</a:t>
            </a:r>
            <a:r>
              <a:rPr lang="en-US" baseline="0" dirty="0" smtClean="0"/>
              <a:t> data source when the data is requested.</a:t>
            </a:r>
          </a:p>
          <a:p>
            <a:endParaRPr lang="en-US" b="1" baseline="0" dirty="0" smtClean="0"/>
          </a:p>
          <a:p>
            <a:r>
              <a:rPr lang="en-US" b="1" baseline="0" dirty="0" smtClean="0"/>
              <a:t>Group</a:t>
            </a:r>
            <a:r>
              <a:rPr lang="en-US" baseline="0" dirty="0" smtClean="0"/>
              <a:t> – After the Secure Store Service authenticates the user a different credential is presented on behalf of the group of users. (This is sometimes referred to as impersonation.)</a:t>
            </a:r>
            <a:endParaRPr lang="en-US" dirty="0"/>
          </a:p>
        </p:txBody>
      </p:sp>
    </p:spTree>
    <p:extLst>
      <p:ext uri="{BB962C8B-B14F-4D97-AF65-F5344CB8AC3E}">
        <p14:creationId xmlns:p14="http://schemas.microsoft.com/office/powerpoint/2010/main" val="1568088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Secure Store Service uses “Applications” to control access to credentials. When you set up an application you are actually creating a template for others to use when they want to request credential access to an external system.</a:t>
            </a:r>
            <a:r>
              <a:rPr lang="en-US" baseline="0" dirty="0" smtClean="0"/>
              <a:t> All credentials are stored in an encrypted format in the database.</a:t>
            </a:r>
            <a:endParaRPr lang="en-US" dirty="0"/>
          </a:p>
        </p:txBody>
      </p:sp>
    </p:spTree>
    <p:extLst>
      <p:ext uri="{BB962C8B-B14F-4D97-AF65-F5344CB8AC3E}">
        <p14:creationId xmlns:p14="http://schemas.microsoft.com/office/powerpoint/2010/main" val="677317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None</a:t>
            </a:r>
            <a:r>
              <a:rPr lang="en-US" baseline="0" dirty="0" smtClean="0"/>
              <a:t> of this configuration will “get around” or “by-pass” the External data source’s built in security. It helps to have a DBA who can help you set up the access to the data you seek. Generally, if end users already have access, you will use an Individual target application, passing the users credentials to the Database. </a:t>
            </a:r>
            <a:r>
              <a:rPr lang="en-US" baseline="0" smtClean="0"/>
              <a:t>Ultimately </a:t>
            </a:r>
            <a:r>
              <a:rPr lang="en-US" baseline="0" dirty="0" smtClean="0"/>
              <a:t>it is up to the DBA to decide how they want users to access the data.</a:t>
            </a:r>
            <a:endParaRPr lang="en-US" dirty="0"/>
          </a:p>
        </p:txBody>
      </p:sp>
    </p:spTree>
    <p:extLst>
      <p:ext uri="{BB962C8B-B14F-4D97-AF65-F5344CB8AC3E}">
        <p14:creationId xmlns:p14="http://schemas.microsoft.com/office/powerpoint/2010/main" val="1558467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0048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SharePoint Designer creating the new external content type uses</a:t>
            </a:r>
            <a:r>
              <a:rPr lang="en-US" baseline="0" dirty="0" smtClean="0"/>
              <a:t> the following process:</a:t>
            </a:r>
          </a:p>
          <a:p>
            <a:pPr marL="228600" indent="-228600">
              <a:buAutoNum type="arabicPeriod"/>
            </a:pPr>
            <a:r>
              <a:rPr lang="en-US" baseline="0" dirty="0" smtClean="0"/>
              <a:t>Give the External Content Type a name.</a:t>
            </a:r>
          </a:p>
          <a:p>
            <a:pPr marL="228600" indent="-228600">
              <a:buAutoNum type="arabicPeriod"/>
            </a:pPr>
            <a:r>
              <a:rPr lang="en-US" baseline="0" dirty="0" smtClean="0"/>
              <a:t>Connect to a Data Source, this can be SQL, a Web service or custom </a:t>
            </a:r>
            <a:r>
              <a:rPr lang="en-US" baseline="0" dirty="0" err="1" smtClean="0"/>
              <a:t>.Net</a:t>
            </a:r>
            <a:r>
              <a:rPr lang="en-US" baseline="0" dirty="0" smtClean="0"/>
              <a:t> assembly.</a:t>
            </a:r>
          </a:p>
          <a:p>
            <a:pPr marL="228600" indent="-228600">
              <a:buAutoNum type="arabicPeriod"/>
            </a:pPr>
            <a:r>
              <a:rPr lang="en-US" baseline="0" dirty="0" smtClean="0"/>
              <a:t>Define the operations that you want to support. This means that if you wish to create read-only content type you can.</a:t>
            </a:r>
            <a:endParaRPr lang="en-US" dirty="0"/>
          </a:p>
        </p:txBody>
      </p:sp>
    </p:spTree>
    <p:extLst>
      <p:ext uri="{BB962C8B-B14F-4D97-AF65-F5344CB8AC3E}">
        <p14:creationId xmlns:p14="http://schemas.microsoft.com/office/powerpoint/2010/main" val="4048652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Parameters configuration helps you to map the incoming external data fields to known data types for office if</a:t>
            </a:r>
            <a:r>
              <a:rPr lang="en-US" baseline="0" dirty="0" smtClean="0"/>
              <a:t> you desire. This is also where default values and “picker columns” are defined for the presentation of the content.</a:t>
            </a:r>
            <a:endParaRPr lang="en-US" dirty="0"/>
          </a:p>
        </p:txBody>
      </p:sp>
    </p:spTree>
    <p:extLst>
      <p:ext uri="{BB962C8B-B14F-4D97-AF65-F5344CB8AC3E}">
        <p14:creationId xmlns:p14="http://schemas.microsoft.com/office/powerpoint/2010/main" val="3077256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 new External Content Types are not available to anyone. Once created you have to grant at least Execute for users to perform the queries contained in the model. This is a granular permission, so you can decide who has permissions to run the model.</a:t>
            </a:r>
            <a:endParaRPr lang="en-US" dirty="0"/>
          </a:p>
        </p:txBody>
      </p:sp>
    </p:spTree>
    <p:extLst>
      <p:ext uri="{BB962C8B-B14F-4D97-AF65-F5344CB8AC3E}">
        <p14:creationId xmlns:p14="http://schemas.microsoft.com/office/powerpoint/2010/main" val="2404836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BCS Permission level enable Administrators to</a:t>
            </a:r>
            <a:r>
              <a:rPr lang="en-US" baseline="0" dirty="0" smtClean="0"/>
              <a:t> control who can do what with the BCS Service Application and the Models and External Content Types contained within:</a:t>
            </a:r>
          </a:p>
          <a:p>
            <a:r>
              <a:rPr lang="en-US" b="1" baseline="0" dirty="0" smtClean="0"/>
              <a:t>Edit</a:t>
            </a:r>
            <a:r>
              <a:rPr lang="en-US" baseline="0" dirty="0" smtClean="0"/>
              <a:t> – Create and Change items in the BCS like Models. (This is NOT edit permissions of the data in the model, just the model file itself!)</a:t>
            </a:r>
          </a:p>
          <a:p>
            <a:endParaRPr lang="en-US" baseline="0" dirty="0" smtClean="0"/>
          </a:p>
          <a:p>
            <a:r>
              <a:rPr lang="en-US" b="1" baseline="0" dirty="0" smtClean="0"/>
              <a:t>Execute</a:t>
            </a:r>
            <a:r>
              <a:rPr lang="en-US" baseline="0" dirty="0" smtClean="0"/>
              <a:t> – User can execute (or run) the model. In other words if you create a model for financial data, the finance folks need to execute it.</a:t>
            </a:r>
          </a:p>
          <a:p>
            <a:endParaRPr lang="en-US" baseline="0" dirty="0" smtClean="0"/>
          </a:p>
          <a:p>
            <a:r>
              <a:rPr lang="en-US" b="1" baseline="0" dirty="0" smtClean="0"/>
              <a:t>Set Permissions</a:t>
            </a:r>
            <a:r>
              <a:rPr lang="en-US" baseline="0" dirty="0" smtClean="0"/>
              <a:t> – User can allow other folks to access the models and objects in the BCS. </a:t>
            </a:r>
          </a:p>
          <a:p>
            <a:endParaRPr lang="en-US" baseline="0" dirty="0" smtClean="0"/>
          </a:p>
          <a:p>
            <a:r>
              <a:rPr lang="en-US" b="1" baseline="0" dirty="0" smtClean="0"/>
              <a:t>Selectable in Clients</a:t>
            </a:r>
            <a:r>
              <a:rPr lang="en-US" baseline="0" dirty="0" smtClean="0"/>
              <a:t> – This permission enables users to see the model to make connections to it. Usually this permission is for designers and solution builders.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19</a:t>
            </a:fld>
            <a:endParaRPr lang="en-US" dirty="0"/>
          </a:p>
        </p:txBody>
      </p:sp>
    </p:spTree>
    <p:extLst>
      <p:ext uri="{BB962C8B-B14F-4D97-AF65-F5344CB8AC3E}">
        <p14:creationId xmlns:p14="http://schemas.microsoft.com/office/powerpoint/2010/main" val="4064333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Demo1</a:t>
            </a:r>
            <a:endParaRPr lang="en-US" dirty="0"/>
          </a:p>
        </p:txBody>
      </p:sp>
    </p:spTree>
    <p:extLst>
      <p:ext uri="{BB962C8B-B14F-4D97-AF65-F5344CB8AC3E}">
        <p14:creationId xmlns:p14="http://schemas.microsoft.com/office/powerpoint/2010/main" val="3341506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message here is that OData is now a first-class source for BCS models with support in Visual Studio 2013.</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21</a:t>
            </a:fld>
            <a:endParaRPr lang="en-US"/>
          </a:p>
        </p:txBody>
      </p:sp>
    </p:spTree>
    <p:extLst>
      <p:ext uri="{BB962C8B-B14F-4D97-AF65-F5344CB8AC3E}">
        <p14:creationId xmlns:p14="http://schemas.microsoft.com/office/powerpoint/2010/main" val="1414001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This is a portion</a:t>
            </a:r>
            <a:r>
              <a:rPr lang="en-US" sz="1200" b="0" kern="1200" baseline="0" dirty="0" smtClean="0">
                <a:solidFill>
                  <a:schemeClr val="tx1"/>
                </a:solidFill>
                <a:effectLst/>
                <a:latin typeface="+mn-lt"/>
                <a:ea typeface="+mn-ea"/>
                <a:cs typeface="+mn-cs"/>
              </a:rPr>
              <a:t> of a BDC Metadata Model showing how an OData source can be accessed:</a:t>
            </a:r>
          </a:p>
          <a:p>
            <a:endParaRPr lang="en-US" sz="1200" b="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Type</a:t>
            </a:r>
            <a:r>
              <a:rPr lang="en-US" sz="1200" kern="1200" dirty="0" smtClean="0">
                <a:solidFill>
                  <a:schemeClr val="tx1"/>
                </a:solidFill>
                <a:effectLst/>
                <a:latin typeface="+mn-lt"/>
                <a:ea typeface="+mn-ea"/>
                <a:cs typeface="+mn-cs"/>
              </a:rPr>
              <a:t> - This attribute must be set to ODATA when working with OData </a:t>
            </a:r>
            <a:r>
              <a:rPr lang="en-US" sz="1200" kern="1200" dirty="0" err="1" smtClean="0">
                <a:solidFill>
                  <a:schemeClr val="tx1"/>
                </a:solidFill>
                <a:effectLst/>
                <a:latin typeface="+mn-lt"/>
                <a:ea typeface="+mn-ea"/>
                <a:cs typeface="+mn-cs"/>
              </a:rPr>
              <a:t>datasources</a:t>
            </a:r>
            <a:endParaRPr lang="en-US" sz="1200" kern="1200" dirty="0" smtClean="0">
              <a:solidFill>
                <a:schemeClr val="tx1"/>
              </a:solidFill>
              <a:effectLst/>
              <a:latin typeface="+mn-lt"/>
              <a:ea typeface="+mn-ea"/>
              <a:cs typeface="+mn-cs"/>
            </a:endParaRPr>
          </a:p>
          <a:p>
            <a:r>
              <a:rPr lang="en-US" sz="1200" b="1" dirty="0" err="1" smtClean="0">
                <a:latin typeface="Consolas" pitchFamily="49" charset="0"/>
                <a:cs typeface="Consolas" pitchFamily="49" charset="0"/>
              </a:rPr>
              <a:t>ODataServiceMetadataUrl</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Provides the end point of the metadata service</a:t>
            </a:r>
          </a:p>
          <a:p>
            <a:r>
              <a:rPr lang="en-US" sz="1200" b="1" kern="1200" dirty="0" err="1" smtClean="0">
                <a:solidFill>
                  <a:schemeClr val="tx1"/>
                </a:solidFill>
                <a:effectLst/>
                <a:latin typeface="+mn-lt"/>
                <a:ea typeface="+mn-ea"/>
                <a:cs typeface="+mn-cs"/>
              </a:rPr>
              <a:t>ODataAuthenticationMode</a:t>
            </a:r>
            <a:r>
              <a:rPr lang="en-US" sz="1200" kern="1200" dirty="0" smtClean="0">
                <a:solidFill>
                  <a:schemeClr val="tx1"/>
                </a:solidFill>
                <a:effectLst/>
                <a:latin typeface="+mn-lt"/>
                <a:ea typeface="+mn-ea"/>
                <a:cs typeface="+mn-cs"/>
              </a:rPr>
              <a:t> - The authentication mode used by the </a:t>
            </a:r>
            <a:r>
              <a:rPr lang="en-US" sz="1200" kern="1200" dirty="0" err="1" smtClean="0">
                <a:solidFill>
                  <a:schemeClr val="tx1"/>
                </a:solidFill>
                <a:effectLst/>
                <a:latin typeface="+mn-lt"/>
                <a:ea typeface="+mn-ea"/>
                <a:cs typeface="+mn-cs"/>
              </a:rPr>
              <a:t>datasource</a:t>
            </a:r>
            <a:r>
              <a:rPr lang="en-US" sz="1200" kern="1200" dirty="0" smtClean="0">
                <a:solidFill>
                  <a:schemeClr val="tx1"/>
                </a:solidFill>
                <a:effectLst/>
                <a:latin typeface="+mn-lt"/>
                <a:ea typeface="+mn-ea"/>
                <a:cs typeface="+mn-cs"/>
              </a:rPr>
              <a:t> to allow access and what type of access to the calling API</a:t>
            </a:r>
          </a:p>
          <a:p>
            <a:r>
              <a:rPr lang="en-US" sz="1200" b="1" kern="1200" dirty="0" err="1" smtClean="0">
                <a:solidFill>
                  <a:schemeClr val="tx1"/>
                </a:solidFill>
                <a:effectLst/>
                <a:latin typeface="+mn-lt"/>
                <a:ea typeface="+mn-ea"/>
                <a:cs typeface="+mn-cs"/>
              </a:rPr>
              <a:t>ODataServicesVersion</a:t>
            </a:r>
            <a:r>
              <a:rPr lang="en-US" sz="1200" kern="1200" dirty="0" smtClean="0">
                <a:solidFill>
                  <a:schemeClr val="tx1"/>
                </a:solidFill>
                <a:effectLst/>
                <a:latin typeface="+mn-lt"/>
                <a:ea typeface="+mn-ea"/>
                <a:cs typeface="+mn-cs"/>
              </a:rPr>
              <a:t> - The version of </a:t>
            </a:r>
            <a:r>
              <a:rPr lang="en-US" sz="1200" kern="1200" dirty="0" err="1" smtClean="0">
                <a:solidFill>
                  <a:schemeClr val="tx1"/>
                </a:solidFill>
                <a:effectLst/>
                <a:latin typeface="+mn-lt"/>
                <a:ea typeface="+mn-ea"/>
                <a:cs typeface="+mn-cs"/>
              </a:rPr>
              <a:t>OData</a:t>
            </a:r>
            <a:endParaRPr lang="en-US"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ODataServiceUrl</a:t>
            </a:r>
            <a:r>
              <a:rPr lang="en-US" sz="1200" kern="1200" dirty="0" smtClean="0">
                <a:solidFill>
                  <a:schemeClr val="tx1"/>
                </a:solidFill>
                <a:effectLst/>
                <a:latin typeface="+mn-lt"/>
                <a:ea typeface="+mn-ea"/>
                <a:cs typeface="+mn-cs"/>
              </a:rPr>
              <a:t>- The endpoint for the service</a:t>
            </a:r>
          </a:p>
          <a:p>
            <a:r>
              <a:rPr lang="en-US" sz="1200" b="1" kern="1200" dirty="0" err="1" smtClean="0">
                <a:solidFill>
                  <a:schemeClr val="tx1"/>
                </a:solidFill>
                <a:effectLst/>
                <a:latin typeface="+mn-lt"/>
                <a:ea typeface="+mn-ea"/>
                <a:cs typeface="+mn-cs"/>
              </a:rPr>
              <a:t>ODataFormat</a:t>
            </a:r>
            <a:r>
              <a:rPr lang="en-US" sz="1200" kern="1200" dirty="0" smtClean="0">
                <a:solidFill>
                  <a:schemeClr val="tx1"/>
                </a:solidFill>
                <a:effectLst/>
                <a:latin typeface="+mn-lt"/>
                <a:ea typeface="+mn-ea"/>
                <a:cs typeface="+mn-cs"/>
              </a:rPr>
              <a:t>- The format for the returned data</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22</a:t>
            </a:fld>
            <a:endParaRPr lang="en-US"/>
          </a:p>
        </p:txBody>
      </p:sp>
    </p:spTree>
    <p:extLst>
      <p:ext uri="{BB962C8B-B14F-4D97-AF65-F5344CB8AC3E}">
        <p14:creationId xmlns:p14="http://schemas.microsoft.com/office/powerpoint/2010/main" val="17153394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50540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659630"/>
          </a:xfrm>
        </p:spPr>
        <p:txBody>
          <a:bodyPr>
            <a:noAutofit/>
          </a:bodyPr>
          <a:lstStyle/>
          <a:p>
            <a:r>
              <a:rPr lang="en-US" sz="1050" dirty="0" smtClean="0"/>
              <a:t>External Lists can be created directly in SPD or in the browser using the </a:t>
            </a:r>
            <a:r>
              <a:rPr lang="en-US" sz="1050" b="1" dirty="0" smtClean="0"/>
              <a:t>Create</a:t>
            </a:r>
            <a:r>
              <a:rPr lang="en-US" sz="1050" dirty="0" smtClean="0"/>
              <a:t> menu in SharePoint. Once the new External List is created, it may be viewed in the browser. Because all the CRUD operations were created, the resulting list supports editing, adding, and deleting items. The appearance of the External List closely resembles a standard SharePoint list. The Ribbon is functional, as well as the edit control block (ECB) associated with individual items. Any changes to items in the list will be reflected immediately in the External System. Just like “regular“ lists, External Lists may be taken offline through both the SharePoint Workspace 2013 and Outlook 2013.</a:t>
            </a:r>
          </a:p>
          <a:p>
            <a:endParaRPr lang="en-US" sz="1050" dirty="0" smtClean="0"/>
          </a:p>
          <a:p>
            <a:r>
              <a:rPr lang="en-US" sz="1050" dirty="0" smtClean="0"/>
              <a:t>While External Lists appear similar visually to standard SharePoint lists and are supported by a </a:t>
            </a:r>
            <a:r>
              <a:rPr lang="en-US" sz="1050" dirty="0" err="1" smtClean="0"/>
              <a:t>SPList</a:t>
            </a:r>
            <a:r>
              <a:rPr lang="en-US" sz="1050" dirty="0" smtClean="0"/>
              <a:t> object, they do have significant limitations that must be considered in any design. These limitations include lack of workflow support and several standard list features. The following lists some of the major limitations of External Lists.</a:t>
            </a:r>
          </a:p>
          <a:p>
            <a:endParaRPr lang="en-US" sz="1050" baseline="0" dirty="0" smtClean="0"/>
          </a:p>
          <a:p>
            <a:pPr marL="628650" lvl="1" indent="-171450" algn="l">
              <a:buFont typeface="Arial" pitchFamily="34" charset="0"/>
              <a:buChar char="•"/>
            </a:pPr>
            <a:r>
              <a:rPr lang="en-US" sz="1050" b="1" dirty="0" smtClean="0"/>
              <a:t>Approval: </a:t>
            </a:r>
            <a:r>
              <a:rPr lang="en-US" sz="1050" dirty="0" smtClean="0"/>
              <a:t>Approval of items is not supported</a:t>
            </a:r>
          </a:p>
          <a:p>
            <a:pPr marL="628650" lvl="1" indent="-171450" algn="l">
              <a:buFont typeface="Arial" pitchFamily="34" charset="0"/>
              <a:buChar char="•"/>
            </a:pPr>
            <a:r>
              <a:rPr lang="en-US" sz="1050" b="1" dirty="0" smtClean="0"/>
              <a:t>Attachments: </a:t>
            </a:r>
            <a:r>
              <a:rPr lang="en-US" sz="1050" dirty="0" smtClean="0"/>
              <a:t>Attachments are not supported directly, but must be implemented using a </a:t>
            </a:r>
            <a:r>
              <a:rPr lang="en-US" sz="1050" dirty="0" err="1" smtClean="0"/>
              <a:t>StreamAccessor</a:t>
            </a:r>
            <a:r>
              <a:rPr lang="en-US" sz="1050" dirty="0" smtClean="0"/>
              <a:t> operation in a custom solution</a:t>
            </a:r>
          </a:p>
          <a:p>
            <a:pPr marL="628650" lvl="1" indent="-171450" algn="l">
              <a:buFont typeface="Arial" pitchFamily="34" charset="0"/>
              <a:buChar char="•"/>
            </a:pPr>
            <a:r>
              <a:rPr lang="en-US" sz="1050" b="1" dirty="0" smtClean="0"/>
              <a:t>Check-in/Check-out: </a:t>
            </a:r>
            <a:r>
              <a:rPr lang="en-US" sz="1050" dirty="0" smtClean="0"/>
              <a:t>Check-in and checkout of items are not supported</a:t>
            </a:r>
          </a:p>
          <a:p>
            <a:pPr marL="628650" lvl="1" indent="-171450" algn="l">
              <a:buFont typeface="Arial" pitchFamily="34" charset="0"/>
              <a:buChar char="•"/>
            </a:pPr>
            <a:r>
              <a:rPr lang="en-US" sz="1050" b="1" dirty="0" smtClean="0"/>
              <a:t>Content Types: </a:t>
            </a:r>
            <a:r>
              <a:rPr lang="en-US" sz="1050" dirty="0" smtClean="0"/>
              <a:t>Using standard site content types in External Lists is not supported</a:t>
            </a:r>
          </a:p>
          <a:p>
            <a:pPr marL="628650" lvl="1" indent="-171450" algn="l">
              <a:buFont typeface="Arial" pitchFamily="34" charset="0"/>
              <a:buChar char="•"/>
            </a:pPr>
            <a:r>
              <a:rPr lang="en-US" sz="1050" b="1" dirty="0" smtClean="0"/>
              <a:t>Drafts: </a:t>
            </a:r>
            <a:r>
              <a:rPr lang="en-US" sz="1050" dirty="0" smtClean="0"/>
              <a:t>Drafts of items are not supported</a:t>
            </a:r>
          </a:p>
          <a:p>
            <a:pPr marL="628650" lvl="1" indent="-171450" algn="l">
              <a:buFont typeface="Arial" pitchFamily="34" charset="0"/>
              <a:buChar char="•"/>
            </a:pPr>
            <a:r>
              <a:rPr lang="en-US" sz="1050" b="1" dirty="0" smtClean="0"/>
              <a:t>ECB: </a:t>
            </a:r>
            <a:r>
              <a:rPr lang="en-US" sz="1050" dirty="0" smtClean="0"/>
              <a:t>Send-To operations are not supported </a:t>
            </a:r>
          </a:p>
          <a:p>
            <a:pPr marL="628650" lvl="1" indent="-171450" algn="l">
              <a:buFont typeface="Arial" pitchFamily="34" charset="0"/>
              <a:buChar char="•"/>
            </a:pPr>
            <a:r>
              <a:rPr lang="en-US" sz="1050" b="1" dirty="0" smtClean="0"/>
              <a:t>Ribbon: </a:t>
            </a:r>
            <a:r>
              <a:rPr lang="en-US" sz="1050" dirty="0" smtClean="0"/>
              <a:t>Datasheet View is not supported</a:t>
            </a:r>
          </a:p>
          <a:p>
            <a:pPr marL="628650" lvl="1" indent="-171450" algn="l">
              <a:buFont typeface="Arial" pitchFamily="34" charset="0"/>
              <a:buChar char="•"/>
            </a:pPr>
            <a:r>
              <a:rPr lang="en-US" sz="1050" b="1" dirty="0" smtClean="0"/>
              <a:t>SPLINQ: </a:t>
            </a:r>
            <a:r>
              <a:rPr lang="en-US" sz="1050" dirty="0" smtClean="0"/>
              <a:t>Querying through LINQ to SharePoint is not supported</a:t>
            </a:r>
          </a:p>
          <a:p>
            <a:pPr marL="628650" lvl="1" indent="-171450" algn="l">
              <a:buFont typeface="Arial" pitchFamily="34" charset="0"/>
              <a:buChar char="•"/>
            </a:pPr>
            <a:r>
              <a:rPr lang="en-US" sz="1050" b="1" dirty="0" smtClean="0"/>
              <a:t>Templates: </a:t>
            </a:r>
            <a:r>
              <a:rPr lang="en-US" sz="1050" dirty="0" smtClean="0"/>
              <a:t>Document templates are not supported</a:t>
            </a:r>
          </a:p>
          <a:p>
            <a:pPr marL="628650" lvl="1" indent="-171450" algn="l">
              <a:buFont typeface="Arial" pitchFamily="34" charset="0"/>
              <a:buChar char="•"/>
            </a:pPr>
            <a:r>
              <a:rPr lang="en-US" sz="1050" b="1" dirty="0" smtClean="0"/>
              <a:t>Versioning: </a:t>
            </a:r>
            <a:r>
              <a:rPr lang="en-US" sz="1050" dirty="0" smtClean="0"/>
              <a:t>Versioning of items is not supported</a:t>
            </a:r>
          </a:p>
          <a:p>
            <a:pPr marL="628650" lvl="1" indent="-171450" algn="l">
              <a:buFont typeface="Arial" pitchFamily="34" charset="0"/>
              <a:buChar char="•"/>
            </a:pPr>
            <a:r>
              <a:rPr lang="en-US" sz="1050" b="1" dirty="0" smtClean="0"/>
              <a:t>Workflow: </a:t>
            </a:r>
            <a:r>
              <a:rPr lang="en-US" sz="1050" dirty="0" smtClean="0"/>
              <a:t>Starting workflows from items is not supported, but workflows can read or write to External Lists through the </a:t>
            </a:r>
            <a:r>
              <a:rPr lang="en-US" sz="1050" dirty="0" err="1" smtClean="0"/>
              <a:t>SPList</a:t>
            </a:r>
            <a:r>
              <a:rPr lang="en-US" sz="1050" dirty="0" smtClean="0"/>
              <a:t> object</a:t>
            </a:r>
          </a:p>
          <a:p>
            <a:pPr marL="628650" lvl="1" indent="-171450" algn="l">
              <a:buFont typeface="Arial" pitchFamily="34" charset="0"/>
              <a:buChar char="•"/>
            </a:pPr>
            <a:r>
              <a:rPr lang="en-US" sz="1050" b="1" dirty="0" smtClean="0"/>
              <a:t>Validation: </a:t>
            </a:r>
            <a:r>
              <a:rPr lang="en-US" sz="1050" dirty="0" smtClean="0"/>
              <a:t>Validation formulas are not supported</a:t>
            </a:r>
            <a:endParaRPr lang="en-US" sz="1050"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24</a:t>
            </a:fld>
            <a:endParaRPr lang="en-US" dirty="0"/>
          </a:p>
        </p:txBody>
      </p:sp>
    </p:spTree>
    <p:extLst>
      <p:ext uri="{BB962C8B-B14F-4D97-AF65-F5344CB8AC3E}">
        <p14:creationId xmlns:p14="http://schemas.microsoft.com/office/powerpoint/2010/main" val="2144015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external list</a:t>
            </a:r>
            <a:r>
              <a:rPr lang="en-US" baseline="0" dirty="0" smtClean="0"/>
              <a:t> uses an external content type and displays it as a SharePoint list. If the viewer of the External List has the permissions they can use SharePoint list functions to Add, Edit, and Delete. The actions performed on the list will be communicated back to the source of the data.</a:t>
            </a:r>
            <a:endParaRPr lang="en-US" dirty="0"/>
          </a:p>
        </p:txBody>
      </p:sp>
    </p:spTree>
    <p:extLst>
      <p:ext uri="{BB962C8B-B14F-4D97-AF65-F5344CB8AC3E}">
        <p14:creationId xmlns:p14="http://schemas.microsoft.com/office/powerpoint/2010/main" val="10420217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257079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SharePoint 2010, External Content Types could only be installed and used at the farm level.  This caused a problem for developers because, even for simple applications, an administrator had to be involved because of the access rights needed to install at the farm level.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SharePoint 2013, a new paradigm is introduced that more or less isolates applications into more autonomous units, more simply, Apps.  They generally will contain all the resources they need within the App itself and will be insulated from other Apps.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benefit of this architecture are:</a:t>
            </a:r>
          </a:p>
          <a:p>
            <a:pPr marL="228600" indent="-228600">
              <a:buFont typeface="+mj-lt"/>
              <a:buAutoNum type="arabicPeriod"/>
            </a:pPr>
            <a:r>
              <a:rPr lang="en-US" sz="1200" kern="1200" dirty="0" smtClean="0">
                <a:solidFill>
                  <a:schemeClr val="tx1"/>
                </a:solidFill>
                <a:effectLst/>
                <a:latin typeface="+mn-lt"/>
                <a:ea typeface="+mn-ea"/>
                <a:cs typeface="+mn-cs"/>
              </a:rPr>
              <a:t>Developers can create Apps that are aligned with the new Apps model of SharePoint 2013</a:t>
            </a:r>
          </a:p>
          <a:p>
            <a:pPr marL="228600" indent="-228600">
              <a:buFont typeface="+mj-lt"/>
              <a:buAutoNum type="arabicPeriod"/>
            </a:pPr>
            <a:r>
              <a:rPr lang="en-US" sz="1200" kern="1200" dirty="0" smtClean="0">
                <a:solidFill>
                  <a:schemeClr val="tx1"/>
                </a:solidFill>
                <a:effectLst/>
                <a:latin typeface="+mn-lt"/>
                <a:ea typeface="+mn-ea"/>
                <a:cs typeface="+mn-cs"/>
              </a:rPr>
              <a:t>Developers can create Apps that access external data from SAP, Netflix, proprietary and other types of data without involving the tenant administrator A</a:t>
            </a:r>
          </a:p>
          <a:p>
            <a:pPr marL="228600" indent="-228600">
              <a:buFont typeface="+mj-lt"/>
              <a:buAutoNum type="arabicPeriod"/>
            </a:pPr>
            <a:r>
              <a:rPr lang="en-US" sz="1200" kern="1200" dirty="0" smtClean="0">
                <a:solidFill>
                  <a:schemeClr val="tx1"/>
                </a:solidFill>
                <a:effectLst/>
                <a:latin typeface="+mn-lt"/>
                <a:ea typeface="+mn-ea"/>
                <a:cs typeface="+mn-cs"/>
              </a:rPr>
              <a:t>Access to external applications is maintained through BCS, which provides a consistent and uniform interface that can be used by other SharePoint Apps .</a:t>
            </a:r>
          </a:p>
        </p:txBody>
      </p:sp>
    </p:spTree>
    <p:extLst>
      <p:ext uri="{BB962C8B-B14F-4D97-AF65-F5344CB8AC3E}">
        <p14:creationId xmlns:p14="http://schemas.microsoft.com/office/powerpoint/2010/main" val="13948382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dirty="0" smtClean="0"/>
              <a:t>BDC Metadata Models will be saved in a library named </a:t>
            </a:r>
            <a:r>
              <a:rPr lang="en-US" b="1" dirty="0" err="1" smtClean="0"/>
              <a:t>BusinessDataMetadataCatalog</a:t>
            </a:r>
            <a:r>
              <a:rPr lang="en-US" dirty="0" smtClean="0"/>
              <a:t>. This means you can upload a BDC Metadata Model to the site, or include it within the definition of an App. </a:t>
            </a:r>
          </a:p>
          <a:p>
            <a:endParaRPr lang="en-US" dirty="0" smtClean="0"/>
          </a:p>
          <a:p>
            <a:r>
              <a:rPr lang="en-US" dirty="0" smtClean="0"/>
              <a:t>External List will have new property named </a:t>
            </a:r>
            <a:r>
              <a:rPr lang="en-US" b="1" dirty="0" err="1" smtClean="0"/>
              <a:t>MetadataCatalogFileName</a:t>
            </a:r>
            <a:r>
              <a:rPr lang="en-US" dirty="0" smtClean="0"/>
              <a:t> that refers</a:t>
            </a:r>
            <a:r>
              <a:rPr lang="en-US" baseline="0" dirty="0" smtClean="0"/>
              <a:t> to the BDCM model file located in the library. </a:t>
            </a:r>
            <a:r>
              <a:rPr lang="en-US" dirty="0" smtClean="0"/>
              <a:t>The </a:t>
            </a:r>
            <a:r>
              <a:rPr lang="en-US" b="1" dirty="0" smtClean="0"/>
              <a:t>FileBackedMetadataCatalog</a:t>
            </a:r>
            <a:r>
              <a:rPr lang="en-US" dirty="0" smtClean="0"/>
              <a:t> class will load the BDC Metadata Model and then the External List will render. Support for OData, WCF, and SQL only. No support for .NET Assembly Connectors or Custom Connectors.</a:t>
            </a:r>
          </a:p>
          <a:p>
            <a:endParaRPr lang="en-US" dirty="0"/>
          </a:p>
        </p:txBody>
      </p:sp>
    </p:spTree>
    <p:extLst>
      <p:ext uri="{BB962C8B-B14F-4D97-AF65-F5344CB8AC3E}">
        <p14:creationId xmlns:p14="http://schemas.microsoft.com/office/powerpoint/2010/main" val="3811033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37481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8329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0" y="4560570"/>
            <a:ext cx="5852160" cy="4735830"/>
          </a:xfrm>
        </p:spPr>
        <p:txBody>
          <a:bodyPr>
            <a:noAutofit/>
          </a:bodyPr>
          <a:lstStyle/>
          <a:p>
            <a:r>
              <a:rPr lang="en-US" sz="1050" dirty="0" smtClean="0"/>
              <a:t>Systems such as customer relationship management (CRM) and enterprise resource planning (ERP) have special roles that are not replaced easily by Microsoft SharePoint. As a result, strategies must be adopted to provide interoperability between SharePoint and these systems. In the absence of a strategy for integrating systems with SharePoint, many organizations duplicate information in SharePoint lists. Customer contact information, for example, may exist in a CRM system and also be entered into a contact list in SharePoint. Worse still, the data may be duplicated many times in different team sites by different groups. This kind of duplication leads to significant data maintenance issues because updates must be performed in many lists.</a:t>
            </a:r>
          </a:p>
          <a:p>
            <a:endParaRPr lang="en-US" sz="1050" dirty="0" smtClean="0"/>
          </a:p>
          <a:p>
            <a:r>
              <a:rPr lang="en-US" sz="1050" dirty="0" smtClean="0"/>
              <a:t>Along with these existing systems, custom applications, databases, and Web services are common within organizations. When a separate database is required, developers have historically created ASP.NET applications or custom Web Parts that act as front ends for the database to have the data appear in the SharePoint environment. However, these types of solutions generally offer little integration with SharePoint capabilities; they are largely limited to presenting data within a SharePoint Web page.</a:t>
            </a:r>
          </a:p>
          <a:p>
            <a:endParaRPr lang="en-US" sz="1050" dirty="0" smtClean="0"/>
          </a:p>
          <a:p>
            <a:r>
              <a:rPr lang="en-US" sz="1050" dirty="0" smtClean="0"/>
              <a:t>Business Connectivity Services (BCS) changes all the rules for integrating systems, databases, and Web services with SharePoint. Beyond simply bringing data into SharePoint for display, BCS allows for capabilities that simply can’t exist in an ASP.NET application or custom Web Part without a significant investment. These capabilities include enterprise search, External Data columns, user profile integration, client synchronization, offline support, and Microsoft Word integration. BCS is a set of out-of-box features, services and tools that streamlines the creation of SharePoint Solutions with deep integration of External Data and Services. Power users, IT, </a:t>
            </a:r>
            <a:r>
              <a:rPr lang="en-US" sz="1050" dirty="0" err="1" smtClean="0"/>
              <a:t>Devs</a:t>
            </a:r>
            <a:r>
              <a:rPr lang="en-US" sz="1050" dirty="0" smtClean="0"/>
              <a:t> can create no code solutions using BCS.The basics of ECT store and BDC runtime are baked into SharePoint Foundation</a:t>
            </a:r>
            <a:r>
              <a:rPr lang="en-US" sz="1050" baseline="0" dirty="0" smtClean="0"/>
              <a:t> 2013</a:t>
            </a:r>
            <a:r>
              <a:rPr lang="en-US" sz="1050" dirty="0" smtClean="0"/>
              <a:t>.</a:t>
            </a:r>
          </a:p>
          <a:p>
            <a:endParaRPr lang="en-US" sz="1050" dirty="0" smtClean="0"/>
          </a:p>
          <a:p>
            <a:r>
              <a:rPr lang="en-US" sz="1050" dirty="0" smtClean="0"/>
              <a:t>Why BCS?</a:t>
            </a:r>
          </a:p>
          <a:p>
            <a:pPr marL="628650" lvl="1" indent="-171450">
              <a:buFont typeface="Arial" pitchFamily="34" charset="0"/>
              <a:buChar char="•"/>
            </a:pPr>
            <a:r>
              <a:rPr lang="en-US" sz="1050" dirty="0" smtClean="0"/>
              <a:t>Integrate other Line of Business application systems with SharePoint sites.</a:t>
            </a:r>
          </a:p>
          <a:p>
            <a:pPr marL="628650" lvl="1" indent="-171450">
              <a:buFont typeface="Arial" pitchFamily="34" charset="0"/>
              <a:buChar char="•"/>
            </a:pPr>
            <a:r>
              <a:rPr lang="en-US" sz="1050" dirty="0" smtClean="0"/>
              <a:t>Search for data in other systems via the SharePoint Search service.</a:t>
            </a:r>
          </a:p>
          <a:p>
            <a:pPr marL="628650" lvl="1" indent="-171450">
              <a:buFont typeface="Arial" pitchFamily="34" charset="0"/>
              <a:buChar char="•"/>
            </a:pPr>
            <a:r>
              <a:rPr lang="en-US" sz="1050" dirty="0" smtClean="0"/>
              <a:t>Save the time, cost, and monotony of writing yet another data layer!</a:t>
            </a:r>
          </a:p>
          <a:p>
            <a:pPr marL="628650" lvl="1" indent="-171450">
              <a:buFont typeface="Arial" pitchFamily="34" charset="0"/>
              <a:buChar char="•"/>
            </a:pPr>
            <a:endParaRPr lang="en-US" sz="1050" dirty="0" smtClean="0"/>
          </a:p>
          <a:p>
            <a:pPr marL="628650" lvl="1" indent="-171450">
              <a:buFont typeface="Arial" pitchFamily="34" charset="0"/>
              <a:buChar char="•"/>
            </a:pPr>
            <a:endParaRPr lang="en-US" sz="1050" dirty="0"/>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3</a:t>
            </a:fld>
            <a:endParaRPr lang="en-US" dirty="0"/>
          </a:p>
        </p:txBody>
      </p:sp>
    </p:spTree>
    <p:extLst>
      <p:ext uri="{BB962C8B-B14F-4D97-AF65-F5344CB8AC3E}">
        <p14:creationId xmlns:p14="http://schemas.microsoft.com/office/powerpoint/2010/main" val="3134744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rtl="0" eaLnBrk="1" latinLnBrk="0" hangingPunct="1">
              <a:buFont typeface="Arial" pitchFamily="34" charset="0"/>
              <a:buNone/>
            </a:pPr>
            <a:r>
              <a:rPr lang="en-US" dirty="0" smtClean="0"/>
              <a:t>There are many features</a:t>
            </a:r>
            <a:r>
              <a:rPr lang="en-US" baseline="0" dirty="0" smtClean="0"/>
              <a:t> that support External Content Types and understanding the jargon can be very helpful. Through the demos and lab you will use many of the items presented here.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4</a:t>
            </a:fld>
            <a:endParaRPr lang="en-US" dirty="0"/>
          </a:p>
        </p:txBody>
      </p:sp>
    </p:spTree>
    <p:extLst>
      <p:ext uri="{BB962C8B-B14F-4D97-AF65-F5344CB8AC3E}">
        <p14:creationId xmlns:p14="http://schemas.microsoft.com/office/powerpoint/2010/main" val="416245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BCS (and</a:t>
            </a:r>
            <a:r>
              <a:rPr lang="en-US" baseline="0" dirty="0" smtClean="0"/>
              <a:t> the BDC runtime) is a full end to end connectivity solution. The process begins by defining data sources and describing them in a model file that is stored in the External Content Type repository. Data connections can utilize the Secure Store Service. Once created the data in the External Content Type can be used in SharePoint Lists as Columns, in web parts and Search. BCS data can be used to augment the User Profile. You can also use the BCS data in Office Solutions, making the BCS data available Offline for Outlook solutions.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5</a:t>
            </a:fld>
            <a:endParaRPr lang="en-US" dirty="0"/>
          </a:p>
        </p:txBody>
      </p:sp>
    </p:spTree>
    <p:extLst>
      <p:ext uri="{BB962C8B-B14F-4D97-AF65-F5344CB8AC3E}">
        <p14:creationId xmlns:p14="http://schemas.microsoft.com/office/powerpoint/2010/main" val="3150198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ECTs define fields, operations, and filters to be used with the External Data and are the heart of the BCS infrastructure. As an example, consider a manufacturing database that contains product information. </a:t>
            </a:r>
          </a:p>
          <a:p>
            <a:endParaRPr lang="en-US" dirty="0" smtClean="0"/>
          </a:p>
          <a:p>
            <a:r>
              <a:rPr lang="en-US" dirty="0" smtClean="0"/>
              <a:t>An ECT named Product can be created that defines </a:t>
            </a:r>
            <a:r>
              <a:rPr lang="en-US" dirty="0" err="1" smtClean="0"/>
              <a:t>ProductID</a:t>
            </a:r>
            <a:r>
              <a:rPr lang="en-US" dirty="0" smtClean="0"/>
              <a:t>, </a:t>
            </a:r>
            <a:r>
              <a:rPr lang="en-US" dirty="0" err="1" smtClean="0"/>
              <a:t>ProductName</a:t>
            </a:r>
            <a:r>
              <a:rPr lang="en-US" dirty="0" smtClean="0"/>
              <a:t>, and </a:t>
            </a:r>
            <a:r>
              <a:rPr lang="en-US" dirty="0" err="1" smtClean="0"/>
              <a:t>ProductDescription</a:t>
            </a:r>
            <a:r>
              <a:rPr lang="en-US" dirty="0" smtClean="0"/>
              <a:t> fields. Furthermore, it might define operations for retrieving data based on a keyword query or exact product identifier. Defining ECTs is one of the primary activities involved in creating a BCS solution and may be performed in either Microsoft SharePoint Designer 2013 (SPD) or Microsoft Visual Studio 2013 (VS2013). ECTs are stored in a metadata catalog, which is part of the BDC Service Application and is available throughout the SharePoint farm.</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6</a:t>
            </a:fld>
            <a:endParaRPr lang="en-US" dirty="0"/>
          </a:p>
        </p:txBody>
      </p:sp>
    </p:spTree>
    <p:extLst>
      <p:ext uri="{BB962C8B-B14F-4D97-AF65-F5344CB8AC3E}">
        <p14:creationId xmlns:p14="http://schemas.microsoft.com/office/powerpoint/2010/main" val="444629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583430"/>
          </a:xfrm>
        </p:spPr>
        <p:txBody>
          <a:bodyPr>
            <a:noAutofit/>
          </a:bodyPr>
          <a:lstStyle/>
          <a:p>
            <a:r>
              <a:rPr lang="en-US" sz="900" b="1" dirty="0" smtClean="0"/>
              <a:t>External Data Columns:</a:t>
            </a:r>
          </a:p>
          <a:p>
            <a:r>
              <a:rPr lang="en-US" sz="900" dirty="0" smtClean="0"/>
              <a:t>Along with using an ECT as the basis for a list, you can use an ECT as the source for a column in another list. This capability is known as an External Data Column. When you create an External Data Column for a list, you select the ECT to use as the basis for the column. You may then select one or more of the fields available in the ECT to display alongside the column you are creating. These additional fields are known as projected fields because they project data from the ECT into the parent list.</a:t>
            </a:r>
          </a:p>
          <a:p>
            <a:endParaRPr lang="en-US" sz="900" dirty="0" smtClean="0"/>
          </a:p>
          <a:p>
            <a:r>
              <a:rPr lang="en-US" sz="900" b="1" dirty="0" smtClean="0"/>
              <a:t>BCS Web Parts:</a:t>
            </a:r>
          </a:p>
          <a:p>
            <a:r>
              <a:rPr lang="en-US" sz="900" b="0" dirty="0" smtClean="0"/>
              <a:t>Another way you can use ECTs is through a set of Web Parts that ship with SharePoint Server 2013 known as External Data Web Parts (also called Business Data Web Parts). External Data Web Parts are designed specifically to display ECT data and relationships. The available parts include the Business Data List, Business Data Related List, and Business Data Item. These Web Parts display a list based on an ECT, a list based on an ECT association, or a single item, respectively.</a:t>
            </a:r>
          </a:p>
          <a:p>
            <a:pPr marL="628650" lvl="1" indent="-171450">
              <a:buFont typeface="Arial" pitchFamily="34" charset="0"/>
              <a:buChar char="•"/>
            </a:pPr>
            <a:r>
              <a:rPr lang="en-US" sz="900" b="1" dirty="0" smtClean="0"/>
              <a:t>Business Data Item: </a:t>
            </a:r>
            <a:r>
              <a:rPr lang="en-US" sz="900" dirty="0" smtClean="0"/>
              <a:t>Displays details for a single external item   </a:t>
            </a:r>
          </a:p>
          <a:p>
            <a:pPr marL="628650" lvl="1" indent="-171450">
              <a:buFont typeface="Arial" pitchFamily="34" charset="0"/>
              <a:buChar char="•"/>
            </a:pPr>
            <a:r>
              <a:rPr lang="en-US" sz="900" b="1" dirty="0" smtClean="0"/>
              <a:t>Business Data List: </a:t>
            </a:r>
            <a:r>
              <a:rPr lang="en-US" sz="900" dirty="0" smtClean="0"/>
              <a:t>Displays list of external items   </a:t>
            </a:r>
          </a:p>
          <a:p>
            <a:pPr marL="628650" lvl="1" indent="-171450">
              <a:buFont typeface="Arial" pitchFamily="34" charset="0"/>
              <a:buChar char="•"/>
            </a:pPr>
            <a:r>
              <a:rPr lang="en-US" sz="900" b="1" dirty="0" smtClean="0"/>
              <a:t>Business Data Related List: </a:t>
            </a:r>
            <a:r>
              <a:rPr lang="en-US" sz="900" dirty="0" smtClean="0"/>
              <a:t>Displays a list of external items related to an item passed as input (typically selected in the Item or List web part) </a:t>
            </a:r>
          </a:p>
          <a:p>
            <a:pPr marL="628650" lvl="1" indent="-171450">
              <a:buFont typeface="Arial" pitchFamily="34" charset="0"/>
              <a:buChar char="•"/>
            </a:pPr>
            <a:r>
              <a:rPr lang="en-US" sz="900" b="1" dirty="0" smtClean="0"/>
              <a:t>Business Data Actions: </a:t>
            </a:r>
            <a:r>
              <a:rPr lang="en-US" sz="900" dirty="0" smtClean="0"/>
              <a:t>Displays a list of actions for the selected external item   </a:t>
            </a:r>
          </a:p>
          <a:p>
            <a:pPr marL="628650" lvl="1" indent="-171450">
              <a:buFont typeface="Arial" pitchFamily="34" charset="0"/>
              <a:buChar char="•"/>
            </a:pPr>
            <a:r>
              <a:rPr lang="en-US" sz="900" b="1" dirty="0" smtClean="0"/>
              <a:t>Business Data Item Builder: </a:t>
            </a:r>
            <a:r>
              <a:rPr lang="en-US" sz="900" dirty="0" smtClean="0"/>
              <a:t>Retrieves input parameters from the URL/query string and passes them to parts on the page. This Web Part is not visible when the page is not in edit mode</a:t>
            </a:r>
          </a:p>
          <a:p>
            <a:pPr marL="628650" lvl="1" indent="-171450">
              <a:buFont typeface="Arial" pitchFamily="34" charset="0"/>
              <a:buChar char="•"/>
            </a:pPr>
            <a:endParaRPr lang="en-US" sz="900" dirty="0" smtClean="0"/>
          </a:p>
          <a:p>
            <a:pPr marL="0" lvl="0" indent="0">
              <a:buFont typeface="Arial" pitchFamily="34" charset="0"/>
              <a:buNone/>
            </a:pPr>
            <a:r>
              <a:rPr lang="en-US" sz="900" b="1" dirty="0" smtClean="0"/>
              <a:t>Profile</a:t>
            </a:r>
            <a:r>
              <a:rPr lang="en-US" sz="900" b="1" baseline="0" dirty="0" smtClean="0"/>
              <a:t> Page:</a:t>
            </a:r>
          </a:p>
          <a:p>
            <a:pPr marL="0" lvl="0" indent="0">
              <a:buFont typeface="Arial" pitchFamily="34" charset="0"/>
              <a:buNone/>
            </a:pPr>
            <a:r>
              <a:rPr lang="en-US" sz="900" b="0" dirty="0" smtClean="0"/>
              <a:t>When SharePoint surfaces ECT data in lists and Web Parts, it does not necessarily show all the available fields and associations. For example, when an ECT is used as the source for an external column, only a single field is required for display. When users see partial ECT data, however, they are quite often interested in being able to see the data behind it. This is where profile pages enter the picture. A profile page is a dedicated page that shows all the ECT data for a specific record. This way, users can jump from partial ECT data to a complete view of the record.</a:t>
            </a:r>
          </a:p>
          <a:p>
            <a:pPr marL="0" lvl="0" indent="0">
              <a:buFont typeface="Arial" pitchFamily="34" charset="0"/>
              <a:buNone/>
            </a:pPr>
            <a:endParaRPr lang="en-US" sz="900" b="0" dirty="0" smtClean="0"/>
          </a:p>
          <a:p>
            <a:pPr marL="0" lvl="0" indent="0">
              <a:buFont typeface="Arial" pitchFamily="34" charset="0"/>
              <a:buNone/>
            </a:pPr>
            <a:r>
              <a:rPr lang="en-US" sz="900" b="1" dirty="0" smtClean="0"/>
              <a:t>External</a:t>
            </a:r>
            <a:r>
              <a:rPr lang="en-US" sz="900" b="1" baseline="0" dirty="0" smtClean="0"/>
              <a:t> Data Search:</a:t>
            </a:r>
          </a:p>
          <a:p>
            <a:pPr marL="0" lvl="0" indent="0">
              <a:buFont typeface="Arial" pitchFamily="34" charset="0"/>
              <a:buNone/>
            </a:pPr>
            <a:r>
              <a:rPr lang="en-US" sz="900" dirty="0" smtClean="0"/>
              <a:t>ECTs created with SPD already support indexing by SharePoint Search with no additional work. However, External Systems will be indexed only if you explicitly set up a content source that includes the ECT. Content sources can be created within the Search service application, where you will have the option to create a content source associated with an External System.</a:t>
            </a:r>
          </a:p>
          <a:p>
            <a:pPr marL="0" lvl="0" indent="0">
              <a:buFont typeface="Arial" pitchFamily="34" charset="0"/>
              <a:buNone/>
            </a:pPr>
            <a:endParaRPr lang="en-US" sz="900" dirty="0" smtClean="0"/>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900" b="1" kern="1200" baseline="0" dirty="0" smtClean="0">
                <a:solidFill>
                  <a:schemeClr val="tx1"/>
                </a:solidFill>
                <a:effectLst/>
                <a:latin typeface="+mn-lt"/>
                <a:ea typeface="+mn-ea"/>
                <a:cs typeface="+mn-cs"/>
              </a:rPr>
              <a:t>SharePoint Site/App</a:t>
            </a:r>
            <a:r>
              <a:rPr lang="en-US" sz="900" kern="1200" baseline="0" dirty="0" smtClean="0">
                <a:solidFill>
                  <a:schemeClr val="tx1"/>
                </a:solidFill>
                <a:effectLst/>
                <a:latin typeface="+mn-lt"/>
                <a:ea typeface="+mn-ea"/>
                <a:cs typeface="+mn-cs"/>
              </a:rPr>
              <a:t> – Sites and Apps can use external data. The primary way that users interact with external data is through an external list. External lists look and feel like standard lists, but they are backed by an ECT instead of a standard content type. Apps can also have ECTs defined within the app through a BDCM file. This file allows for app-level ECTs (discussed in detail later), which supports the isolation model of Apps. </a:t>
            </a:r>
            <a:r>
              <a:rPr lang="en-US" sz="900" kern="1200" baseline="0" dirty="0" err="1" smtClean="0">
                <a:solidFill>
                  <a:schemeClr val="tx1"/>
                </a:solidFill>
                <a:effectLst/>
                <a:latin typeface="+mn-lt"/>
                <a:ea typeface="+mn-ea"/>
                <a:cs typeface="+mn-cs"/>
              </a:rPr>
              <a:t>Exernal</a:t>
            </a:r>
            <a:r>
              <a:rPr lang="en-US" sz="900" kern="1200" baseline="0" dirty="0" smtClean="0">
                <a:solidFill>
                  <a:schemeClr val="tx1"/>
                </a:solidFill>
                <a:effectLst/>
                <a:latin typeface="+mn-lt"/>
                <a:ea typeface="+mn-ea"/>
                <a:cs typeface="+mn-cs"/>
              </a:rPr>
              <a:t> lists may be synchronized with Outlook through the automatic creation of a VSTO click-once package, which is downloaded to the client.</a:t>
            </a:r>
          </a:p>
          <a:p>
            <a:pPr marL="0" lvl="0" indent="0">
              <a:buFont typeface="Arial" pitchFamily="34" charset="0"/>
              <a:buNone/>
            </a:pPr>
            <a:endParaRPr lang="en-US" sz="900"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7</a:t>
            </a:fld>
            <a:endParaRPr lang="en-US" dirty="0"/>
          </a:p>
        </p:txBody>
      </p:sp>
    </p:spTree>
    <p:extLst>
      <p:ext uri="{BB962C8B-B14F-4D97-AF65-F5344CB8AC3E}">
        <p14:creationId xmlns:p14="http://schemas.microsoft.com/office/powerpoint/2010/main" val="198649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of creating an External Content Type involves constructing queries that return the data you wish to present to the users. Then you decide</a:t>
            </a:r>
            <a:r>
              <a:rPr lang="en-US" baseline="0" dirty="0" smtClean="0"/>
              <a:t> how you want to interact with the data in SharePoint. Don’t worry though, SharePoint Designer makes creating the query pretty easy.</a:t>
            </a:r>
            <a:endParaRPr lang="en-US" dirty="0"/>
          </a:p>
        </p:txBody>
      </p:sp>
    </p:spTree>
    <p:extLst>
      <p:ext uri="{BB962C8B-B14F-4D97-AF65-F5344CB8AC3E}">
        <p14:creationId xmlns:p14="http://schemas.microsoft.com/office/powerpoint/2010/main" val="1716621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085678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7186" y="6021143"/>
            <a:ext cx="1322795" cy="813816"/>
          </a:xfrm>
          <a:prstGeom prst="rect">
            <a:avLst/>
          </a:prstGeom>
        </p:spPr>
      </p:pic>
    </p:spTree>
    <p:extLst>
      <p:ext uri="{BB962C8B-B14F-4D97-AF65-F5344CB8AC3E}">
        <p14:creationId xmlns:p14="http://schemas.microsoft.com/office/powerpoint/2010/main" val="12707007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7186" y="6021143"/>
            <a:ext cx="1322795" cy="813816"/>
          </a:xfrm>
          <a:prstGeom prst="rect">
            <a:avLst/>
          </a:prstGeom>
        </p:spPr>
      </p:pic>
    </p:spTree>
    <p:extLst>
      <p:ext uri="{BB962C8B-B14F-4D97-AF65-F5344CB8AC3E}">
        <p14:creationId xmlns:p14="http://schemas.microsoft.com/office/powerpoint/2010/main" val="217348823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Connectivity Services​</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BCS Authentication &amp; Authorization</a:t>
            </a:r>
            <a:endParaRPr lang="en-US" dirty="0"/>
          </a:p>
        </p:txBody>
      </p:sp>
      <p:pic>
        <p:nvPicPr>
          <p:cNvPr id="4" name="Picture 11" descr="\\eventsql\dvd\Online_ART\DVD_ART36\Artwork_Imagery\Icons - Illustrations\_ XML ICONS\user casual man people pers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5574304"/>
            <a:ext cx="673625" cy="923925"/>
          </a:xfrm>
          <a:prstGeom prst="rect">
            <a:avLst/>
          </a:prstGeom>
          <a:noFill/>
          <a:extLst/>
        </p:spPr>
      </p:pic>
      <p:sp>
        <p:nvSpPr>
          <p:cNvPr id="5" name="Rounded Rectangle 4"/>
          <p:cNvSpPr/>
          <p:nvPr/>
        </p:nvSpPr>
        <p:spPr>
          <a:xfrm>
            <a:off x="2743200" y="4648200"/>
            <a:ext cx="1981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External List</a:t>
            </a:r>
            <a:endParaRPr lang="en-US" dirty="0"/>
          </a:p>
        </p:txBody>
      </p:sp>
      <p:sp>
        <p:nvSpPr>
          <p:cNvPr id="7" name="Rounded Rectangle 6"/>
          <p:cNvSpPr/>
          <p:nvPr/>
        </p:nvSpPr>
        <p:spPr>
          <a:xfrm>
            <a:off x="4267200" y="3276599"/>
            <a:ext cx="2286000" cy="715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Content Type </a:t>
            </a:r>
            <a:r>
              <a:rPr lang="en-US" dirty="0" smtClean="0"/>
              <a:t>Repository</a:t>
            </a:r>
            <a:endParaRPr lang="en-US" dirty="0"/>
          </a:p>
        </p:txBody>
      </p:sp>
      <p:sp>
        <p:nvSpPr>
          <p:cNvPr id="8" name="Rounded Rectangle 7"/>
          <p:cNvSpPr/>
          <p:nvPr/>
        </p:nvSpPr>
        <p:spPr>
          <a:xfrm>
            <a:off x="609600" y="3276599"/>
            <a:ext cx="2971800" cy="715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BDC Service Application</a:t>
            </a:r>
          </a:p>
        </p:txBody>
      </p:sp>
      <p:pic>
        <p:nvPicPr>
          <p:cNvPr id="2051" name="Picture 3" descr="\\rivercity-zeus\Development\Resources\Graphics\Infragistics Icons\SoftwareAndComputing\Database\Database25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227117"/>
            <a:ext cx="1295400" cy="1295400"/>
          </a:xfrm>
          <a:prstGeom prst="rect">
            <a:avLst/>
          </a:prstGeom>
          <a:noFill/>
          <a:extLst>
            <a:ext uri="{909E8E84-426E-40DD-AFC4-6F175D3DCCD1}">
              <a14:hiddenFill xmlns:a14="http://schemas.microsoft.com/office/drawing/2010/main">
                <a:solidFill>
                  <a:srgbClr val="FFFFFF"/>
                </a:solidFill>
              </a14:hiddenFill>
            </a:ext>
          </a:extLst>
        </p:spPr>
      </p:pic>
      <p:sp>
        <p:nvSpPr>
          <p:cNvPr id="11" name="Striped Right Arrow 10"/>
          <p:cNvSpPr/>
          <p:nvPr/>
        </p:nvSpPr>
        <p:spPr>
          <a:xfrm rot="19414807">
            <a:off x="1301041" y="5383804"/>
            <a:ext cx="1905000" cy="381000"/>
          </a:xfrm>
          <a:prstGeom prst="stripedRightArrow">
            <a:avLst>
              <a:gd name="adj1" fmla="val 50000"/>
              <a:gd name="adj2" fmla="val 12792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Striped Right Arrow 13"/>
          <p:cNvSpPr/>
          <p:nvPr/>
        </p:nvSpPr>
        <p:spPr>
          <a:xfrm rot="13660257">
            <a:off x="2879242" y="4185336"/>
            <a:ext cx="1118883" cy="243917"/>
          </a:xfrm>
          <a:prstGeom prst="stripedRightArrow">
            <a:avLst>
              <a:gd name="adj1" fmla="val 50000"/>
              <a:gd name="adj2" fmla="val 12792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Left-Right Arrow 11"/>
          <p:cNvSpPr/>
          <p:nvPr/>
        </p:nvSpPr>
        <p:spPr>
          <a:xfrm>
            <a:off x="3445894" y="3405960"/>
            <a:ext cx="919348" cy="357991"/>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Striped Right Arrow 15"/>
          <p:cNvSpPr/>
          <p:nvPr/>
        </p:nvSpPr>
        <p:spPr>
          <a:xfrm rot="19414807">
            <a:off x="2102547" y="2621062"/>
            <a:ext cx="1905000" cy="381000"/>
          </a:xfrm>
          <a:prstGeom prst="stripedRightArrow">
            <a:avLst>
              <a:gd name="adj1" fmla="val 50000"/>
              <a:gd name="adj2" fmla="val 12792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ight Bracket 12"/>
          <p:cNvSpPr/>
          <p:nvPr/>
        </p:nvSpPr>
        <p:spPr>
          <a:xfrm>
            <a:off x="6629400" y="1501071"/>
            <a:ext cx="304800" cy="213351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ket 17"/>
          <p:cNvSpPr/>
          <p:nvPr/>
        </p:nvSpPr>
        <p:spPr>
          <a:xfrm>
            <a:off x="6629400" y="3736250"/>
            <a:ext cx="304800" cy="213351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ine Callout 1 14"/>
          <p:cNvSpPr/>
          <p:nvPr/>
        </p:nvSpPr>
        <p:spPr>
          <a:xfrm>
            <a:off x="7391400" y="2209800"/>
            <a:ext cx="1680358" cy="838200"/>
          </a:xfrm>
          <a:prstGeom prst="borderCallout1">
            <a:avLst>
              <a:gd name="adj1" fmla="val 51336"/>
              <a:gd name="adj2" fmla="val -2679"/>
              <a:gd name="adj3" fmla="val -12175"/>
              <a:gd name="adj4" fmla="val -270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Authentication</a:t>
            </a:r>
            <a:endParaRPr lang="en-US" dirty="0"/>
          </a:p>
        </p:txBody>
      </p:sp>
      <p:sp>
        <p:nvSpPr>
          <p:cNvPr id="20" name="Line Callout 1 19"/>
          <p:cNvSpPr/>
          <p:nvPr/>
        </p:nvSpPr>
        <p:spPr>
          <a:xfrm>
            <a:off x="7391400" y="4191000"/>
            <a:ext cx="1676400" cy="838200"/>
          </a:xfrm>
          <a:prstGeom prst="borderCallout1">
            <a:avLst>
              <a:gd name="adj1" fmla="val 49919"/>
              <a:gd name="adj2" fmla="val 734"/>
              <a:gd name="adj3" fmla="val 128084"/>
              <a:gd name="adj4" fmla="val -251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Authorization</a:t>
            </a:r>
            <a:endParaRPr lang="en-US" dirty="0"/>
          </a:p>
        </p:txBody>
      </p:sp>
      <p:sp>
        <p:nvSpPr>
          <p:cNvPr id="21" name="Rounded Rectangle 20"/>
          <p:cNvSpPr/>
          <p:nvPr/>
        </p:nvSpPr>
        <p:spPr>
          <a:xfrm>
            <a:off x="254524" y="2092771"/>
            <a:ext cx="1920957" cy="621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Secure Store Service</a:t>
            </a:r>
            <a:endParaRPr lang="en-US" dirty="0"/>
          </a:p>
        </p:txBody>
      </p:sp>
      <p:sp>
        <p:nvSpPr>
          <p:cNvPr id="22" name="Left-Right Arrow 21"/>
          <p:cNvSpPr/>
          <p:nvPr/>
        </p:nvSpPr>
        <p:spPr>
          <a:xfrm rot="3132386">
            <a:off x="279090" y="2816459"/>
            <a:ext cx="919348" cy="357991"/>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753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Store Service (SSS) Applications</a:t>
            </a:r>
            <a:endParaRPr lang="en-US" dirty="0"/>
          </a:p>
        </p:txBody>
      </p:sp>
      <p:sp>
        <p:nvSpPr>
          <p:cNvPr id="5" name="Content Placeholder 4"/>
          <p:cNvSpPr>
            <a:spLocks noGrp="1"/>
          </p:cNvSpPr>
          <p:nvPr>
            <p:ph idx="1"/>
          </p:nvPr>
        </p:nvSpPr>
        <p:spPr/>
        <p:txBody>
          <a:bodyPr/>
          <a:lstStyle/>
          <a:p>
            <a:r>
              <a:rPr lang="en-US" dirty="0" smtClean="0"/>
              <a:t>Provide infrastructure for credential caching</a:t>
            </a:r>
          </a:p>
          <a:p>
            <a:pPr lvl="1"/>
            <a:endParaRPr lang="en-US" dirty="0"/>
          </a:p>
          <a:p>
            <a:pPr lvl="1"/>
            <a:endParaRPr lang="en-US" dirty="0" smtClean="0"/>
          </a:p>
          <a:p>
            <a:pPr lvl="1"/>
            <a:endParaRPr lang="en-US" dirty="0" smtClean="0"/>
          </a:p>
          <a:p>
            <a:r>
              <a:rPr lang="en-US" dirty="0" smtClean="0"/>
              <a:t>Two primary types of SSS applications</a:t>
            </a:r>
          </a:p>
          <a:p>
            <a:pPr lvl="1"/>
            <a:r>
              <a:rPr lang="en-US" dirty="0" smtClean="0"/>
              <a:t>Individual: credentials cached separately for each user</a:t>
            </a:r>
          </a:p>
          <a:p>
            <a:pPr lvl="1"/>
            <a:r>
              <a:rPr lang="en-US" dirty="0" smtClean="0"/>
              <a:t>Group: One set of credentials used across many users</a:t>
            </a:r>
            <a:endParaRPr lang="en-US" dirty="0"/>
          </a:p>
        </p:txBody>
      </p:sp>
      <p:pic>
        <p:nvPicPr>
          <p:cNvPr id="3" name="Picture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1986" y="4800600"/>
            <a:ext cx="3913414" cy="1859630"/>
          </a:xfrm>
          <a:prstGeom prst="rect">
            <a:avLst/>
          </a:prstGeom>
          <a:noFill/>
          <a:ln>
            <a:solidFill>
              <a:schemeClr val="bg1">
                <a:lumMod val="50000"/>
              </a:schemeClr>
            </a:solidFill>
          </a:ln>
        </p:spPr>
      </p:pic>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838200" y="1981200"/>
            <a:ext cx="6095999" cy="1219200"/>
          </a:xfrm>
          <a:prstGeom prst="rect">
            <a:avLst/>
          </a:prstGeom>
          <a:noFill/>
          <a:ln>
            <a:solidFill>
              <a:schemeClr val="bg1">
                <a:lumMod val="50000"/>
              </a:schemeClr>
            </a:solidFill>
          </a:ln>
        </p:spPr>
      </p:pic>
    </p:spTree>
    <p:extLst>
      <p:ext uri="{BB962C8B-B14F-4D97-AF65-F5344CB8AC3E}">
        <p14:creationId xmlns:p14="http://schemas.microsoft.com/office/powerpoint/2010/main" val="1198946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Default Target Application Page</a:t>
            </a:r>
            <a:endParaRPr lang="en-US" dirty="0"/>
          </a:p>
        </p:txBody>
      </p:sp>
      <p:sp>
        <p:nvSpPr>
          <p:cNvPr id="4" name="Content Placeholder 3"/>
          <p:cNvSpPr>
            <a:spLocks noGrp="1"/>
          </p:cNvSpPr>
          <p:nvPr>
            <p:ph idx="1"/>
          </p:nvPr>
        </p:nvSpPr>
        <p:spPr/>
        <p:txBody>
          <a:bodyPr/>
          <a:lstStyle/>
          <a:p>
            <a:r>
              <a:rPr lang="en-US" dirty="0" smtClean="0"/>
              <a:t>What happens if user has no valid credentials?</a:t>
            </a:r>
          </a:p>
          <a:p>
            <a:pPr lvl="1"/>
            <a:r>
              <a:rPr lang="en-US" dirty="0" smtClean="0"/>
              <a:t>User redirected to Target Application page</a:t>
            </a:r>
          </a:p>
          <a:p>
            <a:pPr lvl="1"/>
            <a:r>
              <a:rPr lang="en-US" dirty="0" smtClean="0"/>
              <a:t>Allows users to enter credentials in just-in-time fashion</a:t>
            </a:r>
          </a:p>
          <a:p>
            <a:pPr lvl="1"/>
            <a:r>
              <a:rPr lang="en-US" dirty="0" smtClean="0"/>
              <a:t>Credentials cached in SSS DB in encrypted format</a:t>
            </a:r>
            <a:endParaRPr lang="en-US" dirty="0"/>
          </a:p>
        </p:txBody>
      </p:sp>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429000"/>
            <a:ext cx="5756546" cy="1524000"/>
          </a:xfrm>
          <a:prstGeom prst="rect">
            <a:avLst/>
          </a:prstGeom>
          <a:noFill/>
          <a:ln>
            <a:solidFill>
              <a:schemeClr val="bg1">
                <a:lumMod val="50000"/>
              </a:schemeClr>
            </a:solidFill>
          </a:ln>
        </p:spPr>
      </p:pic>
    </p:spTree>
    <p:extLst>
      <p:ext uri="{BB962C8B-B14F-4D97-AF65-F5344CB8AC3E}">
        <p14:creationId xmlns:p14="http://schemas.microsoft.com/office/powerpoint/2010/main" val="2295406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Data Source Permissions</a:t>
            </a:r>
            <a:endParaRPr lang="en-US" dirty="0"/>
          </a:p>
        </p:txBody>
      </p:sp>
      <p:sp>
        <p:nvSpPr>
          <p:cNvPr id="4" name="Content Placeholder 3"/>
          <p:cNvSpPr>
            <a:spLocks noGrp="1"/>
          </p:cNvSpPr>
          <p:nvPr>
            <p:ph idx="1"/>
          </p:nvPr>
        </p:nvSpPr>
        <p:spPr/>
        <p:txBody>
          <a:bodyPr/>
          <a:lstStyle/>
          <a:p>
            <a:r>
              <a:rPr lang="en-US" dirty="0" smtClean="0"/>
              <a:t>External data source must be configured</a:t>
            </a:r>
          </a:p>
          <a:p>
            <a:pPr lvl="1"/>
            <a:r>
              <a:rPr lang="en-US" dirty="0" smtClean="0"/>
              <a:t>Permissions required for accounts accessing data</a:t>
            </a:r>
          </a:p>
          <a:p>
            <a:pPr lvl="1"/>
            <a:r>
              <a:rPr lang="en-US" dirty="0" smtClean="0"/>
              <a:t>Could be user accounts, daemon accounts, AD groups</a:t>
            </a:r>
            <a:endParaRPr lang="en-US" dirty="0"/>
          </a:p>
        </p:txBody>
      </p:sp>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895600"/>
            <a:ext cx="4036695" cy="3576320"/>
          </a:xfrm>
          <a:prstGeom prst="rect">
            <a:avLst/>
          </a:prstGeom>
          <a:noFill/>
          <a:ln>
            <a:noFill/>
          </a:ln>
        </p:spPr>
      </p:pic>
    </p:spTree>
    <p:extLst>
      <p:ext uri="{BB962C8B-B14F-4D97-AF65-F5344CB8AC3E}">
        <p14:creationId xmlns:p14="http://schemas.microsoft.com/office/powerpoint/2010/main" val="4108188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Secure Store Service Application</a:t>
            </a:r>
            <a:endParaRPr lang="en-US" dirty="0"/>
          </a:p>
        </p:txBody>
      </p:sp>
    </p:spTree>
    <p:extLst>
      <p:ext uri="{BB962C8B-B14F-4D97-AF65-F5344CB8AC3E}">
        <p14:creationId xmlns:p14="http://schemas.microsoft.com/office/powerpoint/2010/main" val="3614705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BCS Overview</a:t>
            </a:r>
          </a:p>
          <a:p>
            <a:pPr>
              <a:buFont typeface="Wingdings" panose="05000000000000000000" pitchFamily="2" charset="2"/>
              <a:buChar char="ü"/>
            </a:pPr>
            <a:r>
              <a:rPr lang="en-US" dirty="0" smtClean="0"/>
              <a:t>Creating Secure Store Service Applications</a:t>
            </a:r>
          </a:p>
          <a:p>
            <a:pPr>
              <a:buFont typeface="Wingdings" panose="05000000000000000000" pitchFamily="2" charset="2"/>
              <a:buChar char="Ø"/>
            </a:pPr>
            <a:r>
              <a:rPr lang="en-US" dirty="0" smtClean="0"/>
              <a:t>Creating External Content Types</a:t>
            </a:r>
          </a:p>
          <a:p>
            <a:r>
              <a:rPr lang="en-US" dirty="0"/>
              <a:t>Consuming External Content Types</a:t>
            </a:r>
          </a:p>
          <a:p>
            <a:r>
              <a:rPr lang="en-US" dirty="0"/>
              <a:t>External Content Types with SharePoint Add-ins</a:t>
            </a:r>
          </a:p>
        </p:txBody>
      </p:sp>
    </p:spTree>
    <p:extLst>
      <p:ext uri="{BB962C8B-B14F-4D97-AF65-F5344CB8AC3E}">
        <p14:creationId xmlns:p14="http://schemas.microsoft.com/office/powerpoint/2010/main" val="32561848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 External Content Type in SPD</a:t>
            </a:r>
            <a:endParaRPr lang="en-US" dirty="0"/>
          </a:p>
        </p:txBody>
      </p:sp>
      <p:sp>
        <p:nvSpPr>
          <p:cNvPr id="6" name="Content Placeholder 5"/>
          <p:cNvSpPr>
            <a:spLocks noGrp="1"/>
          </p:cNvSpPr>
          <p:nvPr>
            <p:ph idx="1"/>
          </p:nvPr>
        </p:nvSpPr>
        <p:spPr/>
        <p:txBody>
          <a:bodyPr>
            <a:normAutofit/>
          </a:bodyPr>
          <a:lstStyle/>
          <a:p>
            <a:pPr marL="514350" indent="-514350">
              <a:buFont typeface="+mj-lt"/>
              <a:buAutoNum type="arabicPeriod"/>
            </a:pPr>
            <a:r>
              <a:rPr lang="en-US" sz="2400" dirty="0" smtClean="0"/>
              <a:t>Give ECT a name</a:t>
            </a:r>
          </a:p>
          <a:p>
            <a:pPr marL="514350" indent="-514350">
              <a:buFont typeface="+mj-lt"/>
              <a:buAutoNum type="arabicPeriod"/>
            </a:pPr>
            <a:endParaRPr lang="en-US" sz="2400" dirty="0" smtClean="0"/>
          </a:p>
          <a:p>
            <a:pPr marL="334962" lvl="1" indent="0">
              <a:buNone/>
            </a:pPr>
            <a:endParaRPr lang="en-US" sz="2000" dirty="0"/>
          </a:p>
          <a:p>
            <a:pPr marL="334962" lvl="1" indent="0">
              <a:buNone/>
            </a:pPr>
            <a:endParaRPr lang="en-US" sz="2000" dirty="0"/>
          </a:p>
          <a:p>
            <a:pPr marL="514350" indent="-514350">
              <a:buFont typeface="+mj-lt"/>
              <a:buAutoNum type="arabicPeriod"/>
            </a:pPr>
            <a:r>
              <a:rPr lang="en-US" sz="2400" dirty="0" smtClean="0"/>
              <a:t>Connect to data source</a:t>
            </a:r>
          </a:p>
          <a:p>
            <a:pPr marL="514350" indent="-514350">
              <a:buFont typeface="+mj-lt"/>
              <a:buAutoNum type="arabicPeriod"/>
            </a:pPr>
            <a:endParaRPr lang="en-US" sz="2400" dirty="0" smtClean="0"/>
          </a:p>
          <a:p>
            <a:pPr marL="514350" indent="-514350">
              <a:buFont typeface="+mj-lt"/>
              <a:buAutoNum type="arabicPeriod"/>
            </a:pPr>
            <a:endParaRPr lang="en-US" sz="2400" dirty="0" smtClean="0"/>
          </a:p>
          <a:p>
            <a:pPr marL="514350" indent="-514350">
              <a:buFont typeface="+mj-lt"/>
              <a:buAutoNum type="arabicPeriod"/>
            </a:pPr>
            <a:endParaRPr lang="en-US" sz="2400" dirty="0"/>
          </a:p>
          <a:p>
            <a:pPr marL="514350" indent="-514350">
              <a:buFont typeface="+mj-lt"/>
              <a:buAutoNum type="arabicPeriod"/>
            </a:pPr>
            <a:r>
              <a:rPr lang="en-US" sz="2400" dirty="0" smtClean="0"/>
              <a:t>Create ECT operations</a:t>
            </a:r>
          </a:p>
        </p:txBody>
      </p:sp>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4474496" y="1572076"/>
            <a:ext cx="2819400" cy="1461861"/>
          </a:xfrm>
          <a:prstGeom prst="rect">
            <a:avLst/>
          </a:prstGeom>
          <a:noFill/>
          <a:ln>
            <a:solidFill>
              <a:schemeClr val="bg1">
                <a:lumMod val="50000"/>
              </a:schemeClr>
            </a:solidFill>
          </a:ln>
        </p:spPr>
      </p:pic>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4457700" y="3321445"/>
            <a:ext cx="2132603" cy="1544809"/>
          </a:xfrm>
          <a:prstGeom prst="rect">
            <a:avLst/>
          </a:prstGeom>
          <a:noFill/>
          <a:ln>
            <a:solidFill>
              <a:schemeClr val="bg1">
                <a:lumMod val="50000"/>
              </a:schemeClr>
            </a:solidFill>
          </a:ln>
        </p:spPr>
      </p:pic>
      <p:pic>
        <p:nvPicPr>
          <p:cNvPr id="5" name="Picture 4"/>
          <p:cNvPicPr/>
          <p:nvPr/>
        </p:nvPicPr>
        <p:blipFill>
          <a:blip r:embed="rId5">
            <a:extLst>
              <a:ext uri="{28A0092B-C50C-407E-A947-70E740481C1C}">
                <a14:useLocalDpi xmlns:a14="http://schemas.microsoft.com/office/drawing/2010/main" val="0"/>
              </a:ext>
            </a:extLst>
          </a:blip>
          <a:srcRect/>
          <a:stretch>
            <a:fillRect/>
          </a:stretch>
        </p:blipFill>
        <p:spPr bwMode="auto">
          <a:xfrm>
            <a:off x="4445863" y="5229962"/>
            <a:ext cx="3275425" cy="1399438"/>
          </a:xfrm>
          <a:prstGeom prst="rect">
            <a:avLst/>
          </a:prstGeom>
          <a:noFill/>
          <a:ln>
            <a:solidFill>
              <a:schemeClr val="bg1">
                <a:lumMod val="50000"/>
              </a:schemeClr>
            </a:solidFill>
          </a:ln>
        </p:spPr>
      </p:pic>
    </p:spTree>
    <p:extLst>
      <p:ext uri="{BB962C8B-B14F-4D97-AF65-F5344CB8AC3E}">
        <p14:creationId xmlns:p14="http://schemas.microsoft.com/office/powerpoint/2010/main" val="390761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Parameters for an ECT</a:t>
            </a:r>
            <a:endParaRPr lang="en-US" dirty="0"/>
          </a:p>
        </p:txBody>
      </p:sp>
      <p:sp>
        <p:nvSpPr>
          <p:cNvPr id="3" name="Content Placeholder 2"/>
          <p:cNvSpPr>
            <a:spLocks noGrp="1"/>
          </p:cNvSpPr>
          <p:nvPr>
            <p:ph idx="1"/>
          </p:nvPr>
        </p:nvSpPr>
        <p:spPr/>
        <p:txBody>
          <a:bodyPr>
            <a:normAutofit/>
          </a:bodyPr>
          <a:lstStyle/>
          <a:p>
            <a:r>
              <a:rPr lang="en-US" sz="2400" dirty="0" smtClean="0"/>
              <a:t>Essential to define parameters when creating ECT</a:t>
            </a:r>
          </a:p>
          <a:p>
            <a:pPr lvl="1"/>
            <a:r>
              <a:rPr lang="en-US" sz="2000" dirty="0" smtClean="0"/>
              <a:t>They define WHERE clause parameters and row limits </a:t>
            </a:r>
          </a:p>
          <a:p>
            <a:pPr lvl="1"/>
            <a:r>
              <a:rPr lang="en-US" sz="2000" dirty="0" smtClean="0"/>
              <a:t>They provide users with search capabilities</a:t>
            </a:r>
            <a:endParaRPr lang="en-US" sz="2000"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19400"/>
            <a:ext cx="5943600" cy="3352800"/>
          </a:xfrm>
          <a:prstGeom prst="rect">
            <a:avLst/>
          </a:prstGeom>
          <a:noFill/>
          <a:ln>
            <a:solidFill>
              <a:schemeClr val="bg1">
                <a:lumMod val="50000"/>
              </a:schemeClr>
            </a:solidFill>
          </a:ln>
        </p:spPr>
      </p:pic>
    </p:spTree>
    <p:extLst>
      <p:ext uri="{BB962C8B-B14F-4D97-AF65-F5344CB8AC3E}">
        <p14:creationId xmlns:p14="http://schemas.microsoft.com/office/powerpoint/2010/main" val="1278622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ECT permissions</a:t>
            </a:r>
            <a:endParaRPr lang="en-US" dirty="0"/>
          </a:p>
        </p:txBody>
      </p:sp>
      <p:sp>
        <p:nvSpPr>
          <p:cNvPr id="5" name="Content Placeholder 4"/>
          <p:cNvSpPr>
            <a:spLocks noGrp="1"/>
          </p:cNvSpPr>
          <p:nvPr>
            <p:ph idx="1"/>
          </p:nvPr>
        </p:nvSpPr>
        <p:spPr/>
        <p:txBody>
          <a:bodyPr>
            <a:normAutofit/>
          </a:bodyPr>
          <a:lstStyle/>
          <a:p>
            <a:r>
              <a:rPr lang="en-US" dirty="0" smtClean="0"/>
              <a:t>New ECT is not accessible to anyone</a:t>
            </a:r>
          </a:p>
          <a:p>
            <a:pPr lvl="1"/>
            <a:r>
              <a:rPr lang="en-US" sz="2000" dirty="0" smtClean="0"/>
              <a:t>ECT provides no default permissions - even to the creator</a:t>
            </a:r>
          </a:p>
          <a:p>
            <a:pPr lvl="1"/>
            <a:endParaRPr lang="en-US" sz="2000" dirty="0"/>
          </a:p>
          <a:p>
            <a:pPr lvl="1"/>
            <a:endParaRPr lang="en-US" sz="2000" dirty="0" smtClean="0"/>
          </a:p>
          <a:p>
            <a:pPr lvl="1"/>
            <a:endParaRPr lang="en-US" sz="2000" dirty="0" smtClean="0"/>
          </a:p>
          <a:p>
            <a:pPr lvl="1"/>
            <a:endParaRPr lang="en-US" sz="2000" dirty="0" smtClean="0"/>
          </a:p>
          <a:p>
            <a:pPr lvl="1"/>
            <a:r>
              <a:rPr lang="en-US" sz="2000" dirty="0" smtClean="0"/>
              <a:t>Once ECT has been created, you must assign permissions</a:t>
            </a:r>
            <a:endParaRPr lang="en-US" sz="2000" dirty="0"/>
          </a:p>
        </p:txBody>
      </p:sp>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1092200" y="2560320"/>
            <a:ext cx="4470400" cy="1173480"/>
          </a:xfrm>
          <a:prstGeom prst="rect">
            <a:avLst/>
          </a:prstGeom>
          <a:noFill/>
          <a:ln>
            <a:solidFill>
              <a:schemeClr val="bg1">
                <a:lumMod val="50000"/>
              </a:schemeClr>
            </a:solidFill>
          </a:ln>
        </p:spPr>
      </p:pic>
      <p:pic>
        <p:nvPicPr>
          <p:cNvPr id="4" name="Picture 3"/>
          <p:cNvPicPr/>
          <p:nvPr/>
        </p:nvPicPr>
        <p:blipFill>
          <a:blip r:embed="rId4"/>
          <a:stretch>
            <a:fillRect/>
          </a:stretch>
        </p:blipFill>
        <p:spPr>
          <a:xfrm>
            <a:off x="1092200" y="4495800"/>
            <a:ext cx="5132705" cy="1170940"/>
          </a:xfrm>
          <a:prstGeom prst="rect">
            <a:avLst/>
          </a:prstGeom>
          <a:ln>
            <a:solidFill>
              <a:schemeClr val="bg1">
                <a:lumMod val="50000"/>
              </a:schemeClr>
            </a:solidFill>
          </a:ln>
        </p:spPr>
      </p:pic>
    </p:spTree>
    <p:extLst>
      <p:ext uri="{BB962C8B-B14F-4D97-AF65-F5344CB8AC3E}">
        <p14:creationId xmlns:p14="http://schemas.microsoft.com/office/powerpoint/2010/main" val="976773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Granting BCS Permissions</a:t>
            </a:r>
            <a:endParaRPr lang="en-US" dirty="0"/>
          </a:p>
        </p:txBody>
      </p:sp>
      <p:sp>
        <p:nvSpPr>
          <p:cNvPr id="3" name="Text Placeholder 2"/>
          <p:cNvSpPr>
            <a:spLocks noGrp="1"/>
          </p:cNvSpPr>
          <p:nvPr>
            <p:ph idx="1"/>
          </p:nvPr>
        </p:nvSpPr>
        <p:spPr/>
        <p:txBody>
          <a:bodyPr>
            <a:normAutofit/>
          </a:bodyPr>
          <a:lstStyle/>
          <a:p>
            <a:r>
              <a:rPr lang="en-US" sz="2000" dirty="0" smtClean="0"/>
              <a:t>Configurable BCS Permissions:</a:t>
            </a:r>
          </a:p>
          <a:p>
            <a:pPr lvl="1"/>
            <a:r>
              <a:rPr lang="en-US" sz="1800" b="1" dirty="0" smtClean="0"/>
              <a:t>Edit</a:t>
            </a:r>
            <a:r>
              <a:rPr lang="en-US" sz="1800" dirty="0" smtClean="0"/>
              <a:t>: create, delete, update metadata objects</a:t>
            </a:r>
          </a:p>
          <a:p>
            <a:pPr lvl="1"/>
            <a:r>
              <a:rPr lang="en-US" sz="1800" b="1" dirty="0" smtClean="0"/>
              <a:t>Execute</a:t>
            </a:r>
            <a:r>
              <a:rPr lang="en-US" sz="1800" dirty="0" smtClean="0"/>
              <a:t>: call external system (read)</a:t>
            </a:r>
          </a:p>
          <a:p>
            <a:pPr lvl="1"/>
            <a:r>
              <a:rPr lang="en-US" sz="1800" b="1" dirty="0" smtClean="0"/>
              <a:t>Set Permissions</a:t>
            </a:r>
            <a:r>
              <a:rPr lang="en-US" sz="1800" dirty="0" smtClean="0"/>
              <a:t>: give permissions to other users</a:t>
            </a:r>
          </a:p>
          <a:p>
            <a:pPr lvl="1"/>
            <a:r>
              <a:rPr lang="en-US" sz="1800" b="1" dirty="0" smtClean="0"/>
              <a:t>Selectable In Clients</a:t>
            </a:r>
            <a:r>
              <a:rPr lang="en-US" sz="1800" dirty="0" smtClean="0"/>
              <a:t>: accessible to clients applications like entity picker</a:t>
            </a:r>
          </a:p>
          <a:p>
            <a:endParaRPr lang="en-US" sz="2000"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4866292" y="3352800"/>
            <a:ext cx="3363308" cy="3200400"/>
          </a:xfrm>
          <a:prstGeom prst="rect">
            <a:avLst/>
          </a:prstGeom>
          <a:noFill/>
          <a:ln>
            <a:solidFill>
              <a:schemeClr val="bg1">
                <a:lumMod val="50000"/>
              </a:schemeClr>
            </a:solidFill>
          </a:ln>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1223475" y="3352800"/>
            <a:ext cx="3254645" cy="3200400"/>
          </a:xfrm>
          <a:prstGeom prst="rect">
            <a:avLst/>
          </a:prstGeom>
          <a:noFill/>
          <a:ln>
            <a:solidFill>
              <a:schemeClr val="bg1">
                <a:lumMod val="50000"/>
              </a:schemeClr>
            </a:solidFill>
          </a:ln>
        </p:spPr>
      </p:pic>
    </p:spTree>
    <p:extLst>
      <p:ext uri="{BB962C8B-B14F-4D97-AF65-F5344CB8AC3E}">
        <p14:creationId xmlns:p14="http://schemas.microsoft.com/office/powerpoint/2010/main" val="2468504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BCS Overview</a:t>
            </a:r>
          </a:p>
          <a:p>
            <a:r>
              <a:rPr lang="en-US" dirty="0" smtClean="0"/>
              <a:t>Creating Secure Store Service Applications</a:t>
            </a:r>
          </a:p>
          <a:p>
            <a:r>
              <a:rPr lang="en-US" dirty="0" smtClean="0"/>
              <a:t>Creating External Content Types</a:t>
            </a:r>
          </a:p>
          <a:p>
            <a:r>
              <a:rPr lang="en-US" dirty="0" smtClean="0"/>
              <a:t>Consuming </a:t>
            </a:r>
            <a:r>
              <a:rPr lang="en-US" dirty="0"/>
              <a:t>External Content </a:t>
            </a:r>
            <a:r>
              <a:rPr lang="en-US" dirty="0" smtClean="0"/>
              <a:t>Types</a:t>
            </a:r>
          </a:p>
          <a:p>
            <a:r>
              <a:rPr lang="en-US" dirty="0" smtClean="0"/>
              <a:t>External Content Types with SharePoint Add-ins</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An External Content Type using SharePoint Designer 2013</a:t>
            </a:r>
            <a:endParaRPr lang="en-US" dirty="0"/>
          </a:p>
        </p:txBody>
      </p:sp>
    </p:spTree>
    <p:extLst>
      <p:ext uri="{BB962C8B-B14F-4D97-AF65-F5344CB8AC3E}">
        <p14:creationId xmlns:p14="http://schemas.microsoft.com/office/powerpoint/2010/main" val="4034826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ECTs with OData Data Sources</a:t>
            </a:r>
            <a:endParaRPr lang="en-US" dirty="0"/>
          </a:p>
        </p:txBody>
      </p:sp>
      <p:sp>
        <p:nvSpPr>
          <p:cNvPr id="5" name="Content Placeholder 4"/>
          <p:cNvSpPr>
            <a:spLocks noGrp="1"/>
          </p:cNvSpPr>
          <p:nvPr>
            <p:ph idx="1"/>
          </p:nvPr>
        </p:nvSpPr>
        <p:spPr/>
        <p:txBody>
          <a:bodyPr>
            <a:normAutofit/>
          </a:bodyPr>
          <a:lstStyle/>
          <a:p>
            <a:r>
              <a:rPr lang="en-US" dirty="0"/>
              <a:t>O</a:t>
            </a:r>
            <a:r>
              <a:rPr lang="en-US" dirty="0" smtClean="0"/>
              <a:t>Data is very popular protocol for services </a:t>
            </a:r>
          </a:p>
          <a:p>
            <a:pPr lvl="1"/>
            <a:r>
              <a:rPr lang="en-US" dirty="0" smtClean="0"/>
              <a:t>OData not supported by BCS in SharePoint 2010</a:t>
            </a:r>
          </a:p>
          <a:p>
            <a:pPr lvl="1"/>
            <a:r>
              <a:rPr lang="en-US" dirty="0"/>
              <a:t>OData </a:t>
            </a:r>
            <a:r>
              <a:rPr lang="en-US" dirty="0" smtClean="0"/>
              <a:t>now supported </a:t>
            </a:r>
            <a:r>
              <a:rPr lang="en-US" dirty="0"/>
              <a:t>by BCS in SharePoint 2010</a:t>
            </a:r>
            <a:endParaRPr lang="en-US" dirty="0" smtClean="0"/>
          </a:p>
          <a:p>
            <a:pPr lvl="1"/>
            <a:r>
              <a:rPr lang="en-US" dirty="0" smtClean="0"/>
              <a:t>OData also supported with ECTs in </a:t>
            </a:r>
            <a:r>
              <a:rPr lang="en-US" dirty="0"/>
              <a:t>SharePoint </a:t>
            </a:r>
            <a:r>
              <a:rPr lang="en-US" dirty="0" smtClean="0"/>
              <a:t>Online</a:t>
            </a:r>
          </a:p>
          <a:p>
            <a:pPr lvl="1"/>
            <a:endParaRPr lang="en-US" dirty="0" smtClean="0"/>
          </a:p>
          <a:p>
            <a:r>
              <a:rPr lang="en-US" dirty="0" smtClean="0"/>
              <a:t>Creating ECTs based on OData data sources</a:t>
            </a:r>
          </a:p>
          <a:p>
            <a:pPr lvl="1"/>
            <a:r>
              <a:rPr lang="en-US" dirty="0"/>
              <a:t>Visual Studio </a:t>
            </a:r>
            <a:r>
              <a:rPr lang="en-US" dirty="0" smtClean="0"/>
              <a:t>provides support </a:t>
            </a:r>
            <a:r>
              <a:rPr lang="en-US" dirty="0"/>
              <a:t>for automatically generating </a:t>
            </a:r>
            <a:r>
              <a:rPr lang="en-US" dirty="0" smtClean="0"/>
              <a:t>ECT and external list from </a:t>
            </a:r>
            <a:r>
              <a:rPr lang="en-US" dirty="0"/>
              <a:t>an O</a:t>
            </a:r>
            <a:r>
              <a:rPr lang="en-US" dirty="0" smtClean="0"/>
              <a:t>Data </a:t>
            </a:r>
            <a:r>
              <a:rPr lang="en-US" dirty="0"/>
              <a:t>source</a:t>
            </a:r>
          </a:p>
          <a:p>
            <a:pPr lvl="1"/>
            <a:r>
              <a:rPr lang="en-US" dirty="0" smtClean="0"/>
              <a:t>No support in SharePoint Designer 2013 for OData</a:t>
            </a:r>
          </a:p>
          <a:p>
            <a:endParaRPr lang="en-US" dirty="0" smtClean="0"/>
          </a:p>
          <a:p>
            <a:endParaRPr lang="en-US" dirty="0" smtClean="0"/>
          </a:p>
          <a:p>
            <a:endParaRPr lang="en-US" dirty="0"/>
          </a:p>
        </p:txBody>
      </p:sp>
    </p:spTree>
    <p:extLst>
      <p:ext uri="{BB962C8B-B14F-4D97-AF65-F5344CB8AC3E}">
        <p14:creationId xmlns:p14="http://schemas.microsoft.com/office/powerpoint/2010/main" val="2547328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OData Sources</a:t>
            </a:r>
            <a:endParaRPr lang="en-US" dirty="0"/>
          </a:p>
        </p:txBody>
      </p:sp>
      <p:sp>
        <p:nvSpPr>
          <p:cNvPr id="2" name="Text Placeholder 1"/>
          <p:cNvSpPr>
            <a:spLocks noGrp="1"/>
          </p:cNvSpPr>
          <p:nvPr>
            <p:ph idx="1"/>
          </p:nvPr>
        </p:nvSpPr>
        <p:spPr/>
        <p:txBody>
          <a:bodyPr/>
          <a:lstStyle/>
          <a:p>
            <a:r>
              <a:rPr lang="en-US" dirty="0" smtClean="0"/>
              <a:t>Creating External Content Types</a:t>
            </a:r>
            <a:endParaRPr lang="en-US" dirty="0"/>
          </a:p>
        </p:txBody>
      </p:sp>
      <p:sp>
        <p:nvSpPr>
          <p:cNvPr id="5" name="Text Placeholder 4"/>
          <p:cNvSpPr txBox="1">
            <a:spLocks/>
          </p:cNvSpPr>
          <p:nvPr/>
        </p:nvSpPr>
        <p:spPr>
          <a:xfrm>
            <a:off x="342900" y="2133600"/>
            <a:ext cx="8458200" cy="44196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a:lst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xml</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version</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1.0</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encoding</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utf-8</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LobSystem</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ODataWebNorthwindModel</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OData</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Properties</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ODataServiceMetadataUrl</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System.String</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http://services.odata.org/Northwind/Northwind.svc/$metadata</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ODataMetadataAuthenticationMode</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System.String</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PassThrough</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ODataServicesVersion</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System.String</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Properties</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LobSystemInstances</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LobSystemInstance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http://services.odata.org/</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Northwind</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Northwind.svc</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Properties</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ODataServiceUrl</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System.String</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http://services.odata.org/Northwind/Northwind.svc</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ODataServiceAuthenticationMode</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b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b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System.String</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PassThrough</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ODataFormat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System.String</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application/</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atom+xml</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Properties</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LobSystemInstance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LobSystemInstances</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spcAft>
                <a:spcPts val="800"/>
              </a:spcAft>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LobSystem</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buNone/>
            </a:pPr>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07792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BCS Overview</a:t>
            </a:r>
          </a:p>
          <a:p>
            <a:pPr>
              <a:buFont typeface="Wingdings" panose="05000000000000000000" pitchFamily="2" charset="2"/>
              <a:buChar char="ü"/>
            </a:pPr>
            <a:r>
              <a:rPr lang="en-US" dirty="0" smtClean="0"/>
              <a:t>Creating Secure Store Service Applications</a:t>
            </a:r>
          </a:p>
          <a:p>
            <a:pPr>
              <a:buFont typeface="Wingdings" panose="05000000000000000000" pitchFamily="2" charset="2"/>
              <a:buChar char="ü"/>
            </a:pPr>
            <a:r>
              <a:rPr lang="en-US" dirty="0" smtClean="0"/>
              <a:t>Creating External Content Types</a:t>
            </a:r>
          </a:p>
          <a:p>
            <a:pPr>
              <a:buFont typeface="Wingdings" panose="05000000000000000000" pitchFamily="2" charset="2"/>
              <a:buChar char="Ø"/>
            </a:pPr>
            <a:r>
              <a:rPr lang="en-US" dirty="0"/>
              <a:t>Consuming External Content Types</a:t>
            </a:r>
          </a:p>
          <a:p>
            <a:r>
              <a:rPr lang="en-US" dirty="0"/>
              <a:t>External Content Types with SharePoint Add-ins</a:t>
            </a:r>
          </a:p>
        </p:txBody>
      </p:sp>
    </p:spTree>
    <p:extLst>
      <p:ext uri="{BB962C8B-B14F-4D97-AF65-F5344CB8AC3E}">
        <p14:creationId xmlns:p14="http://schemas.microsoft.com/office/powerpoint/2010/main" val="16915540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
          <p:cNvSpPr txBox="1">
            <a:spLocks/>
          </p:cNvSpPr>
          <p:nvPr/>
        </p:nvSpPr>
        <p:spPr>
          <a:xfrm>
            <a:off x="361749" y="2354980"/>
            <a:ext cx="9877816" cy="3056351"/>
          </a:xfrm>
          <a:prstGeom prst="rect">
            <a:avLst/>
          </a:prstGeom>
          <a:gradFill flip="none" rotWithShape="1">
            <a:gsLst>
              <a:gs pos="0">
                <a:schemeClr val="bg1">
                  <a:alpha val="0"/>
                </a:schemeClr>
              </a:gs>
              <a:gs pos="50000">
                <a:schemeClr val="bg1"/>
              </a:gs>
              <a:gs pos="100000">
                <a:schemeClr val="bg1">
                  <a:alpha val="0"/>
                </a:schemeClr>
              </a:gs>
            </a:gsLst>
            <a:lin ang="0" scaled="0"/>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91440" rIns="0" bIns="0" numCol="1" rtlCol="0" anchor="ctr" anchorCtr="0" compatLnSpc="1">
            <a:prstTxWarp prst="textNoShape">
              <a:avLst/>
            </a:prstTxWarp>
          </a:bodyPr>
          <a:lstStyle/>
          <a:p>
            <a:pPr algn="ctr" defTabSz="1218937">
              <a:lnSpc>
                <a:spcPct val="85000"/>
              </a:lnSpc>
              <a:spcBef>
                <a:spcPct val="0"/>
              </a:spcBef>
              <a:defRPr/>
            </a:pPr>
            <a:endParaRPr lang="en-US" sz="4800" spc="-200" dirty="0">
              <a:ln w="3175">
                <a:noFill/>
              </a:ln>
              <a:gradFill flip="none" rotWithShape="1">
                <a:gsLst>
                  <a:gs pos="0">
                    <a:srgbClr val="050813"/>
                  </a:gs>
                  <a:gs pos="81000">
                    <a:srgbClr val="004D6C"/>
                  </a:gs>
                  <a:gs pos="86000">
                    <a:srgbClr val="050813"/>
                  </a:gs>
                </a:gsLst>
                <a:lin ang="5400000" scaled="1"/>
                <a:tileRect/>
              </a:gradFill>
              <a:latin typeface="Kozuka Gothic Pro H" pitchFamily="34" charset="-128"/>
              <a:cs typeface="Arial" charset="0"/>
            </a:endParaRPr>
          </a:p>
        </p:txBody>
      </p:sp>
      <p:sp>
        <p:nvSpPr>
          <p:cNvPr id="19" name="Title 18"/>
          <p:cNvSpPr>
            <a:spLocks noGrp="1"/>
          </p:cNvSpPr>
          <p:nvPr>
            <p:ph type="title"/>
          </p:nvPr>
        </p:nvSpPr>
        <p:spPr/>
        <p:txBody>
          <a:bodyPr/>
          <a:lstStyle/>
          <a:p>
            <a:r>
              <a:rPr lang="en-US" dirty="0" smtClean="0"/>
              <a:t>External Lists</a:t>
            </a:r>
            <a:endParaRPr lang="en-US" dirty="0"/>
          </a:p>
        </p:txBody>
      </p:sp>
      <p:sp>
        <p:nvSpPr>
          <p:cNvPr id="6" name="Content Placeholder 2"/>
          <p:cNvSpPr>
            <a:spLocks noGrp="1"/>
          </p:cNvSpPr>
          <p:nvPr>
            <p:ph idx="1"/>
          </p:nvPr>
        </p:nvSpPr>
        <p:spPr/>
        <p:txBody>
          <a:bodyPr/>
          <a:lstStyle/>
          <a:p>
            <a:r>
              <a:rPr lang="en-US" dirty="0" smtClean="0"/>
              <a:t>Expose external data as a native SharePoint list </a:t>
            </a:r>
          </a:p>
          <a:p>
            <a:pPr lvl="1"/>
            <a:r>
              <a:rPr lang="en-US" dirty="0" smtClean="0"/>
              <a:t>Full CRUD-Q capability w/ familiar UI &amp; navigation</a:t>
            </a:r>
          </a:p>
          <a:p>
            <a:pPr lvl="1"/>
            <a:r>
              <a:rPr lang="en-US" dirty="0" smtClean="0"/>
              <a:t>Forms can be converted to InfoPath forms</a:t>
            </a:r>
          </a:p>
          <a:p>
            <a:pPr lvl="1"/>
            <a:r>
              <a:rPr lang="en-US" dirty="0" smtClean="0"/>
              <a:t>Profile </a:t>
            </a:r>
            <a:r>
              <a:rPr lang="en-US" dirty="0"/>
              <a:t>page available for each item in the list </a:t>
            </a:r>
          </a:p>
          <a:p>
            <a:pPr lvl="1"/>
            <a:r>
              <a:rPr lang="en-US" dirty="0" smtClean="0"/>
              <a:t>Access via SharePoint object model (</a:t>
            </a:r>
            <a:r>
              <a:rPr lang="en-US" dirty="0" err="1" smtClean="0">
                <a:latin typeface="Courier New" pitchFamily="49" charset="0"/>
                <a:cs typeface="Courier New" pitchFamily="49" charset="0"/>
              </a:rPr>
              <a:t>SPList</a:t>
            </a:r>
            <a:r>
              <a:rPr lang="en-US" dirty="0" smtClean="0"/>
              <a:t>)</a:t>
            </a:r>
          </a:p>
          <a:p>
            <a:r>
              <a:rPr lang="en-US" dirty="0" smtClean="0"/>
              <a:t>New support for alerts (notifications)</a:t>
            </a:r>
          </a:p>
          <a:p>
            <a:pPr lvl="1"/>
            <a:r>
              <a:rPr lang="en-US" dirty="0" smtClean="0"/>
              <a:t>Requires implementation of new operators</a:t>
            </a:r>
          </a:p>
          <a:p>
            <a:r>
              <a:rPr lang="en-US" dirty="0" smtClean="0"/>
              <a:t>Some differences from traditional SP lists</a:t>
            </a:r>
          </a:p>
          <a:p>
            <a:pPr lvl="1"/>
            <a:r>
              <a:rPr lang="en-US" dirty="0" smtClean="0"/>
              <a:t>Because SharePoint doesn’t “own” the data, some standard list functionality is not available with external lists</a:t>
            </a:r>
          </a:p>
          <a:p>
            <a:pPr lvl="2"/>
            <a:endParaRPr lang="en-US" dirty="0" smtClean="0"/>
          </a:p>
        </p:txBody>
      </p:sp>
    </p:spTree>
    <p:extLst>
      <p:ext uri="{BB962C8B-B14F-4D97-AF65-F5344CB8AC3E}">
        <p14:creationId xmlns:p14="http://schemas.microsoft.com/office/powerpoint/2010/main" val="296133039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External List</a:t>
            </a:r>
            <a:endParaRPr lang="en-US" dirty="0"/>
          </a:p>
        </p:txBody>
      </p:sp>
      <p:sp>
        <p:nvSpPr>
          <p:cNvPr id="4" name="Content Placeholder 3"/>
          <p:cNvSpPr>
            <a:spLocks noGrp="1"/>
          </p:cNvSpPr>
          <p:nvPr>
            <p:ph idx="1"/>
          </p:nvPr>
        </p:nvSpPr>
        <p:spPr/>
        <p:txBody>
          <a:bodyPr/>
          <a:lstStyle/>
          <a:p>
            <a:r>
              <a:rPr lang="en-US" dirty="0" smtClean="0"/>
              <a:t>External list used as simplest way to surface ECT</a:t>
            </a:r>
          </a:p>
          <a:p>
            <a:pPr lvl="1"/>
            <a:r>
              <a:rPr lang="en-US" dirty="0" smtClean="0"/>
              <a:t>External list created using pre-existing ECT</a:t>
            </a:r>
          </a:p>
          <a:p>
            <a:pPr lvl="1"/>
            <a:r>
              <a:rPr lang="en-US" dirty="0" smtClean="0"/>
              <a:t>External list can be created through SPD or browser</a:t>
            </a:r>
            <a:endParaRPr lang="en-US" dirty="0"/>
          </a:p>
        </p:txBody>
      </p:sp>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914400" y="2971800"/>
            <a:ext cx="5638800" cy="2697472"/>
          </a:xfrm>
          <a:prstGeom prst="rect">
            <a:avLst/>
          </a:prstGeom>
          <a:noFill/>
          <a:ln>
            <a:solidFill>
              <a:schemeClr val="bg1">
                <a:lumMod val="50000"/>
              </a:schemeClr>
            </a:solidFill>
          </a:ln>
        </p:spPr>
      </p:pic>
    </p:spTree>
    <p:extLst>
      <p:ext uri="{BB962C8B-B14F-4D97-AF65-F5344CB8AC3E}">
        <p14:creationId xmlns:p14="http://schemas.microsoft.com/office/powerpoint/2010/main" val="4124038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External List and an External Data Column</a:t>
            </a:r>
            <a:endParaRPr lang="en-US" dirty="0"/>
          </a:p>
        </p:txBody>
      </p:sp>
    </p:spTree>
    <p:extLst>
      <p:ext uri="{BB962C8B-B14F-4D97-AF65-F5344CB8AC3E}">
        <p14:creationId xmlns:p14="http://schemas.microsoft.com/office/powerpoint/2010/main" val="3921908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Business Data Web Parts</a:t>
            </a:r>
            <a:endParaRPr lang="en-US" dirty="0"/>
          </a:p>
        </p:txBody>
      </p:sp>
    </p:spTree>
    <p:extLst>
      <p:ext uri="{BB962C8B-B14F-4D97-AF65-F5344CB8AC3E}">
        <p14:creationId xmlns:p14="http://schemas.microsoft.com/office/powerpoint/2010/main" val="4022703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BCS Overview</a:t>
            </a:r>
          </a:p>
          <a:p>
            <a:pPr>
              <a:buFont typeface="Wingdings" panose="05000000000000000000" pitchFamily="2" charset="2"/>
              <a:buChar char="ü"/>
            </a:pPr>
            <a:r>
              <a:rPr lang="en-US" dirty="0" smtClean="0"/>
              <a:t>Creating Secure Store Service Applications</a:t>
            </a:r>
          </a:p>
          <a:p>
            <a:pPr>
              <a:buFont typeface="Wingdings" panose="05000000000000000000" pitchFamily="2" charset="2"/>
              <a:buChar char="ü"/>
            </a:pPr>
            <a:r>
              <a:rPr lang="en-US" dirty="0" smtClean="0"/>
              <a:t>Creating External Content Types</a:t>
            </a:r>
          </a:p>
          <a:p>
            <a:pPr>
              <a:buFont typeface="Wingdings" panose="05000000000000000000" pitchFamily="2" charset="2"/>
              <a:buChar char="ü"/>
            </a:pPr>
            <a:r>
              <a:rPr lang="en-US" dirty="0"/>
              <a:t>Consuming External Content Types</a:t>
            </a:r>
          </a:p>
          <a:p>
            <a:pPr>
              <a:buFont typeface="Wingdings" panose="05000000000000000000" pitchFamily="2" charset="2"/>
              <a:buChar char="Ø"/>
            </a:pPr>
            <a:r>
              <a:rPr lang="en-US" dirty="0"/>
              <a:t>External Content Types with SharePoint Add-ins</a:t>
            </a:r>
          </a:p>
        </p:txBody>
      </p:sp>
    </p:spTree>
    <p:extLst>
      <p:ext uri="{BB962C8B-B14F-4D97-AF65-F5344CB8AC3E}">
        <p14:creationId xmlns:p14="http://schemas.microsoft.com/office/powerpoint/2010/main" val="3663682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App-Level ECTs</a:t>
            </a:r>
            <a:endParaRPr lang="en-US" dirty="0"/>
          </a:p>
        </p:txBody>
      </p:sp>
      <p:sp>
        <p:nvSpPr>
          <p:cNvPr id="2" name="Text Placeholder 1"/>
          <p:cNvSpPr>
            <a:spLocks noGrp="1"/>
          </p:cNvSpPr>
          <p:nvPr>
            <p:ph idx="1"/>
          </p:nvPr>
        </p:nvSpPr>
        <p:spPr/>
        <p:txBody>
          <a:bodyPr/>
          <a:lstStyle/>
          <a:p>
            <a:r>
              <a:rPr lang="en-US" dirty="0" smtClean="0"/>
              <a:t>Ability to define ECT within an app</a:t>
            </a:r>
          </a:p>
          <a:p>
            <a:pPr lvl="1"/>
            <a:r>
              <a:rPr lang="en-US" dirty="0" smtClean="0"/>
              <a:t>ECT is isolated to the app only</a:t>
            </a:r>
          </a:p>
          <a:p>
            <a:pPr lvl="1"/>
            <a:r>
              <a:rPr lang="en-US" dirty="0" smtClean="0"/>
              <a:t>Can be used to create External List</a:t>
            </a:r>
          </a:p>
          <a:p>
            <a:pPr lvl="1"/>
            <a:r>
              <a:rPr lang="en-US" dirty="0" smtClean="0"/>
              <a:t>Can be access using API</a:t>
            </a:r>
          </a:p>
          <a:p>
            <a:pPr lvl="1"/>
            <a:endParaRPr lang="en-US" dirty="0" smtClean="0"/>
          </a:p>
          <a:p>
            <a:r>
              <a:rPr lang="en-US" dirty="0" smtClean="0"/>
              <a:t>Allows for accessing variety of External Systems</a:t>
            </a:r>
          </a:p>
          <a:p>
            <a:pPr lvl="1"/>
            <a:r>
              <a:rPr lang="en-US" dirty="0" smtClean="0"/>
              <a:t>CRUD operations performed using standard list APIs</a:t>
            </a:r>
            <a:endParaRPr lang="en-US" dirty="0"/>
          </a:p>
        </p:txBody>
      </p:sp>
    </p:spTree>
    <p:extLst>
      <p:ext uri="{BB962C8B-B14F-4D97-AF65-F5344CB8AC3E}">
        <p14:creationId xmlns:p14="http://schemas.microsoft.com/office/powerpoint/2010/main" val="33488377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Business Data Connectivity Services (BCS)</a:t>
            </a:r>
            <a:endParaRPr lang="en-US" dirty="0"/>
          </a:p>
        </p:txBody>
      </p:sp>
      <p:sp>
        <p:nvSpPr>
          <p:cNvPr id="3" name="Content Placeholder 2"/>
          <p:cNvSpPr>
            <a:spLocks noGrp="1"/>
          </p:cNvSpPr>
          <p:nvPr>
            <p:ph idx="1"/>
          </p:nvPr>
        </p:nvSpPr>
        <p:spPr/>
        <p:txBody>
          <a:bodyPr/>
          <a:lstStyle/>
          <a:p>
            <a:pPr lvl="0"/>
            <a:r>
              <a:rPr lang="en-US" dirty="0" smtClean="0"/>
              <a:t>Integrates SharePoint with external data sources</a:t>
            </a:r>
          </a:p>
          <a:p>
            <a:pPr lvl="1"/>
            <a:r>
              <a:rPr lang="en-US" dirty="0" smtClean="0"/>
              <a:t>External data can be surfaced through SharePoint sites</a:t>
            </a:r>
          </a:p>
          <a:p>
            <a:pPr lvl="1"/>
            <a:r>
              <a:rPr lang="en-US" dirty="0" smtClean="0"/>
              <a:t>Supports write back to external data source</a:t>
            </a:r>
          </a:p>
          <a:p>
            <a:pPr lvl="1"/>
            <a:r>
              <a:rPr lang="en-US" dirty="0"/>
              <a:t>External data can </a:t>
            </a:r>
            <a:r>
              <a:rPr lang="en-US" dirty="0" smtClean="0"/>
              <a:t>also be </a:t>
            </a:r>
            <a:r>
              <a:rPr lang="en-US" dirty="0"/>
              <a:t>surfaced </a:t>
            </a:r>
            <a:r>
              <a:rPr lang="en-US" dirty="0" smtClean="0"/>
              <a:t>in Office clients</a:t>
            </a:r>
            <a:endParaRPr lang="en-US" dirty="0"/>
          </a:p>
        </p:txBody>
      </p:sp>
    </p:spTree>
    <p:extLst>
      <p:ext uri="{BB962C8B-B14F-4D97-AF65-F5344CB8AC3E}">
        <p14:creationId xmlns:p14="http://schemas.microsoft.com/office/powerpoint/2010/main" val="2390760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4" name="Flowchart: Magnetic Disk 3"/>
          <p:cNvSpPr/>
          <p:nvPr/>
        </p:nvSpPr>
        <p:spPr bwMode="auto">
          <a:xfrm>
            <a:off x="6688293" y="2710865"/>
            <a:ext cx="1940033" cy="718134"/>
          </a:xfrm>
          <a:prstGeom prst="flowChartMagneticDisk">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r>
              <a:rPr lang="en-US" sz="1400" b="1" dirty="0">
                <a:gradFill>
                  <a:gsLst>
                    <a:gs pos="0">
                      <a:srgbClr val="FFFFFF"/>
                    </a:gs>
                    <a:gs pos="100000">
                      <a:srgbClr val="FFFFFF"/>
                    </a:gs>
                  </a:gsLst>
                  <a:lin ang="5400000" scaled="0"/>
                </a:gradFill>
                <a:ea typeface="Segoe UI" pitchFamily="34" charset="0"/>
                <a:cs typeface="Segoe UI" pitchFamily="34" charset="0"/>
              </a:rPr>
              <a:t>OData Source</a:t>
            </a:r>
          </a:p>
        </p:txBody>
      </p:sp>
      <p:sp>
        <p:nvSpPr>
          <p:cNvPr id="5" name="Rectangle 4"/>
          <p:cNvSpPr/>
          <p:nvPr/>
        </p:nvSpPr>
        <p:spPr bwMode="auto">
          <a:xfrm>
            <a:off x="3167292" y="2480419"/>
            <a:ext cx="2808225" cy="1179026"/>
          </a:xfrm>
          <a:prstGeom prst="rect">
            <a:avLst/>
          </a:prstGeom>
          <a:solidFill>
            <a:schemeClr val="accent2">
              <a:lumMod val="75000"/>
            </a:schemeClr>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r>
              <a:rPr lang="en-US" sz="1400" b="1" dirty="0">
                <a:gradFill>
                  <a:gsLst>
                    <a:gs pos="0">
                      <a:srgbClr val="FFFFFF"/>
                    </a:gs>
                    <a:gs pos="100000">
                      <a:srgbClr val="FFFFFF"/>
                    </a:gs>
                  </a:gsLst>
                  <a:lin ang="5400000" scaled="0"/>
                </a:gradFill>
                <a:ea typeface="Segoe UI" pitchFamily="34" charset="0"/>
                <a:cs typeface="Segoe UI" pitchFamily="34" charset="0"/>
              </a:rPr>
              <a:t>FileBackedMetadataCatalog</a:t>
            </a:r>
            <a:br>
              <a:rPr lang="en-US" sz="1400" b="1" dirty="0">
                <a:gradFill>
                  <a:gsLst>
                    <a:gs pos="0">
                      <a:srgbClr val="FFFFFF"/>
                    </a:gs>
                    <a:gs pos="100000">
                      <a:srgbClr val="FFFFFF"/>
                    </a:gs>
                  </a:gsLst>
                  <a:lin ang="5400000" scaled="0"/>
                </a:gradFill>
                <a:ea typeface="Segoe UI" pitchFamily="34" charset="0"/>
                <a:cs typeface="Segoe UI" pitchFamily="34" charset="0"/>
              </a:rPr>
            </a:br>
            <a:r>
              <a:rPr lang="en-US" sz="1400" b="1" dirty="0">
                <a:gradFill>
                  <a:gsLst>
                    <a:gs pos="0">
                      <a:srgbClr val="FFFFFF"/>
                    </a:gs>
                    <a:gs pos="100000">
                      <a:srgbClr val="FFFFFF"/>
                    </a:gs>
                  </a:gsLst>
                  <a:lin ang="5400000" scaled="0"/>
                </a:gradFill>
                <a:ea typeface="Segoe UI" pitchFamily="34" charset="0"/>
                <a:cs typeface="Segoe UI" pitchFamily="34" charset="0"/>
              </a:rPr>
              <a:t>(BDC Runtime Components)</a:t>
            </a:r>
          </a:p>
        </p:txBody>
      </p:sp>
      <p:sp>
        <p:nvSpPr>
          <p:cNvPr id="6" name="Flowchart: Alternate Process 5"/>
          <p:cNvSpPr/>
          <p:nvPr/>
        </p:nvSpPr>
        <p:spPr bwMode="auto">
          <a:xfrm>
            <a:off x="600939" y="2480419"/>
            <a:ext cx="1757113" cy="1179026"/>
          </a:xfrm>
          <a:prstGeom prst="flowChartAlternateProcess">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r>
              <a:rPr lang="en-US" sz="1400" b="1" dirty="0">
                <a:gradFill>
                  <a:gsLst>
                    <a:gs pos="0">
                      <a:srgbClr val="FFFFFF"/>
                    </a:gs>
                    <a:gs pos="100000">
                      <a:srgbClr val="FFFFFF"/>
                    </a:gs>
                  </a:gsLst>
                  <a:lin ang="5400000" scaled="0"/>
                </a:gradFill>
                <a:ea typeface="Segoe UI" pitchFamily="34" charset="0"/>
                <a:cs typeface="Segoe UI" pitchFamily="34" charset="0"/>
              </a:rPr>
              <a:t>External</a:t>
            </a:r>
            <a:br>
              <a:rPr lang="en-US" sz="1400" b="1" dirty="0">
                <a:gradFill>
                  <a:gsLst>
                    <a:gs pos="0">
                      <a:srgbClr val="FFFFFF"/>
                    </a:gs>
                    <a:gs pos="100000">
                      <a:srgbClr val="FFFFFF"/>
                    </a:gs>
                  </a:gsLst>
                  <a:lin ang="5400000" scaled="0"/>
                </a:gradFill>
                <a:ea typeface="Segoe UI" pitchFamily="34" charset="0"/>
                <a:cs typeface="Segoe UI" pitchFamily="34" charset="0"/>
              </a:rPr>
            </a:br>
            <a:r>
              <a:rPr lang="en-US" sz="1400" b="1" dirty="0">
                <a:gradFill>
                  <a:gsLst>
                    <a:gs pos="0">
                      <a:srgbClr val="FFFFFF"/>
                    </a:gs>
                    <a:gs pos="100000">
                      <a:srgbClr val="FFFFFF"/>
                    </a:gs>
                  </a:gsLst>
                  <a:lin ang="5400000" scaled="0"/>
                </a:gradFill>
                <a:ea typeface="Segoe UI" pitchFamily="34" charset="0"/>
                <a:cs typeface="Segoe UI" pitchFamily="34" charset="0"/>
              </a:rPr>
              <a:t>Content</a:t>
            </a:r>
            <a:br>
              <a:rPr lang="en-US" sz="1400" b="1" dirty="0">
                <a:gradFill>
                  <a:gsLst>
                    <a:gs pos="0">
                      <a:srgbClr val="FFFFFF"/>
                    </a:gs>
                    <a:gs pos="100000">
                      <a:srgbClr val="FFFFFF"/>
                    </a:gs>
                  </a:gsLst>
                  <a:lin ang="5400000" scaled="0"/>
                </a:gradFill>
                <a:ea typeface="Segoe UI" pitchFamily="34" charset="0"/>
                <a:cs typeface="Segoe UI" pitchFamily="34" charset="0"/>
              </a:rPr>
            </a:br>
            <a:r>
              <a:rPr lang="en-US" sz="1400" b="1" dirty="0">
                <a:gradFill>
                  <a:gsLst>
                    <a:gs pos="0">
                      <a:srgbClr val="FFFFFF"/>
                    </a:gs>
                    <a:gs pos="100000">
                      <a:srgbClr val="FFFFFF"/>
                    </a:gs>
                  </a:gsLst>
                  <a:lin ang="5400000" scaled="0"/>
                </a:gradFill>
                <a:ea typeface="Segoe UI" pitchFamily="34" charset="0"/>
                <a:cs typeface="Segoe UI" pitchFamily="34" charset="0"/>
              </a:rPr>
              <a:t>Type</a:t>
            </a:r>
          </a:p>
        </p:txBody>
      </p:sp>
      <p:sp>
        <p:nvSpPr>
          <p:cNvPr id="7" name="Rectangle 6"/>
          <p:cNvSpPr/>
          <p:nvPr/>
        </p:nvSpPr>
        <p:spPr bwMode="auto">
          <a:xfrm>
            <a:off x="3837192" y="4147134"/>
            <a:ext cx="1468423" cy="1435335"/>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r>
              <a:rPr lang="en-US" sz="1400" b="1" dirty="0">
                <a:gradFill>
                  <a:gsLst>
                    <a:gs pos="0">
                      <a:srgbClr val="FFFFFF"/>
                    </a:gs>
                    <a:gs pos="100000">
                      <a:srgbClr val="FFFFFF"/>
                    </a:gs>
                  </a:gsLst>
                  <a:lin ang="5400000" scaled="0"/>
                </a:gradFill>
                <a:ea typeface="Segoe UI" pitchFamily="34" charset="0"/>
                <a:cs typeface="Segoe UI" pitchFamily="34" charset="0"/>
              </a:rPr>
              <a:t>External</a:t>
            </a:r>
            <a:br>
              <a:rPr lang="en-US" sz="1400" b="1" dirty="0">
                <a:gradFill>
                  <a:gsLst>
                    <a:gs pos="0">
                      <a:srgbClr val="FFFFFF"/>
                    </a:gs>
                    <a:gs pos="100000">
                      <a:srgbClr val="FFFFFF"/>
                    </a:gs>
                  </a:gsLst>
                  <a:lin ang="5400000" scaled="0"/>
                </a:gradFill>
                <a:ea typeface="Segoe UI" pitchFamily="34" charset="0"/>
                <a:cs typeface="Segoe UI" pitchFamily="34" charset="0"/>
              </a:rPr>
            </a:br>
            <a:r>
              <a:rPr lang="en-US" sz="1400" b="1" dirty="0">
                <a:gradFill>
                  <a:gsLst>
                    <a:gs pos="0">
                      <a:srgbClr val="FFFFFF"/>
                    </a:gs>
                    <a:gs pos="100000">
                      <a:srgbClr val="FFFFFF"/>
                    </a:gs>
                  </a:gsLst>
                  <a:lin ang="5400000" scaled="0"/>
                </a:gradFill>
                <a:ea typeface="Segoe UI" pitchFamily="34" charset="0"/>
                <a:cs typeface="Segoe UI" pitchFamily="34" charset="0"/>
              </a:rPr>
              <a:t>List</a:t>
            </a:r>
          </a:p>
        </p:txBody>
      </p:sp>
      <p:cxnSp>
        <p:nvCxnSpPr>
          <p:cNvPr id="9" name="Straight Arrow Connector 8"/>
          <p:cNvCxnSpPr>
            <a:stCxn id="6" idx="3"/>
            <a:endCxn id="5" idx="1"/>
          </p:cNvCxnSpPr>
          <p:nvPr/>
        </p:nvCxnSpPr>
        <p:spPr>
          <a:xfrm>
            <a:off x="2358053" y="3069932"/>
            <a:ext cx="80923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2"/>
            <a:endCxn id="7" idx="0"/>
          </p:cNvCxnSpPr>
          <p:nvPr/>
        </p:nvCxnSpPr>
        <p:spPr>
          <a:xfrm rot="5400000">
            <a:off x="4327561" y="3903289"/>
            <a:ext cx="487689" cy="1"/>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p:cNvCxnSpPr>
          <p:nvPr/>
        </p:nvCxnSpPr>
        <p:spPr>
          <a:xfrm flipV="1">
            <a:off x="5975517" y="3069931"/>
            <a:ext cx="712776"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0256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List Definitions</a:t>
            </a:r>
            <a:endParaRPr lang="en-US" dirty="0"/>
          </a:p>
        </p:txBody>
      </p:sp>
      <p:sp>
        <p:nvSpPr>
          <p:cNvPr id="4" name="Rectangle 1"/>
          <p:cNvSpPr>
            <a:spLocks noChangeArrowheads="1"/>
          </p:cNvSpPr>
          <p:nvPr/>
        </p:nvSpPr>
        <p:spPr bwMode="auto">
          <a:xfrm>
            <a:off x="389436" y="1873558"/>
            <a:ext cx="8073400" cy="307008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98" tIns="34299" rIns="68598" bIns="34299" numCol="1" anchor="ctr" anchorCtr="0" compatLnSpc="1">
            <a:prstTxWarp prst="textNoShape">
              <a:avLst/>
            </a:prstTxWarp>
            <a:spAutoFit/>
          </a:bodyPr>
          <a:lstStyle/>
          <a:p>
            <a:pPr defTabSz="685983" eaLnBrk="0" fontAlgn="base" hangingPunct="0">
              <a:spcBef>
                <a:spcPct val="0"/>
              </a:spcBef>
              <a:spcAft>
                <a:spcPct val="0"/>
              </a:spcAft>
            </a:pPr>
            <a:r>
              <a:rPr lang="en-US" altLang="en-US" sz="1500" dirty="0">
                <a:solidFill>
                  <a:srgbClr val="0000FF"/>
                </a:solidFill>
                <a:latin typeface="Consolas" panose="020B0609020204030204" pitchFamily="49" charset="0"/>
                <a:cs typeface="Consolas" panose="020B0609020204030204" pitchFamily="49" charset="0"/>
              </a:rPr>
              <a:t>&lt;?</a:t>
            </a:r>
            <a:r>
              <a:rPr lang="en-US" altLang="en-US" sz="1500" dirty="0">
                <a:solidFill>
                  <a:srgbClr val="A31515"/>
                </a:solidFill>
                <a:latin typeface="Consolas" panose="020B0609020204030204" pitchFamily="49" charset="0"/>
                <a:cs typeface="Consolas" panose="020B0609020204030204" pitchFamily="49" charset="0"/>
              </a:rPr>
              <a:t>xml</a:t>
            </a:r>
            <a:r>
              <a:rPr lang="en-US" altLang="en-US" sz="1500" dirty="0">
                <a:solidFill>
                  <a:srgbClr val="0000FF"/>
                </a:solidFill>
                <a:latin typeface="Consolas" panose="020B0609020204030204" pitchFamily="49" charset="0"/>
                <a:cs typeface="Consolas" panose="020B0609020204030204" pitchFamily="49" charset="0"/>
              </a:rPr>
              <a:t> </a:t>
            </a:r>
            <a:r>
              <a:rPr lang="en-US" altLang="en-US" sz="1500" dirty="0">
                <a:solidFill>
                  <a:srgbClr val="FF0000"/>
                </a:solidFill>
                <a:latin typeface="Consolas" panose="020B0609020204030204" pitchFamily="49" charset="0"/>
                <a:cs typeface="Consolas" panose="020B0609020204030204" pitchFamily="49" charset="0"/>
              </a:rPr>
              <a:t>version</a:t>
            </a:r>
            <a:r>
              <a:rPr lang="en-US" altLang="en-US" sz="1500" dirty="0">
                <a:solidFill>
                  <a:srgbClr val="0000FF"/>
                </a:solidFill>
                <a:latin typeface="Consolas" panose="020B0609020204030204" pitchFamily="49" charset="0"/>
                <a:cs typeface="Consolas" panose="020B0609020204030204" pitchFamily="49" charset="0"/>
              </a:rPr>
              <a:t>=</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a:solidFill>
                  <a:srgbClr val="0000FF"/>
                </a:solidFill>
                <a:latin typeface="Consolas" panose="020B0609020204030204" pitchFamily="49" charset="0"/>
                <a:cs typeface="Consolas" panose="020B0609020204030204" pitchFamily="49" charset="0"/>
              </a:rPr>
              <a:t>1.0</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a:solidFill>
                  <a:srgbClr val="0000FF"/>
                </a:solidFill>
                <a:latin typeface="Consolas" panose="020B0609020204030204" pitchFamily="49" charset="0"/>
                <a:cs typeface="Consolas" panose="020B0609020204030204" pitchFamily="49" charset="0"/>
              </a:rPr>
              <a:t> </a:t>
            </a:r>
            <a:r>
              <a:rPr lang="en-US" altLang="en-US" sz="1500" dirty="0">
                <a:solidFill>
                  <a:srgbClr val="FF0000"/>
                </a:solidFill>
                <a:latin typeface="Consolas" panose="020B0609020204030204" pitchFamily="49" charset="0"/>
                <a:cs typeface="Consolas" panose="020B0609020204030204" pitchFamily="49" charset="0"/>
              </a:rPr>
              <a:t>encoding</a:t>
            </a:r>
            <a:r>
              <a:rPr lang="en-US" altLang="en-US" sz="1500" dirty="0">
                <a:solidFill>
                  <a:srgbClr val="0000FF"/>
                </a:solidFill>
                <a:latin typeface="Consolas" panose="020B0609020204030204" pitchFamily="49" charset="0"/>
                <a:cs typeface="Consolas" panose="020B0609020204030204" pitchFamily="49" charset="0"/>
              </a:rPr>
              <a:t>=</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a:solidFill>
                  <a:srgbClr val="0000FF"/>
                </a:solidFill>
                <a:latin typeface="Consolas" panose="020B0609020204030204" pitchFamily="49" charset="0"/>
                <a:cs typeface="Consolas" panose="020B0609020204030204" pitchFamily="49" charset="0"/>
              </a:rPr>
              <a:t>utf-8</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a:solidFill>
                  <a:srgbClr val="0000FF"/>
                </a:solidFill>
                <a:latin typeface="Consolas" panose="020B0609020204030204" pitchFamily="49" charset="0"/>
                <a:cs typeface="Consolas" panose="020B0609020204030204" pitchFamily="49" charset="0"/>
              </a:rPr>
              <a:t>?&gt;</a:t>
            </a:r>
          </a:p>
          <a:p>
            <a:pPr defTabSz="685983" eaLnBrk="0" fontAlgn="base" hangingPunct="0">
              <a:spcBef>
                <a:spcPct val="0"/>
              </a:spcBef>
              <a:spcAft>
                <a:spcPct val="0"/>
              </a:spcAft>
            </a:pPr>
            <a:r>
              <a:rPr lang="en-US" altLang="en-US" sz="1500" dirty="0">
                <a:solidFill>
                  <a:srgbClr val="000000"/>
                </a:solidFill>
                <a:latin typeface="Consolas" panose="020B0609020204030204" pitchFamily="49" charset="0"/>
                <a:cs typeface="Consolas" panose="020B0609020204030204" pitchFamily="49" charset="0"/>
              </a:rPr>
              <a:t> </a:t>
            </a:r>
            <a:r>
              <a:rPr lang="en-US" altLang="en-US" sz="1500" dirty="0">
                <a:solidFill>
                  <a:srgbClr val="0000FF"/>
                </a:solidFill>
                <a:latin typeface="Consolas" panose="020B0609020204030204" pitchFamily="49" charset="0"/>
                <a:cs typeface="Consolas" panose="020B0609020204030204" pitchFamily="49" charset="0"/>
              </a:rPr>
              <a:t>&lt;</a:t>
            </a:r>
            <a:r>
              <a:rPr lang="en-US" altLang="en-US" sz="1500" dirty="0">
                <a:solidFill>
                  <a:srgbClr val="A31515"/>
                </a:solidFill>
                <a:latin typeface="Consolas" panose="020B0609020204030204" pitchFamily="49" charset="0"/>
                <a:cs typeface="Consolas" panose="020B0609020204030204" pitchFamily="49" charset="0"/>
              </a:rPr>
              <a:t>Elements</a:t>
            </a:r>
            <a:r>
              <a:rPr lang="en-US" altLang="en-US" sz="1500" dirty="0">
                <a:solidFill>
                  <a:srgbClr val="0000FF"/>
                </a:solidFill>
                <a:latin typeface="Consolas" panose="020B0609020204030204" pitchFamily="49" charset="0"/>
                <a:cs typeface="Consolas" panose="020B0609020204030204" pitchFamily="49" charset="0"/>
              </a:rPr>
              <a:t> </a:t>
            </a:r>
            <a:r>
              <a:rPr lang="en-US" altLang="en-US" sz="1500" dirty="0" err="1">
                <a:solidFill>
                  <a:srgbClr val="FF0000"/>
                </a:solidFill>
                <a:latin typeface="Consolas" panose="020B0609020204030204" pitchFamily="49" charset="0"/>
                <a:cs typeface="Consolas" panose="020B0609020204030204" pitchFamily="49" charset="0"/>
              </a:rPr>
              <a:t>xmlns</a:t>
            </a:r>
            <a:r>
              <a:rPr lang="en-US" altLang="en-US" sz="1500" dirty="0">
                <a:solidFill>
                  <a:srgbClr val="0000FF"/>
                </a:solidFill>
                <a:latin typeface="Consolas" panose="020B0609020204030204" pitchFamily="49" charset="0"/>
                <a:cs typeface="Consolas" panose="020B0609020204030204" pitchFamily="49" charset="0"/>
              </a:rPr>
              <a:t>=</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a:solidFill>
                  <a:srgbClr val="0000FF"/>
                </a:solidFill>
                <a:latin typeface="Consolas" panose="020B0609020204030204" pitchFamily="49" charset="0"/>
                <a:cs typeface="Consolas" panose="020B0609020204030204" pitchFamily="49" charset="0"/>
              </a:rPr>
              <a:t>http://schemas.microsoft.com/</a:t>
            </a:r>
            <a:r>
              <a:rPr lang="en-US" altLang="en-US" sz="1500" dirty="0" err="1">
                <a:solidFill>
                  <a:srgbClr val="0000FF"/>
                </a:solidFill>
                <a:latin typeface="Consolas" panose="020B0609020204030204" pitchFamily="49" charset="0"/>
                <a:cs typeface="Consolas" panose="020B0609020204030204" pitchFamily="49" charset="0"/>
              </a:rPr>
              <a:t>sharepoint</a:t>
            </a:r>
            <a:r>
              <a:rPr lang="en-US" altLang="en-US" sz="1500" dirty="0">
                <a:solidFill>
                  <a:srgbClr val="0000FF"/>
                </a:solidFill>
                <a:latin typeface="Consolas" panose="020B0609020204030204" pitchFamily="49" charset="0"/>
                <a:cs typeface="Consolas" panose="020B0609020204030204" pitchFamily="49" charset="0"/>
              </a:rPr>
              <a:t>/</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a:solidFill>
                  <a:srgbClr val="0000FF"/>
                </a:solidFill>
                <a:latin typeface="Consolas" panose="020B0609020204030204" pitchFamily="49" charset="0"/>
                <a:cs typeface="Consolas" panose="020B0609020204030204" pitchFamily="49" charset="0"/>
              </a:rPr>
              <a:t>&gt;</a:t>
            </a:r>
          </a:p>
          <a:p>
            <a:pPr defTabSz="685983" eaLnBrk="0" fontAlgn="base" hangingPunct="0">
              <a:spcBef>
                <a:spcPct val="0"/>
              </a:spcBef>
              <a:spcAft>
                <a:spcPct val="0"/>
              </a:spcAft>
            </a:pPr>
            <a:r>
              <a:rPr lang="en-US" altLang="en-US" sz="1500" dirty="0">
                <a:solidFill>
                  <a:srgbClr val="000000"/>
                </a:solidFill>
                <a:latin typeface="Consolas" panose="020B0609020204030204" pitchFamily="49" charset="0"/>
                <a:cs typeface="Consolas" panose="020B0609020204030204" pitchFamily="49" charset="0"/>
              </a:rPr>
              <a:t> </a:t>
            </a:r>
            <a:r>
              <a:rPr lang="en-US" altLang="en-US" sz="1500" dirty="0">
                <a:solidFill>
                  <a:srgbClr val="0000FF"/>
                </a:solidFill>
                <a:latin typeface="Consolas" panose="020B0609020204030204" pitchFamily="49" charset="0"/>
                <a:cs typeface="Consolas" panose="020B0609020204030204" pitchFamily="49" charset="0"/>
              </a:rPr>
              <a:t>  &lt;</a:t>
            </a:r>
            <a:r>
              <a:rPr lang="en-US" altLang="en-US" sz="1500" dirty="0" err="1">
                <a:solidFill>
                  <a:srgbClr val="A31515"/>
                </a:solidFill>
                <a:latin typeface="Consolas" panose="020B0609020204030204" pitchFamily="49" charset="0"/>
                <a:cs typeface="Consolas" panose="020B0609020204030204" pitchFamily="49" charset="0"/>
              </a:rPr>
              <a:t>ListInstance</a:t>
            </a:r>
            <a:r>
              <a:rPr lang="en-US" altLang="en-US" sz="1500" dirty="0">
                <a:solidFill>
                  <a:srgbClr val="0000FF"/>
                </a:solidFill>
                <a:latin typeface="Consolas" panose="020B0609020204030204" pitchFamily="49" charset="0"/>
                <a:cs typeface="Consolas" panose="020B0609020204030204" pitchFamily="49" charset="0"/>
              </a:rPr>
              <a:t> </a:t>
            </a:r>
            <a:r>
              <a:rPr lang="en-US" altLang="en-US" sz="1500" dirty="0" err="1">
                <a:solidFill>
                  <a:srgbClr val="FF0000"/>
                </a:solidFill>
                <a:latin typeface="Consolas" panose="020B0609020204030204" pitchFamily="49" charset="0"/>
                <a:cs typeface="Consolas" panose="020B0609020204030204" pitchFamily="49" charset="0"/>
              </a:rPr>
              <a:t>Url</a:t>
            </a:r>
            <a:r>
              <a:rPr lang="en-US" altLang="en-US" sz="1500" dirty="0">
                <a:solidFill>
                  <a:srgbClr val="0000FF"/>
                </a:solidFill>
                <a:latin typeface="Consolas" panose="020B0609020204030204" pitchFamily="49" charset="0"/>
                <a:cs typeface="Consolas" panose="020B0609020204030204" pitchFamily="49" charset="0"/>
              </a:rPr>
              <a:t>=</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a:solidFill>
                  <a:srgbClr val="0000FF"/>
                </a:solidFill>
                <a:latin typeface="Consolas" panose="020B0609020204030204" pitchFamily="49" charset="0"/>
                <a:cs typeface="Consolas" panose="020B0609020204030204" pitchFamily="49" charset="0"/>
              </a:rPr>
              <a:t>Lists/Employees</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a:solidFill>
                  <a:srgbClr val="0000FF"/>
                </a:solidFill>
                <a:latin typeface="Consolas" panose="020B0609020204030204" pitchFamily="49" charset="0"/>
                <a:cs typeface="Consolas" panose="020B0609020204030204" pitchFamily="49" charset="0"/>
              </a:rPr>
              <a:t> </a:t>
            </a:r>
            <a:r>
              <a:rPr lang="en-US" altLang="en-US" sz="1500" dirty="0">
                <a:solidFill>
                  <a:srgbClr val="FF0000"/>
                </a:solidFill>
                <a:latin typeface="Consolas" panose="020B0609020204030204" pitchFamily="49" charset="0"/>
                <a:cs typeface="Consolas" panose="020B0609020204030204" pitchFamily="49" charset="0"/>
              </a:rPr>
              <a:t>Description</a:t>
            </a:r>
            <a:r>
              <a:rPr lang="en-US" altLang="en-US" sz="1500" dirty="0">
                <a:solidFill>
                  <a:srgbClr val="0000FF"/>
                </a:solidFill>
                <a:latin typeface="Consolas" panose="020B0609020204030204" pitchFamily="49" charset="0"/>
                <a:cs typeface="Consolas" panose="020B0609020204030204" pitchFamily="49" charset="0"/>
              </a:rPr>
              <a:t>=</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a:solidFill>
                  <a:srgbClr val="0000FF"/>
                </a:solidFill>
                <a:latin typeface="Consolas" panose="020B0609020204030204" pitchFamily="49" charset="0"/>
                <a:cs typeface="Consolas" panose="020B0609020204030204" pitchFamily="49" charset="0"/>
              </a:rPr>
              <a:t>Employees</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a:solidFill>
                  <a:srgbClr val="0000FF"/>
                </a:solidFill>
                <a:latin typeface="Consolas" panose="020B0609020204030204" pitchFamily="49" charset="0"/>
                <a:cs typeface="Consolas" panose="020B0609020204030204" pitchFamily="49" charset="0"/>
              </a:rPr>
              <a:t> </a:t>
            </a:r>
          </a:p>
          <a:p>
            <a:pPr defTabSz="685983" eaLnBrk="0" fontAlgn="base" hangingPunct="0">
              <a:spcBef>
                <a:spcPct val="0"/>
              </a:spcBef>
              <a:spcAft>
                <a:spcPct val="0"/>
              </a:spcAft>
            </a:pPr>
            <a:r>
              <a:rPr lang="en-US" altLang="en-US" sz="1500" dirty="0">
                <a:solidFill>
                  <a:srgbClr val="0000FF"/>
                </a:solidFill>
                <a:latin typeface="Consolas" panose="020B0609020204030204" pitchFamily="49" charset="0"/>
                <a:cs typeface="Consolas" panose="020B0609020204030204" pitchFamily="49" charset="0"/>
              </a:rPr>
              <a:t> </a:t>
            </a:r>
            <a:r>
              <a:rPr lang="en-US" altLang="en-US" sz="1500" dirty="0">
                <a:solidFill>
                  <a:srgbClr val="0000FF"/>
                </a:solidFill>
                <a:latin typeface="Consolas" panose="020B0609020204030204" pitchFamily="49" charset="0"/>
                <a:cs typeface="Consolas" panose="020B0609020204030204" pitchFamily="49" charset="0"/>
              </a:rPr>
              <a:t>                </a:t>
            </a:r>
            <a:r>
              <a:rPr lang="en-US" altLang="en-US" sz="1500" dirty="0" err="1">
                <a:solidFill>
                  <a:srgbClr val="FF0000"/>
                </a:solidFill>
                <a:latin typeface="Consolas" panose="020B0609020204030204" pitchFamily="49" charset="0"/>
                <a:cs typeface="Consolas" panose="020B0609020204030204" pitchFamily="49" charset="0"/>
              </a:rPr>
              <a:t>OnQuickLaunch</a:t>
            </a:r>
            <a:r>
              <a:rPr lang="en-US" altLang="en-US" sz="1500" dirty="0">
                <a:solidFill>
                  <a:srgbClr val="0000FF"/>
                </a:solidFill>
                <a:latin typeface="Consolas" panose="020B0609020204030204" pitchFamily="49" charset="0"/>
                <a:cs typeface="Consolas" panose="020B0609020204030204" pitchFamily="49" charset="0"/>
              </a:rPr>
              <a:t>=</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a:solidFill>
                  <a:srgbClr val="0000FF"/>
                </a:solidFill>
                <a:latin typeface="Consolas" panose="020B0609020204030204" pitchFamily="49" charset="0"/>
                <a:cs typeface="Consolas" panose="020B0609020204030204" pitchFamily="49" charset="0"/>
              </a:rPr>
              <a:t>TRUE</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a:solidFill>
                  <a:srgbClr val="0000FF"/>
                </a:solidFill>
                <a:latin typeface="Consolas" panose="020B0609020204030204" pitchFamily="49" charset="0"/>
                <a:cs typeface="Consolas" panose="020B0609020204030204" pitchFamily="49" charset="0"/>
              </a:rPr>
              <a:t> </a:t>
            </a:r>
            <a:r>
              <a:rPr lang="en-US" altLang="en-US" sz="1500" dirty="0">
                <a:solidFill>
                  <a:srgbClr val="FF0000"/>
                </a:solidFill>
                <a:latin typeface="Consolas" panose="020B0609020204030204" pitchFamily="49" charset="0"/>
                <a:cs typeface="Consolas" panose="020B0609020204030204" pitchFamily="49" charset="0"/>
              </a:rPr>
              <a:t>Title</a:t>
            </a:r>
            <a:r>
              <a:rPr lang="en-US" altLang="en-US" sz="1500" dirty="0">
                <a:solidFill>
                  <a:srgbClr val="0000FF"/>
                </a:solidFill>
                <a:latin typeface="Consolas" panose="020B0609020204030204" pitchFamily="49" charset="0"/>
                <a:cs typeface="Consolas" panose="020B0609020204030204" pitchFamily="49" charset="0"/>
              </a:rPr>
              <a:t>=</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a:solidFill>
                  <a:srgbClr val="0000FF"/>
                </a:solidFill>
                <a:latin typeface="Consolas" panose="020B0609020204030204" pitchFamily="49" charset="0"/>
                <a:cs typeface="Consolas" panose="020B0609020204030204" pitchFamily="49" charset="0"/>
              </a:rPr>
              <a:t>Employees</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a:solidFill>
                  <a:srgbClr val="0000FF"/>
                </a:solidFill>
                <a:latin typeface="Consolas" panose="020B0609020204030204" pitchFamily="49" charset="0"/>
                <a:cs typeface="Consolas" panose="020B0609020204030204" pitchFamily="49" charset="0"/>
              </a:rPr>
              <a:t>&gt;</a:t>
            </a:r>
          </a:p>
          <a:p>
            <a:pPr defTabSz="685983" eaLnBrk="0" fontAlgn="base" hangingPunct="0">
              <a:spcBef>
                <a:spcPct val="0"/>
              </a:spcBef>
              <a:spcAft>
                <a:spcPct val="0"/>
              </a:spcAft>
            </a:pPr>
            <a:r>
              <a:rPr lang="en-US" altLang="en-US" sz="1500" dirty="0">
                <a:solidFill>
                  <a:srgbClr val="000000"/>
                </a:solidFill>
                <a:latin typeface="Consolas" panose="020B0609020204030204" pitchFamily="49" charset="0"/>
                <a:cs typeface="Consolas" panose="020B0609020204030204" pitchFamily="49" charset="0"/>
              </a:rPr>
              <a:t> </a:t>
            </a:r>
            <a:r>
              <a:rPr lang="en-US" altLang="en-US" sz="1500" dirty="0">
                <a:solidFill>
                  <a:srgbClr val="0000FF"/>
                </a:solidFill>
                <a:latin typeface="Consolas" panose="020B0609020204030204" pitchFamily="49" charset="0"/>
                <a:cs typeface="Consolas" panose="020B0609020204030204" pitchFamily="49" charset="0"/>
              </a:rPr>
              <a:t>    &lt;</a:t>
            </a:r>
            <a:r>
              <a:rPr lang="en-US" altLang="en-US" sz="1500" dirty="0" err="1">
                <a:solidFill>
                  <a:srgbClr val="A31515"/>
                </a:solidFill>
                <a:latin typeface="Consolas" panose="020B0609020204030204" pitchFamily="49" charset="0"/>
                <a:cs typeface="Consolas" panose="020B0609020204030204" pitchFamily="49" charset="0"/>
              </a:rPr>
              <a:t>DataSource</a:t>
            </a:r>
            <a:r>
              <a:rPr lang="en-US" altLang="en-US" sz="1500" dirty="0">
                <a:solidFill>
                  <a:srgbClr val="0000FF"/>
                </a:solidFill>
                <a:latin typeface="Consolas" panose="020B0609020204030204" pitchFamily="49" charset="0"/>
                <a:cs typeface="Consolas" panose="020B0609020204030204" pitchFamily="49" charset="0"/>
              </a:rPr>
              <a:t>&gt;</a:t>
            </a:r>
          </a:p>
          <a:p>
            <a:pPr defTabSz="685983" eaLnBrk="0" fontAlgn="base" hangingPunct="0">
              <a:spcBef>
                <a:spcPct val="0"/>
              </a:spcBef>
              <a:spcAft>
                <a:spcPct val="0"/>
              </a:spcAft>
            </a:pPr>
            <a:r>
              <a:rPr lang="en-US" altLang="en-US" sz="1500" dirty="0">
                <a:solidFill>
                  <a:srgbClr val="000000"/>
                </a:solidFill>
                <a:latin typeface="Consolas" panose="020B0609020204030204" pitchFamily="49" charset="0"/>
                <a:cs typeface="Consolas" panose="020B0609020204030204" pitchFamily="49" charset="0"/>
              </a:rPr>
              <a:t> </a:t>
            </a:r>
            <a:r>
              <a:rPr lang="en-US" altLang="en-US" sz="1500" dirty="0">
                <a:solidFill>
                  <a:srgbClr val="0000FF"/>
                </a:solidFill>
                <a:latin typeface="Consolas" panose="020B0609020204030204" pitchFamily="49" charset="0"/>
                <a:cs typeface="Consolas" panose="020B0609020204030204" pitchFamily="49" charset="0"/>
              </a:rPr>
              <a:t>      &lt;</a:t>
            </a:r>
            <a:r>
              <a:rPr lang="en-US" altLang="en-US" sz="1500" dirty="0">
                <a:solidFill>
                  <a:srgbClr val="A31515"/>
                </a:solidFill>
                <a:latin typeface="Consolas" panose="020B0609020204030204" pitchFamily="49" charset="0"/>
                <a:cs typeface="Consolas" panose="020B0609020204030204" pitchFamily="49" charset="0"/>
              </a:rPr>
              <a:t>Property</a:t>
            </a:r>
            <a:r>
              <a:rPr lang="en-US" altLang="en-US" sz="1500" dirty="0">
                <a:solidFill>
                  <a:srgbClr val="0000FF"/>
                </a:solidFill>
                <a:latin typeface="Consolas" panose="020B0609020204030204" pitchFamily="49" charset="0"/>
                <a:cs typeface="Consolas" panose="020B0609020204030204" pitchFamily="49" charset="0"/>
              </a:rPr>
              <a:t> </a:t>
            </a:r>
            <a:r>
              <a:rPr lang="en-US" altLang="en-US" sz="1500" dirty="0">
                <a:solidFill>
                  <a:srgbClr val="FF0000"/>
                </a:solidFill>
                <a:latin typeface="Consolas" panose="020B0609020204030204" pitchFamily="49" charset="0"/>
                <a:cs typeface="Consolas" panose="020B0609020204030204" pitchFamily="49" charset="0"/>
              </a:rPr>
              <a:t>Name</a:t>
            </a:r>
            <a:r>
              <a:rPr lang="en-US" altLang="en-US" sz="1500" dirty="0">
                <a:solidFill>
                  <a:srgbClr val="0000FF"/>
                </a:solidFill>
                <a:latin typeface="Consolas" panose="020B0609020204030204" pitchFamily="49" charset="0"/>
                <a:cs typeface="Consolas" panose="020B0609020204030204" pitchFamily="49" charset="0"/>
              </a:rPr>
              <a:t>=</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err="1">
                <a:solidFill>
                  <a:srgbClr val="0000FF"/>
                </a:solidFill>
                <a:latin typeface="Consolas" panose="020B0609020204030204" pitchFamily="49" charset="0"/>
                <a:cs typeface="Consolas" panose="020B0609020204030204" pitchFamily="49" charset="0"/>
              </a:rPr>
              <a:t>LobSystemInstance</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a:solidFill>
                  <a:srgbClr val="0000FF"/>
                </a:solidFill>
                <a:latin typeface="Consolas" panose="020B0609020204030204" pitchFamily="49" charset="0"/>
                <a:cs typeface="Consolas" panose="020B0609020204030204" pitchFamily="49" charset="0"/>
              </a:rPr>
              <a:t> </a:t>
            </a:r>
            <a:r>
              <a:rPr lang="en-US" altLang="en-US" sz="1500" dirty="0">
                <a:solidFill>
                  <a:srgbClr val="FF0000"/>
                </a:solidFill>
                <a:latin typeface="Consolas" panose="020B0609020204030204" pitchFamily="49" charset="0"/>
                <a:cs typeface="Consolas" panose="020B0609020204030204" pitchFamily="49" charset="0"/>
              </a:rPr>
              <a:t>Value</a:t>
            </a:r>
            <a:r>
              <a:rPr lang="en-US" altLang="en-US" sz="1500" dirty="0">
                <a:solidFill>
                  <a:srgbClr val="0000FF"/>
                </a:solidFill>
                <a:latin typeface="Consolas" panose="020B0609020204030204" pitchFamily="49" charset="0"/>
                <a:cs typeface="Consolas" panose="020B0609020204030204" pitchFamily="49" charset="0"/>
              </a:rPr>
              <a:t>=</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err="1">
                <a:solidFill>
                  <a:srgbClr val="0000FF"/>
                </a:solidFill>
                <a:latin typeface="Consolas" panose="020B0609020204030204" pitchFamily="49" charset="0"/>
                <a:cs typeface="Consolas" panose="020B0609020204030204" pitchFamily="49" charset="0"/>
              </a:rPr>
              <a:t>Northwind</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a:solidFill>
                  <a:srgbClr val="0000FF"/>
                </a:solidFill>
                <a:latin typeface="Consolas" panose="020B0609020204030204" pitchFamily="49" charset="0"/>
                <a:cs typeface="Consolas" panose="020B0609020204030204" pitchFamily="49" charset="0"/>
              </a:rPr>
              <a:t> /&gt;</a:t>
            </a:r>
          </a:p>
          <a:p>
            <a:pPr defTabSz="685983" eaLnBrk="0" fontAlgn="base" hangingPunct="0">
              <a:spcBef>
                <a:spcPct val="0"/>
              </a:spcBef>
              <a:spcAft>
                <a:spcPct val="0"/>
              </a:spcAft>
            </a:pPr>
            <a:r>
              <a:rPr lang="en-US" altLang="en-US" sz="1500" dirty="0">
                <a:solidFill>
                  <a:srgbClr val="000000"/>
                </a:solidFill>
                <a:latin typeface="Consolas" panose="020B0609020204030204" pitchFamily="49" charset="0"/>
                <a:cs typeface="Consolas" panose="020B0609020204030204" pitchFamily="49" charset="0"/>
              </a:rPr>
              <a:t> </a:t>
            </a:r>
            <a:r>
              <a:rPr lang="en-US" altLang="en-US" sz="1500" dirty="0">
                <a:solidFill>
                  <a:srgbClr val="0000FF"/>
                </a:solidFill>
                <a:latin typeface="Consolas" panose="020B0609020204030204" pitchFamily="49" charset="0"/>
                <a:cs typeface="Consolas" panose="020B0609020204030204" pitchFamily="49" charset="0"/>
              </a:rPr>
              <a:t>      &lt;</a:t>
            </a:r>
            <a:r>
              <a:rPr lang="en-US" altLang="en-US" sz="1500" dirty="0">
                <a:solidFill>
                  <a:srgbClr val="A31515"/>
                </a:solidFill>
                <a:latin typeface="Consolas" panose="020B0609020204030204" pitchFamily="49" charset="0"/>
                <a:cs typeface="Consolas" panose="020B0609020204030204" pitchFamily="49" charset="0"/>
              </a:rPr>
              <a:t>Property</a:t>
            </a:r>
            <a:r>
              <a:rPr lang="en-US" altLang="en-US" sz="1500" dirty="0">
                <a:solidFill>
                  <a:srgbClr val="0000FF"/>
                </a:solidFill>
                <a:latin typeface="Consolas" panose="020B0609020204030204" pitchFamily="49" charset="0"/>
                <a:cs typeface="Consolas" panose="020B0609020204030204" pitchFamily="49" charset="0"/>
              </a:rPr>
              <a:t> </a:t>
            </a:r>
            <a:r>
              <a:rPr lang="en-US" altLang="en-US" sz="1500" dirty="0">
                <a:solidFill>
                  <a:srgbClr val="FF0000"/>
                </a:solidFill>
                <a:latin typeface="Consolas" panose="020B0609020204030204" pitchFamily="49" charset="0"/>
                <a:cs typeface="Consolas" panose="020B0609020204030204" pitchFamily="49" charset="0"/>
              </a:rPr>
              <a:t>Name</a:t>
            </a:r>
            <a:r>
              <a:rPr lang="en-US" altLang="en-US" sz="1500" dirty="0">
                <a:solidFill>
                  <a:srgbClr val="0000FF"/>
                </a:solidFill>
                <a:latin typeface="Consolas" panose="020B0609020204030204" pitchFamily="49" charset="0"/>
                <a:cs typeface="Consolas" panose="020B0609020204030204" pitchFamily="49" charset="0"/>
              </a:rPr>
              <a:t>=</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err="1">
                <a:solidFill>
                  <a:srgbClr val="0000FF"/>
                </a:solidFill>
                <a:latin typeface="Consolas" panose="020B0609020204030204" pitchFamily="49" charset="0"/>
                <a:cs typeface="Consolas" panose="020B0609020204030204" pitchFamily="49" charset="0"/>
              </a:rPr>
              <a:t>EntityNamespace</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a:solidFill>
                  <a:srgbClr val="0000FF"/>
                </a:solidFill>
                <a:latin typeface="Consolas" panose="020B0609020204030204" pitchFamily="49" charset="0"/>
                <a:cs typeface="Consolas" panose="020B0609020204030204" pitchFamily="49" charset="0"/>
              </a:rPr>
              <a:t> </a:t>
            </a:r>
            <a:r>
              <a:rPr lang="en-US" altLang="en-US" sz="1500" dirty="0">
                <a:solidFill>
                  <a:srgbClr val="FF0000"/>
                </a:solidFill>
                <a:latin typeface="Consolas" panose="020B0609020204030204" pitchFamily="49" charset="0"/>
                <a:cs typeface="Consolas" panose="020B0609020204030204" pitchFamily="49" charset="0"/>
              </a:rPr>
              <a:t>Value</a:t>
            </a:r>
            <a:r>
              <a:rPr lang="en-US" altLang="en-US" sz="1500" dirty="0">
                <a:solidFill>
                  <a:srgbClr val="0000FF"/>
                </a:solidFill>
                <a:latin typeface="Consolas" panose="020B0609020204030204" pitchFamily="49" charset="0"/>
                <a:cs typeface="Consolas" panose="020B0609020204030204" pitchFamily="49" charset="0"/>
              </a:rPr>
              <a:t>=</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err="1">
                <a:solidFill>
                  <a:srgbClr val="0000FF"/>
                </a:solidFill>
                <a:latin typeface="Consolas" panose="020B0609020204030204" pitchFamily="49" charset="0"/>
                <a:cs typeface="Consolas" panose="020B0609020204030204" pitchFamily="49" charset="0"/>
              </a:rPr>
              <a:t>NorthwindModel</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a:solidFill>
                  <a:srgbClr val="0000FF"/>
                </a:solidFill>
                <a:latin typeface="Consolas" panose="020B0609020204030204" pitchFamily="49" charset="0"/>
                <a:cs typeface="Consolas" panose="020B0609020204030204" pitchFamily="49" charset="0"/>
              </a:rPr>
              <a:t> /&gt;</a:t>
            </a:r>
          </a:p>
          <a:p>
            <a:pPr defTabSz="685983" eaLnBrk="0" fontAlgn="base" hangingPunct="0">
              <a:spcBef>
                <a:spcPct val="0"/>
              </a:spcBef>
              <a:spcAft>
                <a:spcPct val="0"/>
              </a:spcAft>
            </a:pPr>
            <a:r>
              <a:rPr lang="en-US" altLang="en-US" sz="1500" dirty="0">
                <a:solidFill>
                  <a:srgbClr val="000000"/>
                </a:solidFill>
                <a:latin typeface="Consolas" panose="020B0609020204030204" pitchFamily="49" charset="0"/>
                <a:cs typeface="Consolas" panose="020B0609020204030204" pitchFamily="49" charset="0"/>
              </a:rPr>
              <a:t> </a:t>
            </a:r>
            <a:r>
              <a:rPr lang="en-US" altLang="en-US" sz="1500" dirty="0">
                <a:solidFill>
                  <a:srgbClr val="0000FF"/>
                </a:solidFill>
                <a:latin typeface="Consolas" panose="020B0609020204030204" pitchFamily="49" charset="0"/>
                <a:cs typeface="Consolas" panose="020B0609020204030204" pitchFamily="49" charset="0"/>
              </a:rPr>
              <a:t>      &lt;</a:t>
            </a:r>
            <a:r>
              <a:rPr lang="en-US" altLang="en-US" sz="1500" dirty="0">
                <a:solidFill>
                  <a:srgbClr val="A31515"/>
                </a:solidFill>
                <a:latin typeface="Consolas" panose="020B0609020204030204" pitchFamily="49" charset="0"/>
                <a:cs typeface="Consolas" panose="020B0609020204030204" pitchFamily="49" charset="0"/>
              </a:rPr>
              <a:t>Property</a:t>
            </a:r>
            <a:r>
              <a:rPr lang="en-US" altLang="en-US" sz="1500" dirty="0">
                <a:solidFill>
                  <a:srgbClr val="0000FF"/>
                </a:solidFill>
                <a:latin typeface="Consolas" panose="020B0609020204030204" pitchFamily="49" charset="0"/>
                <a:cs typeface="Consolas" panose="020B0609020204030204" pitchFamily="49" charset="0"/>
              </a:rPr>
              <a:t> </a:t>
            </a:r>
            <a:r>
              <a:rPr lang="en-US" altLang="en-US" sz="1500" dirty="0">
                <a:solidFill>
                  <a:srgbClr val="FF0000"/>
                </a:solidFill>
                <a:latin typeface="Consolas" panose="020B0609020204030204" pitchFamily="49" charset="0"/>
                <a:cs typeface="Consolas" panose="020B0609020204030204" pitchFamily="49" charset="0"/>
              </a:rPr>
              <a:t>Name</a:t>
            </a:r>
            <a:r>
              <a:rPr lang="en-US" altLang="en-US" sz="1500" dirty="0">
                <a:solidFill>
                  <a:srgbClr val="0000FF"/>
                </a:solidFill>
                <a:latin typeface="Consolas" panose="020B0609020204030204" pitchFamily="49" charset="0"/>
                <a:cs typeface="Consolas" panose="020B0609020204030204" pitchFamily="49" charset="0"/>
              </a:rPr>
              <a:t>=</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a:solidFill>
                  <a:srgbClr val="0000FF"/>
                </a:solidFill>
                <a:latin typeface="Consolas" panose="020B0609020204030204" pitchFamily="49" charset="0"/>
                <a:cs typeface="Consolas" panose="020B0609020204030204" pitchFamily="49" charset="0"/>
              </a:rPr>
              <a:t>Entity</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a:solidFill>
                  <a:srgbClr val="0000FF"/>
                </a:solidFill>
                <a:latin typeface="Consolas" panose="020B0609020204030204" pitchFamily="49" charset="0"/>
                <a:cs typeface="Consolas" panose="020B0609020204030204" pitchFamily="49" charset="0"/>
              </a:rPr>
              <a:t> </a:t>
            </a:r>
            <a:r>
              <a:rPr lang="en-US" altLang="en-US" sz="1500" dirty="0">
                <a:solidFill>
                  <a:srgbClr val="FF0000"/>
                </a:solidFill>
                <a:latin typeface="Consolas" panose="020B0609020204030204" pitchFamily="49" charset="0"/>
                <a:cs typeface="Consolas" panose="020B0609020204030204" pitchFamily="49" charset="0"/>
              </a:rPr>
              <a:t>Value</a:t>
            </a:r>
            <a:r>
              <a:rPr lang="en-US" altLang="en-US" sz="1500" dirty="0">
                <a:solidFill>
                  <a:srgbClr val="0000FF"/>
                </a:solidFill>
                <a:latin typeface="Consolas" panose="020B0609020204030204" pitchFamily="49" charset="0"/>
                <a:cs typeface="Consolas" panose="020B0609020204030204" pitchFamily="49" charset="0"/>
              </a:rPr>
              <a:t>=</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a:solidFill>
                  <a:srgbClr val="0000FF"/>
                </a:solidFill>
                <a:latin typeface="Consolas" panose="020B0609020204030204" pitchFamily="49" charset="0"/>
                <a:cs typeface="Consolas" panose="020B0609020204030204" pitchFamily="49" charset="0"/>
              </a:rPr>
              <a:t>Employees</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a:solidFill>
                  <a:srgbClr val="0000FF"/>
                </a:solidFill>
                <a:latin typeface="Consolas" panose="020B0609020204030204" pitchFamily="49" charset="0"/>
                <a:cs typeface="Consolas" panose="020B0609020204030204" pitchFamily="49" charset="0"/>
              </a:rPr>
              <a:t> /&gt;</a:t>
            </a:r>
          </a:p>
          <a:p>
            <a:pPr defTabSz="685983" eaLnBrk="0" fontAlgn="base" hangingPunct="0">
              <a:spcBef>
                <a:spcPct val="0"/>
              </a:spcBef>
              <a:spcAft>
                <a:spcPct val="0"/>
              </a:spcAft>
            </a:pPr>
            <a:r>
              <a:rPr lang="en-US" altLang="en-US" sz="1500" dirty="0">
                <a:solidFill>
                  <a:srgbClr val="000000"/>
                </a:solidFill>
                <a:latin typeface="Consolas" panose="020B0609020204030204" pitchFamily="49" charset="0"/>
                <a:cs typeface="Consolas" panose="020B0609020204030204" pitchFamily="49" charset="0"/>
              </a:rPr>
              <a:t> </a:t>
            </a:r>
            <a:r>
              <a:rPr lang="en-US" altLang="en-US" sz="1500" dirty="0">
                <a:solidFill>
                  <a:srgbClr val="0000FF"/>
                </a:solidFill>
                <a:latin typeface="Consolas" panose="020B0609020204030204" pitchFamily="49" charset="0"/>
                <a:cs typeface="Consolas" panose="020B0609020204030204" pitchFamily="49" charset="0"/>
              </a:rPr>
              <a:t>      &lt;</a:t>
            </a:r>
            <a:r>
              <a:rPr lang="en-US" altLang="en-US" sz="1500" dirty="0">
                <a:solidFill>
                  <a:srgbClr val="A31515"/>
                </a:solidFill>
                <a:latin typeface="Consolas" panose="020B0609020204030204" pitchFamily="49" charset="0"/>
                <a:cs typeface="Consolas" panose="020B0609020204030204" pitchFamily="49" charset="0"/>
              </a:rPr>
              <a:t>Property</a:t>
            </a:r>
            <a:r>
              <a:rPr lang="en-US" altLang="en-US" sz="1500" dirty="0">
                <a:solidFill>
                  <a:srgbClr val="0000FF"/>
                </a:solidFill>
                <a:latin typeface="Consolas" panose="020B0609020204030204" pitchFamily="49" charset="0"/>
                <a:cs typeface="Consolas" panose="020B0609020204030204" pitchFamily="49" charset="0"/>
              </a:rPr>
              <a:t> </a:t>
            </a:r>
            <a:r>
              <a:rPr lang="en-US" altLang="en-US" sz="1500" dirty="0">
                <a:solidFill>
                  <a:srgbClr val="FF0000"/>
                </a:solidFill>
                <a:latin typeface="Consolas" panose="020B0609020204030204" pitchFamily="49" charset="0"/>
                <a:cs typeface="Consolas" panose="020B0609020204030204" pitchFamily="49" charset="0"/>
              </a:rPr>
              <a:t>Name</a:t>
            </a:r>
            <a:r>
              <a:rPr lang="en-US" altLang="en-US" sz="1500" dirty="0">
                <a:solidFill>
                  <a:srgbClr val="0000FF"/>
                </a:solidFill>
                <a:latin typeface="Consolas" panose="020B0609020204030204" pitchFamily="49" charset="0"/>
                <a:cs typeface="Consolas" panose="020B0609020204030204" pitchFamily="49" charset="0"/>
              </a:rPr>
              <a:t>=</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err="1">
                <a:solidFill>
                  <a:srgbClr val="0000FF"/>
                </a:solidFill>
                <a:latin typeface="Consolas" panose="020B0609020204030204" pitchFamily="49" charset="0"/>
                <a:cs typeface="Consolas" panose="020B0609020204030204" pitchFamily="49" charset="0"/>
              </a:rPr>
              <a:t>SpecificFinder</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a:solidFill>
                  <a:srgbClr val="0000FF"/>
                </a:solidFill>
                <a:latin typeface="Consolas" panose="020B0609020204030204" pitchFamily="49" charset="0"/>
                <a:cs typeface="Consolas" panose="020B0609020204030204" pitchFamily="49" charset="0"/>
              </a:rPr>
              <a:t> </a:t>
            </a:r>
            <a:r>
              <a:rPr lang="en-US" altLang="en-US" sz="1500" dirty="0">
                <a:solidFill>
                  <a:srgbClr val="FF0000"/>
                </a:solidFill>
                <a:latin typeface="Consolas" panose="020B0609020204030204" pitchFamily="49" charset="0"/>
                <a:cs typeface="Consolas" panose="020B0609020204030204" pitchFamily="49" charset="0"/>
              </a:rPr>
              <a:t>Value</a:t>
            </a:r>
            <a:r>
              <a:rPr lang="en-US" altLang="en-US" sz="1500" dirty="0">
                <a:solidFill>
                  <a:srgbClr val="0000FF"/>
                </a:solidFill>
                <a:latin typeface="Consolas" panose="020B0609020204030204" pitchFamily="49" charset="0"/>
                <a:cs typeface="Consolas" panose="020B0609020204030204" pitchFamily="49" charset="0"/>
              </a:rPr>
              <a:t>=</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err="1">
                <a:solidFill>
                  <a:srgbClr val="0000FF"/>
                </a:solidFill>
                <a:latin typeface="Consolas" panose="020B0609020204030204" pitchFamily="49" charset="0"/>
                <a:cs typeface="Consolas" panose="020B0609020204030204" pitchFamily="49" charset="0"/>
              </a:rPr>
              <a:t>ReadSpecificEmployee</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a:solidFill>
                  <a:srgbClr val="0000FF"/>
                </a:solidFill>
                <a:latin typeface="Consolas" panose="020B0609020204030204" pitchFamily="49" charset="0"/>
                <a:cs typeface="Consolas" panose="020B0609020204030204" pitchFamily="49" charset="0"/>
              </a:rPr>
              <a:t> /&gt;</a:t>
            </a:r>
          </a:p>
          <a:p>
            <a:pPr defTabSz="685983" eaLnBrk="0" fontAlgn="base" hangingPunct="0">
              <a:spcBef>
                <a:spcPct val="0"/>
              </a:spcBef>
              <a:spcAft>
                <a:spcPct val="0"/>
              </a:spcAft>
            </a:pPr>
            <a:r>
              <a:rPr lang="en-US" altLang="en-US" sz="1500" dirty="0">
                <a:solidFill>
                  <a:srgbClr val="000000"/>
                </a:solidFill>
                <a:latin typeface="Consolas" panose="020B0609020204030204" pitchFamily="49" charset="0"/>
                <a:cs typeface="Consolas" panose="020B0609020204030204" pitchFamily="49" charset="0"/>
              </a:rPr>
              <a:t> </a:t>
            </a:r>
            <a:r>
              <a:rPr lang="en-US" altLang="en-US" sz="1500" dirty="0">
                <a:solidFill>
                  <a:srgbClr val="0000FF"/>
                </a:solidFill>
                <a:latin typeface="Consolas" panose="020B0609020204030204" pitchFamily="49" charset="0"/>
                <a:cs typeface="Consolas" panose="020B0609020204030204" pitchFamily="49" charset="0"/>
              </a:rPr>
              <a:t>      &lt;</a:t>
            </a:r>
            <a:r>
              <a:rPr lang="en-US" altLang="en-US" sz="1500" dirty="0">
                <a:solidFill>
                  <a:srgbClr val="A31515"/>
                </a:solidFill>
                <a:latin typeface="Consolas" panose="020B0609020204030204" pitchFamily="49" charset="0"/>
                <a:cs typeface="Consolas" panose="020B0609020204030204" pitchFamily="49" charset="0"/>
              </a:rPr>
              <a:t>Property</a:t>
            </a:r>
            <a:r>
              <a:rPr lang="en-US" altLang="en-US" sz="1500" dirty="0">
                <a:solidFill>
                  <a:srgbClr val="0000FF"/>
                </a:solidFill>
                <a:latin typeface="Consolas" panose="020B0609020204030204" pitchFamily="49" charset="0"/>
                <a:cs typeface="Consolas" panose="020B0609020204030204" pitchFamily="49" charset="0"/>
              </a:rPr>
              <a:t> </a:t>
            </a:r>
            <a:r>
              <a:rPr lang="en-US" altLang="en-US" sz="1500" dirty="0">
                <a:solidFill>
                  <a:srgbClr val="FF0000"/>
                </a:solidFill>
                <a:latin typeface="Consolas" panose="020B0609020204030204" pitchFamily="49" charset="0"/>
                <a:cs typeface="Consolas" panose="020B0609020204030204" pitchFamily="49" charset="0"/>
              </a:rPr>
              <a:t>Name</a:t>
            </a:r>
            <a:r>
              <a:rPr lang="en-US" altLang="en-US" sz="1500" dirty="0">
                <a:solidFill>
                  <a:srgbClr val="0000FF"/>
                </a:solidFill>
                <a:latin typeface="Consolas" panose="020B0609020204030204" pitchFamily="49" charset="0"/>
                <a:cs typeface="Consolas" panose="020B0609020204030204" pitchFamily="49" charset="0"/>
              </a:rPr>
              <a:t>=</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err="1">
                <a:solidFill>
                  <a:srgbClr val="0000FF"/>
                </a:solidFill>
                <a:latin typeface="Consolas" panose="020B0609020204030204" pitchFamily="49" charset="0"/>
                <a:cs typeface="Consolas" panose="020B0609020204030204" pitchFamily="49" charset="0"/>
              </a:rPr>
              <a:t>MetadataCatalogFileName</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a:solidFill>
                  <a:srgbClr val="0000FF"/>
                </a:solidFill>
                <a:latin typeface="Consolas" panose="020B0609020204030204" pitchFamily="49" charset="0"/>
                <a:cs typeface="Consolas" panose="020B0609020204030204" pitchFamily="49" charset="0"/>
              </a:rPr>
              <a:t> </a:t>
            </a:r>
            <a:r>
              <a:rPr lang="en-US" altLang="en-US" sz="1500" dirty="0">
                <a:solidFill>
                  <a:srgbClr val="FF0000"/>
                </a:solidFill>
                <a:latin typeface="Consolas" panose="020B0609020204030204" pitchFamily="49" charset="0"/>
                <a:cs typeface="Consolas" panose="020B0609020204030204" pitchFamily="49" charset="0"/>
              </a:rPr>
              <a:t>Value</a:t>
            </a:r>
            <a:r>
              <a:rPr lang="en-US" altLang="en-US" sz="1500" dirty="0">
                <a:solidFill>
                  <a:srgbClr val="0000FF"/>
                </a:solidFill>
                <a:latin typeface="Consolas" panose="020B0609020204030204" pitchFamily="49" charset="0"/>
                <a:cs typeface="Consolas" panose="020B0609020204030204" pitchFamily="49" charset="0"/>
              </a:rPr>
              <a:t>=</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err="1">
                <a:solidFill>
                  <a:srgbClr val="0000FF"/>
                </a:solidFill>
                <a:latin typeface="Consolas" panose="020B0609020204030204" pitchFamily="49" charset="0"/>
                <a:cs typeface="Consolas" panose="020B0609020204030204" pitchFamily="49" charset="0"/>
              </a:rPr>
              <a:t>BDCMetadata.bdcm</a:t>
            </a:r>
            <a:r>
              <a:rPr lang="en-US" altLang="en-US" sz="1500" dirty="0">
                <a:solidFill>
                  <a:srgbClr val="000000"/>
                </a:solidFill>
                <a:latin typeface="Consolas" panose="020B0609020204030204" pitchFamily="49" charset="0"/>
                <a:cs typeface="Consolas" panose="020B0609020204030204" pitchFamily="49" charset="0"/>
              </a:rPr>
              <a:t>"</a:t>
            </a:r>
            <a:r>
              <a:rPr lang="en-US" altLang="en-US" sz="1500" dirty="0">
                <a:solidFill>
                  <a:srgbClr val="0000FF"/>
                </a:solidFill>
                <a:latin typeface="Consolas" panose="020B0609020204030204" pitchFamily="49" charset="0"/>
                <a:cs typeface="Consolas" panose="020B0609020204030204" pitchFamily="49" charset="0"/>
              </a:rPr>
              <a:t> /&gt;</a:t>
            </a:r>
          </a:p>
          <a:p>
            <a:pPr defTabSz="685983" eaLnBrk="0" fontAlgn="base" hangingPunct="0">
              <a:spcBef>
                <a:spcPct val="0"/>
              </a:spcBef>
              <a:spcAft>
                <a:spcPct val="0"/>
              </a:spcAft>
            </a:pPr>
            <a:r>
              <a:rPr lang="en-US" altLang="en-US" sz="1500" dirty="0">
                <a:solidFill>
                  <a:srgbClr val="000000"/>
                </a:solidFill>
                <a:latin typeface="Consolas" panose="020B0609020204030204" pitchFamily="49" charset="0"/>
                <a:cs typeface="Consolas" panose="020B0609020204030204" pitchFamily="49" charset="0"/>
              </a:rPr>
              <a:t> </a:t>
            </a:r>
            <a:r>
              <a:rPr lang="en-US" altLang="en-US" sz="1500" dirty="0">
                <a:solidFill>
                  <a:srgbClr val="0000FF"/>
                </a:solidFill>
                <a:latin typeface="Consolas" panose="020B0609020204030204" pitchFamily="49" charset="0"/>
                <a:cs typeface="Consolas" panose="020B0609020204030204" pitchFamily="49" charset="0"/>
              </a:rPr>
              <a:t>    &lt;/</a:t>
            </a:r>
            <a:r>
              <a:rPr lang="en-US" altLang="en-US" sz="1500" dirty="0" err="1">
                <a:solidFill>
                  <a:srgbClr val="A31515"/>
                </a:solidFill>
                <a:latin typeface="Consolas" panose="020B0609020204030204" pitchFamily="49" charset="0"/>
                <a:cs typeface="Consolas" panose="020B0609020204030204" pitchFamily="49" charset="0"/>
              </a:rPr>
              <a:t>DataSource</a:t>
            </a:r>
            <a:r>
              <a:rPr lang="en-US" altLang="en-US" sz="1500" dirty="0">
                <a:solidFill>
                  <a:srgbClr val="0000FF"/>
                </a:solidFill>
                <a:latin typeface="Consolas" panose="020B0609020204030204" pitchFamily="49" charset="0"/>
                <a:cs typeface="Consolas" panose="020B0609020204030204" pitchFamily="49" charset="0"/>
              </a:rPr>
              <a:t>&gt;</a:t>
            </a:r>
          </a:p>
          <a:p>
            <a:pPr defTabSz="685983" eaLnBrk="0" fontAlgn="base" hangingPunct="0">
              <a:spcBef>
                <a:spcPct val="0"/>
              </a:spcBef>
              <a:spcAft>
                <a:spcPct val="0"/>
              </a:spcAft>
            </a:pPr>
            <a:r>
              <a:rPr lang="en-US" altLang="en-US" sz="1500" dirty="0">
                <a:solidFill>
                  <a:srgbClr val="000000"/>
                </a:solidFill>
                <a:latin typeface="Consolas" panose="020B0609020204030204" pitchFamily="49" charset="0"/>
                <a:cs typeface="Consolas" panose="020B0609020204030204" pitchFamily="49" charset="0"/>
              </a:rPr>
              <a:t> </a:t>
            </a:r>
            <a:r>
              <a:rPr lang="en-US" altLang="en-US" sz="1500" dirty="0">
                <a:solidFill>
                  <a:srgbClr val="0000FF"/>
                </a:solidFill>
                <a:latin typeface="Consolas" panose="020B0609020204030204" pitchFamily="49" charset="0"/>
                <a:cs typeface="Consolas" panose="020B0609020204030204" pitchFamily="49" charset="0"/>
              </a:rPr>
              <a:t>  &lt;/</a:t>
            </a:r>
            <a:r>
              <a:rPr lang="en-US" altLang="en-US" sz="1500" dirty="0" err="1">
                <a:solidFill>
                  <a:srgbClr val="A31515"/>
                </a:solidFill>
                <a:latin typeface="Consolas" panose="020B0609020204030204" pitchFamily="49" charset="0"/>
                <a:cs typeface="Consolas" panose="020B0609020204030204" pitchFamily="49" charset="0"/>
              </a:rPr>
              <a:t>ListInstance</a:t>
            </a:r>
            <a:r>
              <a:rPr lang="en-US" altLang="en-US" sz="1500" dirty="0">
                <a:solidFill>
                  <a:srgbClr val="0000FF"/>
                </a:solidFill>
                <a:latin typeface="Consolas" panose="020B0609020204030204" pitchFamily="49" charset="0"/>
                <a:cs typeface="Consolas" panose="020B0609020204030204" pitchFamily="49" charset="0"/>
              </a:rPr>
              <a:t>&gt;</a:t>
            </a:r>
          </a:p>
          <a:p>
            <a:pPr defTabSz="685983" eaLnBrk="0" fontAlgn="base" hangingPunct="0">
              <a:spcBef>
                <a:spcPct val="0"/>
              </a:spcBef>
              <a:spcAft>
                <a:spcPct val="0"/>
              </a:spcAft>
            </a:pPr>
            <a:r>
              <a:rPr lang="en-US" altLang="en-US" sz="1500" dirty="0">
                <a:solidFill>
                  <a:srgbClr val="000000"/>
                </a:solidFill>
                <a:latin typeface="Consolas" panose="020B0609020204030204" pitchFamily="49" charset="0"/>
                <a:cs typeface="Consolas" panose="020B0609020204030204" pitchFamily="49" charset="0"/>
              </a:rPr>
              <a:t> </a:t>
            </a:r>
            <a:r>
              <a:rPr lang="en-US" altLang="en-US" sz="1500" dirty="0">
                <a:solidFill>
                  <a:srgbClr val="0000FF"/>
                </a:solidFill>
                <a:latin typeface="Consolas" panose="020B0609020204030204" pitchFamily="49" charset="0"/>
                <a:cs typeface="Consolas" panose="020B0609020204030204" pitchFamily="49" charset="0"/>
              </a:rPr>
              <a:t>&lt;/</a:t>
            </a:r>
            <a:r>
              <a:rPr lang="en-US" altLang="en-US" sz="1500" dirty="0">
                <a:solidFill>
                  <a:srgbClr val="A31515"/>
                </a:solidFill>
                <a:latin typeface="Consolas" panose="020B0609020204030204" pitchFamily="49" charset="0"/>
                <a:cs typeface="Consolas" panose="020B0609020204030204" pitchFamily="49" charset="0"/>
              </a:rPr>
              <a:t>Elements</a:t>
            </a:r>
            <a:r>
              <a:rPr lang="en-US" altLang="en-US" sz="1500" dirty="0">
                <a:solidFill>
                  <a:srgbClr val="0000FF"/>
                </a:solidFill>
                <a:latin typeface="Consolas" panose="020B0609020204030204" pitchFamily="49" charset="0"/>
                <a:cs typeface="Consolas" panose="020B0609020204030204" pitchFamily="49" charset="0"/>
              </a:rPr>
              <a:t>&gt;</a:t>
            </a:r>
            <a:endParaRPr lang="en-US" altLang="en-US" sz="1500" dirty="0">
              <a:latin typeface="Arial" panose="020B0604020202020204" pitchFamily="34" charset="0"/>
            </a:endParaRPr>
          </a:p>
        </p:txBody>
      </p:sp>
    </p:spTree>
    <p:extLst>
      <p:ext uri="{BB962C8B-B14F-4D97-AF65-F5344CB8AC3E}">
        <p14:creationId xmlns:p14="http://schemas.microsoft.com/office/powerpoint/2010/main" val="39786034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SharePoint REST API Against External List</a:t>
            </a:r>
            <a:endParaRPr lang="en-US" dirty="0"/>
          </a:p>
        </p:txBody>
      </p:sp>
      <p:sp>
        <p:nvSpPr>
          <p:cNvPr id="6" name="Text Placeholder 4"/>
          <p:cNvSpPr txBox="1">
            <a:spLocks/>
          </p:cNvSpPr>
          <p:nvPr/>
        </p:nvSpPr>
        <p:spPr>
          <a:xfrm>
            <a:off x="304800" y="1371600"/>
            <a:ext cx="7924800" cy="4038600"/>
          </a:xfrm>
          <a:prstGeom prst="rect">
            <a:avLst/>
          </a:prstGeom>
          <a:solidFill>
            <a:schemeClr val="bg1"/>
          </a:solidFill>
          <a:ln>
            <a:solidFill>
              <a:schemeClr val="bg1">
                <a:lumMod val="85000"/>
              </a:schemeClr>
            </a:solidFill>
          </a:ln>
        </p:spPr>
        <p:style>
          <a:lnRef idx="2">
            <a:schemeClr val="dk1"/>
          </a:lnRef>
          <a:fillRef idx="1">
            <a:schemeClr val="lt1"/>
          </a:fillRef>
          <a:effectRef idx="0">
            <a:schemeClr val="dk1"/>
          </a:effectRef>
          <a:fontRef idx="minor">
            <a:schemeClr val="dk1"/>
          </a:fontRef>
        </p:style>
        <p:txBody>
          <a:bodyPr/>
          <a:lst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Bef>
                <a:spcPts val="0"/>
              </a:spcBef>
              <a:buNone/>
            </a:pP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AppLevelECT.Grid.prototype</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init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function</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query = </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siteUrl</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"_</a:t>
            </a:r>
            <a:r>
              <a:rPr lang="en-US" sz="12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api</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/lists/</a:t>
            </a:r>
            <a:r>
              <a:rPr lang="en-US" sz="12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getbytitle</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('Person')/items?$select=</a:t>
            </a:r>
            <a:r>
              <a:rPr lang="en-US" sz="12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FirstName,LastName</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ajax</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url: query,</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headers: { </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"ACCEPT"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"application/</a:t>
            </a:r>
            <a:r>
              <a:rPr lang="en-US" sz="12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json</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"X-</a:t>
            </a:r>
            <a:r>
              <a:rPr lang="en-US" sz="12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RequestDigest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"#__REQUESTDIGEST"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val</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success: </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.showItems</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showItems</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function</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(data) {</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resultString</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$.each(</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data.d.results</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function</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(key, </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val</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resultString</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val.FirstName</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val.LastName</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alert(</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resultString</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spcAft>
                <a:spcPts val="800"/>
              </a:spcAft>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47440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CSOM Against External List</a:t>
            </a:r>
            <a:endParaRPr lang="en-US" dirty="0"/>
          </a:p>
        </p:txBody>
      </p:sp>
      <p:sp>
        <p:nvSpPr>
          <p:cNvPr id="4" name="Rectangle 1"/>
          <p:cNvSpPr>
            <a:spLocks noChangeArrowheads="1"/>
          </p:cNvSpPr>
          <p:nvPr/>
        </p:nvSpPr>
        <p:spPr bwMode="auto">
          <a:xfrm>
            <a:off x="507339" y="1744092"/>
            <a:ext cx="7326401" cy="380875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98" tIns="34299" rIns="68598" bIns="34299" numCol="1" anchor="ctr" anchorCtr="0" compatLnSpc="1">
            <a:prstTxWarp prst="textNoShape">
              <a:avLst/>
            </a:prstTxWarp>
            <a:spAutoFit/>
          </a:bodyPr>
          <a:lstStyle/>
          <a:p>
            <a:pPr defTabSz="685983" eaLnBrk="0" fontAlgn="base" hangingPunct="0">
              <a:spcBef>
                <a:spcPct val="0"/>
              </a:spcBef>
              <a:spcAft>
                <a:spcPct val="0"/>
              </a:spcAft>
            </a:pPr>
            <a:r>
              <a:rPr lang="en-US" altLang="en-US" sz="1350" dirty="0">
                <a:solidFill>
                  <a:srgbClr val="0000FF"/>
                </a:solidFill>
                <a:latin typeface="Consolas" panose="020B0609020204030204" pitchFamily="49" charset="0"/>
                <a:cs typeface="Consolas" panose="020B0609020204030204" pitchFamily="49" charset="0"/>
              </a:rPr>
              <a:t>using</a:t>
            </a:r>
            <a:r>
              <a:rPr lang="en-US" altLang="en-US" sz="1350" dirty="0">
                <a:solidFill>
                  <a:srgbClr val="000000"/>
                </a:solidFill>
                <a:latin typeface="Consolas" panose="020B0609020204030204" pitchFamily="49" charset="0"/>
                <a:cs typeface="Consolas" panose="020B0609020204030204" pitchFamily="49" charset="0"/>
              </a:rPr>
              <a:t> (</a:t>
            </a:r>
            <a:r>
              <a:rPr lang="en-US" altLang="en-US" sz="1350" dirty="0" err="1">
                <a:solidFill>
                  <a:srgbClr val="0000FF"/>
                </a:solidFill>
                <a:latin typeface="Consolas" panose="020B0609020204030204" pitchFamily="49" charset="0"/>
                <a:cs typeface="Consolas" panose="020B0609020204030204" pitchFamily="49" charset="0"/>
              </a:rPr>
              <a:t>var</a:t>
            </a:r>
            <a:r>
              <a:rPr lang="en-US" altLang="en-US" sz="1350" dirty="0">
                <a:solidFill>
                  <a:srgbClr val="000000"/>
                </a:solidFill>
                <a:latin typeface="Consolas" panose="020B0609020204030204" pitchFamily="49" charset="0"/>
                <a:cs typeface="Consolas" panose="020B0609020204030204" pitchFamily="49" charset="0"/>
              </a:rPr>
              <a:t> </a:t>
            </a:r>
            <a:r>
              <a:rPr lang="en-US" altLang="en-US" sz="1350" dirty="0" err="1">
                <a:solidFill>
                  <a:srgbClr val="000000"/>
                </a:solidFill>
                <a:latin typeface="Consolas" panose="020B0609020204030204" pitchFamily="49" charset="0"/>
                <a:cs typeface="Consolas" panose="020B0609020204030204" pitchFamily="49" charset="0"/>
              </a:rPr>
              <a:t>clientContext</a:t>
            </a:r>
            <a:r>
              <a:rPr lang="en-US" altLang="en-US" sz="1350" dirty="0">
                <a:solidFill>
                  <a:srgbClr val="000000"/>
                </a:solidFill>
                <a:latin typeface="Consolas" panose="020B0609020204030204" pitchFamily="49" charset="0"/>
                <a:cs typeface="Consolas" panose="020B0609020204030204" pitchFamily="49" charset="0"/>
              </a:rPr>
              <a:t> = </a:t>
            </a:r>
            <a:r>
              <a:rPr lang="en-US" altLang="en-US" sz="1350" dirty="0" err="1">
                <a:solidFill>
                  <a:srgbClr val="000000"/>
                </a:solidFill>
                <a:latin typeface="Consolas" panose="020B0609020204030204" pitchFamily="49" charset="0"/>
                <a:cs typeface="Consolas" panose="020B0609020204030204" pitchFamily="49" charset="0"/>
              </a:rPr>
              <a:t>spContext.CreateUserClientContextForSPAppWeb</a:t>
            </a:r>
            <a:r>
              <a:rPr lang="en-US" altLang="en-US" sz="1350" dirty="0">
                <a:solidFill>
                  <a:srgbClr val="000000"/>
                </a:solidFill>
                <a:latin typeface="Consolas" panose="020B0609020204030204" pitchFamily="49" charset="0"/>
                <a:cs typeface="Consolas" panose="020B0609020204030204" pitchFamily="49" charset="0"/>
              </a:rPr>
              <a:t>()) {</a:t>
            </a:r>
          </a:p>
          <a:p>
            <a:pPr defTabSz="685983" eaLnBrk="0" fontAlgn="base" hangingPunct="0">
              <a:spcBef>
                <a:spcPct val="0"/>
              </a:spcBef>
              <a:spcAft>
                <a:spcPct val="0"/>
              </a:spcAft>
            </a:pPr>
            <a:r>
              <a:rPr lang="en-US" altLang="en-US" sz="1350" dirty="0">
                <a:solidFill>
                  <a:srgbClr val="000000"/>
                </a:solidFill>
                <a:latin typeface="Consolas" panose="020B0609020204030204" pitchFamily="49" charset="0"/>
                <a:cs typeface="Consolas" panose="020B0609020204030204" pitchFamily="49" charset="0"/>
              </a:rPr>
              <a:t>     </a:t>
            </a:r>
            <a:r>
              <a:rPr lang="en-US" altLang="en-US" sz="1350" dirty="0">
                <a:solidFill>
                  <a:srgbClr val="2B91AF"/>
                </a:solidFill>
                <a:latin typeface="Consolas" panose="020B0609020204030204" pitchFamily="49" charset="0"/>
                <a:cs typeface="Consolas" panose="020B0609020204030204" pitchFamily="49" charset="0"/>
              </a:rPr>
              <a:t>List</a:t>
            </a:r>
            <a:r>
              <a:rPr lang="en-US" altLang="en-US" sz="1350" dirty="0">
                <a:solidFill>
                  <a:srgbClr val="000000"/>
                </a:solidFill>
                <a:latin typeface="Consolas" panose="020B0609020204030204" pitchFamily="49" charset="0"/>
                <a:cs typeface="Consolas" panose="020B0609020204030204" pitchFamily="49" charset="0"/>
              </a:rPr>
              <a:t> </a:t>
            </a:r>
            <a:r>
              <a:rPr lang="en-US" altLang="en-US" sz="1350" dirty="0" err="1">
                <a:solidFill>
                  <a:srgbClr val="000000"/>
                </a:solidFill>
                <a:latin typeface="Consolas" panose="020B0609020204030204" pitchFamily="49" charset="0"/>
                <a:cs typeface="Consolas" panose="020B0609020204030204" pitchFamily="49" charset="0"/>
              </a:rPr>
              <a:t>list</a:t>
            </a:r>
            <a:r>
              <a:rPr lang="en-US" altLang="en-US" sz="1350" dirty="0">
                <a:solidFill>
                  <a:srgbClr val="000000"/>
                </a:solidFill>
                <a:latin typeface="Consolas" panose="020B0609020204030204" pitchFamily="49" charset="0"/>
                <a:cs typeface="Consolas" panose="020B0609020204030204" pitchFamily="49" charset="0"/>
              </a:rPr>
              <a:t> = </a:t>
            </a:r>
            <a:r>
              <a:rPr lang="en-US" altLang="en-US" sz="1350" dirty="0" err="1">
                <a:solidFill>
                  <a:srgbClr val="000000"/>
                </a:solidFill>
                <a:latin typeface="Consolas" panose="020B0609020204030204" pitchFamily="49" charset="0"/>
                <a:cs typeface="Consolas" panose="020B0609020204030204" pitchFamily="49" charset="0"/>
              </a:rPr>
              <a:t>clientContext.Web.Lists.GetByTitle</a:t>
            </a:r>
            <a:r>
              <a:rPr lang="en-US" altLang="en-US" sz="1350" dirty="0">
                <a:solidFill>
                  <a:srgbClr val="000000"/>
                </a:solidFill>
                <a:latin typeface="Consolas" panose="020B0609020204030204" pitchFamily="49" charset="0"/>
                <a:cs typeface="Consolas" panose="020B0609020204030204" pitchFamily="49" charset="0"/>
              </a:rPr>
              <a:t>(</a:t>
            </a:r>
            <a:r>
              <a:rPr lang="en-US" altLang="en-US" sz="1350" dirty="0">
                <a:solidFill>
                  <a:srgbClr val="A31515"/>
                </a:solidFill>
                <a:latin typeface="Consolas" panose="020B0609020204030204" pitchFamily="49" charset="0"/>
                <a:cs typeface="Consolas" panose="020B0609020204030204" pitchFamily="49" charset="0"/>
              </a:rPr>
              <a:t>"Employees"</a:t>
            </a:r>
            <a:r>
              <a:rPr lang="en-US" altLang="en-US" sz="1350" dirty="0">
                <a:solidFill>
                  <a:srgbClr val="000000"/>
                </a:solidFill>
                <a:latin typeface="Consolas" panose="020B0609020204030204" pitchFamily="49" charset="0"/>
                <a:cs typeface="Consolas" panose="020B0609020204030204" pitchFamily="49" charset="0"/>
              </a:rPr>
              <a:t>);</a:t>
            </a:r>
          </a:p>
          <a:p>
            <a:pPr defTabSz="685983" eaLnBrk="0" fontAlgn="base" hangingPunct="0">
              <a:spcBef>
                <a:spcPct val="0"/>
              </a:spcBef>
              <a:spcAft>
                <a:spcPct val="0"/>
              </a:spcAft>
            </a:pPr>
            <a:r>
              <a:rPr lang="en-US" altLang="en-US" sz="1350" dirty="0">
                <a:solidFill>
                  <a:srgbClr val="000000"/>
                </a:solidFill>
                <a:latin typeface="Consolas" panose="020B0609020204030204" pitchFamily="49" charset="0"/>
                <a:cs typeface="Consolas" panose="020B0609020204030204" pitchFamily="49" charset="0"/>
              </a:rPr>
              <a:t>     </a:t>
            </a:r>
            <a:r>
              <a:rPr lang="en-US" altLang="en-US" sz="1350" dirty="0" err="1">
                <a:solidFill>
                  <a:srgbClr val="2B91AF"/>
                </a:solidFill>
                <a:latin typeface="Consolas" panose="020B0609020204030204" pitchFamily="49" charset="0"/>
                <a:cs typeface="Consolas" panose="020B0609020204030204" pitchFamily="49" charset="0"/>
              </a:rPr>
              <a:t>CamlQuery</a:t>
            </a:r>
            <a:r>
              <a:rPr lang="en-US" altLang="en-US" sz="1350" dirty="0">
                <a:solidFill>
                  <a:srgbClr val="000000"/>
                </a:solidFill>
                <a:latin typeface="Consolas" panose="020B0609020204030204" pitchFamily="49" charset="0"/>
                <a:cs typeface="Consolas" panose="020B0609020204030204" pitchFamily="49" charset="0"/>
              </a:rPr>
              <a:t> </a:t>
            </a:r>
            <a:r>
              <a:rPr lang="en-US" altLang="en-US" sz="1350" dirty="0" err="1">
                <a:solidFill>
                  <a:srgbClr val="000000"/>
                </a:solidFill>
                <a:latin typeface="Consolas" panose="020B0609020204030204" pitchFamily="49" charset="0"/>
                <a:cs typeface="Consolas" panose="020B0609020204030204" pitchFamily="49" charset="0"/>
              </a:rPr>
              <a:t>camlQuery</a:t>
            </a:r>
            <a:r>
              <a:rPr lang="en-US" altLang="en-US" sz="1350" dirty="0">
                <a:solidFill>
                  <a:srgbClr val="000000"/>
                </a:solidFill>
                <a:latin typeface="Consolas" panose="020B0609020204030204" pitchFamily="49" charset="0"/>
                <a:cs typeface="Consolas" panose="020B0609020204030204" pitchFamily="49" charset="0"/>
              </a:rPr>
              <a:t> = </a:t>
            </a:r>
            <a:r>
              <a:rPr lang="en-US" altLang="en-US" sz="1350" dirty="0">
                <a:solidFill>
                  <a:srgbClr val="0000FF"/>
                </a:solidFill>
                <a:latin typeface="Consolas" panose="020B0609020204030204" pitchFamily="49" charset="0"/>
                <a:cs typeface="Consolas" panose="020B0609020204030204" pitchFamily="49" charset="0"/>
              </a:rPr>
              <a:t>new</a:t>
            </a:r>
            <a:r>
              <a:rPr lang="en-US" altLang="en-US" sz="1350" dirty="0">
                <a:solidFill>
                  <a:srgbClr val="000000"/>
                </a:solidFill>
                <a:latin typeface="Consolas" panose="020B0609020204030204" pitchFamily="49" charset="0"/>
                <a:cs typeface="Consolas" panose="020B0609020204030204" pitchFamily="49" charset="0"/>
              </a:rPr>
              <a:t> </a:t>
            </a:r>
            <a:r>
              <a:rPr lang="en-US" altLang="en-US" sz="1350" dirty="0" err="1">
                <a:solidFill>
                  <a:srgbClr val="2B91AF"/>
                </a:solidFill>
                <a:latin typeface="Consolas" panose="020B0609020204030204" pitchFamily="49" charset="0"/>
                <a:cs typeface="Consolas" panose="020B0609020204030204" pitchFamily="49" charset="0"/>
              </a:rPr>
              <a:t>CamlQuery</a:t>
            </a:r>
            <a:r>
              <a:rPr lang="en-US" altLang="en-US" sz="1350" dirty="0">
                <a:solidFill>
                  <a:srgbClr val="000000"/>
                </a:solidFill>
                <a:latin typeface="Consolas" panose="020B0609020204030204" pitchFamily="49" charset="0"/>
                <a:cs typeface="Consolas" panose="020B0609020204030204" pitchFamily="49" charset="0"/>
              </a:rPr>
              <a:t>();</a:t>
            </a:r>
          </a:p>
          <a:p>
            <a:pPr defTabSz="685983" eaLnBrk="0" fontAlgn="base" hangingPunct="0">
              <a:spcBef>
                <a:spcPct val="0"/>
              </a:spcBef>
              <a:spcAft>
                <a:spcPct val="0"/>
              </a:spcAft>
            </a:pPr>
            <a:r>
              <a:rPr lang="en-US" altLang="en-US" sz="1350" dirty="0">
                <a:solidFill>
                  <a:srgbClr val="000000"/>
                </a:solidFill>
                <a:latin typeface="Consolas" panose="020B0609020204030204" pitchFamily="49" charset="0"/>
                <a:cs typeface="Consolas" panose="020B0609020204030204" pitchFamily="49" charset="0"/>
              </a:rPr>
              <a:t>     </a:t>
            </a:r>
            <a:r>
              <a:rPr lang="en-US" altLang="en-US" sz="1350" dirty="0" err="1">
                <a:solidFill>
                  <a:srgbClr val="000000"/>
                </a:solidFill>
                <a:latin typeface="Consolas" panose="020B0609020204030204" pitchFamily="49" charset="0"/>
                <a:cs typeface="Consolas" panose="020B0609020204030204" pitchFamily="49" charset="0"/>
              </a:rPr>
              <a:t>camlQuery.ViewXml</a:t>
            </a:r>
            <a:r>
              <a:rPr lang="en-US" altLang="en-US" sz="1350" dirty="0">
                <a:solidFill>
                  <a:srgbClr val="000000"/>
                </a:solidFill>
                <a:latin typeface="Consolas" panose="020B0609020204030204" pitchFamily="49" charset="0"/>
                <a:cs typeface="Consolas" panose="020B0609020204030204" pitchFamily="49" charset="0"/>
              </a:rPr>
              <a:t> = </a:t>
            </a:r>
            <a:r>
              <a:rPr lang="en-US" altLang="en-US" sz="1350" dirty="0">
                <a:solidFill>
                  <a:srgbClr val="A31515"/>
                </a:solidFill>
                <a:latin typeface="Consolas" panose="020B0609020204030204" pitchFamily="49" charset="0"/>
                <a:cs typeface="Consolas" panose="020B0609020204030204" pitchFamily="49" charset="0"/>
              </a:rPr>
              <a:t>@"&lt;View&gt;..."</a:t>
            </a:r>
            <a:r>
              <a:rPr lang="en-US" altLang="en-US" sz="1350" dirty="0">
                <a:solidFill>
                  <a:srgbClr val="000000"/>
                </a:solidFill>
                <a:latin typeface="Consolas" panose="020B0609020204030204" pitchFamily="49" charset="0"/>
                <a:cs typeface="Consolas" panose="020B0609020204030204" pitchFamily="49" charset="0"/>
              </a:rPr>
              <a:t>;</a:t>
            </a:r>
          </a:p>
          <a:p>
            <a:pPr defTabSz="685983" eaLnBrk="0" fontAlgn="base" hangingPunct="0">
              <a:spcBef>
                <a:spcPct val="0"/>
              </a:spcBef>
              <a:spcAft>
                <a:spcPct val="0"/>
              </a:spcAft>
            </a:pPr>
            <a:r>
              <a:rPr lang="en-US" altLang="en-US" sz="1350" dirty="0">
                <a:solidFill>
                  <a:srgbClr val="000000"/>
                </a:solidFill>
                <a:latin typeface="Consolas" panose="020B0609020204030204" pitchFamily="49" charset="0"/>
                <a:cs typeface="Consolas" panose="020B0609020204030204" pitchFamily="49" charset="0"/>
              </a:rPr>
              <a:t>     </a:t>
            </a:r>
            <a:r>
              <a:rPr lang="en-US" altLang="en-US" sz="1350" dirty="0" err="1">
                <a:solidFill>
                  <a:srgbClr val="2B91AF"/>
                </a:solidFill>
                <a:latin typeface="Consolas" panose="020B0609020204030204" pitchFamily="49" charset="0"/>
                <a:cs typeface="Consolas" panose="020B0609020204030204" pitchFamily="49" charset="0"/>
              </a:rPr>
              <a:t>ListItemCollection</a:t>
            </a:r>
            <a:r>
              <a:rPr lang="en-US" altLang="en-US" sz="1350" dirty="0">
                <a:solidFill>
                  <a:srgbClr val="000000"/>
                </a:solidFill>
                <a:latin typeface="Consolas" panose="020B0609020204030204" pitchFamily="49" charset="0"/>
                <a:cs typeface="Consolas" panose="020B0609020204030204" pitchFamily="49" charset="0"/>
              </a:rPr>
              <a:t> </a:t>
            </a:r>
            <a:r>
              <a:rPr lang="en-US" altLang="en-US" sz="1350" dirty="0" err="1">
                <a:solidFill>
                  <a:srgbClr val="000000"/>
                </a:solidFill>
                <a:latin typeface="Consolas" panose="020B0609020204030204" pitchFamily="49" charset="0"/>
                <a:cs typeface="Consolas" panose="020B0609020204030204" pitchFamily="49" charset="0"/>
              </a:rPr>
              <a:t>listItems</a:t>
            </a:r>
            <a:r>
              <a:rPr lang="en-US" altLang="en-US" sz="1350" dirty="0">
                <a:solidFill>
                  <a:srgbClr val="000000"/>
                </a:solidFill>
                <a:latin typeface="Consolas" panose="020B0609020204030204" pitchFamily="49" charset="0"/>
                <a:cs typeface="Consolas" panose="020B0609020204030204" pitchFamily="49" charset="0"/>
              </a:rPr>
              <a:t> = </a:t>
            </a:r>
            <a:r>
              <a:rPr lang="en-US" altLang="en-US" sz="1350" dirty="0" err="1">
                <a:solidFill>
                  <a:srgbClr val="000000"/>
                </a:solidFill>
                <a:latin typeface="Consolas" panose="020B0609020204030204" pitchFamily="49" charset="0"/>
                <a:cs typeface="Consolas" panose="020B0609020204030204" pitchFamily="49" charset="0"/>
              </a:rPr>
              <a:t>list.GetItems</a:t>
            </a:r>
            <a:r>
              <a:rPr lang="en-US" altLang="en-US" sz="1350" dirty="0">
                <a:solidFill>
                  <a:srgbClr val="000000"/>
                </a:solidFill>
                <a:latin typeface="Consolas" panose="020B0609020204030204" pitchFamily="49" charset="0"/>
                <a:cs typeface="Consolas" panose="020B0609020204030204" pitchFamily="49" charset="0"/>
              </a:rPr>
              <a:t>(</a:t>
            </a:r>
            <a:r>
              <a:rPr lang="en-US" altLang="en-US" sz="1350" dirty="0" err="1">
                <a:solidFill>
                  <a:srgbClr val="000000"/>
                </a:solidFill>
                <a:latin typeface="Consolas" panose="020B0609020204030204" pitchFamily="49" charset="0"/>
                <a:cs typeface="Consolas" panose="020B0609020204030204" pitchFamily="49" charset="0"/>
              </a:rPr>
              <a:t>camlQuery</a:t>
            </a:r>
            <a:r>
              <a:rPr lang="en-US" altLang="en-US" sz="1350" dirty="0">
                <a:solidFill>
                  <a:srgbClr val="000000"/>
                </a:solidFill>
                <a:latin typeface="Consolas" panose="020B0609020204030204" pitchFamily="49" charset="0"/>
                <a:cs typeface="Consolas" panose="020B0609020204030204" pitchFamily="49" charset="0"/>
              </a:rPr>
              <a:t>);</a:t>
            </a:r>
          </a:p>
          <a:p>
            <a:pPr defTabSz="685983" eaLnBrk="0" fontAlgn="base" hangingPunct="0">
              <a:spcBef>
                <a:spcPct val="0"/>
              </a:spcBef>
              <a:spcAft>
                <a:spcPct val="0"/>
              </a:spcAft>
            </a:pPr>
            <a:r>
              <a:rPr lang="en-US" altLang="en-US" sz="1350" dirty="0">
                <a:solidFill>
                  <a:srgbClr val="000000"/>
                </a:solidFill>
                <a:latin typeface="Consolas" panose="020B0609020204030204" pitchFamily="49" charset="0"/>
                <a:cs typeface="Consolas" panose="020B0609020204030204" pitchFamily="49" charset="0"/>
              </a:rPr>
              <a:t>     </a:t>
            </a:r>
            <a:r>
              <a:rPr lang="en-US" altLang="en-US" sz="1350" dirty="0" err="1">
                <a:solidFill>
                  <a:srgbClr val="000000"/>
                </a:solidFill>
                <a:latin typeface="Consolas" panose="020B0609020204030204" pitchFamily="49" charset="0"/>
                <a:cs typeface="Consolas" panose="020B0609020204030204" pitchFamily="49" charset="0"/>
              </a:rPr>
              <a:t>clientContext.Load</a:t>
            </a:r>
            <a:r>
              <a:rPr lang="en-US" altLang="en-US" sz="1350" dirty="0">
                <a:solidFill>
                  <a:srgbClr val="000000"/>
                </a:solidFill>
                <a:latin typeface="Consolas" panose="020B0609020204030204" pitchFamily="49" charset="0"/>
                <a:cs typeface="Consolas" panose="020B0609020204030204" pitchFamily="49" charset="0"/>
              </a:rPr>
              <a:t>(</a:t>
            </a:r>
          </a:p>
          <a:p>
            <a:pPr defTabSz="685983" eaLnBrk="0" fontAlgn="base" hangingPunct="0">
              <a:spcBef>
                <a:spcPct val="0"/>
              </a:spcBef>
              <a:spcAft>
                <a:spcPct val="0"/>
              </a:spcAft>
            </a:pPr>
            <a:r>
              <a:rPr lang="en-US" altLang="en-US" sz="1350" dirty="0">
                <a:solidFill>
                  <a:srgbClr val="000000"/>
                </a:solidFill>
                <a:latin typeface="Consolas" panose="020B0609020204030204" pitchFamily="49" charset="0"/>
                <a:cs typeface="Consolas" panose="020B0609020204030204" pitchFamily="49" charset="0"/>
              </a:rPr>
              <a:t>          </a:t>
            </a:r>
            <a:r>
              <a:rPr lang="en-US" altLang="en-US" sz="1350" dirty="0" err="1">
                <a:solidFill>
                  <a:srgbClr val="000000"/>
                </a:solidFill>
                <a:latin typeface="Consolas" panose="020B0609020204030204" pitchFamily="49" charset="0"/>
                <a:cs typeface="Consolas" panose="020B0609020204030204" pitchFamily="49" charset="0"/>
              </a:rPr>
              <a:t>listItems</a:t>
            </a:r>
            <a:r>
              <a:rPr lang="en-US" altLang="en-US" sz="1350" dirty="0">
                <a:solidFill>
                  <a:srgbClr val="000000"/>
                </a:solidFill>
                <a:latin typeface="Consolas" panose="020B0609020204030204" pitchFamily="49" charset="0"/>
                <a:cs typeface="Consolas" panose="020B0609020204030204" pitchFamily="49" charset="0"/>
              </a:rPr>
              <a:t>,</a:t>
            </a:r>
          </a:p>
          <a:p>
            <a:pPr defTabSz="685983" eaLnBrk="0" fontAlgn="base" hangingPunct="0">
              <a:spcBef>
                <a:spcPct val="0"/>
              </a:spcBef>
              <a:spcAft>
                <a:spcPct val="0"/>
              </a:spcAft>
            </a:pPr>
            <a:r>
              <a:rPr lang="en-US" altLang="en-US" sz="1350" dirty="0">
                <a:solidFill>
                  <a:srgbClr val="000000"/>
                </a:solidFill>
                <a:latin typeface="Consolas" panose="020B0609020204030204" pitchFamily="49" charset="0"/>
                <a:cs typeface="Consolas" panose="020B0609020204030204" pitchFamily="49" charset="0"/>
              </a:rPr>
              <a:t>          items =&gt; items</a:t>
            </a:r>
          </a:p>
          <a:p>
            <a:pPr defTabSz="685983" eaLnBrk="0" fontAlgn="base" hangingPunct="0">
              <a:spcBef>
                <a:spcPct val="0"/>
              </a:spcBef>
              <a:spcAft>
                <a:spcPct val="0"/>
              </a:spcAft>
            </a:pPr>
            <a:r>
              <a:rPr lang="en-US" altLang="en-US" sz="1350" dirty="0">
                <a:solidFill>
                  <a:srgbClr val="000000"/>
                </a:solidFill>
                <a:latin typeface="Consolas" panose="020B0609020204030204" pitchFamily="49" charset="0"/>
                <a:cs typeface="Consolas" panose="020B0609020204030204" pitchFamily="49" charset="0"/>
              </a:rPr>
              <a:t>              .Include(</a:t>
            </a:r>
          </a:p>
          <a:p>
            <a:pPr defTabSz="685983" eaLnBrk="0" fontAlgn="base" hangingPunct="0">
              <a:spcBef>
                <a:spcPct val="0"/>
              </a:spcBef>
              <a:spcAft>
                <a:spcPct val="0"/>
              </a:spcAft>
            </a:pPr>
            <a:r>
              <a:rPr lang="en-US" altLang="en-US" sz="1350" dirty="0">
                <a:solidFill>
                  <a:srgbClr val="000000"/>
                </a:solidFill>
                <a:latin typeface="Consolas" panose="020B0609020204030204" pitchFamily="49" charset="0"/>
                <a:cs typeface="Consolas" panose="020B0609020204030204" pitchFamily="49" charset="0"/>
              </a:rPr>
              <a:t>                  item =&gt; item[</a:t>
            </a:r>
            <a:r>
              <a:rPr lang="en-US" altLang="en-US" sz="1350" dirty="0">
                <a:solidFill>
                  <a:srgbClr val="A31515"/>
                </a:solidFill>
                <a:latin typeface="Consolas" panose="020B0609020204030204" pitchFamily="49" charset="0"/>
                <a:cs typeface="Consolas" panose="020B0609020204030204" pitchFamily="49" charset="0"/>
              </a:rPr>
              <a:t>"</a:t>
            </a:r>
            <a:r>
              <a:rPr lang="en-US" altLang="en-US" sz="1350" dirty="0" err="1">
                <a:solidFill>
                  <a:srgbClr val="A31515"/>
                </a:solidFill>
                <a:latin typeface="Consolas" panose="020B0609020204030204" pitchFamily="49" charset="0"/>
                <a:cs typeface="Consolas" panose="020B0609020204030204" pitchFamily="49" charset="0"/>
              </a:rPr>
              <a:t>EmployeeID</a:t>
            </a:r>
            <a:r>
              <a:rPr lang="en-US" altLang="en-US" sz="1350" dirty="0">
                <a:solidFill>
                  <a:srgbClr val="A31515"/>
                </a:solidFill>
                <a:latin typeface="Consolas" panose="020B0609020204030204" pitchFamily="49" charset="0"/>
                <a:cs typeface="Consolas" panose="020B0609020204030204" pitchFamily="49" charset="0"/>
              </a:rPr>
              <a:t>"</a:t>
            </a:r>
            <a:r>
              <a:rPr lang="en-US" altLang="en-US" sz="1350" dirty="0">
                <a:solidFill>
                  <a:srgbClr val="000000"/>
                </a:solidFill>
                <a:latin typeface="Consolas" panose="020B0609020204030204" pitchFamily="49" charset="0"/>
                <a:cs typeface="Consolas" panose="020B0609020204030204" pitchFamily="49" charset="0"/>
              </a:rPr>
              <a:t>],</a:t>
            </a:r>
          </a:p>
          <a:p>
            <a:pPr defTabSz="685983" eaLnBrk="0" fontAlgn="base" hangingPunct="0">
              <a:spcBef>
                <a:spcPct val="0"/>
              </a:spcBef>
              <a:spcAft>
                <a:spcPct val="0"/>
              </a:spcAft>
            </a:pPr>
            <a:r>
              <a:rPr lang="en-US" altLang="en-US" sz="1350" dirty="0">
                <a:solidFill>
                  <a:srgbClr val="000000"/>
                </a:solidFill>
                <a:latin typeface="Consolas" panose="020B0609020204030204" pitchFamily="49" charset="0"/>
                <a:cs typeface="Consolas" panose="020B0609020204030204" pitchFamily="49" charset="0"/>
              </a:rPr>
              <a:t>                  item =&gt; item[</a:t>
            </a:r>
            <a:r>
              <a:rPr lang="en-US" altLang="en-US" sz="1350" dirty="0">
                <a:solidFill>
                  <a:srgbClr val="A31515"/>
                </a:solidFill>
                <a:latin typeface="Consolas" panose="020B0609020204030204" pitchFamily="49" charset="0"/>
                <a:cs typeface="Consolas" panose="020B0609020204030204" pitchFamily="49" charset="0"/>
              </a:rPr>
              <a:t>"</a:t>
            </a:r>
            <a:r>
              <a:rPr lang="en-US" altLang="en-US" sz="1350" dirty="0" err="1">
                <a:solidFill>
                  <a:srgbClr val="A31515"/>
                </a:solidFill>
                <a:latin typeface="Consolas" panose="020B0609020204030204" pitchFamily="49" charset="0"/>
                <a:cs typeface="Consolas" panose="020B0609020204030204" pitchFamily="49" charset="0"/>
              </a:rPr>
              <a:t>LastName</a:t>
            </a:r>
            <a:r>
              <a:rPr lang="en-US" altLang="en-US" sz="1350" dirty="0">
                <a:solidFill>
                  <a:srgbClr val="A31515"/>
                </a:solidFill>
                <a:latin typeface="Consolas" panose="020B0609020204030204" pitchFamily="49" charset="0"/>
                <a:cs typeface="Consolas" panose="020B0609020204030204" pitchFamily="49" charset="0"/>
              </a:rPr>
              <a:t>"</a:t>
            </a:r>
            <a:r>
              <a:rPr lang="en-US" altLang="en-US" sz="1350" dirty="0">
                <a:solidFill>
                  <a:srgbClr val="000000"/>
                </a:solidFill>
                <a:latin typeface="Consolas" panose="020B0609020204030204" pitchFamily="49" charset="0"/>
                <a:cs typeface="Consolas" panose="020B0609020204030204" pitchFamily="49" charset="0"/>
              </a:rPr>
              <a:t>],</a:t>
            </a:r>
          </a:p>
          <a:p>
            <a:pPr defTabSz="685983" eaLnBrk="0" fontAlgn="base" hangingPunct="0">
              <a:spcBef>
                <a:spcPct val="0"/>
              </a:spcBef>
              <a:spcAft>
                <a:spcPct val="0"/>
              </a:spcAft>
            </a:pPr>
            <a:r>
              <a:rPr lang="en-US" altLang="en-US" sz="1350" dirty="0">
                <a:solidFill>
                  <a:srgbClr val="000000"/>
                </a:solidFill>
                <a:latin typeface="Consolas" panose="020B0609020204030204" pitchFamily="49" charset="0"/>
                <a:cs typeface="Consolas" panose="020B0609020204030204" pitchFamily="49" charset="0"/>
              </a:rPr>
              <a:t>                  item =&gt; item[</a:t>
            </a:r>
            <a:r>
              <a:rPr lang="en-US" altLang="en-US" sz="1350" dirty="0">
                <a:solidFill>
                  <a:srgbClr val="A31515"/>
                </a:solidFill>
                <a:latin typeface="Consolas" panose="020B0609020204030204" pitchFamily="49" charset="0"/>
                <a:cs typeface="Consolas" panose="020B0609020204030204" pitchFamily="49" charset="0"/>
              </a:rPr>
              <a:t>"</a:t>
            </a:r>
            <a:r>
              <a:rPr lang="en-US" altLang="en-US" sz="1350" dirty="0" err="1">
                <a:solidFill>
                  <a:srgbClr val="A31515"/>
                </a:solidFill>
                <a:latin typeface="Consolas" panose="020B0609020204030204" pitchFamily="49" charset="0"/>
                <a:cs typeface="Consolas" panose="020B0609020204030204" pitchFamily="49" charset="0"/>
              </a:rPr>
              <a:t>FirstName</a:t>
            </a:r>
            <a:r>
              <a:rPr lang="en-US" altLang="en-US" sz="1350" dirty="0">
                <a:solidFill>
                  <a:srgbClr val="A31515"/>
                </a:solidFill>
                <a:latin typeface="Consolas" panose="020B0609020204030204" pitchFamily="49" charset="0"/>
                <a:cs typeface="Consolas" panose="020B0609020204030204" pitchFamily="49" charset="0"/>
              </a:rPr>
              <a:t>"</a:t>
            </a:r>
            <a:r>
              <a:rPr lang="en-US" altLang="en-US" sz="1350" dirty="0">
                <a:solidFill>
                  <a:srgbClr val="000000"/>
                </a:solidFill>
                <a:latin typeface="Consolas" panose="020B0609020204030204" pitchFamily="49" charset="0"/>
                <a:cs typeface="Consolas" panose="020B0609020204030204" pitchFamily="49" charset="0"/>
              </a:rPr>
              <a:t>],</a:t>
            </a:r>
          </a:p>
          <a:p>
            <a:pPr defTabSz="685983" eaLnBrk="0" fontAlgn="base" hangingPunct="0">
              <a:spcBef>
                <a:spcPct val="0"/>
              </a:spcBef>
              <a:spcAft>
                <a:spcPct val="0"/>
              </a:spcAft>
            </a:pPr>
            <a:r>
              <a:rPr lang="en-US" altLang="en-US" sz="1350" dirty="0">
                <a:solidFill>
                  <a:srgbClr val="000000"/>
                </a:solidFill>
                <a:latin typeface="Consolas" panose="020B0609020204030204" pitchFamily="49" charset="0"/>
                <a:cs typeface="Consolas" panose="020B0609020204030204" pitchFamily="49" charset="0"/>
              </a:rPr>
              <a:t>                  item =&gt; item[</a:t>
            </a:r>
            <a:r>
              <a:rPr lang="en-US" altLang="en-US" sz="1350" dirty="0">
                <a:solidFill>
                  <a:srgbClr val="A31515"/>
                </a:solidFill>
                <a:latin typeface="Consolas" panose="020B0609020204030204" pitchFamily="49" charset="0"/>
                <a:cs typeface="Consolas" panose="020B0609020204030204" pitchFamily="49" charset="0"/>
              </a:rPr>
              <a:t>"</a:t>
            </a:r>
            <a:r>
              <a:rPr lang="en-US" altLang="en-US" sz="1350" dirty="0" err="1">
                <a:solidFill>
                  <a:srgbClr val="A31515"/>
                </a:solidFill>
                <a:latin typeface="Consolas" panose="020B0609020204030204" pitchFamily="49" charset="0"/>
                <a:cs typeface="Consolas" panose="020B0609020204030204" pitchFamily="49" charset="0"/>
              </a:rPr>
              <a:t>HireDate</a:t>
            </a:r>
            <a:r>
              <a:rPr lang="en-US" altLang="en-US" sz="1350" dirty="0">
                <a:solidFill>
                  <a:srgbClr val="A31515"/>
                </a:solidFill>
                <a:latin typeface="Consolas" panose="020B0609020204030204" pitchFamily="49" charset="0"/>
                <a:cs typeface="Consolas" panose="020B0609020204030204" pitchFamily="49" charset="0"/>
              </a:rPr>
              <a:t>"</a:t>
            </a:r>
            <a:r>
              <a:rPr lang="en-US" altLang="en-US" sz="1350" dirty="0">
                <a:solidFill>
                  <a:srgbClr val="000000"/>
                </a:solidFill>
                <a:latin typeface="Consolas" panose="020B0609020204030204" pitchFamily="49" charset="0"/>
                <a:cs typeface="Consolas" panose="020B0609020204030204" pitchFamily="49" charset="0"/>
              </a:rPr>
              <a:t>],</a:t>
            </a:r>
          </a:p>
          <a:p>
            <a:pPr defTabSz="685983" eaLnBrk="0" fontAlgn="base" hangingPunct="0">
              <a:spcBef>
                <a:spcPct val="0"/>
              </a:spcBef>
              <a:spcAft>
                <a:spcPct val="0"/>
              </a:spcAft>
            </a:pPr>
            <a:r>
              <a:rPr lang="en-US" altLang="en-US" sz="1350" dirty="0">
                <a:solidFill>
                  <a:srgbClr val="000000"/>
                </a:solidFill>
                <a:latin typeface="Consolas" panose="020B0609020204030204" pitchFamily="49" charset="0"/>
                <a:cs typeface="Consolas" panose="020B0609020204030204" pitchFamily="49" charset="0"/>
              </a:rPr>
              <a:t>                  item =&gt; item[</a:t>
            </a:r>
            <a:r>
              <a:rPr lang="en-US" altLang="en-US" sz="1350" dirty="0">
                <a:solidFill>
                  <a:srgbClr val="A31515"/>
                </a:solidFill>
                <a:latin typeface="Consolas" panose="020B0609020204030204" pitchFamily="49" charset="0"/>
                <a:cs typeface="Consolas" panose="020B0609020204030204" pitchFamily="49" charset="0"/>
              </a:rPr>
              <a:t>"</a:t>
            </a:r>
            <a:r>
              <a:rPr lang="en-US" altLang="en-US" sz="1350" dirty="0" err="1">
                <a:solidFill>
                  <a:srgbClr val="A31515"/>
                </a:solidFill>
                <a:latin typeface="Consolas" panose="020B0609020204030204" pitchFamily="49" charset="0"/>
                <a:cs typeface="Consolas" panose="020B0609020204030204" pitchFamily="49" charset="0"/>
              </a:rPr>
              <a:t>HomePhone</a:t>
            </a:r>
            <a:r>
              <a:rPr lang="en-US" altLang="en-US" sz="1350" dirty="0">
                <a:solidFill>
                  <a:srgbClr val="A31515"/>
                </a:solidFill>
                <a:latin typeface="Consolas" panose="020B0609020204030204" pitchFamily="49" charset="0"/>
                <a:cs typeface="Consolas" panose="020B0609020204030204" pitchFamily="49" charset="0"/>
              </a:rPr>
              <a:t>"</a:t>
            </a:r>
            <a:r>
              <a:rPr lang="en-US" altLang="en-US" sz="1350" dirty="0">
                <a:solidFill>
                  <a:srgbClr val="000000"/>
                </a:solidFill>
                <a:latin typeface="Consolas" panose="020B0609020204030204" pitchFamily="49" charset="0"/>
                <a:cs typeface="Consolas" panose="020B0609020204030204" pitchFamily="49" charset="0"/>
              </a:rPr>
              <a:t>]));</a:t>
            </a:r>
          </a:p>
          <a:p>
            <a:pPr defTabSz="685983" eaLnBrk="0" fontAlgn="base" hangingPunct="0">
              <a:spcBef>
                <a:spcPct val="0"/>
              </a:spcBef>
              <a:spcAft>
                <a:spcPct val="0"/>
              </a:spcAft>
            </a:pPr>
            <a:r>
              <a:rPr lang="en-US" altLang="en-US" sz="1350" dirty="0">
                <a:solidFill>
                  <a:srgbClr val="000000"/>
                </a:solidFill>
                <a:latin typeface="Consolas" panose="020B0609020204030204" pitchFamily="49" charset="0"/>
                <a:cs typeface="Consolas" panose="020B0609020204030204" pitchFamily="49" charset="0"/>
              </a:rPr>
              <a:t>     </a:t>
            </a:r>
            <a:r>
              <a:rPr lang="en-US" altLang="en-US" sz="1350" dirty="0" err="1">
                <a:solidFill>
                  <a:srgbClr val="000000"/>
                </a:solidFill>
                <a:latin typeface="Consolas" panose="020B0609020204030204" pitchFamily="49" charset="0"/>
                <a:cs typeface="Consolas" panose="020B0609020204030204" pitchFamily="49" charset="0"/>
              </a:rPr>
              <a:t>clientContext.ExecuteQuery</a:t>
            </a:r>
            <a:r>
              <a:rPr lang="en-US" altLang="en-US" sz="1350" dirty="0">
                <a:solidFill>
                  <a:srgbClr val="000000"/>
                </a:solidFill>
                <a:latin typeface="Consolas" panose="020B0609020204030204" pitchFamily="49" charset="0"/>
                <a:cs typeface="Consolas" panose="020B0609020204030204" pitchFamily="49" charset="0"/>
              </a:rPr>
              <a:t>();</a:t>
            </a:r>
          </a:p>
          <a:p>
            <a:pPr defTabSz="685983" eaLnBrk="0" fontAlgn="base" hangingPunct="0">
              <a:spcBef>
                <a:spcPct val="0"/>
              </a:spcBef>
              <a:spcAft>
                <a:spcPct val="0"/>
              </a:spcAft>
            </a:pPr>
            <a:r>
              <a:rPr lang="en-US" altLang="en-US" sz="1350" dirty="0">
                <a:solidFill>
                  <a:srgbClr val="000000"/>
                </a:solidFill>
                <a:latin typeface="Consolas" panose="020B0609020204030204" pitchFamily="49" charset="0"/>
                <a:cs typeface="Consolas" panose="020B0609020204030204" pitchFamily="49" charset="0"/>
              </a:rPr>
              <a:t>     </a:t>
            </a:r>
            <a:r>
              <a:rPr lang="en-US" altLang="en-US" sz="1350" dirty="0" err="1">
                <a:solidFill>
                  <a:srgbClr val="0000FF"/>
                </a:solidFill>
                <a:latin typeface="Consolas" panose="020B0609020204030204" pitchFamily="49" charset="0"/>
                <a:cs typeface="Consolas" panose="020B0609020204030204" pitchFamily="49" charset="0"/>
              </a:rPr>
              <a:t>foreach</a:t>
            </a:r>
            <a:r>
              <a:rPr lang="en-US" altLang="en-US" sz="1350" dirty="0">
                <a:solidFill>
                  <a:srgbClr val="000000"/>
                </a:solidFill>
                <a:latin typeface="Consolas" panose="020B0609020204030204" pitchFamily="49" charset="0"/>
                <a:cs typeface="Consolas" panose="020B0609020204030204" pitchFamily="49" charset="0"/>
              </a:rPr>
              <a:t> (</a:t>
            </a:r>
            <a:r>
              <a:rPr lang="en-US" altLang="en-US" sz="1350" dirty="0" err="1">
                <a:solidFill>
                  <a:srgbClr val="2B91AF"/>
                </a:solidFill>
                <a:latin typeface="Consolas" panose="020B0609020204030204" pitchFamily="49" charset="0"/>
                <a:cs typeface="Consolas" panose="020B0609020204030204" pitchFamily="49" charset="0"/>
              </a:rPr>
              <a:t>ListItem</a:t>
            </a:r>
            <a:r>
              <a:rPr lang="en-US" altLang="en-US" sz="1350" dirty="0">
                <a:solidFill>
                  <a:srgbClr val="000000"/>
                </a:solidFill>
                <a:latin typeface="Consolas" panose="020B0609020204030204" pitchFamily="49" charset="0"/>
                <a:cs typeface="Consolas" panose="020B0609020204030204" pitchFamily="49" charset="0"/>
              </a:rPr>
              <a:t> </a:t>
            </a:r>
            <a:r>
              <a:rPr lang="en-US" altLang="en-US" sz="1350" dirty="0" err="1">
                <a:solidFill>
                  <a:srgbClr val="000000"/>
                </a:solidFill>
                <a:latin typeface="Consolas" panose="020B0609020204030204" pitchFamily="49" charset="0"/>
                <a:cs typeface="Consolas" panose="020B0609020204030204" pitchFamily="49" charset="0"/>
              </a:rPr>
              <a:t>listItem</a:t>
            </a:r>
            <a:r>
              <a:rPr lang="en-US" altLang="en-US" sz="1350" dirty="0">
                <a:solidFill>
                  <a:srgbClr val="000000"/>
                </a:solidFill>
                <a:latin typeface="Consolas" panose="020B0609020204030204" pitchFamily="49" charset="0"/>
                <a:cs typeface="Consolas" panose="020B0609020204030204" pitchFamily="49" charset="0"/>
              </a:rPr>
              <a:t> </a:t>
            </a:r>
            <a:r>
              <a:rPr lang="en-US" altLang="en-US" sz="1350" dirty="0">
                <a:solidFill>
                  <a:srgbClr val="0000FF"/>
                </a:solidFill>
                <a:latin typeface="Consolas" panose="020B0609020204030204" pitchFamily="49" charset="0"/>
                <a:cs typeface="Consolas" panose="020B0609020204030204" pitchFamily="49" charset="0"/>
              </a:rPr>
              <a:t>in</a:t>
            </a:r>
            <a:r>
              <a:rPr lang="en-US" altLang="en-US" sz="1350" dirty="0">
                <a:solidFill>
                  <a:srgbClr val="000000"/>
                </a:solidFill>
                <a:latin typeface="Consolas" panose="020B0609020204030204" pitchFamily="49" charset="0"/>
                <a:cs typeface="Consolas" panose="020B0609020204030204" pitchFamily="49" charset="0"/>
              </a:rPr>
              <a:t> </a:t>
            </a:r>
            <a:r>
              <a:rPr lang="en-US" altLang="en-US" sz="1350" dirty="0" err="1">
                <a:solidFill>
                  <a:srgbClr val="000000"/>
                </a:solidFill>
                <a:latin typeface="Consolas" panose="020B0609020204030204" pitchFamily="49" charset="0"/>
                <a:cs typeface="Consolas" panose="020B0609020204030204" pitchFamily="49" charset="0"/>
              </a:rPr>
              <a:t>listItems</a:t>
            </a:r>
            <a:r>
              <a:rPr lang="en-US" altLang="en-US" sz="1350" dirty="0">
                <a:solidFill>
                  <a:srgbClr val="000000"/>
                </a:solidFill>
                <a:latin typeface="Consolas" panose="020B0609020204030204" pitchFamily="49" charset="0"/>
                <a:cs typeface="Consolas" panose="020B0609020204030204" pitchFamily="49" charset="0"/>
              </a:rPr>
              <a:t>)     {</a:t>
            </a:r>
          </a:p>
          <a:p>
            <a:pPr defTabSz="685983" eaLnBrk="0" fontAlgn="base" hangingPunct="0">
              <a:spcBef>
                <a:spcPct val="0"/>
              </a:spcBef>
              <a:spcAft>
                <a:spcPct val="0"/>
              </a:spcAft>
            </a:pPr>
            <a:r>
              <a:rPr lang="en-US" altLang="en-US" sz="1350" dirty="0">
                <a:solidFill>
                  <a:srgbClr val="000000"/>
                </a:solidFill>
                <a:latin typeface="Consolas" panose="020B0609020204030204" pitchFamily="49" charset="0"/>
                <a:cs typeface="Consolas" panose="020B0609020204030204" pitchFamily="49" charset="0"/>
              </a:rPr>
              <a:t>         </a:t>
            </a:r>
            <a:r>
              <a:rPr lang="en-US" altLang="en-US" sz="1350" dirty="0">
                <a:solidFill>
                  <a:srgbClr val="2B91AF"/>
                </a:solidFill>
                <a:latin typeface="Consolas" panose="020B0609020204030204" pitchFamily="49" charset="0"/>
                <a:cs typeface="Consolas" panose="020B0609020204030204" pitchFamily="49" charset="0"/>
              </a:rPr>
              <a:t>…</a:t>
            </a:r>
            <a:endParaRPr lang="en-US" altLang="en-US" sz="1350" dirty="0">
              <a:solidFill>
                <a:srgbClr val="000000"/>
              </a:solidFill>
              <a:latin typeface="Consolas" panose="020B0609020204030204" pitchFamily="49" charset="0"/>
              <a:cs typeface="Consolas" panose="020B0609020204030204" pitchFamily="49" charset="0"/>
            </a:endParaRPr>
          </a:p>
          <a:p>
            <a:pPr defTabSz="685983" eaLnBrk="0" fontAlgn="base" hangingPunct="0">
              <a:spcBef>
                <a:spcPct val="0"/>
              </a:spcBef>
              <a:spcAft>
                <a:spcPct val="0"/>
              </a:spcAft>
            </a:pPr>
            <a:r>
              <a:rPr lang="en-US" altLang="en-US" sz="1350" dirty="0">
                <a:solidFill>
                  <a:srgbClr val="000000"/>
                </a:solidFill>
                <a:latin typeface="Consolas" panose="020B0609020204030204" pitchFamily="49" charset="0"/>
                <a:cs typeface="Consolas" panose="020B0609020204030204" pitchFamily="49" charset="0"/>
              </a:rPr>
              <a:t>     }</a:t>
            </a:r>
            <a:endParaRPr lang="en-US" altLang="en-US" sz="1350" dirty="0">
              <a:latin typeface="Arial" panose="020B0604020202020204" pitchFamily="34" charset="0"/>
            </a:endParaRPr>
          </a:p>
        </p:txBody>
      </p:sp>
    </p:spTree>
    <p:extLst>
      <p:ext uri="{BB962C8B-B14F-4D97-AF65-F5344CB8AC3E}">
        <p14:creationId xmlns:p14="http://schemas.microsoft.com/office/powerpoint/2010/main" val="1042916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BCS Overview</a:t>
            </a:r>
          </a:p>
          <a:p>
            <a:pPr>
              <a:buFont typeface="Wingdings" panose="05000000000000000000" pitchFamily="2" charset="2"/>
              <a:buChar char="ü"/>
            </a:pPr>
            <a:r>
              <a:rPr lang="en-US" dirty="0" smtClean="0"/>
              <a:t>Creating Secure Store Service Applications</a:t>
            </a:r>
          </a:p>
          <a:p>
            <a:pPr>
              <a:buFont typeface="Wingdings" panose="05000000000000000000" pitchFamily="2" charset="2"/>
              <a:buChar char="ü"/>
            </a:pPr>
            <a:r>
              <a:rPr lang="en-US" dirty="0" smtClean="0"/>
              <a:t>Creating External Content Types</a:t>
            </a:r>
          </a:p>
          <a:p>
            <a:pPr>
              <a:buFont typeface="Wingdings" panose="05000000000000000000" pitchFamily="2" charset="2"/>
              <a:buChar char="ü"/>
            </a:pPr>
            <a:r>
              <a:rPr lang="en-US" dirty="0"/>
              <a:t>Consuming External Content Types</a:t>
            </a:r>
          </a:p>
          <a:p>
            <a:pPr>
              <a:buFont typeface="Wingdings" panose="05000000000000000000" pitchFamily="2" charset="2"/>
              <a:buChar char="ü"/>
            </a:pPr>
            <a:r>
              <a:rPr lang="en-US" dirty="0"/>
              <a:t>External Content Types with SharePoint Add-ins</a:t>
            </a:r>
          </a:p>
        </p:txBody>
      </p:sp>
    </p:spTree>
    <p:extLst>
      <p:ext uri="{BB962C8B-B14F-4D97-AF65-F5344CB8AC3E}">
        <p14:creationId xmlns:p14="http://schemas.microsoft.com/office/powerpoint/2010/main" val="2313056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Essential BCS Terms and Concepts</a:t>
            </a:r>
            <a:endParaRPr lang="en-US" dirty="0"/>
          </a:p>
        </p:txBody>
      </p:sp>
      <p:sp>
        <p:nvSpPr>
          <p:cNvPr id="3" name="Text Placeholder 2"/>
          <p:cNvSpPr>
            <a:spLocks noGrp="1"/>
          </p:cNvSpPr>
          <p:nvPr>
            <p:ph idx="1"/>
          </p:nvPr>
        </p:nvSpPr>
        <p:spPr/>
        <p:txBody>
          <a:bodyPr>
            <a:normAutofit/>
          </a:bodyPr>
          <a:lstStyle/>
          <a:p>
            <a:r>
              <a:rPr lang="en-US" sz="2400" dirty="0" smtClean="0"/>
              <a:t>External Data Source</a:t>
            </a:r>
          </a:p>
          <a:p>
            <a:pPr lvl="1"/>
            <a:r>
              <a:rPr lang="en-US" sz="2000" dirty="0" smtClean="0"/>
              <a:t>Data source accessible to BCS through SQL, web services, etc.</a:t>
            </a:r>
          </a:p>
          <a:p>
            <a:r>
              <a:rPr lang="en-US" sz="2400" dirty="0" smtClean="0"/>
              <a:t>External Content Type (ECT)</a:t>
            </a:r>
          </a:p>
          <a:p>
            <a:pPr lvl="1"/>
            <a:r>
              <a:rPr lang="en-US" sz="2000" dirty="0" smtClean="0"/>
              <a:t>Metadata for </a:t>
            </a:r>
            <a:r>
              <a:rPr lang="en-US" sz="2000" smtClean="0"/>
              <a:t>accessing data </a:t>
            </a:r>
            <a:r>
              <a:rPr lang="en-US" sz="2000" dirty="0" smtClean="0"/>
              <a:t>in external data source</a:t>
            </a:r>
          </a:p>
          <a:p>
            <a:r>
              <a:rPr lang="en-US" sz="2400" dirty="0" smtClean="0"/>
              <a:t>External List</a:t>
            </a:r>
          </a:p>
          <a:p>
            <a:pPr lvl="1"/>
            <a:r>
              <a:rPr lang="en-US" sz="2000" dirty="0" smtClean="0"/>
              <a:t>Used to surface the data for an ECT in a specific SharePoint site</a:t>
            </a:r>
          </a:p>
          <a:p>
            <a:r>
              <a:rPr lang="en-US" sz="2400" dirty="0" smtClean="0"/>
              <a:t>External Data Column</a:t>
            </a:r>
          </a:p>
          <a:p>
            <a:pPr lvl="1"/>
            <a:r>
              <a:rPr lang="en-US" sz="2000" dirty="0"/>
              <a:t>Used to surface </a:t>
            </a:r>
            <a:r>
              <a:rPr lang="en-US" sz="2000" dirty="0" smtClean="0"/>
              <a:t>ECT data in </a:t>
            </a:r>
            <a:r>
              <a:rPr lang="en-US" sz="2000" dirty="0"/>
              <a:t>a specific SharePoint </a:t>
            </a:r>
            <a:r>
              <a:rPr lang="en-US" sz="2000" dirty="0" smtClean="0"/>
              <a:t>list column</a:t>
            </a:r>
            <a:endParaRPr lang="en-US" sz="2000" dirty="0"/>
          </a:p>
          <a:p>
            <a:r>
              <a:rPr lang="en-US" sz="2400" dirty="0" smtClean="0"/>
              <a:t>Business Data Web Parts</a:t>
            </a:r>
          </a:p>
          <a:p>
            <a:pPr lvl="1"/>
            <a:r>
              <a:rPr lang="en-US" sz="2000" dirty="0" smtClean="0"/>
              <a:t>Used to surface ECT data on web part pages and wiki pages</a:t>
            </a:r>
          </a:p>
          <a:p>
            <a:r>
              <a:rPr lang="en-US" sz="2400" dirty="0" smtClean="0"/>
              <a:t>Profile Page</a:t>
            </a:r>
          </a:p>
          <a:p>
            <a:pPr lvl="1"/>
            <a:r>
              <a:rPr lang="en-US" sz="2000" dirty="0" smtClean="0"/>
              <a:t>Automatically-generated page which displays </a:t>
            </a:r>
            <a:r>
              <a:rPr lang="en-US" sz="2000" dirty="0"/>
              <a:t>single ECT instance</a:t>
            </a:r>
            <a:endParaRPr lang="en-US" sz="2000" dirty="0" smtClean="0"/>
          </a:p>
          <a:p>
            <a:endParaRPr lang="en-US" sz="2400" dirty="0"/>
          </a:p>
        </p:txBody>
      </p:sp>
    </p:spTree>
    <p:custDataLst>
      <p:tags r:id="rId1"/>
    </p:custDataLst>
    <p:extLst>
      <p:ext uri="{BB962C8B-B14F-4D97-AF65-F5344CB8AC3E}">
        <p14:creationId xmlns:p14="http://schemas.microsoft.com/office/powerpoint/2010/main" val="2801236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BCS Architecture</a:t>
            </a:r>
            <a:endParaRPr lang="en-US" dirty="0"/>
          </a:p>
        </p:txBody>
      </p:sp>
      <p:pic>
        <p:nvPicPr>
          <p:cNvPr id="4" name="Picture 3"/>
          <p:cNvPicPr>
            <a:picLocks noChangeAspect="1"/>
          </p:cNvPicPr>
          <p:nvPr/>
        </p:nvPicPr>
        <p:blipFill>
          <a:blip r:embed="rId3"/>
          <a:stretch>
            <a:fillRect/>
          </a:stretch>
        </p:blipFill>
        <p:spPr>
          <a:xfrm>
            <a:off x="1664665" y="1159377"/>
            <a:ext cx="5814670" cy="5631977"/>
          </a:xfrm>
          <a:prstGeom prst="rect">
            <a:avLst/>
          </a:prstGeom>
        </p:spPr>
      </p:pic>
    </p:spTree>
    <p:extLst>
      <p:ext uri="{BB962C8B-B14F-4D97-AF65-F5344CB8AC3E}">
        <p14:creationId xmlns:p14="http://schemas.microsoft.com/office/powerpoint/2010/main" val="41084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Content Types</a:t>
            </a:r>
            <a:endParaRPr lang="en-US" dirty="0"/>
          </a:p>
        </p:txBody>
      </p:sp>
      <p:sp>
        <p:nvSpPr>
          <p:cNvPr id="3" name="Content Placeholder 2"/>
          <p:cNvSpPr>
            <a:spLocks noGrp="1"/>
          </p:cNvSpPr>
          <p:nvPr>
            <p:ph idx="1"/>
          </p:nvPr>
        </p:nvSpPr>
        <p:spPr/>
        <p:txBody>
          <a:bodyPr/>
          <a:lstStyle/>
          <a:p>
            <a:r>
              <a:rPr lang="en-US" dirty="0" smtClean="0"/>
              <a:t>Describe the schema of external data source</a:t>
            </a:r>
          </a:p>
          <a:p>
            <a:r>
              <a:rPr lang="en-US" dirty="0" smtClean="0"/>
              <a:t>Describes operators / operations </a:t>
            </a:r>
            <a:br>
              <a:rPr lang="en-US" dirty="0" smtClean="0"/>
            </a:br>
            <a:r>
              <a:rPr lang="en-US" dirty="0" smtClean="0"/>
              <a:t>on external data</a:t>
            </a:r>
          </a:p>
          <a:p>
            <a:r>
              <a:rPr lang="en-US" dirty="0" smtClean="0"/>
              <a:t>Creating External Content Types:</a:t>
            </a:r>
          </a:p>
          <a:p>
            <a:pPr lvl="1"/>
            <a:r>
              <a:rPr lang="en-US" dirty="0" smtClean="0"/>
              <a:t>SharePoint Designer 2013</a:t>
            </a:r>
          </a:p>
          <a:p>
            <a:pPr lvl="1"/>
            <a:r>
              <a:rPr lang="en-US" dirty="0" smtClean="0"/>
              <a:t>Visual Studio 2013</a:t>
            </a:r>
          </a:p>
          <a:p>
            <a:r>
              <a:rPr lang="en-US" dirty="0" smtClean="0"/>
              <a:t>Can export/import external content types via the Business Data Connectivity service application</a:t>
            </a:r>
            <a:endParaRPr lang="en-US" dirty="0"/>
          </a:p>
        </p:txBody>
      </p:sp>
    </p:spTree>
    <p:extLst>
      <p:ext uri="{BB962C8B-B14F-4D97-AF65-F5344CB8AC3E}">
        <p14:creationId xmlns:p14="http://schemas.microsoft.com/office/powerpoint/2010/main" val="3021998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p:txBody>
          <a:bodyPr/>
          <a:lstStyle/>
          <a:p>
            <a:pPr lvl="0"/>
            <a:r>
              <a:rPr lang="en-US" smtClean="0"/>
              <a:t>Surfacing External Data</a:t>
            </a:r>
            <a:endParaRPr lang="en-US" dirty="0"/>
          </a:p>
        </p:txBody>
      </p:sp>
      <p:sp>
        <p:nvSpPr>
          <p:cNvPr id="41" name="Content Placeholder 40"/>
          <p:cNvSpPr>
            <a:spLocks noGrp="1"/>
          </p:cNvSpPr>
          <p:nvPr>
            <p:ph idx="1"/>
          </p:nvPr>
        </p:nvSpPr>
        <p:spPr/>
        <p:txBody>
          <a:bodyPr>
            <a:normAutofit fontScale="92500" lnSpcReduction="20000"/>
          </a:bodyPr>
          <a:lstStyle/>
          <a:p>
            <a:r>
              <a:rPr lang="en-US" dirty="0" smtClean="0"/>
              <a:t>External Data Columns </a:t>
            </a:r>
          </a:p>
          <a:p>
            <a:pPr lvl="1"/>
            <a:r>
              <a:rPr lang="en-US" dirty="0" smtClean="0"/>
              <a:t>Add data from external content types to </a:t>
            </a:r>
            <a:br>
              <a:rPr lang="en-US" dirty="0" smtClean="0"/>
            </a:br>
            <a:r>
              <a:rPr lang="en-US" dirty="0" smtClean="0"/>
              <a:t>standard SharePoint lists</a:t>
            </a:r>
          </a:p>
          <a:p>
            <a:pPr lvl="1"/>
            <a:r>
              <a:rPr lang="en-US" dirty="0" smtClean="0"/>
              <a:t>Can be made available as Content Controls in Word</a:t>
            </a:r>
          </a:p>
          <a:p>
            <a:r>
              <a:rPr lang="en-US" dirty="0" smtClean="0"/>
              <a:t>Provided Web Parts</a:t>
            </a:r>
          </a:p>
          <a:p>
            <a:pPr lvl="1"/>
            <a:r>
              <a:rPr lang="en-US" dirty="0"/>
              <a:t>External Data Item</a:t>
            </a:r>
          </a:p>
          <a:p>
            <a:pPr lvl="1"/>
            <a:r>
              <a:rPr lang="en-US" dirty="0" smtClean="0"/>
              <a:t>External Data List </a:t>
            </a:r>
            <a:r>
              <a:rPr lang="en-US" dirty="0"/>
              <a:t>&amp; External Data Related List</a:t>
            </a:r>
          </a:p>
          <a:p>
            <a:pPr lvl="1"/>
            <a:r>
              <a:rPr lang="en-US" dirty="0" smtClean="0"/>
              <a:t>External Data Item Builder</a:t>
            </a:r>
          </a:p>
          <a:p>
            <a:pPr lvl="1"/>
            <a:r>
              <a:rPr lang="en-US" dirty="0" smtClean="0"/>
              <a:t>Chart Web Part</a:t>
            </a:r>
          </a:p>
          <a:p>
            <a:r>
              <a:rPr lang="en-US" dirty="0" smtClean="0"/>
              <a:t>Profile Page</a:t>
            </a:r>
          </a:p>
          <a:p>
            <a:r>
              <a:rPr lang="en-US" dirty="0" smtClean="0"/>
              <a:t>External Data Search </a:t>
            </a:r>
          </a:p>
          <a:p>
            <a:pPr lvl="1"/>
            <a:r>
              <a:rPr lang="en-US" dirty="0" smtClean="0"/>
              <a:t>Integrate External Data into search results</a:t>
            </a:r>
          </a:p>
          <a:p>
            <a:r>
              <a:rPr lang="en-US" dirty="0" smtClean="0"/>
              <a:t>Inclusion in SharePoint Apps</a:t>
            </a:r>
          </a:p>
        </p:txBody>
      </p:sp>
    </p:spTree>
    <p:extLst>
      <p:ext uri="{BB962C8B-B14F-4D97-AF65-F5344CB8AC3E}">
        <p14:creationId xmlns:p14="http://schemas.microsoft.com/office/powerpoint/2010/main" val="382082149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Database Tables and Views</a:t>
            </a:r>
            <a:endParaRPr lang="en-US" dirty="0"/>
          </a:p>
        </p:txBody>
      </p:sp>
      <p:sp>
        <p:nvSpPr>
          <p:cNvPr id="6" name="Content Placeholder 5"/>
          <p:cNvSpPr>
            <a:spLocks noGrp="1"/>
          </p:cNvSpPr>
          <p:nvPr>
            <p:ph idx="1"/>
          </p:nvPr>
        </p:nvSpPr>
        <p:spPr/>
        <p:txBody>
          <a:bodyPr/>
          <a:lstStyle/>
          <a:p>
            <a:r>
              <a:rPr lang="en-US" dirty="0" smtClean="0"/>
              <a:t>Easy to create ECT to database table</a:t>
            </a:r>
          </a:p>
          <a:p>
            <a:pPr marL="804862" lvl="1" indent="-457200">
              <a:buFont typeface="+mj-lt"/>
              <a:buAutoNum type="arabicPeriod"/>
            </a:pPr>
            <a:r>
              <a:rPr lang="en-US" dirty="0" smtClean="0"/>
              <a:t>Model database tables as external content type (ECT)</a:t>
            </a:r>
          </a:p>
          <a:p>
            <a:pPr marL="804862" lvl="1" indent="-457200">
              <a:buFont typeface="+mj-lt"/>
              <a:buAutoNum type="arabicPeriod"/>
            </a:pPr>
            <a:r>
              <a:rPr lang="en-US" dirty="0" smtClean="0"/>
              <a:t>Surface ECT in specific site as an external list</a:t>
            </a:r>
          </a:p>
          <a:p>
            <a:pPr lvl="1"/>
            <a:endParaRPr lang="en-US" dirty="0"/>
          </a:p>
        </p:txBody>
      </p:sp>
      <p:grpSp>
        <p:nvGrpSpPr>
          <p:cNvPr id="26" name="Group 25"/>
          <p:cNvGrpSpPr/>
          <p:nvPr/>
        </p:nvGrpSpPr>
        <p:grpSpPr>
          <a:xfrm>
            <a:off x="1524000" y="2895600"/>
            <a:ext cx="6705600" cy="3810000"/>
            <a:chOff x="946951" y="2468959"/>
            <a:chExt cx="7282649" cy="4236641"/>
          </a:xfrm>
        </p:grpSpPr>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6951" y="4094496"/>
              <a:ext cx="2971800" cy="1864611"/>
            </a:xfrm>
            <a:prstGeom prst="rect">
              <a:avLst/>
            </a:prstGeom>
            <a:noFill/>
            <a:ln>
              <a:solidFill>
                <a:schemeClr val="bg1">
                  <a:lumMod val="50000"/>
                </a:schemeClr>
              </a:solidFill>
            </a:ln>
          </p:spPr>
        </p:pic>
        <p:pic>
          <p:nvPicPr>
            <p:cNvPr id="3" name="Picture 2"/>
            <p:cNvPicPr/>
            <p:nvPr/>
          </p:nvPicPr>
          <p:blipFill>
            <a:blip r:embed="rId4">
              <a:extLst>
                <a:ext uri="{28A0092B-C50C-407E-A947-70E740481C1C}">
                  <a14:useLocalDpi xmlns:a14="http://schemas.microsoft.com/office/drawing/2010/main" val="0"/>
                </a:ext>
              </a:extLst>
            </a:blip>
            <a:srcRect/>
            <a:stretch>
              <a:fillRect/>
            </a:stretch>
          </p:blipFill>
          <p:spPr bwMode="auto">
            <a:xfrm>
              <a:off x="1362114" y="2468959"/>
              <a:ext cx="1867833" cy="1279071"/>
            </a:xfrm>
            <a:prstGeom prst="rect">
              <a:avLst/>
            </a:prstGeom>
            <a:noFill/>
            <a:ln>
              <a:solidFill>
                <a:schemeClr val="bg1">
                  <a:lumMod val="50000"/>
                </a:schemeClr>
              </a:solidFill>
            </a:ln>
          </p:spPr>
        </p:pic>
        <p:pic>
          <p:nvPicPr>
            <p:cNvPr id="5" name="Picture 4"/>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15648" y="5136184"/>
              <a:ext cx="3613952" cy="1569416"/>
            </a:xfrm>
            <a:prstGeom prst="rect">
              <a:avLst/>
            </a:prstGeom>
            <a:noFill/>
            <a:ln>
              <a:solidFill>
                <a:schemeClr val="bg1">
                  <a:lumMod val="50000"/>
                </a:schemeClr>
              </a:solidFill>
            </a:ln>
          </p:spPr>
        </p:pic>
        <p:sp>
          <p:nvSpPr>
            <p:cNvPr id="7" name="Rectangle 6"/>
            <p:cNvSpPr/>
            <p:nvPr/>
          </p:nvSpPr>
          <p:spPr>
            <a:xfrm>
              <a:off x="5104660" y="3314741"/>
              <a:ext cx="2644066" cy="513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External Content Type</a:t>
              </a:r>
              <a:endParaRPr lang="en-US" sz="1400" dirty="0"/>
            </a:p>
          </p:txBody>
        </p:sp>
        <p:cxnSp>
          <p:nvCxnSpPr>
            <p:cNvPr id="9" name="Straight Arrow Connector 8"/>
            <p:cNvCxnSpPr/>
            <p:nvPr/>
          </p:nvCxnSpPr>
          <p:spPr>
            <a:xfrm>
              <a:off x="3146394" y="3571269"/>
              <a:ext cx="1905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104660" y="4193631"/>
              <a:ext cx="2644066" cy="513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External List</a:t>
              </a:r>
              <a:endParaRPr lang="en-US" sz="1400" dirty="0"/>
            </a:p>
          </p:txBody>
        </p:sp>
        <p:cxnSp>
          <p:nvCxnSpPr>
            <p:cNvPr id="12" name="Straight Arrow Connector 11"/>
            <p:cNvCxnSpPr>
              <a:stCxn id="7" idx="2"/>
              <a:endCxn id="10" idx="0"/>
            </p:cNvCxnSpPr>
            <p:nvPr/>
          </p:nvCxnSpPr>
          <p:spPr>
            <a:xfrm>
              <a:off x="6426693" y="3827796"/>
              <a:ext cx="0" cy="365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2"/>
              <a:endCxn id="5" idx="0"/>
            </p:cNvCxnSpPr>
            <p:nvPr/>
          </p:nvCxnSpPr>
          <p:spPr>
            <a:xfrm flipH="1">
              <a:off x="6422624" y="4706686"/>
              <a:ext cx="4069" cy="429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80280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BCS Overview</a:t>
            </a:r>
          </a:p>
          <a:p>
            <a:pPr>
              <a:buFont typeface="Wingdings" panose="05000000000000000000" pitchFamily="2" charset="2"/>
              <a:buChar char="Ø"/>
            </a:pPr>
            <a:r>
              <a:rPr lang="en-US" dirty="0" smtClean="0"/>
              <a:t>Creating Secure Store Service Applications</a:t>
            </a:r>
          </a:p>
          <a:p>
            <a:r>
              <a:rPr lang="en-US" dirty="0" smtClean="0"/>
              <a:t>Creating External Content Types</a:t>
            </a:r>
          </a:p>
          <a:p>
            <a:r>
              <a:rPr lang="en-US" dirty="0"/>
              <a:t>Consuming External Content Types</a:t>
            </a:r>
          </a:p>
          <a:p>
            <a:r>
              <a:rPr lang="en-US" dirty="0"/>
              <a:t>External Content Types with SharePoint Add-ins</a:t>
            </a:r>
          </a:p>
        </p:txBody>
      </p:sp>
    </p:spTree>
    <p:extLst>
      <p:ext uri="{BB962C8B-B14F-4D97-AF65-F5344CB8AC3E}">
        <p14:creationId xmlns:p14="http://schemas.microsoft.com/office/powerpoint/2010/main" val="114826901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1.1|21.6|27.9|12.7|54|8.3"/>
</p:tagLst>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547237-B119-45CA-BEFC-A2DA2BDB03E7}">
  <ds:schemaRefs>
    <ds:schemaRef ds:uri="http://purl.org/dc/terms/"/>
    <ds:schemaRef ds:uri="http://purl.org/dc/elements/1.1/"/>
    <ds:schemaRef ds:uri="http://purl.org/dc/dcmitype/"/>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F3AF2407-8F22-470F-A159-5387E4E0E0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3316</TotalTime>
  <Words>3997</Words>
  <Application>Microsoft Office PowerPoint</Application>
  <PresentationFormat>On-screen Show (4:3)</PresentationFormat>
  <Paragraphs>388</Paragraphs>
  <Slides>34</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Arial Black</vt:lpstr>
      <vt:lpstr>Calibri</vt:lpstr>
      <vt:lpstr>Consolas</vt:lpstr>
      <vt:lpstr>Courier New</vt:lpstr>
      <vt:lpstr>Kozuka Gothic Pro H</vt:lpstr>
      <vt:lpstr>Lucida Console</vt:lpstr>
      <vt:lpstr>Segoe UI</vt:lpstr>
      <vt:lpstr>Wingdings</vt:lpstr>
      <vt:lpstr>CPT Course Module</vt:lpstr>
      <vt:lpstr>Business Connectivity Services​</vt:lpstr>
      <vt:lpstr>Agenda</vt:lpstr>
      <vt:lpstr>Business Data Connectivity Services (BCS)</vt:lpstr>
      <vt:lpstr>Essential BCS Terms and Concepts</vt:lpstr>
      <vt:lpstr>BCS Architecture</vt:lpstr>
      <vt:lpstr>External Content Types</vt:lpstr>
      <vt:lpstr>Surfacing External Data</vt:lpstr>
      <vt:lpstr>Connecting to Database Tables and Views</vt:lpstr>
      <vt:lpstr>Agenda</vt:lpstr>
      <vt:lpstr>BCS Authentication &amp; Authorization</vt:lpstr>
      <vt:lpstr>Secure Store Service (SSS) Applications</vt:lpstr>
      <vt:lpstr>The Default Target Application Page</vt:lpstr>
      <vt:lpstr>Assigning Data Source Permissions</vt:lpstr>
      <vt:lpstr>Creating a Secure Store Service Application</vt:lpstr>
      <vt:lpstr>Agenda</vt:lpstr>
      <vt:lpstr>Create an External Content Type in SPD</vt:lpstr>
      <vt:lpstr>Creating Parameters for an ECT</vt:lpstr>
      <vt:lpstr>Assigning ECT permissions</vt:lpstr>
      <vt:lpstr>Granting BCS Permissions</vt:lpstr>
      <vt:lpstr>Creating An External Content Type using SharePoint Designer 2013</vt:lpstr>
      <vt:lpstr>Creating ECTs with OData Data Sources</vt:lpstr>
      <vt:lpstr>OData Sources</vt:lpstr>
      <vt:lpstr>Agenda</vt:lpstr>
      <vt:lpstr>External Lists</vt:lpstr>
      <vt:lpstr>Creating an External List</vt:lpstr>
      <vt:lpstr>Creating an External List and an External Data Column</vt:lpstr>
      <vt:lpstr>Using the Business Data Web Parts</vt:lpstr>
      <vt:lpstr>Agenda</vt:lpstr>
      <vt:lpstr>App-Level ECTs</vt:lpstr>
      <vt:lpstr>Architecture</vt:lpstr>
      <vt:lpstr>External List Definitions</vt:lpstr>
      <vt:lpstr>SharePoint REST API Against External List</vt:lpstr>
      <vt:lpstr>CSOM Against External List</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Connectivity Services​</dc:title>
  <dc:creator>Windows User</dc:creator>
  <cp:lastModifiedBy>Ted Pattison</cp:lastModifiedBy>
  <cp:revision>91</cp:revision>
  <dcterms:created xsi:type="dcterms:W3CDTF">2012-07-07T16:47:40Z</dcterms:created>
  <dcterms:modified xsi:type="dcterms:W3CDTF">2015-09-04T14:22:22Z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