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40"/>
  </p:notesMasterIdLst>
  <p:handoutMasterIdLst>
    <p:handoutMasterId r:id="rId41"/>
  </p:handoutMasterIdLst>
  <p:sldIdLst>
    <p:sldId id="279" r:id="rId6"/>
    <p:sldId id="324" r:id="rId7"/>
    <p:sldId id="325" r:id="rId8"/>
    <p:sldId id="326" r:id="rId9"/>
    <p:sldId id="334" r:id="rId10"/>
    <p:sldId id="336" r:id="rId11"/>
    <p:sldId id="337" r:id="rId12"/>
    <p:sldId id="329" r:id="rId13"/>
    <p:sldId id="335" r:id="rId14"/>
    <p:sldId id="338" r:id="rId15"/>
    <p:sldId id="331" r:id="rId16"/>
    <p:sldId id="332" r:id="rId17"/>
    <p:sldId id="333" r:id="rId18"/>
    <p:sldId id="339" r:id="rId19"/>
    <p:sldId id="307" r:id="rId20"/>
    <p:sldId id="308" r:id="rId21"/>
    <p:sldId id="309" r:id="rId22"/>
    <p:sldId id="311" r:id="rId23"/>
    <p:sldId id="340" r:id="rId24"/>
    <p:sldId id="313" r:id="rId25"/>
    <p:sldId id="316" r:id="rId26"/>
    <p:sldId id="314" r:id="rId27"/>
    <p:sldId id="341" r:id="rId28"/>
    <p:sldId id="344" r:id="rId29"/>
    <p:sldId id="345" r:id="rId30"/>
    <p:sldId id="347" r:id="rId31"/>
    <p:sldId id="350" r:id="rId32"/>
    <p:sldId id="351" r:id="rId33"/>
    <p:sldId id="342" r:id="rId34"/>
    <p:sldId id="353" r:id="rId35"/>
    <p:sldId id="354" r:id="rId36"/>
    <p:sldId id="355" r:id="rId37"/>
    <p:sldId id="356" r:id="rId38"/>
    <p:sldId id="343" r:id="rId3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6946" autoAdjust="0"/>
    <p:restoredTop sz="59972" autoAdjust="0"/>
  </p:normalViewPr>
  <p:slideViewPr>
    <p:cSldViewPr>
      <p:cViewPr varScale="1">
        <p:scale>
          <a:sx n="53" d="100"/>
          <a:sy n="53" d="100"/>
        </p:scale>
        <p:origin x="2256" y="53"/>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5875"/>
    </p:cViewPr>
  </p:sorterViewPr>
  <p:notesViewPr>
    <p:cSldViewPr>
      <p:cViewPr varScale="1">
        <p:scale>
          <a:sx n="85" d="100"/>
          <a:sy n="85" d="100"/>
        </p:scale>
        <p:origin x="-3744" y="-9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0" Type="http://schemas.openxmlformats.org/officeDocument/2006/relationships/slide" Target="slides/slide15.xml"/><Relationship Id="rId41"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DE87D5-7DA5-4588-9E0E-8905B1645601}" type="doc">
      <dgm:prSet loTypeId="urn:microsoft.com/office/officeart/2005/8/layout/hProcess9" loCatId="process" qsTypeId="urn:microsoft.com/office/officeart/2005/8/quickstyle/simple5" qsCatId="simple" csTypeId="urn:microsoft.com/office/officeart/2005/8/colors/accent1_2" csCatId="accent1"/>
      <dgm:spPr/>
      <dgm:t>
        <a:bodyPr/>
        <a:lstStyle/>
        <a:p>
          <a:endParaRPr lang="en-US"/>
        </a:p>
      </dgm:t>
    </dgm:pt>
    <dgm:pt modelId="{ECC9687D-CA61-4530-8E1C-A4B5D743DADD}">
      <dgm:prSet/>
      <dgm:spPr/>
      <dgm:t>
        <a:bodyPr/>
        <a:lstStyle/>
        <a:p>
          <a:pPr rtl="0"/>
          <a:r>
            <a:rPr lang="en-US" smtClean="0"/>
            <a:t>Preserve</a:t>
          </a:r>
          <a:endParaRPr lang="en-US"/>
        </a:p>
      </dgm:t>
    </dgm:pt>
    <dgm:pt modelId="{790AB7FE-0C55-4100-8B4A-E92F69416D5D}" type="parTrans" cxnId="{21B7CD1C-CBE1-4F95-ACF9-6FC031F53041}">
      <dgm:prSet/>
      <dgm:spPr/>
      <dgm:t>
        <a:bodyPr/>
        <a:lstStyle/>
        <a:p>
          <a:endParaRPr lang="en-US"/>
        </a:p>
      </dgm:t>
    </dgm:pt>
    <dgm:pt modelId="{700E1865-87FD-4904-8055-BC645BF654EA}" type="sibTrans" cxnId="{21B7CD1C-CBE1-4F95-ACF9-6FC031F53041}">
      <dgm:prSet/>
      <dgm:spPr/>
      <dgm:t>
        <a:bodyPr/>
        <a:lstStyle/>
        <a:p>
          <a:endParaRPr lang="en-US"/>
        </a:p>
      </dgm:t>
    </dgm:pt>
    <dgm:pt modelId="{1AF0E5AF-F7E5-4CD6-AB17-48B51A46A86D}">
      <dgm:prSet/>
      <dgm:spPr/>
      <dgm:t>
        <a:bodyPr/>
        <a:lstStyle/>
        <a:p>
          <a:pPr rtl="0"/>
          <a:r>
            <a:rPr lang="en-US" smtClean="0"/>
            <a:t>Create Case</a:t>
          </a:r>
          <a:endParaRPr lang="en-US"/>
        </a:p>
      </dgm:t>
    </dgm:pt>
    <dgm:pt modelId="{5DEB275A-C1DD-48C8-B19F-16959A402F98}" type="parTrans" cxnId="{08B2F55C-7E3C-4B69-994C-C78CE79C5368}">
      <dgm:prSet/>
      <dgm:spPr/>
      <dgm:t>
        <a:bodyPr/>
        <a:lstStyle/>
        <a:p>
          <a:endParaRPr lang="en-US"/>
        </a:p>
      </dgm:t>
    </dgm:pt>
    <dgm:pt modelId="{350B8330-D362-4D2D-A660-2050E227CE92}" type="sibTrans" cxnId="{08B2F55C-7E3C-4B69-994C-C78CE79C5368}">
      <dgm:prSet/>
      <dgm:spPr/>
      <dgm:t>
        <a:bodyPr/>
        <a:lstStyle/>
        <a:p>
          <a:endParaRPr lang="en-US"/>
        </a:p>
      </dgm:t>
    </dgm:pt>
    <dgm:pt modelId="{B15B11FB-C817-43C4-8566-45B853F64030}">
      <dgm:prSet/>
      <dgm:spPr/>
      <dgm:t>
        <a:bodyPr/>
        <a:lstStyle/>
        <a:p>
          <a:pPr rtl="0"/>
          <a:r>
            <a:rPr lang="en-US" smtClean="0"/>
            <a:t>Apply Hold</a:t>
          </a:r>
          <a:endParaRPr lang="en-US"/>
        </a:p>
      </dgm:t>
    </dgm:pt>
    <dgm:pt modelId="{ECB5337E-4DC1-4BF6-BDA5-1FD25D156AD7}" type="parTrans" cxnId="{C2608771-C70C-4CFC-A449-C3C611F60AD3}">
      <dgm:prSet/>
      <dgm:spPr/>
      <dgm:t>
        <a:bodyPr/>
        <a:lstStyle/>
        <a:p>
          <a:endParaRPr lang="en-US"/>
        </a:p>
      </dgm:t>
    </dgm:pt>
    <dgm:pt modelId="{AB439E49-811A-401E-A144-047FD1DDDD1A}" type="sibTrans" cxnId="{C2608771-C70C-4CFC-A449-C3C611F60AD3}">
      <dgm:prSet/>
      <dgm:spPr/>
      <dgm:t>
        <a:bodyPr/>
        <a:lstStyle/>
        <a:p>
          <a:endParaRPr lang="en-US"/>
        </a:p>
      </dgm:t>
    </dgm:pt>
    <dgm:pt modelId="{1B67D275-55DF-4BC2-90D9-088EC1C80B1A}">
      <dgm:prSet/>
      <dgm:spPr/>
      <dgm:t>
        <a:bodyPr/>
        <a:lstStyle/>
        <a:p>
          <a:pPr rtl="0"/>
          <a:r>
            <a:rPr lang="en-US" smtClean="0"/>
            <a:t>Search</a:t>
          </a:r>
          <a:endParaRPr lang="en-US"/>
        </a:p>
      </dgm:t>
    </dgm:pt>
    <dgm:pt modelId="{A608CCDA-5814-455B-BEB4-623BD1FB90A7}" type="parTrans" cxnId="{2C070607-807D-423F-9F2B-A328C5940A97}">
      <dgm:prSet/>
      <dgm:spPr/>
      <dgm:t>
        <a:bodyPr/>
        <a:lstStyle/>
        <a:p>
          <a:endParaRPr lang="en-US"/>
        </a:p>
      </dgm:t>
    </dgm:pt>
    <dgm:pt modelId="{B146212C-90B2-48CC-90CA-9B63DBEC095C}" type="sibTrans" cxnId="{2C070607-807D-423F-9F2B-A328C5940A97}">
      <dgm:prSet/>
      <dgm:spPr/>
      <dgm:t>
        <a:bodyPr/>
        <a:lstStyle/>
        <a:p>
          <a:endParaRPr lang="en-US"/>
        </a:p>
      </dgm:t>
    </dgm:pt>
    <dgm:pt modelId="{F1EEFB7F-6A1C-416D-A8EF-2F1ACB209353}">
      <dgm:prSet/>
      <dgm:spPr/>
      <dgm:t>
        <a:bodyPr/>
        <a:lstStyle/>
        <a:p>
          <a:pPr rtl="0"/>
          <a:r>
            <a:rPr lang="en-US" smtClean="0"/>
            <a:t>Query</a:t>
          </a:r>
          <a:endParaRPr lang="en-US"/>
        </a:p>
      </dgm:t>
    </dgm:pt>
    <dgm:pt modelId="{7A9ACECF-0247-47D0-94C2-BAEF66CD57A2}" type="parTrans" cxnId="{04261AB2-49E3-4847-8A9E-19FAF2BF5ED2}">
      <dgm:prSet/>
      <dgm:spPr/>
      <dgm:t>
        <a:bodyPr/>
        <a:lstStyle/>
        <a:p>
          <a:endParaRPr lang="en-US"/>
        </a:p>
      </dgm:t>
    </dgm:pt>
    <dgm:pt modelId="{EBDAEB68-69C9-4E52-9D48-488A1148D633}" type="sibTrans" cxnId="{04261AB2-49E3-4847-8A9E-19FAF2BF5ED2}">
      <dgm:prSet/>
      <dgm:spPr/>
      <dgm:t>
        <a:bodyPr/>
        <a:lstStyle/>
        <a:p>
          <a:endParaRPr lang="en-US"/>
        </a:p>
      </dgm:t>
    </dgm:pt>
    <dgm:pt modelId="{56D31550-9DF9-4C9E-BE1A-5734EF4CBFAE}">
      <dgm:prSet/>
      <dgm:spPr/>
      <dgm:t>
        <a:bodyPr/>
        <a:lstStyle/>
        <a:p>
          <a:pPr rtl="0"/>
          <a:r>
            <a:rPr lang="en-US" smtClean="0"/>
            <a:t>De-duplicate</a:t>
          </a:r>
          <a:endParaRPr lang="en-US"/>
        </a:p>
      </dgm:t>
    </dgm:pt>
    <dgm:pt modelId="{58A4687F-8FD4-4FF8-9A3F-48E920B9FF23}" type="parTrans" cxnId="{7EBE706C-1C11-44C3-9808-945EA6D21097}">
      <dgm:prSet/>
      <dgm:spPr/>
      <dgm:t>
        <a:bodyPr/>
        <a:lstStyle/>
        <a:p>
          <a:endParaRPr lang="en-US"/>
        </a:p>
      </dgm:t>
    </dgm:pt>
    <dgm:pt modelId="{6E0F3736-5E8C-4912-AD11-788513068DFB}" type="sibTrans" cxnId="{7EBE706C-1C11-44C3-9808-945EA6D21097}">
      <dgm:prSet/>
      <dgm:spPr/>
      <dgm:t>
        <a:bodyPr/>
        <a:lstStyle/>
        <a:p>
          <a:endParaRPr lang="en-US"/>
        </a:p>
      </dgm:t>
    </dgm:pt>
    <dgm:pt modelId="{924AF4A1-351A-47C7-8D2A-AC20CF4B8DF7}">
      <dgm:prSet/>
      <dgm:spPr/>
      <dgm:t>
        <a:bodyPr/>
        <a:lstStyle/>
        <a:p>
          <a:pPr rtl="0"/>
          <a:r>
            <a:rPr lang="en-US" dirty="0" smtClean="0"/>
            <a:t>Review</a:t>
          </a:r>
          <a:endParaRPr lang="en-US" dirty="0"/>
        </a:p>
      </dgm:t>
    </dgm:pt>
    <dgm:pt modelId="{ECD04F5F-B4C1-4B30-AB34-B65589B4F860}" type="parTrans" cxnId="{725A2BF5-110B-454F-82B2-D4FEF0BFFD5B}">
      <dgm:prSet/>
      <dgm:spPr/>
      <dgm:t>
        <a:bodyPr/>
        <a:lstStyle/>
        <a:p>
          <a:endParaRPr lang="en-US"/>
        </a:p>
      </dgm:t>
    </dgm:pt>
    <dgm:pt modelId="{E78023EF-E312-4A93-ADD6-00409BCBDC69}" type="sibTrans" cxnId="{725A2BF5-110B-454F-82B2-D4FEF0BFFD5B}">
      <dgm:prSet/>
      <dgm:spPr/>
      <dgm:t>
        <a:bodyPr/>
        <a:lstStyle/>
        <a:p>
          <a:endParaRPr lang="en-US"/>
        </a:p>
      </dgm:t>
    </dgm:pt>
    <dgm:pt modelId="{65F73841-4BE3-4312-8168-0A6F16FDB164}">
      <dgm:prSet/>
      <dgm:spPr/>
      <dgm:t>
        <a:bodyPr/>
        <a:lstStyle/>
        <a:p>
          <a:pPr rtl="0"/>
          <a:r>
            <a:rPr lang="en-US" smtClean="0"/>
            <a:t>Visualize</a:t>
          </a:r>
          <a:endParaRPr lang="en-US"/>
        </a:p>
      </dgm:t>
    </dgm:pt>
    <dgm:pt modelId="{518724B8-B2AD-42CB-A1A1-B148F3A86291}" type="parTrans" cxnId="{FD01081A-A4AB-4EFC-846E-CB5745D24805}">
      <dgm:prSet/>
      <dgm:spPr/>
      <dgm:t>
        <a:bodyPr/>
        <a:lstStyle/>
        <a:p>
          <a:endParaRPr lang="en-US"/>
        </a:p>
      </dgm:t>
    </dgm:pt>
    <dgm:pt modelId="{C744BB96-C450-4A96-9DAA-9B49CA41D772}" type="sibTrans" cxnId="{FD01081A-A4AB-4EFC-846E-CB5745D24805}">
      <dgm:prSet/>
      <dgm:spPr/>
      <dgm:t>
        <a:bodyPr/>
        <a:lstStyle/>
        <a:p>
          <a:endParaRPr lang="en-US"/>
        </a:p>
      </dgm:t>
    </dgm:pt>
    <dgm:pt modelId="{7E5C42AA-8844-4946-B7B1-5E93EB6938EC}">
      <dgm:prSet/>
      <dgm:spPr/>
      <dgm:t>
        <a:bodyPr/>
        <a:lstStyle/>
        <a:p>
          <a:pPr rtl="0"/>
          <a:r>
            <a:rPr lang="en-US" smtClean="0"/>
            <a:t>Read</a:t>
          </a:r>
          <a:endParaRPr lang="en-US"/>
        </a:p>
      </dgm:t>
    </dgm:pt>
    <dgm:pt modelId="{E4805D7F-5B1E-434E-983E-EE1D243B7F3B}" type="parTrans" cxnId="{D87F3283-DDFE-4D27-9998-2E4C8CBE738E}">
      <dgm:prSet/>
      <dgm:spPr/>
      <dgm:t>
        <a:bodyPr/>
        <a:lstStyle/>
        <a:p>
          <a:endParaRPr lang="en-US"/>
        </a:p>
      </dgm:t>
    </dgm:pt>
    <dgm:pt modelId="{778C8F9F-BA8D-4220-86AD-47D7064401AA}" type="sibTrans" cxnId="{D87F3283-DDFE-4D27-9998-2E4C8CBE738E}">
      <dgm:prSet/>
      <dgm:spPr/>
      <dgm:t>
        <a:bodyPr/>
        <a:lstStyle/>
        <a:p>
          <a:endParaRPr lang="en-US"/>
        </a:p>
      </dgm:t>
    </dgm:pt>
    <dgm:pt modelId="{48B590E4-71D6-4B04-9203-569C8600E687}">
      <dgm:prSet/>
      <dgm:spPr/>
      <dgm:t>
        <a:bodyPr/>
        <a:lstStyle/>
        <a:p>
          <a:pPr rtl="0"/>
          <a:r>
            <a:rPr lang="en-US" smtClean="0"/>
            <a:t>Export</a:t>
          </a:r>
          <a:endParaRPr lang="en-US"/>
        </a:p>
      </dgm:t>
    </dgm:pt>
    <dgm:pt modelId="{EAF1C4A6-F8FA-4ABB-B125-C101D79938FD}" type="parTrans" cxnId="{F33370CB-1AF7-49D6-9E57-D465401585E9}">
      <dgm:prSet/>
      <dgm:spPr/>
      <dgm:t>
        <a:bodyPr/>
        <a:lstStyle/>
        <a:p>
          <a:endParaRPr lang="en-US"/>
        </a:p>
      </dgm:t>
    </dgm:pt>
    <dgm:pt modelId="{E75523A2-A2D6-42CA-865A-7DC95502B520}" type="sibTrans" cxnId="{F33370CB-1AF7-49D6-9E57-D465401585E9}">
      <dgm:prSet/>
      <dgm:spPr/>
      <dgm:t>
        <a:bodyPr/>
        <a:lstStyle/>
        <a:p>
          <a:endParaRPr lang="en-US"/>
        </a:p>
      </dgm:t>
    </dgm:pt>
    <dgm:pt modelId="{7D240133-2F7F-4574-8C85-66363E8A4739}">
      <dgm:prSet/>
      <dgm:spPr/>
      <dgm:t>
        <a:bodyPr/>
        <a:lstStyle/>
        <a:p>
          <a:pPr rtl="0"/>
          <a:r>
            <a:rPr lang="en-US" smtClean="0"/>
            <a:t>Save as PDF/TIFF</a:t>
          </a:r>
          <a:endParaRPr lang="en-US"/>
        </a:p>
      </dgm:t>
    </dgm:pt>
    <dgm:pt modelId="{B53F6C13-5BD0-424B-A269-75AC64A225A6}" type="parTrans" cxnId="{F498C7F2-CFE9-4928-A7DF-12962C296B0B}">
      <dgm:prSet/>
      <dgm:spPr/>
      <dgm:t>
        <a:bodyPr/>
        <a:lstStyle/>
        <a:p>
          <a:endParaRPr lang="en-US"/>
        </a:p>
      </dgm:t>
    </dgm:pt>
    <dgm:pt modelId="{ECA27AE9-B1CA-4ACE-AFC0-653696F7E6DB}" type="sibTrans" cxnId="{F498C7F2-CFE9-4928-A7DF-12962C296B0B}">
      <dgm:prSet/>
      <dgm:spPr/>
      <dgm:t>
        <a:bodyPr/>
        <a:lstStyle/>
        <a:p>
          <a:endParaRPr lang="en-US"/>
        </a:p>
      </dgm:t>
    </dgm:pt>
    <dgm:pt modelId="{0D1C5C58-BBB2-46F3-BE69-3B38867A7396}">
      <dgm:prSet/>
      <dgm:spPr/>
      <dgm:t>
        <a:bodyPr/>
        <a:lstStyle/>
        <a:p>
          <a:pPr rtl="0"/>
          <a:r>
            <a:rPr lang="en-US" smtClean="0"/>
            <a:t>Print</a:t>
          </a:r>
          <a:endParaRPr lang="en-US"/>
        </a:p>
      </dgm:t>
    </dgm:pt>
    <dgm:pt modelId="{D2714ACB-F800-44F7-9771-E91D2E7BC46B}" type="parTrans" cxnId="{3132EE85-7719-4B6A-9274-C389F85E8CD6}">
      <dgm:prSet/>
      <dgm:spPr/>
      <dgm:t>
        <a:bodyPr/>
        <a:lstStyle/>
        <a:p>
          <a:endParaRPr lang="en-US"/>
        </a:p>
      </dgm:t>
    </dgm:pt>
    <dgm:pt modelId="{D6F5760F-D97E-4F78-B372-F0C913145978}" type="sibTrans" cxnId="{3132EE85-7719-4B6A-9274-C389F85E8CD6}">
      <dgm:prSet/>
      <dgm:spPr/>
      <dgm:t>
        <a:bodyPr/>
        <a:lstStyle/>
        <a:p>
          <a:endParaRPr lang="en-US"/>
        </a:p>
      </dgm:t>
    </dgm:pt>
    <dgm:pt modelId="{FCCD0AE3-6B2D-4132-84AA-8AB590FF7BEF}" type="pres">
      <dgm:prSet presAssocID="{03DE87D5-7DA5-4588-9E0E-8905B1645601}" presName="CompostProcess" presStyleCnt="0">
        <dgm:presLayoutVars>
          <dgm:dir/>
          <dgm:resizeHandles val="exact"/>
        </dgm:presLayoutVars>
      </dgm:prSet>
      <dgm:spPr/>
      <dgm:t>
        <a:bodyPr/>
        <a:lstStyle/>
        <a:p>
          <a:endParaRPr lang="en-US"/>
        </a:p>
      </dgm:t>
    </dgm:pt>
    <dgm:pt modelId="{1638D1EE-F7E8-40A3-9FFA-DC8F665520CC}" type="pres">
      <dgm:prSet presAssocID="{03DE87D5-7DA5-4588-9E0E-8905B1645601}" presName="arrow" presStyleLbl="bgShp" presStyleIdx="0" presStyleCnt="1"/>
      <dgm:spPr/>
    </dgm:pt>
    <dgm:pt modelId="{B7CE65A3-8D8B-40D3-85DF-481B23418D89}" type="pres">
      <dgm:prSet presAssocID="{03DE87D5-7DA5-4588-9E0E-8905B1645601}" presName="linearProcess" presStyleCnt="0"/>
      <dgm:spPr/>
    </dgm:pt>
    <dgm:pt modelId="{0E4BFDE7-8450-4DF1-89F8-F86E7A2ABE24}" type="pres">
      <dgm:prSet presAssocID="{ECC9687D-CA61-4530-8E1C-A4B5D743DADD}" presName="textNode" presStyleLbl="node1" presStyleIdx="0" presStyleCnt="4">
        <dgm:presLayoutVars>
          <dgm:bulletEnabled val="1"/>
        </dgm:presLayoutVars>
      </dgm:prSet>
      <dgm:spPr/>
      <dgm:t>
        <a:bodyPr/>
        <a:lstStyle/>
        <a:p>
          <a:endParaRPr lang="en-US"/>
        </a:p>
      </dgm:t>
    </dgm:pt>
    <dgm:pt modelId="{D603B016-C87E-4F6C-906E-63766C60B61E}" type="pres">
      <dgm:prSet presAssocID="{700E1865-87FD-4904-8055-BC645BF654EA}" presName="sibTrans" presStyleCnt="0"/>
      <dgm:spPr/>
    </dgm:pt>
    <dgm:pt modelId="{1D26CBAB-C360-47ED-B342-D461F7D5516F}" type="pres">
      <dgm:prSet presAssocID="{1B67D275-55DF-4BC2-90D9-088EC1C80B1A}" presName="textNode" presStyleLbl="node1" presStyleIdx="1" presStyleCnt="4">
        <dgm:presLayoutVars>
          <dgm:bulletEnabled val="1"/>
        </dgm:presLayoutVars>
      </dgm:prSet>
      <dgm:spPr/>
      <dgm:t>
        <a:bodyPr/>
        <a:lstStyle/>
        <a:p>
          <a:endParaRPr lang="en-US"/>
        </a:p>
      </dgm:t>
    </dgm:pt>
    <dgm:pt modelId="{40A4C2C5-A4A3-4958-82E7-73A0B7806950}" type="pres">
      <dgm:prSet presAssocID="{B146212C-90B2-48CC-90CA-9B63DBEC095C}" presName="sibTrans" presStyleCnt="0"/>
      <dgm:spPr/>
    </dgm:pt>
    <dgm:pt modelId="{A8AFDDA7-017F-4323-AF70-4F0767F4F6CA}" type="pres">
      <dgm:prSet presAssocID="{924AF4A1-351A-47C7-8D2A-AC20CF4B8DF7}" presName="textNode" presStyleLbl="node1" presStyleIdx="2" presStyleCnt="4">
        <dgm:presLayoutVars>
          <dgm:bulletEnabled val="1"/>
        </dgm:presLayoutVars>
      </dgm:prSet>
      <dgm:spPr/>
      <dgm:t>
        <a:bodyPr/>
        <a:lstStyle/>
        <a:p>
          <a:endParaRPr lang="en-US"/>
        </a:p>
      </dgm:t>
    </dgm:pt>
    <dgm:pt modelId="{79740BF2-3F89-4A9E-B9C5-C9D0B8926812}" type="pres">
      <dgm:prSet presAssocID="{E78023EF-E312-4A93-ADD6-00409BCBDC69}" presName="sibTrans" presStyleCnt="0"/>
      <dgm:spPr/>
    </dgm:pt>
    <dgm:pt modelId="{DB14E1A6-9D54-4D52-9AFB-2FBE1B25C0C7}" type="pres">
      <dgm:prSet presAssocID="{48B590E4-71D6-4B04-9203-569C8600E687}" presName="textNode" presStyleLbl="node1" presStyleIdx="3" presStyleCnt="4">
        <dgm:presLayoutVars>
          <dgm:bulletEnabled val="1"/>
        </dgm:presLayoutVars>
      </dgm:prSet>
      <dgm:spPr/>
      <dgm:t>
        <a:bodyPr/>
        <a:lstStyle/>
        <a:p>
          <a:endParaRPr lang="en-US"/>
        </a:p>
      </dgm:t>
    </dgm:pt>
  </dgm:ptLst>
  <dgm:cxnLst>
    <dgm:cxn modelId="{21B7CD1C-CBE1-4F95-ACF9-6FC031F53041}" srcId="{03DE87D5-7DA5-4588-9E0E-8905B1645601}" destId="{ECC9687D-CA61-4530-8E1C-A4B5D743DADD}" srcOrd="0" destOrd="0" parTransId="{790AB7FE-0C55-4100-8B4A-E92F69416D5D}" sibTransId="{700E1865-87FD-4904-8055-BC645BF654EA}"/>
    <dgm:cxn modelId="{F33370CB-1AF7-49D6-9E57-D465401585E9}" srcId="{03DE87D5-7DA5-4588-9E0E-8905B1645601}" destId="{48B590E4-71D6-4B04-9203-569C8600E687}" srcOrd="3" destOrd="0" parTransId="{EAF1C4A6-F8FA-4ABB-B125-C101D79938FD}" sibTransId="{E75523A2-A2D6-42CA-865A-7DC95502B520}"/>
    <dgm:cxn modelId="{88BF8A00-E3AD-46BE-8F5A-649F1B14774B}" type="presOf" srcId="{1B67D275-55DF-4BC2-90D9-088EC1C80B1A}" destId="{1D26CBAB-C360-47ED-B342-D461F7D5516F}" srcOrd="0" destOrd="0" presId="urn:microsoft.com/office/officeart/2005/8/layout/hProcess9"/>
    <dgm:cxn modelId="{A02FC0BC-EE6E-4C4A-9ED9-CCB2A2FB1371}" type="presOf" srcId="{7D240133-2F7F-4574-8C85-66363E8A4739}" destId="{DB14E1A6-9D54-4D52-9AFB-2FBE1B25C0C7}" srcOrd="0" destOrd="1" presId="urn:microsoft.com/office/officeart/2005/8/layout/hProcess9"/>
    <dgm:cxn modelId="{F498C7F2-CFE9-4928-A7DF-12962C296B0B}" srcId="{48B590E4-71D6-4B04-9203-569C8600E687}" destId="{7D240133-2F7F-4574-8C85-66363E8A4739}" srcOrd="0" destOrd="0" parTransId="{B53F6C13-5BD0-424B-A269-75AC64A225A6}" sibTransId="{ECA27AE9-B1CA-4ACE-AFC0-653696F7E6DB}"/>
    <dgm:cxn modelId="{C2608771-C70C-4CFC-A449-C3C611F60AD3}" srcId="{ECC9687D-CA61-4530-8E1C-A4B5D743DADD}" destId="{B15B11FB-C817-43C4-8566-45B853F64030}" srcOrd="1" destOrd="0" parTransId="{ECB5337E-4DC1-4BF6-BDA5-1FD25D156AD7}" sibTransId="{AB439E49-811A-401E-A144-047FD1DDDD1A}"/>
    <dgm:cxn modelId="{FD01081A-A4AB-4EFC-846E-CB5745D24805}" srcId="{924AF4A1-351A-47C7-8D2A-AC20CF4B8DF7}" destId="{65F73841-4BE3-4312-8168-0A6F16FDB164}" srcOrd="0" destOrd="0" parTransId="{518724B8-B2AD-42CB-A1A1-B148F3A86291}" sibTransId="{C744BB96-C450-4A96-9DAA-9B49CA41D772}"/>
    <dgm:cxn modelId="{D87F3283-DDFE-4D27-9998-2E4C8CBE738E}" srcId="{924AF4A1-351A-47C7-8D2A-AC20CF4B8DF7}" destId="{7E5C42AA-8844-4946-B7B1-5E93EB6938EC}" srcOrd="1" destOrd="0" parTransId="{E4805D7F-5B1E-434E-983E-EE1D243B7F3B}" sibTransId="{778C8F9F-BA8D-4220-86AD-47D7064401AA}"/>
    <dgm:cxn modelId="{2C070607-807D-423F-9F2B-A328C5940A97}" srcId="{03DE87D5-7DA5-4588-9E0E-8905B1645601}" destId="{1B67D275-55DF-4BC2-90D9-088EC1C80B1A}" srcOrd="1" destOrd="0" parTransId="{A608CCDA-5814-455B-BEB4-623BD1FB90A7}" sibTransId="{B146212C-90B2-48CC-90CA-9B63DBEC095C}"/>
    <dgm:cxn modelId="{7EBE706C-1C11-44C3-9808-945EA6D21097}" srcId="{1B67D275-55DF-4BC2-90D9-088EC1C80B1A}" destId="{56D31550-9DF9-4C9E-BE1A-5734EF4CBFAE}" srcOrd="1" destOrd="0" parTransId="{58A4687F-8FD4-4FF8-9A3F-48E920B9FF23}" sibTransId="{6E0F3736-5E8C-4912-AD11-788513068DFB}"/>
    <dgm:cxn modelId="{FD8EAC92-0727-4DF6-BF14-9E1E3995B40B}" type="presOf" srcId="{1AF0E5AF-F7E5-4CD6-AB17-48B51A46A86D}" destId="{0E4BFDE7-8450-4DF1-89F8-F86E7A2ABE24}" srcOrd="0" destOrd="1" presId="urn:microsoft.com/office/officeart/2005/8/layout/hProcess9"/>
    <dgm:cxn modelId="{3132EE85-7719-4B6A-9274-C389F85E8CD6}" srcId="{48B590E4-71D6-4B04-9203-569C8600E687}" destId="{0D1C5C58-BBB2-46F3-BE69-3B38867A7396}" srcOrd="1" destOrd="0" parTransId="{D2714ACB-F800-44F7-9771-E91D2E7BC46B}" sibTransId="{D6F5760F-D97E-4F78-B372-F0C913145978}"/>
    <dgm:cxn modelId="{8A9ED89B-C5F2-4C09-A99E-3FF804823C86}" type="presOf" srcId="{924AF4A1-351A-47C7-8D2A-AC20CF4B8DF7}" destId="{A8AFDDA7-017F-4323-AF70-4F0767F4F6CA}" srcOrd="0" destOrd="0" presId="urn:microsoft.com/office/officeart/2005/8/layout/hProcess9"/>
    <dgm:cxn modelId="{2DDD76A9-E48C-4107-9031-F0C598F7C8AB}" type="presOf" srcId="{48B590E4-71D6-4B04-9203-569C8600E687}" destId="{DB14E1A6-9D54-4D52-9AFB-2FBE1B25C0C7}" srcOrd="0" destOrd="0" presId="urn:microsoft.com/office/officeart/2005/8/layout/hProcess9"/>
    <dgm:cxn modelId="{135C7605-89F0-42B9-9152-CB4DB03369FF}" type="presOf" srcId="{65F73841-4BE3-4312-8168-0A6F16FDB164}" destId="{A8AFDDA7-017F-4323-AF70-4F0767F4F6CA}" srcOrd="0" destOrd="1" presId="urn:microsoft.com/office/officeart/2005/8/layout/hProcess9"/>
    <dgm:cxn modelId="{31AFD9F1-C10A-4A8E-853B-86E97E4E029F}" type="presOf" srcId="{03DE87D5-7DA5-4588-9E0E-8905B1645601}" destId="{FCCD0AE3-6B2D-4132-84AA-8AB590FF7BEF}" srcOrd="0" destOrd="0" presId="urn:microsoft.com/office/officeart/2005/8/layout/hProcess9"/>
    <dgm:cxn modelId="{DE2C8E96-1C18-447F-A9E3-D18AF40B15C5}" type="presOf" srcId="{ECC9687D-CA61-4530-8E1C-A4B5D743DADD}" destId="{0E4BFDE7-8450-4DF1-89F8-F86E7A2ABE24}" srcOrd="0" destOrd="0" presId="urn:microsoft.com/office/officeart/2005/8/layout/hProcess9"/>
    <dgm:cxn modelId="{04261AB2-49E3-4847-8A9E-19FAF2BF5ED2}" srcId="{1B67D275-55DF-4BC2-90D9-088EC1C80B1A}" destId="{F1EEFB7F-6A1C-416D-A8EF-2F1ACB209353}" srcOrd="0" destOrd="0" parTransId="{7A9ACECF-0247-47D0-94C2-BAEF66CD57A2}" sibTransId="{EBDAEB68-69C9-4E52-9D48-488A1148D633}"/>
    <dgm:cxn modelId="{6FBF5645-EEDA-46C1-871B-C92D3F926C90}" type="presOf" srcId="{0D1C5C58-BBB2-46F3-BE69-3B38867A7396}" destId="{DB14E1A6-9D54-4D52-9AFB-2FBE1B25C0C7}" srcOrd="0" destOrd="2" presId="urn:microsoft.com/office/officeart/2005/8/layout/hProcess9"/>
    <dgm:cxn modelId="{08B2F55C-7E3C-4B69-994C-C78CE79C5368}" srcId="{ECC9687D-CA61-4530-8E1C-A4B5D743DADD}" destId="{1AF0E5AF-F7E5-4CD6-AB17-48B51A46A86D}" srcOrd="0" destOrd="0" parTransId="{5DEB275A-C1DD-48C8-B19F-16959A402F98}" sibTransId="{350B8330-D362-4D2D-A660-2050E227CE92}"/>
    <dgm:cxn modelId="{D2256F45-0735-458F-A82E-43021F948D17}" type="presOf" srcId="{F1EEFB7F-6A1C-416D-A8EF-2F1ACB209353}" destId="{1D26CBAB-C360-47ED-B342-D461F7D5516F}" srcOrd="0" destOrd="1" presId="urn:microsoft.com/office/officeart/2005/8/layout/hProcess9"/>
    <dgm:cxn modelId="{725A2BF5-110B-454F-82B2-D4FEF0BFFD5B}" srcId="{03DE87D5-7DA5-4588-9E0E-8905B1645601}" destId="{924AF4A1-351A-47C7-8D2A-AC20CF4B8DF7}" srcOrd="2" destOrd="0" parTransId="{ECD04F5F-B4C1-4B30-AB34-B65589B4F860}" sibTransId="{E78023EF-E312-4A93-ADD6-00409BCBDC69}"/>
    <dgm:cxn modelId="{B5E269C0-D951-4738-98CF-9FD22EB28A13}" type="presOf" srcId="{B15B11FB-C817-43C4-8566-45B853F64030}" destId="{0E4BFDE7-8450-4DF1-89F8-F86E7A2ABE24}" srcOrd="0" destOrd="2" presId="urn:microsoft.com/office/officeart/2005/8/layout/hProcess9"/>
    <dgm:cxn modelId="{F0AED105-6FD3-45F6-9F39-05E47DB8E816}" type="presOf" srcId="{7E5C42AA-8844-4946-B7B1-5E93EB6938EC}" destId="{A8AFDDA7-017F-4323-AF70-4F0767F4F6CA}" srcOrd="0" destOrd="2" presId="urn:microsoft.com/office/officeart/2005/8/layout/hProcess9"/>
    <dgm:cxn modelId="{91E43432-3A65-4E6C-B4FF-61C8BD8D6CA8}" type="presOf" srcId="{56D31550-9DF9-4C9E-BE1A-5734EF4CBFAE}" destId="{1D26CBAB-C360-47ED-B342-D461F7D5516F}" srcOrd="0" destOrd="2" presId="urn:microsoft.com/office/officeart/2005/8/layout/hProcess9"/>
    <dgm:cxn modelId="{56AC77F5-A7A8-4CBD-90DD-143882927E87}" type="presParOf" srcId="{FCCD0AE3-6B2D-4132-84AA-8AB590FF7BEF}" destId="{1638D1EE-F7E8-40A3-9FFA-DC8F665520CC}" srcOrd="0" destOrd="0" presId="urn:microsoft.com/office/officeart/2005/8/layout/hProcess9"/>
    <dgm:cxn modelId="{92F651E1-0636-49B0-B80E-5094009A3F19}" type="presParOf" srcId="{FCCD0AE3-6B2D-4132-84AA-8AB590FF7BEF}" destId="{B7CE65A3-8D8B-40D3-85DF-481B23418D89}" srcOrd="1" destOrd="0" presId="urn:microsoft.com/office/officeart/2005/8/layout/hProcess9"/>
    <dgm:cxn modelId="{ABAA2980-2CC9-42EF-B565-F5A3AF15F94A}" type="presParOf" srcId="{B7CE65A3-8D8B-40D3-85DF-481B23418D89}" destId="{0E4BFDE7-8450-4DF1-89F8-F86E7A2ABE24}" srcOrd="0" destOrd="0" presId="urn:microsoft.com/office/officeart/2005/8/layout/hProcess9"/>
    <dgm:cxn modelId="{A229DA80-CE2F-444B-B953-D216249BEC5A}" type="presParOf" srcId="{B7CE65A3-8D8B-40D3-85DF-481B23418D89}" destId="{D603B016-C87E-4F6C-906E-63766C60B61E}" srcOrd="1" destOrd="0" presId="urn:microsoft.com/office/officeart/2005/8/layout/hProcess9"/>
    <dgm:cxn modelId="{265BDF42-F564-40F4-9291-0D62FAA56422}" type="presParOf" srcId="{B7CE65A3-8D8B-40D3-85DF-481B23418D89}" destId="{1D26CBAB-C360-47ED-B342-D461F7D5516F}" srcOrd="2" destOrd="0" presId="urn:microsoft.com/office/officeart/2005/8/layout/hProcess9"/>
    <dgm:cxn modelId="{570833C8-AA8E-4949-BE81-29AF14137AC7}" type="presParOf" srcId="{B7CE65A3-8D8B-40D3-85DF-481B23418D89}" destId="{40A4C2C5-A4A3-4958-82E7-73A0B7806950}" srcOrd="3" destOrd="0" presId="urn:microsoft.com/office/officeart/2005/8/layout/hProcess9"/>
    <dgm:cxn modelId="{21F11266-D445-4A41-9C0F-15B1923766E3}" type="presParOf" srcId="{B7CE65A3-8D8B-40D3-85DF-481B23418D89}" destId="{A8AFDDA7-017F-4323-AF70-4F0767F4F6CA}" srcOrd="4" destOrd="0" presId="urn:microsoft.com/office/officeart/2005/8/layout/hProcess9"/>
    <dgm:cxn modelId="{73266FDA-B009-4EA6-BFE8-4F2D35BCEEC1}" type="presParOf" srcId="{B7CE65A3-8D8B-40D3-85DF-481B23418D89}" destId="{79740BF2-3F89-4A9E-B9C5-C9D0B8926812}" srcOrd="5" destOrd="0" presId="urn:microsoft.com/office/officeart/2005/8/layout/hProcess9"/>
    <dgm:cxn modelId="{F4E6DAA1-4F08-441B-9F84-0BCAF2DE09AC}" type="presParOf" srcId="{B7CE65A3-8D8B-40D3-85DF-481B23418D89}" destId="{DB14E1A6-9D54-4D52-9AFB-2FBE1B25C0C7}"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38D1EE-F7E8-40A3-9FFA-DC8F665520CC}">
      <dsp:nvSpPr>
        <dsp:cNvPr id="0" name=""/>
        <dsp:cNvSpPr/>
      </dsp:nvSpPr>
      <dsp:spPr>
        <a:xfrm>
          <a:off x="628649" y="0"/>
          <a:ext cx="7124700" cy="3810000"/>
        </a:xfrm>
        <a:prstGeom prst="rightArrow">
          <a:avLst/>
        </a:prstGeom>
        <a:solidFill>
          <a:schemeClr val="accent1">
            <a:tint val="40000"/>
            <a:hueOff val="0"/>
            <a:satOff val="0"/>
            <a:lumOff val="0"/>
            <a:alphaOff val="0"/>
          </a:schemeClr>
        </a:solidFill>
        <a:ln>
          <a:noFill/>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dsp:spPr>
      <dsp:style>
        <a:lnRef idx="0">
          <a:scrgbClr r="0" g="0" b="0"/>
        </a:lnRef>
        <a:fillRef idx="1">
          <a:scrgbClr r="0" g="0" b="0"/>
        </a:fillRef>
        <a:effectRef idx="2">
          <a:scrgbClr r="0" g="0" b="0"/>
        </a:effectRef>
        <a:fontRef idx="minor"/>
      </dsp:style>
    </dsp:sp>
    <dsp:sp modelId="{0E4BFDE7-8450-4DF1-89F8-F86E7A2ABE24}">
      <dsp:nvSpPr>
        <dsp:cNvPr id="0" name=""/>
        <dsp:cNvSpPr/>
      </dsp:nvSpPr>
      <dsp:spPr>
        <a:xfrm>
          <a:off x="1637" y="1142999"/>
          <a:ext cx="1963763" cy="1524000"/>
        </a:xfrm>
        <a:prstGeom prst="roundRect">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accent1">
              <a:hueOff val="0"/>
              <a:satOff val="0"/>
              <a:lumOff val="0"/>
              <a:alphaOff val="0"/>
              <a:shade val="60000"/>
              <a:satMod val="11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t" anchorCtr="0">
          <a:noAutofit/>
        </a:bodyPr>
        <a:lstStyle/>
        <a:p>
          <a:pPr lvl="0" algn="l" defTabSz="1022350" rtl="0">
            <a:lnSpc>
              <a:spcPct val="90000"/>
            </a:lnSpc>
            <a:spcBef>
              <a:spcPct val="0"/>
            </a:spcBef>
            <a:spcAft>
              <a:spcPct val="35000"/>
            </a:spcAft>
          </a:pPr>
          <a:r>
            <a:rPr lang="en-US" sz="2300" kern="1200" smtClean="0"/>
            <a:t>Preserve</a:t>
          </a:r>
          <a:endParaRPr lang="en-US" sz="2300" kern="1200"/>
        </a:p>
        <a:p>
          <a:pPr marL="171450" lvl="1" indent="-171450" algn="l" defTabSz="800100" rtl="0">
            <a:lnSpc>
              <a:spcPct val="90000"/>
            </a:lnSpc>
            <a:spcBef>
              <a:spcPct val="0"/>
            </a:spcBef>
            <a:spcAft>
              <a:spcPct val="15000"/>
            </a:spcAft>
            <a:buChar char="••"/>
          </a:pPr>
          <a:r>
            <a:rPr lang="en-US" sz="1800" kern="1200" smtClean="0"/>
            <a:t>Create Case</a:t>
          </a:r>
          <a:endParaRPr lang="en-US" sz="1800" kern="1200"/>
        </a:p>
        <a:p>
          <a:pPr marL="171450" lvl="1" indent="-171450" algn="l" defTabSz="800100" rtl="0">
            <a:lnSpc>
              <a:spcPct val="90000"/>
            </a:lnSpc>
            <a:spcBef>
              <a:spcPct val="0"/>
            </a:spcBef>
            <a:spcAft>
              <a:spcPct val="15000"/>
            </a:spcAft>
            <a:buChar char="••"/>
          </a:pPr>
          <a:r>
            <a:rPr lang="en-US" sz="1800" kern="1200" smtClean="0"/>
            <a:t>Apply Hold</a:t>
          </a:r>
          <a:endParaRPr lang="en-US" sz="1800" kern="1200"/>
        </a:p>
      </dsp:txBody>
      <dsp:txXfrm>
        <a:off x="76033" y="1217395"/>
        <a:ext cx="1814971" cy="1375208"/>
      </dsp:txXfrm>
    </dsp:sp>
    <dsp:sp modelId="{1D26CBAB-C360-47ED-B342-D461F7D5516F}">
      <dsp:nvSpPr>
        <dsp:cNvPr id="0" name=""/>
        <dsp:cNvSpPr/>
      </dsp:nvSpPr>
      <dsp:spPr>
        <a:xfrm>
          <a:off x="2139957" y="1142999"/>
          <a:ext cx="1963763" cy="1524000"/>
        </a:xfrm>
        <a:prstGeom prst="roundRect">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accent1">
              <a:hueOff val="0"/>
              <a:satOff val="0"/>
              <a:lumOff val="0"/>
              <a:alphaOff val="0"/>
              <a:shade val="60000"/>
              <a:satMod val="11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t" anchorCtr="0">
          <a:noAutofit/>
        </a:bodyPr>
        <a:lstStyle/>
        <a:p>
          <a:pPr lvl="0" algn="l" defTabSz="1022350" rtl="0">
            <a:lnSpc>
              <a:spcPct val="90000"/>
            </a:lnSpc>
            <a:spcBef>
              <a:spcPct val="0"/>
            </a:spcBef>
            <a:spcAft>
              <a:spcPct val="35000"/>
            </a:spcAft>
          </a:pPr>
          <a:r>
            <a:rPr lang="en-US" sz="2300" kern="1200" smtClean="0"/>
            <a:t>Search</a:t>
          </a:r>
          <a:endParaRPr lang="en-US" sz="2300" kern="1200"/>
        </a:p>
        <a:p>
          <a:pPr marL="171450" lvl="1" indent="-171450" algn="l" defTabSz="800100" rtl="0">
            <a:lnSpc>
              <a:spcPct val="90000"/>
            </a:lnSpc>
            <a:spcBef>
              <a:spcPct val="0"/>
            </a:spcBef>
            <a:spcAft>
              <a:spcPct val="15000"/>
            </a:spcAft>
            <a:buChar char="••"/>
          </a:pPr>
          <a:r>
            <a:rPr lang="en-US" sz="1800" kern="1200" smtClean="0"/>
            <a:t>Query</a:t>
          </a:r>
          <a:endParaRPr lang="en-US" sz="1800" kern="1200"/>
        </a:p>
        <a:p>
          <a:pPr marL="171450" lvl="1" indent="-171450" algn="l" defTabSz="800100" rtl="0">
            <a:lnSpc>
              <a:spcPct val="90000"/>
            </a:lnSpc>
            <a:spcBef>
              <a:spcPct val="0"/>
            </a:spcBef>
            <a:spcAft>
              <a:spcPct val="15000"/>
            </a:spcAft>
            <a:buChar char="••"/>
          </a:pPr>
          <a:r>
            <a:rPr lang="en-US" sz="1800" kern="1200" smtClean="0"/>
            <a:t>De-duplicate</a:t>
          </a:r>
          <a:endParaRPr lang="en-US" sz="1800" kern="1200"/>
        </a:p>
      </dsp:txBody>
      <dsp:txXfrm>
        <a:off x="2214353" y="1217395"/>
        <a:ext cx="1814971" cy="1375208"/>
      </dsp:txXfrm>
    </dsp:sp>
    <dsp:sp modelId="{A8AFDDA7-017F-4323-AF70-4F0767F4F6CA}">
      <dsp:nvSpPr>
        <dsp:cNvPr id="0" name=""/>
        <dsp:cNvSpPr/>
      </dsp:nvSpPr>
      <dsp:spPr>
        <a:xfrm>
          <a:off x="4278278" y="1142999"/>
          <a:ext cx="1963763" cy="1524000"/>
        </a:xfrm>
        <a:prstGeom prst="roundRect">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accent1">
              <a:hueOff val="0"/>
              <a:satOff val="0"/>
              <a:lumOff val="0"/>
              <a:alphaOff val="0"/>
              <a:shade val="60000"/>
              <a:satMod val="11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t" anchorCtr="0">
          <a:noAutofit/>
        </a:bodyPr>
        <a:lstStyle/>
        <a:p>
          <a:pPr lvl="0" algn="l" defTabSz="1022350" rtl="0">
            <a:lnSpc>
              <a:spcPct val="90000"/>
            </a:lnSpc>
            <a:spcBef>
              <a:spcPct val="0"/>
            </a:spcBef>
            <a:spcAft>
              <a:spcPct val="35000"/>
            </a:spcAft>
          </a:pPr>
          <a:r>
            <a:rPr lang="en-US" sz="2300" kern="1200" dirty="0" smtClean="0"/>
            <a:t>Review</a:t>
          </a:r>
          <a:endParaRPr lang="en-US" sz="2300" kern="1200" dirty="0"/>
        </a:p>
        <a:p>
          <a:pPr marL="171450" lvl="1" indent="-171450" algn="l" defTabSz="800100" rtl="0">
            <a:lnSpc>
              <a:spcPct val="90000"/>
            </a:lnSpc>
            <a:spcBef>
              <a:spcPct val="0"/>
            </a:spcBef>
            <a:spcAft>
              <a:spcPct val="15000"/>
            </a:spcAft>
            <a:buChar char="••"/>
          </a:pPr>
          <a:r>
            <a:rPr lang="en-US" sz="1800" kern="1200" smtClean="0"/>
            <a:t>Visualize</a:t>
          </a:r>
          <a:endParaRPr lang="en-US" sz="1800" kern="1200"/>
        </a:p>
        <a:p>
          <a:pPr marL="171450" lvl="1" indent="-171450" algn="l" defTabSz="800100" rtl="0">
            <a:lnSpc>
              <a:spcPct val="90000"/>
            </a:lnSpc>
            <a:spcBef>
              <a:spcPct val="0"/>
            </a:spcBef>
            <a:spcAft>
              <a:spcPct val="15000"/>
            </a:spcAft>
            <a:buChar char="••"/>
          </a:pPr>
          <a:r>
            <a:rPr lang="en-US" sz="1800" kern="1200" smtClean="0"/>
            <a:t>Read</a:t>
          </a:r>
          <a:endParaRPr lang="en-US" sz="1800" kern="1200"/>
        </a:p>
      </dsp:txBody>
      <dsp:txXfrm>
        <a:off x="4352674" y="1217395"/>
        <a:ext cx="1814971" cy="1375208"/>
      </dsp:txXfrm>
    </dsp:sp>
    <dsp:sp modelId="{DB14E1A6-9D54-4D52-9AFB-2FBE1B25C0C7}">
      <dsp:nvSpPr>
        <dsp:cNvPr id="0" name=""/>
        <dsp:cNvSpPr/>
      </dsp:nvSpPr>
      <dsp:spPr>
        <a:xfrm>
          <a:off x="6416599" y="1142999"/>
          <a:ext cx="1963763" cy="1524000"/>
        </a:xfrm>
        <a:prstGeom prst="roundRect">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accent1">
              <a:hueOff val="0"/>
              <a:satOff val="0"/>
              <a:lumOff val="0"/>
              <a:alphaOff val="0"/>
              <a:shade val="60000"/>
              <a:satMod val="11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t" anchorCtr="0">
          <a:noAutofit/>
        </a:bodyPr>
        <a:lstStyle/>
        <a:p>
          <a:pPr lvl="0" algn="l" defTabSz="1022350" rtl="0">
            <a:lnSpc>
              <a:spcPct val="90000"/>
            </a:lnSpc>
            <a:spcBef>
              <a:spcPct val="0"/>
            </a:spcBef>
            <a:spcAft>
              <a:spcPct val="35000"/>
            </a:spcAft>
          </a:pPr>
          <a:r>
            <a:rPr lang="en-US" sz="2300" kern="1200" smtClean="0"/>
            <a:t>Export</a:t>
          </a:r>
          <a:endParaRPr lang="en-US" sz="2300" kern="1200"/>
        </a:p>
        <a:p>
          <a:pPr marL="171450" lvl="1" indent="-171450" algn="l" defTabSz="800100" rtl="0">
            <a:lnSpc>
              <a:spcPct val="90000"/>
            </a:lnSpc>
            <a:spcBef>
              <a:spcPct val="0"/>
            </a:spcBef>
            <a:spcAft>
              <a:spcPct val="15000"/>
            </a:spcAft>
            <a:buChar char="••"/>
          </a:pPr>
          <a:r>
            <a:rPr lang="en-US" sz="1800" kern="1200" smtClean="0"/>
            <a:t>Save as PDF/TIFF</a:t>
          </a:r>
          <a:endParaRPr lang="en-US" sz="1800" kern="1200"/>
        </a:p>
        <a:p>
          <a:pPr marL="171450" lvl="1" indent="-171450" algn="l" defTabSz="800100" rtl="0">
            <a:lnSpc>
              <a:spcPct val="90000"/>
            </a:lnSpc>
            <a:spcBef>
              <a:spcPct val="0"/>
            </a:spcBef>
            <a:spcAft>
              <a:spcPct val="15000"/>
            </a:spcAft>
            <a:buChar char="••"/>
          </a:pPr>
          <a:r>
            <a:rPr lang="en-US" sz="1800" kern="1200" smtClean="0"/>
            <a:t>Print</a:t>
          </a:r>
          <a:endParaRPr lang="en-US" sz="1800" kern="1200"/>
        </a:p>
      </dsp:txBody>
      <dsp:txXfrm>
        <a:off x="6490995" y="1217395"/>
        <a:ext cx="1814971" cy="137520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module will cover all the Enterprise Content Management (ECM) capabilities in SharePoint 2013 in the areas of document management, recordings management and eDiscovery. Microsoft invested a considerable amount of effort in eDiscovery in SharePoint 2013 and this module will cover what students need to know. In addition students will also learn how to work with Managed Metadata, what’s new in SharePoint 2013 and how to leverage it in custom solutions using either the existing server-side API or the new client-side API.</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early versions of SharePoint it was a challenge to keep content types synchronized across Site Collections. In 2010 the Managed Metadata Service was</a:t>
            </a:r>
            <a:r>
              <a:rPr lang="en-US" baseline="0" dirty="0" smtClean="0"/>
              <a:t> enhanced to Publish certain Content Types to all site collections as Enterprise Content Types. They are read only in the subscribing site collection, but can be inherited from.</a:t>
            </a:r>
            <a:endParaRPr lang="en-US" dirty="0"/>
          </a:p>
        </p:txBody>
      </p:sp>
    </p:spTree>
    <p:extLst>
      <p:ext uri="{BB962C8B-B14F-4D97-AF65-F5344CB8AC3E}">
        <p14:creationId xmlns:p14="http://schemas.microsoft.com/office/powerpoint/2010/main" val="18256854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diagram the Managed Metadata Service has a designated Content</a:t>
            </a:r>
            <a:r>
              <a:rPr lang="en-US" baseline="0" dirty="0" smtClean="0"/>
              <a:t> Type Hub that pushes it’s content types to the subscribed Web Applications and Site Collections.</a:t>
            </a:r>
            <a:endParaRPr lang="en-US" dirty="0"/>
          </a:p>
        </p:txBody>
      </p:sp>
    </p:spTree>
    <p:extLst>
      <p:ext uri="{BB962C8B-B14F-4D97-AF65-F5344CB8AC3E}">
        <p14:creationId xmlns:p14="http://schemas.microsoft.com/office/powerpoint/2010/main" val="1822087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Configure Enterprise</a:t>
            </a:r>
            <a:r>
              <a:rPr lang="en-US" baseline="0" dirty="0" smtClean="0"/>
              <a:t> Content Types</a:t>
            </a:r>
          </a:p>
          <a:p>
            <a:r>
              <a:rPr lang="en-US" baseline="0" dirty="0" smtClean="0"/>
              <a:t>Publishing and Republishing Content Types</a:t>
            </a:r>
            <a:endParaRPr lang="en-US" dirty="0"/>
          </a:p>
        </p:txBody>
      </p:sp>
    </p:spTree>
    <p:extLst>
      <p:ext uri="{BB962C8B-B14F-4D97-AF65-F5344CB8AC3E}">
        <p14:creationId xmlns:p14="http://schemas.microsoft.com/office/powerpoint/2010/main" val="17446972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650142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b="1" dirty="0" smtClean="0"/>
              <a:t>The Document Sets </a:t>
            </a:r>
            <a:r>
              <a:rPr lang="en-US" dirty="0" smtClean="0"/>
              <a:t>feature is a site collection features</a:t>
            </a:r>
            <a:r>
              <a:rPr lang="en-US" baseline="0" dirty="0" smtClean="0"/>
              <a:t> that is not activated by default.</a:t>
            </a:r>
            <a:endParaRPr lang="en-US" dirty="0" smtClean="0"/>
          </a:p>
          <a:p>
            <a:pPr marL="0" indent="0">
              <a:buFont typeface="Arial" pitchFamily="34" charset="0"/>
              <a:buNone/>
            </a:pPr>
            <a:endParaRPr lang="en-US" dirty="0" smtClean="0"/>
          </a:p>
          <a:p>
            <a:pPr marL="0" indent="0">
              <a:buFont typeface="Arial" pitchFamily="34" charset="0"/>
              <a:buNone/>
            </a:pPr>
            <a:r>
              <a:rPr lang="en-US" dirty="0" smtClean="0"/>
              <a:t>Document sets pull multiple items together to create a single work product.</a:t>
            </a:r>
          </a:p>
          <a:p>
            <a:pPr marL="0" indent="0">
              <a:buFont typeface="Arial" pitchFamily="34" charset="0"/>
              <a:buNone/>
            </a:pPr>
            <a:endParaRPr lang="en-US" dirty="0" smtClean="0"/>
          </a:p>
          <a:p>
            <a:pPr marL="0" indent="0">
              <a:buFont typeface="Arial" pitchFamily="34" charset="0"/>
              <a:buNone/>
            </a:pPr>
            <a:r>
              <a:rPr lang="en-US" dirty="0" smtClean="0"/>
              <a:t>Each item is seen as an individual item, but the whole set can be versioned, it can participate, or it can be downloaded.</a:t>
            </a:r>
          </a:p>
          <a:p>
            <a:pPr marL="0" indent="0">
              <a:buFont typeface="Arial" pitchFamily="34" charset="0"/>
              <a:buNone/>
            </a:pPr>
            <a:endParaRPr lang="en-US" dirty="0" smtClean="0"/>
          </a:p>
          <a:p>
            <a:pPr marL="0" indent="0">
              <a:buFont typeface="Arial" pitchFamily="34" charset="0"/>
              <a:buNone/>
            </a:pPr>
            <a:r>
              <a:rPr lang="en-US" dirty="0" smtClean="0"/>
              <a:t>A document set can contain a collection of documents</a:t>
            </a:r>
            <a:r>
              <a:rPr lang="en-US" baseline="0" dirty="0" smtClean="0"/>
              <a:t> of different types.</a:t>
            </a:r>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14 - Enterprise Content Management</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14-</a:t>
            </a:r>
            <a:fld id="{073E6628-0705-4E34-90AA-D61A964D0AFD}" type="slidenum">
              <a:rPr lang="en-US" smtClean="0"/>
              <a:pPr/>
              <a:t>15</a:t>
            </a:fld>
            <a:endParaRPr lang="en-US" dirty="0"/>
          </a:p>
        </p:txBody>
      </p:sp>
    </p:spTree>
    <p:extLst>
      <p:ext uri="{BB962C8B-B14F-4D97-AF65-F5344CB8AC3E}">
        <p14:creationId xmlns:p14="http://schemas.microsoft.com/office/powerpoint/2010/main" val="31080039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smtClean="0"/>
              <a:t>A </a:t>
            </a:r>
            <a:r>
              <a:rPr lang="en-US" b="1" dirty="0" smtClean="0"/>
              <a:t>Document set</a:t>
            </a:r>
            <a:r>
              <a:rPr lang="en-US" dirty="0" smtClean="0"/>
              <a:t> is a content type</a:t>
            </a:r>
            <a:r>
              <a:rPr lang="en-US" baseline="0" dirty="0" smtClean="0"/>
              <a:t> that contains other content types, so a document set can only be created on a document library that is content type enabled.</a:t>
            </a:r>
          </a:p>
          <a:p>
            <a:pPr marL="0" indent="0">
              <a:buFont typeface="Arial" pitchFamily="34" charset="0"/>
              <a:buNone/>
            </a:pPr>
            <a:endParaRPr lang="en-US" baseline="0" dirty="0" smtClean="0"/>
          </a:p>
          <a:p>
            <a:pPr marL="0" indent="0">
              <a:buFont typeface="Arial" pitchFamily="34" charset="0"/>
              <a:buNone/>
            </a:pPr>
            <a:r>
              <a:rPr lang="en-US" baseline="0" dirty="0" smtClean="0"/>
              <a:t>The </a:t>
            </a:r>
            <a:r>
              <a:rPr lang="en-US" b="1" baseline="0" dirty="0" smtClean="0"/>
              <a:t>Document set </a:t>
            </a:r>
            <a:r>
              <a:rPr lang="en-US" baseline="0" dirty="0" smtClean="0"/>
              <a:t>content type is represented as a folder.</a:t>
            </a:r>
            <a:endParaRPr lang="en-US" dirty="0" smtClean="0"/>
          </a:p>
          <a:p>
            <a:pPr marL="0" indent="0">
              <a:buFont typeface="Arial" pitchFamily="34" charset="0"/>
              <a:buNone/>
            </a:pPr>
            <a:endParaRPr lang="en-US" dirty="0" smtClean="0"/>
          </a:p>
          <a:p>
            <a:pPr marL="0" indent="0">
              <a:buFont typeface="Arial" pitchFamily="34" charset="0"/>
              <a:buNone/>
            </a:pPr>
            <a:r>
              <a:rPr lang="en-US" dirty="0" smtClean="0"/>
              <a:t>The Welcome page is a Web Part page</a:t>
            </a:r>
            <a:r>
              <a:rPr lang="en-US" baseline="0" dirty="0" smtClean="0"/>
              <a:t> that can be customized. From here you can manage the properties of the document set and upload documents using the buttons on the ribbon.</a:t>
            </a:r>
          </a:p>
          <a:p>
            <a:pPr marL="0" indent="0">
              <a:buFont typeface="Arial" pitchFamily="34" charset="0"/>
              <a:buNone/>
            </a:pPr>
            <a:endParaRPr lang="en-US" baseline="0" dirty="0" smtClean="0"/>
          </a:p>
          <a:p>
            <a:pPr marL="0" indent="0">
              <a:buFont typeface="Arial" pitchFamily="34" charset="0"/>
              <a:buNone/>
            </a:pPr>
            <a:r>
              <a:rPr lang="en-US" baseline="0" dirty="0" smtClean="0"/>
              <a:t>Content in shared columns is pushed down to each item in the set.</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14 - Enterprise Content Management</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14-</a:t>
            </a:r>
            <a:fld id="{073E6628-0705-4E34-90AA-D61A964D0AFD}" type="slidenum">
              <a:rPr lang="en-US" smtClean="0"/>
              <a:pPr/>
              <a:t>16</a:t>
            </a:fld>
            <a:endParaRPr lang="en-US" dirty="0"/>
          </a:p>
        </p:txBody>
      </p:sp>
    </p:spTree>
    <p:extLst>
      <p:ext uri="{BB962C8B-B14F-4D97-AF65-F5344CB8AC3E}">
        <p14:creationId xmlns:p14="http://schemas.microsoft.com/office/powerpoint/2010/main" val="16926309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smtClean="0"/>
              <a:t>Administrators can provide document</a:t>
            </a:r>
            <a:r>
              <a:rPr lang="en-US" baseline="0" dirty="0" smtClean="0"/>
              <a:t> templates that have to be used when creating items that are part of a document set.</a:t>
            </a:r>
            <a:endParaRPr lang="en-US" dirty="0" smtClean="0"/>
          </a:p>
          <a:p>
            <a:pPr marL="0" indent="0">
              <a:buFont typeface="Arial" pitchFamily="34" charset="0"/>
              <a:buNone/>
            </a:pPr>
            <a:endParaRPr lang="en-US" dirty="0" smtClean="0"/>
          </a:p>
          <a:p>
            <a:pPr marL="0" indent="0">
              <a:buFont typeface="Arial" pitchFamily="34" charset="0"/>
              <a:buNone/>
            </a:pPr>
            <a:r>
              <a:rPr lang="en-US" dirty="0" smtClean="0"/>
              <a:t>A </a:t>
            </a:r>
            <a:r>
              <a:rPr lang="en-US" baseline="0" dirty="0" smtClean="0"/>
              <a:t>document set must be seen as a single atomic unit that is comprised of many child components.</a:t>
            </a:r>
          </a:p>
          <a:p>
            <a:pPr marL="0" indent="0">
              <a:buFont typeface="Arial" pitchFamily="34" charset="0"/>
              <a:buNone/>
            </a:pPr>
            <a:endParaRPr lang="en-US" baseline="0" dirty="0" smtClean="0"/>
          </a:p>
          <a:p>
            <a:pPr marL="0" indent="0">
              <a:buFont typeface="Arial" pitchFamily="34" charset="0"/>
              <a:buNone/>
            </a:pPr>
            <a:r>
              <a:rPr lang="en-US" baseline="0" dirty="0" smtClean="0"/>
              <a:t>There are a number of actions that can be taken on the document set as a whole:</a:t>
            </a:r>
          </a:p>
          <a:p>
            <a:pPr marL="628650" lvl="1" indent="-171450">
              <a:buFont typeface="Arial" pitchFamily="34" charset="0"/>
              <a:buChar char="•"/>
            </a:pPr>
            <a:r>
              <a:rPr lang="en-US" dirty="0" smtClean="0"/>
              <a:t>Start a workflow on the document set.</a:t>
            </a:r>
          </a:p>
          <a:p>
            <a:pPr marL="628650" lvl="1" indent="-171450">
              <a:buFont typeface="Arial" pitchFamily="34" charset="0"/>
              <a:buChar char="•"/>
            </a:pPr>
            <a:r>
              <a:rPr lang="en-US" dirty="0" smtClean="0"/>
              <a:t>View</a:t>
            </a:r>
            <a:r>
              <a:rPr lang="en-US" baseline="0" dirty="0" smtClean="0"/>
              <a:t> the history of the document set.</a:t>
            </a:r>
            <a:endParaRPr lang="en-US" dirty="0" smtClean="0"/>
          </a:p>
          <a:p>
            <a:pPr marL="628650" lvl="1" indent="-171450">
              <a:buFont typeface="Arial" pitchFamily="34" charset="0"/>
              <a:buChar char="•"/>
            </a:pPr>
            <a:r>
              <a:rPr lang="en-US" dirty="0" smtClean="0"/>
              <a:t>Versioning is applied to the Document Set as a whole, allowing users to capture snapshots of the version of each document at a point in time in case a roll back is needed. </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14 - Enterprise Content Management</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14-</a:t>
            </a:r>
            <a:fld id="{073E6628-0705-4E34-90AA-D61A964D0AFD}" type="slidenum">
              <a:rPr lang="en-US" smtClean="0"/>
              <a:pPr/>
              <a:t>17</a:t>
            </a:fld>
            <a:endParaRPr lang="en-US" dirty="0"/>
          </a:p>
        </p:txBody>
      </p:sp>
    </p:spTree>
    <p:extLst>
      <p:ext uri="{BB962C8B-B14F-4D97-AF65-F5344CB8AC3E}">
        <p14:creationId xmlns:p14="http://schemas.microsoft.com/office/powerpoint/2010/main" val="26910537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14 - Enterprise Content Management</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14-</a:t>
            </a:r>
            <a:fld id="{073E6628-0705-4E34-90AA-D61A964D0AFD}" type="slidenum">
              <a:rPr lang="en-US" smtClean="0"/>
              <a:pPr/>
              <a:t>18</a:t>
            </a:fld>
            <a:endParaRPr lang="en-US" dirty="0"/>
          </a:p>
        </p:txBody>
      </p:sp>
    </p:spTree>
    <p:extLst>
      <p:ext uri="{BB962C8B-B14F-4D97-AF65-F5344CB8AC3E}">
        <p14:creationId xmlns:p14="http://schemas.microsoft.com/office/powerpoint/2010/main" val="29528169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367683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smtClean="0"/>
              <a:t>Records</a:t>
            </a:r>
            <a:r>
              <a:rPr lang="en-US" baseline="0" dirty="0" smtClean="0"/>
              <a:t> management capabilities are no longer required for a specific </a:t>
            </a:r>
            <a:r>
              <a:rPr lang="en-US" baseline="0" smtClean="0"/>
              <a:t>site template: </a:t>
            </a:r>
            <a:r>
              <a:rPr lang="en-US" baseline="0" dirty="0" smtClean="0"/>
              <a:t>they have been refactored to Features. This allows for activation of the features in standard SharePoint sites, and not only in a site based on the Records Management site template.</a:t>
            </a:r>
          </a:p>
          <a:p>
            <a:pPr marL="0" indent="0">
              <a:buFont typeface="Arial" pitchFamily="34" charset="0"/>
              <a:buNone/>
            </a:pPr>
            <a:endParaRPr lang="en-US" baseline="0" dirty="0" smtClean="0"/>
          </a:p>
          <a:p>
            <a:pPr marL="0" indent="0">
              <a:buFont typeface="Arial" pitchFamily="34" charset="0"/>
              <a:buNone/>
            </a:pPr>
            <a:r>
              <a:rPr lang="en-US" baseline="0" dirty="0" smtClean="0"/>
              <a:t>Records can now be created side by side with other documents in the same library.</a:t>
            </a:r>
          </a:p>
          <a:p>
            <a:pPr marL="0" indent="0">
              <a:buFont typeface="Arial" pitchFamily="34" charset="0"/>
              <a:buNone/>
            </a:pPr>
            <a:endParaRPr lang="en-US" sz="1200" dirty="0" smtClean="0"/>
          </a:p>
          <a:p>
            <a:pPr marL="0" indent="0">
              <a:buFont typeface="Arial" pitchFamily="34" charset="0"/>
              <a:buNone/>
            </a:pPr>
            <a:r>
              <a:rPr lang="en-US" sz="1200" dirty="0" smtClean="0"/>
              <a:t>SharePoint 2010 makes it possible to apply different policies (i.e. retention schedules) depending if the item is a record or a document.</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14 - Enterprise Content Management</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14-</a:t>
            </a:r>
            <a:fld id="{073E6628-0705-4E34-90AA-D61A964D0AFD}" type="slidenum">
              <a:rPr lang="en-US" smtClean="0"/>
              <a:pPr/>
              <a:t>20</a:t>
            </a:fld>
            <a:endParaRPr lang="en-US" dirty="0"/>
          </a:p>
        </p:txBody>
      </p:sp>
    </p:spTree>
    <p:extLst>
      <p:ext uri="{BB962C8B-B14F-4D97-AF65-F5344CB8AC3E}">
        <p14:creationId xmlns:p14="http://schemas.microsoft.com/office/powerpoint/2010/main" val="397984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448304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Routing rules are defined by site administrators.</a:t>
            </a:r>
          </a:p>
          <a:p>
            <a:endParaRPr lang="en-US" dirty="0" smtClean="0"/>
          </a:p>
          <a:p>
            <a:r>
              <a:rPr lang="en-US" dirty="0" smtClean="0"/>
              <a:t>The </a:t>
            </a:r>
            <a:r>
              <a:rPr lang="en-US" b="1" dirty="0" smtClean="0"/>
              <a:t>Content Organizer </a:t>
            </a:r>
            <a:r>
              <a:rPr lang="en-US" dirty="0" smtClean="0"/>
              <a:t>only works on content types that are or derive from the Document content type.  </a:t>
            </a:r>
          </a:p>
          <a:p>
            <a:endParaRPr lang="en-US" dirty="0" smtClean="0"/>
          </a:p>
          <a:p>
            <a:r>
              <a:rPr lang="en-US" dirty="0" smtClean="0"/>
              <a:t>The </a:t>
            </a:r>
            <a:r>
              <a:rPr lang="en-US" b="1" dirty="0" smtClean="0"/>
              <a:t>Content Organizer </a:t>
            </a:r>
            <a:r>
              <a:rPr lang="en-US" dirty="0" smtClean="0"/>
              <a:t>feature is a Site Features that is not activated by default.</a:t>
            </a:r>
          </a:p>
          <a:p>
            <a:endParaRPr lang="en-US" dirty="0" smtClean="0"/>
          </a:p>
          <a:p>
            <a:endParaRPr lang="nl-BE"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14 - Enterprise Content Management</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14-</a:t>
            </a:r>
            <a:fld id="{073E6628-0705-4E34-90AA-D61A964D0AFD}" type="slidenum">
              <a:rPr lang="en-US" smtClean="0"/>
              <a:pPr/>
              <a:t>21</a:t>
            </a:fld>
            <a:endParaRPr lang="en-US" dirty="0"/>
          </a:p>
        </p:txBody>
      </p:sp>
    </p:spTree>
    <p:extLst>
      <p:ext uri="{BB962C8B-B14F-4D97-AF65-F5344CB8AC3E}">
        <p14:creationId xmlns:p14="http://schemas.microsoft.com/office/powerpoint/2010/main" val="38925697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smtClean="0"/>
              <a:t>New </a:t>
            </a:r>
            <a:r>
              <a:rPr lang="en-US" baseline="0" dirty="0" smtClean="0"/>
              <a:t>to SharePoint 2010 is the ability to assign a document a unique ID, which will be unique to the site collection.</a:t>
            </a:r>
          </a:p>
          <a:p>
            <a:pPr marL="171450" indent="-171450">
              <a:buFont typeface="Arial" pitchFamily="34" charset="0"/>
              <a:buChar char="•"/>
            </a:pPr>
            <a:endParaRPr lang="en-US" baseline="0" dirty="0" smtClean="0"/>
          </a:p>
          <a:p>
            <a:pPr marL="0" indent="0">
              <a:buFont typeface="Arial" pitchFamily="34" charset="0"/>
              <a:buNone/>
            </a:pPr>
            <a:r>
              <a:rPr lang="en-US" baseline="0" dirty="0" smtClean="0"/>
              <a:t>This ID when used in conjunction with a specific URL (by sticking the ID on the query string) will take people to the document regardless if it is moved within the same document library or across libraries within a site collection.</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14 - Enterprise Content Management</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14-</a:t>
            </a:r>
            <a:fld id="{073E6628-0705-4E34-90AA-D61A964D0AFD}" type="slidenum">
              <a:rPr lang="en-US" smtClean="0"/>
              <a:pPr/>
              <a:t>22</a:t>
            </a:fld>
            <a:endParaRPr lang="en-US" dirty="0"/>
          </a:p>
        </p:txBody>
      </p:sp>
    </p:spTree>
    <p:extLst>
      <p:ext uri="{BB962C8B-B14F-4D97-AF65-F5344CB8AC3E}">
        <p14:creationId xmlns:p14="http://schemas.microsoft.com/office/powerpoint/2010/main" val="8335025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910187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ECM implementation</a:t>
            </a:r>
            <a:r>
              <a:rPr lang="en-US" baseline="0" dirty="0" smtClean="0"/>
              <a:t> has two sides to the solution: (1) getting content classified and into the system and (2) being able to find and act on the content that is in the system. eDiscovery addresses the latter part of this need. eDiscovery is the process of finding relevant content, typically in responding to addressing a legal even, reviewing that content and exporting it for further use.</a:t>
            </a:r>
            <a:endParaRPr lang="en-US" dirty="0"/>
          </a:p>
        </p:txBody>
      </p:sp>
    </p:spTree>
    <p:extLst>
      <p:ext uri="{BB962C8B-B14F-4D97-AF65-F5344CB8AC3E}">
        <p14:creationId xmlns:p14="http://schemas.microsoft.com/office/powerpoint/2010/main" val="14499302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590382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smtClean="0">
                <a:solidFill>
                  <a:schemeClr val="tx1"/>
                </a:solidFill>
                <a:effectLst/>
                <a:latin typeface="Segoe UI" pitchFamily="34" charset="0"/>
                <a:ea typeface="+mn-ea"/>
                <a:cs typeface="+mn-cs"/>
              </a:rPr>
              <a:t>SharePoint 2013 introduces a new site for managing discovery cases and holds. The </a:t>
            </a:r>
            <a:r>
              <a:rPr lang="en-US" sz="900" b="1" i="1" kern="1200" dirty="0" smtClean="0">
                <a:solidFill>
                  <a:schemeClr val="tx1"/>
                </a:solidFill>
                <a:effectLst/>
                <a:latin typeface="Segoe UI" pitchFamily="34" charset="0"/>
                <a:ea typeface="+mn-ea"/>
                <a:cs typeface="+mn-cs"/>
              </a:rPr>
              <a:t>Discovery Center</a:t>
            </a:r>
            <a:r>
              <a:rPr lang="en-US" sz="900" b="1" kern="1200" dirty="0" smtClean="0">
                <a:solidFill>
                  <a:schemeClr val="tx1"/>
                </a:solidFill>
                <a:effectLst/>
                <a:latin typeface="Segoe UI" pitchFamily="34" charset="0"/>
                <a:ea typeface="+mn-ea"/>
                <a:cs typeface="+mn-cs"/>
              </a:rPr>
              <a:t> </a:t>
            </a:r>
            <a:r>
              <a:rPr lang="en-US" sz="900" kern="1200" dirty="0" smtClean="0">
                <a:solidFill>
                  <a:schemeClr val="tx1"/>
                </a:solidFill>
                <a:effectLst/>
                <a:latin typeface="Segoe UI" pitchFamily="34" charset="0"/>
                <a:ea typeface="+mn-ea"/>
                <a:cs typeface="+mn-cs"/>
              </a:rPr>
              <a:t>site template creates a portal through which you can access discovery cases to conduct searches, place content on hold, and export content. For each case, you create a new site that uses the </a:t>
            </a:r>
            <a:r>
              <a:rPr lang="en-US" sz="900" b="1" i="1" kern="1200" dirty="0" smtClean="0">
                <a:solidFill>
                  <a:schemeClr val="tx1"/>
                </a:solidFill>
                <a:effectLst/>
                <a:latin typeface="Segoe UI" pitchFamily="34" charset="0"/>
                <a:ea typeface="+mn-ea"/>
                <a:cs typeface="+mn-cs"/>
              </a:rPr>
              <a:t>Discovery Case</a:t>
            </a:r>
            <a:r>
              <a:rPr lang="en-US" sz="900" b="1" kern="1200" dirty="0" smtClean="0">
                <a:solidFill>
                  <a:schemeClr val="tx1"/>
                </a:solidFill>
                <a:effectLst/>
                <a:latin typeface="Segoe UI" pitchFamily="34" charset="0"/>
                <a:ea typeface="+mn-ea"/>
                <a:cs typeface="+mn-cs"/>
              </a:rPr>
              <a:t> </a:t>
            </a:r>
            <a:r>
              <a:rPr lang="en-US" sz="900" kern="1200" dirty="0" smtClean="0">
                <a:solidFill>
                  <a:schemeClr val="tx1"/>
                </a:solidFill>
                <a:effectLst/>
                <a:latin typeface="Segoe UI" pitchFamily="34" charset="0"/>
                <a:ea typeface="+mn-ea"/>
                <a:cs typeface="+mn-cs"/>
              </a:rPr>
              <a:t>site template. Each case is a collaboration site that includes a document library which you can use to store documents related to the management of the case. In addition, you can associate the following things with each case:</a:t>
            </a:r>
          </a:p>
          <a:p>
            <a:pPr marL="171450" lvl="0" indent="-171450">
              <a:buFont typeface="Arial" pitchFamily="34" charset="0"/>
              <a:buChar char="•"/>
            </a:pPr>
            <a:r>
              <a:rPr lang="en-US" sz="900" b="1" kern="1200" dirty="0" smtClean="0">
                <a:solidFill>
                  <a:schemeClr val="tx1"/>
                </a:solidFill>
                <a:effectLst/>
                <a:latin typeface="Segoe UI" pitchFamily="34" charset="0"/>
                <a:ea typeface="+mn-ea"/>
                <a:cs typeface="+mn-cs"/>
              </a:rPr>
              <a:t>Sources: </a:t>
            </a:r>
            <a:r>
              <a:rPr lang="en-US" sz="900" kern="1200" dirty="0" smtClean="0">
                <a:solidFill>
                  <a:schemeClr val="tx1"/>
                </a:solidFill>
                <a:effectLst/>
                <a:latin typeface="Segoe UI" pitchFamily="34" charset="0"/>
                <a:ea typeface="+mn-ea"/>
                <a:cs typeface="+mn-cs"/>
              </a:rPr>
              <a:t>Exchange mailboxes, SharePoint sites, or file shares from which content can be discovered.</a:t>
            </a:r>
          </a:p>
          <a:p>
            <a:pPr marL="171450" lvl="0" indent="-171450">
              <a:buFont typeface="Arial" pitchFamily="34" charset="0"/>
              <a:buChar char="•"/>
            </a:pPr>
            <a:r>
              <a:rPr lang="en-US" sz="900" b="1" kern="1200" dirty="0" smtClean="0">
                <a:solidFill>
                  <a:schemeClr val="tx1"/>
                </a:solidFill>
                <a:effectLst/>
                <a:latin typeface="Segoe UI" pitchFamily="34" charset="0"/>
                <a:ea typeface="+mn-ea"/>
                <a:cs typeface="+mn-cs"/>
              </a:rPr>
              <a:t>Queries: </a:t>
            </a:r>
            <a:r>
              <a:rPr lang="en-US" sz="900" kern="1200" dirty="0" smtClean="0">
                <a:solidFill>
                  <a:schemeClr val="tx1"/>
                </a:solidFill>
                <a:effectLst/>
                <a:latin typeface="Segoe UI" pitchFamily="34" charset="0"/>
                <a:ea typeface="+mn-ea"/>
                <a:cs typeface="+mn-cs"/>
              </a:rPr>
              <a:t>The search criteria, such as author, date range, and free-text terms, as well as the scope of the search. Queries are used to identify content to export.</a:t>
            </a:r>
          </a:p>
          <a:p>
            <a:pPr marL="171450" lvl="0" indent="-171450">
              <a:buFont typeface="Arial" pitchFamily="34" charset="0"/>
              <a:buChar char="•"/>
            </a:pPr>
            <a:r>
              <a:rPr lang="en-US" sz="900" b="1" kern="1200" dirty="0" smtClean="0">
                <a:solidFill>
                  <a:schemeClr val="tx1"/>
                </a:solidFill>
                <a:effectLst/>
                <a:latin typeface="Segoe UI" pitchFamily="34" charset="0"/>
                <a:ea typeface="+mn-ea"/>
                <a:cs typeface="+mn-cs"/>
              </a:rPr>
              <a:t>Discovery sets: </a:t>
            </a:r>
            <a:r>
              <a:rPr lang="en-US" sz="900" kern="1200" dirty="0" smtClean="0">
                <a:solidFill>
                  <a:schemeClr val="tx1"/>
                </a:solidFill>
                <a:effectLst/>
                <a:latin typeface="Segoe UI" pitchFamily="34" charset="0"/>
                <a:ea typeface="+mn-ea"/>
                <a:cs typeface="+mn-cs"/>
              </a:rPr>
              <a:t>Combinations of sources, queries, and whether or not to preserve content. Discovery sets are used to identify and preserve content.</a:t>
            </a:r>
          </a:p>
          <a:p>
            <a:pPr marL="171450" lvl="0" indent="-171450">
              <a:buFont typeface="Arial" pitchFamily="34" charset="0"/>
              <a:buChar char="•"/>
            </a:pPr>
            <a:r>
              <a:rPr lang="en-US" sz="900" b="1" kern="1200" dirty="0" smtClean="0">
                <a:solidFill>
                  <a:schemeClr val="tx1"/>
                </a:solidFill>
                <a:effectLst/>
                <a:latin typeface="Segoe UI" pitchFamily="34" charset="0"/>
                <a:ea typeface="+mn-ea"/>
                <a:cs typeface="+mn-cs"/>
              </a:rPr>
              <a:t>Exports: </a:t>
            </a:r>
            <a:r>
              <a:rPr lang="en-US" sz="900" kern="1200" dirty="0" smtClean="0">
                <a:solidFill>
                  <a:schemeClr val="tx1"/>
                </a:solidFill>
                <a:effectLst/>
                <a:latin typeface="Segoe UI" pitchFamily="34" charset="0"/>
                <a:ea typeface="+mn-ea"/>
                <a:cs typeface="+mn-cs"/>
              </a:rPr>
              <a:t>A list of all of the exports that have been produced relating to the case.</a:t>
            </a:r>
          </a:p>
          <a:p>
            <a:r>
              <a:rPr lang="en-US" sz="900" kern="1200" dirty="0" smtClean="0">
                <a:solidFill>
                  <a:schemeClr val="tx1"/>
                </a:solidFill>
                <a:effectLst/>
                <a:latin typeface="Segoe UI" pitchFamily="34" charset="0"/>
                <a:ea typeface="+mn-ea"/>
                <a:cs typeface="+mn-cs"/>
              </a:rPr>
              <a:t>When there is a new need for discovery — for example, a legal case or an audit — a user with the appropriate permission can create a new case, add sources of information to be searched, create queries to identify the specific material to be located, and then execute the queries. The user can then preserve the sites and mailboxes in which content was discovered, retain the items that matched the queries, and export the items. When the case is closed, all of the holds associated with the case are released.</a:t>
            </a:r>
            <a:endParaRPr lang="en-US" dirty="0"/>
          </a:p>
        </p:txBody>
      </p:sp>
    </p:spTree>
    <p:extLst>
      <p:ext uri="{BB962C8B-B14F-4D97-AF65-F5344CB8AC3E}">
        <p14:creationId xmlns:p14="http://schemas.microsoft.com/office/powerpoint/2010/main" val="9685797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900" b="1" kern="1200" dirty="0" smtClean="0">
                <a:solidFill>
                  <a:schemeClr val="tx1"/>
                </a:solidFill>
                <a:effectLst/>
                <a:latin typeface="Segoe UI" pitchFamily="34" charset="0"/>
                <a:ea typeface="+mn-ea"/>
                <a:cs typeface="+mn-cs"/>
              </a:rPr>
              <a:t>Enterprise-wide </a:t>
            </a:r>
            <a:r>
              <a:rPr lang="en-US" sz="900" b="1" kern="1200" dirty="0" err="1" smtClean="0">
                <a:solidFill>
                  <a:schemeClr val="tx1"/>
                </a:solidFill>
                <a:effectLst/>
                <a:latin typeface="Segoe UI" pitchFamily="34" charset="0"/>
                <a:ea typeface="+mn-ea"/>
                <a:cs typeface="+mn-cs"/>
              </a:rPr>
              <a:t>eDiscovery</a:t>
            </a:r>
            <a:endParaRPr lang="en-US" sz="900" b="1" kern="1200" dirty="0" smtClean="0">
              <a:solidFill>
                <a:schemeClr val="tx1"/>
              </a:solidFill>
              <a:effectLst/>
              <a:latin typeface="Segoe UI" pitchFamily="34" charset="0"/>
              <a:ea typeface="+mn-ea"/>
              <a:cs typeface="+mn-cs"/>
            </a:endParaRPr>
          </a:p>
          <a:p>
            <a:r>
              <a:rPr lang="en-US" sz="900" kern="1200" dirty="0" smtClean="0">
                <a:solidFill>
                  <a:schemeClr val="tx1"/>
                </a:solidFill>
                <a:effectLst/>
                <a:latin typeface="Segoe UI" pitchFamily="34" charset="0"/>
                <a:ea typeface="+mn-ea"/>
                <a:cs typeface="+mn-cs"/>
              </a:rPr>
              <a:t>With SharePoint Server 2013 you can centrally manage eDiscovery across multiple SharePoint farms, Exchange servers, and file shares. From one discovery center you can:</a:t>
            </a:r>
          </a:p>
          <a:p>
            <a:pPr marL="171450" lvl="0" indent="-171450">
              <a:buFont typeface="Arial" panose="020B0604020202020204" pitchFamily="34" charset="0"/>
              <a:buChar char="•"/>
            </a:pPr>
            <a:r>
              <a:rPr lang="en-US" sz="900" kern="1200" dirty="0" smtClean="0">
                <a:solidFill>
                  <a:schemeClr val="tx1"/>
                </a:solidFill>
                <a:effectLst/>
                <a:latin typeface="Segoe UI" pitchFamily="34" charset="0"/>
                <a:ea typeface="+mn-ea"/>
                <a:cs typeface="+mn-cs"/>
              </a:rPr>
              <a:t>Create a case, define a query, and search SharePoint Server 2013, Exchange Server, and file shares throughout the enterprise for content that matches the query.</a:t>
            </a:r>
          </a:p>
          <a:p>
            <a:pPr marL="171450" lvl="0" indent="-171450">
              <a:buFont typeface="Arial" panose="020B0604020202020204" pitchFamily="34" charset="0"/>
              <a:buChar char="•"/>
            </a:pPr>
            <a:r>
              <a:rPr lang="en-US" sz="900" kern="1200" dirty="0" smtClean="0">
                <a:solidFill>
                  <a:schemeClr val="tx1"/>
                </a:solidFill>
                <a:effectLst/>
                <a:latin typeface="Segoe UI" pitchFamily="34" charset="0"/>
                <a:ea typeface="+mn-ea"/>
                <a:cs typeface="+mn-cs"/>
              </a:rPr>
              <a:t>Export all of the content that was identified.</a:t>
            </a:r>
          </a:p>
          <a:p>
            <a:pPr marL="171450" lvl="0" indent="-171450">
              <a:buFont typeface="Arial" panose="020B0604020202020204" pitchFamily="34" charset="0"/>
              <a:buChar char="•"/>
            </a:pPr>
            <a:r>
              <a:rPr lang="en-US" sz="900" kern="1200" dirty="0" smtClean="0">
                <a:solidFill>
                  <a:schemeClr val="tx1"/>
                </a:solidFill>
                <a:effectLst/>
                <a:latin typeface="Segoe UI" pitchFamily="34" charset="0"/>
                <a:ea typeface="+mn-ea"/>
                <a:cs typeface="+mn-cs"/>
              </a:rPr>
              <a:t>Preserve items in place in SharePoint Server 2013 or Exchange Server.</a:t>
            </a:r>
          </a:p>
          <a:p>
            <a:pPr marL="171450" lvl="0" indent="-171450">
              <a:buFont typeface="Arial" panose="020B0604020202020204" pitchFamily="34" charset="0"/>
              <a:buChar char="•"/>
            </a:pPr>
            <a:r>
              <a:rPr lang="en-US" sz="900" kern="1200" dirty="0" smtClean="0">
                <a:solidFill>
                  <a:schemeClr val="tx1"/>
                </a:solidFill>
                <a:effectLst/>
                <a:latin typeface="Segoe UI" pitchFamily="34" charset="0"/>
                <a:ea typeface="+mn-ea"/>
                <a:cs typeface="+mn-cs"/>
              </a:rPr>
              <a:t>Track statistics related to the case.</a:t>
            </a:r>
          </a:p>
          <a:p>
            <a:r>
              <a:rPr lang="en-US" sz="900" kern="1200" dirty="0" smtClean="0">
                <a:solidFill>
                  <a:schemeClr val="tx1"/>
                </a:solidFill>
                <a:effectLst/>
                <a:latin typeface="Segoe UI" pitchFamily="34" charset="0"/>
                <a:ea typeface="+mn-ea"/>
                <a:cs typeface="+mn-cs"/>
              </a:rPr>
              <a:t> </a:t>
            </a:r>
          </a:p>
          <a:p>
            <a:r>
              <a:rPr lang="en-US" sz="900" kern="1200" dirty="0" smtClean="0">
                <a:solidFill>
                  <a:schemeClr val="tx1"/>
                </a:solidFill>
                <a:effectLst/>
                <a:latin typeface="Segoe UI" pitchFamily="34" charset="0"/>
                <a:ea typeface="+mn-ea"/>
                <a:cs typeface="+mn-cs"/>
              </a:rPr>
              <a:t>To implement </a:t>
            </a:r>
            <a:r>
              <a:rPr lang="en-US" sz="900" kern="1200" dirty="0" err="1" smtClean="0">
                <a:solidFill>
                  <a:schemeClr val="tx1"/>
                </a:solidFill>
                <a:effectLst/>
                <a:latin typeface="Segoe UI" pitchFamily="34" charset="0"/>
                <a:ea typeface="+mn-ea"/>
                <a:cs typeface="+mn-cs"/>
              </a:rPr>
              <a:t>eDiscovery</a:t>
            </a:r>
            <a:r>
              <a:rPr lang="en-US" sz="900" kern="1200" dirty="0" smtClean="0">
                <a:solidFill>
                  <a:schemeClr val="tx1"/>
                </a:solidFill>
                <a:effectLst/>
                <a:latin typeface="Segoe UI" pitchFamily="34" charset="0"/>
                <a:ea typeface="+mn-ea"/>
                <a:cs typeface="+mn-cs"/>
              </a:rPr>
              <a:t> across the enterprise, you first select one farm to host the discovery center. The Search Service application that is associated with this farm becomes the central Search Service application, for </a:t>
            </a:r>
            <a:r>
              <a:rPr lang="en-US" sz="900" kern="1200" dirty="0" err="1" smtClean="0">
                <a:solidFill>
                  <a:schemeClr val="tx1"/>
                </a:solidFill>
                <a:effectLst/>
                <a:latin typeface="Segoe UI" pitchFamily="34" charset="0"/>
                <a:ea typeface="+mn-ea"/>
                <a:cs typeface="+mn-cs"/>
              </a:rPr>
              <a:t>eDiscovery</a:t>
            </a:r>
            <a:r>
              <a:rPr lang="en-US" sz="900" kern="1200" dirty="0" smtClean="0">
                <a:solidFill>
                  <a:schemeClr val="tx1"/>
                </a:solidFill>
                <a:effectLst/>
                <a:latin typeface="Segoe UI" pitchFamily="34" charset="0"/>
                <a:ea typeface="+mn-ea"/>
                <a:cs typeface="+mn-cs"/>
              </a:rPr>
              <a:t> purposes. You create a proxy to the central Search Service application in each SharePoint Server farm that contains discoverable content, and configure the central Search Service application to crawl file shares that contain discoverable content. SharePoint Server </a:t>
            </a:r>
            <a:r>
              <a:rPr lang="en-US" sz="900" kern="1200" baseline="0" dirty="0" smtClean="0">
                <a:solidFill>
                  <a:schemeClr val="tx1"/>
                </a:solidFill>
                <a:effectLst/>
                <a:latin typeface="Segoe UI" pitchFamily="34" charset="0"/>
                <a:ea typeface="+mn-ea"/>
                <a:cs typeface="+mn-cs"/>
              </a:rPr>
              <a:t>2013 </a:t>
            </a:r>
            <a:r>
              <a:rPr lang="en-US" sz="900" kern="1200" dirty="0" smtClean="0">
                <a:solidFill>
                  <a:schemeClr val="tx1"/>
                </a:solidFill>
                <a:effectLst/>
                <a:latin typeface="Segoe UI" pitchFamily="34" charset="0"/>
                <a:ea typeface="+mn-ea"/>
                <a:cs typeface="+mn-cs"/>
              </a:rPr>
              <a:t>automatically discovers the connection to Exchange Server. Any content from SharePoint Server</a:t>
            </a:r>
            <a:r>
              <a:rPr lang="en-US" sz="900" kern="1200" baseline="0" dirty="0" smtClean="0">
                <a:solidFill>
                  <a:schemeClr val="tx1"/>
                </a:solidFill>
                <a:effectLst/>
                <a:latin typeface="Segoe UI" pitchFamily="34" charset="0"/>
                <a:ea typeface="+mn-ea"/>
                <a:cs typeface="+mn-cs"/>
              </a:rPr>
              <a:t> 2013</a:t>
            </a:r>
            <a:r>
              <a:rPr lang="en-US" sz="900" kern="1200" dirty="0" smtClean="0">
                <a:solidFill>
                  <a:schemeClr val="tx1"/>
                </a:solidFill>
                <a:effectLst/>
                <a:latin typeface="Segoe UI" pitchFamily="34" charset="0"/>
                <a:ea typeface="+mn-ea"/>
                <a:cs typeface="+mn-cs"/>
              </a:rPr>
              <a:t>, Exchange Server, or a file share that is indexed by the central Search Service application or by Exchange Server can be discovered from the discovery center.</a:t>
            </a:r>
          </a:p>
          <a:p>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Discovery Export</a:t>
            </a:r>
          </a:p>
          <a:p>
            <a:r>
              <a:rPr lang="en-US" sz="900" kern="1200" dirty="0" smtClean="0">
                <a:solidFill>
                  <a:schemeClr val="tx1"/>
                </a:solidFill>
                <a:effectLst/>
                <a:latin typeface="Segoe UI" pitchFamily="34" charset="0"/>
                <a:ea typeface="+mn-ea"/>
                <a:cs typeface="+mn-cs"/>
              </a:rPr>
              <a:t>SharePoint Server </a:t>
            </a:r>
            <a:r>
              <a:rPr lang="en-US" sz="900" kern="1200" baseline="0" dirty="0" smtClean="0">
                <a:solidFill>
                  <a:schemeClr val="tx1"/>
                </a:solidFill>
                <a:effectLst/>
                <a:latin typeface="Segoe UI" pitchFamily="34" charset="0"/>
                <a:ea typeface="+mn-ea"/>
                <a:cs typeface="+mn-cs"/>
              </a:rPr>
              <a:t>2013 </a:t>
            </a:r>
            <a:r>
              <a:rPr lang="en-US" sz="900" kern="1200" dirty="0" smtClean="0">
                <a:solidFill>
                  <a:schemeClr val="tx1"/>
                </a:solidFill>
                <a:effectLst/>
                <a:latin typeface="Segoe UI" pitchFamily="34" charset="0"/>
                <a:ea typeface="+mn-ea"/>
                <a:cs typeface="+mn-cs"/>
              </a:rPr>
              <a:t>includes the </a:t>
            </a:r>
            <a:r>
              <a:rPr lang="en-US" sz="900" b="1" i="0" kern="1200" dirty="0" smtClean="0">
                <a:solidFill>
                  <a:schemeClr val="tx1"/>
                </a:solidFill>
                <a:effectLst/>
                <a:latin typeface="Segoe UI" pitchFamily="34" charset="0"/>
                <a:ea typeface="+mn-ea"/>
                <a:cs typeface="+mn-cs"/>
              </a:rPr>
              <a:t>Discovery Download Manager</a:t>
            </a:r>
            <a:r>
              <a:rPr lang="en-US" sz="900" kern="1200" dirty="0" smtClean="0">
                <a:solidFill>
                  <a:schemeClr val="tx1"/>
                </a:solidFill>
                <a:effectLst/>
                <a:latin typeface="Segoe UI" pitchFamily="34" charset="0"/>
                <a:ea typeface="+mn-ea"/>
                <a:cs typeface="+mn-cs"/>
              </a:rPr>
              <a:t>, a client application that you can use to export the results of an eDiscovery search for later import into a review tool. The Discovery Download Manager can export all of the content that is associated with a discovery case, including:</a:t>
            </a:r>
          </a:p>
          <a:p>
            <a:pPr marL="171450" lvl="0" indent="-171450">
              <a:buFont typeface="Arial" panose="020B0604020202020204" pitchFamily="34" charset="0"/>
              <a:buChar char="•"/>
            </a:pPr>
            <a:r>
              <a:rPr lang="en-US" sz="900" b="1" kern="1200" dirty="0" smtClean="0">
                <a:solidFill>
                  <a:schemeClr val="tx1"/>
                </a:solidFill>
                <a:effectLst/>
                <a:latin typeface="Segoe UI" pitchFamily="34" charset="0"/>
                <a:ea typeface="+mn-ea"/>
                <a:cs typeface="+mn-cs"/>
              </a:rPr>
              <a:t>Documents: </a:t>
            </a:r>
            <a:r>
              <a:rPr lang="en-US" sz="900" kern="1200" dirty="0" smtClean="0">
                <a:solidFill>
                  <a:schemeClr val="tx1"/>
                </a:solidFill>
                <a:effectLst/>
                <a:latin typeface="Segoe UI" pitchFamily="34" charset="0"/>
                <a:ea typeface="+mn-ea"/>
                <a:cs typeface="+mn-cs"/>
              </a:rPr>
              <a:t>Documents are exported from file shares. Documents and their versions are exported from SharePoint Server </a:t>
            </a:r>
            <a:r>
              <a:rPr lang="en-US" sz="900" kern="1200" baseline="0" dirty="0" smtClean="0">
                <a:solidFill>
                  <a:schemeClr val="tx1"/>
                </a:solidFill>
                <a:effectLst/>
                <a:latin typeface="Segoe UI" pitchFamily="34" charset="0"/>
                <a:ea typeface="+mn-ea"/>
                <a:cs typeface="+mn-cs"/>
              </a:rPr>
              <a:t>2013</a:t>
            </a:r>
            <a:r>
              <a:rPr lang="en-US" sz="900" kern="1200" dirty="0" smtClean="0">
                <a:solidFill>
                  <a:schemeClr val="tx1"/>
                </a:solidFill>
                <a:effectLst/>
                <a:latin typeface="Segoe UI" pitchFamily="34" charset="0"/>
                <a:ea typeface="+mn-ea"/>
                <a:cs typeface="+mn-cs"/>
              </a:rPr>
              <a:t>. </a:t>
            </a:r>
          </a:p>
          <a:p>
            <a:pPr marL="171450" lvl="0" indent="-171450">
              <a:buFont typeface="Arial" panose="020B0604020202020204" pitchFamily="34" charset="0"/>
              <a:buChar char="•"/>
            </a:pPr>
            <a:r>
              <a:rPr lang="en-US" sz="900" b="1" kern="1200" dirty="0" smtClean="0">
                <a:solidFill>
                  <a:schemeClr val="tx1"/>
                </a:solidFill>
                <a:effectLst/>
                <a:latin typeface="Segoe UI" pitchFamily="34" charset="0"/>
                <a:ea typeface="+mn-ea"/>
                <a:cs typeface="+mn-cs"/>
              </a:rPr>
              <a:t>Lists: </a:t>
            </a:r>
            <a:r>
              <a:rPr lang="en-US" sz="900" kern="1200" dirty="0" smtClean="0">
                <a:solidFill>
                  <a:schemeClr val="tx1"/>
                </a:solidFill>
                <a:effectLst/>
                <a:latin typeface="Segoe UI" pitchFamily="34" charset="0"/>
                <a:ea typeface="+mn-ea"/>
                <a:cs typeface="+mn-cs"/>
              </a:rPr>
              <a:t>If a list item was included in the </a:t>
            </a:r>
            <a:r>
              <a:rPr lang="en-US" sz="900" kern="1200" dirty="0" err="1" smtClean="0">
                <a:solidFill>
                  <a:schemeClr val="tx1"/>
                </a:solidFill>
                <a:effectLst/>
                <a:latin typeface="Segoe UI" pitchFamily="34" charset="0"/>
                <a:ea typeface="+mn-ea"/>
                <a:cs typeface="+mn-cs"/>
              </a:rPr>
              <a:t>eDiscovery</a:t>
            </a:r>
            <a:r>
              <a:rPr lang="en-US" sz="900" kern="1200" dirty="0" smtClean="0">
                <a:solidFill>
                  <a:schemeClr val="tx1"/>
                </a:solidFill>
                <a:effectLst/>
                <a:latin typeface="Segoe UI" pitchFamily="34" charset="0"/>
                <a:ea typeface="+mn-ea"/>
                <a:cs typeface="+mn-cs"/>
              </a:rPr>
              <a:t> query results, the entire list is exported as a comma-separated values (.</a:t>
            </a:r>
            <a:r>
              <a:rPr lang="en-US" sz="900" kern="1200" dirty="0" err="1" smtClean="0">
                <a:solidFill>
                  <a:schemeClr val="tx1"/>
                </a:solidFill>
                <a:effectLst/>
                <a:latin typeface="Segoe UI" pitchFamily="34" charset="0"/>
                <a:ea typeface="+mn-ea"/>
                <a:cs typeface="+mn-cs"/>
              </a:rPr>
              <a:t>csv</a:t>
            </a:r>
            <a:r>
              <a:rPr lang="en-US" sz="900" kern="1200" dirty="0" smtClean="0">
                <a:solidFill>
                  <a:schemeClr val="tx1"/>
                </a:solidFill>
                <a:effectLst/>
                <a:latin typeface="Segoe UI" pitchFamily="34" charset="0"/>
                <a:ea typeface="+mn-ea"/>
                <a:cs typeface="+mn-cs"/>
              </a:rPr>
              <a:t>) file.</a:t>
            </a:r>
          </a:p>
          <a:p>
            <a:pPr marL="171450" lvl="0" indent="-171450">
              <a:buFont typeface="Arial" panose="020B0604020202020204" pitchFamily="34" charset="0"/>
              <a:buChar char="•"/>
            </a:pPr>
            <a:r>
              <a:rPr lang="en-US" sz="900" b="1" kern="1200" dirty="0" smtClean="0">
                <a:solidFill>
                  <a:schemeClr val="tx1"/>
                </a:solidFill>
                <a:effectLst/>
                <a:latin typeface="Segoe UI" pitchFamily="34" charset="0"/>
                <a:ea typeface="+mn-ea"/>
                <a:cs typeface="+mn-cs"/>
              </a:rPr>
              <a:t>Pages: </a:t>
            </a:r>
            <a:r>
              <a:rPr lang="en-US" sz="900" kern="1200" dirty="0" smtClean="0">
                <a:solidFill>
                  <a:schemeClr val="tx1"/>
                </a:solidFill>
                <a:effectLst/>
                <a:latin typeface="Segoe UI" pitchFamily="34" charset="0"/>
                <a:ea typeface="+mn-ea"/>
                <a:cs typeface="+mn-cs"/>
              </a:rPr>
              <a:t>SharePoint Server </a:t>
            </a:r>
            <a:r>
              <a:rPr lang="en-US" sz="900" kern="1200" baseline="0" dirty="0" smtClean="0">
                <a:solidFill>
                  <a:schemeClr val="tx1"/>
                </a:solidFill>
                <a:effectLst/>
                <a:latin typeface="Segoe UI" pitchFamily="34" charset="0"/>
                <a:ea typeface="+mn-ea"/>
                <a:cs typeface="+mn-cs"/>
              </a:rPr>
              <a:t>2013 </a:t>
            </a:r>
            <a:r>
              <a:rPr lang="en-US" sz="900" kern="1200" dirty="0" smtClean="0">
                <a:solidFill>
                  <a:schemeClr val="tx1"/>
                </a:solidFill>
                <a:effectLst/>
                <a:latin typeface="Segoe UI" pitchFamily="34" charset="0"/>
                <a:ea typeface="+mn-ea"/>
                <a:cs typeface="+mn-cs"/>
              </a:rPr>
              <a:t>pages, such as wiki pages or blogs, are exported as MIME HTML (.</a:t>
            </a:r>
            <a:r>
              <a:rPr lang="en-US" sz="900" kern="1200" dirty="0" err="1" smtClean="0">
                <a:solidFill>
                  <a:schemeClr val="tx1"/>
                </a:solidFill>
                <a:effectLst/>
                <a:latin typeface="Segoe UI" pitchFamily="34" charset="0"/>
                <a:ea typeface="+mn-ea"/>
                <a:cs typeface="+mn-cs"/>
              </a:rPr>
              <a:t>mht</a:t>
            </a:r>
            <a:r>
              <a:rPr lang="en-US" sz="900" kern="1200" dirty="0" smtClean="0">
                <a:solidFill>
                  <a:schemeClr val="tx1"/>
                </a:solidFill>
                <a:effectLst/>
                <a:latin typeface="Segoe UI" pitchFamily="34" charset="0"/>
                <a:ea typeface="+mn-ea"/>
                <a:cs typeface="+mn-cs"/>
              </a:rPr>
              <a:t>) files.</a:t>
            </a:r>
          </a:p>
          <a:p>
            <a:pPr marL="171450" lvl="0" indent="-171450">
              <a:buFont typeface="Arial" panose="020B0604020202020204" pitchFamily="34" charset="0"/>
              <a:buChar char="•"/>
            </a:pPr>
            <a:r>
              <a:rPr lang="en-US" sz="900" b="1" kern="1200" dirty="0" smtClean="0">
                <a:solidFill>
                  <a:schemeClr val="tx1"/>
                </a:solidFill>
                <a:effectLst/>
                <a:latin typeface="Segoe UI" pitchFamily="34" charset="0"/>
                <a:ea typeface="+mn-ea"/>
                <a:cs typeface="+mn-cs"/>
              </a:rPr>
              <a:t>Exchange objects: </a:t>
            </a:r>
            <a:r>
              <a:rPr lang="en-US" sz="900" kern="1200" dirty="0" smtClean="0">
                <a:solidFill>
                  <a:schemeClr val="tx1"/>
                </a:solidFill>
                <a:effectLst/>
                <a:latin typeface="Segoe UI" pitchFamily="34" charset="0"/>
                <a:ea typeface="+mn-ea"/>
                <a:cs typeface="+mn-cs"/>
              </a:rPr>
              <a:t>Items in an Exchange Server </a:t>
            </a:r>
            <a:r>
              <a:rPr lang="en-US" sz="900" kern="1200" baseline="0" dirty="0" smtClean="0">
                <a:solidFill>
                  <a:schemeClr val="tx1"/>
                </a:solidFill>
                <a:effectLst/>
                <a:latin typeface="Segoe UI" pitchFamily="34" charset="0"/>
                <a:ea typeface="+mn-ea"/>
                <a:cs typeface="+mn-cs"/>
              </a:rPr>
              <a:t>2013 </a:t>
            </a:r>
            <a:r>
              <a:rPr lang="en-US" sz="900" kern="1200" dirty="0" smtClean="0">
                <a:solidFill>
                  <a:schemeClr val="tx1"/>
                </a:solidFill>
                <a:effectLst/>
                <a:latin typeface="Segoe UI" pitchFamily="34" charset="0"/>
                <a:ea typeface="+mn-ea"/>
                <a:cs typeface="+mn-cs"/>
              </a:rPr>
              <a:t>mailbox, such as tasks, calendar entries, contacts, email messages and attachments, are exported as a personal storage (.</a:t>
            </a:r>
            <a:r>
              <a:rPr lang="en-US" sz="900" kern="1200" dirty="0" err="1" smtClean="0">
                <a:solidFill>
                  <a:schemeClr val="tx1"/>
                </a:solidFill>
                <a:effectLst/>
                <a:latin typeface="Segoe UI" pitchFamily="34" charset="0"/>
                <a:ea typeface="+mn-ea"/>
                <a:cs typeface="+mn-cs"/>
              </a:rPr>
              <a:t>pst</a:t>
            </a:r>
            <a:r>
              <a:rPr lang="en-US" sz="900" kern="1200" dirty="0" smtClean="0">
                <a:solidFill>
                  <a:schemeClr val="tx1"/>
                </a:solidFill>
                <a:effectLst/>
                <a:latin typeface="Segoe UI" pitchFamily="34" charset="0"/>
                <a:ea typeface="+mn-ea"/>
                <a:cs typeface="+mn-cs"/>
              </a:rPr>
              <a:t>) file.</a:t>
            </a:r>
          </a:p>
          <a:p>
            <a:r>
              <a:rPr lang="en-US" sz="900" kern="1200" dirty="0" smtClean="0">
                <a:solidFill>
                  <a:schemeClr val="tx1"/>
                </a:solidFill>
                <a:effectLst/>
                <a:latin typeface="Segoe UI" pitchFamily="34" charset="0"/>
                <a:ea typeface="+mn-ea"/>
                <a:cs typeface="+mn-cs"/>
              </a:rPr>
              <a:t> </a:t>
            </a:r>
          </a:p>
          <a:p>
            <a:r>
              <a:rPr lang="en-US" sz="900" kern="1200" dirty="0" smtClean="0">
                <a:solidFill>
                  <a:schemeClr val="tx1"/>
                </a:solidFill>
                <a:effectLst/>
                <a:latin typeface="Segoe UI" pitchFamily="34" charset="0"/>
                <a:ea typeface="+mn-ea"/>
                <a:cs typeface="+mn-cs"/>
              </a:rPr>
              <a:t>An XML manifest that conforms to the Electronic Discovery Reference Model (EDRM) specification provides an overview of the exported information. </a:t>
            </a:r>
          </a:p>
          <a:p>
            <a:endParaRPr lang="en-US" sz="900" kern="1200" dirty="0" smtClean="0">
              <a:solidFill>
                <a:schemeClr val="tx1"/>
              </a:solidFill>
              <a:effectLst/>
              <a:latin typeface="Segoe UI" pitchFamily="34" charset="0"/>
              <a:ea typeface="+mn-ea"/>
              <a:cs typeface="+mn-cs"/>
            </a:endParaRPr>
          </a:p>
          <a:p>
            <a:r>
              <a:rPr lang="en-US" sz="900" kern="1200" dirty="0" smtClean="0">
                <a:solidFill>
                  <a:schemeClr val="tx1"/>
                </a:solidFill>
                <a:effectLst/>
                <a:latin typeface="Segoe UI" pitchFamily="34" charset="0"/>
                <a:ea typeface="+mn-ea"/>
                <a:cs typeface="+mn-cs"/>
              </a:rPr>
              <a:t> </a:t>
            </a:r>
          </a:p>
          <a:p>
            <a:endParaRPr lang="en-US" dirty="0"/>
          </a:p>
        </p:txBody>
      </p:sp>
    </p:spTree>
    <p:extLst>
      <p:ext uri="{BB962C8B-B14F-4D97-AF65-F5344CB8AC3E}">
        <p14:creationId xmlns:p14="http://schemas.microsoft.com/office/powerpoint/2010/main" val="25024837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900" kern="1200" dirty="0" smtClean="0">
                <a:solidFill>
                  <a:schemeClr val="tx1"/>
                </a:solidFill>
                <a:effectLst/>
                <a:latin typeface="Segoe UI" pitchFamily="34" charset="0"/>
                <a:ea typeface="+mn-ea"/>
                <a:cs typeface="+mn-cs"/>
              </a:rPr>
              <a:t>Compliance features of SharePoint Server </a:t>
            </a:r>
            <a:r>
              <a:rPr lang="en-US" sz="900" kern="1200" baseline="0" dirty="0" smtClean="0">
                <a:solidFill>
                  <a:schemeClr val="tx1"/>
                </a:solidFill>
                <a:effectLst/>
                <a:latin typeface="Segoe UI" pitchFamily="34" charset="0"/>
                <a:ea typeface="+mn-ea"/>
                <a:cs typeface="+mn-cs"/>
              </a:rPr>
              <a:t>2013 </a:t>
            </a:r>
            <a:r>
              <a:rPr lang="en-US" sz="900" kern="1200" dirty="0" smtClean="0">
                <a:solidFill>
                  <a:schemeClr val="tx1"/>
                </a:solidFill>
                <a:effectLst/>
                <a:latin typeface="Segoe UI" pitchFamily="34" charset="0"/>
                <a:ea typeface="+mn-ea"/>
                <a:cs typeface="+mn-cs"/>
              </a:rPr>
              <a:t>have been extended to sites. You can create and manage retention policies in SharePoint Server </a:t>
            </a:r>
            <a:r>
              <a:rPr lang="en-US" sz="900" kern="1200" baseline="0" dirty="0" smtClean="0">
                <a:solidFill>
                  <a:schemeClr val="tx1"/>
                </a:solidFill>
                <a:effectLst/>
                <a:latin typeface="Segoe UI" pitchFamily="34" charset="0"/>
                <a:ea typeface="+mn-ea"/>
                <a:cs typeface="+mn-cs"/>
              </a:rPr>
              <a:t>2013</a:t>
            </a:r>
            <a:r>
              <a:rPr lang="en-US" sz="900" kern="1200" dirty="0" smtClean="0">
                <a:solidFill>
                  <a:schemeClr val="tx1"/>
                </a:solidFill>
                <a:effectLst/>
                <a:latin typeface="Segoe UI" pitchFamily="34" charset="0"/>
                <a:ea typeface="+mn-ea"/>
                <a:cs typeface="+mn-cs"/>
              </a:rPr>
              <a:t>, and the policies will apply to SharePoint sites and any Exchange site mailboxes that are associated with the sites.</a:t>
            </a:r>
          </a:p>
          <a:p>
            <a:r>
              <a:rPr lang="en-US" sz="900" kern="1200" dirty="0" smtClean="0">
                <a:solidFill>
                  <a:schemeClr val="tx1"/>
                </a:solidFill>
                <a:effectLst/>
                <a:latin typeface="Segoe UI" pitchFamily="34" charset="0"/>
                <a:ea typeface="+mn-ea"/>
                <a:cs typeface="+mn-cs"/>
              </a:rPr>
              <a:t> </a:t>
            </a:r>
          </a:p>
          <a:p>
            <a:r>
              <a:rPr lang="en-US" sz="900" kern="1200" dirty="0" smtClean="0">
                <a:solidFill>
                  <a:schemeClr val="tx1"/>
                </a:solidFill>
                <a:effectLst/>
                <a:latin typeface="Segoe UI" pitchFamily="34" charset="0"/>
                <a:ea typeface="+mn-ea"/>
                <a:cs typeface="+mn-cs"/>
              </a:rPr>
              <a:t>Compliance officers create </a:t>
            </a:r>
            <a:r>
              <a:rPr lang="en-US" sz="900" i="1" kern="1200" dirty="0" smtClean="0">
                <a:solidFill>
                  <a:schemeClr val="tx1"/>
                </a:solidFill>
                <a:effectLst/>
                <a:latin typeface="Segoe UI" pitchFamily="34" charset="0"/>
                <a:ea typeface="+mn-ea"/>
                <a:cs typeface="+mn-cs"/>
              </a:rPr>
              <a:t>policies</a:t>
            </a:r>
            <a:r>
              <a:rPr lang="en-US" sz="900" kern="1200" dirty="0" smtClean="0">
                <a:solidFill>
                  <a:schemeClr val="tx1"/>
                </a:solidFill>
                <a:effectLst/>
                <a:latin typeface="Segoe UI" pitchFamily="34" charset="0"/>
                <a:ea typeface="+mn-ea"/>
                <a:cs typeface="+mn-cs"/>
              </a:rPr>
              <a:t>, which define:</a:t>
            </a:r>
          </a:p>
          <a:p>
            <a:pPr marL="171450" lvl="0" indent="-171450">
              <a:buFont typeface="Arial" panose="020B0604020202020204" pitchFamily="34" charset="0"/>
              <a:buChar char="•"/>
            </a:pPr>
            <a:r>
              <a:rPr lang="en-US" sz="900" kern="1200" dirty="0" smtClean="0">
                <a:solidFill>
                  <a:schemeClr val="tx1"/>
                </a:solidFill>
                <a:effectLst/>
                <a:latin typeface="Segoe UI" pitchFamily="34" charset="0"/>
                <a:ea typeface="+mn-ea"/>
                <a:cs typeface="+mn-cs"/>
              </a:rPr>
              <a:t>The retention policy for the entire site and the site mailbox, if one is associated with the site.</a:t>
            </a:r>
          </a:p>
          <a:p>
            <a:pPr marL="171450" lvl="0" indent="-171450">
              <a:buFont typeface="Arial" panose="020B0604020202020204" pitchFamily="34" charset="0"/>
              <a:buChar char="•"/>
            </a:pPr>
            <a:r>
              <a:rPr lang="en-US" sz="900" kern="1200" dirty="0" smtClean="0">
                <a:solidFill>
                  <a:schemeClr val="tx1"/>
                </a:solidFill>
                <a:effectLst/>
                <a:latin typeface="Segoe UI" pitchFamily="34" charset="0"/>
                <a:ea typeface="+mn-ea"/>
                <a:cs typeface="+mn-cs"/>
              </a:rPr>
              <a:t>What causes a project to be closed.</a:t>
            </a:r>
          </a:p>
          <a:p>
            <a:pPr marL="171450" lvl="0" indent="-171450">
              <a:buFont typeface="Arial" panose="020B0604020202020204" pitchFamily="34" charset="0"/>
              <a:buChar char="•"/>
            </a:pPr>
            <a:r>
              <a:rPr lang="en-US" sz="900" kern="1200" dirty="0" smtClean="0">
                <a:solidFill>
                  <a:schemeClr val="tx1"/>
                </a:solidFill>
                <a:effectLst/>
                <a:latin typeface="Segoe UI" pitchFamily="34" charset="0"/>
                <a:ea typeface="+mn-ea"/>
                <a:cs typeface="+mn-cs"/>
              </a:rPr>
              <a:t>When a project should expire.</a:t>
            </a:r>
          </a:p>
          <a:p>
            <a:r>
              <a:rPr lang="en-US" sz="900" kern="1200" dirty="0" smtClean="0">
                <a:solidFill>
                  <a:schemeClr val="tx1"/>
                </a:solidFill>
                <a:effectLst/>
                <a:latin typeface="Segoe UI" pitchFamily="34" charset="0"/>
                <a:ea typeface="+mn-ea"/>
                <a:cs typeface="+mn-cs"/>
              </a:rPr>
              <a:t> </a:t>
            </a:r>
          </a:p>
          <a:p>
            <a:r>
              <a:rPr lang="en-US" sz="900" kern="1200" dirty="0" smtClean="0">
                <a:solidFill>
                  <a:schemeClr val="tx1"/>
                </a:solidFill>
                <a:effectLst/>
                <a:latin typeface="Segoe UI" pitchFamily="34" charset="0"/>
                <a:ea typeface="+mn-ea"/>
                <a:cs typeface="+mn-cs"/>
              </a:rPr>
              <a:t>When a project begins, the project owner creates a SharePoint site and an Exchange site mailbox. The project owner selects the appropriate policy template, and invites team members to join the project. As the team adds documents to the site, sends email messages, and creates other artifacts such as lists, these items automatically receive the correct retention policies. When the work has been completed, the project owner closes the project, which removes the project's folders from the team members' Outlook user interface. After a certain period of time, as specified by the policy, the project expires, and the artifacts associated with the project are deleted.</a:t>
            </a:r>
          </a:p>
          <a:p>
            <a:endParaRPr lang="en-US" sz="900" kern="1200" dirty="0" smtClean="0">
              <a:solidFill>
                <a:schemeClr val="tx1"/>
              </a:solidFill>
              <a:effectLst/>
              <a:latin typeface="Segoe UI" pitchFamily="34" charset="0"/>
              <a:ea typeface="+mn-ea"/>
              <a:cs typeface="+mn-cs"/>
            </a:endParaRPr>
          </a:p>
          <a:p>
            <a:r>
              <a:rPr lang="en-US" sz="900" kern="1200" dirty="0" smtClean="0">
                <a:solidFill>
                  <a:schemeClr val="tx1"/>
                </a:solidFill>
                <a:effectLst/>
                <a:latin typeface="Segoe UI" pitchFamily="34" charset="0"/>
                <a:ea typeface="+mn-ea"/>
                <a:cs typeface="+mn-cs"/>
              </a:rPr>
              <a:t>In SharePoint Server </a:t>
            </a:r>
            <a:r>
              <a:rPr lang="en-US" sz="900" kern="1200" baseline="0" dirty="0" smtClean="0">
                <a:solidFill>
                  <a:schemeClr val="tx1"/>
                </a:solidFill>
                <a:effectLst/>
                <a:latin typeface="Segoe UI" pitchFamily="34" charset="0"/>
                <a:ea typeface="+mn-ea"/>
                <a:cs typeface="+mn-cs"/>
              </a:rPr>
              <a:t>2013</a:t>
            </a:r>
            <a:r>
              <a:rPr lang="en-US" sz="900" kern="1200" dirty="0" smtClean="0">
                <a:solidFill>
                  <a:schemeClr val="tx1"/>
                </a:solidFill>
                <a:effectLst/>
                <a:latin typeface="Segoe UI" pitchFamily="34" charset="0"/>
                <a:ea typeface="+mn-ea"/>
                <a:cs typeface="+mn-cs"/>
              </a:rPr>
              <a:t>, content that is placed on hold is preserved, but users can still modify it. The state of the content at the time of preservation is recorded. If a user modifies the content or even deletes it, the original, preserved version is still available. Regular users see the current version of the content; compliance officers who have permission to use the eDiscovery features of SharePoint Server </a:t>
            </a:r>
            <a:r>
              <a:rPr lang="en-US" sz="900" kern="1200" baseline="0" dirty="0" smtClean="0">
                <a:solidFill>
                  <a:schemeClr val="tx1"/>
                </a:solidFill>
                <a:effectLst/>
                <a:latin typeface="Segoe UI" pitchFamily="34" charset="0"/>
                <a:ea typeface="+mn-ea"/>
                <a:cs typeface="+mn-cs"/>
              </a:rPr>
              <a:t>2013 </a:t>
            </a:r>
            <a:r>
              <a:rPr lang="en-US" sz="900" kern="1200" dirty="0" smtClean="0">
                <a:solidFill>
                  <a:schemeClr val="tx1"/>
                </a:solidFill>
                <a:effectLst/>
                <a:latin typeface="Segoe UI" pitchFamily="34" charset="0"/>
                <a:ea typeface="+mn-ea"/>
                <a:cs typeface="+mn-cs"/>
              </a:rPr>
              <a:t>are able to access the original, preserved version. </a:t>
            </a:r>
          </a:p>
          <a:p>
            <a:r>
              <a:rPr lang="en-US" sz="900" kern="1200" dirty="0" smtClean="0">
                <a:solidFill>
                  <a:schemeClr val="tx1"/>
                </a:solidFill>
                <a:effectLst/>
                <a:latin typeface="Segoe UI" pitchFamily="34" charset="0"/>
                <a:ea typeface="+mn-ea"/>
                <a:cs typeface="+mn-cs"/>
              </a:rPr>
              <a:t> </a:t>
            </a:r>
          </a:p>
          <a:p>
            <a:r>
              <a:rPr lang="en-US" sz="900" kern="1200" dirty="0" smtClean="0">
                <a:solidFill>
                  <a:schemeClr val="tx1"/>
                </a:solidFill>
                <a:effectLst/>
                <a:latin typeface="Segoe UI" pitchFamily="34" charset="0"/>
                <a:ea typeface="+mn-ea"/>
                <a:cs typeface="+mn-cs"/>
              </a:rPr>
              <a:t>Preserving content is similar to placing it on hold, with the following enhancements:</a:t>
            </a:r>
          </a:p>
          <a:p>
            <a:pPr marL="171450" lvl="0" indent="-171450">
              <a:buFont typeface="Arial" panose="020B0604020202020204" pitchFamily="34" charset="0"/>
              <a:buChar char="•"/>
            </a:pPr>
            <a:r>
              <a:rPr lang="en-US" sz="900" kern="1200" dirty="0" smtClean="0">
                <a:solidFill>
                  <a:schemeClr val="tx1"/>
                </a:solidFill>
                <a:effectLst/>
                <a:latin typeface="Segoe UI" pitchFamily="34" charset="0"/>
                <a:ea typeface="+mn-ea"/>
                <a:cs typeface="+mn-cs"/>
              </a:rPr>
              <a:t>Documents, list items, pages, and Exchange Server </a:t>
            </a:r>
            <a:r>
              <a:rPr lang="en-US" sz="900" kern="1200" baseline="0" dirty="0" smtClean="0">
                <a:solidFill>
                  <a:schemeClr val="tx1"/>
                </a:solidFill>
                <a:effectLst/>
                <a:latin typeface="Segoe UI" pitchFamily="34" charset="0"/>
                <a:ea typeface="+mn-ea"/>
                <a:cs typeface="+mn-cs"/>
              </a:rPr>
              <a:t>2013 </a:t>
            </a:r>
            <a:r>
              <a:rPr lang="en-US" sz="900" kern="1200" dirty="0" smtClean="0">
                <a:solidFill>
                  <a:schemeClr val="tx1"/>
                </a:solidFill>
                <a:effectLst/>
                <a:latin typeface="Segoe UI" pitchFamily="34" charset="0"/>
                <a:ea typeface="+mn-ea"/>
                <a:cs typeface="+mn-cs"/>
              </a:rPr>
              <a:t>mailboxes can be preserved.</a:t>
            </a:r>
          </a:p>
          <a:p>
            <a:pPr marL="171450" lvl="0" indent="-171450">
              <a:buFont typeface="Arial" panose="020B0604020202020204" pitchFamily="34" charset="0"/>
              <a:buChar char="•"/>
            </a:pPr>
            <a:r>
              <a:rPr lang="en-US" sz="900" kern="1200" dirty="0" smtClean="0">
                <a:solidFill>
                  <a:schemeClr val="tx1"/>
                </a:solidFill>
                <a:effectLst/>
                <a:latin typeface="Segoe UI" pitchFamily="34" charset="0"/>
                <a:ea typeface="+mn-ea"/>
                <a:cs typeface="+mn-cs"/>
              </a:rPr>
              <a:t>Preservation is done at the level of a site. Preserving a site preserves the contents of the site. </a:t>
            </a:r>
          </a:p>
          <a:p>
            <a:pPr marL="171450" lvl="0" indent="-171450">
              <a:buFont typeface="Arial" panose="020B0604020202020204" pitchFamily="34" charset="0"/>
              <a:buChar char="•"/>
            </a:pPr>
            <a:r>
              <a:rPr lang="en-US" sz="900" kern="1200" dirty="0" smtClean="0">
                <a:solidFill>
                  <a:schemeClr val="tx1"/>
                </a:solidFill>
                <a:effectLst/>
                <a:latin typeface="Segoe UI" pitchFamily="34" charset="0"/>
                <a:ea typeface="+mn-ea"/>
                <a:cs typeface="+mn-cs"/>
              </a:rPr>
              <a:t>Users can continue to work with content that is preserved. The content remains in the same location, and users can edit, delete, and add new content.</a:t>
            </a:r>
          </a:p>
          <a:p>
            <a:pPr marL="171450" lvl="0" indent="-171450">
              <a:buFont typeface="Arial" panose="020B0604020202020204" pitchFamily="34" charset="0"/>
              <a:buChar char="•"/>
            </a:pPr>
            <a:r>
              <a:rPr lang="en-US" sz="900" kern="1200" dirty="0" smtClean="0">
                <a:solidFill>
                  <a:schemeClr val="tx1"/>
                </a:solidFill>
                <a:effectLst/>
                <a:latin typeface="Segoe UI" pitchFamily="34" charset="0"/>
                <a:ea typeface="+mn-ea"/>
                <a:cs typeface="+mn-cs"/>
              </a:rPr>
              <a:t>A user with the permission to perform eDiscovery can access the original version of preserved content.</a:t>
            </a:r>
          </a:p>
          <a:p>
            <a:pPr marL="171450" lvl="0" indent="-171450">
              <a:buFont typeface="Arial" panose="020B0604020202020204" pitchFamily="34" charset="0"/>
              <a:buChar char="•"/>
            </a:pPr>
            <a:r>
              <a:rPr lang="en-US" sz="900" kern="1200" dirty="0" smtClean="0">
                <a:solidFill>
                  <a:schemeClr val="tx1"/>
                </a:solidFill>
                <a:effectLst/>
                <a:latin typeface="Segoe UI" pitchFamily="34" charset="0"/>
                <a:ea typeface="+mn-ea"/>
                <a:cs typeface="+mn-cs"/>
              </a:rPr>
              <a:t>You do not have to preserve an entire site or mailbox. You can specify a query to define the hold scope, and preserve only the content that matches the query.</a:t>
            </a:r>
          </a:p>
        </p:txBody>
      </p:sp>
    </p:spTree>
    <p:extLst>
      <p:ext uri="{BB962C8B-B14F-4D97-AF65-F5344CB8AC3E}">
        <p14:creationId xmlns:p14="http://schemas.microsoft.com/office/powerpoint/2010/main" val="20120592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284750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effectLst/>
              </a:rPr>
              <a:t>The ECM client object model is available in .NET Framework libraries (.NET Framework client and Microsoft Silverlight) and JavaScript script files. The client object model enables developers to access metadata and other ECM APIs from the client. This is especially useful in scenarios where reading content is a higher priority than administering it or authoring it, and where SharePoint Server 2013 needs to enable a cloud scenario (SharePoint Online) for a subset of functionality that is available on-premises.</a:t>
            </a:r>
          </a:p>
          <a:p>
            <a:endParaRPr lang="en-US" dirty="0"/>
          </a:p>
        </p:txBody>
      </p:sp>
    </p:spTree>
    <p:extLst>
      <p:ext uri="{BB962C8B-B14F-4D97-AF65-F5344CB8AC3E}">
        <p14:creationId xmlns:p14="http://schemas.microsoft.com/office/powerpoint/2010/main" val="64249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Managed Metadata Service Application is responsible for maintaining the Enterprise Term Store. The term store is the location where the terms from Managed Metadata fields are stored. This is also the default location for the Enterprise Keywords, a special open term set used by the tagging and keyword fields in SharePoint. The Managed Metadata Service is also responsible</a:t>
            </a:r>
            <a:r>
              <a:rPr lang="en-US" baseline="0" dirty="0" smtClean="0"/>
              <a:t> for publishing Enterprise Content Types from a Content Type Hub site to all participating Site Collections.</a:t>
            </a:r>
            <a:endParaRPr lang="en-US" dirty="0"/>
          </a:p>
        </p:txBody>
      </p:sp>
    </p:spTree>
    <p:extLst>
      <p:ext uri="{BB962C8B-B14F-4D97-AF65-F5344CB8AC3E}">
        <p14:creationId xmlns:p14="http://schemas.microsoft.com/office/powerpoint/2010/main" val="27034427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28703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term store is hierarchical. Create a term group for a specific use and then create Term Sets  that contain terms and sub terms.</a:t>
            </a:r>
            <a:endParaRPr lang="en-US" dirty="0"/>
          </a:p>
        </p:txBody>
      </p:sp>
    </p:spTree>
    <p:extLst>
      <p:ext uri="{BB962C8B-B14F-4D97-AF65-F5344CB8AC3E}">
        <p14:creationId xmlns:p14="http://schemas.microsoft.com/office/powerpoint/2010/main" val="3634656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major WCM improvement</a:t>
            </a:r>
            <a:r>
              <a:rPr lang="en-US" baseline="0" dirty="0" smtClean="0"/>
              <a:t> introduced in SharePoint 2013 is the feature </a:t>
            </a:r>
            <a:r>
              <a:rPr lang="en-US" baseline="0" smtClean="0"/>
              <a:t>that enables </a:t>
            </a:r>
            <a:r>
              <a:rPr lang="en-US" baseline="0" dirty="0" smtClean="0"/>
              <a:t>the use of a Term Set for Navigation. Managed Navigation uses the tags on a WCM page to drive navigation.</a:t>
            </a:r>
            <a:endParaRPr lang="en-US" dirty="0"/>
          </a:p>
        </p:txBody>
      </p:sp>
    </p:spTree>
    <p:extLst>
      <p:ext uri="{BB962C8B-B14F-4D97-AF65-F5344CB8AC3E}">
        <p14:creationId xmlns:p14="http://schemas.microsoft.com/office/powerpoint/2010/main" val="1172967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smtClean="0"/>
              <a:t>The metadata</a:t>
            </a:r>
            <a:r>
              <a:rPr lang="en-US" baseline="0" dirty="0" smtClean="0"/>
              <a:t> manager offers full control over the management of the terms within term sets.</a:t>
            </a:r>
          </a:p>
          <a:p>
            <a:pPr marL="0" indent="0">
              <a:buFont typeface="Arial" pitchFamily="34" charset="0"/>
              <a:buNone/>
            </a:pPr>
            <a:endParaRPr lang="en-US" baseline="0" dirty="0" smtClean="0"/>
          </a:p>
          <a:p>
            <a:pPr marL="0" indent="0">
              <a:buFont typeface="Arial" pitchFamily="34" charset="0"/>
              <a:buNone/>
            </a:pPr>
            <a:r>
              <a:rPr lang="en-US" baseline="0" dirty="0" smtClean="0"/>
              <a:t>Terms and custom properties can be managed using the Browser interface or the SharePoint Object Model. The classes reside in the </a:t>
            </a:r>
            <a:r>
              <a:rPr lang="nl-BE" b="1" dirty="0" smtClean="0"/>
              <a:t>Microsoft.SharePoint.Taxonomy</a:t>
            </a:r>
            <a:r>
              <a:rPr lang="nl-BE" dirty="0" smtClean="0"/>
              <a:t> namespace of the Microsoft.SharePoint.Taxonomy.dll. The namespace</a:t>
            </a:r>
            <a:r>
              <a:rPr lang="nl-BE" baseline="0" dirty="0" smtClean="0"/>
              <a:t> holds classes like:</a:t>
            </a:r>
            <a:endParaRPr lang="nl-BE" dirty="0" smtClean="0"/>
          </a:p>
          <a:p>
            <a:pPr marL="628650" lvl="1" indent="-171450">
              <a:buFont typeface="Arial" pitchFamily="34" charset="0"/>
              <a:buChar char="•"/>
            </a:pPr>
            <a:r>
              <a:rPr lang="nl-BE" baseline="0" dirty="0" smtClean="0"/>
              <a:t>TaxonomySession</a:t>
            </a:r>
          </a:p>
          <a:p>
            <a:pPr marL="628650" lvl="1" indent="-171450">
              <a:buFont typeface="Arial" pitchFamily="34" charset="0"/>
              <a:buChar char="•"/>
            </a:pPr>
            <a:r>
              <a:rPr lang="nl-BE" baseline="0" dirty="0" smtClean="0"/>
              <a:t>TermStore</a:t>
            </a:r>
          </a:p>
          <a:p>
            <a:pPr marL="628650" lvl="1" indent="-171450">
              <a:buFont typeface="Arial" pitchFamily="34" charset="0"/>
              <a:buChar char="•"/>
            </a:pPr>
            <a:r>
              <a:rPr lang="nl-BE" baseline="0" dirty="0" smtClean="0"/>
              <a:t>Group</a:t>
            </a:r>
          </a:p>
          <a:p>
            <a:pPr marL="628650" lvl="1" indent="-171450">
              <a:buFont typeface="Arial" pitchFamily="34" charset="0"/>
              <a:buChar char="•"/>
            </a:pPr>
            <a:r>
              <a:rPr lang="nl-BE" baseline="0" dirty="0" smtClean="0"/>
              <a:t>TermSet</a:t>
            </a:r>
          </a:p>
          <a:p>
            <a:pPr marL="628650" lvl="1" indent="-171450">
              <a:buFont typeface="Arial" pitchFamily="34" charset="0"/>
              <a:buChar char="•"/>
            </a:pPr>
            <a:r>
              <a:rPr lang="nl-BE" baseline="0" dirty="0" smtClean="0"/>
              <a:t>Term</a:t>
            </a: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aseline="0" dirty="0" smtClean="0"/>
              <a:t>The term set policy can be set to:</a:t>
            </a:r>
          </a:p>
          <a:p>
            <a:pPr marL="628650" lvl="1" indent="-171450">
              <a:buFont typeface="Arial" pitchFamily="34" charset="0"/>
              <a:buChar char="•"/>
            </a:pPr>
            <a:r>
              <a:rPr lang="en-US" baseline="0" dirty="0" smtClean="0"/>
              <a:t>Open – anyone can contribute to it.</a:t>
            </a:r>
          </a:p>
          <a:p>
            <a:pPr marL="628650" lvl="1" indent="-171450">
              <a:buFont typeface="Arial" pitchFamily="34" charset="0"/>
              <a:buChar char="•"/>
            </a:pPr>
            <a:r>
              <a:rPr lang="en-US" baseline="0" dirty="0" smtClean="0"/>
              <a:t>Closed – only admins can contribute to it.</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10 - Configuring SharePoint Server 2010 Service Applications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v1.3</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10-</a:t>
            </a:r>
            <a:fld id="{073E6628-0705-4E34-90AA-D61A964D0AFD}" type="slidenum">
              <a:rPr lang="en-US" smtClean="0"/>
              <a:pPr/>
              <a:t>6</a:t>
            </a:fld>
            <a:endParaRPr lang="en-US" dirty="0"/>
          </a:p>
        </p:txBody>
      </p:sp>
    </p:spTree>
    <p:extLst>
      <p:ext uri="{BB962C8B-B14F-4D97-AF65-F5344CB8AC3E}">
        <p14:creationId xmlns:p14="http://schemas.microsoft.com/office/powerpoint/2010/main" val="22604969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Managed Metadata Administration</a:t>
            </a:r>
          </a:p>
          <a:p>
            <a:r>
              <a:rPr lang="en-US" dirty="0" smtClean="0"/>
              <a:t>Managed Metadata Fields</a:t>
            </a:r>
            <a:endParaRPr lang="en-US" dirty="0"/>
          </a:p>
        </p:txBody>
      </p:sp>
    </p:spTree>
    <p:extLst>
      <p:ext uri="{BB962C8B-B14F-4D97-AF65-F5344CB8AC3E}">
        <p14:creationId xmlns:p14="http://schemas.microsoft.com/office/powerpoint/2010/main" val="34431756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effectLst/>
              </a:rPr>
              <a:t>Block users from using this keyword outside the context of its new Term Set destination.</a:t>
            </a:r>
            <a:endParaRPr lang="en-US" b="0" dirty="0"/>
          </a:p>
        </p:txBody>
      </p:sp>
    </p:spTree>
    <p:extLst>
      <p:ext uri="{BB962C8B-B14F-4D97-AF65-F5344CB8AC3E}">
        <p14:creationId xmlns:p14="http://schemas.microsoft.com/office/powerpoint/2010/main" val="8637426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625062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9.png"/><Relationship Id="rId4"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9.png"/><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9.png"/><Relationship Id="rId4"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smtClean="0"/>
              <a:t>Module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grpSp>
        <p:nvGrpSpPr>
          <p:cNvPr id="10" name="Group 9"/>
          <p:cNvGrpSpPr/>
          <p:nvPr userDrawn="1"/>
        </p:nvGrpSpPr>
        <p:grpSpPr>
          <a:xfrm>
            <a:off x="7543853" y="5998206"/>
            <a:ext cx="1457260" cy="653904"/>
            <a:chOff x="8342916" y="5483032"/>
            <a:chExt cx="3005351" cy="958187"/>
          </a:xfrm>
        </p:grpSpPr>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20213" t="9301" r="20937" b="51306"/>
            <a:stretch/>
          </p:blipFill>
          <p:spPr>
            <a:xfrm>
              <a:off x="10665878" y="5483032"/>
              <a:ext cx="682389" cy="958187"/>
            </a:xfrm>
            <a:prstGeom prst="rect">
              <a:avLst/>
            </a:prstGeom>
            <a:ln w="12700">
              <a:solidFill>
                <a:schemeClr val="bg1"/>
              </a:solidFill>
            </a:ln>
          </p:spPr>
        </p:pic>
        <p:pic>
          <p:nvPicPr>
            <p:cNvPr id="12" name="Picture 11"/>
            <p:cNvPicPr>
              <a:picLocks noChangeAspect="1"/>
            </p:cNvPicPr>
            <p:nvPr userDrawn="1"/>
          </p:nvPicPr>
          <p:blipFill rotWithShape="1">
            <a:blip r:embed="rId3" cstate="print">
              <a:extLst>
                <a:ext uri="{28A0092B-C50C-407E-A947-70E740481C1C}">
                  <a14:useLocalDpi xmlns:a14="http://schemas.microsoft.com/office/drawing/2010/main" val="0"/>
                </a:ext>
              </a:extLst>
            </a:blip>
            <a:srcRect l="25664" t="21231" r="23708" b="52662"/>
            <a:stretch/>
          </p:blipFill>
          <p:spPr>
            <a:xfrm>
              <a:off x="8342916" y="5484650"/>
              <a:ext cx="700585" cy="948520"/>
            </a:xfrm>
            <a:prstGeom prst="rect">
              <a:avLst/>
            </a:prstGeom>
            <a:ln w="12700">
              <a:solidFill>
                <a:schemeClr val="bg1"/>
              </a:solidFill>
            </a:ln>
          </p:spPr>
        </p:pic>
        <p:pic>
          <p:nvPicPr>
            <p:cNvPr id="13" name="Picture 12"/>
            <p:cNvPicPr>
              <a:picLocks noChangeAspect="1"/>
            </p:cNvPicPr>
            <p:nvPr userDrawn="1"/>
          </p:nvPicPr>
          <p:blipFill rotWithShape="1">
            <a:blip r:embed="rId4" cstate="print">
              <a:extLst>
                <a:ext uri="{28A0092B-C50C-407E-A947-70E740481C1C}">
                  <a14:useLocalDpi xmlns:a14="http://schemas.microsoft.com/office/drawing/2010/main" val="0"/>
                </a:ext>
              </a:extLst>
            </a:blip>
            <a:srcRect l="20494" t="9367" r="21414" b="51188"/>
            <a:stretch/>
          </p:blipFill>
          <p:spPr>
            <a:xfrm>
              <a:off x="9902569" y="5483032"/>
              <a:ext cx="691487" cy="955342"/>
            </a:xfrm>
            <a:prstGeom prst="rect">
              <a:avLst/>
            </a:prstGeom>
            <a:ln w="12700">
              <a:solidFill>
                <a:schemeClr val="bg1"/>
              </a:solidFill>
            </a:ln>
          </p:spPr>
        </p:pic>
        <p:pic>
          <p:nvPicPr>
            <p:cNvPr id="14" name="Picture 13"/>
            <p:cNvPicPr>
              <a:picLocks noChangeAspect="1"/>
            </p:cNvPicPr>
            <p:nvPr userDrawn="1"/>
          </p:nvPicPr>
          <p:blipFill rotWithShape="1">
            <a:blip r:embed="rId5" cstate="print">
              <a:extLst>
                <a:ext uri="{BEBA8EAE-BF5A-486C-A8C5-ECC9F3942E4B}">
                  <a14:imgProps xmlns:a14="http://schemas.microsoft.com/office/drawing/2010/main">
                    <a14:imgLayer r:embed="rId6">
                      <a14:imgEffect>
                        <a14:saturation sat="200000"/>
                      </a14:imgEffect>
                    </a14:imgLayer>
                  </a14:imgProps>
                </a:ext>
                <a:ext uri="{28A0092B-C50C-407E-A947-70E740481C1C}">
                  <a14:useLocalDpi xmlns:a14="http://schemas.microsoft.com/office/drawing/2010/main" val="0"/>
                </a:ext>
              </a:extLst>
            </a:blip>
            <a:srcRect l="22364" t="8822" r="19664" b="52817"/>
            <a:stretch/>
          </p:blipFill>
          <p:spPr>
            <a:xfrm>
              <a:off x="9118977" y="5483032"/>
              <a:ext cx="707409" cy="952501"/>
            </a:xfrm>
            <a:prstGeom prst="rect">
              <a:avLst/>
            </a:prstGeom>
            <a:ln w="12700">
              <a:solidFill>
                <a:schemeClr val="bg1"/>
              </a:solidFill>
            </a:ln>
          </p:spPr>
        </p:pic>
      </p:grpSp>
    </p:spTree>
    <p:extLst>
      <p:ext uri="{BB962C8B-B14F-4D97-AF65-F5344CB8AC3E}">
        <p14:creationId xmlns:p14="http://schemas.microsoft.com/office/powerpoint/2010/main" val="248784480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fontAlgn="base">
              <a:spcBef>
                <a:spcPct val="0"/>
              </a:spcBef>
              <a:spcAft>
                <a:spcPct val="0"/>
              </a:spcAft>
            </a:pPr>
            <a:endParaRPr lang="en-US" sz="165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1" name="Rectangle 10"/>
          <p:cNvSpPr/>
          <p:nvPr userDrawn="1"/>
        </p:nvSpPr>
        <p:spPr>
          <a:xfrm>
            <a:off x="-7977" y="6596391"/>
            <a:ext cx="9151977" cy="213585"/>
          </a:xfrm>
          <a:prstGeom prst="rect">
            <a:avLst/>
          </a:prstGeom>
        </p:spPr>
        <p:txBody>
          <a:bodyPr wrap="square">
            <a:spAutoFit/>
          </a:bodyPr>
          <a:lstStyle/>
          <a:p>
            <a:r>
              <a:rPr lang="en-US" sz="788" kern="1200" dirty="0" smtClean="0">
                <a:solidFill>
                  <a:schemeClr val="bg1"/>
                </a:solidFill>
                <a:effectLst/>
                <a:latin typeface="Segoe UI" pitchFamily="34" charset="0"/>
                <a:ea typeface="Segoe UI" pitchFamily="34" charset="0"/>
                <a:cs typeface="Segoe UI" pitchFamily="34" charset="0"/>
              </a:rPr>
              <a:t>©2012 Microsoft Corporation. All rights reserved. Content based on Office 2013 Preview and SharePoint</a:t>
            </a:r>
            <a:endParaRPr lang="en-US" sz="788" kern="1200" dirty="0">
              <a:solidFill>
                <a:schemeClr val="bg1"/>
              </a:solidFill>
              <a:effectLst/>
              <a:latin typeface="Segoe UI" pitchFamily="34" charset="0"/>
              <a:ea typeface="Segoe UI" pitchFamily="34" charset="0"/>
              <a:cs typeface="Segoe UI" pitchFamily="34" charset="0"/>
            </a:endParaRPr>
          </a:p>
        </p:txBody>
      </p:sp>
      <p:grpSp>
        <p:nvGrpSpPr>
          <p:cNvPr id="12" name="Group 11"/>
          <p:cNvGrpSpPr/>
          <p:nvPr userDrawn="1"/>
        </p:nvGrpSpPr>
        <p:grpSpPr>
          <a:xfrm>
            <a:off x="7543853" y="5998206"/>
            <a:ext cx="1457260" cy="653904"/>
            <a:chOff x="8342916" y="5483032"/>
            <a:chExt cx="3005351" cy="958187"/>
          </a:xfrm>
        </p:grpSpPr>
        <p:pic>
          <p:nvPicPr>
            <p:cNvPr id="13" name="Picture 12"/>
            <p:cNvPicPr>
              <a:picLocks noChangeAspect="1"/>
            </p:cNvPicPr>
            <p:nvPr userDrawn="1"/>
          </p:nvPicPr>
          <p:blipFill rotWithShape="1">
            <a:blip r:embed="rId2" cstate="print">
              <a:extLst>
                <a:ext uri="{28A0092B-C50C-407E-A947-70E740481C1C}">
                  <a14:useLocalDpi xmlns:a14="http://schemas.microsoft.com/office/drawing/2010/main" val="0"/>
                </a:ext>
              </a:extLst>
            </a:blip>
            <a:srcRect l="20213" t="9301" r="20937" b="51306"/>
            <a:stretch/>
          </p:blipFill>
          <p:spPr>
            <a:xfrm>
              <a:off x="10665878" y="5483032"/>
              <a:ext cx="682389" cy="958187"/>
            </a:xfrm>
            <a:prstGeom prst="rect">
              <a:avLst/>
            </a:prstGeom>
            <a:ln w="12700">
              <a:solidFill>
                <a:schemeClr val="bg1"/>
              </a:solidFill>
            </a:ln>
          </p:spPr>
        </p:pic>
        <p:pic>
          <p:nvPicPr>
            <p:cNvPr id="14" name="Picture 13"/>
            <p:cNvPicPr>
              <a:picLocks noChangeAspect="1"/>
            </p:cNvPicPr>
            <p:nvPr userDrawn="1"/>
          </p:nvPicPr>
          <p:blipFill rotWithShape="1">
            <a:blip r:embed="rId3" cstate="print">
              <a:extLst>
                <a:ext uri="{28A0092B-C50C-407E-A947-70E740481C1C}">
                  <a14:useLocalDpi xmlns:a14="http://schemas.microsoft.com/office/drawing/2010/main" val="0"/>
                </a:ext>
              </a:extLst>
            </a:blip>
            <a:srcRect l="25664" t="21231" r="23708" b="52662"/>
            <a:stretch/>
          </p:blipFill>
          <p:spPr>
            <a:xfrm>
              <a:off x="8342916" y="5484650"/>
              <a:ext cx="700585" cy="948520"/>
            </a:xfrm>
            <a:prstGeom prst="rect">
              <a:avLst/>
            </a:prstGeom>
            <a:ln w="12700">
              <a:solidFill>
                <a:schemeClr val="bg1"/>
              </a:solidFill>
            </a:ln>
          </p:spPr>
        </p:pic>
        <p:pic>
          <p:nvPicPr>
            <p:cNvPr id="15" name="Picture 14"/>
            <p:cNvPicPr>
              <a:picLocks noChangeAspect="1"/>
            </p:cNvPicPr>
            <p:nvPr userDrawn="1"/>
          </p:nvPicPr>
          <p:blipFill rotWithShape="1">
            <a:blip r:embed="rId4" cstate="print">
              <a:extLst>
                <a:ext uri="{28A0092B-C50C-407E-A947-70E740481C1C}">
                  <a14:useLocalDpi xmlns:a14="http://schemas.microsoft.com/office/drawing/2010/main" val="0"/>
                </a:ext>
              </a:extLst>
            </a:blip>
            <a:srcRect l="20494" t="9367" r="21414" b="51188"/>
            <a:stretch/>
          </p:blipFill>
          <p:spPr>
            <a:xfrm>
              <a:off x="9902569" y="5483032"/>
              <a:ext cx="691487" cy="955342"/>
            </a:xfrm>
            <a:prstGeom prst="rect">
              <a:avLst/>
            </a:prstGeom>
            <a:ln w="12700">
              <a:solidFill>
                <a:schemeClr val="bg1"/>
              </a:solidFill>
            </a:ln>
          </p:spPr>
        </p:pic>
        <p:pic>
          <p:nvPicPr>
            <p:cNvPr id="21" name="Picture 20"/>
            <p:cNvPicPr>
              <a:picLocks noChangeAspect="1"/>
            </p:cNvPicPr>
            <p:nvPr userDrawn="1"/>
          </p:nvPicPr>
          <p:blipFill rotWithShape="1">
            <a:blip r:embed="rId5" cstate="print">
              <a:extLst>
                <a:ext uri="{BEBA8EAE-BF5A-486C-A8C5-ECC9F3942E4B}">
                  <a14:imgProps xmlns:a14="http://schemas.microsoft.com/office/drawing/2010/main">
                    <a14:imgLayer r:embed="rId6">
                      <a14:imgEffect>
                        <a14:saturation sat="200000"/>
                      </a14:imgEffect>
                    </a14:imgLayer>
                  </a14:imgProps>
                </a:ext>
                <a:ext uri="{28A0092B-C50C-407E-A947-70E740481C1C}">
                  <a14:useLocalDpi xmlns:a14="http://schemas.microsoft.com/office/drawing/2010/main" val="0"/>
                </a:ext>
              </a:extLst>
            </a:blip>
            <a:srcRect l="22364" t="8822" r="19664" b="52817"/>
            <a:stretch/>
          </p:blipFill>
          <p:spPr>
            <a:xfrm>
              <a:off x="9118977" y="5483032"/>
              <a:ext cx="707409" cy="952501"/>
            </a:xfrm>
            <a:prstGeom prst="rect">
              <a:avLst/>
            </a:prstGeom>
            <a:ln w="12700">
              <a:solidFill>
                <a:schemeClr val="bg1"/>
              </a:solidFill>
            </a:ln>
          </p:spPr>
        </p:pic>
      </p:grpSp>
    </p:spTree>
    <p:extLst>
      <p:ext uri="{BB962C8B-B14F-4D97-AF65-F5344CB8AC3E}">
        <p14:creationId xmlns:p14="http://schemas.microsoft.com/office/powerpoint/2010/main" val="86044461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grpSp>
        <p:nvGrpSpPr>
          <p:cNvPr id="13" name="Group 12"/>
          <p:cNvGrpSpPr/>
          <p:nvPr userDrawn="1"/>
        </p:nvGrpSpPr>
        <p:grpSpPr>
          <a:xfrm>
            <a:off x="7543853" y="5998206"/>
            <a:ext cx="1457260" cy="653904"/>
            <a:chOff x="8342916" y="5483032"/>
            <a:chExt cx="3005351" cy="958187"/>
          </a:xfrm>
        </p:grpSpPr>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20213" t="9301" r="20937" b="51306"/>
            <a:stretch/>
          </p:blipFill>
          <p:spPr>
            <a:xfrm>
              <a:off x="10665878" y="5483032"/>
              <a:ext cx="682389" cy="958187"/>
            </a:xfrm>
            <a:prstGeom prst="rect">
              <a:avLst/>
            </a:prstGeom>
            <a:ln w="12700">
              <a:solidFill>
                <a:schemeClr val="bg1"/>
              </a:solidFill>
            </a:ln>
          </p:spPr>
        </p:pic>
        <p:pic>
          <p:nvPicPr>
            <p:cNvPr id="16" name="Picture 15"/>
            <p:cNvPicPr>
              <a:picLocks noChangeAspect="1"/>
            </p:cNvPicPr>
            <p:nvPr userDrawn="1"/>
          </p:nvPicPr>
          <p:blipFill rotWithShape="1">
            <a:blip r:embed="rId3" cstate="print">
              <a:extLst>
                <a:ext uri="{28A0092B-C50C-407E-A947-70E740481C1C}">
                  <a14:useLocalDpi xmlns:a14="http://schemas.microsoft.com/office/drawing/2010/main" val="0"/>
                </a:ext>
              </a:extLst>
            </a:blip>
            <a:srcRect l="25664" t="21231" r="23708" b="52662"/>
            <a:stretch/>
          </p:blipFill>
          <p:spPr>
            <a:xfrm>
              <a:off x="8342916" y="5484650"/>
              <a:ext cx="700585" cy="948520"/>
            </a:xfrm>
            <a:prstGeom prst="rect">
              <a:avLst/>
            </a:prstGeom>
            <a:ln w="12700">
              <a:solidFill>
                <a:schemeClr val="bg1"/>
              </a:solidFill>
            </a:ln>
          </p:spPr>
        </p:pic>
        <p:pic>
          <p:nvPicPr>
            <p:cNvPr id="17" name="Picture 16"/>
            <p:cNvPicPr>
              <a:picLocks noChangeAspect="1"/>
            </p:cNvPicPr>
            <p:nvPr userDrawn="1"/>
          </p:nvPicPr>
          <p:blipFill rotWithShape="1">
            <a:blip r:embed="rId4" cstate="print">
              <a:extLst>
                <a:ext uri="{28A0092B-C50C-407E-A947-70E740481C1C}">
                  <a14:useLocalDpi xmlns:a14="http://schemas.microsoft.com/office/drawing/2010/main" val="0"/>
                </a:ext>
              </a:extLst>
            </a:blip>
            <a:srcRect l="20494" t="9367" r="21414" b="51188"/>
            <a:stretch/>
          </p:blipFill>
          <p:spPr>
            <a:xfrm>
              <a:off x="9902569" y="5483032"/>
              <a:ext cx="691487" cy="955342"/>
            </a:xfrm>
            <a:prstGeom prst="rect">
              <a:avLst/>
            </a:prstGeom>
            <a:ln w="12700">
              <a:solidFill>
                <a:schemeClr val="bg1"/>
              </a:solidFill>
            </a:ln>
          </p:spPr>
        </p:pic>
        <p:pic>
          <p:nvPicPr>
            <p:cNvPr id="18" name="Picture 17"/>
            <p:cNvPicPr>
              <a:picLocks noChangeAspect="1"/>
            </p:cNvPicPr>
            <p:nvPr userDrawn="1"/>
          </p:nvPicPr>
          <p:blipFill rotWithShape="1">
            <a:blip r:embed="rId5" cstate="print">
              <a:extLst>
                <a:ext uri="{BEBA8EAE-BF5A-486C-A8C5-ECC9F3942E4B}">
                  <a14:imgProps xmlns:a14="http://schemas.microsoft.com/office/drawing/2010/main">
                    <a14:imgLayer r:embed="rId6">
                      <a14:imgEffect>
                        <a14:saturation sat="200000"/>
                      </a14:imgEffect>
                    </a14:imgLayer>
                  </a14:imgProps>
                </a:ext>
                <a:ext uri="{28A0092B-C50C-407E-A947-70E740481C1C}">
                  <a14:useLocalDpi xmlns:a14="http://schemas.microsoft.com/office/drawing/2010/main" val="0"/>
                </a:ext>
              </a:extLst>
            </a:blip>
            <a:srcRect l="22364" t="8822" r="19664" b="52817"/>
            <a:stretch/>
          </p:blipFill>
          <p:spPr>
            <a:xfrm>
              <a:off x="9118977" y="5483032"/>
              <a:ext cx="707409" cy="952501"/>
            </a:xfrm>
            <a:prstGeom prst="rect">
              <a:avLst/>
            </a:prstGeom>
            <a:ln w="12700">
              <a:solidFill>
                <a:schemeClr val="bg1"/>
              </a:solidFill>
            </a:ln>
          </p:spPr>
        </p:pic>
      </p:grpSp>
    </p:spTree>
    <p:extLst>
      <p:ext uri="{BB962C8B-B14F-4D97-AF65-F5344CB8AC3E}">
        <p14:creationId xmlns:p14="http://schemas.microsoft.com/office/powerpoint/2010/main" val="19870496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invGray">
          <a:xfrm>
            <a:off x="0" y="0"/>
            <a:ext cx="9152338" cy="6858000"/>
          </a:xfrm>
          <a:prstGeom prst="rect">
            <a:avLst/>
          </a:prstGeom>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hasCustomPrompt="1"/>
          </p:nvPr>
        </p:nvSpPr>
        <p:spPr>
          <a:xfrm>
            <a:off x="304800" y="1600200"/>
            <a:ext cx="8610600" cy="838200"/>
          </a:xfrm>
        </p:spPr>
        <p:txBody>
          <a:bodyPr>
            <a:scene3d>
              <a:camera prst="perspectiveRelaxedModerately"/>
              <a:lightRig rig="threePt" dir="t"/>
            </a:scene3d>
            <a:sp3d extrusionH="57150">
              <a:bevelT w="82550" h="38100" prst="coolSlant"/>
            </a:sp3d>
          </a:bodyPr>
          <a:lstStyle>
            <a:lvl1pPr algn="r">
              <a:defRPr sz="6000" b="1">
                <a:solidFill>
                  <a:schemeClr val="accent4">
                    <a:lumMod val="40000"/>
                    <a:lumOff val="60000"/>
                  </a:schemeClr>
                </a:solidFill>
                <a:effectLst>
                  <a:reflection blurRad="6350" stA="50000" endA="300" endPos="50000" dist="29997" dir="5400000" sy="-100000" algn="bl" rotWithShape="0"/>
                </a:effectLst>
                <a:latin typeface="Copperplate Gothic Bold" pitchFamily="34" charset="0"/>
              </a:defRPr>
            </a:lvl1pPr>
          </a:lstStyle>
          <a:p>
            <a:r>
              <a:rPr lang="en-US" dirty="0" smtClean="0"/>
              <a:t>DEMO</a:t>
            </a:r>
            <a:endParaRPr lang="en-US" dirty="0"/>
          </a:p>
        </p:txBody>
      </p:sp>
      <p:sp>
        <p:nvSpPr>
          <p:cNvPr id="6" name="Text Placeholder 5"/>
          <p:cNvSpPr>
            <a:spLocks noGrp="1"/>
          </p:cNvSpPr>
          <p:nvPr>
            <p:ph type="body" sz="quarter" idx="10" hasCustomPrompt="1"/>
          </p:nvPr>
        </p:nvSpPr>
        <p:spPr>
          <a:xfrm>
            <a:off x="381000" y="3886200"/>
            <a:ext cx="7010400" cy="1066800"/>
          </a:xfrm>
        </p:spPr>
        <p:txBody>
          <a:bodyPr/>
          <a:lstStyle>
            <a:lvl1pPr marL="0" indent="0">
              <a:buNone/>
              <a:defRPr lang="en-US" b="1" dirty="0">
                <a:solidFill>
                  <a:schemeClr val="bg1"/>
                </a:solidFill>
              </a:defRPr>
            </a:lvl1pPr>
          </a:lstStyle>
          <a:p>
            <a:pPr lvl="0"/>
            <a:r>
              <a:rPr lang="en-US" dirty="0" smtClean="0"/>
              <a:t>Click to enter demo title</a:t>
            </a:r>
            <a:endParaRPr lang="en-US" dirty="0"/>
          </a:p>
        </p:txBody>
      </p:sp>
    </p:spTree>
    <p:extLst>
      <p:ext uri="{BB962C8B-B14F-4D97-AF65-F5344CB8AC3E}">
        <p14:creationId xmlns:p14="http://schemas.microsoft.com/office/powerpoint/2010/main" val="1309099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gi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11"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1" r:id="rId6"/>
    <p:sldLayoutId id="2147483662" r:id="rId7"/>
    <p:sldLayoutId id="2147483664" r:id="rId8"/>
    <p:sldLayoutId id="2147483665" r:id="rId9"/>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Enterprise Content Management​</a:t>
            </a:r>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Managed Metadata</a:t>
            </a:r>
          </a:p>
          <a:p>
            <a:pPr>
              <a:buFont typeface="Wingdings" panose="05000000000000000000" pitchFamily="2" charset="2"/>
              <a:buChar char="Ø"/>
            </a:pPr>
            <a:r>
              <a:rPr lang="en-US" dirty="0" smtClean="0"/>
              <a:t>Enterprise Content Types</a:t>
            </a:r>
          </a:p>
          <a:p>
            <a:r>
              <a:rPr lang="en-US" dirty="0"/>
              <a:t>Document </a:t>
            </a:r>
            <a:r>
              <a:rPr lang="en-US" dirty="0" smtClean="0"/>
              <a:t>Sets</a:t>
            </a:r>
          </a:p>
          <a:p>
            <a:r>
              <a:rPr lang="en-US" dirty="0" smtClean="0"/>
              <a:t>Records </a:t>
            </a:r>
            <a:r>
              <a:rPr lang="en-US" dirty="0"/>
              <a:t>Management</a:t>
            </a:r>
          </a:p>
          <a:p>
            <a:r>
              <a:rPr lang="en-US" dirty="0" smtClean="0"/>
              <a:t>eDiscovery</a:t>
            </a:r>
            <a:endParaRPr lang="en-US" dirty="0"/>
          </a:p>
          <a:p>
            <a:r>
              <a:rPr lang="en-US" dirty="0" smtClean="0"/>
              <a:t>Programming </a:t>
            </a:r>
            <a:r>
              <a:rPr lang="en-US" dirty="0"/>
              <a:t>with Managed </a:t>
            </a:r>
            <a:r>
              <a:rPr lang="en-US" dirty="0" smtClean="0"/>
              <a:t>Metadata</a:t>
            </a:r>
            <a:endParaRPr lang="en-US" dirty="0"/>
          </a:p>
        </p:txBody>
      </p:sp>
    </p:spTree>
    <p:extLst>
      <p:ext uri="{BB962C8B-B14F-4D97-AF65-F5344CB8AC3E}">
        <p14:creationId xmlns:p14="http://schemas.microsoft.com/office/powerpoint/2010/main" val="12006527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Enterprise Content Types</a:t>
            </a:r>
            <a:endParaRPr lang="en-US" dirty="0"/>
          </a:p>
        </p:txBody>
      </p:sp>
      <p:sp>
        <p:nvSpPr>
          <p:cNvPr id="3" name="Content Placeholder 2"/>
          <p:cNvSpPr>
            <a:spLocks noGrp="1"/>
          </p:cNvSpPr>
          <p:nvPr>
            <p:ph idx="1"/>
          </p:nvPr>
        </p:nvSpPr>
        <p:spPr/>
        <p:txBody>
          <a:bodyPr/>
          <a:lstStyle/>
          <a:p>
            <a:r>
              <a:rPr lang="en-US" dirty="0" smtClean="0"/>
              <a:t>Central Store of Content Types</a:t>
            </a:r>
          </a:p>
          <a:p>
            <a:r>
              <a:rPr lang="en-US" dirty="0" smtClean="0"/>
              <a:t>Published to Subscribed Site Collections</a:t>
            </a:r>
          </a:p>
          <a:p>
            <a:r>
              <a:rPr lang="en-US" dirty="0" smtClean="0"/>
              <a:t>Republished when Source is Updated</a:t>
            </a:r>
          </a:p>
          <a:p>
            <a:r>
              <a:rPr lang="en-US" dirty="0" smtClean="0"/>
              <a:t>In Subscriber Site</a:t>
            </a:r>
          </a:p>
          <a:p>
            <a:pPr lvl="1"/>
            <a:r>
              <a:rPr lang="en-US" dirty="0" smtClean="0"/>
              <a:t>Cannot Edit Source Content Type</a:t>
            </a:r>
          </a:p>
          <a:p>
            <a:pPr lvl="1"/>
            <a:r>
              <a:rPr lang="en-US" dirty="0" smtClean="0"/>
              <a:t>Create New Content Types that Inherit</a:t>
            </a:r>
          </a:p>
          <a:p>
            <a:pPr lvl="1"/>
            <a:endParaRPr lang="en-US" dirty="0" smtClean="0"/>
          </a:p>
          <a:p>
            <a:pPr lvl="1"/>
            <a:endParaRPr lang="en-US" dirty="0"/>
          </a:p>
        </p:txBody>
      </p:sp>
    </p:spTree>
    <p:extLst>
      <p:ext uri="{BB962C8B-B14F-4D97-AF65-F5344CB8AC3E}">
        <p14:creationId xmlns:p14="http://schemas.microsoft.com/office/powerpoint/2010/main" val="28053690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Enterprise Content Types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76462" y="1490662"/>
            <a:ext cx="4791075" cy="5095875"/>
          </a:xfrm>
        </p:spPr>
      </p:pic>
    </p:spTree>
    <p:extLst>
      <p:ext uri="{BB962C8B-B14F-4D97-AF65-F5344CB8AC3E}">
        <p14:creationId xmlns:p14="http://schemas.microsoft.com/office/powerpoint/2010/main" val="16242952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Enterprise Content Type Publishing</a:t>
            </a:r>
            <a:endParaRPr lang="en-US" dirty="0"/>
          </a:p>
        </p:txBody>
      </p:sp>
    </p:spTree>
    <p:extLst>
      <p:ext uri="{BB962C8B-B14F-4D97-AF65-F5344CB8AC3E}">
        <p14:creationId xmlns:p14="http://schemas.microsoft.com/office/powerpoint/2010/main" val="23158087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Managed Metadata</a:t>
            </a:r>
          </a:p>
          <a:p>
            <a:pPr>
              <a:buFont typeface="Wingdings" panose="05000000000000000000" pitchFamily="2" charset="2"/>
              <a:buChar char="ü"/>
            </a:pPr>
            <a:r>
              <a:rPr lang="en-US" dirty="0" smtClean="0"/>
              <a:t>Enterprise Content Types</a:t>
            </a:r>
          </a:p>
          <a:p>
            <a:pPr>
              <a:buFont typeface="Wingdings" panose="05000000000000000000" pitchFamily="2" charset="2"/>
              <a:buChar char="Ø"/>
            </a:pPr>
            <a:r>
              <a:rPr lang="en-US" dirty="0"/>
              <a:t>Document </a:t>
            </a:r>
            <a:r>
              <a:rPr lang="en-US" dirty="0" smtClean="0"/>
              <a:t>Sets</a:t>
            </a:r>
          </a:p>
          <a:p>
            <a:r>
              <a:rPr lang="en-US" dirty="0" smtClean="0"/>
              <a:t>Records </a:t>
            </a:r>
            <a:r>
              <a:rPr lang="en-US" dirty="0"/>
              <a:t>Management</a:t>
            </a:r>
          </a:p>
          <a:p>
            <a:r>
              <a:rPr lang="en-US" dirty="0" smtClean="0"/>
              <a:t>eDiscovery</a:t>
            </a:r>
            <a:endParaRPr lang="en-US" dirty="0"/>
          </a:p>
          <a:p>
            <a:r>
              <a:rPr lang="en-US" dirty="0" smtClean="0"/>
              <a:t>Programming </a:t>
            </a:r>
            <a:r>
              <a:rPr lang="en-US" dirty="0"/>
              <a:t>with Managed </a:t>
            </a:r>
            <a:r>
              <a:rPr lang="en-US" dirty="0" smtClean="0"/>
              <a:t>Metadata</a:t>
            </a:r>
            <a:endParaRPr lang="en-US" dirty="0"/>
          </a:p>
        </p:txBody>
      </p:sp>
    </p:spTree>
    <p:extLst>
      <p:ext uri="{BB962C8B-B14F-4D97-AF65-F5344CB8AC3E}">
        <p14:creationId xmlns:p14="http://schemas.microsoft.com/office/powerpoint/2010/main" val="37241558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Document Sets</a:t>
            </a:r>
            <a:endParaRPr lang="en-US" dirty="0"/>
          </a:p>
        </p:txBody>
      </p:sp>
      <p:sp>
        <p:nvSpPr>
          <p:cNvPr id="3" name="Content Placeholder 2"/>
          <p:cNvSpPr>
            <a:spLocks noGrp="1"/>
          </p:cNvSpPr>
          <p:nvPr>
            <p:ph idx="1"/>
          </p:nvPr>
        </p:nvSpPr>
        <p:spPr/>
        <p:txBody>
          <a:bodyPr/>
          <a:lstStyle/>
          <a:p>
            <a:r>
              <a:rPr lang="en-US" dirty="0"/>
              <a:t>SharePoint Server 2007 </a:t>
            </a:r>
            <a:r>
              <a:rPr lang="en-US" dirty="0" smtClean="0"/>
              <a:t>treated documents as atomic &amp; not linked to other documents</a:t>
            </a:r>
          </a:p>
          <a:p>
            <a:r>
              <a:rPr lang="en-US" dirty="0" smtClean="0"/>
              <a:t>SharePoint Server 2010 introduced document sets, or a collection of documents, spreadsheets, presentations, etc. that make up a single work product</a:t>
            </a:r>
          </a:p>
          <a:p>
            <a:r>
              <a:rPr lang="en-US" dirty="0" smtClean="0"/>
              <a:t>Metadata exists on individual items and the set as a whole</a:t>
            </a:r>
          </a:p>
        </p:txBody>
      </p:sp>
    </p:spTree>
    <p:extLst>
      <p:ext uri="{BB962C8B-B14F-4D97-AF65-F5344CB8AC3E}">
        <p14:creationId xmlns:p14="http://schemas.microsoft.com/office/powerpoint/2010/main" val="5352310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Document Sets</a:t>
            </a:r>
            <a:endParaRPr lang="en-US" dirty="0"/>
          </a:p>
        </p:txBody>
      </p:sp>
      <p:sp>
        <p:nvSpPr>
          <p:cNvPr id="3" name="Content Placeholder 2"/>
          <p:cNvSpPr>
            <a:spLocks noGrp="1"/>
          </p:cNvSpPr>
          <p:nvPr>
            <p:ph idx="1"/>
          </p:nvPr>
        </p:nvSpPr>
        <p:spPr/>
        <p:txBody>
          <a:bodyPr/>
          <a:lstStyle/>
          <a:p>
            <a:r>
              <a:rPr lang="en-US" dirty="0" smtClean="0"/>
              <a:t>Each document set has:</a:t>
            </a:r>
          </a:p>
          <a:p>
            <a:pPr lvl="1"/>
            <a:r>
              <a:rPr lang="en-US" dirty="0" smtClean="0"/>
              <a:t>List of available content types allowed within it</a:t>
            </a:r>
          </a:p>
          <a:p>
            <a:pPr lvl="1"/>
            <a:r>
              <a:rPr lang="en-US" dirty="0" smtClean="0"/>
              <a:t>Default content automatically added to the set</a:t>
            </a:r>
          </a:p>
          <a:p>
            <a:r>
              <a:rPr lang="en-US" dirty="0" smtClean="0"/>
              <a:t>Can create shared columns (defined in document set’s content type) that are pushed down across all content in set</a:t>
            </a:r>
          </a:p>
          <a:p>
            <a:r>
              <a:rPr lang="en-US" dirty="0" smtClean="0"/>
              <a:t>Welcome page acts as the homepage</a:t>
            </a:r>
          </a:p>
          <a:p>
            <a:pPr lvl="1"/>
            <a:r>
              <a:rPr lang="en-US" dirty="0" smtClean="0"/>
              <a:t>Customizable Web Part Page displaying the document set’s properties</a:t>
            </a:r>
            <a:endParaRPr lang="en-US" dirty="0"/>
          </a:p>
        </p:txBody>
      </p:sp>
    </p:spTree>
    <p:extLst>
      <p:ext uri="{BB962C8B-B14F-4D97-AF65-F5344CB8AC3E}">
        <p14:creationId xmlns:p14="http://schemas.microsoft.com/office/powerpoint/2010/main" val="9102159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Document Sets – Templates, Versioning</a:t>
            </a:r>
            <a:endParaRPr lang="en-US" dirty="0"/>
          </a:p>
        </p:txBody>
      </p:sp>
      <p:sp>
        <p:nvSpPr>
          <p:cNvPr id="3" name="Content Placeholder 2"/>
          <p:cNvSpPr>
            <a:spLocks noGrp="1"/>
          </p:cNvSpPr>
          <p:nvPr>
            <p:ph idx="1"/>
          </p:nvPr>
        </p:nvSpPr>
        <p:spPr/>
        <p:txBody>
          <a:bodyPr>
            <a:normAutofit/>
          </a:bodyPr>
          <a:lstStyle/>
          <a:p>
            <a:r>
              <a:rPr lang="en-US" dirty="0" smtClean="0"/>
              <a:t>Document Templates:</a:t>
            </a:r>
          </a:p>
          <a:p>
            <a:pPr lvl="1"/>
            <a:r>
              <a:rPr lang="en-US" dirty="0" smtClean="0"/>
              <a:t>Admins can provide users document templates for creating new items for the work product</a:t>
            </a:r>
          </a:p>
          <a:p>
            <a:pPr lvl="1"/>
            <a:r>
              <a:rPr lang="en-US" dirty="0" smtClean="0"/>
              <a:t>Templates created with Visual Studio</a:t>
            </a:r>
          </a:p>
          <a:p>
            <a:r>
              <a:rPr lang="en-US" dirty="0" smtClean="0"/>
              <a:t>Document Set Versioning:</a:t>
            </a:r>
          </a:p>
          <a:p>
            <a:pPr lvl="1"/>
            <a:r>
              <a:rPr lang="en-US" dirty="0" smtClean="0"/>
              <a:t>Set owners can capture the state of the set at different points in the lifecycle</a:t>
            </a:r>
          </a:p>
          <a:p>
            <a:pPr lvl="1"/>
            <a:r>
              <a:rPr lang="en-US" dirty="0" smtClean="0"/>
              <a:t>Ability to see point-in-time history of the set</a:t>
            </a:r>
          </a:p>
          <a:p>
            <a:pPr lvl="1"/>
            <a:r>
              <a:rPr lang="en-US" dirty="0" smtClean="0"/>
              <a:t>Set owners can restore to a previous version of the set</a:t>
            </a:r>
          </a:p>
          <a:p>
            <a:r>
              <a:rPr lang="en-US" dirty="0" smtClean="0"/>
              <a:t>Workflows</a:t>
            </a:r>
          </a:p>
          <a:p>
            <a:pPr lvl="1"/>
            <a:r>
              <a:rPr lang="en-US" dirty="0"/>
              <a:t>Special OOTB activities for working with document </a:t>
            </a:r>
            <a:r>
              <a:rPr lang="en-US" dirty="0" smtClean="0"/>
              <a:t>sets</a:t>
            </a:r>
            <a:endParaRPr lang="en-US" dirty="0"/>
          </a:p>
        </p:txBody>
      </p:sp>
    </p:spTree>
    <p:extLst>
      <p:ext uri="{BB962C8B-B14F-4D97-AF65-F5344CB8AC3E}">
        <p14:creationId xmlns:p14="http://schemas.microsoft.com/office/powerpoint/2010/main" val="1141472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Document Sets</a:t>
            </a:r>
          </a:p>
        </p:txBody>
      </p:sp>
    </p:spTree>
    <p:extLst>
      <p:ext uri="{BB962C8B-B14F-4D97-AF65-F5344CB8AC3E}">
        <p14:creationId xmlns:p14="http://schemas.microsoft.com/office/powerpoint/2010/main" val="3272444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Managed Metadata</a:t>
            </a:r>
          </a:p>
          <a:p>
            <a:pPr>
              <a:buFont typeface="Wingdings" panose="05000000000000000000" pitchFamily="2" charset="2"/>
              <a:buChar char="ü"/>
            </a:pPr>
            <a:r>
              <a:rPr lang="en-US" dirty="0" smtClean="0"/>
              <a:t>Enterprise Content Types</a:t>
            </a:r>
          </a:p>
          <a:p>
            <a:pPr>
              <a:buFont typeface="Wingdings" panose="05000000000000000000" pitchFamily="2" charset="2"/>
              <a:buChar char="ü"/>
            </a:pPr>
            <a:r>
              <a:rPr lang="en-US" dirty="0"/>
              <a:t>Document </a:t>
            </a:r>
            <a:r>
              <a:rPr lang="en-US" dirty="0" smtClean="0"/>
              <a:t>Sets</a:t>
            </a:r>
          </a:p>
          <a:p>
            <a:pPr>
              <a:buFont typeface="Wingdings" panose="05000000000000000000" pitchFamily="2" charset="2"/>
              <a:buChar char="Ø"/>
            </a:pPr>
            <a:r>
              <a:rPr lang="en-US" dirty="0" smtClean="0"/>
              <a:t>Records </a:t>
            </a:r>
            <a:r>
              <a:rPr lang="en-US" dirty="0"/>
              <a:t>Management</a:t>
            </a:r>
          </a:p>
          <a:p>
            <a:r>
              <a:rPr lang="en-US" dirty="0" smtClean="0"/>
              <a:t>eDiscovery</a:t>
            </a:r>
            <a:endParaRPr lang="en-US" dirty="0"/>
          </a:p>
          <a:p>
            <a:r>
              <a:rPr lang="en-US" dirty="0" smtClean="0"/>
              <a:t>Programming </a:t>
            </a:r>
            <a:r>
              <a:rPr lang="en-US" dirty="0"/>
              <a:t>with Managed </a:t>
            </a:r>
            <a:r>
              <a:rPr lang="en-US" dirty="0" smtClean="0"/>
              <a:t>Metadata</a:t>
            </a:r>
            <a:endParaRPr lang="en-US" dirty="0"/>
          </a:p>
        </p:txBody>
      </p:sp>
    </p:spTree>
    <p:extLst>
      <p:ext uri="{BB962C8B-B14F-4D97-AF65-F5344CB8AC3E}">
        <p14:creationId xmlns:p14="http://schemas.microsoft.com/office/powerpoint/2010/main" val="16823094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a:t>Managed Metadata</a:t>
            </a:r>
          </a:p>
          <a:p>
            <a:r>
              <a:rPr lang="en-US" dirty="0" smtClean="0"/>
              <a:t>Enterprise Content Types</a:t>
            </a:r>
          </a:p>
          <a:p>
            <a:r>
              <a:rPr lang="en-US" dirty="0"/>
              <a:t>Document </a:t>
            </a:r>
            <a:r>
              <a:rPr lang="en-US" dirty="0" smtClean="0"/>
              <a:t>Sets</a:t>
            </a:r>
          </a:p>
          <a:p>
            <a:r>
              <a:rPr lang="en-US" dirty="0" smtClean="0"/>
              <a:t>Records </a:t>
            </a:r>
            <a:r>
              <a:rPr lang="en-US" dirty="0"/>
              <a:t>Management</a:t>
            </a:r>
          </a:p>
          <a:p>
            <a:r>
              <a:rPr lang="en-US" dirty="0" smtClean="0"/>
              <a:t>eDiscovery</a:t>
            </a:r>
            <a:endParaRPr lang="en-US" dirty="0"/>
          </a:p>
          <a:p>
            <a:r>
              <a:rPr lang="en-US" dirty="0" smtClean="0"/>
              <a:t>Programming </a:t>
            </a:r>
            <a:r>
              <a:rPr lang="en-US" dirty="0"/>
              <a:t>with Managed </a:t>
            </a:r>
            <a:r>
              <a:rPr lang="en-US" dirty="0" smtClean="0"/>
              <a:t>Metadata</a:t>
            </a:r>
            <a:endParaRPr lang="en-US" dirty="0"/>
          </a:p>
        </p:txBody>
      </p:sp>
    </p:spTree>
    <p:extLst>
      <p:ext uri="{BB962C8B-B14F-4D97-AF65-F5344CB8AC3E}">
        <p14:creationId xmlns:p14="http://schemas.microsoft.com/office/powerpoint/2010/main" val="28640741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In Place Records Management</a:t>
            </a:r>
            <a:endParaRPr lang="en-US" dirty="0"/>
          </a:p>
        </p:txBody>
      </p:sp>
      <p:sp>
        <p:nvSpPr>
          <p:cNvPr id="6" name="Text Placeholder 5"/>
          <p:cNvSpPr>
            <a:spLocks noGrp="1"/>
          </p:cNvSpPr>
          <p:nvPr>
            <p:ph idx="1"/>
          </p:nvPr>
        </p:nvSpPr>
        <p:spPr/>
        <p:txBody>
          <a:bodyPr/>
          <a:lstStyle/>
          <a:p>
            <a:r>
              <a:rPr lang="en-US" dirty="0"/>
              <a:t>SharePoint Server 2007 </a:t>
            </a:r>
            <a:r>
              <a:rPr lang="en-US" dirty="0" smtClean="0"/>
              <a:t>introduced records management functionality tied to Records Center </a:t>
            </a:r>
            <a:br>
              <a:rPr lang="en-US" dirty="0" smtClean="0"/>
            </a:br>
            <a:r>
              <a:rPr lang="en-US" dirty="0" smtClean="0"/>
              <a:t>site template</a:t>
            </a:r>
          </a:p>
          <a:p>
            <a:r>
              <a:rPr lang="en-US" dirty="0" smtClean="0"/>
              <a:t>SharePoint </a:t>
            </a:r>
            <a:r>
              <a:rPr lang="en-US" dirty="0"/>
              <a:t>Server 2010 </a:t>
            </a:r>
            <a:r>
              <a:rPr lang="en-US" dirty="0" smtClean="0"/>
              <a:t>moved this to a Feature for use in any site template: </a:t>
            </a:r>
            <a:br>
              <a:rPr lang="en-US" dirty="0" smtClean="0"/>
            </a:br>
            <a:r>
              <a:rPr lang="en-US" dirty="0" smtClean="0"/>
              <a:t>In Place Records Management</a:t>
            </a:r>
          </a:p>
          <a:p>
            <a:r>
              <a:rPr lang="en-US" dirty="0" smtClean="0"/>
              <a:t>Define who can &amp; can’t declare records</a:t>
            </a:r>
          </a:p>
        </p:txBody>
      </p:sp>
    </p:spTree>
    <p:extLst>
      <p:ext uri="{BB962C8B-B14F-4D97-AF65-F5344CB8AC3E}">
        <p14:creationId xmlns:p14="http://schemas.microsoft.com/office/powerpoint/2010/main" val="23958743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Organizer</a:t>
            </a:r>
            <a:endParaRPr lang="en-US" dirty="0"/>
          </a:p>
        </p:txBody>
      </p:sp>
      <p:sp>
        <p:nvSpPr>
          <p:cNvPr id="3" name="Content Placeholder 2"/>
          <p:cNvSpPr>
            <a:spLocks noGrp="1"/>
          </p:cNvSpPr>
          <p:nvPr>
            <p:ph idx="1"/>
          </p:nvPr>
        </p:nvSpPr>
        <p:spPr/>
        <p:txBody>
          <a:bodyPr/>
          <a:lstStyle/>
          <a:p>
            <a:r>
              <a:rPr lang="en-US" dirty="0" smtClean="0"/>
              <a:t>Site </a:t>
            </a:r>
            <a:r>
              <a:rPr lang="en-US" dirty="0"/>
              <a:t>owners configure rules for new content</a:t>
            </a:r>
          </a:p>
          <a:p>
            <a:r>
              <a:rPr lang="en-US" dirty="0"/>
              <a:t>Content authors create content, let the organizer move it to the desired location</a:t>
            </a:r>
          </a:p>
          <a:p>
            <a:r>
              <a:rPr lang="en-US" dirty="0"/>
              <a:t>Automatically create subfolders in </a:t>
            </a:r>
            <a:r>
              <a:rPr lang="en-US" dirty="0" smtClean="0"/>
              <a:t>libraries </a:t>
            </a:r>
            <a:r>
              <a:rPr lang="en-US" dirty="0"/>
              <a:t>for lots of content (</a:t>
            </a:r>
            <a:r>
              <a:rPr lang="en-US" dirty="0" err="1"/>
              <a:t>ie</a:t>
            </a:r>
            <a:r>
              <a:rPr lang="en-US" dirty="0"/>
              <a:t>: Press Releases 2008/2009</a:t>
            </a:r>
            <a:r>
              <a:rPr lang="en-US" dirty="0" smtClean="0"/>
              <a:t>)</a:t>
            </a:r>
          </a:p>
          <a:p>
            <a:r>
              <a:rPr lang="en-US" dirty="0" smtClean="0"/>
              <a:t>Enabled with site collection scoped Feature</a:t>
            </a:r>
          </a:p>
          <a:p>
            <a:r>
              <a:rPr lang="en-US" dirty="0" smtClean="0"/>
              <a:t>Managed from each site’s Site Settings page</a:t>
            </a:r>
            <a:endParaRPr lang="en-US" dirty="0"/>
          </a:p>
        </p:txBody>
      </p:sp>
    </p:spTree>
    <p:extLst>
      <p:ext uri="{BB962C8B-B14F-4D97-AF65-F5344CB8AC3E}">
        <p14:creationId xmlns:p14="http://schemas.microsoft.com/office/powerpoint/2010/main" val="8281905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Unique Document ID Service</a:t>
            </a:r>
            <a:endParaRPr lang="en-US" dirty="0"/>
          </a:p>
        </p:txBody>
      </p:sp>
      <p:sp>
        <p:nvSpPr>
          <p:cNvPr id="3" name="Text Placeholder 2"/>
          <p:cNvSpPr>
            <a:spLocks noGrp="1"/>
          </p:cNvSpPr>
          <p:nvPr>
            <p:ph idx="1"/>
          </p:nvPr>
        </p:nvSpPr>
        <p:spPr/>
        <p:txBody>
          <a:bodyPr>
            <a:normAutofit lnSpcReduction="10000"/>
          </a:bodyPr>
          <a:lstStyle/>
          <a:p>
            <a:r>
              <a:rPr lang="en-US" dirty="0" smtClean="0"/>
              <a:t>New site collection Feature: Document ID Service</a:t>
            </a:r>
          </a:p>
          <a:p>
            <a:r>
              <a:rPr lang="en-US" dirty="0" smtClean="0"/>
              <a:t>Adds unique ID for all documents throughout the site collection</a:t>
            </a:r>
          </a:p>
          <a:p>
            <a:r>
              <a:rPr lang="en-US" dirty="0" smtClean="0"/>
              <a:t>Documents can be retrieved regardless of the current of future location based on their unique ID</a:t>
            </a:r>
          </a:p>
          <a:p>
            <a:r>
              <a:rPr lang="en-US" dirty="0" smtClean="0"/>
              <a:t>Activating the feature adds 3 columns to the Document and Document Set content types</a:t>
            </a:r>
          </a:p>
          <a:p>
            <a:pPr lvl="1"/>
            <a:r>
              <a:rPr lang="en-US" dirty="0" smtClean="0"/>
              <a:t>Changes pushed down to all derived content types</a:t>
            </a:r>
          </a:p>
          <a:p>
            <a:pPr lvl="1"/>
            <a:r>
              <a:rPr lang="en-US" dirty="0" smtClean="0"/>
              <a:t>IDs assigned to existing items as a delayed process</a:t>
            </a:r>
          </a:p>
          <a:p>
            <a:r>
              <a:rPr lang="en-US" dirty="0" smtClean="0"/>
              <a:t>Adds a Web Part to help find by ID vs. URL:</a:t>
            </a:r>
            <a:br>
              <a:rPr lang="en-US" dirty="0" smtClean="0"/>
            </a:br>
            <a:r>
              <a:rPr lang="en-US" dirty="0" smtClean="0"/>
              <a:t>Find By Document ID</a:t>
            </a:r>
          </a:p>
        </p:txBody>
      </p:sp>
    </p:spTree>
    <p:extLst>
      <p:ext uri="{BB962C8B-B14F-4D97-AF65-F5344CB8AC3E}">
        <p14:creationId xmlns:p14="http://schemas.microsoft.com/office/powerpoint/2010/main" val="32966877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Managed Metadata</a:t>
            </a:r>
          </a:p>
          <a:p>
            <a:pPr>
              <a:buFont typeface="Wingdings" panose="05000000000000000000" pitchFamily="2" charset="2"/>
              <a:buChar char="ü"/>
            </a:pPr>
            <a:r>
              <a:rPr lang="en-US" dirty="0" smtClean="0"/>
              <a:t>Enterprise Content Types</a:t>
            </a:r>
          </a:p>
          <a:p>
            <a:pPr>
              <a:buFont typeface="Wingdings" panose="05000000000000000000" pitchFamily="2" charset="2"/>
              <a:buChar char="ü"/>
            </a:pPr>
            <a:r>
              <a:rPr lang="en-US" dirty="0"/>
              <a:t>Document </a:t>
            </a:r>
            <a:r>
              <a:rPr lang="en-US" dirty="0" smtClean="0"/>
              <a:t>Sets</a:t>
            </a:r>
          </a:p>
          <a:p>
            <a:pPr>
              <a:buFont typeface="Wingdings" panose="05000000000000000000" pitchFamily="2" charset="2"/>
              <a:buChar char="ü"/>
            </a:pPr>
            <a:r>
              <a:rPr lang="en-US" dirty="0" smtClean="0"/>
              <a:t>Records </a:t>
            </a:r>
            <a:r>
              <a:rPr lang="en-US" dirty="0"/>
              <a:t>Management</a:t>
            </a:r>
          </a:p>
          <a:p>
            <a:pPr>
              <a:buFont typeface="Wingdings" panose="05000000000000000000" pitchFamily="2" charset="2"/>
              <a:buChar char="Ø"/>
            </a:pPr>
            <a:r>
              <a:rPr lang="en-US" dirty="0" smtClean="0"/>
              <a:t>eDiscovery</a:t>
            </a:r>
            <a:endParaRPr lang="en-US" dirty="0"/>
          </a:p>
          <a:p>
            <a:r>
              <a:rPr lang="en-US" dirty="0" smtClean="0"/>
              <a:t>Programming </a:t>
            </a:r>
            <a:r>
              <a:rPr lang="en-US" dirty="0"/>
              <a:t>with Managed </a:t>
            </a:r>
            <a:r>
              <a:rPr lang="en-US" dirty="0" smtClean="0"/>
              <a:t>Metadata</a:t>
            </a:r>
            <a:endParaRPr lang="en-US" dirty="0"/>
          </a:p>
        </p:txBody>
      </p:sp>
    </p:spTree>
    <p:extLst>
      <p:ext uri="{BB962C8B-B14F-4D97-AF65-F5344CB8AC3E}">
        <p14:creationId xmlns:p14="http://schemas.microsoft.com/office/powerpoint/2010/main" val="9001619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eDiscovery</a:t>
            </a:r>
            <a:endParaRPr lang="en-US" dirty="0"/>
          </a:p>
        </p:txBody>
      </p:sp>
      <p:sp>
        <p:nvSpPr>
          <p:cNvPr id="5" name="Content Placeholder 4"/>
          <p:cNvSpPr>
            <a:spLocks noGrp="1"/>
          </p:cNvSpPr>
          <p:nvPr>
            <p:ph idx="1"/>
          </p:nvPr>
        </p:nvSpPr>
        <p:spPr/>
        <p:txBody>
          <a:bodyPr/>
          <a:lstStyle/>
          <a:p>
            <a:r>
              <a:rPr lang="en-US" dirty="0" smtClean="0"/>
              <a:t>eDiscovery is the process of finding content relevant to a specific topic</a:t>
            </a:r>
          </a:p>
          <a:p>
            <a:pPr lvl="1"/>
            <a:r>
              <a:rPr lang="en-US" dirty="0" smtClean="0"/>
              <a:t>For example: legal action / litigation</a:t>
            </a:r>
          </a:p>
          <a:p>
            <a:r>
              <a:rPr lang="en-US" dirty="0" smtClean="0"/>
              <a:t>Companies also employ internally</a:t>
            </a:r>
          </a:p>
          <a:p>
            <a:pPr lvl="1"/>
            <a:r>
              <a:rPr lang="en-US" dirty="0" smtClean="0"/>
              <a:t>Ensure they are in compliance</a:t>
            </a:r>
          </a:p>
          <a:p>
            <a:pPr lvl="1"/>
            <a:r>
              <a:rPr lang="en-US" dirty="0" smtClean="0"/>
              <a:t>Ensure the appropriate policies are in place</a:t>
            </a:r>
          </a:p>
          <a:p>
            <a:pPr lvl="1"/>
            <a:r>
              <a:rPr lang="en-US" dirty="0" smtClean="0"/>
              <a:t>Ensure they understand their IT &amp; content sources</a:t>
            </a:r>
          </a:p>
          <a:p>
            <a:endParaRPr lang="en-US" dirty="0"/>
          </a:p>
        </p:txBody>
      </p:sp>
    </p:spTree>
    <p:extLst>
      <p:ext uri="{BB962C8B-B14F-4D97-AF65-F5344CB8AC3E}">
        <p14:creationId xmlns:p14="http://schemas.microsoft.com/office/powerpoint/2010/main" val="23790466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eDiscovery Process</a:t>
            </a:r>
            <a:endParaRPr lang="en-US" dirty="0"/>
          </a:p>
        </p:txBody>
      </p:sp>
      <p:graphicFrame>
        <p:nvGraphicFramePr>
          <p:cNvPr id="4" name="Content Placeholder 3"/>
          <p:cNvGraphicFramePr>
            <a:graphicFrameLocks noGrp="1"/>
          </p:cNvGraphicFramePr>
          <p:nvPr>
            <p:ph idx="1"/>
            <p:extLst/>
          </p:nvPr>
        </p:nvGraphicFramePr>
        <p:xfrm>
          <a:off x="381000" y="1447800"/>
          <a:ext cx="8382000" cy="381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533400" y="5486400"/>
            <a:ext cx="8008401" cy="1132661"/>
          </a:xfrm>
          <a:prstGeom prst="rect">
            <a:avLst/>
          </a:prstGeom>
          <a:noFill/>
        </p:spPr>
        <p:txBody>
          <a:bodyPr wrap="square" lIns="0" tIns="0" rIns="0" bIns="0" rtlCol="0">
            <a:noAutofit/>
          </a:bodyPr>
          <a:lstStyle/>
          <a:p>
            <a:r>
              <a:rPr lang="en-US" i="1" dirty="0"/>
              <a:t>Discovery accounts for ~35% of total litigation costs in the US (Gartner) and is one of the top drivers for moving email and documents into third party archiving solutions</a:t>
            </a:r>
            <a:r>
              <a:rPr lang="en-US" i="1" dirty="0" smtClean="0"/>
              <a:t>. </a:t>
            </a:r>
            <a:r>
              <a:rPr lang="en-US" i="1" dirty="0"/>
              <a:t>Given the growth of this area, pure-play discovery software and discovery-enabled are expected to be a $2.1b business by 2013. </a:t>
            </a:r>
            <a:r>
              <a:rPr lang="en-US" dirty="0"/>
              <a:t>- Gartner</a:t>
            </a:r>
          </a:p>
        </p:txBody>
      </p:sp>
    </p:spTree>
    <p:extLst>
      <p:ext uri="{BB962C8B-B14F-4D97-AF65-F5344CB8AC3E}">
        <p14:creationId xmlns:p14="http://schemas.microsoft.com/office/powerpoint/2010/main" val="17821522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Centralize </a:t>
            </a:r>
            <a:r>
              <a:rPr lang="en-US" dirty="0" smtClean="0"/>
              <a:t>Management</a:t>
            </a:r>
            <a:endParaRPr lang="en-US" dirty="0"/>
          </a:p>
        </p:txBody>
      </p:sp>
      <p:sp>
        <p:nvSpPr>
          <p:cNvPr id="5" name="Content Placeholder 4"/>
          <p:cNvSpPr>
            <a:spLocks noGrp="1"/>
          </p:cNvSpPr>
          <p:nvPr>
            <p:ph idx="1"/>
          </p:nvPr>
        </p:nvSpPr>
        <p:spPr>
          <a:xfrm>
            <a:off x="381000" y="1447800"/>
            <a:ext cx="8382000" cy="5181600"/>
          </a:xfrm>
        </p:spPr>
        <p:txBody>
          <a:bodyPr>
            <a:normAutofit/>
          </a:bodyPr>
          <a:lstStyle/>
          <a:p>
            <a:r>
              <a:rPr lang="en-US" dirty="0" smtClean="0"/>
              <a:t>Unified Discovery </a:t>
            </a:r>
            <a:br>
              <a:rPr lang="en-US" dirty="0" smtClean="0"/>
            </a:br>
            <a:r>
              <a:rPr lang="en-US" dirty="0" smtClean="0"/>
              <a:t>across:</a:t>
            </a:r>
          </a:p>
          <a:p>
            <a:pPr lvl="1"/>
            <a:r>
              <a:rPr lang="en-US" dirty="0" smtClean="0"/>
              <a:t>Exchange</a:t>
            </a:r>
            <a:endParaRPr lang="en-US" dirty="0"/>
          </a:p>
          <a:p>
            <a:pPr lvl="1"/>
            <a:r>
              <a:rPr lang="en-US" dirty="0" smtClean="0"/>
              <a:t>SharePoint</a:t>
            </a:r>
          </a:p>
          <a:p>
            <a:pPr lvl="1"/>
            <a:r>
              <a:rPr lang="en-US" dirty="0" smtClean="0"/>
              <a:t>Lync</a:t>
            </a:r>
          </a:p>
          <a:p>
            <a:r>
              <a:rPr lang="en-US" dirty="0" smtClean="0"/>
              <a:t>Find it all in one place </a:t>
            </a:r>
            <a:br>
              <a:rPr lang="en-US" dirty="0" smtClean="0"/>
            </a:br>
            <a:r>
              <a:rPr lang="en-US" dirty="0" smtClean="0"/>
              <a:t>(unified console)</a:t>
            </a:r>
          </a:p>
          <a:p>
            <a:r>
              <a:rPr lang="en-US" dirty="0" smtClean="0"/>
              <a:t>Find more (in-place discovery returns </a:t>
            </a:r>
            <a:br>
              <a:rPr lang="en-US" dirty="0" smtClean="0"/>
            </a:br>
            <a:r>
              <a:rPr lang="en-US" dirty="0" smtClean="0"/>
              <a:t>the richest data)</a:t>
            </a:r>
          </a:p>
          <a:p>
            <a:r>
              <a:rPr lang="en-US" dirty="0" smtClean="0"/>
              <a:t>Find it without impacting the user (give legal team discovery, leave IWs alone)</a:t>
            </a:r>
          </a:p>
          <a:p>
            <a:endParaRPr lang="en-US" dirty="0" smtClean="0"/>
          </a:p>
          <a:p>
            <a:endParaRPr lang="en-US" dirty="0"/>
          </a:p>
        </p:txBody>
      </p:sp>
      <p:sp>
        <p:nvSpPr>
          <p:cNvPr id="40" name="Content Placeholder 4"/>
          <p:cNvSpPr txBox="1">
            <a:spLocks/>
          </p:cNvSpPr>
          <p:nvPr/>
        </p:nvSpPr>
        <p:spPr>
          <a:xfrm>
            <a:off x="452465" y="2057042"/>
            <a:ext cx="8534400" cy="743144"/>
          </a:xfrm>
          <a:prstGeom prst="rect">
            <a:avLst/>
          </a:prstGeom>
        </p:spPr>
        <p:txBody>
          <a:bodyPr vert="horz" lIns="68593" tIns="34297" rIns="68593" bIns="34297"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401" dirty="0">
              <a:solidFill>
                <a:prstClr val="black"/>
              </a:solidFill>
            </a:endParaRPr>
          </a:p>
        </p:txBody>
      </p:sp>
      <p:graphicFrame>
        <p:nvGraphicFramePr>
          <p:cNvPr id="41" name="Table 40"/>
          <p:cNvGraphicFramePr>
            <a:graphicFrameLocks noGrp="1"/>
          </p:cNvGraphicFramePr>
          <p:nvPr>
            <p:extLst/>
          </p:nvPr>
        </p:nvGraphicFramePr>
        <p:xfrm>
          <a:off x="4495800" y="1600200"/>
          <a:ext cx="4414578" cy="3002956"/>
        </p:xfrm>
        <a:graphic>
          <a:graphicData uri="http://schemas.openxmlformats.org/drawingml/2006/table">
            <a:tbl>
              <a:tblPr firstCol="1" bandRow="1">
                <a:tableStyleId>{5C22544A-7EE6-4342-B048-85BDC9FD1C3A}</a:tableStyleId>
              </a:tblPr>
              <a:tblGrid>
                <a:gridCol w="1687724"/>
                <a:gridCol w="2726854"/>
              </a:tblGrid>
              <a:tr h="817979">
                <a:tc>
                  <a:txBody>
                    <a:bodyPr/>
                    <a:lstStyle/>
                    <a:p>
                      <a:pPr algn="l"/>
                      <a:r>
                        <a:rPr lang="en-US" sz="1200" dirty="0" smtClean="0"/>
                        <a:t>Discovery Center</a:t>
                      </a:r>
                      <a:r>
                        <a:rPr lang="en-US" sz="1200" baseline="0" dirty="0" smtClean="0"/>
                        <a:t> in SharePoint</a:t>
                      </a:r>
                    </a:p>
                  </a:txBody>
                  <a:tcPr marT="34299" marB="34299"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solidFill>
                            <a:schemeClr val="tx2"/>
                          </a:solidFill>
                        </a:rPr>
                        <a:t>Unified Preserve, Search and Export</a:t>
                      </a:r>
                    </a:p>
                  </a:txBody>
                  <a:tcPr marT="34299" marB="34299" anchor="ctr"/>
                </a:tc>
              </a:tr>
              <a:tr h="566239">
                <a:tc>
                  <a:txBody>
                    <a:bodyPr/>
                    <a:lstStyle/>
                    <a:p>
                      <a:pPr algn="l"/>
                      <a:r>
                        <a:rPr lang="en-US" sz="1200" dirty="0" smtClean="0"/>
                        <a:t>Exchange Web Services</a:t>
                      </a:r>
                      <a:endParaRPr lang="en-US" sz="1200" dirty="0"/>
                    </a:p>
                  </a:txBody>
                  <a:tcPr marT="34299" marB="34299"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smtClean="0">
                          <a:solidFill>
                            <a:schemeClr val="tx2"/>
                          </a:solidFill>
                        </a:rPr>
                        <a:t>Connect</a:t>
                      </a:r>
                      <a:r>
                        <a:rPr lang="en-US" sz="1200" b="0" baseline="0" dirty="0" smtClean="0">
                          <a:solidFill>
                            <a:schemeClr val="tx2"/>
                          </a:solidFill>
                        </a:rPr>
                        <a:t> to Exchange to get mailbox data</a:t>
                      </a:r>
                      <a:endParaRPr lang="en-US" sz="1200" b="0" dirty="0">
                        <a:solidFill>
                          <a:schemeClr val="tx2"/>
                        </a:solidFill>
                      </a:endParaRPr>
                    </a:p>
                  </a:txBody>
                  <a:tcPr marT="34299" marB="34299" anchor="ctr"/>
                </a:tc>
              </a:tr>
              <a:tr h="800759">
                <a:tc>
                  <a:txBody>
                    <a:bodyPr/>
                    <a:lstStyle/>
                    <a:p>
                      <a:pPr algn="l"/>
                      <a:r>
                        <a:rPr lang="en-US" sz="1200" dirty="0" smtClean="0"/>
                        <a:t>Lync Archiving to Exchange</a:t>
                      </a:r>
                      <a:endParaRPr lang="en-US" sz="1200" dirty="0"/>
                    </a:p>
                  </a:txBody>
                  <a:tcPr marT="34299" marB="34299"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solidFill>
                            <a:schemeClr val="tx2"/>
                          </a:solidFill>
                        </a:rPr>
                        <a:t>Exchange is the compliance store for </a:t>
                      </a:r>
                      <a:r>
                        <a:rPr lang="en-US" sz="1200" b="0" dirty="0" err="1" smtClean="0">
                          <a:solidFill>
                            <a:schemeClr val="tx2"/>
                          </a:solidFill>
                        </a:rPr>
                        <a:t>Lync</a:t>
                      </a:r>
                      <a:endParaRPr lang="en-US" sz="1200" b="0" dirty="0" smtClean="0">
                        <a:solidFill>
                          <a:schemeClr val="tx2"/>
                        </a:solidFill>
                      </a:endParaRPr>
                    </a:p>
                  </a:txBody>
                  <a:tcPr marT="34299" marB="34299" anchor="ctr"/>
                </a:tc>
              </a:tr>
              <a:tr h="817979">
                <a:tc>
                  <a:txBody>
                    <a:bodyPr/>
                    <a:lstStyle/>
                    <a:p>
                      <a:pPr algn="l"/>
                      <a:r>
                        <a:rPr lang="en-US" sz="1200" dirty="0" smtClean="0"/>
                        <a:t>Search Infrastructure</a:t>
                      </a:r>
                      <a:endParaRPr lang="en-US" sz="1200" dirty="0"/>
                    </a:p>
                  </a:txBody>
                  <a:tcPr marT="34299" marB="34299" anchor="ctr"/>
                </a:tc>
                <a:tc>
                  <a:txBody>
                    <a:bodyPr/>
                    <a:lstStyle/>
                    <a:p>
                      <a:pPr lvl="0" algn="l"/>
                      <a:r>
                        <a:rPr lang="en-US" sz="1200" b="0" dirty="0" smtClean="0">
                          <a:solidFill>
                            <a:schemeClr val="tx2"/>
                          </a:solidFill>
                        </a:rPr>
                        <a:t>Exchange and SharePoint use</a:t>
                      </a:r>
                      <a:r>
                        <a:rPr lang="en-US" sz="1200" b="0" baseline="0" dirty="0" smtClean="0">
                          <a:solidFill>
                            <a:schemeClr val="tx2"/>
                          </a:solidFill>
                        </a:rPr>
                        <a:t> the same search platform</a:t>
                      </a:r>
                    </a:p>
                  </a:txBody>
                  <a:tcPr marT="34299" marB="34299" anchor="ctr"/>
                </a:tc>
              </a:tr>
            </a:tbl>
          </a:graphicData>
        </a:graphic>
      </p:graphicFrame>
    </p:spTree>
    <p:extLst>
      <p:ext uri="{BB962C8B-B14F-4D97-AF65-F5344CB8AC3E}">
        <p14:creationId xmlns:p14="http://schemas.microsoft.com/office/powerpoint/2010/main" val="3543009268"/>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Add, Manage &amp; Export Discovery Sets</a:t>
            </a:r>
            <a:endParaRPr lang="en-US" dirty="0"/>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906" y="1840823"/>
            <a:ext cx="4493660" cy="324075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7682" y="1840822"/>
            <a:ext cx="3107750" cy="272804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4549" y="4648200"/>
            <a:ext cx="3961355" cy="125630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921374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Site Based Compliance &amp; Preservation</a:t>
            </a:r>
            <a:endParaRPr lang="en-US" dirty="0"/>
          </a:p>
        </p:txBody>
      </p:sp>
      <p:sp>
        <p:nvSpPr>
          <p:cNvPr id="3" name="Content Placeholder 2"/>
          <p:cNvSpPr>
            <a:spLocks noGrp="1"/>
          </p:cNvSpPr>
          <p:nvPr>
            <p:ph idx="1"/>
          </p:nvPr>
        </p:nvSpPr>
        <p:spPr/>
        <p:txBody>
          <a:bodyPr/>
          <a:lstStyle/>
          <a:p>
            <a:r>
              <a:rPr lang="en-US" smtClean="0"/>
              <a:t>Compliance officers create policies, which define:</a:t>
            </a:r>
          </a:p>
          <a:p>
            <a:pPr lvl="1"/>
            <a:r>
              <a:rPr lang="en-US" smtClean="0"/>
              <a:t>The retention policy for the entire site and the Site Mailbox, if one is associated with the site</a:t>
            </a:r>
          </a:p>
          <a:p>
            <a:pPr lvl="1"/>
            <a:r>
              <a:rPr lang="en-US" smtClean="0"/>
              <a:t>What causes a project to be closed</a:t>
            </a:r>
          </a:p>
          <a:p>
            <a:pPr lvl="1"/>
            <a:r>
              <a:rPr lang="en-US" smtClean="0"/>
              <a:t>When a project should expire</a:t>
            </a:r>
          </a:p>
          <a:p>
            <a:endParaRPr lang="en-US" dirty="0"/>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6957" y="4157575"/>
            <a:ext cx="3363422" cy="188222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91216" y="3796577"/>
            <a:ext cx="3616011" cy="260422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00956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Managed Metadata</a:t>
            </a:r>
          </a:p>
          <a:p>
            <a:pPr>
              <a:buFont typeface="Wingdings" panose="05000000000000000000" pitchFamily="2" charset="2"/>
              <a:buChar char="ü"/>
            </a:pPr>
            <a:r>
              <a:rPr lang="en-US" dirty="0" smtClean="0"/>
              <a:t>Enterprise Content Types</a:t>
            </a:r>
          </a:p>
          <a:p>
            <a:pPr>
              <a:buFont typeface="Wingdings" panose="05000000000000000000" pitchFamily="2" charset="2"/>
              <a:buChar char="ü"/>
            </a:pPr>
            <a:r>
              <a:rPr lang="en-US" dirty="0"/>
              <a:t>Document </a:t>
            </a:r>
            <a:r>
              <a:rPr lang="en-US" dirty="0" smtClean="0"/>
              <a:t>Sets</a:t>
            </a:r>
          </a:p>
          <a:p>
            <a:pPr>
              <a:buFont typeface="Wingdings" panose="05000000000000000000" pitchFamily="2" charset="2"/>
              <a:buChar char="ü"/>
            </a:pPr>
            <a:r>
              <a:rPr lang="en-US" dirty="0" smtClean="0"/>
              <a:t>Records </a:t>
            </a:r>
            <a:r>
              <a:rPr lang="en-US" dirty="0"/>
              <a:t>Management</a:t>
            </a:r>
          </a:p>
          <a:p>
            <a:pPr>
              <a:buFont typeface="Wingdings" panose="05000000000000000000" pitchFamily="2" charset="2"/>
              <a:buChar char="ü"/>
            </a:pPr>
            <a:r>
              <a:rPr lang="en-US" dirty="0" smtClean="0"/>
              <a:t>eDiscovery</a:t>
            </a:r>
            <a:endParaRPr lang="en-US" dirty="0"/>
          </a:p>
          <a:p>
            <a:pPr>
              <a:buFont typeface="Wingdings" panose="05000000000000000000" pitchFamily="2" charset="2"/>
              <a:buChar char="Ø"/>
            </a:pPr>
            <a:r>
              <a:rPr lang="en-US" dirty="0" smtClean="0"/>
              <a:t>Programming </a:t>
            </a:r>
            <a:r>
              <a:rPr lang="en-US" dirty="0"/>
              <a:t>with Managed </a:t>
            </a:r>
            <a:r>
              <a:rPr lang="en-US" dirty="0" smtClean="0"/>
              <a:t>Metadata</a:t>
            </a:r>
            <a:endParaRPr lang="en-US" dirty="0"/>
          </a:p>
        </p:txBody>
      </p:sp>
    </p:spTree>
    <p:extLst>
      <p:ext uri="{BB962C8B-B14F-4D97-AF65-F5344CB8AC3E}">
        <p14:creationId xmlns:p14="http://schemas.microsoft.com/office/powerpoint/2010/main" val="20238978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Managed Metadata Service</a:t>
            </a:r>
            <a:endParaRPr lang="en-US" dirty="0"/>
          </a:p>
        </p:txBody>
      </p:sp>
      <p:sp>
        <p:nvSpPr>
          <p:cNvPr id="3" name="Content Placeholder 2"/>
          <p:cNvSpPr>
            <a:spLocks noGrp="1"/>
          </p:cNvSpPr>
          <p:nvPr>
            <p:ph idx="1"/>
          </p:nvPr>
        </p:nvSpPr>
        <p:spPr/>
        <p:txBody>
          <a:bodyPr/>
          <a:lstStyle/>
          <a:p>
            <a:r>
              <a:rPr lang="en-US" dirty="0" smtClean="0"/>
              <a:t>Term Store Management</a:t>
            </a:r>
          </a:p>
          <a:p>
            <a:pPr lvl="1"/>
            <a:r>
              <a:rPr lang="en-US" dirty="0" smtClean="0"/>
              <a:t>Default Keyword Store</a:t>
            </a:r>
          </a:p>
          <a:p>
            <a:pPr lvl="1"/>
            <a:r>
              <a:rPr lang="en-US" dirty="0" smtClean="0"/>
              <a:t>Shared Enterprise Term Store</a:t>
            </a:r>
          </a:p>
          <a:p>
            <a:pPr lvl="1"/>
            <a:r>
              <a:rPr lang="en-US" dirty="0" smtClean="0"/>
              <a:t>User Profile Service Term Store</a:t>
            </a:r>
          </a:p>
          <a:p>
            <a:r>
              <a:rPr lang="en-US" dirty="0" smtClean="0"/>
              <a:t>Enterprise Content Types</a:t>
            </a:r>
          </a:p>
          <a:p>
            <a:pPr lvl="1"/>
            <a:r>
              <a:rPr lang="en-US" dirty="0" smtClean="0"/>
              <a:t>Syndication of Content Types</a:t>
            </a:r>
          </a:p>
          <a:p>
            <a:pPr lvl="1"/>
            <a:r>
              <a:rPr lang="en-US" dirty="0" smtClean="0"/>
              <a:t>Content Type Publishing (Push Down)</a:t>
            </a:r>
          </a:p>
          <a:p>
            <a:pPr lvl="1"/>
            <a:endParaRPr lang="en-US" dirty="0"/>
          </a:p>
        </p:txBody>
      </p:sp>
    </p:spTree>
    <p:extLst>
      <p:ext uri="{BB962C8B-B14F-4D97-AF65-F5344CB8AC3E}">
        <p14:creationId xmlns:p14="http://schemas.microsoft.com/office/powerpoint/2010/main" val="42787815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Managed Metadata CSOM</a:t>
            </a:r>
            <a:endParaRPr lang="en-US" dirty="0"/>
          </a:p>
        </p:txBody>
      </p:sp>
      <p:sp>
        <p:nvSpPr>
          <p:cNvPr id="6" name="Content Placeholder 5"/>
          <p:cNvSpPr>
            <a:spLocks noGrp="1"/>
          </p:cNvSpPr>
          <p:nvPr>
            <p:ph idx="1"/>
          </p:nvPr>
        </p:nvSpPr>
        <p:spPr/>
        <p:txBody>
          <a:bodyPr>
            <a:normAutofit fontScale="92500" lnSpcReduction="10000"/>
          </a:bodyPr>
          <a:lstStyle/>
          <a:p>
            <a:r>
              <a:rPr lang="en-US" sz="2401" dirty="0"/>
              <a:t>SharePoint 2013 CSOM has support for taxonomy</a:t>
            </a:r>
          </a:p>
          <a:p>
            <a:r>
              <a:rPr lang="en-US" sz="2401" dirty="0"/>
              <a:t>Add references to:</a:t>
            </a:r>
          </a:p>
          <a:p>
            <a:pPr lvl="1">
              <a:lnSpc>
                <a:spcPct val="160000"/>
              </a:lnSpc>
            </a:pPr>
            <a:r>
              <a:rPr lang="en-US" sz="2200" dirty="0">
                <a:latin typeface="Courier New" panose="02070309020205020404" pitchFamily="49" charset="0"/>
                <a:cs typeface="Courier New" panose="02070309020205020404" pitchFamily="49" charset="0"/>
              </a:rPr>
              <a:t>Microsoft.SharePoint.Client.dll</a:t>
            </a:r>
          </a:p>
          <a:p>
            <a:pPr lvl="1">
              <a:lnSpc>
                <a:spcPct val="110000"/>
              </a:lnSpc>
            </a:pPr>
            <a:r>
              <a:rPr lang="en-US" sz="2200" dirty="0">
                <a:latin typeface="Courier New" panose="02070309020205020404" pitchFamily="49" charset="0"/>
                <a:cs typeface="Courier New" panose="02070309020205020404" pitchFamily="49" charset="0"/>
              </a:rPr>
              <a:t>Microsoft.SharePoint.Client.Runtime.dll</a:t>
            </a:r>
          </a:p>
          <a:p>
            <a:pPr lvl="1">
              <a:lnSpc>
                <a:spcPct val="110000"/>
              </a:lnSpc>
            </a:pPr>
            <a:r>
              <a:rPr lang="en-US" sz="2200" dirty="0" smtClean="0">
                <a:latin typeface="Courier New" panose="02070309020205020404" pitchFamily="49" charset="0"/>
                <a:cs typeface="Courier New" panose="02070309020205020404" pitchFamily="49" charset="0"/>
              </a:rPr>
              <a:t>Microsoft.SharePoint.Client.Taxonomy.dll</a:t>
            </a:r>
            <a:endParaRPr lang="en-US" sz="2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167498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Local Termset Groups</a:t>
            </a:r>
            <a:endParaRPr lang="en-US" dirty="0"/>
          </a:p>
        </p:txBody>
      </p:sp>
      <p:pic>
        <p:nvPicPr>
          <p:cNvPr id="4" name="Picture 3"/>
          <p:cNvPicPr>
            <a:picLocks noChangeAspect="1"/>
          </p:cNvPicPr>
          <p:nvPr/>
        </p:nvPicPr>
        <p:blipFill>
          <a:blip r:embed="rId2"/>
          <a:stretch>
            <a:fillRect/>
          </a:stretch>
        </p:blipFill>
        <p:spPr>
          <a:xfrm>
            <a:off x="166914" y="1219200"/>
            <a:ext cx="8867703" cy="2643876"/>
          </a:xfrm>
          <a:prstGeom prst="rect">
            <a:avLst/>
          </a:prstGeom>
          <a:ln>
            <a:solidFill>
              <a:schemeClr val="bg1">
                <a:lumMod val="50000"/>
              </a:schemeClr>
            </a:solidFill>
          </a:ln>
        </p:spPr>
      </p:pic>
    </p:spTree>
    <p:extLst>
      <p:ext uri="{BB962C8B-B14F-4D97-AF65-F5344CB8AC3E}">
        <p14:creationId xmlns:p14="http://schemas.microsoft.com/office/powerpoint/2010/main" val="34664874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Termset</a:t>
            </a:r>
            <a:endParaRPr lang="en-US" dirty="0"/>
          </a:p>
        </p:txBody>
      </p:sp>
      <p:pic>
        <p:nvPicPr>
          <p:cNvPr id="4" name="Picture 3"/>
          <p:cNvPicPr>
            <a:picLocks noChangeAspect="1"/>
          </p:cNvPicPr>
          <p:nvPr/>
        </p:nvPicPr>
        <p:blipFill>
          <a:blip r:embed="rId2"/>
          <a:stretch>
            <a:fillRect/>
          </a:stretch>
        </p:blipFill>
        <p:spPr>
          <a:xfrm>
            <a:off x="341799" y="1928422"/>
            <a:ext cx="8460403" cy="3001157"/>
          </a:xfrm>
          <a:prstGeom prst="rect">
            <a:avLst/>
          </a:prstGeom>
          <a:ln>
            <a:solidFill>
              <a:schemeClr val="bg1">
                <a:lumMod val="50000"/>
              </a:schemeClr>
            </a:solidFill>
          </a:ln>
        </p:spPr>
      </p:pic>
    </p:spTree>
    <p:extLst>
      <p:ext uri="{BB962C8B-B14F-4D97-AF65-F5344CB8AC3E}">
        <p14:creationId xmlns:p14="http://schemas.microsoft.com/office/powerpoint/2010/main" val="860776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Terms</a:t>
            </a:r>
            <a:endParaRPr lang="en-US" dirty="0"/>
          </a:p>
        </p:txBody>
      </p:sp>
      <p:pic>
        <p:nvPicPr>
          <p:cNvPr id="5" name="Picture 4"/>
          <p:cNvPicPr>
            <a:picLocks noChangeAspect="1"/>
          </p:cNvPicPr>
          <p:nvPr/>
        </p:nvPicPr>
        <p:blipFill>
          <a:blip r:embed="rId2"/>
          <a:stretch>
            <a:fillRect/>
          </a:stretch>
        </p:blipFill>
        <p:spPr>
          <a:xfrm>
            <a:off x="501462" y="1853979"/>
            <a:ext cx="7331397" cy="2565274"/>
          </a:xfrm>
          <a:prstGeom prst="rect">
            <a:avLst/>
          </a:prstGeom>
          <a:ln>
            <a:solidFill>
              <a:schemeClr val="bg1">
                <a:lumMod val="65000"/>
              </a:schemeClr>
            </a:solidFill>
          </a:ln>
        </p:spPr>
      </p:pic>
    </p:spTree>
    <p:extLst>
      <p:ext uri="{BB962C8B-B14F-4D97-AF65-F5344CB8AC3E}">
        <p14:creationId xmlns:p14="http://schemas.microsoft.com/office/powerpoint/2010/main" val="18982746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Managed Metadata</a:t>
            </a:r>
          </a:p>
          <a:p>
            <a:pPr>
              <a:buFont typeface="Wingdings" panose="05000000000000000000" pitchFamily="2" charset="2"/>
              <a:buChar char="ü"/>
            </a:pPr>
            <a:r>
              <a:rPr lang="en-US" dirty="0" smtClean="0"/>
              <a:t>Enterprise Content Types</a:t>
            </a:r>
          </a:p>
          <a:p>
            <a:pPr>
              <a:buFont typeface="Wingdings" panose="05000000000000000000" pitchFamily="2" charset="2"/>
              <a:buChar char="ü"/>
            </a:pPr>
            <a:r>
              <a:rPr lang="en-US" dirty="0"/>
              <a:t>Document </a:t>
            </a:r>
            <a:r>
              <a:rPr lang="en-US" dirty="0" smtClean="0"/>
              <a:t>Sets</a:t>
            </a:r>
          </a:p>
          <a:p>
            <a:pPr>
              <a:buFont typeface="Wingdings" panose="05000000000000000000" pitchFamily="2" charset="2"/>
              <a:buChar char="ü"/>
            </a:pPr>
            <a:r>
              <a:rPr lang="en-US" dirty="0" smtClean="0"/>
              <a:t>Records </a:t>
            </a:r>
            <a:r>
              <a:rPr lang="en-US" dirty="0"/>
              <a:t>Management</a:t>
            </a:r>
          </a:p>
          <a:p>
            <a:pPr>
              <a:buFont typeface="Wingdings" panose="05000000000000000000" pitchFamily="2" charset="2"/>
              <a:buChar char="ü"/>
            </a:pPr>
            <a:r>
              <a:rPr lang="en-US" dirty="0" smtClean="0"/>
              <a:t>eDiscovery</a:t>
            </a:r>
            <a:endParaRPr lang="en-US" dirty="0"/>
          </a:p>
          <a:p>
            <a:pPr>
              <a:buFont typeface="Wingdings" panose="05000000000000000000" pitchFamily="2" charset="2"/>
              <a:buChar char="ü"/>
            </a:pPr>
            <a:r>
              <a:rPr lang="en-US" dirty="0" smtClean="0"/>
              <a:t>Programming </a:t>
            </a:r>
            <a:r>
              <a:rPr lang="en-US" dirty="0"/>
              <a:t>with Managed </a:t>
            </a:r>
            <a:r>
              <a:rPr lang="en-US" dirty="0" smtClean="0"/>
              <a:t>Metadata</a:t>
            </a:r>
            <a:endParaRPr lang="en-US" dirty="0"/>
          </a:p>
        </p:txBody>
      </p:sp>
    </p:spTree>
    <p:extLst>
      <p:ext uri="{BB962C8B-B14F-4D97-AF65-F5344CB8AC3E}">
        <p14:creationId xmlns:p14="http://schemas.microsoft.com/office/powerpoint/2010/main" val="25165171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Terms and Term Sets</a:t>
            </a:r>
            <a:endParaRPr lang="en-US" dirty="0"/>
          </a:p>
        </p:txBody>
      </p:sp>
      <p:sp>
        <p:nvSpPr>
          <p:cNvPr id="3" name="Content Placeholder 2"/>
          <p:cNvSpPr>
            <a:spLocks noGrp="1"/>
          </p:cNvSpPr>
          <p:nvPr>
            <p:ph idx="1"/>
          </p:nvPr>
        </p:nvSpPr>
        <p:spPr/>
        <p:txBody>
          <a:bodyPr>
            <a:normAutofit/>
          </a:bodyPr>
          <a:lstStyle/>
          <a:p>
            <a:r>
              <a:rPr lang="en-US" dirty="0" smtClean="0"/>
              <a:t>Term Store</a:t>
            </a:r>
          </a:p>
          <a:p>
            <a:pPr lvl="1"/>
            <a:r>
              <a:rPr lang="en-US" dirty="0" smtClean="0"/>
              <a:t>Term Group</a:t>
            </a:r>
          </a:p>
          <a:p>
            <a:pPr lvl="2"/>
            <a:r>
              <a:rPr lang="en-US" dirty="0" smtClean="0"/>
              <a:t>Term Set</a:t>
            </a:r>
          </a:p>
          <a:p>
            <a:pPr marL="1146175" lvl="4" indent="-173038"/>
            <a:r>
              <a:rPr lang="en-US" dirty="0" smtClean="0"/>
              <a:t>Term</a:t>
            </a:r>
          </a:p>
          <a:p>
            <a:pPr marL="1379538" lvl="5" indent="-174625"/>
            <a:r>
              <a:rPr lang="en-US" sz="1400" dirty="0" smtClean="0"/>
              <a:t>Term</a:t>
            </a:r>
          </a:p>
          <a:p>
            <a:pPr marL="1146175" lvl="4" indent="-173038"/>
            <a:r>
              <a:rPr lang="en-US" dirty="0" smtClean="0"/>
              <a:t>Term</a:t>
            </a:r>
            <a:endParaRPr lang="en-US" dirty="0"/>
          </a:p>
        </p:txBody>
      </p:sp>
      <p:pic>
        <p:nvPicPr>
          <p:cNvPr id="4" name="Picture 3"/>
          <p:cNvPicPr>
            <a:picLocks noChangeAspect="1"/>
          </p:cNvPicPr>
          <p:nvPr/>
        </p:nvPicPr>
        <p:blipFill>
          <a:blip r:embed="rId3"/>
          <a:stretch>
            <a:fillRect/>
          </a:stretch>
        </p:blipFill>
        <p:spPr>
          <a:xfrm>
            <a:off x="5905857" y="1447800"/>
            <a:ext cx="2857143" cy="4742857"/>
          </a:xfrm>
          <a:prstGeom prst="rect">
            <a:avLst/>
          </a:prstGeom>
        </p:spPr>
      </p:pic>
      <p:cxnSp>
        <p:nvCxnSpPr>
          <p:cNvPr id="6" name="Straight Arrow Connector 5"/>
          <p:cNvCxnSpPr/>
          <p:nvPr/>
        </p:nvCxnSpPr>
        <p:spPr>
          <a:xfrm>
            <a:off x="2743200" y="1676400"/>
            <a:ext cx="342900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895600" y="2209800"/>
            <a:ext cx="342900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895600" y="2209800"/>
            <a:ext cx="3443514" cy="247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895600" y="2209800"/>
            <a:ext cx="3443514" cy="247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743200" y="2685457"/>
            <a:ext cx="3655785" cy="468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250072" y="2927071"/>
            <a:ext cx="4148913" cy="444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286358" y="3242757"/>
            <a:ext cx="4266842" cy="357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17210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Managed Metadata Improvements</a:t>
            </a:r>
            <a:endParaRPr lang="en-US" dirty="0"/>
          </a:p>
        </p:txBody>
      </p:sp>
      <p:sp>
        <p:nvSpPr>
          <p:cNvPr id="5" name="Content Placeholder 4"/>
          <p:cNvSpPr>
            <a:spLocks noGrp="1"/>
          </p:cNvSpPr>
          <p:nvPr>
            <p:ph idx="1"/>
          </p:nvPr>
        </p:nvSpPr>
        <p:spPr/>
        <p:txBody>
          <a:bodyPr/>
          <a:lstStyle/>
          <a:p>
            <a:r>
              <a:rPr lang="en-US" sz="2101" dirty="0"/>
              <a:t>Metadata leveraged in various ways throughout SharePoint 2013</a:t>
            </a:r>
          </a:p>
          <a:p>
            <a:r>
              <a:rPr lang="en-US" sz="2101" dirty="0"/>
              <a:t>New pages introduced so not everyone has to use Term Store Manager to modify taxonomies</a:t>
            </a:r>
          </a:p>
          <a:p>
            <a:pPr lvl="1"/>
            <a:r>
              <a:rPr lang="en-US" sz="1350" dirty="0"/>
              <a:t>Permissions for groups</a:t>
            </a:r>
          </a:p>
          <a:p>
            <a:pPr lvl="2"/>
            <a:r>
              <a:rPr lang="en-US" sz="1350" dirty="0"/>
              <a:t>SharePoint 2010 allowed read</a:t>
            </a:r>
          </a:p>
          <a:p>
            <a:pPr lvl="2"/>
            <a:r>
              <a:rPr lang="en-US" sz="1350" dirty="0"/>
              <a:t>SharePoint 2013 supports read/write</a:t>
            </a:r>
          </a:p>
          <a:p>
            <a:r>
              <a:rPr lang="en-US" sz="2101" dirty="0"/>
              <a:t>Numerous features based on taxonomy targeting WCM scenarios</a:t>
            </a:r>
          </a:p>
          <a:p>
            <a:r>
              <a:rPr lang="en-US" sz="2101" dirty="0"/>
              <a:t>Ability to flag a term set’s “intended use”</a:t>
            </a:r>
          </a:p>
          <a:p>
            <a:r>
              <a:rPr lang="en-US" sz="2101" dirty="0"/>
              <a:t>Taxonomy API exposed via CSOM</a:t>
            </a:r>
          </a:p>
        </p:txBody>
      </p:sp>
    </p:spTree>
    <p:extLst>
      <p:ext uri="{BB962C8B-B14F-4D97-AF65-F5344CB8AC3E}">
        <p14:creationId xmlns:p14="http://schemas.microsoft.com/office/powerpoint/2010/main" val="26665497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Metadata Manager</a:t>
            </a:r>
            <a:endParaRPr lang="en-US" dirty="0"/>
          </a:p>
        </p:txBody>
      </p:sp>
      <p:sp>
        <p:nvSpPr>
          <p:cNvPr id="3" name="Content Placeholder 2"/>
          <p:cNvSpPr>
            <a:spLocks noGrp="1"/>
          </p:cNvSpPr>
          <p:nvPr>
            <p:ph idx="1"/>
          </p:nvPr>
        </p:nvSpPr>
        <p:spPr/>
        <p:txBody>
          <a:bodyPr/>
          <a:lstStyle/>
          <a:p>
            <a:r>
              <a:rPr lang="en-US" dirty="0" smtClean="0"/>
              <a:t>Provides UI for managing term sets and terms</a:t>
            </a:r>
          </a:p>
          <a:p>
            <a:pPr lvl="1"/>
            <a:r>
              <a:rPr lang="en-US" dirty="0" smtClean="0"/>
              <a:t>Import of term sets and terms</a:t>
            </a:r>
          </a:p>
          <a:p>
            <a:pPr lvl="1"/>
            <a:r>
              <a:rPr lang="en-US" dirty="0" smtClean="0"/>
              <a:t>Manage custom properties</a:t>
            </a:r>
          </a:p>
          <a:p>
            <a:pPr lvl="1"/>
            <a:r>
              <a:rPr lang="en-US" dirty="0" smtClean="0"/>
              <a:t>Translations &amp; synonyms</a:t>
            </a:r>
          </a:p>
          <a:p>
            <a:r>
              <a:rPr lang="en-US" dirty="0" smtClean="0"/>
              <a:t>Manage term set / term languages</a:t>
            </a:r>
          </a:p>
          <a:p>
            <a:r>
              <a:rPr lang="en-US" dirty="0" smtClean="0"/>
              <a:t>Submission policy (open / closed)</a:t>
            </a:r>
          </a:p>
          <a:p>
            <a:pPr lvl="1"/>
            <a:r>
              <a:rPr lang="en-US" dirty="0" smtClean="0"/>
              <a:t>Open means users can submit terms to the term store (when adding / editing items)</a:t>
            </a:r>
          </a:p>
          <a:p>
            <a:pPr lvl="1"/>
            <a:r>
              <a:rPr lang="en-US" dirty="0" smtClean="0"/>
              <a:t>Regardless of the policy, users can always submit keywords</a:t>
            </a:r>
          </a:p>
        </p:txBody>
      </p:sp>
    </p:spTree>
    <p:extLst>
      <p:ext uri="{BB962C8B-B14F-4D97-AF65-F5344CB8AC3E}">
        <p14:creationId xmlns:p14="http://schemas.microsoft.com/office/powerpoint/2010/main" val="34247800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Creating a Taxonomy</a:t>
            </a:r>
            <a:endParaRPr lang="en-US" dirty="0"/>
          </a:p>
        </p:txBody>
      </p:sp>
      <p:sp>
        <p:nvSpPr>
          <p:cNvPr id="3" name="Content Placeholder 2"/>
          <p:cNvSpPr>
            <a:spLocks noGrp="1"/>
          </p:cNvSpPr>
          <p:nvPr>
            <p:ph idx="1"/>
          </p:nvPr>
        </p:nvSpPr>
        <p:spPr/>
        <p:txBody>
          <a:bodyPr/>
          <a:lstStyle/>
          <a:p>
            <a:r>
              <a:rPr lang="en-US" smtClean="0"/>
              <a:t>Steps to creating a taxonomy</a:t>
            </a:r>
          </a:p>
          <a:p>
            <a:pPr lvl="1"/>
            <a:r>
              <a:rPr lang="en-US" smtClean="0"/>
              <a:t>Create a new group</a:t>
            </a:r>
          </a:p>
          <a:p>
            <a:pPr lvl="1"/>
            <a:r>
              <a:rPr lang="en-US" smtClean="0"/>
              <a:t>Create a new term set</a:t>
            </a:r>
          </a:p>
          <a:p>
            <a:pPr lvl="1"/>
            <a:r>
              <a:rPr lang="en-US" smtClean="0"/>
              <a:t>Create top-level terms</a:t>
            </a:r>
          </a:p>
          <a:p>
            <a:pPr lvl="1"/>
            <a:r>
              <a:rPr lang="en-US" smtClean="0"/>
              <a:t>Create hierarchy of child terms</a:t>
            </a:r>
            <a:endParaRPr lang="en-US" dirty="0"/>
          </a:p>
        </p:txBody>
      </p:sp>
    </p:spTree>
    <p:extLst>
      <p:ext uri="{BB962C8B-B14F-4D97-AF65-F5344CB8AC3E}">
        <p14:creationId xmlns:p14="http://schemas.microsoft.com/office/powerpoint/2010/main" val="2757030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Managed Metadata</a:t>
            </a:r>
            <a:endParaRPr lang="en-US" dirty="0"/>
          </a:p>
        </p:txBody>
      </p:sp>
    </p:spTree>
    <p:extLst>
      <p:ext uri="{BB962C8B-B14F-4D97-AF65-F5344CB8AC3E}">
        <p14:creationId xmlns:p14="http://schemas.microsoft.com/office/powerpoint/2010/main" val="42364031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Term Store Manager Improvements</a:t>
            </a:r>
            <a:endParaRPr lang="en-US" dirty="0"/>
          </a:p>
        </p:txBody>
      </p:sp>
      <p:sp>
        <p:nvSpPr>
          <p:cNvPr id="5" name="Content Placeholder 4"/>
          <p:cNvSpPr>
            <a:spLocks noGrp="1"/>
          </p:cNvSpPr>
          <p:nvPr>
            <p:ph idx="1"/>
          </p:nvPr>
        </p:nvSpPr>
        <p:spPr/>
        <p:txBody>
          <a:bodyPr>
            <a:noAutofit/>
          </a:bodyPr>
          <a:lstStyle/>
          <a:p>
            <a:r>
              <a:rPr lang="en-US" sz="2101" dirty="0"/>
              <a:t>Cross site collection term access for private groups</a:t>
            </a:r>
          </a:p>
          <a:p>
            <a:pPr lvl="1"/>
            <a:r>
              <a:rPr lang="en-US" sz="1350" dirty="0"/>
              <a:t>Possibility to link different site collections to </a:t>
            </a:r>
            <a:br>
              <a:rPr lang="en-US" sz="1350" dirty="0"/>
            </a:br>
            <a:r>
              <a:rPr lang="en-US" sz="1350" dirty="0"/>
              <a:t>see others terms</a:t>
            </a:r>
          </a:p>
          <a:p>
            <a:r>
              <a:rPr lang="en-US" sz="2101" dirty="0"/>
              <a:t>Pinning terms</a:t>
            </a:r>
          </a:p>
          <a:p>
            <a:pPr lvl="1"/>
            <a:r>
              <a:rPr lang="en-US" sz="1350" dirty="0"/>
              <a:t>Read only reuse of the term in alternative </a:t>
            </a:r>
            <a:br>
              <a:rPr lang="en-US" sz="1350" dirty="0"/>
            </a:br>
            <a:r>
              <a:rPr lang="en-US" sz="1350" dirty="0"/>
              <a:t>location in the hierarchy</a:t>
            </a:r>
          </a:p>
          <a:p>
            <a:r>
              <a:rPr lang="en-US" sz="2101" dirty="0"/>
              <a:t>UI for custom property editing</a:t>
            </a:r>
          </a:p>
          <a:p>
            <a:pPr lvl="1"/>
            <a:r>
              <a:rPr lang="en-US" sz="1350" dirty="0"/>
              <a:t>Specific by location properties</a:t>
            </a:r>
          </a:p>
          <a:p>
            <a:r>
              <a:rPr lang="en-US" sz="2101" dirty="0"/>
              <a:t>Indication of the term set usage for </a:t>
            </a:r>
            <a:br>
              <a:rPr lang="en-US" sz="2101" dirty="0"/>
            </a:br>
            <a:r>
              <a:rPr lang="en-US" sz="2101" dirty="0"/>
              <a:t>other SharePoint 2013 uses</a:t>
            </a:r>
          </a:p>
          <a:p>
            <a:r>
              <a:rPr lang="fi-FI" sz="2101" dirty="0"/>
              <a:t>Additional Multilingual support </a:t>
            </a:r>
          </a:p>
          <a:p>
            <a:pPr lvl="1"/>
            <a:r>
              <a:rPr lang="fi-FI" sz="1350" dirty="0"/>
              <a:t>Flexible LCID &amp; automated translation support</a:t>
            </a:r>
          </a:p>
          <a:p>
            <a:r>
              <a:rPr lang="fi-FI" sz="2101" dirty="0"/>
              <a:t>Block users from using keywords outside of specific term set</a:t>
            </a:r>
            <a:endParaRPr lang="en-US" sz="2101" dirty="0"/>
          </a:p>
        </p:txBody>
      </p:sp>
    </p:spTree>
    <p:extLst>
      <p:ext uri="{BB962C8B-B14F-4D97-AF65-F5344CB8AC3E}">
        <p14:creationId xmlns:p14="http://schemas.microsoft.com/office/powerpoint/2010/main" val="3507175665"/>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p:properties>
</file>

<file path=customXml/item4.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2.xml><?xml version="1.0" encoding="utf-8"?>
<ds:datastoreItem xmlns:ds="http://schemas.openxmlformats.org/officeDocument/2006/customXml" ds:itemID="{35EC5728-39D8-44D5-97E0-880A30B0CB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A5547237-B119-45CA-BEFC-A2DA2BDB03E7}">
  <ds:schemaRefs>
    <ds:schemaRef ds:uri="http://schemas.microsoft.com/office/2006/metadata/properties"/>
    <ds:schemaRef ds:uri="http://purl.org/dc/terms/"/>
    <ds:schemaRef ds:uri="http://purl.org/dc/elements/1.1/"/>
    <ds:schemaRef ds:uri="http://schemas.microsoft.com/office/2006/documentManagement/types"/>
    <ds:schemaRef ds:uri="http://schemas.openxmlformats.org/package/2006/metadata/core-properties"/>
    <ds:schemaRef ds:uri="http://www.w3.org/XML/1998/namespace"/>
    <ds:schemaRef ds:uri="http://schemas.microsoft.com/office/infopath/2007/PartnerControls"/>
    <ds:schemaRef ds:uri="http://purl.org/dc/dcmitype/"/>
  </ds:schemaRefs>
</ds:datastoreItem>
</file>

<file path=customXml/itemProps4.xml><?xml version="1.0" encoding="utf-8"?>
<ds:datastoreItem xmlns:ds="http://schemas.openxmlformats.org/officeDocument/2006/customXml" ds:itemID="{8865FC99-B6BD-4E98-8312-F4F432C217EA}">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CPT Course Module</Template>
  <TotalTime>79</TotalTime>
  <Words>2539</Words>
  <Application>Microsoft Office PowerPoint</Application>
  <PresentationFormat>On-screen Show (4:3)</PresentationFormat>
  <Paragraphs>336</Paragraphs>
  <Slides>34</Slides>
  <Notes>30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Arial</vt:lpstr>
      <vt:lpstr>Arial Black</vt:lpstr>
      <vt:lpstr>Calibri</vt:lpstr>
      <vt:lpstr>Copperplate Gothic Bold</vt:lpstr>
      <vt:lpstr>Courier New</vt:lpstr>
      <vt:lpstr>Lucida Console</vt:lpstr>
      <vt:lpstr>Segoe UI</vt:lpstr>
      <vt:lpstr>Wingdings</vt:lpstr>
      <vt:lpstr>CPT Course Module</vt:lpstr>
      <vt:lpstr>Enterprise Content Management​</vt:lpstr>
      <vt:lpstr>Agenda</vt:lpstr>
      <vt:lpstr>Managed Metadata Service</vt:lpstr>
      <vt:lpstr>Understanding Terms and Term Sets</vt:lpstr>
      <vt:lpstr>Managed Metadata Improvements</vt:lpstr>
      <vt:lpstr>Metadata Manager</vt:lpstr>
      <vt:lpstr>Creating a Taxonomy</vt:lpstr>
      <vt:lpstr>Working with Managed Metadata</vt:lpstr>
      <vt:lpstr>Term Store Manager Improvements</vt:lpstr>
      <vt:lpstr>Agenda</vt:lpstr>
      <vt:lpstr>Enterprise Content Types</vt:lpstr>
      <vt:lpstr>Enterprise Content Types</vt:lpstr>
      <vt:lpstr>Enterprise Content Type Publishing</vt:lpstr>
      <vt:lpstr>Agenda</vt:lpstr>
      <vt:lpstr>Document Sets</vt:lpstr>
      <vt:lpstr>Document Sets</vt:lpstr>
      <vt:lpstr>Document Sets – Templates, Versioning</vt:lpstr>
      <vt:lpstr>Document Sets</vt:lpstr>
      <vt:lpstr>Agenda</vt:lpstr>
      <vt:lpstr>In Place Records Management</vt:lpstr>
      <vt:lpstr>Content Organizer</vt:lpstr>
      <vt:lpstr>Unique Document ID Service</vt:lpstr>
      <vt:lpstr>Agenda</vt:lpstr>
      <vt:lpstr>eDiscovery</vt:lpstr>
      <vt:lpstr>eDiscovery Process</vt:lpstr>
      <vt:lpstr>Centralize Management</vt:lpstr>
      <vt:lpstr>Add, Manage &amp; Export Discovery Sets</vt:lpstr>
      <vt:lpstr>Site Based Compliance &amp; Preservation</vt:lpstr>
      <vt:lpstr>Agenda</vt:lpstr>
      <vt:lpstr>Managed Metadata CSOM</vt:lpstr>
      <vt:lpstr>Using the Local Termset Groups</vt:lpstr>
      <vt:lpstr>Creating a Termset</vt:lpstr>
      <vt:lpstr>Creating Terms</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Content Management​</dc:title>
  <dc:creator>Windows User</dc:creator>
  <cp:lastModifiedBy>Ted Pattison</cp:lastModifiedBy>
  <cp:revision>28</cp:revision>
  <dcterms:created xsi:type="dcterms:W3CDTF">2012-07-07T16:51:02Z</dcterms:created>
  <dcterms:modified xsi:type="dcterms:W3CDTF">2015-09-04T14:25:45Z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