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278" r:id="rId7"/>
    <p:sldId id="280" r:id="rId8"/>
    <p:sldId id="324" r:id="rId9"/>
    <p:sldId id="281" r:id="rId10"/>
    <p:sldId id="296" r:id="rId11"/>
    <p:sldId id="288" r:id="rId12"/>
    <p:sldId id="325" r:id="rId13"/>
    <p:sldId id="326" r:id="rId14"/>
    <p:sldId id="327" r:id="rId15"/>
    <p:sldId id="320" r:id="rId16"/>
    <p:sldId id="329" r:id="rId17"/>
    <p:sldId id="330" r:id="rId18"/>
    <p:sldId id="331" r:id="rId19"/>
    <p:sldId id="332" r:id="rId20"/>
    <p:sldId id="333" r:id="rId21"/>
    <p:sldId id="334" r:id="rId22"/>
    <p:sldId id="321" r:id="rId23"/>
    <p:sldId id="335" r:id="rId24"/>
    <p:sldId id="336" r:id="rId25"/>
    <p:sldId id="337" r:id="rId26"/>
    <p:sldId id="338" r:id="rId27"/>
    <p:sldId id="322" r:id="rId28"/>
    <p:sldId id="339" r:id="rId29"/>
    <p:sldId id="340" r:id="rId30"/>
    <p:sldId id="341" r:id="rId31"/>
    <p:sldId id="344" r:id="rId32"/>
    <p:sldId id="345" r:id="rId33"/>
    <p:sldId id="346" r:id="rId34"/>
    <p:sldId id="347" r:id="rId35"/>
    <p:sldId id="348" r:id="rId36"/>
    <p:sldId id="349" r:id="rId37"/>
    <p:sldId id="350" r:id="rId38"/>
    <p:sldId id="351" r:id="rId39"/>
    <p:sldId id="352" r:id="rId40"/>
    <p:sldId id="353" r:id="rId41"/>
    <p:sldId id="312"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0826" autoAdjust="0"/>
  </p:normalViewPr>
  <p:slideViewPr>
    <p:cSldViewPr>
      <p:cViewPr varScale="1">
        <p:scale>
          <a:sx n="43" d="100"/>
          <a:sy n="43" d="100"/>
        </p:scale>
        <p:origin x="2214"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140"/>
    </p:cViewPr>
  </p:sorterViewPr>
  <p:notesViewPr>
    <p:cSldViewPr>
      <p:cViewPr varScale="1">
        <p:scale>
          <a:sx n="92" d="100"/>
          <a:sy n="92" d="100"/>
        </p:scale>
        <p:origin x="398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extensibility has traditionally been done using solution packages (*.</a:t>
            </a:r>
            <a:r>
              <a:rPr lang="en-US" sz="1200" kern="1200" dirty="0" err="1" smtClean="0">
                <a:solidFill>
                  <a:schemeClr val="tx1"/>
                </a:solidFill>
                <a:effectLst/>
                <a:latin typeface="+mn-lt"/>
                <a:ea typeface="+mn-ea"/>
                <a:cs typeface="+mn-cs"/>
              </a:rPr>
              <a:t>wsp’s</a:t>
            </a:r>
            <a:r>
              <a:rPr lang="en-US" sz="1200" kern="1200" dirty="0" smtClean="0">
                <a:solidFill>
                  <a:schemeClr val="tx1"/>
                </a:solidFill>
                <a:effectLst/>
                <a:latin typeface="+mn-lt"/>
                <a:ea typeface="+mn-ea"/>
                <a:cs typeface="+mn-cs"/>
              </a:rPr>
              <a:t>). The two types of solutions, farm &amp; sandbox, are covered in depth in this module. Students will learn when they are available depending on the deployments, what you can and can’t do with them as scenarios when they are applicable.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Features can be used to deploy any</a:t>
            </a:r>
            <a:r>
              <a:rPr lang="en-US" baseline="0" dirty="0" smtClean="0"/>
              <a:t> type of customization:</a:t>
            </a:r>
          </a:p>
          <a:p>
            <a:pPr marL="628650" lvl="1" indent="-171450">
              <a:buFont typeface="Arial" pitchFamily="34" charset="0"/>
              <a:buChar char="•"/>
            </a:pPr>
            <a:r>
              <a:rPr lang="en-US" baseline="0" dirty="0" smtClean="0"/>
              <a:t>Web Parts</a:t>
            </a:r>
          </a:p>
          <a:p>
            <a:pPr marL="628650" lvl="1" indent="-171450">
              <a:buFont typeface="Arial" pitchFamily="34" charset="0"/>
              <a:buChar char="•"/>
            </a:pPr>
            <a:r>
              <a:rPr lang="en-US" baseline="0" dirty="0" smtClean="0"/>
              <a:t>Application pages</a:t>
            </a:r>
          </a:p>
          <a:p>
            <a:pPr marL="628650" lvl="1" indent="-171450">
              <a:buFont typeface="Arial" pitchFamily="34" charset="0"/>
              <a:buChar char="•"/>
            </a:pPr>
            <a:r>
              <a:rPr lang="en-US" baseline="0" dirty="0" smtClean="0"/>
              <a:t>Event handlers</a:t>
            </a:r>
          </a:p>
          <a:p>
            <a:pPr marL="628650" lvl="1" indent="-171450">
              <a:buFont typeface="Arial" pitchFamily="34" charset="0"/>
              <a:buChar char="•"/>
            </a:pPr>
            <a:r>
              <a:rPr lang="en-US" baseline="0" dirty="0" smtClean="0"/>
              <a:t>Custom actions</a:t>
            </a:r>
          </a:p>
          <a:p>
            <a:pPr marL="628650" lvl="1" indent="-171450">
              <a:buFont typeface="Arial" pitchFamily="34" charset="0"/>
              <a:buChar char="•"/>
            </a:pPr>
            <a:r>
              <a:rPr lang="en-US" baseline="0" dirty="0" smtClean="0"/>
              <a:t>Site columns</a:t>
            </a:r>
          </a:p>
          <a:p>
            <a:pPr marL="628650" lvl="1" indent="-171450">
              <a:buFont typeface="Arial" pitchFamily="34" charset="0"/>
              <a:buChar char="•"/>
            </a:pPr>
            <a:r>
              <a:rPr lang="en-US" baseline="0" dirty="0" smtClean="0"/>
              <a:t>Content types</a:t>
            </a:r>
          </a:p>
          <a:p>
            <a:pPr marL="628650" lvl="1" indent="-171450">
              <a:buFont typeface="Arial" pitchFamily="34" charset="0"/>
              <a:buChar char="•"/>
            </a:pPr>
            <a:r>
              <a:rPr lang="en-US" baseline="0" dirty="0" smtClean="0"/>
              <a:t>List definitions and list instances</a:t>
            </a:r>
          </a:p>
          <a:p>
            <a:pPr marL="628650" lvl="1" indent="-171450">
              <a:buFont typeface="Arial" pitchFamily="34" charset="0"/>
              <a:buChar char="•"/>
            </a:pPr>
            <a:r>
              <a:rPr lang="en-US" baseline="0" dirty="0" smtClean="0"/>
              <a:t>Master pages </a:t>
            </a:r>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12</a:t>
            </a:fld>
            <a:endParaRPr lang="en-US" dirty="0"/>
          </a:p>
        </p:txBody>
      </p:sp>
    </p:spTree>
    <p:extLst>
      <p:ext uri="{BB962C8B-B14F-4D97-AF65-F5344CB8AC3E}">
        <p14:creationId xmlns:p14="http://schemas.microsoft.com/office/powerpoint/2010/main" val="1057591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Feature definition file (</a:t>
            </a:r>
            <a:r>
              <a:rPr lang="en-US" b="1" baseline="0" dirty="0" smtClean="0"/>
              <a:t>feature.xml</a:t>
            </a:r>
            <a:r>
              <a:rPr lang="en-US" baseline="0" dirty="0" smtClean="0"/>
              <a:t>) provides metadata information to SharePoint as well as registers the actions the Feature should perform when activated (element manifests) and files related to the Feature (element files).</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13</a:t>
            </a:fld>
            <a:endParaRPr lang="en-US" dirty="0"/>
          </a:p>
        </p:txBody>
      </p:sp>
    </p:spTree>
    <p:extLst>
      <p:ext uri="{BB962C8B-B14F-4D97-AF65-F5344CB8AC3E}">
        <p14:creationId xmlns:p14="http://schemas.microsoft.com/office/powerpoint/2010/main" val="118668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element manifest files in Features is the way you will do declarative work when a Feature is activated.</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14</a:t>
            </a:fld>
            <a:endParaRPr lang="en-US" dirty="0"/>
          </a:p>
        </p:txBody>
      </p:sp>
    </p:spTree>
    <p:extLst>
      <p:ext uri="{BB962C8B-B14F-4D97-AF65-F5344CB8AC3E}">
        <p14:creationId xmlns:p14="http://schemas.microsoft.com/office/powerpoint/2010/main" val="63333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table on this slide includes most of the things you can do with a Feature. You’ll notice a few new additions. Some</a:t>
            </a:r>
            <a:r>
              <a:rPr lang="en-US" baseline="0" dirty="0" smtClean="0"/>
              <a:t> things are not available in certain deployments (on-</a:t>
            </a:r>
            <a:r>
              <a:rPr lang="en-US" baseline="0" dirty="0" err="1" smtClean="0"/>
              <a:t>prem</a:t>
            </a:r>
            <a:r>
              <a:rPr lang="en-US" baseline="0" dirty="0" smtClean="0"/>
              <a:t> / hosted).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15</a:t>
            </a:fld>
            <a:endParaRPr lang="en-US" dirty="0"/>
          </a:p>
        </p:txBody>
      </p:sp>
    </p:spTree>
    <p:extLst>
      <p:ext uri="{BB962C8B-B14F-4D97-AF65-F5344CB8AC3E}">
        <p14:creationId xmlns:p14="http://schemas.microsoft.com/office/powerpoint/2010/main" val="971921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element manifest files can’t provide the necessary functionality desired when activating a Feature, developers can implement one of the four events exposed in the lifetime of a Feature. SharePoint will execute this code at specific times during the Feature’s life cycle.</a:t>
            </a:r>
          </a:p>
          <a:p>
            <a:endParaRPr lang="en-US" baseline="0" dirty="0" smtClean="0"/>
          </a:p>
          <a:p>
            <a:r>
              <a:rPr lang="en-US" baseline="0" dirty="0" smtClean="0"/>
              <a:t>The events available include :</a:t>
            </a:r>
          </a:p>
          <a:p>
            <a:pPr marL="628650" lvl="1" indent="-171450">
              <a:buFont typeface="Wingdings" pitchFamily="2" charset="2"/>
              <a:buChar char="§"/>
            </a:pPr>
            <a:r>
              <a:rPr lang="en-US" b="1" baseline="0" dirty="0" err="1" smtClean="0"/>
              <a:t>FeatureInstalled</a:t>
            </a:r>
            <a:r>
              <a:rPr lang="en-US" baseline="0" dirty="0" smtClean="0"/>
              <a:t>– runs after the Feature has been installed.</a:t>
            </a:r>
          </a:p>
          <a:p>
            <a:pPr marL="628650" lvl="1" indent="-171450">
              <a:buFont typeface="Wingdings" pitchFamily="2" charset="2"/>
              <a:buChar char="§"/>
            </a:pPr>
            <a:r>
              <a:rPr lang="en-US" b="1" baseline="0" dirty="0" err="1" smtClean="0"/>
              <a:t>FeatureActivated</a:t>
            </a:r>
            <a:r>
              <a:rPr lang="en-US" baseline="0" dirty="0" smtClean="0"/>
              <a:t>– runs after the Feature has been activated.</a:t>
            </a:r>
          </a:p>
          <a:p>
            <a:pPr marL="628650" lvl="1" indent="-171450">
              <a:buFont typeface="Wingdings" pitchFamily="2" charset="2"/>
              <a:buChar char="§"/>
            </a:pPr>
            <a:r>
              <a:rPr lang="en-US" b="1" baseline="0" dirty="0" err="1" smtClean="0"/>
              <a:t>FeatureDeactivating</a:t>
            </a:r>
            <a:r>
              <a:rPr lang="en-US" baseline="0" dirty="0" smtClean="0"/>
              <a:t>– runs before the Feature is deactivated.</a:t>
            </a:r>
          </a:p>
          <a:p>
            <a:pPr marL="628650" lvl="1" indent="-171450">
              <a:buFont typeface="Wingdings" pitchFamily="2" charset="2"/>
              <a:buChar char="§"/>
            </a:pPr>
            <a:r>
              <a:rPr lang="en-US" b="1" baseline="0" dirty="0" err="1" smtClean="0"/>
              <a:t>FeatureUninstalling</a:t>
            </a:r>
            <a:r>
              <a:rPr lang="en-US" baseline="0" dirty="0" smtClean="0"/>
              <a:t>– runs before the Feature is uninstalled.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16</a:t>
            </a:fld>
            <a:endParaRPr lang="en-US" dirty="0"/>
          </a:p>
        </p:txBody>
      </p:sp>
    </p:spTree>
    <p:extLst>
      <p:ext uri="{BB962C8B-B14F-4D97-AF65-F5344CB8AC3E}">
        <p14:creationId xmlns:p14="http://schemas.microsoft.com/office/powerpoint/2010/main" val="2118710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6079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a:ln/>
        </p:spPr>
      </p:sp>
      <p:sp>
        <p:nvSpPr>
          <p:cNvPr id="154627" name="Rectangle 3"/>
          <p:cNvSpPr>
            <a:spLocks noGrp="1" noChangeArrowheads="1"/>
          </p:cNvSpPr>
          <p:nvPr>
            <p:ph type="body" idx="1"/>
          </p:nvPr>
        </p:nvSpPr>
        <p:spPr/>
        <p:txBody>
          <a:bodyPr/>
          <a:lstStyle/>
          <a:p>
            <a:pPr lvl="0">
              <a:buFontTx/>
              <a:buNone/>
            </a:pPr>
            <a:r>
              <a:rPr lang="en-US" dirty="0" smtClean="0"/>
              <a:t>Web</a:t>
            </a:r>
            <a:r>
              <a:rPr lang="en-US" baseline="0" dirty="0" smtClean="0"/>
              <a:t> Parts are fundamental building blocks for the SharePoint user interface. A Web Part encapsulate a well defined functionality and can be placed on several pages within the SharePoint sites to which they are deployed.</a:t>
            </a:r>
          </a:p>
          <a:p>
            <a:pPr lvl="0">
              <a:buFontTx/>
              <a:buNone/>
            </a:pPr>
            <a:endParaRPr lang="nl-BE" baseline="0" dirty="0" smtClean="0"/>
          </a:p>
          <a:p>
            <a:pPr lvl="0">
              <a:buFontTx/>
              <a:buNone/>
            </a:pPr>
            <a:r>
              <a:rPr lang="nl-BE" baseline="0" dirty="0" smtClean="0"/>
              <a:t>Users can easily customize the border and title, and they can hide the Web Part on the page.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Developing Web Parts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06-</a:t>
            </a:r>
            <a:fld id="{073E6628-0705-4E34-90AA-D61A964D0AFD}" type="slidenum">
              <a:rPr lang="en-US" smtClean="0"/>
              <a:pPr/>
              <a:t>19</a:t>
            </a:fld>
            <a:endParaRPr lang="en-US" dirty="0"/>
          </a:p>
        </p:txBody>
      </p:sp>
    </p:spTree>
    <p:extLst>
      <p:ext uri="{BB962C8B-B14F-4D97-AF65-F5344CB8AC3E}">
        <p14:creationId xmlns:p14="http://schemas.microsoft.com/office/powerpoint/2010/main" val="4096103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a:ln/>
        </p:spPr>
      </p:sp>
      <p:sp>
        <p:nvSpPr>
          <p:cNvPr id="220163" name="Rectangle 3"/>
          <p:cNvSpPr>
            <a:spLocks noGrp="1" noChangeArrowheads="1"/>
          </p:cNvSpPr>
          <p:nvPr>
            <p:ph type="body" idx="1"/>
          </p:nvPr>
        </p:nvSpPr>
        <p:spPr/>
        <p:txBody>
          <a:bodyPr/>
          <a:lstStyle/>
          <a:p>
            <a:r>
              <a:rPr lang="en-US" dirty="0" smtClean="0"/>
              <a:t>In SharePoint 2007</a:t>
            </a:r>
            <a:r>
              <a:rPr lang="en-US" baseline="0" dirty="0" smtClean="0"/>
              <a:t> you can develop custom Web Parts, but the user interface must be built up with server controls.</a:t>
            </a:r>
          </a:p>
          <a:p>
            <a:endParaRPr lang="en-US" baseline="0" dirty="0" smtClean="0"/>
          </a:p>
          <a:p>
            <a:r>
              <a:rPr lang="en-US" baseline="0" dirty="0" smtClean="0"/>
              <a:t>In SharePoint 2010 you have also Visual Web Parts where you can define the user interface in a *.</a:t>
            </a:r>
            <a:r>
              <a:rPr lang="en-US" baseline="0" dirty="0" err="1" smtClean="0"/>
              <a:t>ascx</a:t>
            </a:r>
            <a:r>
              <a:rPr lang="en-US" baseline="0" dirty="0" smtClean="0"/>
              <a:t> user control. The user control is loaded into the Web Part when the Web Part is loaded.</a:t>
            </a:r>
          </a:p>
          <a:p>
            <a:endParaRPr lang="en-US" baseline="0" dirty="0" smtClean="0"/>
          </a:p>
          <a:p>
            <a:r>
              <a:rPr lang="en-US" baseline="0" dirty="0" smtClean="0"/>
              <a:t>You can develop Web Parts using the Visual Studio 2010 Tools for SharePoint. You have 2 SPIs: one for a classic Web Part and one for a Visual Web Part.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Developing Web Parts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06-</a:t>
            </a:r>
            <a:fld id="{073E6628-0705-4E34-90AA-D61A964D0AFD}" type="slidenum">
              <a:rPr lang="en-US" smtClean="0"/>
              <a:pPr/>
              <a:t>20</a:t>
            </a:fld>
            <a:endParaRPr lang="en-US" dirty="0"/>
          </a:p>
        </p:txBody>
      </p:sp>
    </p:spTree>
    <p:extLst>
      <p:ext uri="{BB962C8B-B14F-4D97-AF65-F5344CB8AC3E}">
        <p14:creationId xmlns:p14="http://schemas.microsoft.com/office/powerpoint/2010/main" val="87349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a:t>
            </a:r>
            <a:r>
              <a:rPr lang="nl-BE" baseline="0" dirty="0" smtClean="0"/>
              <a:t> Web Part inherits from the </a:t>
            </a:r>
            <a:r>
              <a:rPr lang="nl-BE" b="1" baseline="0" dirty="0" smtClean="0"/>
              <a:t>WebPart</a:t>
            </a:r>
            <a:r>
              <a:rPr lang="nl-BE" baseline="0" dirty="0" smtClean="0"/>
              <a:t> class residing in the </a:t>
            </a:r>
            <a:r>
              <a:rPr lang="nl-BE" b="1" baseline="0" dirty="0" smtClean="0"/>
              <a:t>System.Web.UI.WebControls.WebParts</a:t>
            </a:r>
            <a:r>
              <a:rPr lang="nl-BE" baseline="0" dirty="0" smtClean="0"/>
              <a:t> namespace of the </a:t>
            </a:r>
            <a:r>
              <a:rPr lang="nl-BE" b="1" baseline="0" dirty="0" smtClean="0"/>
              <a:t>System.Web.dll</a:t>
            </a:r>
            <a:r>
              <a:rPr lang="nl-BE" baseline="0" dirty="0" smtClean="0"/>
              <a:t>.</a:t>
            </a:r>
          </a:p>
          <a:p>
            <a:endParaRPr lang="nl-BE" baseline="0" dirty="0" smtClean="0"/>
          </a:p>
          <a:p>
            <a:r>
              <a:rPr lang="nl-BE" baseline="0" dirty="0" smtClean="0"/>
              <a:t>Instantiate the controls that make up the user interface in the </a:t>
            </a:r>
            <a:r>
              <a:rPr lang="nl-BE" b="1" baseline="0" dirty="0" smtClean="0"/>
              <a:t>CreateChildControls() </a:t>
            </a:r>
            <a:r>
              <a:rPr lang="nl-BE" baseline="0" dirty="0" smtClean="0"/>
              <a:t>method.</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Developing Web Parts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06-</a:t>
            </a:r>
            <a:fld id="{073E6628-0705-4E34-90AA-D61A964D0AFD}" type="slidenum">
              <a:rPr lang="en-US" smtClean="0"/>
              <a:pPr/>
              <a:t>21</a:t>
            </a:fld>
            <a:endParaRPr lang="en-US" dirty="0"/>
          </a:p>
        </p:txBody>
      </p:sp>
    </p:spTree>
    <p:extLst>
      <p:ext uri="{BB962C8B-B14F-4D97-AF65-F5344CB8AC3E}">
        <p14:creationId xmlns:p14="http://schemas.microsoft.com/office/powerpoint/2010/main" val="2077578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647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nl-BE" dirty="0" smtClean="0"/>
              <a:t>All pages within a SharePoint site have the same look and feel.</a:t>
            </a:r>
            <a:r>
              <a:rPr lang="nl-BE" baseline="0" dirty="0" smtClean="0"/>
              <a:t> The pages are based on a common Master page and implement the same CSS files.</a:t>
            </a:r>
          </a:p>
          <a:p>
            <a:pPr>
              <a:buFont typeface="Arial" pitchFamily="34" charset="0"/>
              <a:buNone/>
            </a:pPr>
            <a:endParaRPr lang="nl-BE" baseline="0" dirty="0" smtClean="0"/>
          </a:p>
          <a:p>
            <a:pPr>
              <a:buFont typeface="Arial" pitchFamily="34" charset="0"/>
              <a:buNone/>
            </a:pPr>
            <a:r>
              <a:rPr lang="nl-BE" baseline="0" dirty="0" smtClean="0"/>
              <a:t>Site pages live within a content database and can be customized by the user.</a:t>
            </a:r>
          </a:p>
          <a:p>
            <a:pPr>
              <a:buFont typeface="Arial" pitchFamily="34" charset="0"/>
              <a:buNone/>
            </a:pPr>
            <a:endParaRPr lang="nl-BE" baseline="0" dirty="0" smtClean="0"/>
          </a:p>
          <a:p>
            <a:pPr>
              <a:buFont typeface="Arial" pitchFamily="34" charset="0"/>
              <a:buNone/>
            </a:pPr>
            <a:r>
              <a:rPr lang="nl-BE" baseline="0" dirty="0" smtClean="0"/>
              <a:t>Application pages live on the file system and cannot be customized by the user.</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24</a:t>
            </a:fld>
            <a:endParaRPr lang="en-US" dirty="0"/>
          </a:p>
        </p:txBody>
      </p:sp>
    </p:spTree>
    <p:extLst>
      <p:ext uri="{BB962C8B-B14F-4D97-AF65-F5344CB8AC3E}">
        <p14:creationId xmlns:p14="http://schemas.microsoft.com/office/powerpoint/2010/main" val="4225780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dirty="0" smtClean="0"/>
              <a:t>Site Pages:</a:t>
            </a:r>
          </a:p>
          <a:p>
            <a:pPr marL="0" lvl="0" indent="0">
              <a:buFont typeface="Arial" pitchFamily="34" charset="0"/>
              <a:buNone/>
            </a:pPr>
            <a:r>
              <a:rPr lang="en-US" dirty="0" smtClean="0"/>
              <a:t>By default site pages are ghosted, which means that the page template is stored on the WFE file system, while the content</a:t>
            </a:r>
            <a:r>
              <a:rPr lang="en-US" baseline="0" dirty="0" smtClean="0"/>
              <a:t> is stored in the content database. Site pages can be customized. At that time they become </a:t>
            </a:r>
            <a:r>
              <a:rPr lang="en-US" baseline="0" dirty="0" err="1" smtClean="0"/>
              <a:t>unghosted</a:t>
            </a:r>
            <a:r>
              <a:rPr lang="en-US" baseline="0" dirty="0" smtClean="0"/>
              <a:t> and both the template and the content are stored in the content database. Customizing pages can make it hard to migrate content to a new version of SharePoint. Customizing pages can impact the performance in large farms due to excessive memory usage.</a:t>
            </a:r>
          </a:p>
          <a:p>
            <a:pPr>
              <a:buFont typeface="Arial" pitchFamily="34" charset="0"/>
              <a:buNone/>
            </a:pPr>
            <a:endParaRPr lang="en-US" dirty="0" smtClean="0"/>
          </a:p>
          <a:p>
            <a:pPr>
              <a:buFont typeface="Arial" pitchFamily="34" charset="0"/>
              <a:buNone/>
            </a:pPr>
            <a:r>
              <a:rPr lang="en-US" b="1" dirty="0" smtClean="0"/>
              <a:t>Application Pages:</a:t>
            </a:r>
          </a:p>
          <a:p>
            <a:pPr marL="0" lvl="0" indent="0">
              <a:buFont typeface="Arial" pitchFamily="34" charset="0"/>
              <a:buNone/>
            </a:pPr>
            <a:r>
              <a:rPr lang="en-US" dirty="0" smtClean="0"/>
              <a:t>Application pages are</a:t>
            </a:r>
            <a:r>
              <a:rPr lang="en-US" baseline="0" dirty="0" smtClean="0"/>
              <a:t> deployed in the _layouts folder of the SharePoint root on the file system. There is one version of an application page scoped at the farm level. It is compiled into a single DLL and loaded into memory once for each Web application.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25</a:t>
            </a:fld>
            <a:endParaRPr lang="en-US" dirty="0"/>
          </a:p>
        </p:txBody>
      </p:sp>
    </p:spTree>
    <p:extLst>
      <p:ext uri="{BB962C8B-B14F-4D97-AF65-F5344CB8AC3E}">
        <p14:creationId xmlns:p14="http://schemas.microsoft.com/office/powerpoint/2010/main" val="4054273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nl-BE" b="1" dirty="0" smtClean="0"/>
              <a:t>In SharePoint 2010:</a:t>
            </a:r>
          </a:p>
          <a:p>
            <a:pPr marL="0" lvl="0" indent="0">
              <a:buFont typeface="Arial" pitchFamily="34" charset="0"/>
              <a:buNone/>
            </a:pPr>
            <a:r>
              <a:rPr lang="nl-BE" dirty="0" smtClean="0"/>
              <a:t>When </a:t>
            </a:r>
            <a:r>
              <a:rPr lang="nl-BE" baseline="0" dirty="0" smtClean="0"/>
              <a:t>a site is created, a Master Page Gallery is created and SharePoint provisions an instance of the v4.master within the site.</a:t>
            </a:r>
          </a:p>
          <a:p>
            <a:pPr lvl="0">
              <a:buFont typeface="Arial" pitchFamily="34" charset="0"/>
              <a:buChar char="•"/>
            </a:pPr>
            <a:endParaRPr lang="nl-BE" baseline="0" dirty="0" smtClean="0"/>
          </a:p>
          <a:p>
            <a:pPr lvl="0">
              <a:buFont typeface="Arial" pitchFamily="34" charset="0"/>
              <a:buNone/>
            </a:pPr>
            <a:r>
              <a:rPr lang="nl-BE" b="1" baseline="0" dirty="0" smtClean="0"/>
              <a:t>In SharePoint 2013:</a:t>
            </a:r>
          </a:p>
          <a:p>
            <a:pPr marL="0" lvl="0" indent="0">
              <a:buFont typeface="Arial" pitchFamily="34" charset="0"/>
              <a:buNone/>
            </a:pPr>
            <a:r>
              <a:rPr lang="nl-BE" baseline="0" dirty="0" smtClean="0"/>
              <a:t>v4.master is still there for backward compatibility. New site pages created in SharePoint 2010 link to the v4.master.</a:t>
            </a:r>
          </a:p>
          <a:p>
            <a:pPr marL="0" lvl="0" indent="0">
              <a:buFont typeface="Arial" pitchFamily="34" charset="0"/>
              <a:buNone/>
            </a:pPr>
            <a:r>
              <a:rPr lang="nl-BE" baseline="0" dirty="0" smtClean="0"/>
              <a:t>Also application pages link to the v4.master. A minimal.master is provided out of the box, which wasn’t the case in SharePoint 2007.</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26</a:t>
            </a:fld>
            <a:endParaRPr lang="en-US" dirty="0"/>
          </a:p>
        </p:txBody>
      </p:sp>
    </p:spTree>
    <p:extLst>
      <p:ext uri="{BB962C8B-B14F-4D97-AF65-F5344CB8AC3E}">
        <p14:creationId xmlns:p14="http://schemas.microsoft.com/office/powerpoint/2010/main" val="2708564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Uncustomized</a:t>
            </a:r>
            <a:r>
              <a:rPr lang="en-US" baseline="0" dirty="0" smtClean="0"/>
              <a:t> pages are called ghosted pages. Only the difference between the page and the template is stored in the content database. Customized pages are stored completely in the content database and are called </a:t>
            </a:r>
            <a:r>
              <a:rPr lang="en-US" baseline="0" dirty="0" err="1" smtClean="0"/>
              <a:t>unghosted</a:t>
            </a:r>
            <a:r>
              <a:rPr lang="en-US" baseline="0" dirty="0" smtClean="0"/>
              <a:t> pages.</a:t>
            </a:r>
          </a:p>
          <a:p>
            <a:pPr>
              <a:buFont typeface="Arial" pitchFamily="34" charset="0"/>
              <a:buChar char="•"/>
            </a:pPr>
            <a:endParaRPr lang="en-US" baseline="0" dirty="0" smtClean="0"/>
          </a:p>
          <a:p>
            <a:pPr>
              <a:buFont typeface="Arial" pitchFamily="34" charset="0"/>
              <a:buNone/>
            </a:pPr>
            <a:r>
              <a:rPr lang="en-US" baseline="0" dirty="0" smtClean="0"/>
              <a:t>Site pages can be customized using SharePoint Designer.  </a:t>
            </a:r>
          </a:p>
          <a:p>
            <a:pPr>
              <a:buFont typeface="Arial" pitchFamily="34" charset="0"/>
              <a:buChar char="•"/>
            </a:pPr>
            <a:endParaRPr lang="en-US" baseline="0" dirty="0" smtClean="0"/>
          </a:p>
          <a:p>
            <a:pPr>
              <a:buFont typeface="Arial" pitchFamily="34" charset="0"/>
              <a:buNone/>
            </a:pPr>
            <a:r>
              <a:rPr lang="en-US" baseline="0" dirty="0" smtClean="0"/>
              <a:t>Customized site pages don’t support inline code. You can only add controls that are registered as Safe Controls in the </a:t>
            </a:r>
            <a:r>
              <a:rPr lang="en-US" b="1" baseline="0" dirty="0" err="1" smtClean="0"/>
              <a:t>web.config</a:t>
            </a:r>
            <a:r>
              <a:rPr lang="en-US" baseline="0" dirty="0" smtClean="0"/>
              <a:t>.</a:t>
            </a:r>
          </a:p>
          <a:p>
            <a:pPr>
              <a:buFontTx/>
              <a:buChar char="-"/>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27</a:t>
            </a:fld>
            <a:endParaRPr lang="en-US" dirty="0"/>
          </a:p>
        </p:txBody>
      </p:sp>
    </p:spTree>
    <p:extLst>
      <p:ext uri="{BB962C8B-B14F-4D97-AF65-F5344CB8AC3E}">
        <p14:creationId xmlns:p14="http://schemas.microsoft.com/office/powerpoint/2010/main" val="597798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create site</a:t>
            </a:r>
            <a:r>
              <a:rPr lang="nl-BE" baseline="0" dirty="0" smtClean="0"/>
              <a:t> pages using the Visual Studio SharePoint Development Tools. The SPI template to use is </a:t>
            </a:r>
            <a:r>
              <a:rPr lang="nl-BE" b="1" baseline="0" dirty="0" smtClean="0"/>
              <a:t>Module</a:t>
            </a:r>
            <a:r>
              <a:rPr lang="nl-BE" baseline="0" dirty="0" smtClean="0"/>
              <a:t>. The </a:t>
            </a:r>
            <a:r>
              <a:rPr lang="nl-BE" b="1" baseline="0" dirty="0" smtClean="0"/>
              <a:t>elements.xml</a:t>
            </a:r>
            <a:r>
              <a:rPr lang="nl-BE" baseline="0" dirty="0" smtClean="0"/>
              <a:t> is the manifest that specifies a </a:t>
            </a:r>
            <a:r>
              <a:rPr lang="nl-BE" b="1" baseline="0" dirty="0" smtClean="0"/>
              <a:t>&lt;Module&gt; </a:t>
            </a:r>
            <a:r>
              <a:rPr lang="nl-BE" baseline="0" dirty="0" smtClean="0"/>
              <a:t>element, which in its turn contains a set of </a:t>
            </a:r>
            <a:r>
              <a:rPr lang="nl-BE" b="1" baseline="0" dirty="0" smtClean="0"/>
              <a:t>&lt;File&gt; </a:t>
            </a:r>
            <a:r>
              <a:rPr lang="nl-BE" baseline="0" dirty="0" smtClean="0"/>
              <a:t>elements . Each </a:t>
            </a:r>
            <a:r>
              <a:rPr lang="nl-BE" b="1" baseline="0" dirty="0" smtClean="0"/>
              <a:t>&lt;File&gt; </a:t>
            </a:r>
            <a:r>
              <a:rPr lang="nl-BE" baseline="0" dirty="0" smtClean="0"/>
              <a:t>element provisions on instance of a page from the custom page template you created in the project.</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28</a:t>
            </a:fld>
            <a:endParaRPr lang="en-US" dirty="0"/>
          </a:p>
        </p:txBody>
      </p:sp>
    </p:spTree>
    <p:extLst>
      <p:ext uri="{BB962C8B-B14F-4D97-AF65-F5344CB8AC3E}">
        <p14:creationId xmlns:p14="http://schemas.microsoft.com/office/powerpoint/2010/main" val="3733821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a:t>
            </a:r>
            <a:r>
              <a:rPr lang="nl-BE" baseline="0" dirty="0" smtClean="0"/>
              <a:t>Visual Studio SharePoint Development Tools </a:t>
            </a:r>
            <a:r>
              <a:rPr lang="en-US" baseline="0" dirty="0" smtClean="0"/>
              <a:t>you only have to create the </a:t>
            </a:r>
            <a:r>
              <a:rPr lang="en-US" b="1" baseline="0" dirty="0" smtClean="0"/>
              <a:t>Module</a:t>
            </a:r>
            <a:r>
              <a:rPr lang="en-US" baseline="0" dirty="0" smtClean="0"/>
              <a:t> SPI and add the site pages. The </a:t>
            </a:r>
            <a:r>
              <a:rPr lang="en-US" b="1" baseline="0" dirty="0" smtClean="0"/>
              <a:t>element.xml</a:t>
            </a:r>
            <a:r>
              <a:rPr lang="en-US" baseline="0" dirty="0" smtClean="0"/>
              <a:t> will be generated automatically by the tools.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29</a:t>
            </a:fld>
            <a:endParaRPr lang="en-US" dirty="0"/>
          </a:p>
        </p:txBody>
      </p:sp>
    </p:spTree>
    <p:extLst>
      <p:ext uri="{BB962C8B-B14F-4D97-AF65-F5344CB8AC3E}">
        <p14:creationId xmlns:p14="http://schemas.microsoft.com/office/powerpoint/2010/main" val="2836500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sample of a provisioned</a:t>
            </a:r>
            <a:r>
              <a:rPr lang="en-US" baseline="0" dirty="0" smtClean="0"/>
              <a:t> site page based on the </a:t>
            </a:r>
            <a:r>
              <a:rPr lang="en-US" b="1" baseline="0" dirty="0" smtClean="0"/>
              <a:t>HelloWorld.aspx</a:t>
            </a:r>
            <a:r>
              <a:rPr lang="en-US" baseline="0" dirty="0" smtClean="0"/>
              <a:t> page template you created in the Visual Studio project.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30</a:t>
            </a:fld>
            <a:endParaRPr lang="en-US" dirty="0"/>
          </a:p>
        </p:txBody>
      </p:sp>
    </p:spTree>
    <p:extLst>
      <p:ext uri="{BB962C8B-B14F-4D97-AF65-F5344CB8AC3E}">
        <p14:creationId xmlns:p14="http://schemas.microsoft.com/office/powerpoint/2010/main" val="2562152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Web Parts make it possible for a site owner to customize a site page with changes that are seen by all users. Web Parts go even further to allow individual users to add personalization</a:t>
            </a:r>
            <a:r>
              <a:rPr lang="nl-BE" baseline="0" dirty="0" smtClean="0"/>
              <a:t> changes that are seen only by them. On top of that, customizing and personalizing Web Parts does not require customizing the Web Part pages that host them. </a:t>
            </a:r>
          </a:p>
          <a:p>
            <a:endParaRPr lang="nl-BE" dirty="0" smtClean="0"/>
          </a:p>
          <a:p>
            <a:r>
              <a:rPr lang="nl-BE" dirty="0" smtClean="0"/>
              <a:t>You can also design Web Part pages as</a:t>
            </a:r>
            <a:r>
              <a:rPr lang="nl-BE" baseline="0" dirty="0" smtClean="0"/>
              <a:t> a site page template. In that case the </a:t>
            </a:r>
            <a:r>
              <a:rPr lang="nl-BE" b="1" baseline="0" dirty="0" smtClean="0"/>
              <a:t>.aspx</a:t>
            </a:r>
            <a:r>
              <a:rPr lang="nl-BE" baseline="0" dirty="0" smtClean="0"/>
              <a:t> page inherits from </a:t>
            </a:r>
            <a:r>
              <a:rPr lang="nl-BE" b="1" baseline="0" dirty="0" smtClean="0"/>
              <a:t>Microsoft.SharePoint.WebPartPages.WebPartPage</a:t>
            </a:r>
            <a:r>
              <a:rPr lang="nl-BE" baseline="0" dirty="0" smtClean="0"/>
              <a:t>.</a:t>
            </a:r>
          </a:p>
          <a:p>
            <a:endParaRPr lang="nl-BE" baseline="0" dirty="0" smtClean="0"/>
          </a:p>
          <a:p>
            <a:r>
              <a:rPr lang="nl-BE" baseline="0" dirty="0" smtClean="0"/>
              <a:t>Add </a:t>
            </a:r>
            <a:r>
              <a:rPr lang="nl-BE" b="1" baseline="0" dirty="0" smtClean="0"/>
              <a:t>WebPartZone</a:t>
            </a:r>
            <a:r>
              <a:rPr lang="nl-BE" baseline="0" dirty="0" smtClean="0"/>
              <a:t> controls to the site page template because Web Parts reside in </a:t>
            </a:r>
            <a:r>
              <a:rPr lang="nl-BE" b="1" baseline="0" dirty="0" smtClean="0"/>
              <a:t>WebPartZones</a:t>
            </a:r>
            <a:r>
              <a:rPr lang="nl-BE" baseline="0" dirty="0" smtClean="0"/>
              <a:t>. You have to specify the </a:t>
            </a:r>
            <a:r>
              <a:rPr lang="nl-BE" b="1" baseline="0" dirty="0" smtClean="0"/>
              <a:t>WebPartZones</a:t>
            </a:r>
            <a:r>
              <a:rPr lang="nl-BE" baseline="0" dirty="0" smtClean="0"/>
              <a:t> but not the Web Parts that go inside that zone. Instead, all of the data for tracking Web Part instances and their customization and personalization data are kept in separate tables inside the content database. This means that a Web Part page can remain in a ghosted state, even when users customize them.</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31</a:t>
            </a:fld>
            <a:endParaRPr lang="en-US" dirty="0"/>
          </a:p>
        </p:txBody>
      </p:sp>
    </p:spTree>
    <p:extLst>
      <p:ext uri="{BB962C8B-B14F-4D97-AF65-F5344CB8AC3E}">
        <p14:creationId xmlns:p14="http://schemas.microsoft.com/office/powerpoint/2010/main" val="3927036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a:t>
            </a:r>
            <a:r>
              <a:rPr lang="nl-BE" baseline="0" dirty="0" smtClean="0"/>
              <a:t> your site page instances are created, they must be made accessible to the users. An option is to add </a:t>
            </a:r>
            <a:r>
              <a:rPr lang="nl-BE" dirty="0" smtClean="0"/>
              <a:t>navigation nodes to the top navigation bar when the feature containing the site pages gets</a:t>
            </a:r>
            <a:r>
              <a:rPr lang="nl-BE" baseline="0" dirty="0" smtClean="0"/>
              <a:t> activated</a:t>
            </a:r>
            <a:r>
              <a:rPr lang="nl-BE" dirty="0" smtClean="0"/>
              <a:t>.</a:t>
            </a:r>
          </a:p>
          <a:p>
            <a:endParaRPr lang="nl-BE" dirty="0" smtClean="0"/>
          </a:p>
          <a:p>
            <a:r>
              <a:rPr lang="nl-BE" dirty="0" smtClean="0"/>
              <a:t>In</a:t>
            </a:r>
            <a:r>
              <a:rPr lang="nl-BE" baseline="0" dirty="0" smtClean="0"/>
              <a:t> the </a:t>
            </a:r>
            <a:r>
              <a:rPr lang="nl-BE" b="1" baseline="0" dirty="0" smtClean="0"/>
              <a:t>FeatureActivated</a:t>
            </a:r>
            <a:r>
              <a:rPr lang="nl-BE" baseline="0" dirty="0" smtClean="0"/>
              <a:t> event handler of the </a:t>
            </a:r>
            <a:r>
              <a:rPr lang="nl-BE" b="1" baseline="0" dirty="0" smtClean="0"/>
              <a:t>FeatureReceiver</a:t>
            </a:r>
            <a:r>
              <a:rPr lang="nl-BE" baseline="0" dirty="0" smtClean="0"/>
              <a:t> class you can retrieve the top navigation bar from the site using </a:t>
            </a:r>
            <a:r>
              <a:rPr lang="nl-BE" b="1" baseline="0" dirty="0" smtClean="0"/>
              <a:t>site.Navigation.TopNavigationBar</a:t>
            </a:r>
            <a:r>
              <a:rPr lang="nl-BE" baseline="0" dirty="0" smtClean="0"/>
              <a:t>. This returns a collection of type </a:t>
            </a:r>
            <a:r>
              <a:rPr lang="nl-BE" b="1" baseline="0" dirty="0" smtClean="0"/>
              <a:t>SPNavigationNodeCollection</a:t>
            </a:r>
            <a:r>
              <a:rPr lang="nl-BE" baseline="0" dirty="0" smtClean="0"/>
              <a:t>. Write code that adds instances of type </a:t>
            </a:r>
            <a:r>
              <a:rPr lang="nl-BE" b="1" baseline="0" dirty="0" smtClean="0"/>
              <a:t>SPNavigationNode</a:t>
            </a:r>
            <a:r>
              <a:rPr lang="nl-BE" baseline="0" dirty="0" smtClean="0"/>
              <a:t> to that collection.</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32</a:t>
            </a:fld>
            <a:endParaRPr lang="en-US" dirty="0"/>
          </a:p>
        </p:txBody>
      </p:sp>
    </p:spTree>
    <p:extLst>
      <p:ext uri="{BB962C8B-B14F-4D97-AF65-F5344CB8AC3E}">
        <p14:creationId xmlns:p14="http://schemas.microsoft.com/office/powerpoint/2010/main" val="3078609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33</a:t>
            </a:fld>
            <a:endParaRPr lang="en-US" dirty="0"/>
          </a:p>
        </p:txBody>
      </p:sp>
    </p:spTree>
    <p:extLst>
      <p:ext uri="{BB962C8B-B14F-4D97-AF65-F5344CB8AC3E}">
        <p14:creationId xmlns:p14="http://schemas.microsoft.com/office/powerpoint/2010/main" val="34311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SharePoint</a:t>
            </a:r>
            <a:r>
              <a:rPr lang="en-US" baseline="0" dirty="0" smtClean="0"/>
              <a:t> solution (*.WSP) is a Microsoft cabinet file (*.CAB) that contains files to deploy to SharePoint servers. Files that can be deployed include anything that would go in the </a:t>
            </a:r>
            <a:r>
              <a:rPr lang="en-US" baseline="0" dirty="0" err="1" smtClean="0"/>
              <a:t>SharePointRoot</a:t>
            </a:r>
            <a:r>
              <a:rPr lang="en-US" baseline="0" dirty="0" smtClean="0"/>
              <a:t> folder or assemblies that would go in a Web application’s \BIN folder or the server’s global assembly cache.</a:t>
            </a:r>
          </a:p>
          <a:p>
            <a:endParaRPr lang="en-US" baseline="0" dirty="0"/>
          </a:p>
          <a:p>
            <a:r>
              <a:rPr lang="en-US" baseline="0" dirty="0" smtClean="0"/>
              <a:t>Solutions deployed to the farm (the only type of solutions deployed in SharePoint 2007) are available across the farm. SharePoint 2010 introduced a new type of solution, the “sandbox solution” allows site collection administrators to deploy custom code solutions to SharePoint.</a:t>
            </a:r>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3</a:t>
            </a:fld>
            <a:endParaRPr lang="en-US" dirty="0"/>
          </a:p>
        </p:txBody>
      </p:sp>
    </p:spTree>
    <p:extLst>
      <p:ext uri="{BB962C8B-B14F-4D97-AF65-F5344CB8AC3E}">
        <p14:creationId xmlns:p14="http://schemas.microsoft.com/office/powerpoint/2010/main" val="1847066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a:t>
            </a:r>
            <a:r>
              <a:rPr lang="en-US" baseline="0" dirty="0" smtClean="0"/>
              <a:t> Visual Studio SharePoint Development Tools, you can create custom application pages:</a:t>
            </a:r>
          </a:p>
          <a:p>
            <a:pPr marL="685800" lvl="1" indent="-228600">
              <a:buAutoNum type="arabicPeriod"/>
            </a:pPr>
            <a:r>
              <a:rPr lang="en-US" baseline="0" dirty="0" smtClean="0"/>
              <a:t>Create a project using the Visual Studio SharePoint Development Tools.</a:t>
            </a:r>
          </a:p>
          <a:p>
            <a:pPr marL="685800" lvl="1" indent="-228600">
              <a:buAutoNum type="arabicPeriod"/>
            </a:pPr>
            <a:r>
              <a:rPr lang="en-US" baseline="0" dirty="0" smtClean="0"/>
              <a:t>Add a new </a:t>
            </a:r>
            <a:r>
              <a:rPr lang="en-US" b="1" baseline="0" dirty="0" smtClean="0"/>
              <a:t>Application Page </a:t>
            </a:r>
            <a:r>
              <a:rPr lang="en-US" baseline="0" dirty="0" smtClean="0"/>
              <a:t>project item.</a:t>
            </a:r>
          </a:p>
          <a:p>
            <a:pPr marL="685800" lvl="1" indent="-228600">
              <a:buAutoNum type="arabicPeriod"/>
            </a:pPr>
            <a:r>
              <a:rPr lang="en-US" baseline="0" dirty="0" smtClean="0"/>
              <a:t>Override the </a:t>
            </a:r>
            <a:r>
              <a:rPr lang="en-US" b="1" baseline="0" dirty="0" err="1" smtClean="0"/>
              <a:t>PlaceholderMain</a:t>
            </a:r>
            <a:r>
              <a:rPr lang="en-US" baseline="0" dirty="0" smtClean="0"/>
              <a:t> to add your own HTML, ASP.NET controls and SharePoint controls.</a:t>
            </a:r>
          </a:p>
          <a:p>
            <a:pPr marL="228600" indent="-228600">
              <a:buAutoNum type="arabicPeriod"/>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34</a:t>
            </a:fld>
            <a:endParaRPr lang="en-US" dirty="0"/>
          </a:p>
        </p:txBody>
      </p:sp>
    </p:spTree>
    <p:extLst>
      <p:ext uri="{BB962C8B-B14F-4D97-AF65-F5344CB8AC3E}">
        <p14:creationId xmlns:p14="http://schemas.microsoft.com/office/powerpoint/2010/main" val="3261341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add code to custom application pages:</a:t>
            </a:r>
          </a:p>
          <a:p>
            <a:pPr marL="685800" lvl="1" indent="-228600">
              <a:buFont typeface="+mj-lt"/>
              <a:buAutoNum type="arabicPeriod"/>
            </a:pPr>
            <a:r>
              <a:rPr lang="nl-BE" dirty="0" smtClean="0"/>
              <a:t>Create a class that inherits from </a:t>
            </a:r>
            <a:r>
              <a:rPr lang="nl-BE" b="1" dirty="0" smtClean="0"/>
              <a:t>LayoutsPageBase</a:t>
            </a:r>
            <a:r>
              <a:rPr lang="nl-BE" dirty="0" smtClean="0"/>
              <a:t>,</a:t>
            </a:r>
            <a:r>
              <a:rPr lang="nl-BE" baseline="0" dirty="0" smtClean="0"/>
              <a:t> which resides in the </a:t>
            </a:r>
            <a:r>
              <a:rPr lang="nl-BE" b="1" baseline="0" dirty="0" smtClean="0"/>
              <a:t>Microsoft.SharePoint.WebControls</a:t>
            </a:r>
            <a:r>
              <a:rPr lang="nl-BE" baseline="0" dirty="0" smtClean="0"/>
              <a:t> namespace of the </a:t>
            </a:r>
            <a:r>
              <a:rPr lang="nl-BE" b="1" baseline="0" dirty="0" smtClean="0"/>
              <a:t>Microsoft.SharePoint.dll</a:t>
            </a:r>
          </a:p>
          <a:p>
            <a:pPr marL="685800" lvl="1" indent="-228600">
              <a:buFont typeface="+mj-lt"/>
              <a:buAutoNum type="arabicPeriod"/>
            </a:pPr>
            <a:r>
              <a:rPr lang="nl-BE" baseline="0" dirty="0" smtClean="0"/>
              <a:t>In the </a:t>
            </a:r>
            <a:r>
              <a:rPr lang="nl-BE" b="1" baseline="0" dirty="0" smtClean="0"/>
              <a:t>.aspx </a:t>
            </a:r>
            <a:r>
              <a:rPr lang="nl-BE" baseline="0" dirty="0" smtClean="0"/>
              <a:t>page, add a directive that specifies that the page inherits from your custom class.</a:t>
            </a:r>
            <a:br>
              <a:rPr lang="nl-BE" baseline="0" dirty="0" smtClean="0"/>
            </a:br>
            <a:r>
              <a:rPr lang="nl-BE" b="1" baseline="0" dirty="0" smtClean="0">
                <a:latin typeface="Courier New" pitchFamily="49" charset="0"/>
                <a:cs typeface="Courier New" pitchFamily="49" charset="0"/>
              </a:rPr>
              <a:t>&lt;@Page Language=“C#” MasterPageFile=“~masterurl/default.master” Inherits=”WingtipUI.Layouts.WingtipUI.SiteConfig2” &gt;</a:t>
            </a:r>
          </a:p>
          <a:p>
            <a:pPr marL="685800" lvl="1" indent="-228600">
              <a:buFont typeface="+mj-lt"/>
              <a:buAutoNum type="arabicPeriod"/>
            </a:pPr>
            <a:r>
              <a:rPr lang="nl-BE" baseline="0" dirty="0" smtClean="0"/>
              <a:t>Implement the functionality and handle events that are fired by the controls on the application page</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35</a:t>
            </a:fld>
            <a:endParaRPr lang="en-US" dirty="0"/>
          </a:p>
        </p:txBody>
      </p:sp>
    </p:spTree>
    <p:extLst>
      <p:ext uri="{BB962C8B-B14F-4D97-AF65-F5344CB8AC3E}">
        <p14:creationId xmlns:p14="http://schemas.microsoft.com/office/powerpoint/2010/main" val="496926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To be</a:t>
            </a:r>
            <a:r>
              <a:rPr lang="nl-BE" baseline="0" dirty="0" smtClean="0"/>
              <a:t> able to navigate to the custom application page, add a </a:t>
            </a:r>
            <a:r>
              <a:rPr lang="nl-BE" b="1" baseline="0" dirty="0" smtClean="0"/>
              <a:t>CustomAction</a:t>
            </a:r>
            <a:r>
              <a:rPr lang="nl-BE" baseline="0" dirty="0" smtClean="0"/>
              <a:t> element. CustomActions can be used to add links to the Site Settings, page, to the Site Actions menu, to toolbars, to the Edit Control Block, and so on.</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36</a:t>
            </a:fld>
            <a:endParaRPr lang="en-US" dirty="0"/>
          </a:p>
        </p:txBody>
      </p:sp>
    </p:spTree>
    <p:extLst>
      <p:ext uri="{BB962C8B-B14F-4D97-AF65-F5344CB8AC3E}">
        <p14:creationId xmlns:p14="http://schemas.microsoft.com/office/powerpoint/2010/main" val="674359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819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SharePoint system directory (</a:t>
            </a:r>
            <a:r>
              <a:rPr lang="en-US" b="1" dirty="0" smtClean="0"/>
              <a:t>[..]/14 </a:t>
            </a:r>
            <a:r>
              <a:rPr lang="en-US" dirty="0" smtClean="0"/>
              <a:t>or </a:t>
            </a:r>
            <a:r>
              <a:rPr lang="en-US" b="1" dirty="0" smtClean="0"/>
              <a:t>[..]/15</a:t>
            </a:r>
            <a:r>
              <a:rPr lang="en-US" dirty="0" smtClean="0"/>
              <a:t>) was been given an official name in SharePoint 2010: the </a:t>
            </a:r>
            <a:r>
              <a:rPr lang="en-US" b="1" dirty="0" err="1" smtClean="0"/>
              <a:t>SharePointRoot</a:t>
            </a:r>
            <a:r>
              <a:rPr lang="en-US" dirty="0" smtClean="0"/>
              <a:t>.</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1287312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r>
              <a:rPr lang="en-US" dirty="0" smtClean="0"/>
              <a:t>Features</a:t>
            </a:r>
            <a:r>
              <a:rPr lang="en-US" baseline="0" dirty="0" smtClean="0"/>
              <a:t> can be deployed to SharePoint using solution packages. A solution package is a *.cab file with extension *.</a:t>
            </a:r>
            <a:r>
              <a:rPr lang="en-US" baseline="0" dirty="0" err="1" smtClean="0"/>
              <a:t>wsp</a:t>
            </a:r>
            <a:r>
              <a:rPr lang="en-US" baseline="0" dirty="0" smtClean="0"/>
              <a:t> and contains the files that make up the different features in the solution package. </a:t>
            </a:r>
          </a:p>
          <a:p>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374623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solution package also contains a </a:t>
            </a:r>
            <a:r>
              <a:rPr lang="en-US" b="1" baseline="0" dirty="0" smtClean="0"/>
              <a:t>manifest.xml</a:t>
            </a:r>
            <a:r>
              <a:rPr lang="en-US" baseline="0" dirty="0" smtClean="0"/>
              <a:t>. </a:t>
            </a:r>
            <a:r>
              <a:rPr lang="en-US" dirty="0" smtClean="0"/>
              <a:t>This file defines the list of features, site definitions, resource files, Web Part files, and assemblies to process.</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7</a:t>
            </a:fld>
            <a:endParaRPr lang="en-US" dirty="0"/>
          </a:p>
        </p:txBody>
      </p:sp>
    </p:spTree>
    <p:extLst>
      <p:ext uri="{BB962C8B-B14F-4D97-AF65-F5344CB8AC3E}">
        <p14:creationId xmlns:p14="http://schemas.microsoft.com/office/powerpoint/2010/main" val="106379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 in the screenshot on this slide demonstrates adding</a:t>
            </a:r>
            <a:r>
              <a:rPr lang="en-US" baseline="0" dirty="0" smtClean="0"/>
              <a:t> and deploying a farm solution to the farm. However before deploying the solution it first checks to see if the solution is already present and/or deployed. If so, it retracts (uninstalls) the solution and then removes it from the solution store.</a:t>
            </a:r>
          </a:p>
          <a:p>
            <a:endParaRPr lang="en-US" baseline="0" dirty="0" smtClean="0"/>
          </a:p>
          <a:p>
            <a:r>
              <a:rPr lang="en-US" baseline="0" dirty="0" smtClean="0"/>
              <a:t>The process of adding/updating/removing a sandbox solution is very different as it will be uploaded to a special gallery the same way documents are uploaded to document libraries.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8</a:t>
            </a:fld>
            <a:endParaRPr lang="en-US" dirty="0"/>
          </a:p>
        </p:txBody>
      </p:sp>
    </p:spTree>
    <p:extLst>
      <p:ext uri="{BB962C8B-B14F-4D97-AF65-F5344CB8AC3E}">
        <p14:creationId xmlns:p14="http://schemas.microsoft.com/office/powerpoint/2010/main" val="213892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a:t>
            </a:r>
            <a:r>
              <a:rPr lang="en-US" baseline="0" dirty="0" smtClean="0"/>
              <a:t> in the screenshot on this slide demonstrates how to update a farm solution. This is a preferred way to updating previous deployed solutions. When the upgrade/update process runs, it overwrites the existing *.WSP in the farm solution store and then redeploys it to all Web applications it was previously deployed to.</a:t>
            </a:r>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9</a:t>
            </a:fld>
            <a:endParaRPr lang="en-US" dirty="0"/>
          </a:p>
        </p:txBody>
      </p:sp>
    </p:spTree>
    <p:extLst>
      <p:ext uri="{BB962C8B-B14F-4D97-AF65-F5344CB8AC3E}">
        <p14:creationId xmlns:p14="http://schemas.microsoft.com/office/powerpoint/2010/main" val="357806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6287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830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SharePoint Solutions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Farm Solutions</a:t>
            </a:r>
            <a:endParaRPr lang="en-US" dirty="0"/>
          </a:p>
        </p:txBody>
      </p:sp>
    </p:spTree>
    <p:extLst>
      <p:ext uri="{BB962C8B-B14F-4D97-AF65-F5344CB8AC3E}">
        <p14:creationId xmlns:p14="http://schemas.microsoft.com/office/powerpoint/2010/main" val="3068491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SharePoint Solutions</a:t>
            </a:r>
          </a:p>
          <a:p>
            <a:pPr>
              <a:buFont typeface="Wingdings" panose="05000000000000000000" pitchFamily="2" charset="2"/>
              <a:buChar char="Ø"/>
            </a:pPr>
            <a:r>
              <a:rPr lang="en-US" dirty="0" smtClean="0"/>
              <a:t>Features and Feature Receivers</a:t>
            </a:r>
          </a:p>
          <a:p>
            <a:r>
              <a:rPr lang="en-US" dirty="0" smtClean="0"/>
              <a:t>Creating Web Parts</a:t>
            </a:r>
          </a:p>
          <a:p>
            <a:r>
              <a:rPr lang="en-US" dirty="0" smtClean="0"/>
              <a:t>Creating Site Pages and Application </a:t>
            </a:r>
            <a:r>
              <a:rPr lang="en-US" dirty="0" smtClean="0"/>
              <a:t>Pages</a:t>
            </a:r>
            <a:endParaRPr lang="en-US" dirty="0" smtClean="0"/>
          </a:p>
          <a:p>
            <a:endParaRPr lang="en-US" dirty="0"/>
          </a:p>
        </p:txBody>
      </p:sp>
    </p:spTree>
    <p:extLst>
      <p:ext uri="{BB962C8B-B14F-4D97-AF65-F5344CB8AC3E}">
        <p14:creationId xmlns:p14="http://schemas.microsoft.com/office/powerpoint/2010/main" val="1488802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t>
            </a:r>
            <a:r>
              <a:rPr lang="en-US" dirty="0" smtClean="0"/>
              <a:t>and Implementing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 SharePoint Feature?</a:t>
            </a:r>
          </a:p>
          <a:p>
            <a:pPr lvl="1"/>
            <a:r>
              <a:rPr lang="en-US" dirty="0" smtClean="0"/>
              <a:t>Formally known as a “feature definition”</a:t>
            </a:r>
          </a:p>
          <a:p>
            <a:pPr lvl="1"/>
            <a:r>
              <a:rPr lang="en-US" dirty="0" smtClean="0"/>
              <a:t>A unit of design and implementation</a:t>
            </a:r>
          </a:p>
          <a:p>
            <a:pPr lvl="1"/>
            <a:r>
              <a:rPr lang="en-US" dirty="0"/>
              <a:t>A building block for creating SharePoint s</a:t>
            </a:r>
            <a:r>
              <a:rPr lang="en-US" dirty="0" smtClean="0"/>
              <a:t>olutions</a:t>
            </a:r>
          </a:p>
          <a:p>
            <a:pPr lvl="1"/>
            <a:endParaRPr lang="en-US" dirty="0" smtClean="0"/>
          </a:p>
          <a:p>
            <a:r>
              <a:rPr lang="en-US" dirty="0" smtClean="0"/>
              <a:t>Features can contain elements</a:t>
            </a:r>
          </a:p>
          <a:p>
            <a:pPr lvl="1"/>
            <a:r>
              <a:rPr lang="en-US" dirty="0" smtClean="0"/>
              <a:t>e.g. menu items, links, list types and list instances</a:t>
            </a:r>
          </a:p>
          <a:p>
            <a:pPr lvl="1"/>
            <a:r>
              <a:rPr lang="en-US" dirty="0" smtClean="0"/>
              <a:t>Many other element types possible</a:t>
            </a:r>
          </a:p>
          <a:p>
            <a:pPr lvl="1"/>
            <a:endParaRPr lang="en-US" dirty="0" smtClean="0"/>
          </a:p>
          <a:p>
            <a:r>
              <a:rPr lang="en-US" dirty="0" smtClean="0"/>
              <a:t>Features can contain event handlers</a:t>
            </a:r>
          </a:p>
          <a:p>
            <a:pPr lvl="1"/>
            <a:r>
              <a:rPr lang="en-US" dirty="0" smtClean="0"/>
              <a:t>Implemented using a feature receiver class</a:t>
            </a:r>
          </a:p>
          <a:p>
            <a:pPr lvl="1"/>
            <a:r>
              <a:rPr lang="en-US" dirty="0" smtClean="0"/>
              <a:t>Event handler code can program using SharePoint OM</a:t>
            </a:r>
          </a:p>
        </p:txBody>
      </p:sp>
    </p:spTree>
    <p:extLst>
      <p:ext uri="{BB962C8B-B14F-4D97-AF65-F5344CB8AC3E}">
        <p14:creationId xmlns:p14="http://schemas.microsoft.com/office/powerpoint/2010/main" val="3541790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feature.xml file</a:t>
            </a:r>
            <a:endParaRPr lang="en-US" dirty="0"/>
          </a:p>
        </p:txBody>
      </p:sp>
      <p:sp>
        <p:nvSpPr>
          <p:cNvPr id="3" name="Content Placeholder 2"/>
          <p:cNvSpPr>
            <a:spLocks noGrp="1"/>
          </p:cNvSpPr>
          <p:nvPr>
            <p:ph idx="1"/>
          </p:nvPr>
        </p:nvSpPr>
        <p:spPr/>
        <p:txBody>
          <a:bodyPr/>
          <a:lstStyle/>
          <a:p>
            <a:r>
              <a:rPr lang="en-US" sz="2400" dirty="0">
                <a:latin typeface="Courier New" pitchFamily="49" charset="0"/>
                <a:cs typeface="Courier New" pitchFamily="49" charset="0"/>
              </a:rPr>
              <a:t>f</a:t>
            </a:r>
            <a:r>
              <a:rPr lang="en-US" sz="2400" dirty="0" smtClean="0">
                <a:latin typeface="Courier New" pitchFamily="49" charset="0"/>
                <a:cs typeface="Courier New" pitchFamily="49" charset="0"/>
              </a:rPr>
              <a:t>eature.xml</a:t>
            </a:r>
            <a:r>
              <a:rPr lang="en-US" dirty="0" smtClean="0"/>
              <a:t> serves as </a:t>
            </a:r>
            <a:r>
              <a:rPr lang="en-US" dirty="0"/>
              <a:t>feature </a:t>
            </a:r>
            <a:r>
              <a:rPr lang="en-US" dirty="0" smtClean="0"/>
              <a:t>manifest file</a:t>
            </a:r>
          </a:p>
          <a:p>
            <a:pPr lvl="1"/>
            <a:r>
              <a:rPr lang="en-US" dirty="0" smtClean="0"/>
              <a:t>Defines attributes for feature definition</a:t>
            </a:r>
          </a:p>
          <a:p>
            <a:pPr lvl="1"/>
            <a:r>
              <a:rPr lang="en-US" dirty="0" smtClean="0"/>
              <a:t>Can reference one or more element manifests</a:t>
            </a:r>
          </a:p>
          <a:p>
            <a:pPr lvl="1"/>
            <a:r>
              <a:rPr lang="en-US" dirty="0" smtClean="0"/>
              <a:t>Can reference a feature receiver</a:t>
            </a:r>
            <a:endParaRPr lang="en-US" dirty="0"/>
          </a:p>
        </p:txBody>
      </p:sp>
      <p:sp>
        <p:nvSpPr>
          <p:cNvPr id="5" name="TextBox 4"/>
          <p:cNvSpPr txBox="1"/>
          <p:nvPr/>
        </p:nvSpPr>
        <p:spPr>
          <a:xfrm>
            <a:off x="685800" y="3276600"/>
            <a:ext cx="7772400" cy="34518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86689158-7048-4421-AD21-E0DEF0D67C81</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Title</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 Lead Tracker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Description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 sample feature deployed using WingtipDevProject1.wsp</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Scope</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Web</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Hidden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ReceiverAssembly</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WingtipDevProject1, Version=1.0.0.0, Culture=neutral, </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PublicKeyToken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=56170dd0494afccc</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ReceiverClass</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WingtipDevProject1.FeatureReceiver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ImageUrl</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WingtipDevProject1/FeatureIcon.gif</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ElementManifests</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ElementManifest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elements.xml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ElementManifests</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4572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Manifest Files</a:t>
            </a:r>
            <a:endParaRPr lang="en-US" dirty="0"/>
          </a:p>
        </p:txBody>
      </p:sp>
      <p:sp>
        <p:nvSpPr>
          <p:cNvPr id="3" name="Content Placeholder 2"/>
          <p:cNvSpPr>
            <a:spLocks noGrp="1"/>
          </p:cNvSpPr>
          <p:nvPr>
            <p:ph idx="1"/>
          </p:nvPr>
        </p:nvSpPr>
        <p:spPr/>
        <p:txBody>
          <a:bodyPr/>
          <a:lstStyle/>
          <a:p>
            <a:r>
              <a:rPr lang="en-US" dirty="0" smtClean="0"/>
              <a:t>Element manifest contain declarative elements</a:t>
            </a:r>
          </a:p>
          <a:p>
            <a:pPr lvl="1"/>
            <a:r>
              <a:rPr lang="en-US" dirty="0" err="1" smtClean="0">
                <a:latin typeface="Courier New" panose="02070309020205020404" pitchFamily="49" charset="0"/>
                <a:cs typeface="Courier New" panose="02070309020205020404" pitchFamily="49" charset="0"/>
              </a:rPr>
              <a:t>ListInstance</a:t>
            </a:r>
            <a:r>
              <a:rPr lang="en-US" sz="2800" dirty="0" smtClean="0"/>
              <a:t> </a:t>
            </a:r>
            <a:r>
              <a:rPr lang="en-US" dirty="0" smtClean="0"/>
              <a:t>elements creates list during activation</a:t>
            </a:r>
          </a:p>
          <a:p>
            <a:pPr lvl="1"/>
            <a:r>
              <a:rPr lang="en-US" dirty="0" smtClean="0"/>
              <a:t>Many other element types available</a:t>
            </a:r>
          </a:p>
          <a:p>
            <a:pPr lvl="1"/>
            <a:r>
              <a:rPr lang="en-US" dirty="0" smtClean="0"/>
              <a:t>Element manifest can contain many elements</a:t>
            </a:r>
          </a:p>
          <a:p>
            <a:pPr lvl="1"/>
            <a:r>
              <a:rPr lang="en-US" sz="2000" dirty="0" smtClean="0">
                <a:latin typeface="Courier New" pitchFamily="49" charset="0"/>
                <a:cs typeface="Courier New" pitchFamily="49" charset="0"/>
              </a:rPr>
              <a:t>feature.xml</a:t>
            </a:r>
            <a:r>
              <a:rPr lang="en-US" dirty="0" smtClean="0"/>
              <a:t> file can reference many element manifests</a:t>
            </a:r>
            <a:endParaRPr lang="en-US" dirty="0"/>
          </a:p>
        </p:txBody>
      </p:sp>
      <p:sp>
        <p:nvSpPr>
          <p:cNvPr id="4" name="TextBox 3"/>
          <p:cNvSpPr txBox="1"/>
          <p:nvPr/>
        </p:nvSpPr>
        <p:spPr>
          <a:xfrm>
            <a:off x="838200" y="4017624"/>
            <a:ext cx="7772400" cy="192597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4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&gt; </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itchFamily="49" charset="0"/>
                <a:ea typeface="Calibri" panose="020F0502020204030204" pitchFamily="34" charset="0"/>
                <a:cs typeface="Times New Roman" panose="02020603050405020304" pitchFamily="18" charset="0"/>
              </a:rPr>
              <a:t>ListInstance</a:t>
            </a:r>
            <a:r>
              <a:rPr lang="en-US" sz="1400" kern="0" dirty="0">
                <a:solidFill>
                  <a:srgbClr val="A31515"/>
                </a:solidFill>
                <a:latin typeface="Consolas"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itchFamily="49" charset="0"/>
                <a:ea typeface="Calibri" panose="020F0502020204030204" pitchFamily="34" charset="0"/>
                <a:cs typeface="Times New Roman" panose="02020603050405020304" pitchFamily="18" charset="0"/>
              </a:rPr>
              <a:t>Id</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itchFamily="49" charset="0"/>
                <a:ea typeface="Calibri" panose="020F0502020204030204" pitchFamily="34" charset="0"/>
                <a:cs typeface="Times New Roman" panose="02020603050405020304" pitchFamily="18" charset="0"/>
              </a:rPr>
              <a:t>SalesLeads</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FeatureId</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00BFEA71-7E6D-4186-9BA8-C047AC750105</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TemplateType</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105</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4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Sales Leads</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Url</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itchFamily="49" charset="0"/>
                <a:ea typeface="Calibri" panose="020F0502020204030204" pitchFamily="34" charset="0"/>
                <a:cs typeface="Times New Roman" panose="02020603050405020304" pitchFamily="18" charset="0"/>
              </a:rPr>
              <a:t>SalesLeads</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OnQuickLaunch</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TRUE</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/&gt;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4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1338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Element Types</a:t>
            </a:r>
            <a:endParaRPr lang="en-US" dirty="0"/>
          </a:p>
        </p:txBody>
      </p:sp>
      <p:graphicFrame>
        <p:nvGraphicFramePr>
          <p:cNvPr id="4" name="Table 3"/>
          <p:cNvGraphicFramePr>
            <a:graphicFrameLocks noGrp="1"/>
          </p:cNvGraphicFramePr>
          <p:nvPr>
            <p:extLst/>
          </p:nvPr>
        </p:nvGraphicFramePr>
        <p:xfrm>
          <a:off x="609600" y="1295400"/>
          <a:ext cx="7924800" cy="5067319"/>
        </p:xfrm>
        <a:graphic>
          <a:graphicData uri="http://schemas.openxmlformats.org/drawingml/2006/table">
            <a:tbl>
              <a:tblPr firstRow="1" firstCol="1" bandRow="1">
                <a:tableStyleId>{5C22544A-7EE6-4342-B048-85BDC9FD1C3A}</a:tableStyleId>
              </a:tblPr>
              <a:tblGrid>
                <a:gridCol w="3596170"/>
                <a:gridCol w="4328630"/>
              </a:tblGrid>
              <a:tr h="266701">
                <a:tc>
                  <a:txBody>
                    <a:bodyPr/>
                    <a:lstStyle/>
                    <a:p>
                      <a:pPr marL="0" marR="0">
                        <a:lnSpc>
                          <a:spcPts val="1100"/>
                        </a:lnSpc>
                        <a:spcBef>
                          <a:spcPts val="0"/>
                        </a:spcBef>
                        <a:spcAft>
                          <a:spcPts val="200"/>
                        </a:spcAft>
                        <a:tabLst>
                          <a:tab pos="190500" algn="r"/>
                          <a:tab pos="304800" algn="l"/>
                        </a:tabLst>
                      </a:pPr>
                      <a:r>
                        <a:rPr lang="en-US" sz="1200" dirty="0">
                          <a:effectLst/>
                        </a:rPr>
                        <a:t>Element Type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Description</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b="1" kern="1200" spc="0" dirty="0" err="1" smtClean="0">
                          <a:solidFill>
                            <a:schemeClr val="lt1"/>
                          </a:solidFill>
                          <a:effectLst/>
                          <a:latin typeface="+mn-lt"/>
                          <a:ea typeface="+mn-ea"/>
                          <a:cs typeface="+mn-cs"/>
                        </a:rPr>
                        <a:t>BdcModel</a:t>
                      </a:r>
                      <a:r>
                        <a:rPr lang="en-US" sz="1200" b="1" kern="1200" spc="0" dirty="0" smtClean="0">
                          <a:solidFill>
                            <a:schemeClr val="lt1"/>
                          </a:solidFill>
                          <a:effectLst/>
                          <a:latin typeface="+mn-lt"/>
                          <a:ea typeface="+mn-ea"/>
                          <a:cs typeface="+mn-cs"/>
                        </a:rPr>
                        <a:t> (new in 2013)</a:t>
                      </a:r>
                      <a:endParaRPr lang="en-US" sz="1200" b="1" kern="1200" spc="0" dirty="0">
                        <a:solidFill>
                          <a:schemeClr val="lt1"/>
                        </a:solidFill>
                        <a:effectLst/>
                        <a:latin typeface="+mn-lt"/>
                        <a:ea typeface="+mn-ea"/>
                        <a:cs typeface="+mn-cs"/>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smtClean="0">
                          <a:solidFill>
                            <a:srgbClr val="000000"/>
                          </a:solidFill>
                          <a:effectLst/>
                          <a:latin typeface="Segoe UI"/>
                          <a:ea typeface="Times New Roman"/>
                          <a:cs typeface="Segoe"/>
                        </a:rPr>
                        <a:t>Used to include ECTs with SharePoint Apps</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b="1" kern="1200" spc="0" dirty="0" err="1" smtClean="0">
                          <a:solidFill>
                            <a:schemeClr val="lt1"/>
                          </a:solidFill>
                          <a:effectLst/>
                          <a:latin typeface="+mn-lt"/>
                          <a:ea typeface="+mn-ea"/>
                          <a:cs typeface="+mn-cs"/>
                        </a:rPr>
                        <a:t>ClientWebPart</a:t>
                      </a:r>
                      <a:r>
                        <a:rPr lang="en-US" sz="1200" b="1" kern="1200" spc="0" baseline="0" dirty="0" smtClean="0">
                          <a:solidFill>
                            <a:schemeClr val="lt1"/>
                          </a:solidFill>
                          <a:effectLst/>
                          <a:latin typeface="+mn-lt"/>
                          <a:ea typeface="+mn-ea"/>
                          <a:cs typeface="+mn-cs"/>
                        </a:rPr>
                        <a:t> (new in 2013)</a:t>
                      </a:r>
                      <a:endParaRPr lang="en-US" sz="1200" b="1" kern="1200" spc="0" dirty="0">
                        <a:solidFill>
                          <a:schemeClr val="lt1"/>
                        </a:solidFill>
                        <a:effectLst/>
                        <a:latin typeface="+mn-lt"/>
                        <a:ea typeface="+mn-ea"/>
                        <a:cs typeface="+mn-cs"/>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smtClean="0">
                          <a:solidFill>
                            <a:srgbClr val="000000"/>
                          </a:solidFill>
                          <a:effectLst/>
                          <a:latin typeface="Segoe UI"/>
                          <a:ea typeface="Times New Roman"/>
                          <a:cs typeface="Segoe"/>
                        </a:rPr>
                        <a:t>Used to create a client web part in the host web</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ContentType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content type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ContentTypeBinding</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add a content type to a list</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a:effectLst/>
                        </a:rPr>
                        <a:t>Control </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delegate control</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CustomAction</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new link or menu command</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CustomActionGroup</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new section for links</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HideCustomAction</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hide a built-in </a:t>
                      </a:r>
                      <a:r>
                        <a:rPr lang="x-none" sz="1200" dirty="0">
                          <a:effectLst/>
                        </a:rPr>
                        <a:t> </a:t>
                      </a:r>
                      <a:r>
                        <a:rPr lang="en-US" sz="1200" dirty="0">
                          <a:effectLst/>
                        </a:rPr>
                        <a:t>or custom link or menu command</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FeatureSiteTemplateAssociation</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staple a feature to a site definition</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a:effectLst/>
                        </a:rPr>
                        <a:t>Field</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site column</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ListInstance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list instance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ListTemplate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custom list type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a:effectLst/>
                        </a:rPr>
                        <a:t>Module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provision a file from a template file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PropertyBag</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add name-value properties to feature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a:effectLst/>
                        </a:rPr>
                        <a:t>Workflow</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workflow template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WorkflowActions</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smtClean="0">
                          <a:solidFill>
                            <a:srgbClr val="000000"/>
                          </a:solidFill>
                          <a:effectLst/>
                          <a:latin typeface="Segoe UI"/>
                          <a:ea typeface="Times New Roman"/>
                          <a:cs typeface="Segoe"/>
                        </a:rPr>
                        <a:t>Used to broadcast actions in pre</a:t>
                      </a:r>
                      <a:r>
                        <a:rPr lang="en-US" sz="1200" baseline="0" dirty="0" smtClean="0">
                          <a:solidFill>
                            <a:srgbClr val="000000"/>
                          </a:solidFill>
                          <a:effectLst/>
                          <a:latin typeface="Segoe UI"/>
                          <a:ea typeface="Times New Roman"/>
                          <a:cs typeface="Segoe"/>
                        </a:rPr>
                        <a:t> v4.0 </a:t>
                      </a:r>
                      <a:r>
                        <a:rPr lang="en-US" sz="1200" dirty="0" smtClean="0">
                          <a:solidFill>
                            <a:srgbClr val="000000"/>
                          </a:solidFill>
                          <a:effectLst/>
                          <a:latin typeface="Segoe UI"/>
                          <a:ea typeface="Times New Roman"/>
                          <a:cs typeface="Segoe"/>
                        </a:rPr>
                        <a:t>workflows</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indent="0" algn="l" defTabSz="914400" rtl="0" eaLnBrk="1" fontAlgn="auto" latinLnBrk="0" hangingPunct="1">
                        <a:lnSpc>
                          <a:spcPts val="1100"/>
                        </a:lnSpc>
                        <a:spcBef>
                          <a:spcPts val="0"/>
                        </a:spcBef>
                        <a:spcAft>
                          <a:spcPts val="200"/>
                        </a:spcAft>
                        <a:buClrTx/>
                        <a:buSzTx/>
                        <a:buFontTx/>
                        <a:buNone/>
                        <a:tabLst>
                          <a:tab pos="190500" algn="r"/>
                          <a:tab pos="304800" algn="l"/>
                        </a:tabLst>
                        <a:defRPr/>
                      </a:pPr>
                      <a:r>
                        <a:rPr lang="en-US" sz="1200" b="1" kern="1200" spc="0" baseline="0" dirty="0" smtClean="0">
                          <a:solidFill>
                            <a:schemeClr val="lt1"/>
                          </a:solidFill>
                          <a:effectLst/>
                          <a:latin typeface="+mn-lt"/>
                          <a:ea typeface="+mn-ea"/>
                          <a:cs typeface="+mn-cs"/>
                        </a:rPr>
                        <a:t>WorkflowActions4 (new in 2013)</a:t>
                      </a: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smtClean="0">
                          <a:solidFill>
                            <a:srgbClr val="000000"/>
                          </a:solidFill>
                          <a:effectLst/>
                          <a:latin typeface="Segoe UI"/>
                          <a:ea typeface="Times New Roman"/>
                          <a:cs typeface="Segoe"/>
                        </a:rPr>
                        <a:t>Used to broadcast actions in v4.0 workflows</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WorkflowAssociation</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associate a workflow template with a list</a:t>
                      </a:r>
                      <a:endParaRPr lang="en-US" sz="12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1437260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Receivers</a:t>
            </a:r>
            <a:endParaRPr lang="en-US" dirty="0"/>
          </a:p>
        </p:txBody>
      </p:sp>
      <p:sp>
        <p:nvSpPr>
          <p:cNvPr id="3" name="Content Placeholder 2"/>
          <p:cNvSpPr>
            <a:spLocks noGrp="1"/>
          </p:cNvSpPr>
          <p:nvPr>
            <p:ph idx="1"/>
          </p:nvPr>
        </p:nvSpPr>
        <p:spPr/>
        <p:txBody>
          <a:bodyPr/>
          <a:lstStyle/>
          <a:p>
            <a:r>
              <a:rPr lang="en-US" dirty="0" smtClean="0"/>
              <a:t>Feature receiver used to add event handlers</a:t>
            </a:r>
          </a:p>
          <a:p>
            <a:r>
              <a:rPr lang="en-US" dirty="0" smtClean="0"/>
              <a:t>Must derive from </a:t>
            </a:r>
            <a:r>
              <a:rPr lang="en-US" dirty="0" err="1" smtClean="0">
                <a:latin typeface="Courier New" panose="02070309020205020404" pitchFamily="49" charset="0"/>
                <a:cs typeface="Courier New" panose="02070309020205020404" pitchFamily="49" charset="0"/>
              </a:rPr>
              <a:t>SPFeatureReceiver</a:t>
            </a:r>
            <a:endParaRPr lang="en-US" dirty="0" smtClean="0">
              <a:latin typeface="Courier New" panose="02070309020205020404" pitchFamily="49" charset="0"/>
              <a:cs typeface="Courier New" panose="02070309020205020404" pitchFamily="49" charset="0"/>
            </a:endParaRPr>
          </a:p>
          <a:p>
            <a:r>
              <a:rPr lang="en-US" dirty="0" smtClean="0"/>
              <a:t>Not available with Features included in Apps</a:t>
            </a:r>
            <a:endParaRPr lang="en-US" dirty="0"/>
          </a:p>
        </p:txBody>
      </p:sp>
      <p:sp>
        <p:nvSpPr>
          <p:cNvPr id="4" name="TextBox 3"/>
          <p:cNvSpPr txBox="1"/>
          <p:nvPr/>
        </p:nvSpPr>
        <p:spPr>
          <a:xfrm>
            <a:off x="685800" y="3056139"/>
            <a:ext cx="7772400" cy="364946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FeatureReceiver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override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FeatureActivated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SPFeatureReceiverProperties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props)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props.Feature.Parent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site.Title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 Activated"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site.SiteLogoUrl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@"_layouts/images/WingtipDevProject1/SiteIcon.gif"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site.Update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override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FeatureDeactivating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SPFeatureReceiverProperties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props)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props.Feature.Parent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site.Title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 Deactivated"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site.SiteLogoUrl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site.Update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SPList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site.Lists.TryGetList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"Sales Leads"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list.Delete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951657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SharePoint Features</a:t>
            </a:r>
            <a:endParaRPr lang="en-US" dirty="0"/>
          </a:p>
        </p:txBody>
      </p:sp>
    </p:spTree>
    <p:extLst>
      <p:ext uri="{BB962C8B-B14F-4D97-AF65-F5344CB8AC3E}">
        <p14:creationId xmlns:p14="http://schemas.microsoft.com/office/powerpoint/2010/main" val="58350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SharePoint Solutions</a:t>
            </a:r>
          </a:p>
          <a:p>
            <a:pPr>
              <a:buFont typeface="Wingdings" panose="05000000000000000000" pitchFamily="2" charset="2"/>
              <a:buChar char="ü"/>
            </a:pPr>
            <a:r>
              <a:rPr lang="en-US" dirty="0" smtClean="0"/>
              <a:t>Features and Feature Receivers</a:t>
            </a:r>
          </a:p>
          <a:p>
            <a:pPr>
              <a:buFont typeface="Wingdings" panose="05000000000000000000" pitchFamily="2" charset="2"/>
              <a:buChar char="Ø"/>
            </a:pPr>
            <a:r>
              <a:rPr lang="en-US" dirty="0" smtClean="0"/>
              <a:t>Creating Web Parts</a:t>
            </a:r>
          </a:p>
          <a:p>
            <a:r>
              <a:rPr lang="en-US" dirty="0" smtClean="0"/>
              <a:t>Creating Site Pages and Application </a:t>
            </a:r>
            <a:r>
              <a:rPr lang="en-US" dirty="0" smtClean="0"/>
              <a:t>Pages</a:t>
            </a:r>
            <a:endParaRPr lang="en-US" dirty="0" smtClean="0"/>
          </a:p>
          <a:p>
            <a:endParaRPr lang="en-US" dirty="0"/>
          </a:p>
        </p:txBody>
      </p:sp>
    </p:spTree>
    <p:extLst>
      <p:ext uri="{BB962C8B-B14F-4D97-AF65-F5344CB8AC3E}">
        <p14:creationId xmlns:p14="http://schemas.microsoft.com/office/powerpoint/2010/main" val="160632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7" name="Rectangle 7"/>
          <p:cNvSpPr>
            <a:spLocks noGrp="1" noChangeArrowheads="1"/>
          </p:cNvSpPr>
          <p:nvPr>
            <p:ph type="title"/>
          </p:nvPr>
        </p:nvSpPr>
        <p:spPr/>
        <p:txBody>
          <a:bodyPr/>
          <a:lstStyle/>
          <a:p>
            <a:r>
              <a:rPr lang="en-US"/>
              <a:t>Web Parts</a:t>
            </a:r>
          </a:p>
        </p:txBody>
      </p:sp>
      <p:sp>
        <p:nvSpPr>
          <p:cNvPr id="107528" name="Rectangle 8"/>
          <p:cNvSpPr>
            <a:spLocks noGrp="1" noChangeArrowheads="1"/>
          </p:cNvSpPr>
          <p:nvPr>
            <p:ph idx="1"/>
          </p:nvPr>
        </p:nvSpPr>
        <p:spPr>
          <a:xfrm>
            <a:off x="228600" y="1371600"/>
            <a:ext cx="8915400" cy="5257800"/>
          </a:xfrm>
        </p:spPr>
        <p:txBody>
          <a:bodyPr/>
          <a:lstStyle/>
          <a:p>
            <a:r>
              <a:rPr lang="en-US" dirty="0"/>
              <a:t>Web Parts </a:t>
            </a:r>
            <a:r>
              <a:rPr lang="en-US" dirty="0" smtClean="0"/>
              <a:t>add content and functionality</a:t>
            </a:r>
          </a:p>
          <a:p>
            <a:pPr lvl="1"/>
            <a:r>
              <a:rPr lang="en-US" dirty="0" smtClean="0"/>
              <a:t>Content is modular, </a:t>
            </a:r>
            <a:r>
              <a:rPr lang="en-US" dirty="0"/>
              <a:t>consistent and easy to navigate </a:t>
            </a:r>
          </a:p>
          <a:p>
            <a:pPr lvl="1"/>
            <a:r>
              <a:rPr lang="en-US" dirty="0" smtClean="0"/>
              <a:t>Configurable chrome: border and title bar</a:t>
            </a:r>
          </a:p>
          <a:p>
            <a:pPr lvl="1"/>
            <a:r>
              <a:rPr lang="en-US" dirty="0" smtClean="0"/>
              <a:t>Added and configured by users inside browser</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67740" y="3352800"/>
            <a:ext cx="4518660" cy="3233898"/>
          </a:xfrm>
          <a:prstGeom prst="rect">
            <a:avLst/>
          </a:prstGeom>
          <a:noFill/>
          <a:ln>
            <a:solidFill>
              <a:schemeClr val="bg1">
                <a:lumMod val="50000"/>
              </a:schemeClr>
            </a:solidFill>
          </a:ln>
        </p:spPr>
      </p:pic>
    </p:spTree>
    <p:extLst>
      <p:ext uri="{BB962C8B-B14F-4D97-AF65-F5344CB8AC3E}">
        <p14:creationId xmlns:p14="http://schemas.microsoft.com/office/powerpoint/2010/main" val="192634707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Understanding SharePoint Solutions</a:t>
            </a:r>
          </a:p>
          <a:p>
            <a:r>
              <a:rPr lang="en-US" dirty="0" smtClean="0"/>
              <a:t>Features and Feature Receivers</a:t>
            </a:r>
          </a:p>
          <a:p>
            <a:r>
              <a:rPr lang="en-US" dirty="0" smtClean="0"/>
              <a:t>Creating Web Parts</a:t>
            </a:r>
          </a:p>
          <a:p>
            <a:r>
              <a:rPr lang="en-US" dirty="0" smtClean="0"/>
              <a:t>Creating Site Pages and Application </a:t>
            </a:r>
            <a:r>
              <a:rPr lang="en-US" dirty="0" smtClean="0"/>
              <a:t>Pages</a:t>
            </a:r>
            <a:endParaRPr lang="en-US" dirty="0" smtClean="0"/>
          </a:p>
          <a:p>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smtClean="0"/>
              <a:t>Overview of Developing Web Parts</a:t>
            </a:r>
            <a:endParaRPr lang="en-US"/>
          </a:p>
        </p:txBody>
      </p:sp>
      <p:sp>
        <p:nvSpPr>
          <p:cNvPr id="206851" name="Rectangle 3"/>
          <p:cNvSpPr>
            <a:spLocks noGrp="1" noChangeArrowheads="1"/>
          </p:cNvSpPr>
          <p:nvPr>
            <p:ph idx="1"/>
          </p:nvPr>
        </p:nvSpPr>
        <p:spPr/>
        <p:txBody>
          <a:bodyPr>
            <a:normAutofit/>
          </a:bodyPr>
          <a:lstStyle/>
          <a:p>
            <a:r>
              <a:rPr lang="en-US" sz="2400" dirty="0" smtClean="0"/>
              <a:t>SharePoint Developer Tools supports two types</a:t>
            </a:r>
          </a:p>
          <a:p>
            <a:pPr lvl="1"/>
            <a:r>
              <a:rPr lang="en-US" sz="2000" b="1" dirty="0" smtClean="0"/>
              <a:t>Web Part: </a:t>
            </a:r>
            <a:r>
              <a:rPr lang="en-US" sz="2000" dirty="0" smtClean="0"/>
              <a:t>ASP.NET server control style</a:t>
            </a:r>
          </a:p>
          <a:p>
            <a:pPr lvl="1"/>
            <a:r>
              <a:rPr lang="en-US" sz="2000" b="1" dirty="0" smtClean="0"/>
              <a:t>Visual Web Part: </a:t>
            </a:r>
            <a:r>
              <a:rPr lang="en-US" sz="2000" dirty="0" smtClean="0"/>
              <a:t>ASP.NET user control style (*.ASCX)</a:t>
            </a:r>
          </a:p>
        </p:txBody>
      </p:sp>
      <p:pic>
        <p:nvPicPr>
          <p:cNvPr id="4" name="Picture 3"/>
          <p:cNvPicPr/>
          <p:nvPr/>
        </p:nvPicPr>
        <p:blipFill>
          <a:blip r:embed="rId3"/>
          <a:stretch>
            <a:fillRect/>
          </a:stretch>
        </p:blipFill>
        <p:spPr>
          <a:xfrm>
            <a:off x="838200" y="2971800"/>
            <a:ext cx="7239000" cy="3657600"/>
          </a:xfrm>
          <a:prstGeom prst="rect">
            <a:avLst/>
          </a:prstGeom>
        </p:spPr>
      </p:pic>
    </p:spTree>
    <p:extLst>
      <p:ext uri="{BB962C8B-B14F-4D97-AF65-F5344CB8AC3E}">
        <p14:creationId xmlns:p14="http://schemas.microsoft.com/office/powerpoint/2010/main" val="1335850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Custom Web Part Object</a:t>
            </a:r>
            <a:endParaRPr lang="en-US" dirty="0"/>
          </a:p>
        </p:txBody>
      </p:sp>
      <p:sp>
        <p:nvSpPr>
          <p:cNvPr id="3" name="Content Placeholder 2"/>
          <p:cNvSpPr>
            <a:spLocks noGrp="1"/>
          </p:cNvSpPr>
          <p:nvPr>
            <p:ph idx="1"/>
          </p:nvPr>
        </p:nvSpPr>
        <p:spPr/>
        <p:txBody>
          <a:bodyPr>
            <a:normAutofit/>
          </a:bodyPr>
          <a:lstStyle/>
          <a:p>
            <a:r>
              <a:rPr lang="en-US" dirty="0" smtClean="0"/>
              <a:t>Build a typical ASP.NET 2.0 server control:</a:t>
            </a:r>
          </a:p>
          <a:p>
            <a:pPr lvl="1"/>
            <a:r>
              <a:rPr lang="en-US" dirty="0" smtClean="0"/>
              <a:t>Create a new class that inherits from: </a:t>
            </a:r>
            <a:r>
              <a:rPr lang="en-US" sz="2000" dirty="0" err="1" smtClean="0">
                <a:latin typeface="Courier New" pitchFamily="49" charset="0"/>
                <a:cs typeface="Courier New" pitchFamily="49" charset="0"/>
              </a:rPr>
              <a:t>System.Web.UI.WebControls.WebParts.WebPart</a:t>
            </a:r>
            <a:endParaRPr lang="en-US" dirty="0" smtClean="0">
              <a:latin typeface="Courier New" pitchFamily="49" charset="0"/>
              <a:cs typeface="Courier New" pitchFamily="49" charset="0"/>
            </a:endParaRPr>
          </a:p>
          <a:p>
            <a:pPr lvl="1"/>
            <a:r>
              <a:rPr lang="en-US" dirty="0" smtClean="0"/>
              <a:t>Override </a:t>
            </a:r>
            <a:r>
              <a:rPr lang="en-US" dirty="0" err="1" smtClean="0">
                <a:latin typeface="Courier New" pitchFamily="49" charset="0"/>
                <a:cs typeface="Courier New" pitchFamily="49" charset="0"/>
              </a:rPr>
              <a:t>CreateChildControls</a:t>
            </a:r>
            <a:r>
              <a:rPr lang="en-US" dirty="0" smtClean="0">
                <a:latin typeface="Courier New" pitchFamily="49" charset="0"/>
                <a:cs typeface="Courier New" pitchFamily="49" charset="0"/>
              </a:rPr>
              <a:t>()</a:t>
            </a:r>
          </a:p>
          <a:p>
            <a:pPr lvl="2"/>
            <a:r>
              <a:rPr lang="en-US" dirty="0" smtClean="0"/>
              <a:t>Used to add any child controls to the page such as buttons, textboxes, labels, etc.</a:t>
            </a:r>
          </a:p>
          <a:p>
            <a:pPr lvl="1"/>
            <a:r>
              <a:rPr lang="en-US" dirty="0" smtClean="0"/>
              <a:t>Override </a:t>
            </a:r>
            <a:r>
              <a:rPr lang="en-US" dirty="0" err="1" smtClean="0">
                <a:latin typeface="Courier New" pitchFamily="49" charset="0"/>
                <a:cs typeface="Courier New" pitchFamily="49" charset="0"/>
              </a:rPr>
              <a:t>RenderContents</a:t>
            </a:r>
            <a:r>
              <a:rPr lang="en-US" dirty="0" smtClean="0">
                <a:latin typeface="Courier New" pitchFamily="49" charset="0"/>
                <a:cs typeface="Courier New" pitchFamily="49" charset="0"/>
              </a:rPr>
              <a:t>()</a:t>
            </a:r>
          </a:p>
          <a:p>
            <a:pPr lvl="2"/>
            <a:r>
              <a:rPr lang="en-US" dirty="0" smtClean="0"/>
              <a:t>Renders the contents of the Web Part, inside the outer tags and Web Part chrome</a:t>
            </a:r>
          </a:p>
          <a:p>
            <a:pPr lvl="1"/>
            <a:r>
              <a:rPr lang="en-US" dirty="0" smtClean="0"/>
              <a:t>Never override </a:t>
            </a:r>
            <a:r>
              <a:rPr lang="en-US" dirty="0" smtClean="0">
                <a:latin typeface="Courier New" pitchFamily="49" charset="0"/>
                <a:cs typeface="Courier New" pitchFamily="49" charset="0"/>
              </a:rPr>
              <a:t>Render()</a:t>
            </a:r>
            <a:r>
              <a:rPr lang="en-US" dirty="0" smtClean="0"/>
              <a:t>!!!!</a:t>
            </a:r>
          </a:p>
          <a:p>
            <a:pPr lvl="2"/>
            <a:r>
              <a:rPr lang="en-US" dirty="0" smtClean="0"/>
              <a:t>SharePoint overrides </a:t>
            </a:r>
            <a:r>
              <a:rPr lang="en-US" dirty="0" smtClean="0">
                <a:latin typeface="Courier New" pitchFamily="49" charset="0"/>
                <a:cs typeface="Courier New" pitchFamily="49" charset="0"/>
              </a:rPr>
              <a:t>Render()</a:t>
            </a:r>
            <a:r>
              <a:rPr lang="en-US" dirty="0" smtClean="0"/>
              <a:t> to include the Web Part chrome and outer tags</a:t>
            </a:r>
          </a:p>
        </p:txBody>
      </p:sp>
    </p:spTree>
    <p:extLst>
      <p:ext uri="{BB962C8B-B14F-4D97-AF65-F5344CB8AC3E}">
        <p14:creationId xmlns:p14="http://schemas.microsoft.com/office/powerpoint/2010/main" val="128185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Web Part</a:t>
            </a:r>
            <a:endParaRPr lang="en-US" dirty="0"/>
          </a:p>
        </p:txBody>
      </p:sp>
    </p:spTree>
    <p:extLst>
      <p:ext uri="{BB962C8B-B14F-4D97-AF65-F5344CB8AC3E}">
        <p14:creationId xmlns:p14="http://schemas.microsoft.com/office/powerpoint/2010/main" val="1771967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SharePoint Solutions</a:t>
            </a:r>
          </a:p>
          <a:p>
            <a:pPr>
              <a:buFont typeface="Wingdings" panose="05000000000000000000" pitchFamily="2" charset="2"/>
              <a:buChar char="ü"/>
            </a:pPr>
            <a:r>
              <a:rPr lang="en-US" dirty="0" smtClean="0"/>
              <a:t>Features and Feature Receivers</a:t>
            </a:r>
          </a:p>
          <a:p>
            <a:pPr>
              <a:buFont typeface="Wingdings" panose="05000000000000000000" pitchFamily="2" charset="2"/>
              <a:buChar char="ü"/>
            </a:pPr>
            <a:r>
              <a:rPr lang="en-US" dirty="0" smtClean="0"/>
              <a:t>Creating Web Parts</a:t>
            </a:r>
          </a:p>
          <a:p>
            <a:pPr>
              <a:buFont typeface="Wingdings" panose="05000000000000000000" pitchFamily="2" charset="2"/>
              <a:buChar char="Ø"/>
            </a:pPr>
            <a:r>
              <a:rPr lang="en-US" dirty="0" smtClean="0"/>
              <a:t>Creating Site Pages and Application </a:t>
            </a:r>
            <a:r>
              <a:rPr lang="en-US" dirty="0" smtClean="0"/>
              <a:t>Pages</a:t>
            </a:r>
            <a:endParaRPr lang="en-US" dirty="0" smtClean="0"/>
          </a:p>
        </p:txBody>
      </p:sp>
    </p:spTree>
    <p:extLst>
      <p:ext uri="{BB962C8B-B14F-4D97-AF65-F5344CB8AC3E}">
        <p14:creationId xmlns:p14="http://schemas.microsoft.com/office/powerpoint/2010/main" val="461761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Sites are Collections of Pages</a:t>
            </a:r>
            <a:endParaRPr lang="en-US" dirty="0"/>
          </a:p>
        </p:txBody>
      </p:sp>
      <p:sp>
        <p:nvSpPr>
          <p:cNvPr id="3" name="Content Placeholder 2"/>
          <p:cNvSpPr>
            <a:spLocks noGrp="1"/>
          </p:cNvSpPr>
          <p:nvPr>
            <p:ph idx="1"/>
          </p:nvPr>
        </p:nvSpPr>
        <p:spPr/>
        <p:txBody>
          <a:bodyPr/>
          <a:lstStyle/>
          <a:p>
            <a:r>
              <a:rPr lang="en-US" dirty="0" smtClean="0"/>
              <a:t>All pages share the same look and feel</a:t>
            </a:r>
          </a:p>
          <a:p>
            <a:pPr lvl="1"/>
            <a:r>
              <a:rPr lang="en-US" dirty="0" smtClean="0"/>
              <a:t>HTML page layout defined by common Master Page</a:t>
            </a:r>
          </a:p>
          <a:p>
            <a:pPr lvl="1"/>
            <a:r>
              <a:rPr lang="en-US" dirty="0" smtClean="0"/>
              <a:t>Page formatting defined by common CSS files</a:t>
            </a:r>
          </a:p>
          <a:p>
            <a:pPr lvl="1"/>
            <a:r>
              <a:rPr lang="en-US" dirty="0" smtClean="0"/>
              <a:t>Client-side behaviors defined by JavaScript files</a:t>
            </a:r>
          </a:p>
          <a:p>
            <a:pPr lvl="1"/>
            <a:endParaRPr lang="en-US" dirty="0" smtClean="0"/>
          </a:p>
          <a:p>
            <a:r>
              <a:rPr lang="en-US" dirty="0" smtClean="0"/>
              <a:t>Pages within site can be split into two categories</a:t>
            </a:r>
          </a:p>
          <a:p>
            <a:pPr lvl="1"/>
            <a:r>
              <a:rPr lang="en-US" b="1" dirty="0" smtClean="0"/>
              <a:t>Site Pages</a:t>
            </a:r>
            <a:r>
              <a:rPr lang="en-US" dirty="0" smtClean="0"/>
              <a:t> exist within the content DB for a site</a:t>
            </a:r>
          </a:p>
          <a:p>
            <a:pPr lvl="1"/>
            <a:r>
              <a:rPr lang="en-US" b="1" dirty="0" smtClean="0"/>
              <a:t>Application Pages</a:t>
            </a:r>
            <a:r>
              <a:rPr lang="en-US" dirty="0" smtClean="0"/>
              <a:t> only exist on file system of WFE</a:t>
            </a:r>
          </a:p>
          <a:p>
            <a:pPr lvl="1"/>
            <a:endParaRPr lang="en-US" dirty="0" smtClean="0"/>
          </a:p>
          <a:p>
            <a:pPr lvl="1"/>
            <a:endParaRPr lang="en-US" dirty="0" smtClean="0"/>
          </a:p>
        </p:txBody>
      </p:sp>
    </p:spTree>
    <p:extLst>
      <p:ext uri="{BB962C8B-B14F-4D97-AF65-F5344CB8AC3E}">
        <p14:creationId xmlns:p14="http://schemas.microsoft.com/office/powerpoint/2010/main" val="2004774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Pages vs. Application Pages</a:t>
            </a:r>
            <a:endParaRPr lang="en-US" dirty="0"/>
          </a:p>
        </p:txBody>
      </p:sp>
      <p:sp>
        <p:nvSpPr>
          <p:cNvPr id="3" name="Content Placeholder 2"/>
          <p:cNvSpPr>
            <a:spLocks noGrp="1"/>
          </p:cNvSpPr>
          <p:nvPr>
            <p:ph idx="1"/>
          </p:nvPr>
        </p:nvSpPr>
        <p:spPr/>
        <p:txBody>
          <a:bodyPr/>
          <a:lstStyle/>
          <a:p>
            <a:r>
              <a:rPr lang="en-US" dirty="0" smtClean="0"/>
              <a:t>Site Pages exist within virtual file system of site</a:t>
            </a:r>
          </a:p>
          <a:p>
            <a:pPr lvl="1"/>
            <a:r>
              <a:rPr lang="en-US" dirty="0" smtClean="0"/>
              <a:t>They support customization via Web Parts and/or SPD</a:t>
            </a:r>
          </a:p>
          <a:p>
            <a:pPr lvl="1"/>
            <a:r>
              <a:rPr lang="en-US" dirty="0" smtClean="0"/>
              <a:t>Site pages can be rendered using underlying template</a:t>
            </a:r>
          </a:p>
          <a:p>
            <a:pPr lvl="1"/>
            <a:r>
              <a:rPr lang="en-US" dirty="0" smtClean="0"/>
              <a:t>Page using template is said to be a ghosted page</a:t>
            </a:r>
          </a:p>
          <a:p>
            <a:pPr lvl="1"/>
            <a:r>
              <a:rPr lang="en-US" dirty="0" smtClean="0"/>
              <a:t>Page can be customized (</a:t>
            </a:r>
            <a:r>
              <a:rPr lang="en-US" dirty="0" err="1" smtClean="0"/>
              <a:t>unghosted</a:t>
            </a:r>
            <a:r>
              <a:rPr lang="en-US" dirty="0" smtClean="0"/>
              <a:t>) by user</a:t>
            </a:r>
          </a:p>
          <a:p>
            <a:pPr lvl="1"/>
            <a:endParaRPr lang="en-US" dirty="0" smtClean="0"/>
          </a:p>
          <a:p>
            <a:r>
              <a:rPr lang="en-US" dirty="0" smtClean="0"/>
              <a:t>Application Pages are deployed once per farm</a:t>
            </a:r>
          </a:p>
          <a:p>
            <a:pPr lvl="1"/>
            <a:r>
              <a:rPr lang="en-US" dirty="0" smtClean="0"/>
              <a:t>They are accessible through </a:t>
            </a:r>
            <a:r>
              <a:rPr lang="en-US" b="1" dirty="0" smtClean="0"/>
              <a:t>_layouts</a:t>
            </a:r>
            <a:r>
              <a:rPr lang="en-US" dirty="0" smtClean="0"/>
              <a:t> virtual directory</a:t>
            </a:r>
          </a:p>
          <a:p>
            <a:pPr lvl="1"/>
            <a:r>
              <a:rPr lang="en-US" dirty="0" smtClean="0"/>
              <a:t>They are parsed / compiled in classic ASP.NET mode</a:t>
            </a:r>
          </a:p>
          <a:p>
            <a:pPr lvl="1"/>
            <a:r>
              <a:rPr lang="en-US" dirty="0" smtClean="0"/>
              <a:t>They do not support any form of user customization</a:t>
            </a:r>
          </a:p>
          <a:p>
            <a:pPr lvl="1"/>
            <a:r>
              <a:rPr lang="en-US" dirty="0" smtClean="0"/>
              <a:t>The can only be added using farm solutions</a:t>
            </a:r>
          </a:p>
          <a:p>
            <a:pPr lvl="1"/>
            <a:endParaRPr lang="en-US" dirty="0" smtClean="0"/>
          </a:p>
        </p:txBody>
      </p:sp>
    </p:spTree>
    <p:extLst>
      <p:ext uri="{BB962C8B-B14F-4D97-AF65-F5344CB8AC3E}">
        <p14:creationId xmlns:p14="http://schemas.microsoft.com/office/powerpoint/2010/main" val="2630947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Integration with Master Pages </a:t>
            </a:r>
            <a:endParaRPr lang="en-US" dirty="0"/>
          </a:p>
        </p:txBody>
      </p:sp>
      <p:sp>
        <p:nvSpPr>
          <p:cNvPr id="3" name="Content Placeholder 2"/>
          <p:cNvSpPr>
            <a:spLocks noGrp="1"/>
          </p:cNvSpPr>
          <p:nvPr>
            <p:ph idx="1"/>
          </p:nvPr>
        </p:nvSpPr>
        <p:spPr/>
        <p:txBody>
          <a:bodyPr>
            <a:normAutofit/>
          </a:bodyPr>
          <a:lstStyle/>
          <a:p>
            <a:r>
              <a:rPr lang="en-US" dirty="0" smtClean="0"/>
              <a:t>Master Page integration with SharePoint 2010</a:t>
            </a:r>
          </a:p>
          <a:p>
            <a:pPr lvl="1"/>
            <a:r>
              <a:rPr lang="en-US" dirty="0" smtClean="0"/>
              <a:t>Master Pages stored in Master Page Gallery (MPG)</a:t>
            </a:r>
          </a:p>
          <a:p>
            <a:pPr lvl="1"/>
            <a:r>
              <a:rPr lang="en-US" dirty="0" smtClean="0"/>
              <a:t>MPG created automatically on per site basis</a:t>
            </a:r>
          </a:p>
          <a:p>
            <a:pPr lvl="1"/>
            <a:r>
              <a:rPr lang="en-US" dirty="0" smtClean="0"/>
              <a:t>All pages in site link to </a:t>
            </a:r>
            <a:r>
              <a:rPr lang="en-US" sz="2000" dirty="0" smtClean="0">
                <a:latin typeface="Courier New" pitchFamily="49" charset="0"/>
                <a:cs typeface="Courier New" pitchFamily="49" charset="0"/>
              </a:rPr>
              <a:t>v4.master</a:t>
            </a:r>
            <a:r>
              <a:rPr lang="en-US" dirty="0" smtClean="0"/>
              <a:t> in MPG</a:t>
            </a:r>
          </a:p>
          <a:p>
            <a:endParaRPr lang="en-US" dirty="0" smtClean="0"/>
          </a:p>
          <a:p>
            <a:r>
              <a:rPr lang="en-US" dirty="0" smtClean="0"/>
              <a:t>Changes in SharePoint 2013</a:t>
            </a:r>
          </a:p>
          <a:p>
            <a:pPr lvl="1"/>
            <a:r>
              <a:rPr lang="en-US" sz="2000" dirty="0" smtClean="0">
                <a:latin typeface="Courier New" pitchFamily="49" charset="0"/>
                <a:cs typeface="Courier New" pitchFamily="49" charset="0"/>
              </a:rPr>
              <a:t>v4.master</a:t>
            </a:r>
            <a:r>
              <a:rPr lang="en-US" dirty="0" smtClean="0"/>
              <a:t> serves as master page for 2010 UI mode</a:t>
            </a:r>
          </a:p>
          <a:p>
            <a:pPr lvl="1"/>
            <a:r>
              <a:rPr lang="en-US" sz="2000" dirty="0" err="1" smtClean="0">
                <a:latin typeface="Courier New" pitchFamily="49" charset="0"/>
                <a:cs typeface="Courier New" pitchFamily="49" charset="0"/>
              </a:rPr>
              <a:t>seattle.master</a:t>
            </a:r>
            <a:r>
              <a:rPr lang="en-US" dirty="0" smtClean="0"/>
              <a:t> serves as default master page in 2013</a:t>
            </a:r>
          </a:p>
          <a:p>
            <a:pPr lvl="1"/>
            <a:r>
              <a:rPr lang="en-US" dirty="0" smtClean="0"/>
              <a:t>Site has new </a:t>
            </a:r>
            <a:r>
              <a:rPr lang="en-US" sz="2000" dirty="0" smtClean="0">
                <a:latin typeface="Courier New" panose="02070309020205020404" pitchFamily="49" charset="0"/>
                <a:cs typeface="Courier New" panose="02070309020205020404" pitchFamily="49" charset="0"/>
              </a:rPr>
              <a:t>UseV15Rendering</a:t>
            </a:r>
            <a:r>
              <a:rPr lang="en-US" dirty="0" smtClean="0"/>
              <a:t> property</a:t>
            </a:r>
          </a:p>
          <a:p>
            <a:pPr lvl="1"/>
            <a:r>
              <a:rPr lang="en-US" dirty="0" smtClean="0"/>
              <a:t>MPG includes others (e.g. </a:t>
            </a:r>
            <a:r>
              <a:rPr lang="en-US" sz="2000" dirty="0" err="1" smtClean="0">
                <a:latin typeface="Courier New" panose="02070309020205020404" pitchFamily="49" charset="0"/>
                <a:cs typeface="Courier New" panose="02070309020205020404" pitchFamily="49" charset="0"/>
              </a:rPr>
              <a:t>belltown.master</a:t>
            </a:r>
            <a:r>
              <a:rPr lang="en-US" dirty="0" smtClean="0"/>
              <a:t>)</a:t>
            </a:r>
          </a:p>
          <a:p>
            <a:pPr lvl="1"/>
            <a:r>
              <a:rPr lang="en-US" dirty="0" smtClean="0"/>
              <a:t>New options for user to change site master page</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331093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Pages Overview</a:t>
            </a:r>
            <a:endParaRPr lang="en-US" dirty="0"/>
          </a:p>
        </p:txBody>
      </p:sp>
      <p:sp>
        <p:nvSpPr>
          <p:cNvPr id="3" name="Content Placeholder 2"/>
          <p:cNvSpPr>
            <a:spLocks noGrp="1"/>
          </p:cNvSpPr>
          <p:nvPr>
            <p:ph idx="1"/>
          </p:nvPr>
        </p:nvSpPr>
        <p:spPr/>
        <p:txBody>
          <a:bodyPr/>
          <a:lstStyle/>
          <a:p>
            <a:r>
              <a:rPr lang="en-US" dirty="0" smtClean="0"/>
              <a:t>Site pages can be added by a developer</a:t>
            </a:r>
          </a:p>
          <a:p>
            <a:pPr lvl="1"/>
            <a:r>
              <a:rPr lang="en-US" dirty="0" smtClean="0"/>
              <a:t>Works in SharePoint solutions and in SharePoint apps</a:t>
            </a:r>
          </a:p>
          <a:p>
            <a:pPr lvl="1"/>
            <a:r>
              <a:rPr lang="en-US" dirty="0" smtClean="0"/>
              <a:t>Sites pages and related resources added with </a:t>
            </a:r>
            <a:r>
              <a:rPr lang="en-US" b="1" dirty="0" smtClean="0"/>
              <a:t>Modules</a:t>
            </a:r>
          </a:p>
          <a:p>
            <a:pPr lvl="1"/>
            <a:r>
              <a:rPr lang="en-US" dirty="0" smtClean="0"/>
              <a:t>Site pages cannot contain any server-side code</a:t>
            </a:r>
          </a:p>
          <a:p>
            <a:pPr lvl="1"/>
            <a:endParaRPr lang="en-US" dirty="0"/>
          </a:p>
          <a:p>
            <a:r>
              <a:rPr lang="en-US" dirty="0" smtClean="0"/>
              <a:t>Developers create site pages using templates</a:t>
            </a:r>
          </a:p>
          <a:p>
            <a:pPr lvl="1"/>
            <a:r>
              <a:rPr lang="en-US" dirty="0" smtClean="0"/>
              <a:t>You create a Module and add one of more templates</a:t>
            </a:r>
          </a:p>
          <a:p>
            <a:pPr lvl="1"/>
            <a:r>
              <a:rPr lang="en-US" dirty="0" smtClean="0"/>
              <a:t>Feature activation create instances from the templates</a:t>
            </a:r>
          </a:p>
          <a:p>
            <a:pPr lvl="1"/>
            <a:r>
              <a:rPr lang="en-US" dirty="0" smtClean="0"/>
              <a:t>Sites pages initially in uncustomized state (ghosted)</a:t>
            </a:r>
          </a:p>
          <a:p>
            <a:pPr lvl="1"/>
            <a:r>
              <a:rPr lang="en-US" dirty="0" smtClean="0"/>
              <a:t>Sites pages can be customized (</a:t>
            </a:r>
            <a:r>
              <a:rPr lang="en-US" dirty="0" err="1" smtClean="0"/>
              <a:t>unghosted</a:t>
            </a:r>
            <a:r>
              <a:rPr lang="en-US" dirty="0" smtClean="0"/>
              <a:t>) by users</a:t>
            </a:r>
          </a:p>
        </p:txBody>
      </p:sp>
    </p:spTree>
    <p:extLst>
      <p:ext uri="{BB962C8B-B14F-4D97-AF65-F5344CB8AC3E}">
        <p14:creationId xmlns:p14="http://schemas.microsoft.com/office/powerpoint/2010/main" val="508083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Pages from Page Templates</a:t>
            </a:r>
            <a:endParaRPr lang="en-US" dirty="0"/>
          </a:p>
        </p:txBody>
      </p:sp>
      <p:sp>
        <p:nvSpPr>
          <p:cNvPr id="3" name="Content Placeholder 2"/>
          <p:cNvSpPr>
            <a:spLocks noGrp="1"/>
          </p:cNvSpPr>
          <p:nvPr>
            <p:ph idx="1"/>
          </p:nvPr>
        </p:nvSpPr>
        <p:spPr/>
        <p:txBody>
          <a:bodyPr/>
          <a:lstStyle/>
          <a:p>
            <a:r>
              <a:rPr lang="en-US" dirty="0" smtClean="0"/>
              <a:t>Site pages created using a </a:t>
            </a:r>
            <a:r>
              <a:rPr lang="en-US" b="1" dirty="0" smtClean="0"/>
              <a:t>Module</a:t>
            </a:r>
          </a:p>
          <a:p>
            <a:pPr lvl="1"/>
            <a:r>
              <a:rPr lang="en-US" dirty="0" smtClean="0"/>
              <a:t>Module must be associated with a feature</a:t>
            </a:r>
            <a:endParaRPr lang="en-US" dirty="0"/>
          </a:p>
          <a:p>
            <a:pPr lvl="1"/>
            <a:r>
              <a:rPr lang="en-US" dirty="0" smtClean="0"/>
              <a:t>Visual Studio adds project folder with </a:t>
            </a:r>
            <a:r>
              <a:rPr lang="en-US" sz="2000" dirty="0" smtClean="0">
                <a:latin typeface="Courier New" panose="02070309020205020404" pitchFamily="49" charset="0"/>
                <a:cs typeface="Courier New" panose="02070309020205020404" pitchFamily="49" charset="0"/>
              </a:rPr>
              <a:t>elements.xml</a:t>
            </a:r>
            <a:r>
              <a:rPr lang="en-US" dirty="0" smtClean="0"/>
              <a:t> file</a:t>
            </a:r>
          </a:p>
          <a:p>
            <a:pPr lvl="1"/>
            <a:r>
              <a:rPr lang="en-US" dirty="0" smtClean="0"/>
              <a:t>Inside is a </a:t>
            </a:r>
            <a:r>
              <a:rPr lang="en-US" sz="2000" dirty="0" smtClean="0">
                <a:latin typeface="Courier New" pitchFamily="49" charset="0"/>
                <a:cs typeface="Courier New" pitchFamily="49" charset="0"/>
              </a:rPr>
              <a:t>&lt;</a:t>
            </a:r>
            <a:r>
              <a:rPr lang="en-US" sz="2000" dirty="0">
                <a:latin typeface="Courier New" pitchFamily="49" charset="0"/>
                <a:cs typeface="Courier New" pitchFamily="49" charset="0"/>
              </a:rPr>
              <a:t>Module&gt;</a:t>
            </a:r>
            <a:r>
              <a:rPr lang="en-US" dirty="0"/>
              <a:t> element with </a:t>
            </a:r>
            <a:r>
              <a:rPr lang="en-US" sz="2000" dirty="0">
                <a:latin typeface="Courier New" pitchFamily="49" charset="0"/>
                <a:cs typeface="Courier New" pitchFamily="49" charset="0"/>
              </a:rPr>
              <a:t>&lt;File&gt;</a:t>
            </a:r>
            <a:r>
              <a:rPr lang="en-US" dirty="0"/>
              <a:t> </a:t>
            </a:r>
            <a:r>
              <a:rPr lang="en-US" dirty="0" smtClean="0"/>
              <a:t>elements</a:t>
            </a:r>
            <a:endParaRPr lang="en-US" dirty="0"/>
          </a:p>
        </p:txBody>
      </p:sp>
      <p:pic>
        <p:nvPicPr>
          <p:cNvPr id="5" name="Picture 4"/>
          <p:cNvPicPr>
            <a:picLocks noChangeAspect="1"/>
          </p:cNvPicPr>
          <p:nvPr/>
        </p:nvPicPr>
        <p:blipFill>
          <a:blip r:embed="rId3"/>
          <a:stretch>
            <a:fillRect/>
          </a:stretch>
        </p:blipFill>
        <p:spPr>
          <a:xfrm>
            <a:off x="1578571" y="3352800"/>
            <a:ext cx="3882376" cy="2683108"/>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4387413" y="5387939"/>
            <a:ext cx="2064250" cy="327062"/>
          </a:xfrm>
          <a:prstGeom prst="straightConnector1">
            <a:avLst/>
          </a:prstGeom>
          <a:ln>
            <a:headEnd type="oval"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4"/>
          <a:stretch>
            <a:fillRect/>
          </a:stretch>
        </p:blipFill>
        <p:spPr>
          <a:xfrm>
            <a:off x="6562966" y="4119563"/>
            <a:ext cx="1514234" cy="25860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9580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&amp; Elements.xml File</a:t>
            </a:r>
            <a:endParaRPr lang="en-US" dirty="0"/>
          </a:p>
        </p:txBody>
      </p:sp>
      <p:sp>
        <p:nvSpPr>
          <p:cNvPr id="3" name="Content Placeholder 2"/>
          <p:cNvSpPr>
            <a:spLocks noGrp="1"/>
          </p:cNvSpPr>
          <p:nvPr>
            <p:ph idx="1"/>
          </p:nvPr>
        </p:nvSpPr>
        <p:spPr/>
        <p:txBody>
          <a:bodyPr/>
          <a:lstStyle/>
          <a:p>
            <a:r>
              <a:rPr lang="en-US" dirty="0" smtClean="0"/>
              <a:t>Visual Studio updates Module </a:t>
            </a:r>
            <a:r>
              <a:rPr lang="en-US" sz="2000" dirty="0" smtClean="0">
                <a:latin typeface="Courier New" panose="02070309020205020404" pitchFamily="49" charset="0"/>
                <a:cs typeface="Courier New" panose="02070309020205020404" pitchFamily="49" charset="0"/>
              </a:rPr>
              <a:t>element.xml</a:t>
            </a:r>
            <a:r>
              <a:rPr lang="en-US" dirty="0" smtClean="0"/>
              <a:t> for you</a:t>
            </a:r>
          </a:p>
          <a:p>
            <a:pPr lvl="1"/>
            <a:r>
              <a:rPr lang="en-US" dirty="0" smtClean="0"/>
              <a:t>You just create / add files to Module folder </a:t>
            </a:r>
          </a:p>
          <a:p>
            <a:pPr lvl="1"/>
            <a:r>
              <a:rPr lang="en-US" dirty="0" smtClean="0"/>
              <a:t>Some scenarios requires manual edits to </a:t>
            </a:r>
            <a:r>
              <a:rPr lang="en-US" sz="2000" dirty="0" smtClean="0">
                <a:latin typeface="Courier New" pitchFamily="49" charset="0"/>
                <a:cs typeface="Courier New" pitchFamily="49" charset="0"/>
              </a:rPr>
              <a:t>elements.xml</a:t>
            </a:r>
            <a:endParaRPr lang="en-US" dirty="0" smtClean="0">
              <a:latin typeface="Courier New" pitchFamily="49" charset="0"/>
              <a:cs typeface="Courier New" pitchFamily="49" charset="0"/>
            </a:endParaRPr>
          </a:p>
        </p:txBody>
      </p:sp>
      <p:sp>
        <p:nvSpPr>
          <p:cNvPr id="4" name="TextBox 3"/>
          <p:cNvSpPr txBox="1"/>
          <p:nvPr/>
        </p:nvSpPr>
        <p:spPr>
          <a:xfrm>
            <a:off x="419100" y="3185653"/>
            <a:ext cx="8305800" cy="252934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xml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1.0</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encoding</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utf-8</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\Page1.aspx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/Page1.aspx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\Page2.aspx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/Page2.aspx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\Page3.aspx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/Page3.aspx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\styles.css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/styles.css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69517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Solutions</a:t>
            </a:r>
            <a:endParaRPr lang="en-US" dirty="0"/>
          </a:p>
        </p:txBody>
      </p:sp>
      <p:sp>
        <p:nvSpPr>
          <p:cNvPr id="3" name="Content Placeholder 2"/>
          <p:cNvSpPr>
            <a:spLocks noGrp="1"/>
          </p:cNvSpPr>
          <p:nvPr>
            <p:ph idx="1"/>
          </p:nvPr>
        </p:nvSpPr>
        <p:spPr/>
        <p:txBody>
          <a:bodyPr/>
          <a:lstStyle/>
          <a:p>
            <a:r>
              <a:rPr lang="en-US" dirty="0" smtClean="0"/>
              <a:t>SharePoint development based on solutions</a:t>
            </a:r>
          </a:p>
          <a:p>
            <a:pPr lvl="1"/>
            <a:r>
              <a:rPr lang="en-US" dirty="0" smtClean="0"/>
              <a:t>Solution is a CAB file with a </a:t>
            </a:r>
            <a:r>
              <a:rPr lang="en-US" dirty="0" smtClean="0">
                <a:latin typeface="Courier New" pitchFamily="49" charset="0"/>
                <a:cs typeface="Courier New" pitchFamily="49" charset="0"/>
              </a:rPr>
              <a:t>*.wsp</a:t>
            </a:r>
            <a:r>
              <a:rPr lang="en-US" dirty="0" smtClean="0"/>
              <a:t> extension</a:t>
            </a:r>
          </a:p>
          <a:p>
            <a:pPr lvl="1"/>
            <a:r>
              <a:rPr lang="en-US" dirty="0" smtClean="0"/>
              <a:t>Solution is a container of files distributed as a unit</a:t>
            </a:r>
          </a:p>
          <a:p>
            <a:pPr lvl="1"/>
            <a:r>
              <a:rPr lang="en-US" dirty="0" smtClean="0"/>
              <a:t>Solution contain manifest with instructions for installer</a:t>
            </a:r>
          </a:p>
          <a:p>
            <a:pPr lvl="1"/>
            <a:endParaRPr lang="en-US" dirty="0"/>
          </a:p>
          <a:p>
            <a:r>
              <a:rPr lang="en-US" dirty="0" smtClean="0"/>
              <a:t>Solutions can be deployed </a:t>
            </a:r>
            <a:r>
              <a:rPr lang="en-US" dirty="0" smtClean="0"/>
              <a:t>at two </a:t>
            </a:r>
            <a:r>
              <a:rPr lang="en-US" dirty="0" smtClean="0"/>
              <a:t>different </a:t>
            </a:r>
            <a:r>
              <a:rPr lang="en-US" dirty="0" smtClean="0"/>
              <a:t>scopes</a:t>
            </a:r>
            <a:endParaRPr lang="en-US" dirty="0" smtClean="0"/>
          </a:p>
          <a:p>
            <a:pPr lvl="1"/>
            <a:r>
              <a:rPr lang="en-US" dirty="0" smtClean="0"/>
              <a:t>At farm scope as a </a:t>
            </a:r>
            <a:r>
              <a:rPr lang="en-US" dirty="0" smtClean="0"/>
              <a:t>farm </a:t>
            </a:r>
            <a:r>
              <a:rPr lang="en-US" dirty="0" smtClean="0"/>
              <a:t>solution </a:t>
            </a:r>
            <a:r>
              <a:rPr lang="en-US" sz="1800" i="1" dirty="0" smtClean="0"/>
              <a:t>(aka Full Trust Solution)</a:t>
            </a:r>
            <a:endParaRPr lang="en-US" i="1" dirty="0" smtClean="0"/>
          </a:p>
          <a:p>
            <a:pPr lvl="1"/>
            <a:r>
              <a:rPr lang="en-US" dirty="0" smtClean="0"/>
              <a:t>At site collection scope as a </a:t>
            </a:r>
            <a:r>
              <a:rPr lang="en-US" dirty="0" smtClean="0"/>
              <a:t>sandboxed </a:t>
            </a:r>
            <a:r>
              <a:rPr lang="en-US" dirty="0" smtClean="0"/>
              <a:t>solution</a:t>
            </a:r>
            <a:endParaRPr lang="en-US" i="1" dirty="0" smtClean="0"/>
          </a:p>
        </p:txBody>
      </p:sp>
    </p:spTree>
    <p:extLst>
      <p:ext uri="{BB962C8B-B14F-4D97-AF65-F5344CB8AC3E}">
        <p14:creationId xmlns:p14="http://schemas.microsoft.com/office/powerpoint/2010/main" val="445736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Page Template for Site Page</a:t>
            </a:r>
            <a:endParaRPr lang="en-US" dirty="0"/>
          </a:p>
        </p:txBody>
      </p:sp>
      <p:sp>
        <p:nvSpPr>
          <p:cNvPr id="6" name="TextBox 5"/>
          <p:cNvSpPr txBox="1"/>
          <p:nvPr/>
        </p:nvSpPr>
        <p:spPr>
          <a:xfrm>
            <a:off x="152400" y="1143000"/>
            <a:ext cx="8305800" cy="423250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Page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MasterPageFile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masterurl</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default.master</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PlaceHolderAdditionalPageHead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link</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href</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="styles.css"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rel</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stylesheet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="text/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css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script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src</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="Page1.js"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="text/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javascript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script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PlaceHolderPageTitle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Page 1 – This shows up at the top of the browser window</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PlaceHolderPageTitleInTitleArea</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Page 1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PlaceHolderMain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h3</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Quote of the day</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h3</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="quote"&gt;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When I was growing up I always wanted to be somebody.</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Now I realize that I should have been more specific.</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quote_author</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Steve Wright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p:txBody>
      </p:sp>
      <p:pic>
        <p:nvPicPr>
          <p:cNvPr id="5" name="Picture 4"/>
          <p:cNvPicPr>
            <a:picLocks noChangeAspect="1"/>
          </p:cNvPicPr>
          <p:nvPr/>
        </p:nvPicPr>
        <p:blipFill>
          <a:blip r:embed="rId3"/>
          <a:stretch>
            <a:fillRect/>
          </a:stretch>
        </p:blipFill>
        <p:spPr>
          <a:xfrm>
            <a:off x="3581400" y="4953000"/>
            <a:ext cx="5044144" cy="16879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7567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Web Part Pages</a:t>
            </a:r>
            <a:endParaRPr lang="en-US" dirty="0"/>
          </a:p>
        </p:txBody>
      </p:sp>
      <p:sp>
        <p:nvSpPr>
          <p:cNvPr id="4" name="Content Placeholder 3"/>
          <p:cNvSpPr>
            <a:spLocks noGrp="1"/>
          </p:cNvSpPr>
          <p:nvPr>
            <p:ph idx="1"/>
          </p:nvPr>
        </p:nvSpPr>
        <p:spPr/>
        <p:txBody>
          <a:bodyPr/>
          <a:lstStyle/>
          <a:p>
            <a:r>
              <a:rPr lang="en-US" dirty="0" smtClean="0"/>
              <a:t>Changes from previous page templates</a:t>
            </a:r>
          </a:p>
          <a:p>
            <a:pPr lvl="1"/>
            <a:r>
              <a:rPr lang="en-US" dirty="0" smtClean="0"/>
              <a:t>Inherit </a:t>
            </a:r>
            <a:r>
              <a:rPr lang="en-US" dirty="0"/>
              <a:t>from </a:t>
            </a:r>
            <a:r>
              <a:rPr lang="en-US" dirty="0" err="1" smtClean="0">
                <a:latin typeface="Courier New" pitchFamily="49" charset="0"/>
                <a:cs typeface="Courier New" pitchFamily="49" charset="0"/>
              </a:rPr>
              <a:t>WebPartPage</a:t>
            </a:r>
            <a:r>
              <a:rPr lang="en-US" sz="1600" dirty="0" smtClean="0">
                <a:latin typeface="Courier New" pitchFamily="49" charset="0"/>
                <a:cs typeface="Courier New" pitchFamily="49" charset="0"/>
              </a:rPr>
              <a:t> </a:t>
            </a:r>
            <a:r>
              <a:rPr lang="en-US" dirty="0" smtClean="0"/>
              <a:t>class </a:t>
            </a:r>
          </a:p>
          <a:p>
            <a:pPr lvl="1"/>
            <a:r>
              <a:rPr lang="en-US" dirty="0" smtClean="0"/>
              <a:t>Add controls for web part zones and web parts</a:t>
            </a:r>
            <a:endParaRPr lang="en-US" dirty="0"/>
          </a:p>
        </p:txBody>
      </p:sp>
      <p:sp>
        <p:nvSpPr>
          <p:cNvPr id="3" name="TextBox 2"/>
          <p:cNvSpPr txBox="1"/>
          <p:nvPr/>
        </p:nvSpPr>
        <p:spPr>
          <a:xfrm>
            <a:off x="228600" y="2895600"/>
            <a:ext cx="8686800" cy="371864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800000"/>
                </a:solidFill>
                <a:latin typeface="Consolas" panose="020B0609020204030204" pitchFamily="49" charset="0"/>
                <a:ea typeface="Calibri" panose="020F0502020204030204" pitchFamily="34" charset="0"/>
                <a:cs typeface="Consolas" panose="020B0609020204030204" pitchFamily="49" charset="0"/>
              </a:rPr>
              <a:t>Assembly</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 Version=15.0.0.0, Culture=neutral, </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PublicKeyToken</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=71e9bce111e9429c"</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800000"/>
                </a:solidFill>
                <a:latin typeface="Consolas" panose="020B0609020204030204" pitchFamily="49" charset="0"/>
                <a:ea typeface="Calibri" panose="020F0502020204030204" pitchFamily="34" charset="0"/>
                <a:cs typeface="Consolas" panose="020B0609020204030204" pitchFamily="49" charset="0"/>
              </a:rPr>
              <a:t>Page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MasterPageFile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masterurl</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default.master</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100" dirty="0">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Inherits</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Microsoft.SharePoint.WebPartPages.WebPartPage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800000"/>
                </a:solidFill>
                <a:latin typeface="Consolas" panose="020B0609020204030204" pitchFamily="49" charset="0"/>
                <a:ea typeface="Calibri" panose="020F0502020204030204" pitchFamily="34" charset="0"/>
                <a:cs typeface="Consolas" panose="020B0609020204030204" pitchFamily="49" charset="0"/>
              </a:rPr>
              <a:t>Register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TagPrefix</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Namespace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Microsoft.SharePoint.WebPartPages</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Assembly</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 Version=15.0.0.0, Culture=neutral, </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PublicKeyToken</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=71e9bce111e9429c"</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PlaceHolderMain</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WebPartZone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="Main"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="Main Web Part Zone"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FrameType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TitleBarOnly</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ZoneTemplate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XsltListViewWebPart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="server"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CsutomersWebPart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="Customers"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ListUrl</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="Lists/Customers"</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ChromeType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="None"&gt;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XsltListViewWebPart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ZoneTemplate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WebPartZone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53423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Navigation Nodes to Top </a:t>
            </a:r>
            <a:r>
              <a:rPr lang="en-US" dirty="0" err="1" smtClean="0"/>
              <a:t>Nav</a:t>
            </a:r>
            <a:r>
              <a:rPr lang="en-US" dirty="0" smtClean="0"/>
              <a:t> Bar</a:t>
            </a:r>
            <a:endParaRPr lang="en-US" dirty="0"/>
          </a:p>
        </p:txBody>
      </p:sp>
      <p:sp>
        <p:nvSpPr>
          <p:cNvPr id="7" name="Content Placeholder 6"/>
          <p:cNvSpPr>
            <a:spLocks noGrp="1"/>
          </p:cNvSpPr>
          <p:nvPr>
            <p:ph idx="1"/>
          </p:nvPr>
        </p:nvSpPr>
        <p:spPr/>
        <p:txBody>
          <a:bodyPr/>
          <a:lstStyle/>
          <a:p>
            <a:r>
              <a:rPr lang="en-US" dirty="0" smtClean="0"/>
              <a:t>Simple navigation technique for teams sites</a:t>
            </a:r>
          </a:p>
          <a:p>
            <a:pPr lvl="1"/>
            <a:r>
              <a:rPr lang="en-US" dirty="0" smtClean="0"/>
              <a:t>Done using server-side code or client-side code</a:t>
            </a:r>
          </a:p>
          <a:p>
            <a:pPr lvl="1"/>
            <a:r>
              <a:rPr lang="en-US" dirty="0" smtClean="0"/>
              <a:t>Not a technique to use in publishing sites</a:t>
            </a:r>
            <a:endParaRPr lang="en-US" dirty="0"/>
          </a:p>
        </p:txBody>
      </p:sp>
      <p:sp>
        <p:nvSpPr>
          <p:cNvPr id="4" name="TextBox 3"/>
          <p:cNvSpPr txBox="1"/>
          <p:nvPr/>
        </p:nvSpPr>
        <p:spPr>
          <a:xfrm>
            <a:off x="304800" y="2819400"/>
            <a:ext cx="8534400" cy="299056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MainSiteEventReceiver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public</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override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FeatureActivated</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SPFeatureReceiverProperties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properties)</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SPSite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siteCollection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properties.Feature.Parent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SPSite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siteCollection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siteCollection.RootWeb</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create menu items on top link bar for custom site pages</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SPNavigationNodeCollection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topNav</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site.Navigation.TopNavigationBar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topNav.AddAsLast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SPNavigationNode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 1"</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latin typeface="Consolas" panose="020B0609020204030204" pitchFamily="49" charset="0"/>
                <a:ea typeface="Calibri" panose="020F0502020204030204" pitchFamily="34" charset="0"/>
                <a:cs typeface="Consolas" panose="020B0609020204030204" pitchFamily="49" charset="0"/>
              </a:rPr>
              <a:t>WingtipPages</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/Page1.aspx"</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topNav.AddAsLast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SPNavigationNode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 2"</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latin typeface="Consolas" panose="020B0609020204030204" pitchFamily="49" charset="0"/>
                <a:ea typeface="Calibri" panose="020F0502020204030204" pitchFamily="34" charset="0"/>
                <a:cs typeface="Consolas" panose="020B0609020204030204" pitchFamily="49" charset="0"/>
              </a:rPr>
              <a:t>WingtipPages</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/Page2.aspx"</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topNav.AddAsLast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SPNavigationNode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 3"</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latin typeface="Consolas" panose="020B0609020204030204" pitchFamily="49" charset="0"/>
                <a:ea typeface="Calibri" panose="020F0502020204030204" pitchFamily="34" charset="0"/>
                <a:cs typeface="Consolas" panose="020B0609020204030204" pitchFamily="49" charset="0"/>
              </a:rPr>
              <a:t>WingtipPages</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/Page3.aspx"</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b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1100" kern="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p:txBody>
      </p:sp>
      <p:pic>
        <p:nvPicPr>
          <p:cNvPr id="6" name="Picture 5"/>
          <p:cNvPicPr>
            <a:picLocks noChangeAspect="1"/>
          </p:cNvPicPr>
          <p:nvPr/>
        </p:nvPicPr>
        <p:blipFill>
          <a:blip r:embed="rId3"/>
          <a:stretch>
            <a:fillRect/>
          </a:stretch>
        </p:blipFill>
        <p:spPr>
          <a:xfrm>
            <a:off x="1323975" y="5505450"/>
            <a:ext cx="7200900" cy="1200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0581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Site Pages using </a:t>
            </a:r>
            <a:r>
              <a:rPr lang="en-US" dirty="0" smtClean="0"/>
              <a:t/>
            </a:r>
            <a:br>
              <a:rPr lang="en-US" dirty="0" smtClean="0"/>
            </a:br>
            <a:r>
              <a:rPr lang="en-US" dirty="0" smtClean="0"/>
              <a:t>Page Templates</a:t>
            </a:r>
            <a:endParaRPr lang="en-US" dirty="0"/>
          </a:p>
        </p:txBody>
      </p:sp>
    </p:spTree>
    <p:extLst>
      <p:ext uri="{BB962C8B-B14F-4D97-AF65-F5344CB8AC3E}">
        <p14:creationId xmlns:p14="http://schemas.microsoft.com/office/powerpoint/2010/main" val="33928178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Application Pages</a:t>
            </a:r>
            <a:endParaRPr lang="en-US" dirty="0"/>
          </a:p>
        </p:txBody>
      </p:sp>
      <p:sp>
        <p:nvSpPr>
          <p:cNvPr id="3" name="Content Placeholder 2"/>
          <p:cNvSpPr>
            <a:spLocks noGrp="1"/>
          </p:cNvSpPr>
          <p:nvPr>
            <p:ph idx="1"/>
          </p:nvPr>
        </p:nvSpPr>
        <p:spPr/>
        <p:txBody>
          <a:bodyPr/>
          <a:lstStyle/>
          <a:p>
            <a:r>
              <a:rPr lang="en-US" smtClean="0"/>
              <a:t>Creating custom application pages</a:t>
            </a:r>
          </a:p>
          <a:p>
            <a:pPr lvl="1"/>
            <a:r>
              <a:rPr lang="en-US" smtClean="0"/>
              <a:t>Visual Studio provides project item template</a:t>
            </a:r>
          </a:p>
          <a:p>
            <a:pPr lvl="1"/>
            <a:r>
              <a:rPr lang="en-US" smtClean="0"/>
              <a:t>Only supported in farm solutions</a:t>
            </a:r>
          </a:p>
          <a:p>
            <a:pPr lvl="1"/>
            <a:r>
              <a:rPr lang="en-US" smtClean="0"/>
              <a:t>Only type of page that supports server-side code</a:t>
            </a:r>
            <a:endParaRPr lang="en-US" dirty="0" smtClean="0"/>
          </a:p>
        </p:txBody>
      </p:sp>
      <p:pic>
        <p:nvPicPr>
          <p:cNvPr id="4" name="Picture 3"/>
          <p:cNvPicPr>
            <a:picLocks noChangeAspect="1"/>
          </p:cNvPicPr>
          <p:nvPr/>
        </p:nvPicPr>
        <p:blipFill>
          <a:blip r:embed="rId3"/>
          <a:stretch>
            <a:fillRect/>
          </a:stretch>
        </p:blipFill>
        <p:spPr>
          <a:xfrm>
            <a:off x="190500" y="3614919"/>
            <a:ext cx="2400300" cy="165884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2781300" y="3937375"/>
            <a:ext cx="1420199" cy="1945619"/>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4329592" y="4302432"/>
            <a:ext cx="4623908" cy="2250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4369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Code to An Application Page</a:t>
            </a:r>
            <a:endParaRPr lang="en-US" dirty="0"/>
          </a:p>
        </p:txBody>
      </p:sp>
      <p:pic>
        <p:nvPicPr>
          <p:cNvPr id="3" name="Picture 2"/>
          <p:cNvPicPr>
            <a:picLocks noChangeAspect="1"/>
          </p:cNvPicPr>
          <p:nvPr/>
        </p:nvPicPr>
        <p:blipFill>
          <a:blip r:embed="rId3"/>
          <a:stretch>
            <a:fillRect/>
          </a:stretch>
        </p:blipFill>
        <p:spPr>
          <a:xfrm>
            <a:off x="241762" y="1334644"/>
            <a:ext cx="1634984" cy="2073227"/>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286000" y="1676400"/>
            <a:ext cx="6400800" cy="443147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100" kern="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partial</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class</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2B91AF"/>
                </a:solidFill>
                <a:latin typeface="Consolas" pitchFamily="49" charset="0"/>
                <a:ea typeface="Calibri" panose="020F0502020204030204" pitchFamily="34" charset="0"/>
                <a:cs typeface="Consolas" panose="020B0609020204030204" pitchFamily="49" charset="0"/>
              </a:rPr>
              <a:t>SiteConfig2</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LayoutsPageBase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protected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override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void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OnInit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EventArgs</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e)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base</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.OnInit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(e);</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cmdUpdate.Click</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new</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EventHandler</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cmdUpdate_Click</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void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cmdUpdate_Click</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a:solidFill>
                  <a:srgbClr val="0000FF"/>
                </a:solidFill>
                <a:latin typeface="Consolas" pitchFamily="49" charset="0"/>
                <a:ea typeface="Calibri" panose="020F0502020204030204" pitchFamily="34" charset="0"/>
                <a:cs typeface="Consolas" panose="020B0609020204030204" pitchFamily="49" charset="0"/>
              </a:rPr>
              <a:t>object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sender,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EventArgs</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e)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SPWeb</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site =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this</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.Web</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site.Title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txtSiteTitle.Text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site.Description</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txtSiteDescription.Text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site.Update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SPUtility</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.Redirect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a:solidFill>
                  <a:srgbClr val="A31515"/>
                </a:solidFill>
                <a:latin typeface="Consolas" pitchFamily="49" charset="0"/>
                <a:ea typeface="Calibri" panose="020F0502020204030204" pitchFamily="34" charset="0"/>
                <a:cs typeface="Consolas" panose="020B0609020204030204" pitchFamily="49" charset="0"/>
              </a:rPr>
              <a:t>"settings.aspx"</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SPRedirectFlags</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.RelativeToLayoutsPage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this</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.Context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protected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override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void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OnPreRender</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EventArgs</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e)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base</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.OnPreRender</a:t>
            </a:r>
            <a:r>
              <a:rPr lang="en-US" sz="1100" kern="0" dirty="0">
                <a:solidFill>
                  <a:srgbClr val="000000"/>
                </a:solidFill>
                <a:latin typeface="Consolas" pitchFamily="49" charset="0"/>
                <a:ea typeface="Calibri" panose="020F0502020204030204" pitchFamily="34" charset="0"/>
                <a:cs typeface="Consolas" panose="020B0609020204030204" pitchFamily="49" charset="0"/>
              </a:rPr>
              <a:t>(e);</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SPWeb</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site =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this</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.Web</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txtSiteTitle.Text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site.Title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txtSiteDescription.Text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site.Description</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cxnSp>
        <p:nvCxnSpPr>
          <p:cNvPr id="5" name="Straight Arrow Connector 4"/>
          <p:cNvCxnSpPr/>
          <p:nvPr/>
        </p:nvCxnSpPr>
        <p:spPr>
          <a:xfrm>
            <a:off x="1784279" y="2879333"/>
            <a:ext cx="63785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7446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Navigating </a:t>
            </a:r>
            <a:r>
              <a:rPr lang="en-US" dirty="0" smtClean="0"/>
              <a:t>with </a:t>
            </a:r>
            <a:r>
              <a:rPr lang="en-US" dirty="0" err="1" smtClean="0"/>
              <a:t>CustomActions</a:t>
            </a:r>
            <a:endParaRPr lang="en-US" dirty="0"/>
          </a:p>
        </p:txBody>
      </p:sp>
      <p:sp>
        <p:nvSpPr>
          <p:cNvPr id="4" name="Content Placeholder 3"/>
          <p:cNvSpPr>
            <a:spLocks noGrp="1"/>
          </p:cNvSpPr>
          <p:nvPr>
            <p:ph idx="1"/>
          </p:nvPr>
        </p:nvSpPr>
        <p:spPr/>
        <p:txBody>
          <a:bodyPr/>
          <a:lstStyle/>
          <a:p>
            <a:r>
              <a:rPr lang="en-US" sz="2400" dirty="0" err="1" smtClean="0">
                <a:latin typeface="Courier New" pitchFamily="49" charset="0"/>
                <a:cs typeface="Courier New" pitchFamily="49" charset="0"/>
              </a:rPr>
              <a:t>CustomAction</a:t>
            </a:r>
            <a:r>
              <a:rPr lang="en-US" dirty="0" smtClean="0"/>
              <a:t> elements provide navigation</a:t>
            </a:r>
          </a:p>
          <a:p>
            <a:pPr lvl="1"/>
            <a:r>
              <a:rPr lang="en-US" dirty="0" smtClean="0"/>
              <a:t>Add Site Settings links and Site Actions menu items</a:t>
            </a:r>
          </a:p>
          <a:p>
            <a:pPr lvl="1"/>
            <a:endParaRPr lang="en-US" dirty="0"/>
          </a:p>
        </p:txBody>
      </p:sp>
      <p:sp>
        <p:nvSpPr>
          <p:cNvPr id="10" name="Text Placeholder 2"/>
          <p:cNvSpPr txBox="1">
            <a:spLocks/>
          </p:cNvSpPr>
          <p:nvPr/>
        </p:nvSpPr>
        <p:spPr>
          <a:xfrm>
            <a:off x="152400" y="2522752"/>
            <a:ext cx="4495800" cy="400441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CustomActionGroup</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WingtipSiteConfiguration</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Microsoft.SharePoint.SiteSettings</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 Site Configuration</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Sequence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 application pages</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ImageUrl</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/_layouts/15/images/</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WingtipApplicationPages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/WingtipIcon.gif</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WingtipSiteSettingsConfig1</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GroupId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WingtipSiteConfiguration</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Microsoft.SharePoint.SiteSettings</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Rights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ManageWeb</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Sequence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 </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Config</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1</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Use this page to configure the current site</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UrlAction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~site/_layouts/</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WingtipApplicationPages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/SiteConfig1.aspx</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WingtipSiteSettingsConfig2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GroupId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WingtipSiteConfiguration</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Microsoft.SharePoint.SiteSettings</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Rights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ManageWeb</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Sequence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 </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Config</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Use this page to configure the current site</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UrlAction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~site/_layouts/</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WingtipApplicationPages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/SiteConfig2.aspx</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600" kern="100" dirty="0" smtClean="0">
                <a:latin typeface="Consolas" panose="020B0609020204030204" pitchFamily="49" charset="0"/>
                <a:ea typeface="Calibri" panose="020F0502020204030204" pitchFamily="34" charset="0"/>
                <a:cs typeface="Consolas" panose="020B0609020204030204" pitchFamily="49" charset="0"/>
              </a:rPr>
              <a:t> </a:t>
            </a:r>
          </a:p>
          <a:p>
            <a:pPr marL="0" indent="0">
              <a:buNone/>
            </a:pPr>
            <a:endParaRPr lang="en-US" sz="800" dirty="0">
              <a:latin typeface="Consolas" panose="020B0609020204030204" pitchFamily="49" charset="0"/>
              <a:cs typeface="Consolas" panose="020B0609020204030204" pitchFamily="49" charset="0"/>
            </a:endParaRPr>
          </a:p>
        </p:txBody>
      </p:sp>
      <p:sp>
        <p:nvSpPr>
          <p:cNvPr id="11" name="Text Placeholder 2"/>
          <p:cNvSpPr txBox="1">
            <a:spLocks/>
          </p:cNvSpPr>
          <p:nvPr/>
        </p:nvSpPr>
        <p:spPr bwMode="auto">
          <a:xfrm>
            <a:off x="4423691" y="2364236"/>
            <a:ext cx="4495800" cy="2512564"/>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13873163" rtl="0" eaLnBrk="1" fontAlgn="base" hangingPunct="1">
              <a:spcBef>
                <a:spcPct val="20000"/>
              </a:spcBef>
              <a:spcAft>
                <a:spcPct val="0"/>
              </a:spcAft>
              <a:buFont typeface="Wingdings" pitchFamily="2" charset="2"/>
              <a:buNone/>
              <a:defRPr sz="1800" b="0">
                <a:solidFill>
                  <a:schemeClr val="tx1"/>
                </a:solidFill>
                <a:latin typeface="Consolas" pitchFamily="49"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&lt;</a:t>
            </a:r>
            <a:r>
              <a:rPr lang="en-US" sz="700" kern="0" dirty="0" err="1">
                <a:solidFill>
                  <a:srgbClr val="A31515"/>
                </a:solidFill>
                <a:ea typeface="Calibri" panose="020F0502020204030204" pitchFamily="34" charset="0"/>
                <a:cs typeface="Times New Roman" panose="02020603050405020304" pitchFamily="18" charset="0"/>
              </a:rPr>
              <a:t>CustomAction</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Id</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WingtipSiteActionsConfig1</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smtClean="0">
                <a:solidFill>
                  <a:srgbClr val="0000FF"/>
                </a:solidFill>
                <a:ea typeface="Calibri" panose="020F0502020204030204" pitchFamily="34" charset="0"/>
                <a:cs typeface="Times New Roman" panose="02020603050405020304" pitchFamily="18" charset="0"/>
              </a:rPr>
              <a:t>  </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err="1">
                <a:solidFill>
                  <a:srgbClr val="FF0000"/>
                </a:solidFill>
                <a:ea typeface="Calibri" panose="020F0502020204030204" pitchFamily="34" charset="0"/>
                <a:cs typeface="Times New Roman" panose="02020603050405020304" pitchFamily="18" charset="0"/>
              </a:rPr>
              <a:t>GroupId</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SiteActions</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smtClean="0">
                <a:solidFill>
                  <a:srgbClr val="0000FF"/>
                </a:solidFill>
                <a:ea typeface="Calibri" panose="020F0502020204030204" pitchFamily="34" charset="0"/>
                <a:cs typeface="Times New Roman" panose="02020603050405020304" pitchFamily="18" charset="0"/>
              </a:rPr>
              <a:t>  </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Location</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Microsoft.SharePoint.StandardMenu</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Rights</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ManageWeb</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Sequence</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1</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Title</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Site </a:t>
            </a:r>
            <a:r>
              <a:rPr lang="en-US" sz="700" kern="0" dirty="0" err="1">
                <a:solidFill>
                  <a:srgbClr val="0000FF"/>
                </a:solidFill>
                <a:ea typeface="Calibri" panose="020F0502020204030204" pitchFamily="34" charset="0"/>
                <a:cs typeface="Times New Roman" panose="02020603050405020304" pitchFamily="18" charset="0"/>
              </a:rPr>
              <a:t>Config</a:t>
            </a:r>
            <a:r>
              <a:rPr lang="en-US" sz="700" kern="0" dirty="0">
                <a:solidFill>
                  <a:srgbClr val="0000FF"/>
                </a:solidFill>
                <a:ea typeface="Calibri" panose="020F0502020204030204" pitchFamily="34" charset="0"/>
                <a:cs typeface="Times New Roman" panose="02020603050405020304" pitchFamily="18" charset="0"/>
              </a:rPr>
              <a:t> 1</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Description</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Use this page to configure the current site</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 &gt;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&lt;</a:t>
            </a:r>
            <a:r>
              <a:rPr lang="en-US" sz="700" kern="0" dirty="0" err="1">
                <a:solidFill>
                  <a:srgbClr val="A31515"/>
                </a:solidFill>
                <a:ea typeface="Calibri" panose="020F0502020204030204" pitchFamily="34" charset="0"/>
                <a:cs typeface="Times New Roman" panose="02020603050405020304" pitchFamily="18" charset="0"/>
              </a:rPr>
              <a:t>UrlAction</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err="1">
                <a:solidFill>
                  <a:srgbClr val="FF0000"/>
                </a:solidFill>
                <a:ea typeface="Calibri" panose="020F0502020204030204" pitchFamily="34" charset="0"/>
                <a:cs typeface="Times New Roman" panose="02020603050405020304" pitchFamily="18" charset="0"/>
              </a:rPr>
              <a:t>Url</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~site/_layouts/</a:t>
            </a:r>
            <a:r>
              <a:rPr lang="en-US" sz="700" kern="0" dirty="0" err="1">
                <a:solidFill>
                  <a:srgbClr val="0000FF"/>
                </a:solidFill>
                <a:ea typeface="Calibri" panose="020F0502020204030204" pitchFamily="34" charset="0"/>
                <a:cs typeface="Times New Roman" panose="02020603050405020304" pitchFamily="18" charset="0"/>
              </a:rPr>
              <a:t>WingtipApplicationPages</a:t>
            </a:r>
            <a:r>
              <a:rPr lang="en-US" sz="700" kern="0" dirty="0">
                <a:solidFill>
                  <a:srgbClr val="0000FF"/>
                </a:solidFill>
                <a:ea typeface="Calibri" panose="020F0502020204030204" pitchFamily="34" charset="0"/>
                <a:cs typeface="Times New Roman" panose="02020603050405020304" pitchFamily="18" charset="0"/>
              </a:rPr>
              <a:t>/SiteConfig1.aspx</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 /&gt;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&lt;/</a:t>
            </a:r>
            <a:r>
              <a:rPr lang="en-US" sz="700" kern="0" dirty="0" err="1">
                <a:solidFill>
                  <a:srgbClr val="A31515"/>
                </a:solidFill>
                <a:ea typeface="Calibri" panose="020F0502020204030204" pitchFamily="34" charset="0"/>
                <a:cs typeface="Times New Roman" panose="02020603050405020304" pitchFamily="18" charset="0"/>
              </a:rPr>
              <a:t>CustomAction</a:t>
            </a:r>
            <a:r>
              <a:rPr lang="en-US" sz="700" kern="0" dirty="0">
                <a:solidFill>
                  <a:srgbClr val="0000FF"/>
                </a:solidFill>
                <a:ea typeface="Calibri" panose="020F0502020204030204" pitchFamily="34" charset="0"/>
                <a:cs typeface="Times New Roman" panose="02020603050405020304" pitchFamily="18" charset="0"/>
              </a:rPr>
              <a:t>&gt;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00"/>
                </a:solidFill>
                <a:ea typeface="Calibri" panose="020F0502020204030204" pitchFamily="34" charset="0"/>
                <a:cs typeface="Times New Roman" panose="02020603050405020304" pitchFamily="18" charset="0"/>
              </a:rPr>
              <a:t> </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&lt;</a:t>
            </a:r>
            <a:r>
              <a:rPr lang="en-US" sz="700" kern="0" dirty="0" err="1">
                <a:solidFill>
                  <a:srgbClr val="A31515"/>
                </a:solidFill>
                <a:ea typeface="Calibri" panose="020F0502020204030204" pitchFamily="34" charset="0"/>
                <a:cs typeface="Times New Roman" panose="02020603050405020304" pitchFamily="18" charset="0"/>
              </a:rPr>
              <a:t>CustomAction</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Id</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WingtipSiteActionsConfig2</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smtClean="0">
                <a:solidFill>
                  <a:srgbClr val="0000FF"/>
                </a:solidFill>
                <a:ea typeface="Calibri" panose="020F0502020204030204" pitchFamily="34" charset="0"/>
                <a:cs typeface="Times New Roman" panose="02020603050405020304" pitchFamily="18" charset="0"/>
              </a:rPr>
              <a:t>  </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err="1">
                <a:solidFill>
                  <a:srgbClr val="FF0000"/>
                </a:solidFill>
                <a:ea typeface="Calibri" panose="020F0502020204030204" pitchFamily="34" charset="0"/>
                <a:cs typeface="Times New Roman" panose="02020603050405020304" pitchFamily="18" charset="0"/>
              </a:rPr>
              <a:t>GroupId</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SiteActions</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smtClean="0">
                <a:solidFill>
                  <a:srgbClr val="0000FF"/>
                </a:solidFill>
                <a:ea typeface="Calibri" panose="020F0502020204030204" pitchFamily="34" charset="0"/>
                <a:cs typeface="Times New Roman" panose="02020603050405020304" pitchFamily="18" charset="0"/>
              </a:rPr>
              <a:t>  </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Location</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Microsoft.SharePoint.StandardMenu</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Rights</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ManageWeb</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Sequence</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2</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Title</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Site </a:t>
            </a:r>
            <a:r>
              <a:rPr lang="en-US" sz="700" kern="0" dirty="0" err="1">
                <a:solidFill>
                  <a:srgbClr val="0000FF"/>
                </a:solidFill>
                <a:ea typeface="Calibri" panose="020F0502020204030204" pitchFamily="34" charset="0"/>
                <a:cs typeface="Times New Roman" panose="02020603050405020304" pitchFamily="18" charset="0"/>
              </a:rPr>
              <a:t>Config</a:t>
            </a:r>
            <a:r>
              <a:rPr lang="en-US" sz="700" kern="0" dirty="0">
                <a:solidFill>
                  <a:srgbClr val="0000FF"/>
                </a:solidFill>
                <a:ea typeface="Calibri" panose="020F0502020204030204" pitchFamily="34" charset="0"/>
                <a:cs typeface="Times New Roman" panose="02020603050405020304" pitchFamily="18" charset="0"/>
              </a:rPr>
              <a:t> 2</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Description</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Use this fancier page to configure the current site</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 &gt;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&lt;</a:t>
            </a:r>
            <a:r>
              <a:rPr lang="en-US" sz="700" kern="0" dirty="0" err="1">
                <a:solidFill>
                  <a:srgbClr val="A31515"/>
                </a:solidFill>
                <a:ea typeface="Calibri" panose="020F0502020204030204" pitchFamily="34" charset="0"/>
                <a:cs typeface="Times New Roman" panose="02020603050405020304" pitchFamily="18" charset="0"/>
              </a:rPr>
              <a:t>UrlAction</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err="1">
                <a:solidFill>
                  <a:srgbClr val="FF0000"/>
                </a:solidFill>
                <a:ea typeface="Calibri" panose="020F0502020204030204" pitchFamily="34" charset="0"/>
                <a:cs typeface="Times New Roman" panose="02020603050405020304" pitchFamily="18" charset="0"/>
              </a:rPr>
              <a:t>Url</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~site/_layouts/</a:t>
            </a:r>
            <a:r>
              <a:rPr lang="en-US" sz="700" kern="0" dirty="0" err="1">
                <a:solidFill>
                  <a:srgbClr val="0000FF"/>
                </a:solidFill>
                <a:ea typeface="Calibri" panose="020F0502020204030204" pitchFamily="34" charset="0"/>
                <a:cs typeface="Times New Roman" panose="02020603050405020304" pitchFamily="18" charset="0"/>
              </a:rPr>
              <a:t>WingtipApplicationPages</a:t>
            </a:r>
            <a:r>
              <a:rPr lang="en-US" sz="700" kern="0" dirty="0">
                <a:solidFill>
                  <a:srgbClr val="0000FF"/>
                </a:solidFill>
                <a:ea typeface="Calibri" panose="020F0502020204030204" pitchFamily="34" charset="0"/>
                <a:cs typeface="Times New Roman" panose="02020603050405020304" pitchFamily="18" charset="0"/>
              </a:rPr>
              <a:t>/SiteConfig2.aspx</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 /&gt;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&lt;/</a:t>
            </a:r>
            <a:r>
              <a:rPr lang="en-US" sz="700" kern="0" dirty="0" err="1">
                <a:solidFill>
                  <a:srgbClr val="A31515"/>
                </a:solidFill>
                <a:ea typeface="Calibri" panose="020F0502020204030204" pitchFamily="34" charset="0"/>
                <a:cs typeface="Times New Roman" panose="02020603050405020304" pitchFamily="18" charset="0"/>
              </a:rPr>
              <a:t>CustomAction</a:t>
            </a:r>
            <a:r>
              <a:rPr lang="en-US" sz="700" kern="0" dirty="0">
                <a:solidFill>
                  <a:srgbClr val="0000FF"/>
                </a:solidFill>
                <a:ea typeface="Calibri" panose="020F0502020204030204" pitchFamily="34" charset="0"/>
                <a:cs typeface="Times New Roman" panose="02020603050405020304" pitchFamily="18" charset="0"/>
              </a:rPr>
              <a:t>&gt;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700" kern="100" dirty="0">
                <a:latin typeface="Calibri" panose="020F0502020204030204" pitchFamily="34" charset="0"/>
                <a:ea typeface="Calibri" panose="020F0502020204030204" pitchFamily="34" charset="0"/>
                <a:cs typeface="Times New Roman" panose="02020603050405020304" pitchFamily="18" charset="0"/>
              </a:rPr>
              <a:t> </a:t>
            </a:r>
            <a:endParaRPr lang="en-US" sz="7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234712" y="4800600"/>
            <a:ext cx="3851888" cy="1800728"/>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7562004" y="4422168"/>
            <a:ext cx="1279242" cy="21049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5334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Understanding SharePoint Solutions</a:t>
            </a:r>
          </a:p>
          <a:p>
            <a:pPr>
              <a:buFont typeface="Wingdings" panose="05000000000000000000" pitchFamily="2" charset="2"/>
              <a:buChar char="ü"/>
            </a:pPr>
            <a:r>
              <a:rPr lang="en-US" dirty="0"/>
              <a:t>Features and Feature Receivers</a:t>
            </a:r>
          </a:p>
          <a:p>
            <a:pPr>
              <a:buFont typeface="Wingdings" panose="05000000000000000000" pitchFamily="2" charset="2"/>
              <a:buChar char="ü"/>
            </a:pPr>
            <a:r>
              <a:rPr lang="en-US" dirty="0"/>
              <a:t>Creating Web Parts</a:t>
            </a:r>
          </a:p>
          <a:p>
            <a:pPr>
              <a:buFont typeface="Wingdings" panose="05000000000000000000" pitchFamily="2" charset="2"/>
              <a:buChar char="ü"/>
            </a:pPr>
            <a:r>
              <a:rPr lang="en-US" dirty="0"/>
              <a:t>Creating Site Pages and Application </a:t>
            </a:r>
            <a:r>
              <a:rPr lang="en-US" dirty="0" smtClean="0"/>
              <a:t>Pages</a:t>
            </a:r>
            <a:endParaRPr lang="en-US" dirty="0"/>
          </a:p>
        </p:txBody>
      </p:sp>
    </p:spTree>
    <p:extLst>
      <p:ext uri="{BB962C8B-B14F-4D97-AF65-F5344CB8AC3E}">
        <p14:creationId xmlns:p14="http://schemas.microsoft.com/office/powerpoint/2010/main" val="514552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Solutions in SharePoint 2013</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A short-lived strategy for safer developer extensibility</a:t>
            </a:r>
          </a:p>
          <a:p>
            <a:pPr lvl="1"/>
            <a:r>
              <a:rPr lang="en-US" sz="2000" dirty="0" smtClean="0"/>
              <a:t>Introduced in SharePoint 2010</a:t>
            </a:r>
          </a:p>
          <a:p>
            <a:pPr lvl="1"/>
            <a:r>
              <a:rPr lang="en-US" sz="2000" dirty="0" smtClean="0"/>
              <a:t>Solutions with “User Code” are deprecated in </a:t>
            </a:r>
            <a:r>
              <a:rPr lang="en-US" sz="2000" dirty="0"/>
              <a:t>SharePoint 2013</a:t>
            </a:r>
          </a:p>
          <a:p>
            <a:pPr lvl="1"/>
            <a:r>
              <a:rPr lang="en-US" sz="2000" dirty="0" smtClean="0"/>
              <a:t>SharePoint App Model designed to replace Sandbox Solutions</a:t>
            </a:r>
          </a:p>
          <a:p>
            <a:pPr lvl="1"/>
            <a:r>
              <a:rPr lang="en-US" sz="2000" dirty="0" smtClean="0"/>
              <a:t>Avoid using Sandboxed solutions on any new projects</a:t>
            </a:r>
          </a:p>
          <a:p>
            <a:pPr lvl="1"/>
            <a:endParaRPr lang="en-US" sz="2000" dirty="0" smtClean="0"/>
          </a:p>
          <a:p>
            <a:r>
              <a:rPr lang="en-US" sz="2400" dirty="0" smtClean="0"/>
              <a:t>No-code sandboxed solutions (NCSS) are not deprecated</a:t>
            </a:r>
          </a:p>
          <a:p>
            <a:pPr lvl="1"/>
            <a:r>
              <a:rPr lang="en-US" sz="2000" dirty="0" smtClean="0"/>
              <a:t>NCSS created using features and declarative XML elements</a:t>
            </a:r>
          </a:p>
          <a:p>
            <a:pPr lvl="1"/>
            <a:r>
              <a:rPr lang="en-US" sz="2000" dirty="0" smtClean="0"/>
              <a:t>NCSS can be deployed at either farm level or site collection level</a:t>
            </a:r>
          </a:p>
          <a:p>
            <a:pPr lvl="1"/>
            <a:r>
              <a:rPr lang="en-US" sz="2000" dirty="0" smtClean="0"/>
              <a:t>NCSS can be used to create lists, site columns and content types</a:t>
            </a:r>
          </a:p>
          <a:p>
            <a:pPr lvl="1"/>
            <a:r>
              <a:rPr lang="en-US" sz="2000" dirty="0" smtClean="0"/>
              <a:t>NCSS can be used to add content</a:t>
            </a:r>
          </a:p>
        </p:txBody>
      </p:sp>
    </p:spTree>
    <p:extLst>
      <p:ext uri="{BB962C8B-B14F-4D97-AF65-F5344CB8AC3E}">
        <p14:creationId xmlns:p14="http://schemas.microsoft.com/office/powerpoint/2010/main" val="386918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SharePointRoot</a:t>
            </a:r>
            <a:r>
              <a:rPr lang="en-US" dirty="0" smtClean="0"/>
              <a:t> Directory</a:t>
            </a:r>
            <a:endParaRPr lang="en-US" dirty="0"/>
          </a:p>
        </p:txBody>
      </p:sp>
      <p:sp>
        <p:nvSpPr>
          <p:cNvPr id="3" name="Content Placeholder 2"/>
          <p:cNvSpPr>
            <a:spLocks noGrp="1"/>
          </p:cNvSpPr>
          <p:nvPr>
            <p:ph idx="1"/>
          </p:nvPr>
        </p:nvSpPr>
        <p:spPr/>
        <p:txBody>
          <a:bodyPr>
            <a:normAutofit/>
          </a:bodyPr>
          <a:lstStyle/>
          <a:p>
            <a:r>
              <a:rPr lang="en-US" sz="2400" dirty="0"/>
              <a:t>SharePoint Foundation relies on </a:t>
            </a:r>
            <a:r>
              <a:rPr lang="en-US" sz="2400" dirty="0" smtClean="0"/>
              <a:t>set of template files</a:t>
            </a:r>
          </a:p>
          <a:p>
            <a:pPr lvl="1"/>
            <a:r>
              <a:rPr lang="en-US" sz="2000" dirty="0" smtClean="0"/>
              <a:t>Stored in special </a:t>
            </a:r>
            <a:r>
              <a:rPr lang="en-US" sz="2000" dirty="0"/>
              <a:t>directory </a:t>
            </a:r>
            <a:r>
              <a:rPr lang="en-US" sz="2000" dirty="0" smtClean="0"/>
              <a:t>known as SharePointRoot</a:t>
            </a:r>
          </a:p>
          <a:p>
            <a:pPr lvl="1"/>
            <a:r>
              <a:rPr lang="en-US" sz="2000" dirty="0"/>
              <a:t>SharePointRoot </a:t>
            </a:r>
            <a:r>
              <a:rPr lang="en-US" sz="2000" dirty="0" smtClean="0"/>
              <a:t> located on file </a:t>
            </a:r>
            <a:r>
              <a:rPr lang="en-US" sz="2000" dirty="0"/>
              <a:t>system of </a:t>
            </a:r>
            <a:r>
              <a:rPr lang="en-US" sz="2000" dirty="0" smtClean="0"/>
              <a:t>each WFE at this path</a:t>
            </a:r>
          </a:p>
          <a:p>
            <a:pPr lvl="2"/>
            <a:r>
              <a:rPr lang="en-US" sz="1200" dirty="0">
                <a:latin typeface="Courier New" panose="02070309020205020404" pitchFamily="49" charset="0"/>
                <a:cs typeface="Courier New" pitchFamily="49" charset="0"/>
              </a:rPr>
              <a:t>C:\Program Files\Common Files\Microsoft Shared\Web Server </a:t>
            </a:r>
            <a:r>
              <a:rPr lang="en-US" sz="1200" dirty="0" smtClean="0">
                <a:latin typeface="Courier New" pitchFamily="49" charset="0"/>
                <a:cs typeface="Courier New" pitchFamily="49" charset="0"/>
              </a:rPr>
              <a:t>Extensions\15</a:t>
            </a:r>
            <a:endParaRPr lang="en-US" sz="1200" dirty="0" smtClean="0">
              <a:solidFill>
                <a:srgbClr val="87451D"/>
              </a:solidFill>
              <a:latin typeface="Courier New" panose="02070309020205020404" pitchFamily="49" charset="0"/>
              <a:cs typeface="Courier New" panose="02070309020205020404" pitchFamily="49" charset="0"/>
            </a:endParaRPr>
          </a:p>
          <a:p>
            <a:pPr lvl="1"/>
            <a:r>
              <a:rPr lang="en-US" sz="2000" dirty="0" smtClean="0"/>
              <a:t>Farm solutions deploy their files into child directories</a:t>
            </a:r>
          </a:p>
        </p:txBody>
      </p:sp>
      <p:graphicFrame>
        <p:nvGraphicFramePr>
          <p:cNvPr id="4" name="Table 3"/>
          <p:cNvGraphicFramePr>
            <a:graphicFrameLocks noGrp="1"/>
          </p:cNvGraphicFramePr>
          <p:nvPr>
            <p:extLst>
              <p:ext uri="{D42A27DB-BD31-4B8C-83A1-F6EECF244321}">
                <p14:modId xmlns:p14="http://schemas.microsoft.com/office/powerpoint/2010/main" val="962620203"/>
              </p:ext>
            </p:extLst>
          </p:nvPr>
        </p:nvGraphicFramePr>
        <p:xfrm>
          <a:off x="609600" y="3352800"/>
          <a:ext cx="7924800" cy="3200400"/>
        </p:xfrm>
        <a:graphic>
          <a:graphicData uri="http://schemas.openxmlformats.org/drawingml/2006/table">
            <a:tbl>
              <a:tblPr firstRow="1" firstCol="1" bandRow="1">
                <a:tableStyleId>{5C22544A-7EE6-4342-B048-85BDC9FD1C3A}</a:tableStyleId>
              </a:tblPr>
              <a:tblGrid>
                <a:gridCol w="3140639"/>
                <a:gridCol w="4784161"/>
              </a:tblGrid>
              <a:tr h="266700">
                <a:tc>
                  <a:txBody>
                    <a:bodyPr/>
                    <a:lstStyle/>
                    <a:p>
                      <a:pPr marL="0" marR="0">
                        <a:lnSpc>
                          <a:spcPts val="1100"/>
                        </a:lnSpc>
                        <a:spcBef>
                          <a:spcPts val="0"/>
                        </a:spcBef>
                        <a:spcAft>
                          <a:spcPts val="200"/>
                        </a:spcAft>
                        <a:tabLst>
                          <a:tab pos="190500" algn="r"/>
                          <a:tab pos="304800" algn="l"/>
                        </a:tabLst>
                      </a:pPr>
                      <a:r>
                        <a:rPr lang="en-US" sz="1400" dirty="0">
                          <a:effectLst/>
                        </a:rPr>
                        <a:t>Path relative to SharePoint Root</a:t>
                      </a:r>
                      <a:endParaRPr lang="en-US" sz="1400" dirty="0">
                        <a:solidFill>
                          <a:srgbClr val="000000"/>
                        </a:solidFill>
                        <a:effectLst/>
                        <a:latin typeface="Segoe UI"/>
                        <a:ea typeface="Times New Roman"/>
                        <a:cs typeface="Segoe"/>
                      </a:endParaRPr>
                    </a:p>
                  </a:txBody>
                  <a:tcPr marL="45720" marR="45720" anchor="b"/>
                </a:tc>
                <a:tc>
                  <a:txBody>
                    <a:bodyPr/>
                    <a:lstStyle/>
                    <a:p>
                      <a:pPr marL="0" marR="0">
                        <a:lnSpc>
                          <a:spcPts val="1100"/>
                        </a:lnSpc>
                        <a:spcBef>
                          <a:spcPts val="0"/>
                        </a:spcBef>
                        <a:spcAft>
                          <a:spcPts val="200"/>
                        </a:spcAft>
                        <a:tabLst>
                          <a:tab pos="190500" algn="r"/>
                          <a:tab pos="304800" algn="l"/>
                        </a:tabLst>
                      </a:pPr>
                      <a:r>
                        <a:rPr lang="en-US" sz="1400" dirty="0">
                          <a:effectLst/>
                        </a:rPr>
                        <a:t>Template file types</a:t>
                      </a:r>
                      <a:endParaRPr lang="en-US" sz="1400" dirty="0">
                        <a:solidFill>
                          <a:srgbClr val="000000"/>
                        </a:solidFill>
                        <a:effectLst/>
                        <a:latin typeface="Segoe UI"/>
                        <a:ea typeface="Times New Roman"/>
                        <a:cs typeface="Segoe"/>
                      </a:endParaRPr>
                    </a:p>
                  </a:txBody>
                  <a:tcPr marL="45720" marR="45720" anchor="b"/>
                </a:tc>
              </a:tr>
              <a:tr h="266700">
                <a:tc>
                  <a:txBody>
                    <a:bodyPr/>
                    <a:lstStyle/>
                    <a:p>
                      <a:pPr marL="0" marR="0">
                        <a:lnSpc>
                          <a:spcPts val="1100"/>
                        </a:lnSpc>
                        <a:spcBef>
                          <a:spcPts val="0"/>
                        </a:spcBef>
                        <a:spcAft>
                          <a:spcPts val="200"/>
                        </a:spcAft>
                        <a:tabLst>
                          <a:tab pos="190500" algn="r"/>
                          <a:tab pos="304800" algn="l"/>
                        </a:tabLst>
                      </a:pPr>
                      <a:r>
                        <a:rPr lang="en-US" sz="1100" dirty="0">
                          <a:effectLst/>
                        </a:rPr>
                        <a:t>/ISAPI</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Web Services </a:t>
                      </a:r>
                      <a:r>
                        <a:rPr lang="en-US" sz="1100" dirty="0" smtClean="0">
                          <a:effectLst/>
                        </a:rPr>
                        <a:t>(*.</a:t>
                      </a:r>
                      <a:r>
                        <a:rPr lang="en-US" sz="1100" dirty="0">
                          <a:effectLst/>
                        </a:rPr>
                        <a:t>svc, </a:t>
                      </a:r>
                      <a:r>
                        <a:rPr lang="en-US" sz="1100" dirty="0" smtClean="0">
                          <a:effectLst/>
                        </a:rPr>
                        <a:t>*.</a:t>
                      </a:r>
                      <a:r>
                        <a:rPr lang="en-US" sz="1100" dirty="0" err="1" smtClean="0">
                          <a:effectLst/>
                        </a:rPr>
                        <a:t>ashx</a:t>
                      </a:r>
                      <a:r>
                        <a:rPr lang="en-US" sz="1100" dirty="0" smtClean="0">
                          <a:effectLst/>
                        </a:rPr>
                        <a:t> and *.</a:t>
                      </a:r>
                      <a:r>
                        <a:rPr lang="en-US" sz="1100" dirty="0" err="1">
                          <a:effectLst/>
                        </a:rPr>
                        <a:t>asmx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/Resources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Resource files </a:t>
                      </a:r>
                      <a:r>
                        <a:rPr lang="en-US" sz="1100" dirty="0" smtClean="0">
                          <a:effectLst/>
                        </a:rPr>
                        <a:t>(*.</a:t>
                      </a:r>
                      <a:r>
                        <a:rPr lang="en-US" sz="1100" dirty="0" err="1">
                          <a:effectLst/>
                        </a:rPr>
                        <a:t>resx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/TEMPLATE/ADMIN</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used exclusively in Central Administration</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/TEMPLATE/CONTROLTEMPLATES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ASP.NET User Controls </a:t>
                      </a:r>
                      <a:r>
                        <a:rPr lang="en-US" sz="1100" dirty="0" smtClean="0">
                          <a:effectLst/>
                        </a:rPr>
                        <a:t>(*.</a:t>
                      </a:r>
                      <a:r>
                        <a:rPr lang="en-US" sz="1100" dirty="0" err="1">
                          <a:effectLst/>
                        </a:rPr>
                        <a:t>ascx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/TEMPLATE/FEATURES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Feature definition files </a:t>
                      </a:r>
                      <a:r>
                        <a:rPr lang="en-US" sz="1100" dirty="0" smtClean="0">
                          <a:effectLst/>
                        </a:rPr>
                        <a:t>(*.</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/TEMPLATE/IMAGES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Images </a:t>
                      </a:r>
                      <a:r>
                        <a:rPr lang="en-US" sz="1100" dirty="0" smtClean="0">
                          <a:effectLst/>
                        </a:rPr>
                        <a:t>(*.</a:t>
                      </a:r>
                      <a:r>
                        <a:rPr lang="en-US" sz="1100" dirty="0">
                          <a:effectLst/>
                        </a:rPr>
                        <a:t>gif, </a:t>
                      </a:r>
                      <a:r>
                        <a:rPr lang="en-US" sz="1100" dirty="0" smtClean="0">
                          <a:effectLst/>
                        </a:rPr>
                        <a:t>*.</a:t>
                      </a:r>
                      <a:r>
                        <a:rPr lang="en-US" sz="1100" dirty="0">
                          <a:effectLst/>
                        </a:rPr>
                        <a:t>jpg and </a:t>
                      </a:r>
                      <a:r>
                        <a:rPr lang="en-US" sz="1100" dirty="0" smtClean="0">
                          <a:effectLst/>
                        </a:rPr>
                        <a:t>*.</a:t>
                      </a:r>
                      <a:r>
                        <a:rPr lang="en-US" sz="1100" dirty="0" err="1">
                          <a:effectLst/>
                        </a:rPr>
                        <a:t>png</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a:t>
                      </a:r>
                      <a:r>
                        <a:rPr lang="en-US" sz="1100" dirty="0" smtClean="0">
                          <a:effectLst/>
                        </a:rPr>
                        <a:t>(*.</a:t>
                      </a:r>
                      <a:r>
                        <a:rPr lang="en-US" sz="1100" dirty="0" err="1">
                          <a:effectLst/>
                        </a:rPr>
                        <a:t>aspx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/TEMPLATE/LAYOUTS/1033/STYLES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CSS Files </a:t>
                      </a:r>
                      <a:r>
                        <a:rPr lang="en-US" sz="1100" dirty="0" smtClean="0">
                          <a:effectLst/>
                        </a:rPr>
                        <a:t>(*.</a:t>
                      </a:r>
                      <a:r>
                        <a:rPr lang="en-US" sz="1100" dirty="0" err="1">
                          <a:effectLst/>
                        </a:rPr>
                        <a:t>css</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/TEMPLATE/LAYOUTS/ClientBin</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Silverlight components </a:t>
                      </a:r>
                      <a:r>
                        <a:rPr lang="en-US" sz="1100" dirty="0" smtClean="0">
                          <a:effectLst/>
                        </a:rPr>
                        <a:t>(*.</a:t>
                      </a:r>
                      <a:r>
                        <a:rPr lang="en-US" sz="1100" dirty="0" err="1">
                          <a:effectLst/>
                        </a:rPr>
                        <a:t>xap</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/TEMPLATE/SiteTemplates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Site Definition files (onet.xml)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/TEMPLATE/XML</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Custom field type definition files (</a:t>
                      </a:r>
                      <a:r>
                        <a:rPr lang="en-US" sz="1100" dirty="0" err="1">
                          <a:effectLst/>
                        </a:rPr>
                        <a:t>fdltype</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1385266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itle 212995"/>
          <p:cNvSpPr>
            <a:spLocks noGrp="1" noChangeArrowheads="1"/>
          </p:cNvSpPr>
          <p:nvPr>
            <p:ph type="title"/>
          </p:nvPr>
        </p:nvSpPr>
        <p:spPr/>
        <p:txBody>
          <a:bodyPr/>
          <a:lstStyle/>
          <a:p>
            <a:pPr marL="0" indent="0" defTabSz="914400" eaLnBrk="1" hangingPunct="1"/>
            <a:r>
              <a:rPr lang="en-US" smtClean="0"/>
              <a:t>Deployment Using </a:t>
            </a:r>
            <a:r>
              <a:rPr lang="en-US" dirty="0" smtClean="0"/>
              <a:t>Solution Packages</a:t>
            </a:r>
          </a:p>
        </p:txBody>
      </p:sp>
      <p:sp>
        <p:nvSpPr>
          <p:cNvPr id="212997" name="Text Placeholder 212996"/>
          <p:cNvSpPr>
            <a:spLocks noGrp="1" noChangeArrowheads="1"/>
          </p:cNvSpPr>
          <p:nvPr>
            <p:ph type="body" idx="1"/>
          </p:nvPr>
        </p:nvSpPr>
        <p:spPr/>
        <p:txBody>
          <a:bodyPr>
            <a:normAutofit/>
          </a:bodyPr>
          <a:lstStyle/>
          <a:p>
            <a:pPr defTabSz="914400" eaLnBrk="1" hangingPunct="1"/>
            <a:r>
              <a:rPr lang="en-US" dirty="0" smtClean="0"/>
              <a:t>What is a solution package?</a:t>
            </a:r>
          </a:p>
          <a:p>
            <a:pPr lvl="1"/>
            <a:r>
              <a:rPr lang="en-US" dirty="0" smtClean="0">
                <a:latin typeface="Microsoft Sans Serif" pitchFamily="34" charset="0"/>
              </a:rPr>
              <a:t>Deployment mechanism</a:t>
            </a:r>
          </a:p>
          <a:p>
            <a:pPr lvl="1"/>
            <a:r>
              <a:rPr lang="en-US" dirty="0" smtClean="0">
                <a:latin typeface="Microsoft Sans Serif" pitchFamily="34" charset="0"/>
              </a:rPr>
              <a:t>Atomic </a:t>
            </a:r>
            <a:r>
              <a:rPr lang="en-US" dirty="0">
                <a:latin typeface="Microsoft Sans Serif" pitchFamily="34" charset="0"/>
              </a:rPr>
              <a:t>unit of </a:t>
            </a:r>
            <a:r>
              <a:rPr lang="en-US" dirty="0" smtClean="0">
                <a:latin typeface="Microsoft Sans Serif" pitchFamily="34" charset="0"/>
              </a:rPr>
              <a:t>reuse, deployment </a:t>
            </a:r>
            <a:r>
              <a:rPr lang="en-US" dirty="0">
                <a:latin typeface="Microsoft Sans Serif" pitchFamily="34" charset="0"/>
              </a:rPr>
              <a:t>and versioning</a:t>
            </a:r>
          </a:p>
          <a:p>
            <a:pPr lvl="1"/>
            <a:r>
              <a:rPr lang="en-US" dirty="0" smtClean="0">
                <a:latin typeface="Microsoft Sans Serif" pitchFamily="34" charset="0"/>
              </a:rPr>
              <a:t>A set </a:t>
            </a:r>
            <a:r>
              <a:rPr lang="en-US" dirty="0">
                <a:latin typeface="Microsoft Sans Serif" pitchFamily="34" charset="0"/>
              </a:rPr>
              <a:t>of files </a:t>
            </a:r>
            <a:r>
              <a:rPr lang="en-US" dirty="0" smtClean="0">
                <a:latin typeface="Microsoft Sans Serif" pitchFamily="34" charset="0"/>
              </a:rPr>
              <a:t>and manifest with installation instructions</a:t>
            </a:r>
          </a:p>
          <a:p>
            <a:pPr lvl="1"/>
            <a:r>
              <a:rPr lang="en-US" dirty="0">
                <a:latin typeface="Microsoft Sans Serif" pitchFamily="34" charset="0"/>
              </a:rPr>
              <a:t>A CAB file with </a:t>
            </a:r>
            <a:r>
              <a:rPr lang="en-US" dirty="0">
                <a:latin typeface="Courier New" pitchFamily="49" charset="0"/>
                <a:cs typeface="Courier New" pitchFamily="49" charset="0"/>
              </a:rPr>
              <a:t>*.</a:t>
            </a:r>
            <a:r>
              <a:rPr lang="en-US" dirty="0" err="1">
                <a:latin typeface="Courier New" pitchFamily="49" charset="0"/>
                <a:cs typeface="Courier New" pitchFamily="49" charset="0"/>
              </a:rPr>
              <a:t>wsp</a:t>
            </a:r>
            <a:r>
              <a:rPr lang="en-US" dirty="0">
                <a:latin typeface="Microsoft Sans Serif" pitchFamily="34" charset="0"/>
              </a:rPr>
              <a:t> </a:t>
            </a:r>
            <a:r>
              <a:rPr lang="en-US" dirty="0" smtClean="0">
                <a:latin typeface="Microsoft Sans Serif" pitchFamily="34" charset="0"/>
              </a:rPr>
              <a:t>extension</a:t>
            </a:r>
            <a:endParaRPr lang="en-US" dirty="0">
              <a:latin typeface="Microsoft Sans Serif" pitchFamily="34" charset="0"/>
            </a:endParaRPr>
          </a:p>
          <a:p>
            <a:pPr defTabSz="914400" eaLnBrk="1" hangingPunct="1"/>
            <a:endParaRPr lang="en-US" dirty="0" smtClean="0"/>
          </a:p>
          <a:p>
            <a:pPr defTabSz="914400" eaLnBrk="1" hangingPunct="1"/>
            <a:r>
              <a:rPr lang="en-US" dirty="0" smtClean="0"/>
              <a:t>What can be deployed via a solution package</a:t>
            </a:r>
          </a:p>
          <a:p>
            <a:pPr lvl="1" defTabSz="914400" eaLnBrk="1" hangingPunct="1"/>
            <a:r>
              <a:rPr lang="en-US" dirty="0" smtClean="0">
                <a:latin typeface="Microsoft Sans Serif" pitchFamily="34" charset="0"/>
              </a:rPr>
              <a:t>Feature definitions</a:t>
            </a:r>
          </a:p>
          <a:p>
            <a:pPr lvl="1" defTabSz="914400" eaLnBrk="1" hangingPunct="1"/>
            <a:r>
              <a:rPr lang="en-US" dirty="0" smtClean="0">
                <a:latin typeface="Microsoft Sans Serif" pitchFamily="34" charset="0"/>
              </a:rPr>
              <a:t>Images</a:t>
            </a:r>
          </a:p>
          <a:p>
            <a:pPr lvl="1" defTabSz="914400" eaLnBrk="1" hangingPunct="1"/>
            <a:r>
              <a:rPr lang="en-US" dirty="0" smtClean="0">
                <a:latin typeface="Microsoft Sans Serif" pitchFamily="34" charset="0"/>
              </a:rPr>
              <a:t>Assemblies</a:t>
            </a:r>
          </a:p>
          <a:p>
            <a:pPr lvl="1" defTabSz="914400" eaLnBrk="1" hangingPunct="1"/>
            <a:r>
              <a:rPr lang="en-US" dirty="0" smtClean="0">
                <a:latin typeface="Microsoft Sans Serif" pitchFamily="34" charset="0"/>
              </a:rPr>
              <a:t>And much more…</a:t>
            </a:r>
          </a:p>
        </p:txBody>
      </p:sp>
    </p:spTree>
    <p:extLst>
      <p:ext uri="{BB962C8B-B14F-4D97-AF65-F5344CB8AC3E}">
        <p14:creationId xmlns:p14="http://schemas.microsoft.com/office/powerpoint/2010/main" val="226175978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manifest.xml file</a:t>
            </a:r>
            <a:endParaRPr lang="en-US" dirty="0"/>
          </a:p>
        </p:txBody>
      </p:sp>
      <p:sp>
        <p:nvSpPr>
          <p:cNvPr id="3" name="Content Placeholder 2"/>
          <p:cNvSpPr>
            <a:spLocks noGrp="1"/>
          </p:cNvSpPr>
          <p:nvPr>
            <p:ph idx="1"/>
          </p:nvPr>
        </p:nvSpPr>
        <p:spPr/>
        <p:txBody>
          <a:bodyPr/>
          <a:lstStyle/>
          <a:p>
            <a:r>
              <a:rPr lang="en-US" dirty="0" smtClean="0"/>
              <a:t>Each Solution Package requires </a:t>
            </a:r>
            <a:r>
              <a:rPr lang="en-US" sz="2000" dirty="0" smtClean="0">
                <a:latin typeface="Courier New" pitchFamily="49" charset="0"/>
                <a:cs typeface="Courier New" pitchFamily="49" charset="0"/>
              </a:rPr>
              <a:t>manifest.xml</a:t>
            </a:r>
            <a:r>
              <a:rPr lang="en-US" dirty="0" smtClean="0"/>
              <a:t> file</a:t>
            </a:r>
          </a:p>
          <a:p>
            <a:pPr lvl="1"/>
            <a:r>
              <a:rPr lang="en-US" dirty="0" smtClean="0"/>
              <a:t>Mainly serves as instructions to installer on WFE</a:t>
            </a:r>
            <a:endParaRPr lang="en-US" dirty="0"/>
          </a:p>
        </p:txBody>
      </p:sp>
      <p:sp>
        <p:nvSpPr>
          <p:cNvPr id="5" name="TextBox 4"/>
          <p:cNvSpPr txBox="1"/>
          <p:nvPr/>
        </p:nvSpPr>
        <p:spPr>
          <a:xfrm>
            <a:off x="685800" y="2431097"/>
            <a:ext cx="7772400" cy="4274503"/>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Solution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SolutionId</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07752644-45b2-41c3-9eaa-2d58a1ac31b9</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SharePointProductVersion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15.0</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DeploymentServerType</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WebFrontEnd</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ResetWebServer</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FeatureManifests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FeatureManifest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LeadTracker</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\Feature.xml</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FeatureManifests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TemplateFiles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TemplateFile</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IMAGES\</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\FeatureIcon.gif</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TemplateFile</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IMAGES\</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\SiteIcon.gif</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TemplateFiles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Assemblies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Assembly</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WingtipDevProject.dll</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DeploymentTarget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GlobalAssemblyCache</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Assemblies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Solution</a:t>
            </a:r>
            <a:r>
              <a:rPr lang="en-US" sz="14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6501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 Deployment</a:t>
            </a:r>
            <a:endParaRPr lang="en-US" dirty="0"/>
          </a:p>
        </p:txBody>
      </p:sp>
      <p:sp>
        <p:nvSpPr>
          <p:cNvPr id="3" name="Content Placeholder 2"/>
          <p:cNvSpPr>
            <a:spLocks noGrp="1"/>
          </p:cNvSpPr>
          <p:nvPr>
            <p:ph idx="1"/>
          </p:nvPr>
        </p:nvSpPr>
        <p:spPr/>
        <p:txBody>
          <a:bodyPr/>
          <a:lstStyle/>
          <a:p>
            <a:r>
              <a:rPr lang="en-US" dirty="0" smtClean="0"/>
              <a:t>Done using Windows PowerShell scripts</a:t>
            </a:r>
          </a:p>
          <a:p>
            <a:pPr lvl="1"/>
            <a:r>
              <a:rPr lang="en-US" dirty="0">
                <a:latin typeface="Courier New" panose="02070309020205020404" pitchFamily="49" charset="0"/>
                <a:cs typeface="Courier New" panose="02070309020205020404" pitchFamily="49" charset="0"/>
              </a:rPr>
              <a:t>Add-</a:t>
            </a:r>
            <a:r>
              <a:rPr lang="en-US" dirty="0" err="1">
                <a:latin typeface="Courier New" panose="02070309020205020404" pitchFamily="49" charset="0"/>
                <a:cs typeface="Courier New" panose="02070309020205020404" pitchFamily="49" charset="0"/>
              </a:rPr>
              <a:t>SPSolution</a:t>
            </a:r>
            <a:r>
              <a:rPr lang="en-US" dirty="0" smtClean="0"/>
              <a:t> – uploads solution package</a:t>
            </a:r>
          </a:p>
          <a:p>
            <a:pPr lvl="1"/>
            <a:r>
              <a:rPr lang="en-US" dirty="0" smtClean="0">
                <a:latin typeface="Courier New" panose="02070309020205020404" pitchFamily="49" charset="0"/>
                <a:cs typeface="Courier New" panose="02070309020205020404" pitchFamily="49" charset="0"/>
              </a:rPr>
              <a:t>Install-</a:t>
            </a:r>
            <a:r>
              <a:rPr lang="en-US" dirty="0" err="1" smtClean="0">
                <a:latin typeface="Courier New" panose="02070309020205020404" pitchFamily="49" charset="0"/>
                <a:cs typeface="Courier New" panose="02070309020205020404" pitchFamily="49" charset="0"/>
              </a:rPr>
              <a:t>SPSolution</a:t>
            </a:r>
            <a:r>
              <a:rPr lang="en-US" dirty="0" smtClean="0"/>
              <a:t> – deploy solution </a:t>
            </a:r>
            <a:r>
              <a:rPr lang="en-US" dirty="0"/>
              <a:t>package</a:t>
            </a:r>
            <a:br>
              <a:rPr lang="en-US" dirty="0"/>
            </a:br>
            <a:endParaRPr lang="en-US" sz="1800" i="1" dirty="0">
              <a:solidFill>
                <a:schemeClr val="tx1">
                  <a:lumMod val="65000"/>
                  <a:lumOff val="35000"/>
                </a:schemeClr>
              </a:solidFill>
            </a:endParaRPr>
          </a:p>
          <a:p>
            <a:pPr lvl="1"/>
            <a:endParaRPr lang="en-US" i="1" dirty="0"/>
          </a:p>
        </p:txBody>
      </p:sp>
      <p:sp>
        <p:nvSpPr>
          <p:cNvPr id="4" name="TextBox 3"/>
          <p:cNvSpPr txBox="1"/>
          <p:nvPr/>
        </p:nvSpPr>
        <p:spPr>
          <a:xfrm>
            <a:off x="685800" y="2903739"/>
            <a:ext cx="7772400" cy="364946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PSSnapin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anose="020B0609020204030204" pitchFamily="49" charset="0"/>
                <a:ea typeface="Calibri" panose="020F0502020204030204" pitchFamily="34" charset="0"/>
                <a:cs typeface="Consolas" panose="020B0609020204030204" pitchFamily="49" charset="0"/>
              </a:rPr>
              <a:t>Microsoft.SharePoint.Powershell</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anose="020B0609020204030204" pitchFamily="49" charset="0"/>
                <a:ea typeface="Calibri" panose="020F0502020204030204" pitchFamily="34" charset="0"/>
                <a:cs typeface="Consolas" panose="020B0609020204030204" pitchFamily="49" charset="0"/>
              </a:rPr>
              <a:t>ErrorAction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anose="020B0609020204030204" pitchFamily="49" charset="0"/>
                <a:ea typeface="Calibri" panose="020F0502020204030204" pitchFamily="34" charset="0"/>
                <a:cs typeface="Consolas" panose="020B0609020204030204" pitchFamily="49" charset="0"/>
              </a:rPr>
              <a:t>SilentlyContinue</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anose="020B0609020204030204" pitchFamily="49" charset="0"/>
                <a:ea typeface="Calibri" panose="020F0502020204030204" pitchFamily="34" charset="0"/>
                <a:cs typeface="Consolas" panose="020B0609020204030204" pitchFamily="49" charset="0"/>
              </a:rPr>
              <a:t>"WingtipDevProject1.wsp"</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SolutionPackagePath</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anose="020B0609020204030204" pitchFamily="49" charset="0"/>
                <a:ea typeface="Calibri" panose="020F0502020204030204" pitchFamily="34" charset="0"/>
                <a:cs typeface="Consolas" panose="020B0609020204030204" pitchFamily="49" charset="0"/>
              </a:rPr>
              <a:t>"WingtipDevProject1_v1000\WingtipDevProject1.wsp"</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where-object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$_</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Name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A9A9A9"/>
                </a:solidFill>
                <a:latin typeface="Consolas" panose="020B0609020204030204" pitchFamily="49" charset="0"/>
                <a:ea typeface="Calibri" panose="020F0502020204030204" pitchFamily="34" charset="0"/>
                <a:cs typeface="Consolas" panose="020B0609020204030204" pitchFamily="49" charset="0"/>
              </a:rPr>
              <a:t>eq</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8B"/>
                </a:solidFill>
                <a:latin typeface="Consolas" panose="020B0609020204030204" pitchFamily="49" charset="0"/>
                <a:ea typeface="Calibri" panose="020F0502020204030204" pitchFamily="34" charset="0"/>
                <a:cs typeface="Consolas" panose="020B0609020204030204" pitchFamily="49" charset="0"/>
              </a:rPr>
              <a:t>if</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-ne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$null</a:t>
            </a: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B"/>
                </a:solidFill>
                <a:latin typeface="Consolas" panose="020B0609020204030204" pitchFamily="49" charset="0"/>
                <a:ea typeface="Calibri" panose="020F0502020204030204" pitchFamily="34" charset="0"/>
                <a:cs typeface="Consolas" panose="020B0609020204030204" pitchFamily="49" charset="0"/>
              </a:rPr>
              <a:t>if</a:t>
            </a:r>
            <a:r>
              <a:rPr lang="en-US" sz="1200" kern="0" dirty="0">
                <a:latin typeface="Consolas" panose="020B0609020204030204"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a:t>
            </a:r>
            <a:r>
              <a:rPr lang="en-US" sz="1200" kern="0" dirty="0" err="1">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latin typeface="Consolas" panose="020B0609020204030204" pitchFamily="49" charset="0"/>
                <a:ea typeface="Calibri" panose="020F0502020204030204" pitchFamily="34" charset="0"/>
                <a:cs typeface="Consolas" panose="020B0609020204030204" pitchFamily="49" charset="0"/>
              </a:rPr>
              <a:t>Deployed</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A9A9A9"/>
                </a:solidFill>
                <a:latin typeface="Consolas" panose="020B0609020204030204" pitchFamily="49" charset="0"/>
                <a:ea typeface="Calibri" panose="020F0502020204030204" pitchFamily="34" charset="0"/>
                <a:cs typeface="Consolas" panose="020B0609020204030204" pitchFamily="49" charset="0"/>
              </a:rPr>
              <a:t>eq</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$true</a:t>
            </a:r>
            <a:r>
              <a:rPr lang="en-US" sz="1200" kern="0" dirty="0">
                <a:latin typeface="Consolas" panose="020B0609020204030204" pitchFamily="49" charset="0"/>
                <a:ea typeface="Calibri" panose="020F0502020204030204" pitchFamily="34" charset="0"/>
                <a:cs typeface="Consolas" panose="020B0609020204030204" pitchFamily="49" charset="0"/>
              </a:rPr>
              <a:t>){</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Uninstall-</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-Identity</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-Local</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-Confirm:</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$false</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Remove-</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-Identity</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-Confirm:</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$false</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Write-Host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anose="020B0609020204030204" pitchFamily="49" charset="0"/>
                <a:ea typeface="Calibri" panose="020F0502020204030204" pitchFamily="34" charset="0"/>
                <a:cs typeface="Consolas" panose="020B0609020204030204" pitchFamily="49" charset="0"/>
              </a:rPr>
              <a:t>"Installing Solution..."</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anose="020B0609020204030204" pitchFamily="49" charset="0"/>
                <a:ea typeface="Calibri" panose="020F0502020204030204" pitchFamily="34" charset="0"/>
                <a:cs typeface="Consolas" panose="020B0609020204030204" pitchFamily="49" charset="0"/>
              </a:rPr>
              <a:t>LiteralPath</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SolutionPackagePath</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Install-</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-Identity</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-Local</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anose="020B0609020204030204" pitchFamily="49" charset="0"/>
                <a:ea typeface="Calibri" panose="020F0502020204030204" pitchFamily="34" charset="0"/>
                <a:cs typeface="Consolas" panose="020B0609020204030204" pitchFamily="49" charset="0"/>
              </a:rPr>
              <a:t>GACDeployment</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Write-Host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anose="020B0609020204030204" pitchFamily="49" charset="0"/>
                <a:ea typeface="Calibri" panose="020F0502020204030204" pitchFamily="34" charset="0"/>
                <a:cs typeface="Consolas" panose="020B0609020204030204" pitchFamily="49" charset="0"/>
              </a:rPr>
              <a:t>"Deployment Complete" </a:t>
            </a:r>
            <a:endParaRPr lang="en-US"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28920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Farm Solution</a:t>
            </a:r>
            <a:endParaRPr lang="en-US" dirty="0"/>
          </a:p>
        </p:txBody>
      </p:sp>
      <p:sp>
        <p:nvSpPr>
          <p:cNvPr id="3" name="Content Placeholder 2"/>
          <p:cNvSpPr>
            <a:spLocks noGrp="1"/>
          </p:cNvSpPr>
          <p:nvPr>
            <p:ph idx="1"/>
          </p:nvPr>
        </p:nvSpPr>
        <p:spPr/>
        <p:txBody>
          <a:bodyPr/>
          <a:lstStyle/>
          <a:p>
            <a:r>
              <a:rPr lang="en-US" dirty="0" smtClean="0"/>
              <a:t>Used to push out new files to WFE</a:t>
            </a:r>
          </a:p>
          <a:p>
            <a:pPr lvl="1"/>
            <a:r>
              <a:rPr lang="en-US" dirty="0"/>
              <a:t>U</a:t>
            </a:r>
            <a:r>
              <a:rPr lang="en-US" dirty="0" smtClean="0"/>
              <a:t>sed to replace images or DLLs with new version</a:t>
            </a:r>
          </a:p>
          <a:p>
            <a:pPr lvl="1"/>
            <a:r>
              <a:rPr lang="en-US" dirty="0" smtClean="0"/>
              <a:t>Used in feature upgrade</a:t>
            </a:r>
          </a:p>
          <a:p>
            <a:pPr lvl="1"/>
            <a:endParaRPr lang="en-US" dirty="0"/>
          </a:p>
          <a:p>
            <a:pPr lvl="1"/>
            <a:endParaRPr lang="en-US" dirty="0" smtClean="0"/>
          </a:p>
          <a:p>
            <a:pPr marL="347662" lvl="1" indent="0">
              <a:buNone/>
            </a:pPr>
            <a:endParaRPr lang="en-US" dirty="0" smtClean="0"/>
          </a:p>
          <a:p>
            <a:endParaRPr lang="en-US" dirty="0" smtClean="0"/>
          </a:p>
          <a:p>
            <a:endParaRPr lang="en-US" dirty="0" smtClean="0"/>
          </a:p>
          <a:p>
            <a:r>
              <a:rPr lang="en-US" dirty="0" smtClean="0"/>
              <a:t>Watch out…</a:t>
            </a:r>
          </a:p>
          <a:p>
            <a:pPr lvl="1"/>
            <a:r>
              <a:rPr lang="en-US" dirty="0" smtClean="0"/>
              <a:t>Solution update doesn’t automatically upgrade features</a:t>
            </a:r>
          </a:p>
          <a:p>
            <a:pPr lvl="1"/>
            <a:endParaRPr lang="en-US" dirty="0"/>
          </a:p>
        </p:txBody>
      </p:sp>
      <p:sp>
        <p:nvSpPr>
          <p:cNvPr id="4" name="TextBox 3"/>
          <p:cNvSpPr txBox="1"/>
          <p:nvPr/>
        </p:nvSpPr>
        <p:spPr>
          <a:xfrm>
            <a:off x="685800" y="3279850"/>
            <a:ext cx="7772400" cy="167315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60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B0000"/>
                </a:solidFill>
                <a:latin typeface="Consolas" panose="020B0609020204030204" pitchFamily="49" charset="0"/>
                <a:ea typeface="Calibri" panose="020F0502020204030204" pitchFamily="34" charset="0"/>
                <a:cs typeface="Consolas" panose="020B0609020204030204" pitchFamily="49" charset="0"/>
              </a:rPr>
              <a:t>"WingtipDevProject1.wsp"</a:t>
            </a:r>
            <a:endParaRPr lang="en-US" sz="2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SolutionPackagePath</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B0000"/>
                </a:solidFill>
                <a:latin typeface="Consolas" panose="020B0609020204030204" pitchFamily="49" charset="0"/>
                <a:ea typeface="Calibri" panose="020F0502020204030204" pitchFamily="34" charset="0"/>
                <a:cs typeface="Consolas" panose="020B0609020204030204" pitchFamily="49" charset="0"/>
              </a:rPr>
              <a:t>"WingtipDevProject1_v2000\WingtipDevProject1.wsp"</a:t>
            </a:r>
            <a:endParaRPr lang="en-US" sz="2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Update-</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-Identity</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LiteralPath</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SolutionPackagePath</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-Local</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GACDeployment</a:t>
            </a:r>
            <a:endParaRPr lang="en-US" sz="24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4621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7943338-A7CD-4425-875C-0CA10F09E8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5547237-B119-45CA-BEFC-A2DA2BDB03E7}">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dcmitype/"/>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CPT Course Module</Template>
  <TotalTime>1306</TotalTime>
  <Words>4153</Words>
  <Application>Microsoft Office PowerPoint</Application>
  <PresentationFormat>On-screen Show (4:3)</PresentationFormat>
  <Paragraphs>679</Paragraphs>
  <Slides>37</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Arial Black</vt:lpstr>
      <vt:lpstr>Calibri</vt:lpstr>
      <vt:lpstr>Consolas</vt:lpstr>
      <vt:lpstr>Courier New</vt:lpstr>
      <vt:lpstr>Lucida Console</vt:lpstr>
      <vt:lpstr>Microsoft Sans Serif</vt:lpstr>
      <vt:lpstr>Segoe</vt:lpstr>
      <vt:lpstr>Segoe UI</vt:lpstr>
      <vt:lpstr>Times New Roman</vt:lpstr>
      <vt:lpstr>Wingdings</vt:lpstr>
      <vt:lpstr>CPT Course Module</vt:lpstr>
      <vt:lpstr>Developing SharePoint Solutions</vt:lpstr>
      <vt:lpstr>Agenda</vt:lpstr>
      <vt:lpstr>SharePoint Solutions</vt:lpstr>
      <vt:lpstr>Sandbox Solutions in SharePoint 2013</vt:lpstr>
      <vt:lpstr>SharePointRoot Directory</vt:lpstr>
      <vt:lpstr>Deployment Using Solution Packages</vt:lpstr>
      <vt:lpstr>The manifest.xml file</vt:lpstr>
      <vt:lpstr>Farm Solution Deployment</vt:lpstr>
      <vt:lpstr>Updating a Farm Solution</vt:lpstr>
      <vt:lpstr>Creating Farm Solutions</vt:lpstr>
      <vt:lpstr>Agenda</vt:lpstr>
      <vt:lpstr>Designing and Implementing Features</vt:lpstr>
      <vt:lpstr>The feature.xml file</vt:lpstr>
      <vt:lpstr>Element Manifest Files</vt:lpstr>
      <vt:lpstr>Feature Element Types</vt:lpstr>
      <vt:lpstr>Feature Receivers</vt:lpstr>
      <vt:lpstr>Working with SharePoint Features</vt:lpstr>
      <vt:lpstr>Agenda</vt:lpstr>
      <vt:lpstr>Web Parts</vt:lpstr>
      <vt:lpstr>Overview of Developing Web Parts</vt:lpstr>
      <vt:lpstr>Creating the Custom Web Part Object</vt:lpstr>
      <vt:lpstr>Creating a Custom Web Part</vt:lpstr>
      <vt:lpstr>Agenda</vt:lpstr>
      <vt:lpstr>SharePoint Sites are Collections of Pages</vt:lpstr>
      <vt:lpstr>Site Pages vs. Application Pages</vt:lpstr>
      <vt:lpstr>SharePoint Integration with Master Pages </vt:lpstr>
      <vt:lpstr>Site Pages Overview</vt:lpstr>
      <vt:lpstr>Creating Site Pages from Page Templates</vt:lpstr>
      <vt:lpstr>Modules &amp; Elements.xml File</vt:lpstr>
      <vt:lpstr>'Hello World' Page Template for Site Page</vt:lpstr>
      <vt:lpstr>Designing Web Part Pages</vt:lpstr>
      <vt:lpstr>Adding Navigation Nodes to Top Nav Bar</vt:lpstr>
      <vt:lpstr>Provisioning Site Pages using  Page Templates</vt:lpstr>
      <vt:lpstr>Creating Application Pages</vt:lpstr>
      <vt:lpstr>Adding Code to An Application Page</vt:lpstr>
      <vt:lpstr>Navigating with CustomActions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SharePoint Solutions</dc:title>
  <dc:creator>Windows User</dc:creator>
  <cp:lastModifiedBy>Ted Pattison</cp:lastModifiedBy>
  <cp:revision>42</cp:revision>
  <dcterms:created xsi:type="dcterms:W3CDTF">2012-07-07T16:10:22Z</dcterms:created>
  <dcterms:modified xsi:type="dcterms:W3CDTF">2014-11-20T21:15:19Z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