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79" r:id="rId6"/>
    <p:sldId id="346" r:id="rId7"/>
    <p:sldId id="278" r:id="rId8"/>
    <p:sldId id="311" r:id="rId9"/>
    <p:sldId id="282" r:id="rId10"/>
    <p:sldId id="285" r:id="rId11"/>
    <p:sldId id="283" r:id="rId12"/>
    <p:sldId id="345" r:id="rId13"/>
    <p:sldId id="295" r:id="rId14"/>
    <p:sldId id="342" r:id="rId15"/>
    <p:sldId id="343" r:id="rId16"/>
    <p:sldId id="293" r:id="rId17"/>
    <p:sldId id="334" r:id="rId18"/>
    <p:sldId id="305" r:id="rId19"/>
    <p:sldId id="315" r:id="rId20"/>
    <p:sldId id="318" r:id="rId21"/>
    <p:sldId id="319" r:id="rId22"/>
    <p:sldId id="338" r:id="rId23"/>
    <p:sldId id="335" r:id="rId24"/>
    <p:sldId id="339" r:id="rId25"/>
    <p:sldId id="340" r:id="rId26"/>
    <p:sldId id="327" r:id="rId27"/>
    <p:sldId id="326" r:id="rId28"/>
    <p:sldId id="329" r:id="rId29"/>
    <p:sldId id="330" r:id="rId30"/>
    <p:sldId id="331" r:id="rId31"/>
    <p:sldId id="332" r:id="rId32"/>
    <p:sldId id="333" r:id="rId33"/>
    <p:sldId id="324" r:id="rId34"/>
    <p:sldId id="321" r:id="rId35"/>
    <p:sldId id="322" r:id="rId36"/>
    <p:sldId id="336" r:id="rId37"/>
    <p:sldId id="320" r:id="rId38"/>
    <p:sldId id="341" r:id="rId39"/>
    <p:sldId id="337"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9972" autoAdjust="0"/>
  </p:normalViewPr>
  <p:slideViewPr>
    <p:cSldViewPr>
      <p:cViewPr varScale="1">
        <p:scale>
          <a:sx n="53" d="100"/>
          <a:sy n="53" d="100"/>
        </p:scale>
        <p:origin x="2256" y="5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483"/>
    </p:cViewPr>
  </p:sorterViewPr>
  <p:notesViewPr>
    <p:cSldViewPr>
      <p:cViewPr varScale="1">
        <p:scale>
          <a:sx n="92" d="100"/>
          <a:sy n="92" d="100"/>
        </p:scale>
        <p:origin x="3163"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students will introduce</a:t>
            </a:r>
            <a:r>
              <a:rPr lang="en-US" sz="1200" kern="1200" baseline="0" dirty="0" smtClean="0">
                <a:solidFill>
                  <a:schemeClr val="tx1"/>
                </a:solidFill>
                <a:effectLst/>
                <a:latin typeface="+mn-lt"/>
                <a:ea typeface="+mn-ea"/>
                <a:cs typeface="+mn-cs"/>
              </a:rPr>
              <a:t> students to the big picture of SharePoint development. You will learn about the architecture and topology of a SharePoint on-premises farm. </a:t>
            </a:r>
            <a:r>
              <a:rPr lang="en-US" sz="1200" kern="1200" dirty="0" smtClean="0">
                <a:solidFill>
                  <a:schemeClr val="tx1"/>
                </a:solidFill>
                <a:effectLst/>
                <a:latin typeface="+mn-lt"/>
                <a:ea typeface="+mn-ea"/>
                <a:cs typeface="+mn-cs"/>
              </a:rPr>
              <a:t>You will learn about the two main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SharePoint </a:t>
            </a:r>
            <a:r>
              <a:rPr lang="en-US" sz="1200" kern="1200" baseline="0" dirty="0" smtClean="0">
                <a:solidFill>
                  <a:schemeClr val="tx1"/>
                </a:solidFill>
                <a:effectLst/>
                <a:latin typeface="+mn-lt"/>
                <a:ea typeface="+mn-ea"/>
                <a:cs typeface="+mn-cs"/>
              </a:rPr>
              <a:t>development strategies which include </a:t>
            </a:r>
            <a:r>
              <a:rPr lang="en-US" sz="1200" kern="1200" dirty="0" smtClean="0">
                <a:solidFill>
                  <a:schemeClr val="tx1"/>
                </a:solidFill>
                <a:effectLst/>
                <a:latin typeface="+mn-lt"/>
                <a:ea typeface="+mn-ea"/>
                <a:cs typeface="+mn-cs"/>
              </a:rPr>
              <a:t>full trust solutions and SharePoint</a:t>
            </a:r>
            <a:r>
              <a:rPr lang="en-US" sz="1200" kern="1200" baseline="0" dirty="0" smtClean="0">
                <a:solidFill>
                  <a:schemeClr val="tx1"/>
                </a:solidFill>
                <a:effectLst/>
                <a:latin typeface="+mn-lt"/>
                <a:ea typeface="+mn-ea"/>
                <a:cs typeface="+mn-cs"/>
              </a:rPr>
              <a:t> apps. You will also be introduced to a set of tools that are often used during SharePoint development.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674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can be deployed in three ways. An</a:t>
            </a:r>
            <a:r>
              <a:rPr lang="en-US" baseline="0" dirty="0" smtClean="0"/>
              <a:t> On-Premises deployment is historically the most common. This is where SharePoint is installed on company servers behind the firewall and administrators manage the performance, storage and business continuity story. A Hosted deployment is one in which SharePoint is installed and managed by a third party. The most common and popular instance of this is Office 365. In some scenarios, either as companies migrate from an On-Premises deployment to Hosted or where a permanent co-existence is desired, SharePoint can also be deployed in a hybrid model where a local On-Premises installation is aware of a Hosted SharePoint tenant.</a:t>
            </a:r>
            <a:endParaRPr lang="en-US" dirty="0"/>
          </a:p>
        </p:txBody>
      </p:sp>
    </p:spTree>
    <p:extLst>
      <p:ext uri="{BB962C8B-B14F-4D97-AF65-F5344CB8AC3E}">
        <p14:creationId xmlns:p14="http://schemas.microsoft.com/office/powerpoint/2010/main" val="43196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mentioned, there are two different types of extensibility options for SharePoint developers: solutions and</a:t>
            </a:r>
            <a:r>
              <a:rPr lang="en-US" baseline="0" dirty="0" smtClean="0"/>
              <a:t> add-ins (formerly known as apps) </a:t>
            </a:r>
            <a:r>
              <a:rPr lang="en-US" dirty="0" smtClean="0"/>
              <a:t>. This slide shows that some of these are available in certain deployment</a:t>
            </a:r>
            <a:r>
              <a:rPr lang="en-US" baseline="0" dirty="0" smtClean="0"/>
              <a:t> </a:t>
            </a:r>
            <a:r>
              <a:rPr lang="en-US" dirty="0" smtClean="0"/>
              <a:t>scenarios while others are not.</a:t>
            </a:r>
            <a:endParaRPr lang="en-US" dirty="0"/>
          </a:p>
        </p:txBody>
      </p:sp>
    </p:spTree>
    <p:extLst>
      <p:ext uri="{BB962C8B-B14F-4D97-AF65-F5344CB8AC3E}">
        <p14:creationId xmlns:p14="http://schemas.microsoft.com/office/powerpoint/2010/main" val="3375017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oldest</a:t>
            </a:r>
            <a:r>
              <a:rPr lang="en-US" baseline="0" dirty="0" smtClean="0"/>
              <a:t> and most mature way to program against SharePoint is to use the server-side object model. This is available in solutions and is accessible from custom code running on the SharePoint server. However this model is being deprecated by Microsoft in favor of more client-friendly APIs.</a:t>
            </a:r>
            <a:endParaRPr lang="en-US" dirty="0"/>
          </a:p>
        </p:txBody>
      </p:sp>
    </p:spTree>
    <p:extLst>
      <p:ext uri="{BB962C8B-B14F-4D97-AF65-F5344CB8AC3E}">
        <p14:creationId xmlns:p14="http://schemas.microsoft.com/office/powerpoint/2010/main" val="2466630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a:t>
            </a:r>
            <a:r>
              <a:rPr lang="en-US" baseline="0" dirty="0" smtClean="0"/>
              <a:t> introduced the client-side object model, also known as the CSOM. This enables developers to use .NET, Silverlight or JavaScript to interact with SharePoint from the SharePoint server. In SharePoint 2013 Microsoft greatly expanded the area and API enabling many more types of solutions to be built with the CSOM.</a:t>
            </a:r>
            <a:endParaRPr lang="en-US" dirty="0"/>
          </a:p>
        </p:txBody>
      </p:sp>
    </p:spTree>
    <p:extLst>
      <p:ext uri="{BB962C8B-B14F-4D97-AF65-F5344CB8AC3E}">
        <p14:creationId xmlns:p14="http://schemas.microsoft.com/office/powerpoint/2010/main" val="2140321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800" dirty="0" smtClean="0"/>
              <a:t>In SharePoint 2013 the </a:t>
            </a:r>
            <a:r>
              <a:rPr lang="en-US" dirty="0" smtClean="0"/>
              <a:t>Service root URI contains the URI to the target SharePoint</a:t>
            </a:r>
            <a:r>
              <a:rPr lang="en-US" baseline="0" dirty="0" smtClean="0"/>
              <a:t> site and then the relative path to the </a:t>
            </a:r>
            <a:r>
              <a:rPr lang="en-US" b="1" baseline="0" dirty="0" err="1" smtClean="0"/>
              <a:t>client.svc</a:t>
            </a:r>
            <a:r>
              <a:rPr lang="en-US" baseline="0" dirty="0" smtClean="0"/>
              <a:t> entry point inside the </a:t>
            </a:r>
            <a:r>
              <a:rPr lang="en-US" b="1" baseline="0" dirty="0" smtClean="0"/>
              <a:t>_</a:t>
            </a:r>
            <a:r>
              <a:rPr lang="en-US" b="1" baseline="0" dirty="0" err="1" smtClean="0"/>
              <a:t>vti_bin</a:t>
            </a:r>
            <a:r>
              <a:rPr lang="en-US" b="1" baseline="0" dirty="0" smtClean="0"/>
              <a:t> </a:t>
            </a:r>
            <a:r>
              <a:rPr lang="en-US" baseline="0" dirty="0" smtClean="0"/>
              <a:t>virtual directory. After that you add the resource path to specify an object such as a site or list. Here's an example of a resource path for the current site.</a:t>
            </a:r>
          </a:p>
          <a:p>
            <a:endParaRPr lang="en-US" baseline="0" dirty="0" smtClean="0"/>
          </a:p>
          <a:p>
            <a:pPr marL="0" indent="0">
              <a:buFont typeface="Arial" panose="020B0604020202020204" pitchFamily="34" charset="0"/>
              <a:buNone/>
            </a:pPr>
            <a:r>
              <a:rPr lang="en-US" sz="900" dirty="0" smtClean="0">
                <a:latin typeface="Courier New" pitchFamily="49" charset="0"/>
                <a:cs typeface="Courier New" pitchFamily="49" charset="0"/>
              </a:rPr>
              <a:t>http://intranet.wingtip.com/</a:t>
            </a:r>
            <a:r>
              <a:rPr lang="en-US" sz="900" b="1" dirty="0" smtClean="0">
                <a:solidFill>
                  <a:schemeClr val="accent2">
                    <a:lumMod val="50000"/>
                  </a:schemeClr>
                </a:solidFill>
                <a:latin typeface="Courier New" pitchFamily="49" charset="0"/>
                <a:cs typeface="Courier New" pitchFamily="49" charset="0"/>
              </a:rPr>
              <a:t>_vti_bin/client.svc</a:t>
            </a:r>
            <a:r>
              <a:rPr lang="en-US" sz="900" dirty="0" smtClean="0">
                <a:latin typeface="Courier New" pitchFamily="49" charset="0"/>
                <a:cs typeface="Courier New" pitchFamily="49" charset="0"/>
              </a:rPr>
              <a:t>/web</a:t>
            </a:r>
            <a:endParaRPr lang="en-US" dirty="0" smtClean="0"/>
          </a:p>
          <a:p>
            <a:endParaRPr lang="en-US" sz="2800" dirty="0" smtClean="0"/>
          </a:p>
          <a:p>
            <a:r>
              <a:rPr lang="en-US" sz="2800" dirty="0" smtClean="0"/>
              <a:t>SharePoint</a:t>
            </a:r>
            <a:r>
              <a:rPr lang="en-US" sz="2800" baseline="0" dirty="0" smtClean="0"/>
              <a:t> 2013 allows </a:t>
            </a:r>
            <a:r>
              <a:rPr lang="en-US" sz="2800" dirty="0" smtClean="0"/>
              <a:t>REST URLs to go through </a:t>
            </a:r>
            <a:r>
              <a:rPr lang="en-US" sz="2800" b="1" dirty="0" smtClean="0"/>
              <a:t>_</a:t>
            </a:r>
            <a:r>
              <a:rPr lang="en-US" sz="2800" b="1" dirty="0" err="1" smtClean="0"/>
              <a:t>api</a:t>
            </a:r>
            <a:r>
              <a:rPr lang="en-US" sz="2800" b="1" dirty="0" smtClean="0"/>
              <a:t> </a:t>
            </a:r>
            <a:r>
              <a:rPr lang="en-US" sz="2800" dirty="0" smtClean="0"/>
              <a:t>folder which cleans up the look of the </a:t>
            </a:r>
            <a:r>
              <a:rPr lang="en-US" sz="2400" dirty="0" smtClean="0"/>
              <a:t>URLs that need to be built and removes </a:t>
            </a:r>
            <a:r>
              <a:rPr lang="en-US" sz="2400" b="1" dirty="0" err="1" smtClean="0"/>
              <a:t>client.svc</a:t>
            </a:r>
            <a:r>
              <a:rPr lang="en-US" sz="2400" dirty="0" smtClean="0"/>
              <a:t> file name from URL. The URL below is equivalent to the one above and should be preferred.</a:t>
            </a:r>
          </a:p>
          <a:p>
            <a:endParaRPr lang="en-US" sz="2400" dirty="0" smtClean="0"/>
          </a:p>
          <a:p>
            <a:pPr marL="0" indent="0">
              <a:buFont typeface="Arial" panose="020B0604020202020204" pitchFamily="34" charset="0"/>
              <a:buNone/>
            </a:pPr>
            <a:r>
              <a:rPr lang="en-US" sz="2400" dirty="0" smtClean="0">
                <a:latin typeface="Courier New" pitchFamily="49" charset="0"/>
                <a:cs typeface="Courier New" pitchFamily="49" charset="0"/>
              </a:rPr>
              <a:t>http://intranet.wingtip.com/</a:t>
            </a:r>
            <a:r>
              <a:rPr lang="en-US" sz="2400" b="1" dirty="0" smtClean="0">
                <a:solidFill>
                  <a:schemeClr val="accent2">
                    <a:lumMod val="50000"/>
                  </a:schemeClr>
                </a:solidFill>
                <a:latin typeface="Courier New" pitchFamily="49" charset="0"/>
                <a:cs typeface="Courier New" pitchFamily="49" charset="0"/>
              </a:rPr>
              <a:t>_api</a:t>
            </a:r>
            <a:r>
              <a:rPr lang="en-US" sz="2400" dirty="0" smtClean="0">
                <a:latin typeface="Courier New" pitchFamily="49" charset="0"/>
                <a:cs typeface="Courier New" pitchFamily="49" charset="0"/>
              </a:rPr>
              <a:t>/web</a:t>
            </a:r>
            <a:endParaRPr lang="en-US" sz="2400" dirty="0" smtClean="0"/>
          </a:p>
        </p:txBody>
      </p:sp>
    </p:spTree>
    <p:extLst>
      <p:ext uri="{BB962C8B-B14F-4D97-AF65-F5344CB8AC3E}">
        <p14:creationId xmlns:p14="http://schemas.microsoft.com/office/powerpoint/2010/main" val="2199658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8231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SharePoint moving to a more client-side or “off the SharePoint box” development model, there are many common web development tools</a:t>
            </a:r>
            <a:r>
              <a:rPr lang="en-US" baseline="0" dirty="0" smtClean="0"/>
              <a:t> that will be useful for developers. </a:t>
            </a:r>
          </a:p>
          <a:p>
            <a:endParaRPr lang="en-US" baseline="0" dirty="0" smtClean="0"/>
          </a:p>
          <a:p>
            <a:r>
              <a:rPr lang="en-US" baseline="0" dirty="0" smtClean="0"/>
              <a:t>The Web Essentials extension to Visual Studio 2003 is a free add-on was authored by a senior person on the Microsoft ASP.NET web development team and includes a TON of cross browser tools to make your life easier.</a:t>
            </a:r>
          </a:p>
          <a:p>
            <a:endParaRPr lang="en-US" baseline="0" dirty="0" smtClean="0"/>
          </a:p>
          <a:p>
            <a:r>
              <a:rPr lang="en-US" dirty="0" smtClean="0"/>
              <a:t>http://visualstudiogallery.msdn.microsoft.com/07d54d12-7133-4e15-becb-6f451ea3bea6</a:t>
            </a:r>
          </a:p>
        </p:txBody>
      </p:sp>
    </p:spTree>
    <p:extLst>
      <p:ext uri="{BB962C8B-B14F-4D97-AF65-F5344CB8AC3E}">
        <p14:creationId xmlns:p14="http://schemas.microsoft.com/office/powerpoint/2010/main" val="2324227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popular browsers include developer tools for debugging JavaScript, understanding how a page is constructed client-side and inspecting CSS styles.</a:t>
            </a:r>
            <a:endParaRPr lang="en-US" dirty="0"/>
          </a:p>
        </p:txBody>
      </p:sp>
    </p:spTree>
    <p:extLst>
      <p:ext uri="{BB962C8B-B14F-4D97-AF65-F5344CB8AC3E}">
        <p14:creationId xmlns:p14="http://schemas.microsoft.com/office/powerpoint/2010/main" val="2905375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SharePoint moving to a more client-side or “off the SharePoint box” development model, there are many common web development tools</a:t>
            </a:r>
            <a:r>
              <a:rPr lang="en-US" baseline="0" dirty="0" smtClean="0"/>
              <a:t> that will be useful for developers. </a:t>
            </a:r>
          </a:p>
          <a:p>
            <a:endParaRPr lang="en-US" baseline="0" dirty="0" smtClean="0"/>
          </a:p>
          <a:p>
            <a:r>
              <a:rPr lang="en-US" baseline="0" dirty="0" smtClean="0"/>
              <a:t>The Web Essentials </a:t>
            </a:r>
            <a:r>
              <a:rPr lang="en-US" baseline="0" smtClean="0"/>
              <a:t>2013 for Visual </a:t>
            </a:r>
            <a:r>
              <a:rPr lang="en-US" baseline="0" smtClean="0"/>
              <a:t>Studio </a:t>
            </a:r>
            <a:r>
              <a:rPr lang="en-US" baseline="0" smtClean="0"/>
              <a:t>2013 </a:t>
            </a:r>
            <a:r>
              <a:rPr lang="en-US" baseline="0" dirty="0" smtClean="0"/>
              <a:t>free add on is by a senior person on the Microsoft ASP.NET web development team and includes a TON of cross browser tools to make your life easier.</a:t>
            </a:r>
          </a:p>
          <a:p>
            <a:r>
              <a:rPr lang="en-US" dirty="0" smtClean="0"/>
              <a:t>http://visualstudiogallery.msdn.microsoft.com/07d54d12-7133-4e15-becb-6f451ea3bea6</a:t>
            </a:r>
          </a:p>
          <a:p>
            <a:endParaRPr lang="en-US" dirty="0" smtClean="0"/>
          </a:p>
          <a:p>
            <a:r>
              <a:rPr lang="en-US" dirty="0" smtClean="0"/>
              <a:t>Fiddler is an HTTP debugging proxy that enables</a:t>
            </a:r>
            <a:r>
              <a:rPr lang="en-US" baseline="0" dirty="0" smtClean="0"/>
              <a:t> you to see the raw requests &amp; responses coming form the currently logged in user:</a:t>
            </a:r>
          </a:p>
          <a:p>
            <a:r>
              <a:rPr lang="en-US" dirty="0" smtClean="0"/>
              <a:t>http://www.fiddler2.com/fiddler2/</a:t>
            </a:r>
            <a:endParaRPr lang="en-US" dirty="0"/>
          </a:p>
        </p:txBody>
      </p:sp>
    </p:spTree>
    <p:extLst>
      <p:ext uri="{BB962C8B-B14F-4D97-AF65-F5344CB8AC3E}">
        <p14:creationId xmlns:p14="http://schemas.microsoft.com/office/powerpoint/2010/main" val="122612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 the last few years, Windows PowerShell scripting has begun to replace older DOS-style batch files and VBScript files as the preferred way to manage and automate administrative tasks</a:t>
            </a:r>
          </a:p>
          <a:p>
            <a:endParaRPr lang="en-US" dirty="0" smtClean="0"/>
          </a:p>
          <a:p>
            <a:pPr marL="628650" lvl="1" indent="-171450" algn="l">
              <a:buFont typeface="Arial" pitchFamily="34" charset="0"/>
              <a:buChar char="•"/>
            </a:pPr>
            <a:r>
              <a:rPr lang="en-US" dirty="0" err="1" smtClean="0"/>
              <a:t>Cmdlets</a:t>
            </a:r>
            <a:r>
              <a:rPr lang="en-US" dirty="0" smtClean="0"/>
              <a:t> are callable functions. </a:t>
            </a:r>
          </a:p>
          <a:p>
            <a:pPr marL="628650" lvl="1" indent="-171450" algn="l">
              <a:buFont typeface="Arial" pitchFamily="34" charset="0"/>
              <a:buChar char="•"/>
            </a:pPr>
            <a:r>
              <a:rPr lang="en-US" dirty="0" smtClean="0"/>
              <a:t>Pipelining allows one </a:t>
            </a:r>
            <a:r>
              <a:rPr lang="en-US" dirty="0" err="1" smtClean="0"/>
              <a:t>Cmdlet</a:t>
            </a:r>
            <a:r>
              <a:rPr lang="en-US" dirty="0" smtClean="0"/>
              <a:t> to return an object as input to another.</a:t>
            </a:r>
          </a:p>
          <a:p>
            <a:pPr marL="628650" lvl="1" indent="-171450" algn="l">
              <a:buFont typeface="Arial" pitchFamily="34" charset="0"/>
              <a:buChar char="•"/>
            </a:pPr>
            <a:r>
              <a:rPr lang="en-US" dirty="0" smtClean="0"/>
              <a:t>Windows PowerShell includes formatting features to display output using lists or tables.</a:t>
            </a:r>
          </a:p>
          <a:p>
            <a:pPr marL="628650" lvl="1" indent="-171450" algn="l">
              <a:buFont typeface="Arial" pitchFamily="34" charset="0"/>
              <a:buChar char="•"/>
            </a:pPr>
            <a:r>
              <a:rPr lang="en-US" dirty="0" smtClean="0"/>
              <a:t>Windows PowerShell is based on a provider-based model based on Snap-ins.</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24</a:t>
            </a:fld>
            <a:endParaRPr lang="en-US" dirty="0"/>
          </a:p>
        </p:txBody>
      </p:sp>
    </p:spTree>
    <p:extLst>
      <p:ext uri="{BB962C8B-B14F-4D97-AF65-F5344CB8AC3E}">
        <p14:creationId xmlns:p14="http://schemas.microsoft.com/office/powerpoint/2010/main" val="879663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example shows calling a </a:t>
            </a:r>
            <a:r>
              <a:rPr lang="en-US" dirty="0" err="1" smtClean="0"/>
              <a:t>Cmdlet</a:t>
            </a:r>
            <a:r>
              <a:rPr lang="en-US" dirty="0" smtClean="0"/>
              <a:t> that takes no parameters.</a:t>
            </a:r>
          </a:p>
          <a:p>
            <a:r>
              <a:rPr lang="en-US" dirty="0" smtClean="0"/>
              <a:t>The second example adds filtering by adding a </a:t>
            </a:r>
            <a:r>
              <a:rPr lang="en-US" b="1" dirty="0" smtClean="0"/>
              <a:t>Where-Object</a:t>
            </a:r>
            <a:r>
              <a:rPr lang="en-US" dirty="0" smtClean="0"/>
              <a:t> </a:t>
            </a:r>
            <a:r>
              <a:rPr lang="en-US" dirty="0" err="1" smtClean="0"/>
              <a:t>cmdlet</a:t>
            </a:r>
            <a:r>
              <a:rPr lang="en-US" dirty="0" smtClean="0"/>
              <a:t>:</a:t>
            </a:r>
          </a:p>
          <a:p>
            <a:pPr marL="628650" lvl="1" indent="-171450" algn="l">
              <a:buFont typeface="Arial" pitchFamily="34" charset="0"/>
              <a:buChar char="•"/>
            </a:pPr>
            <a:r>
              <a:rPr lang="en-US" b="1" dirty="0" smtClean="0"/>
              <a:t>Where-Object {$_.name –</a:t>
            </a:r>
            <a:r>
              <a:rPr lang="en-US" b="1" dirty="0" err="1" smtClean="0"/>
              <a:t>eq</a:t>
            </a:r>
            <a:r>
              <a:rPr lang="en-US" b="1" dirty="0" smtClean="0"/>
              <a:t> "F*"}</a:t>
            </a:r>
          </a:p>
          <a:p>
            <a:pPr marL="628650" lvl="1" indent="-171450" algn="l">
              <a:buFont typeface="Arial" pitchFamily="34" charset="0"/>
              <a:buChar char="•"/>
            </a:pPr>
            <a:r>
              <a:rPr lang="en-US" dirty="0" smtClean="0"/>
              <a:t>The syntax </a:t>
            </a:r>
            <a:r>
              <a:rPr lang="en-US" b="1" dirty="0" smtClean="0"/>
              <a:t>$_ </a:t>
            </a:r>
            <a:r>
              <a:rPr lang="en-US" dirty="0" smtClean="0"/>
              <a:t>refers to the object in question</a:t>
            </a:r>
          </a:p>
          <a:p>
            <a:pPr marL="628650" lvl="1" indent="-171450" algn="l">
              <a:buFont typeface="Arial" pitchFamily="34" charset="0"/>
              <a:buChar char="•"/>
            </a:pPr>
            <a:r>
              <a:rPr lang="en-US" b="1" dirty="0" smtClean="0"/>
              <a:t>$_.name </a:t>
            </a:r>
            <a:r>
              <a:rPr lang="en-US" dirty="0" smtClean="0"/>
              <a:t>refers to the object's name property</a:t>
            </a:r>
          </a:p>
          <a:p>
            <a:pPr marL="628650" lvl="1" indent="-171450" algn="l">
              <a:buFont typeface="Arial" pitchFamily="34" charset="0"/>
              <a:buChar char="•"/>
            </a:pPr>
            <a:r>
              <a:rPr lang="en-US" b="1" dirty="0" smtClean="0"/>
              <a:t>-</a:t>
            </a:r>
            <a:r>
              <a:rPr lang="en-US" b="1" dirty="0" err="1" smtClean="0"/>
              <a:t>eq</a:t>
            </a:r>
            <a:r>
              <a:rPr lang="en-US" b="1" dirty="0" smtClean="0"/>
              <a:t> </a:t>
            </a:r>
            <a:r>
              <a:rPr lang="en-US" dirty="0" smtClean="0"/>
              <a:t>is the operator for equals</a:t>
            </a:r>
          </a:p>
          <a:p>
            <a:endParaRPr lang="en-US" dirty="0" smtClean="0"/>
          </a:p>
          <a:p>
            <a:r>
              <a:rPr lang="en-US" dirty="0" smtClean="0"/>
              <a:t>The third example adds in formatting instructions. </a:t>
            </a:r>
          </a:p>
          <a:p>
            <a:endParaRPr lang="en-US" dirty="0" smtClean="0"/>
          </a:p>
          <a:p>
            <a:r>
              <a:rPr lang="en-US" dirty="0" smtClean="0"/>
              <a:t>The last example redirects output so it is stored in a new text file.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25</a:t>
            </a:fld>
            <a:endParaRPr lang="en-US" dirty="0"/>
          </a:p>
        </p:txBody>
      </p:sp>
    </p:spTree>
    <p:extLst>
      <p:ext uri="{BB962C8B-B14F-4D97-AF65-F5344CB8AC3E}">
        <p14:creationId xmlns:p14="http://schemas.microsoft.com/office/powerpoint/2010/main" val="1742791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default, Windows PowerShell does not </a:t>
            </a:r>
            <a:r>
              <a:rPr lang="en-US" smtClean="0"/>
              <a:t>allow scripts </a:t>
            </a:r>
            <a:r>
              <a:rPr lang="en-US" dirty="0" smtClean="0"/>
              <a:t>to run.</a:t>
            </a:r>
            <a:r>
              <a:rPr lang="en-US" baseline="0" dirty="0" smtClean="0"/>
              <a:t> The SharePoint </a:t>
            </a:r>
            <a:r>
              <a:rPr lang="en-US" dirty="0" smtClean="0"/>
              <a:t>Administrator must change execution policy to enable script execution.</a:t>
            </a:r>
          </a:p>
          <a:p>
            <a:pPr lvl="1"/>
            <a:endParaRPr lang="en-US" dirty="0" smtClean="0"/>
          </a:p>
          <a:p>
            <a:r>
              <a:rPr lang="en-US" dirty="0" smtClean="0"/>
              <a:t>There are a number of settings that you can apply</a:t>
            </a:r>
            <a:r>
              <a:rPr lang="en-US" baseline="0" dirty="0" smtClean="0"/>
              <a:t> to </a:t>
            </a:r>
            <a:r>
              <a:rPr lang="en-US" dirty="0" smtClean="0"/>
              <a:t>Execution Policy:</a:t>
            </a:r>
          </a:p>
          <a:p>
            <a:pPr marL="628650" lvl="1" indent="-171450">
              <a:buFont typeface="Arial" pitchFamily="34" charset="0"/>
              <a:buChar char="•"/>
            </a:pPr>
            <a:r>
              <a:rPr lang="en-US" b="1" dirty="0" smtClean="0"/>
              <a:t>restricted</a:t>
            </a:r>
            <a:r>
              <a:rPr lang="en-US" dirty="0" smtClean="0"/>
              <a:t> (default) – Scripts prohibited from executing.</a:t>
            </a:r>
          </a:p>
          <a:p>
            <a:pPr marL="628650" lvl="1" indent="-171450">
              <a:buFont typeface="Arial" pitchFamily="34" charset="0"/>
              <a:buChar char="•"/>
            </a:pPr>
            <a:r>
              <a:rPr lang="en-US" b="1" dirty="0" smtClean="0"/>
              <a:t>unrestricted</a:t>
            </a:r>
            <a:r>
              <a:rPr lang="en-US" dirty="0" smtClean="0"/>
              <a:t> - Scripts can execute. Scripts that are signed can run with user interaction. Scripts that are not signed result in prompting user for permission to execute.</a:t>
            </a:r>
          </a:p>
          <a:p>
            <a:pPr marL="628650" lvl="1" indent="-171450">
              <a:buFont typeface="Arial" pitchFamily="34" charset="0"/>
              <a:buChar char="•"/>
            </a:pPr>
            <a:r>
              <a:rPr lang="en-US" b="1" dirty="0" smtClean="0"/>
              <a:t>bypass</a:t>
            </a:r>
            <a:r>
              <a:rPr lang="en-US" dirty="0" smtClean="0"/>
              <a:t> (developer mode) – Scripts can execute and user interaction is suppressed.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26</a:t>
            </a:fld>
            <a:endParaRPr lang="en-US" dirty="0"/>
          </a:p>
        </p:txBody>
      </p:sp>
    </p:spTree>
    <p:extLst>
      <p:ext uri="{BB962C8B-B14F-4D97-AF65-F5344CB8AC3E}">
        <p14:creationId xmlns:p14="http://schemas.microsoft.com/office/powerpoint/2010/main" val="261316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initial release of Windows </a:t>
            </a:r>
            <a:r>
              <a:rPr lang="en-US" dirty="0" err="1" smtClean="0"/>
              <a:t>Powershell</a:t>
            </a:r>
            <a:r>
              <a:rPr lang="en-US" dirty="0" smtClean="0"/>
              <a:t>, administrators and developers usually resorted to writing scripts with NotePad. Windows PowerShell 2 provides a nice development environment for writing Windows PowerShell scripts named the </a:t>
            </a:r>
            <a:r>
              <a:rPr lang="en-US" b="1" dirty="0" smtClean="0"/>
              <a:t>Windows PowerShell Integrated Scripting Environment (ISE)</a:t>
            </a:r>
            <a:r>
              <a:rPr lang="en-US" dirty="0" smtClean="0"/>
              <a:t>. </a:t>
            </a:r>
          </a:p>
          <a:p>
            <a:endParaRPr lang="en-US" dirty="0" smtClean="0"/>
          </a:p>
          <a:p>
            <a:r>
              <a:rPr lang="en-US" dirty="0" smtClean="0"/>
              <a:t>When it comes to writing complex scripts with control of flow logic, it is really nice to be able to debug and single step through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27</a:t>
            </a:fld>
            <a:endParaRPr lang="en-US" dirty="0"/>
          </a:p>
        </p:txBody>
      </p:sp>
    </p:spTree>
    <p:extLst>
      <p:ext uri="{BB962C8B-B14F-4D97-AF65-F5344CB8AC3E}">
        <p14:creationId xmlns:p14="http://schemas.microsoft.com/office/powerpoint/2010/main" val="1290068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SharePoint Server 2013 </a:t>
            </a:r>
            <a:r>
              <a:rPr lang="en-US" dirty="0" smtClean="0"/>
              <a:t>adds many </a:t>
            </a:r>
            <a:r>
              <a:rPr lang="en-US" dirty="0" err="1" smtClean="0"/>
              <a:t>cmdlets</a:t>
            </a:r>
            <a:r>
              <a:rPr lang="en-US" dirty="0" smtClean="0"/>
              <a:t> for SharePoint administration through a Snap-in provider named </a:t>
            </a:r>
            <a:r>
              <a:rPr lang="en-US" b="1" dirty="0" err="1" smtClean="0"/>
              <a:t>Microsoft.SharePoint.PowerShell</a:t>
            </a:r>
            <a:r>
              <a:rPr lang="en-US" dirty="0" smtClean="0"/>
              <a:t>. The SharePoint </a:t>
            </a:r>
            <a:r>
              <a:rPr lang="en-US" dirty="0" err="1" smtClean="0"/>
              <a:t>cmdlets</a:t>
            </a:r>
            <a:r>
              <a:rPr lang="en-US" dirty="0" smtClean="0"/>
              <a:t> cannot be called until the SharePoint snap-in has been loaded.</a:t>
            </a:r>
          </a:p>
          <a:p>
            <a:endParaRPr lang="en-US" dirty="0" smtClean="0"/>
          </a:p>
          <a:p>
            <a:r>
              <a:rPr lang="en-US" dirty="0" smtClean="0"/>
              <a:t>There are two common ways to load the SharePoint snap-in:</a:t>
            </a:r>
          </a:p>
          <a:p>
            <a:pPr marL="628650" lvl="1" indent="-171450">
              <a:buFont typeface="Arial" pitchFamily="34" charset="0"/>
              <a:buChar char="•"/>
            </a:pPr>
            <a:r>
              <a:rPr lang="en-US" dirty="0" smtClean="0"/>
              <a:t>Call the </a:t>
            </a:r>
            <a:r>
              <a:rPr lang="en-US" b="1" dirty="0" smtClean="0"/>
              <a:t>Add-</a:t>
            </a:r>
            <a:r>
              <a:rPr lang="en-US" b="1" dirty="0" err="1" smtClean="0"/>
              <a:t>PSSnapin</a:t>
            </a:r>
            <a:r>
              <a:rPr lang="en-US" b="1" dirty="0" smtClean="0"/>
              <a:t> </a:t>
            </a:r>
            <a:r>
              <a:rPr lang="en-US" dirty="0" err="1" smtClean="0"/>
              <a:t>cmdlet</a:t>
            </a:r>
            <a:r>
              <a:rPr lang="en-US" dirty="0" smtClean="0"/>
              <a:t> and pass a parameter with the snap-in name</a:t>
            </a:r>
          </a:p>
          <a:p>
            <a:pPr marL="628650" lvl="1" indent="-171450">
              <a:buFont typeface="Arial" pitchFamily="34" charset="0"/>
              <a:buChar char="•"/>
            </a:pPr>
            <a:r>
              <a:rPr lang="en-US" dirty="0" smtClean="0"/>
              <a:t>Launch the Windows PowerShell console using </a:t>
            </a:r>
            <a:r>
              <a:rPr lang="en-US" b="1" dirty="0" smtClean="0"/>
              <a:t>SharePoint 2013 Management Console</a:t>
            </a:r>
            <a:r>
              <a:rPr lang="en-US" dirty="0" smtClean="0"/>
              <a:t>. This link points to an XML file that loads the SharePoint snap-in in a declarative fashion.</a:t>
            </a:r>
          </a:p>
          <a:p>
            <a:pPr lvl="2"/>
            <a:endParaRPr lang="en-US" dirty="0" smtClean="0"/>
          </a:p>
          <a:p>
            <a:pPr lvl="2"/>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28</a:t>
            </a:fld>
            <a:endParaRPr lang="en-US" dirty="0"/>
          </a:p>
        </p:txBody>
      </p:sp>
    </p:spTree>
    <p:extLst>
      <p:ext uri="{BB962C8B-B14F-4D97-AF65-F5344CB8AC3E}">
        <p14:creationId xmlns:p14="http://schemas.microsoft.com/office/powerpoint/2010/main" val="2952540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SharePoint logging</a:t>
            </a:r>
            <a:r>
              <a:rPr lang="en-US" baseline="0" dirty="0" smtClean="0"/>
              <a:t> system is called the Unified Logging Service, or ULS for short. You can configure the level of logging through Central Administration for on-premises deployments only. In addition, when something occurs you can use the </a:t>
            </a:r>
            <a:r>
              <a:rPr lang="en-US" b="1" baseline="0" dirty="0" smtClean="0"/>
              <a:t>Merge-</a:t>
            </a:r>
            <a:r>
              <a:rPr lang="en-US" b="1" baseline="0" dirty="0" err="1" smtClean="0"/>
              <a:t>SPLogFile</a:t>
            </a:r>
            <a:r>
              <a:rPr lang="en-US" baseline="0" dirty="0" smtClean="0"/>
              <a:t> </a:t>
            </a:r>
            <a:r>
              <a:rPr lang="en-US" baseline="0" dirty="0" err="1" smtClean="0"/>
              <a:t>cmdlet</a:t>
            </a:r>
            <a:r>
              <a:rPr lang="en-US" baseline="0" dirty="0" smtClean="0"/>
              <a:t> to search across all servers in the farm and find all entries matching the message provided.</a:t>
            </a:r>
            <a:endParaRPr lang="en-US" dirty="0"/>
          </a:p>
        </p:txBody>
      </p:sp>
    </p:spTree>
    <p:extLst>
      <p:ext uri="{BB962C8B-B14F-4D97-AF65-F5344CB8AC3E}">
        <p14:creationId xmlns:p14="http://schemas.microsoft.com/office/powerpoint/2010/main" val="236417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developer dashboard</a:t>
            </a:r>
            <a:r>
              <a:rPr lang="en-US" baseline="0" dirty="0" smtClean="0"/>
              <a:t> was introduced in SharePoint 2010 in an effort to assist developers with finding performance issues with custom components on a page. In SharePoint 2013 it has been improved to be surfaced as a popup window and track all requests for the current logged-in user (note: not all users, just the currently logged-in user).</a:t>
            </a:r>
            <a:endParaRPr lang="en-US" dirty="0"/>
          </a:p>
        </p:txBody>
      </p:sp>
    </p:spTree>
    <p:extLst>
      <p:ext uri="{BB962C8B-B14F-4D97-AF65-F5344CB8AC3E}">
        <p14:creationId xmlns:p14="http://schemas.microsoft.com/office/powerpoint/2010/main" val="1134787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dashboard must be enabled through the server-side</a:t>
            </a:r>
            <a:r>
              <a:rPr lang="en-US" baseline="0" dirty="0" smtClean="0"/>
              <a:t> SharePoint </a:t>
            </a:r>
            <a:r>
              <a:rPr lang="en-US" dirty="0" smtClean="0"/>
              <a:t>API</a:t>
            </a:r>
            <a:r>
              <a:rPr lang="en-US" baseline="0" dirty="0" smtClean="0"/>
              <a:t> such as with PowerShell as shown on the slide. This means that it is not available in Office 365. It is only available in SharePoint on-premises installations.</a:t>
            </a:r>
            <a:endParaRPr lang="en-US" dirty="0"/>
          </a:p>
        </p:txBody>
      </p:sp>
    </p:spTree>
    <p:extLst>
      <p:ext uri="{BB962C8B-B14F-4D97-AF65-F5344CB8AC3E}">
        <p14:creationId xmlns:p14="http://schemas.microsoft.com/office/powerpoint/2010/main" val="4001793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3395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SharePoint developer environment</a:t>
            </a:r>
            <a:r>
              <a:rPr lang="en-US" baseline="0" dirty="0" smtClean="0"/>
              <a:t> can be a tedious and complicated task. You can use a setup guide we’ve provided with detailed walk-through steps. We offer tis guide free of charge to the SharePoint community and </a:t>
            </a:r>
            <a:r>
              <a:rPr lang="en-US" baseline="0" dirty="0" err="1" smtClean="0"/>
              <a:t>distrubute</a:t>
            </a:r>
            <a:r>
              <a:rPr lang="en-US" baseline="0" dirty="0" smtClean="0"/>
              <a:t> it through the Members section of our website: www.criticalpathtraining.com. </a:t>
            </a:r>
            <a:endParaRPr lang="en-US" dirty="0"/>
          </a:p>
        </p:txBody>
      </p:sp>
    </p:spTree>
    <p:extLst>
      <p:ext uri="{BB962C8B-B14F-4D97-AF65-F5344CB8AC3E}">
        <p14:creationId xmlns:p14="http://schemas.microsoft.com/office/powerpoint/2010/main" val="115261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hangingPunct="1"/>
            <a:r>
              <a:rPr lang="en-US" dirty="0" smtClean="0">
                <a:latin typeface="Arial" pitchFamily="34" charset="0"/>
                <a:cs typeface="MS PGothic"/>
              </a:rPr>
              <a:t>SharePoint Foundation 2013 is the </a:t>
            </a:r>
            <a:r>
              <a:rPr lang="en-US" baseline="0" dirty="0" smtClean="0">
                <a:latin typeface="Arial" pitchFamily="34" charset="0"/>
                <a:cs typeface="MS PGothic"/>
              </a:rPr>
              <a:t>free version of SharePoint that provides the core collaboration capabilities. </a:t>
            </a:r>
            <a:r>
              <a:rPr lang="en-US" dirty="0" smtClean="0">
                <a:latin typeface="Arial" pitchFamily="34" charset="0"/>
                <a:cs typeface="MS PGothic"/>
              </a:rPr>
              <a:t>SharePoint Server 2013 is the next version of the SharePoint technology stack. </a:t>
            </a:r>
          </a:p>
          <a:p>
            <a:pPr hangingPunct="1"/>
            <a:endParaRPr lang="en-US" i="1" dirty="0" smtClean="0">
              <a:latin typeface="Arial" pitchFamily="34" charset="0"/>
              <a:cs typeface="MS PGothic"/>
            </a:endParaRPr>
          </a:p>
          <a:p>
            <a:pPr hangingPunct="1"/>
            <a:r>
              <a:rPr lang="en-US" dirty="0" smtClean="0">
                <a:latin typeface="Arial" pitchFamily="34" charset="0"/>
                <a:cs typeface="MS PGothic"/>
              </a:rPr>
              <a:t>Like</a:t>
            </a:r>
            <a:r>
              <a:rPr lang="en-US" baseline="0" dirty="0" smtClean="0">
                <a:latin typeface="Arial" pitchFamily="34" charset="0"/>
                <a:cs typeface="MS PGothic"/>
              </a:rPr>
              <a:t> SharePoint 2010, </a:t>
            </a:r>
            <a:r>
              <a:rPr lang="en-US" dirty="0" smtClean="0">
                <a:latin typeface="Arial" pitchFamily="34" charset="0"/>
                <a:cs typeface="MS PGothic"/>
              </a:rPr>
              <a:t>SharePoint 2013 only runs on 64-bit operating systems. It is supported on both Windows Server 2008 R2 w/ Service Pack 1 or on the latest</a:t>
            </a:r>
            <a:r>
              <a:rPr lang="en-US" baseline="0" dirty="0" smtClean="0">
                <a:latin typeface="Arial" pitchFamily="34" charset="0"/>
                <a:cs typeface="MS PGothic"/>
              </a:rPr>
              <a:t> release of Windows Server: Windows Server 2012 R2.</a:t>
            </a:r>
            <a:endParaRPr lang="en-US" dirty="0" smtClean="0">
              <a:latin typeface="Arial" pitchFamily="34" charset="0"/>
              <a:cs typeface="MS PGothic"/>
            </a:endParaRPr>
          </a:p>
          <a:p>
            <a:pPr hangingPunct="1"/>
            <a:endParaRPr lang="en-US" dirty="0" smtClean="0">
              <a:latin typeface="Arial" pitchFamily="34" charset="0"/>
              <a:cs typeface="MS PGothic"/>
            </a:endParaRPr>
          </a:p>
          <a:p>
            <a:pPr hangingPunct="1"/>
            <a:r>
              <a:rPr lang="en-US" dirty="0" smtClean="0">
                <a:latin typeface="Arial" pitchFamily="34" charset="0"/>
                <a:cs typeface="MS PGothic"/>
              </a:rPr>
              <a:t>However unlike SharePoint 2010, SharePoint</a:t>
            </a:r>
            <a:r>
              <a:rPr lang="en-US" baseline="0" dirty="0" smtClean="0">
                <a:latin typeface="Arial" pitchFamily="34" charset="0"/>
                <a:cs typeface="MS PGothic"/>
              </a:rPr>
              <a:t> 2013 cannot be installed on a client operating system such as Windows 7 or Windows 8. However there are some developer extensibility opportunities for SharePoint 2013 where all you need is a browser, Internet connection and a developer instance of Office 365. Others only require Visual Studio 2013.</a:t>
            </a:r>
            <a:endParaRPr lang="en-US" dirty="0" smtClean="0">
              <a:latin typeface="Arial" pitchFamily="34" charset="0"/>
              <a:cs typeface="MS PGothic"/>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4</a:t>
            </a:fld>
            <a:endParaRPr lang="en-US" dirty="0"/>
          </a:p>
        </p:txBody>
      </p:sp>
    </p:spTree>
    <p:extLst>
      <p:ext uri="{BB962C8B-B14F-4D97-AF65-F5344CB8AC3E}">
        <p14:creationId xmlns:p14="http://schemas.microsoft.com/office/powerpoint/2010/main" val="3069356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5609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SharePoint Farm is simply a collection of servers that have SharePoint installed on them and are all connected to the same configuration database (aka:</a:t>
            </a:r>
            <a:r>
              <a:rPr lang="en-US" baseline="0" dirty="0" smtClean="0"/>
              <a:t> the </a:t>
            </a:r>
            <a:r>
              <a:rPr lang="en-US" baseline="0" dirty="0" err="1" smtClean="0"/>
              <a:t>config</a:t>
            </a:r>
            <a:r>
              <a:rPr lang="en-US" baseline="0" dirty="0" smtClean="0"/>
              <a:t> DB).</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5</a:t>
            </a:fld>
            <a:endParaRPr lang="en-US" dirty="0"/>
          </a:p>
        </p:txBody>
      </p:sp>
    </p:spTree>
    <p:extLst>
      <p:ext uri="{BB962C8B-B14F-4D97-AF65-F5344CB8AC3E}">
        <p14:creationId xmlns:p14="http://schemas.microsoft.com/office/powerpoint/2010/main" val="369848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r>
              <a:rPr lang="en-US" dirty="0" smtClean="0"/>
              <a:t>Microsoft broke up the</a:t>
            </a:r>
            <a:r>
              <a:rPr lang="en-US" baseline="0" dirty="0" smtClean="0"/>
              <a:t> Shared Service Provider (SSP) framework in SharePoint 2007 into a new model called Service Applications. This new model facilitates a multitenant deployment of SharePoint 2010 as much more flexible SharePoint farm topologies. </a:t>
            </a:r>
          </a:p>
          <a:p>
            <a:endParaRPr lang="en-US" baseline="0" dirty="0" smtClean="0"/>
          </a:p>
          <a:p>
            <a:r>
              <a:rPr lang="en-US" baseline="0" dirty="0" smtClean="0"/>
              <a:t>Web applications are no longer tied to a collection of configured service offerings such as in the SSP model. Now Web applications can be associated with different service offerings (service applications) on a more a la carte model.</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6</a:t>
            </a:fld>
            <a:endParaRPr lang="en-US" dirty="0"/>
          </a:p>
        </p:txBody>
      </p:sp>
    </p:spTree>
    <p:extLst>
      <p:ext uri="{BB962C8B-B14F-4D97-AF65-F5344CB8AC3E}">
        <p14:creationId xmlns:p14="http://schemas.microsoft.com/office/powerpoint/2010/main" val="175350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sites and content live within SQL</a:t>
            </a:r>
            <a:r>
              <a:rPr lang="en-US" baseline="0" dirty="0" smtClean="0"/>
              <a:t> Server databases called “content databases”. SharePoint is primarily a Web-based application. Microsoft uses Web applications, also referred to as Web Sites in Internet Information Services (IIS), as the HTTP/HTTP entry point into SharePoint site collections.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7</a:t>
            </a:fld>
            <a:endParaRPr lang="en-US" dirty="0"/>
          </a:p>
        </p:txBody>
      </p:sp>
    </p:spTree>
    <p:extLst>
      <p:ext uri="{BB962C8B-B14F-4D97-AF65-F5344CB8AC3E}">
        <p14:creationId xmlns:p14="http://schemas.microsoft.com/office/powerpoint/2010/main" val="322842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All user-generated content resides in SharePoint sites. The primary types</a:t>
            </a:r>
            <a:r>
              <a:rPr lang="en-US" baseline="0" dirty="0" smtClean="0"/>
              <a:t> of content include items within lists and documents inside document libraries. However, there are other forms of user-generated content as well such as customization data and personalization data tracked by server-side web parts as well. </a:t>
            </a:r>
          </a:p>
          <a:p>
            <a:endParaRPr lang="en-US" baseline="0" dirty="0" smtClean="0"/>
          </a:p>
          <a:p>
            <a:r>
              <a:rPr lang="en-US" baseline="0" dirty="0" smtClean="0"/>
              <a:t>Sites are grouped into site collections. Whenever a site is created, it is always created within a scope of a specific site collection. Furthermore, each site collection is associated with exactly one content database which is used to store the content of all the sites inside.</a:t>
            </a:r>
          </a:p>
          <a:p>
            <a:endParaRPr lang="en-US" baseline="0" dirty="0" smtClean="0"/>
          </a:p>
          <a:p>
            <a:r>
              <a:rPr lang="en-US" baseline="0" dirty="0" smtClean="0"/>
              <a:t>Each site collection must have exactly one site referred to as the “top-level” or “root” site. The URL of the top-level site is always the same as the URL of the site collection. A site collection may additionally contain child sites below the root site. Child sites can be nested within other child sites within a site collection resulting in the creation of a site hierarchy. While SharePoint supports nested child sites more than 10 levels in depth, experience has taught the SharePoint community that creating deep site hierarchies can be very hard to manage and to scale. </a:t>
            </a:r>
          </a:p>
          <a:p>
            <a:endParaRPr lang="en-US" baseline="0" dirty="0" smtClean="0"/>
          </a:p>
          <a:p>
            <a:r>
              <a:rPr lang="en-US" sz="2200" dirty="0"/>
              <a:t>A key reason why the SharePoint architecture requires that sites are always partitioned into site collections has to do with security. More specifically, s</a:t>
            </a:r>
            <a:r>
              <a:rPr lang="en-US" sz="1800" dirty="0"/>
              <a:t>ite collections provide a scope for administrative privileges. If you are configured as the site collection administrator (aka site collection owner), you are guaranteed to have full administrative control over all the sites inside. </a:t>
            </a:r>
            <a:endParaRPr lang="en-US" baseline="0" dirty="0" smtClean="0"/>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8</a:t>
            </a:fld>
            <a:endParaRPr lang="en-US"/>
          </a:p>
        </p:txBody>
      </p:sp>
    </p:spTree>
    <p:extLst>
      <p:ext uri="{BB962C8B-B14F-4D97-AF65-F5344CB8AC3E}">
        <p14:creationId xmlns:p14="http://schemas.microsoft.com/office/powerpoint/2010/main" val="939885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offers a few different surface areas for management. For administrators, they can use the</a:t>
            </a:r>
            <a:r>
              <a:rPr lang="en-US" baseline="0" dirty="0" smtClean="0"/>
              <a:t> Central Administration website that provides all farm-wide management capabilities. They can also use the command-line PowerShell interface known as the SharePoint 2013 Management Shell. Both of these are only available for on-premises deployments. Every site in SharePoint also contains a Site Settings site that allows for management by site collection and site administrators of site collections and sites. It is security and context trimmed so only certain things can be managed depending on who is logged in and what has been enabled/installed on the site collection/site.</a:t>
            </a:r>
            <a:endParaRPr lang="en-US" dirty="0"/>
          </a:p>
        </p:txBody>
      </p:sp>
    </p:spTree>
    <p:extLst>
      <p:ext uri="{BB962C8B-B14F-4D97-AF65-F5344CB8AC3E}">
        <p14:creationId xmlns:p14="http://schemas.microsoft.com/office/powerpoint/2010/main" val="2875324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84540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810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riticalpathtraining.com/Member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with SharePoint 2013</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2848162" y="3048000"/>
            <a:ext cx="4714875" cy="3200400"/>
          </a:xfrm>
          <a:prstGeom prst="rect">
            <a:avLst/>
          </a:prstGeom>
          <a:ln>
            <a:solidFill>
              <a:schemeClr val="bg1">
                <a:lumMod val="50000"/>
              </a:schemeClr>
            </a:solidFill>
          </a:ln>
        </p:spPr>
      </p:pic>
      <p:pic>
        <p:nvPicPr>
          <p:cNvPr id="17" name="Picture 16"/>
          <p:cNvPicPr>
            <a:picLocks noChangeAspect="1"/>
          </p:cNvPicPr>
          <p:nvPr/>
        </p:nvPicPr>
        <p:blipFill>
          <a:blip r:embed="rId3"/>
          <a:stretch>
            <a:fillRect/>
          </a:stretch>
        </p:blipFill>
        <p:spPr>
          <a:xfrm>
            <a:off x="4085396" y="3572739"/>
            <a:ext cx="4739211" cy="302983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Managing Features</a:t>
            </a:r>
            <a:endParaRPr lang="en-US" dirty="0"/>
          </a:p>
        </p:txBody>
      </p:sp>
      <p:sp>
        <p:nvSpPr>
          <p:cNvPr id="3" name="Content Placeholder 2"/>
          <p:cNvSpPr>
            <a:spLocks noGrp="1"/>
          </p:cNvSpPr>
          <p:nvPr>
            <p:ph idx="1"/>
          </p:nvPr>
        </p:nvSpPr>
        <p:spPr/>
        <p:txBody>
          <a:bodyPr/>
          <a:lstStyle/>
          <a:p>
            <a:r>
              <a:rPr lang="en-US" dirty="0" smtClean="0"/>
              <a:t>Site collection administrator can activate features</a:t>
            </a:r>
          </a:p>
          <a:p>
            <a:pPr lvl="1"/>
            <a:r>
              <a:rPr lang="en-US" dirty="0" smtClean="0"/>
              <a:t>Some features activate at site (aka web) level</a:t>
            </a:r>
          </a:p>
          <a:p>
            <a:pPr lvl="1"/>
            <a:r>
              <a:rPr lang="en-US" dirty="0" smtClean="0"/>
              <a:t>Other features activate at site collection level</a:t>
            </a:r>
            <a:endParaRPr lang="en-US" dirty="0"/>
          </a:p>
        </p:txBody>
      </p:sp>
      <p:grpSp>
        <p:nvGrpSpPr>
          <p:cNvPr id="9" name="Group 8"/>
          <p:cNvGrpSpPr/>
          <p:nvPr/>
        </p:nvGrpSpPr>
        <p:grpSpPr>
          <a:xfrm>
            <a:off x="323124" y="3167433"/>
            <a:ext cx="2188840" cy="3219951"/>
            <a:chOff x="1600200" y="3048000"/>
            <a:chExt cx="2282151" cy="3477169"/>
          </a:xfrm>
        </p:grpSpPr>
        <p:pic>
          <p:nvPicPr>
            <p:cNvPr id="4" name="Picture 3"/>
            <p:cNvPicPr>
              <a:picLocks noChangeAspect="1"/>
            </p:cNvPicPr>
            <p:nvPr/>
          </p:nvPicPr>
          <p:blipFill>
            <a:blip r:embed="rId4"/>
            <a:stretch>
              <a:fillRect/>
            </a:stretch>
          </p:blipFill>
          <p:spPr>
            <a:xfrm>
              <a:off x="1600200" y="3048000"/>
              <a:ext cx="2282151" cy="3477169"/>
            </a:xfrm>
            <a:prstGeom prst="rect">
              <a:avLst/>
            </a:prstGeom>
            <a:ln>
              <a:solidFill>
                <a:schemeClr val="bg1">
                  <a:lumMod val="50000"/>
                </a:schemeClr>
              </a:solidFill>
            </a:ln>
          </p:spPr>
        </p:pic>
        <p:sp>
          <p:nvSpPr>
            <p:cNvPr id="7" name="Rounded Rectangle 6"/>
            <p:cNvSpPr/>
            <p:nvPr/>
          </p:nvSpPr>
          <p:spPr>
            <a:xfrm>
              <a:off x="1828800" y="3352800"/>
              <a:ext cx="1371600" cy="152400"/>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ounded Rectangle 7"/>
            <p:cNvSpPr/>
            <p:nvPr/>
          </p:nvSpPr>
          <p:spPr>
            <a:xfrm>
              <a:off x="1828800" y="5638800"/>
              <a:ext cx="1371600" cy="152400"/>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11" name="Straight Arrow Connector 10"/>
          <p:cNvCxnSpPr/>
          <p:nvPr/>
        </p:nvCxnSpPr>
        <p:spPr>
          <a:xfrm flipV="1">
            <a:off x="1784812" y="3351146"/>
            <a:ext cx="1063350" cy="169104"/>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772915" y="3962400"/>
            <a:ext cx="2418085" cy="1674746"/>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789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Download Strategy (MDS) Feature</a:t>
            </a:r>
            <a:endParaRPr lang="en-US" dirty="0"/>
          </a:p>
        </p:txBody>
      </p:sp>
      <p:sp>
        <p:nvSpPr>
          <p:cNvPr id="3" name="Content Placeholder 2"/>
          <p:cNvSpPr>
            <a:spLocks noGrp="1"/>
          </p:cNvSpPr>
          <p:nvPr>
            <p:ph idx="1"/>
          </p:nvPr>
        </p:nvSpPr>
        <p:spPr/>
        <p:txBody>
          <a:bodyPr>
            <a:normAutofit/>
          </a:bodyPr>
          <a:lstStyle/>
          <a:p>
            <a:r>
              <a:rPr lang="en-US" sz="2400" dirty="0" smtClean="0"/>
              <a:t>MDS features used to smooth page transitions</a:t>
            </a:r>
          </a:p>
          <a:p>
            <a:pPr lvl="1"/>
            <a:r>
              <a:rPr lang="en-US" sz="2000" dirty="0" smtClean="0"/>
              <a:t>Implemented with site-scoped feature</a:t>
            </a:r>
          </a:p>
          <a:p>
            <a:pPr lvl="1"/>
            <a:r>
              <a:rPr lang="en-US" sz="2000" dirty="0" smtClean="0"/>
              <a:t>MDS features is activated in Team Site by default</a:t>
            </a:r>
          </a:p>
          <a:p>
            <a:pPr lvl="1"/>
            <a:r>
              <a:rPr lang="en-US" sz="2000" dirty="0"/>
              <a:t>MDS </a:t>
            </a:r>
            <a:r>
              <a:rPr lang="en-US" sz="2000" dirty="0" smtClean="0"/>
              <a:t>feature </a:t>
            </a:r>
            <a:r>
              <a:rPr lang="en-US" sz="2000" dirty="0"/>
              <a:t>is </a:t>
            </a:r>
            <a:r>
              <a:rPr lang="en-US" sz="2000" dirty="0" smtClean="0"/>
              <a:t>disabled (and not supported) in Publishing Sites</a:t>
            </a:r>
            <a:endParaRPr lang="en-US" dirty="0"/>
          </a:p>
        </p:txBody>
      </p:sp>
      <p:pic>
        <p:nvPicPr>
          <p:cNvPr id="5" name="Picture 4"/>
          <p:cNvPicPr>
            <a:picLocks noChangeAspect="1"/>
          </p:cNvPicPr>
          <p:nvPr/>
        </p:nvPicPr>
        <p:blipFill>
          <a:blip r:embed="rId2"/>
          <a:stretch>
            <a:fillRect/>
          </a:stretch>
        </p:blipFill>
        <p:spPr>
          <a:xfrm>
            <a:off x="1172711" y="3124200"/>
            <a:ext cx="4981147" cy="1285830"/>
          </a:xfrm>
          <a:prstGeom prst="rect">
            <a:avLst/>
          </a:prstGeom>
          <a:ln>
            <a:solidFill>
              <a:schemeClr val="bg1">
                <a:lumMod val="50000"/>
              </a:schemeClr>
            </a:solidFill>
          </a:ln>
        </p:spPr>
      </p:pic>
      <p:grpSp>
        <p:nvGrpSpPr>
          <p:cNvPr id="13" name="Group 12"/>
          <p:cNvGrpSpPr/>
          <p:nvPr/>
        </p:nvGrpSpPr>
        <p:grpSpPr>
          <a:xfrm>
            <a:off x="362658" y="4648200"/>
            <a:ext cx="8171742" cy="1905000"/>
            <a:chOff x="381000" y="4267200"/>
            <a:chExt cx="7518003" cy="1752600"/>
          </a:xfrm>
        </p:grpSpPr>
        <p:pic>
          <p:nvPicPr>
            <p:cNvPr id="4" name="Picture 3"/>
            <p:cNvPicPr>
              <a:picLocks noChangeAspect="1"/>
            </p:cNvPicPr>
            <p:nvPr/>
          </p:nvPicPr>
          <p:blipFill rotWithShape="1">
            <a:blip r:embed="rId3"/>
            <a:srcRect r="23523" b="47249"/>
            <a:stretch/>
          </p:blipFill>
          <p:spPr>
            <a:xfrm>
              <a:off x="383877" y="4572000"/>
              <a:ext cx="3554801" cy="1447800"/>
            </a:xfrm>
            <a:prstGeom prst="rect">
              <a:avLst/>
            </a:prstGeom>
            <a:ln w="12700">
              <a:solidFill>
                <a:schemeClr val="tx1">
                  <a:lumMod val="50000"/>
                  <a:lumOff val="50000"/>
                </a:schemeClr>
              </a:solidFill>
            </a:ln>
          </p:spPr>
        </p:pic>
        <p:pic>
          <p:nvPicPr>
            <p:cNvPr id="6" name="Picture 5"/>
            <p:cNvPicPr>
              <a:picLocks noChangeAspect="1"/>
            </p:cNvPicPr>
            <p:nvPr/>
          </p:nvPicPr>
          <p:blipFill rotWithShape="1">
            <a:blip r:embed="rId4"/>
            <a:srcRect b="48796"/>
            <a:stretch/>
          </p:blipFill>
          <p:spPr>
            <a:xfrm>
              <a:off x="4266483" y="4572000"/>
              <a:ext cx="3632520" cy="1447800"/>
            </a:xfrm>
            <a:prstGeom prst="rect">
              <a:avLst/>
            </a:prstGeom>
            <a:ln w="12700">
              <a:solidFill>
                <a:schemeClr val="tx1">
                  <a:lumMod val="50000"/>
                  <a:lumOff val="50000"/>
                </a:schemeClr>
              </a:solidFill>
            </a:ln>
          </p:spPr>
        </p:pic>
        <p:sp>
          <p:nvSpPr>
            <p:cNvPr id="7" name="Rounded Rectangle 6"/>
            <p:cNvSpPr/>
            <p:nvPr/>
          </p:nvSpPr>
          <p:spPr>
            <a:xfrm>
              <a:off x="852578" y="4698768"/>
              <a:ext cx="2895600" cy="228600"/>
            </a:xfrm>
            <a:prstGeom prst="roundRect">
              <a:avLst/>
            </a:pr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38778" y="4724400"/>
              <a:ext cx="2057400" cy="228600"/>
            </a:xfrm>
            <a:prstGeom prst="roundRect">
              <a:avLst/>
            </a:pr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 y="4267200"/>
              <a:ext cx="3540508" cy="304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URL structure to site page with MDS feature activated</a:t>
              </a:r>
              <a:endParaRPr lang="en-US" sz="1050" dirty="0">
                <a:solidFill>
                  <a:schemeClr val="tx1"/>
                </a:solidFill>
              </a:endParaRPr>
            </a:p>
          </p:txBody>
        </p:sp>
        <p:sp>
          <p:nvSpPr>
            <p:cNvPr id="12" name="Rectangle 11"/>
            <p:cNvSpPr/>
            <p:nvPr/>
          </p:nvSpPr>
          <p:spPr>
            <a:xfrm>
              <a:off x="4281577" y="4267200"/>
              <a:ext cx="3617425" cy="304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URL structure to site page with MDS feature deactivated</a:t>
              </a:r>
              <a:endParaRPr lang="en-US" sz="1050" dirty="0">
                <a:solidFill>
                  <a:schemeClr val="tx1"/>
                </a:solidFill>
              </a:endParaRPr>
            </a:p>
          </p:txBody>
        </p:sp>
      </p:grpSp>
    </p:spTree>
    <p:extLst>
      <p:ext uri="{BB962C8B-B14F-4D97-AF65-F5344CB8AC3E}">
        <p14:creationId xmlns:p14="http://schemas.microsoft.com/office/powerpoint/2010/main" val="2807607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Team Site using Central Administration</a:t>
            </a:r>
            <a:endParaRPr lang="en-US" dirty="0"/>
          </a:p>
        </p:txBody>
      </p:sp>
    </p:spTree>
    <p:extLst>
      <p:ext uri="{BB962C8B-B14F-4D97-AF65-F5344CB8AC3E}">
        <p14:creationId xmlns:p14="http://schemas.microsoft.com/office/powerpoint/2010/main" val="3113742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Architecture and Topology</a:t>
            </a:r>
          </a:p>
          <a:p>
            <a:pPr>
              <a:buFont typeface="Wingdings" panose="05000000000000000000" pitchFamily="2" charset="2"/>
              <a:buChar char="Ø"/>
            </a:pPr>
            <a:r>
              <a:rPr lang="en-US" dirty="0" smtClean="0"/>
              <a:t>SharePoint Development Strategies</a:t>
            </a:r>
          </a:p>
          <a:p>
            <a:r>
              <a:rPr lang="en-US" dirty="0" smtClean="0"/>
              <a:t>SharePoint Developer Tools and Utilities</a:t>
            </a:r>
          </a:p>
          <a:p>
            <a:r>
              <a:rPr lang="en-US" dirty="0" smtClean="0"/>
              <a:t>Creating a SharePoint Development Environment</a:t>
            </a:r>
          </a:p>
        </p:txBody>
      </p:sp>
    </p:spTree>
    <p:extLst>
      <p:ext uri="{BB962C8B-B14F-4D97-AF65-F5344CB8AC3E}">
        <p14:creationId xmlns:p14="http://schemas.microsoft.com/office/powerpoint/2010/main" val="3716108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Environments</a:t>
            </a:r>
            <a:endParaRPr lang="en-US" dirty="0"/>
          </a:p>
        </p:txBody>
      </p:sp>
      <p:sp>
        <p:nvSpPr>
          <p:cNvPr id="5" name="Content Placeholder 4"/>
          <p:cNvSpPr>
            <a:spLocks noGrp="1"/>
          </p:cNvSpPr>
          <p:nvPr>
            <p:ph idx="1"/>
          </p:nvPr>
        </p:nvSpPr>
        <p:spPr>
          <a:xfrm>
            <a:off x="381000" y="1447800"/>
            <a:ext cx="8610600" cy="5181600"/>
          </a:xfrm>
        </p:spPr>
        <p:txBody>
          <a:bodyPr/>
          <a:lstStyle/>
          <a:p>
            <a:r>
              <a:rPr lang="en-US" dirty="0"/>
              <a:t>On-Premises Farms</a:t>
            </a:r>
          </a:p>
          <a:p>
            <a:pPr lvl="1"/>
            <a:r>
              <a:rPr lang="en-US" dirty="0" smtClean="0"/>
              <a:t>SharePoint installed and managed by company</a:t>
            </a:r>
            <a:endParaRPr lang="en-US" dirty="0"/>
          </a:p>
          <a:p>
            <a:pPr lvl="1"/>
            <a:r>
              <a:rPr lang="en-US" dirty="0"/>
              <a:t>Access to 100% of SharePoint’s features &amp; capabilities</a:t>
            </a:r>
          </a:p>
          <a:p>
            <a:pPr>
              <a:lnSpc>
                <a:spcPct val="150000"/>
              </a:lnSpc>
            </a:pPr>
            <a:r>
              <a:rPr lang="en-US" dirty="0" smtClean="0"/>
              <a:t>Office </a:t>
            </a:r>
            <a:r>
              <a:rPr lang="en-US" dirty="0"/>
              <a:t>365 and SharePoint On-line</a:t>
            </a:r>
          </a:p>
          <a:p>
            <a:pPr lvl="1"/>
            <a:r>
              <a:rPr lang="en-US" dirty="0" smtClean="0"/>
              <a:t>SharePoint installed and </a:t>
            </a:r>
            <a:r>
              <a:rPr lang="en-US" dirty="0"/>
              <a:t>managed </a:t>
            </a:r>
            <a:r>
              <a:rPr lang="en-US" dirty="0" smtClean="0"/>
              <a:t>by Microsoft in cloud</a:t>
            </a:r>
            <a:endParaRPr lang="en-US" dirty="0"/>
          </a:p>
          <a:p>
            <a:pPr lvl="1"/>
            <a:r>
              <a:rPr lang="en-US" dirty="0" smtClean="0"/>
              <a:t>Some on-premises features </a:t>
            </a:r>
            <a:r>
              <a:rPr lang="en-US" dirty="0"/>
              <a:t>not available in the cloud</a:t>
            </a:r>
          </a:p>
          <a:p>
            <a:pPr>
              <a:lnSpc>
                <a:spcPct val="150000"/>
              </a:lnSpc>
            </a:pPr>
            <a:r>
              <a:rPr lang="en-US" dirty="0" smtClean="0"/>
              <a:t>Hybrid </a:t>
            </a:r>
            <a:r>
              <a:rPr lang="en-US" dirty="0"/>
              <a:t>Environments</a:t>
            </a:r>
          </a:p>
          <a:p>
            <a:pPr lvl="1"/>
            <a:r>
              <a:rPr lang="en-US" dirty="0"/>
              <a:t>Mix of the two </a:t>
            </a:r>
            <a:r>
              <a:rPr lang="en-US" dirty="0" smtClean="0"/>
              <a:t>other environments</a:t>
            </a:r>
            <a:endParaRPr lang="en-US" dirty="0"/>
          </a:p>
          <a:p>
            <a:pPr lvl="1"/>
            <a:r>
              <a:rPr lang="en-US" dirty="0"/>
              <a:t>Very scenario driven on customer-by-customer </a:t>
            </a:r>
            <a:r>
              <a:rPr lang="en-US" dirty="0" smtClean="0"/>
              <a:t>basis</a:t>
            </a:r>
            <a:endParaRPr lang="en-US" dirty="0"/>
          </a:p>
        </p:txBody>
      </p:sp>
    </p:spTree>
    <p:extLst>
      <p:ext uri="{BB962C8B-B14F-4D97-AF65-F5344CB8AC3E}">
        <p14:creationId xmlns:p14="http://schemas.microsoft.com/office/powerpoint/2010/main" val="3057502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Development Strategies</a:t>
            </a:r>
            <a:endParaRPr lang="en-US" dirty="0"/>
          </a:p>
        </p:txBody>
      </p:sp>
      <p:sp>
        <p:nvSpPr>
          <p:cNvPr id="3" name="Content Placeholder 2"/>
          <p:cNvSpPr>
            <a:spLocks noGrp="1"/>
          </p:cNvSpPr>
          <p:nvPr>
            <p:ph idx="1"/>
          </p:nvPr>
        </p:nvSpPr>
        <p:spPr/>
        <p:txBody>
          <a:bodyPr>
            <a:normAutofit/>
          </a:bodyPr>
          <a:lstStyle/>
          <a:p>
            <a:r>
              <a:rPr lang="en-US" sz="2400" dirty="0"/>
              <a:t>Farm Solutions (aka Full Trust </a:t>
            </a:r>
            <a:r>
              <a:rPr lang="en-US" sz="2400" dirty="0" smtClean="0"/>
              <a:t>Solutions)</a:t>
            </a:r>
          </a:p>
          <a:p>
            <a:pPr lvl="1"/>
            <a:r>
              <a:rPr lang="en-US" sz="2000" dirty="0" smtClean="0"/>
              <a:t>Packaged </a:t>
            </a:r>
            <a:r>
              <a:rPr lang="en-US" sz="2000" dirty="0"/>
              <a:t>and deployed using </a:t>
            </a:r>
            <a:r>
              <a:rPr lang="en-US" sz="2000" dirty="0" smtClean="0"/>
              <a:t>farm solution packages</a:t>
            </a:r>
          </a:p>
          <a:p>
            <a:pPr lvl="1"/>
            <a:r>
              <a:rPr lang="en-US" sz="2000" dirty="0" smtClean="0"/>
              <a:t>Deployment requires farm administrator</a:t>
            </a:r>
          </a:p>
          <a:p>
            <a:pPr lvl="1"/>
            <a:r>
              <a:rPr lang="en-US" sz="2000" dirty="0" smtClean="0"/>
              <a:t>Works in on-premises farms but not Office 365</a:t>
            </a:r>
          </a:p>
          <a:p>
            <a:pPr lvl="1"/>
            <a:r>
              <a:rPr lang="en-US" sz="2000" dirty="0" smtClean="0"/>
              <a:t>Heavily </a:t>
            </a:r>
            <a:r>
              <a:rPr lang="en-US" sz="2000" dirty="0"/>
              <a:t>used since SharePoint </a:t>
            </a:r>
            <a:r>
              <a:rPr lang="en-US" sz="2000" dirty="0" smtClean="0"/>
              <a:t>2013</a:t>
            </a:r>
          </a:p>
          <a:p>
            <a:r>
              <a:rPr lang="en-US" sz="2400" dirty="0" smtClean="0"/>
              <a:t>Sandboxed Solutions</a:t>
            </a:r>
          </a:p>
          <a:p>
            <a:pPr lvl="1"/>
            <a:r>
              <a:rPr lang="en-US" sz="2000" dirty="0" smtClean="0"/>
              <a:t>Introduced in SharePoint 2010 with very limited adoption</a:t>
            </a:r>
          </a:p>
          <a:p>
            <a:pPr lvl="1"/>
            <a:r>
              <a:rPr lang="en-US" sz="2000" dirty="0" smtClean="0"/>
              <a:t> Deprecated by Microsoft in SharePoint 2013</a:t>
            </a:r>
          </a:p>
          <a:p>
            <a:r>
              <a:rPr lang="en-US" sz="2400" dirty="0" smtClean="0"/>
              <a:t>SharePoint </a:t>
            </a:r>
            <a:r>
              <a:rPr lang="en-US" sz="2400" strike="sngStrike" dirty="0" smtClean="0">
                <a:solidFill>
                  <a:schemeClr val="bg1">
                    <a:lumMod val="50000"/>
                  </a:schemeClr>
                </a:solidFill>
              </a:rPr>
              <a:t>Apps</a:t>
            </a:r>
            <a:r>
              <a:rPr lang="en-US" sz="2400" dirty="0" smtClean="0"/>
              <a:t> Add-ins</a:t>
            </a:r>
          </a:p>
          <a:p>
            <a:pPr lvl="1"/>
            <a:r>
              <a:rPr lang="en-US" sz="2000" dirty="0" smtClean="0"/>
              <a:t>Introduced with SharePoint 2013</a:t>
            </a:r>
          </a:p>
          <a:p>
            <a:pPr lvl="1"/>
            <a:r>
              <a:rPr lang="en-US" sz="2000" dirty="0" smtClean="0"/>
              <a:t>Designed for Office 365 and on-premises farms</a:t>
            </a:r>
          </a:p>
          <a:p>
            <a:pPr lvl="1"/>
            <a:r>
              <a:rPr lang="en-US" sz="2000" dirty="0" smtClean="0"/>
              <a:t>Does not allow server-side code to run in SharePoint </a:t>
            </a:r>
          </a:p>
          <a:p>
            <a:pPr lvl="1"/>
            <a:r>
              <a:rPr lang="en-US" sz="2000" dirty="0" smtClean="0"/>
              <a:t>Requires breadth of client-side development skills</a:t>
            </a:r>
          </a:p>
        </p:txBody>
      </p:sp>
    </p:spTree>
    <p:extLst>
      <p:ext uri="{BB962C8B-B14F-4D97-AF65-F5344CB8AC3E}">
        <p14:creationId xmlns:p14="http://schemas.microsoft.com/office/powerpoint/2010/main" val="293296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Server-Side Object Model</a:t>
            </a:r>
            <a:endParaRPr lang="en-US" dirty="0"/>
          </a:p>
        </p:txBody>
      </p:sp>
      <p:sp>
        <p:nvSpPr>
          <p:cNvPr id="3" name="Content Placeholder 2"/>
          <p:cNvSpPr>
            <a:spLocks noGrp="1"/>
          </p:cNvSpPr>
          <p:nvPr>
            <p:ph idx="1"/>
          </p:nvPr>
        </p:nvSpPr>
        <p:spPr/>
        <p:txBody>
          <a:bodyPr>
            <a:normAutofit/>
          </a:bodyPr>
          <a:lstStyle/>
          <a:p>
            <a:r>
              <a:rPr lang="en-US" dirty="0" smtClean="0"/>
              <a:t>Accessible through </a:t>
            </a:r>
            <a:r>
              <a:rPr lang="en-US" b="1" dirty="0" smtClean="0"/>
              <a:t>Microsoft.SharePoint.dll</a:t>
            </a:r>
          </a:p>
          <a:p>
            <a:pPr lvl="1"/>
            <a:r>
              <a:rPr lang="en-US" dirty="0" smtClean="0"/>
              <a:t>In-process Assembly DLL for ..NET clients</a:t>
            </a:r>
          </a:p>
          <a:p>
            <a:pPr lvl="1"/>
            <a:r>
              <a:rPr lang="en-US" dirty="0" smtClean="0"/>
              <a:t>Oldest &amp; most mature API for SharePoint</a:t>
            </a:r>
          </a:p>
          <a:p>
            <a:pPr lvl="1"/>
            <a:r>
              <a:rPr lang="en-US" dirty="0" smtClean="0"/>
              <a:t>Available in solution packages but not SharePoint apps</a:t>
            </a:r>
          </a:p>
          <a:p>
            <a:pPr lvl="1"/>
            <a:r>
              <a:rPr lang="en-US" dirty="0" smtClean="0"/>
              <a:t>Farm solutions have full access to server-side API</a:t>
            </a:r>
          </a:p>
          <a:p>
            <a:pPr lvl="1"/>
            <a:r>
              <a:rPr lang="en-US" dirty="0" smtClean="0"/>
              <a:t>Sandbox solutions can access only a subset</a:t>
            </a:r>
          </a:p>
        </p:txBody>
      </p:sp>
    </p:spTree>
    <p:extLst>
      <p:ext uri="{BB962C8B-B14F-4D97-AF65-F5344CB8AC3E}">
        <p14:creationId xmlns:p14="http://schemas.microsoft.com/office/powerpoint/2010/main" val="1602718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838200"/>
          </a:xfrm>
        </p:spPr>
        <p:txBody>
          <a:bodyPr/>
          <a:lstStyle/>
          <a:p>
            <a:r>
              <a:rPr lang="en-US" dirty="0" smtClean="0"/>
              <a:t>Client-Side Object Model (CSOM)</a:t>
            </a:r>
            <a:endParaRPr lang="en-US" dirty="0"/>
          </a:p>
        </p:txBody>
      </p:sp>
      <p:sp>
        <p:nvSpPr>
          <p:cNvPr id="3" name="Content Placeholder 2"/>
          <p:cNvSpPr>
            <a:spLocks noGrp="1"/>
          </p:cNvSpPr>
          <p:nvPr>
            <p:ph idx="1"/>
          </p:nvPr>
        </p:nvSpPr>
        <p:spPr/>
        <p:txBody>
          <a:bodyPr/>
          <a:lstStyle/>
          <a:p>
            <a:r>
              <a:rPr lang="en-US" dirty="0" smtClean="0"/>
              <a:t>CSOM provides client-side API for SharePoint</a:t>
            </a:r>
          </a:p>
          <a:p>
            <a:pPr lvl="1"/>
            <a:r>
              <a:rPr lang="en-US" dirty="0" smtClean="0"/>
              <a:t>Introduced </a:t>
            </a:r>
            <a:r>
              <a:rPr lang="en-US" dirty="0"/>
              <a:t>in SharePoint </a:t>
            </a:r>
            <a:r>
              <a:rPr lang="en-US" dirty="0" smtClean="0"/>
              <a:t>2010</a:t>
            </a:r>
          </a:p>
          <a:p>
            <a:pPr lvl="1"/>
            <a:r>
              <a:rPr lang="en-US" dirty="0" smtClean="0"/>
              <a:t>Accessible using .NET, Silverlight and JavaScript</a:t>
            </a:r>
          </a:p>
          <a:p>
            <a:r>
              <a:rPr lang="en-US" dirty="0" smtClean="0"/>
              <a:t>CSOM expanded in SharePoint 2013</a:t>
            </a:r>
          </a:p>
          <a:p>
            <a:pPr lvl="1"/>
            <a:r>
              <a:rPr lang="en-US" dirty="0" smtClean="0"/>
              <a:t>Search</a:t>
            </a:r>
          </a:p>
          <a:p>
            <a:pPr lvl="1"/>
            <a:r>
              <a:rPr lang="en-US" dirty="0" smtClean="0"/>
              <a:t>Managed Metadata</a:t>
            </a:r>
          </a:p>
          <a:p>
            <a:pPr lvl="1"/>
            <a:r>
              <a:rPr lang="en-US" dirty="0" smtClean="0"/>
              <a:t>User Profiles and Social Feeds</a:t>
            </a:r>
          </a:p>
          <a:p>
            <a:pPr lvl="1"/>
            <a:r>
              <a:rPr lang="en-US" dirty="0" smtClean="0"/>
              <a:t>Business Connectivity Service (BCS)</a:t>
            </a:r>
          </a:p>
          <a:p>
            <a:pPr lvl="1"/>
            <a:r>
              <a:rPr lang="en-US" dirty="0" smtClean="0"/>
              <a:t>Workflow</a:t>
            </a:r>
          </a:p>
          <a:p>
            <a:pPr lvl="1"/>
            <a:r>
              <a:rPr lang="en-US" dirty="0" smtClean="0"/>
              <a:t>Publishing</a:t>
            </a:r>
          </a:p>
        </p:txBody>
      </p:sp>
    </p:spTree>
    <p:extLst>
      <p:ext uri="{BB962C8B-B14F-4D97-AF65-F5344CB8AC3E}">
        <p14:creationId xmlns:p14="http://schemas.microsoft.com/office/powerpoint/2010/main" val="1371031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REST API</a:t>
            </a:r>
            <a:endParaRPr lang="en-US" dirty="0"/>
          </a:p>
        </p:txBody>
      </p:sp>
      <p:sp>
        <p:nvSpPr>
          <p:cNvPr id="3" name="Content Placeholder 2"/>
          <p:cNvSpPr>
            <a:spLocks noGrp="1"/>
          </p:cNvSpPr>
          <p:nvPr>
            <p:ph idx="1"/>
          </p:nvPr>
        </p:nvSpPr>
        <p:spPr/>
        <p:txBody>
          <a:bodyPr/>
          <a:lstStyle/>
          <a:p>
            <a:r>
              <a:rPr lang="en-US" dirty="0" smtClean="0"/>
              <a:t>SharePoint 2013 introduces new REST API</a:t>
            </a:r>
          </a:p>
          <a:p>
            <a:pPr lvl="1"/>
            <a:r>
              <a:rPr lang="en-US" dirty="0" smtClean="0"/>
              <a:t>Great alternative to CSOM when coding in JavaScript</a:t>
            </a:r>
          </a:p>
          <a:p>
            <a:pPr lvl="1"/>
            <a:r>
              <a:rPr lang="en-US" dirty="0" smtClean="0"/>
              <a:t>Can also be called from server-side .NET code</a:t>
            </a:r>
          </a:p>
          <a:p>
            <a:pPr lvl="1"/>
            <a:r>
              <a:rPr lang="en-US" dirty="0" smtClean="0"/>
              <a:t>Accessible from non-Windows platforms as well</a:t>
            </a:r>
          </a:p>
          <a:p>
            <a:pPr lvl="1"/>
            <a:r>
              <a:rPr lang="en-US" dirty="0"/>
              <a:t>Unlike CSOM, SharePoint REST API accessible to </a:t>
            </a:r>
            <a:r>
              <a:rPr lang="en-US" dirty="0" smtClean="0"/>
              <a:t>all</a:t>
            </a:r>
          </a:p>
          <a:p>
            <a:pPr lvl="1"/>
            <a:endParaRPr lang="en-US" dirty="0"/>
          </a:p>
          <a:p>
            <a:r>
              <a:rPr lang="en-US" dirty="0" smtClean="0"/>
              <a:t>Creating URIs for the SharePoint REST API</a:t>
            </a:r>
          </a:p>
          <a:p>
            <a:pPr lvl="1"/>
            <a:r>
              <a:rPr lang="en-US" dirty="0" smtClean="0"/>
              <a:t>URIs created based on principles of REST and ODATA</a:t>
            </a:r>
          </a:p>
          <a:p>
            <a:pPr lvl="1"/>
            <a:r>
              <a:rPr lang="en-US" dirty="0"/>
              <a:t>[</a:t>
            </a:r>
            <a:r>
              <a:rPr lang="en-US" dirty="0" smtClean="0">
                <a:solidFill>
                  <a:schemeClr val="accent3">
                    <a:lumMod val="50000"/>
                  </a:schemeClr>
                </a:solidFill>
              </a:rPr>
              <a:t>Target Site URL</a:t>
            </a:r>
            <a:r>
              <a:rPr lang="en-US" dirty="0" smtClean="0"/>
              <a:t>] + </a:t>
            </a:r>
            <a:r>
              <a:rPr lang="en-US" dirty="0" smtClean="0">
                <a:solidFill>
                  <a:schemeClr val="accent5">
                    <a:lumMod val="50000"/>
                  </a:schemeClr>
                </a:solidFill>
              </a:rPr>
              <a:t>_</a:t>
            </a:r>
            <a:r>
              <a:rPr lang="en-US" dirty="0" err="1" smtClean="0">
                <a:solidFill>
                  <a:schemeClr val="accent5">
                    <a:lumMod val="50000"/>
                  </a:schemeClr>
                </a:solidFill>
              </a:rPr>
              <a:t>api</a:t>
            </a:r>
            <a:r>
              <a:rPr lang="en-US" dirty="0" smtClean="0"/>
              <a:t> + [</a:t>
            </a:r>
            <a:r>
              <a:rPr lang="en-US" dirty="0" smtClean="0">
                <a:solidFill>
                  <a:schemeClr val="accent6">
                    <a:lumMod val="50000"/>
                  </a:schemeClr>
                </a:solidFill>
              </a:rPr>
              <a:t>Target SharePoint object</a:t>
            </a:r>
            <a:r>
              <a:rPr lang="en-US" dirty="0" smtClean="0"/>
              <a:t>]</a:t>
            </a:r>
          </a:p>
          <a:p>
            <a:pPr marL="679450" lvl="2" indent="0">
              <a:buNone/>
            </a:pPr>
            <a:endParaRPr lang="en-US" sz="1400" b="1" dirty="0" smtClean="0">
              <a:solidFill>
                <a:schemeClr val="accent3">
                  <a:lumMod val="50000"/>
                </a:schemeClr>
              </a:solidFill>
              <a:latin typeface="Lucida Console" panose="020B0609040504020204" pitchFamily="49" charset="0"/>
            </a:endParaRPr>
          </a:p>
          <a:p>
            <a:pPr marL="679450" lvl="2" indent="0">
              <a:buNone/>
            </a:pPr>
            <a:r>
              <a:rPr lang="en-US" sz="1400" b="1" dirty="0" smtClean="0">
                <a:solidFill>
                  <a:schemeClr val="accent3">
                    <a:lumMod val="50000"/>
                  </a:schemeClr>
                </a:solidFill>
                <a:latin typeface="Lucida Console" panose="020B0609040504020204" pitchFamily="49" charset="0"/>
              </a:rPr>
              <a:t>http://intranet.wingtip.com</a:t>
            </a:r>
            <a:r>
              <a:rPr lang="en-US" sz="1400" dirty="0" smtClean="0">
                <a:latin typeface="Lucida Console" panose="020B0609040504020204" pitchFamily="49" charset="0"/>
              </a:rPr>
              <a:t>/</a:t>
            </a:r>
            <a:r>
              <a:rPr lang="en-US" sz="1400" b="1" dirty="0" smtClean="0">
                <a:solidFill>
                  <a:schemeClr val="accent5">
                    <a:lumMod val="50000"/>
                  </a:schemeClr>
                </a:solidFill>
                <a:latin typeface="Lucida Console" panose="020B0609040504020204" pitchFamily="49" charset="0"/>
              </a:rPr>
              <a:t>_api</a:t>
            </a:r>
            <a:r>
              <a:rPr lang="en-US" sz="1400" dirty="0" smtClean="0">
                <a:latin typeface="Lucida Console" panose="020B0609040504020204" pitchFamily="49" charset="0"/>
              </a:rPr>
              <a:t>/</a:t>
            </a:r>
            <a:r>
              <a:rPr lang="en-US" sz="1400" b="1" dirty="0" smtClean="0">
                <a:solidFill>
                  <a:schemeClr val="accent6">
                    <a:lumMod val="50000"/>
                  </a:schemeClr>
                </a:solidFill>
                <a:latin typeface="Lucida Console" panose="020B0609040504020204" pitchFamily="49" charset="0"/>
              </a:rPr>
              <a:t>web/lists/getByTitle('Customers')</a:t>
            </a:r>
          </a:p>
          <a:p>
            <a:pPr lvl="1"/>
            <a:endParaRPr lang="en-US" dirty="0" smtClean="0"/>
          </a:p>
        </p:txBody>
      </p:sp>
    </p:spTree>
    <p:extLst>
      <p:ext uri="{BB962C8B-B14F-4D97-AF65-F5344CB8AC3E}">
        <p14:creationId xmlns:p14="http://schemas.microsoft.com/office/powerpoint/2010/main" val="202991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Architecture and Topology</a:t>
            </a:r>
          </a:p>
          <a:p>
            <a:pPr>
              <a:buFont typeface="Wingdings" panose="05000000000000000000" pitchFamily="2" charset="2"/>
              <a:buChar char="ü"/>
            </a:pPr>
            <a:r>
              <a:rPr lang="en-US" dirty="0" smtClean="0"/>
              <a:t>SharePoint Development Strategies</a:t>
            </a:r>
          </a:p>
          <a:p>
            <a:pPr>
              <a:buFont typeface="Wingdings" panose="05000000000000000000" pitchFamily="2" charset="2"/>
              <a:buChar char="Ø"/>
            </a:pPr>
            <a:r>
              <a:rPr lang="en-US" dirty="0" smtClean="0"/>
              <a:t>SharePoint Developer Tools and Utilities</a:t>
            </a:r>
          </a:p>
          <a:p>
            <a:r>
              <a:rPr lang="en-US" dirty="0" smtClean="0"/>
              <a:t>Creating a SharePoint Development Environment</a:t>
            </a:r>
          </a:p>
        </p:txBody>
      </p:sp>
    </p:spTree>
    <p:extLst>
      <p:ext uri="{BB962C8B-B14F-4D97-AF65-F5344CB8AC3E}">
        <p14:creationId xmlns:p14="http://schemas.microsoft.com/office/powerpoint/2010/main" val="3570062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Introductions</a:t>
            </a:r>
            <a:endParaRPr lang="en-US" dirty="0"/>
          </a:p>
        </p:txBody>
      </p:sp>
      <p:sp>
        <p:nvSpPr>
          <p:cNvPr id="3" name="Content Placeholder 2"/>
          <p:cNvSpPr>
            <a:spLocks noGrp="1"/>
          </p:cNvSpPr>
          <p:nvPr>
            <p:ph idx="1"/>
          </p:nvPr>
        </p:nvSpPr>
        <p:spPr/>
        <p:txBody>
          <a:bodyPr>
            <a:normAutofit/>
          </a:bodyPr>
          <a:lstStyle/>
          <a:p>
            <a:r>
              <a:rPr lang="en-US" sz="2000" dirty="0" smtClean="0"/>
              <a:t>Basic Info</a:t>
            </a:r>
          </a:p>
          <a:p>
            <a:pPr lvl="1"/>
            <a:r>
              <a:rPr lang="en-US" sz="1800" dirty="0" smtClean="0"/>
              <a:t>What’s your name?</a:t>
            </a:r>
          </a:p>
          <a:p>
            <a:pPr lvl="1"/>
            <a:r>
              <a:rPr lang="en-US" sz="1800" dirty="0" smtClean="0"/>
              <a:t>Where do you work? (optional)</a:t>
            </a:r>
          </a:p>
          <a:p>
            <a:pPr lvl="1"/>
            <a:r>
              <a:rPr lang="en-US" sz="1800" dirty="0"/>
              <a:t>How long have you been a developer?</a:t>
            </a:r>
          </a:p>
          <a:p>
            <a:pPr lvl="1"/>
            <a:r>
              <a:rPr lang="en-US" sz="1800" dirty="0"/>
              <a:t>Have you used SharePoint? Which versions</a:t>
            </a:r>
            <a:r>
              <a:rPr lang="en-US" sz="1800" dirty="0" smtClean="0"/>
              <a:t>?</a:t>
            </a:r>
            <a:br>
              <a:rPr lang="en-US" sz="1800" dirty="0" smtClean="0"/>
            </a:br>
            <a:endParaRPr lang="en-US" sz="1800" dirty="0"/>
          </a:p>
          <a:p>
            <a:r>
              <a:rPr lang="en-US" sz="2000" dirty="0" smtClean="0"/>
              <a:t>List the skills with which you already feel comfortable</a:t>
            </a:r>
          </a:p>
          <a:p>
            <a:pPr lvl="1"/>
            <a:r>
              <a:rPr lang="en-US" sz="1800" dirty="0"/>
              <a:t>.NET </a:t>
            </a:r>
            <a:r>
              <a:rPr lang="en-US" sz="1800" dirty="0" smtClean="0"/>
              <a:t>programming in Visual Studio with </a:t>
            </a:r>
            <a:r>
              <a:rPr lang="en-US" sz="1800" dirty="0"/>
              <a:t>C# or </a:t>
            </a:r>
            <a:r>
              <a:rPr lang="en-US" sz="1800" dirty="0" smtClean="0"/>
              <a:t>VB.NET</a:t>
            </a:r>
          </a:p>
          <a:p>
            <a:pPr lvl="1"/>
            <a:r>
              <a:rPr lang="en-US" sz="1800" dirty="0" smtClean="0"/>
              <a:t>Development with ASP.NET and ASP.NET MVC</a:t>
            </a:r>
          </a:p>
          <a:p>
            <a:pPr lvl="1"/>
            <a:r>
              <a:rPr lang="en-US" sz="1800" dirty="0" smtClean="0"/>
              <a:t>SharePoint </a:t>
            </a:r>
            <a:r>
              <a:rPr lang="en-US" sz="1800" dirty="0"/>
              <a:t>solution development</a:t>
            </a:r>
          </a:p>
          <a:p>
            <a:pPr lvl="1"/>
            <a:r>
              <a:rPr lang="en-US" sz="1800" dirty="0" smtClean="0"/>
              <a:t>JavaScript </a:t>
            </a:r>
            <a:r>
              <a:rPr lang="en-US" sz="1800" dirty="0"/>
              <a:t>and jQuery</a:t>
            </a:r>
          </a:p>
          <a:p>
            <a:pPr lvl="1"/>
            <a:r>
              <a:rPr lang="en-US" sz="1800" dirty="0"/>
              <a:t>REST and </a:t>
            </a:r>
            <a:r>
              <a:rPr lang="en-US" sz="1800" dirty="0" smtClean="0"/>
              <a:t>OData</a:t>
            </a:r>
            <a:endParaRPr lang="en-US" sz="1800" dirty="0"/>
          </a:p>
        </p:txBody>
      </p:sp>
    </p:spTree>
    <p:extLst>
      <p:ext uri="{BB962C8B-B14F-4D97-AF65-F5344CB8AC3E}">
        <p14:creationId xmlns:p14="http://schemas.microsoft.com/office/powerpoint/2010/main" val="2852432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2013</a:t>
            </a:r>
            <a:endParaRPr lang="en-US" dirty="0"/>
          </a:p>
        </p:txBody>
      </p:sp>
      <p:sp>
        <p:nvSpPr>
          <p:cNvPr id="3" name="Content Placeholder 2"/>
          <p:cNvSpPr>
            <a:spLocks noGrp="1"/>
          </p:cNvSpPr>
          <p:nvPr>
            <p:ph idx="1"/>
          </p:nvPr>
        </p:nvSpPr>
        <p:spPr/>
        <p:txBody>
          <a:bodyPr/>
          <a:lstStyle/>
          <a:p>
            <a:r>
              <a:rPr lang="en-US" dirty="0" smtClean="0"/>
              <a:t>Visual Studio supports SharePoint development</a:t>
            </a:r>
          </a:p>
          <a:p>
            <a:pPr lvl="1"/>
            <a:r>
              <a:rPr lang="en-US" dirty="0" smtClean="0"/>
              <a:t>Project templates for SharePoint solutions and apps</a:t>
            </a:r>
          </a:p>
          <a:p>
            <a:pPr lvl="1"/>
            <a:r>
              <a:rPr lang="en-US" dirty="0" smtClean="0"/>
              <a:t>Make sure to get latest updates for SharePoint tools</a:t>
            </a:r>
          </a:p>
          <a:p>
            <a:pPr lvl="1"/>
            <a:r>
              <a:rPr lang="en-US" dirty="0" smtClean="0"/>
              <a:t>Use Visual Studio 2013 with Update 3 or later</a:t>
            </a:r>
            <a:endParaRPr lang="en-US" dirty="0"/>
          </a:p>
        </p:txBody>
      </p:sp>
      <p:pic>
        <p:nvPicPr>
          <p:cNvPr id="4" name="Picture 3"/>
          <p:cNvPicPr>
            <a:picLocks noChangeAspect="1"/>
          </p:cNvPicPr>
          <p:nvPr/>
        </p:nvPicPr>
        <p:blipFill>
          <a:blip r:embed="rId2"/>
          <a:stretch>
            <a:fillRect/>
          </a:stretch>
        </p:blipFill>
        <p:spPr>
          <a:xfrm>
            <a:off x="1143000" y="3311118"/>
            <a:ext cx="6067425" cy="3318282"/>
          </a:xfrm>
          <a:prstGeom prst="rect">
            <a:avLst/>
          </a:prstGeom>
        </p:spPr>
      </p:pic>
    </p:spTree>
    <p:extLst>
      <p:ext uri="{BB962C8B-B14F-4D97-AF65-F5344CB8AC3E}">
        <p14:creationId xmlns:p14="http://schemas.microsoft.com/office/powerpoint/2010/main" val="4137255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Essentials</a:t>
            </a:r>
          </a:p>
        </p:txBody>
      </p:sp>
      <p:sp>
        <p:nvSpPr>
          <p:cNvPr id="3" name="Content Placeholder 2"/>
          <p:cNvSpPr>
            <a:spLocks noGrp="1"/>
          </p:cNvSpPr>
          <p:nvPr>
            <p:ph idx="1"/>
          </p:nvPr>
        </p:nvSpPr>
        <p:spPr/>
        <p:txBody>
          <a:bodyPr/>
          <a:lstStyle/>
          <a:p>
            <a:r>
              <a:rPr lang="en-US" dirty="0" smtClean="0"/>
              <a:t>Web Essentials 2013</a:t>
            </a:r>
          </a:p>
          <a:p>
            <a:pPr lvl="1"/>
            <a:r>
              <a:rPr lang="en-US" dirty="0" smtClean="0"/>
              <a:t>Visual Studio 2013 Extension in Online Gallery</a:t>
            </a:r>
          </a:p>
          <a:p>
            <a:pPr lvl="1"/>
            <a:r>
              <a:rPr lang="en-US" dirty="0" smtClean="0"/>
              <a:t>Additional IntelliSense for CSS3</a:t>
            </a:r>
          </a:p>
          <a:p>
            <a:pPr lvl="1"/>
            <a:r>
              <a:rPr lang="en-US" dirty="0" smtClean="0"/>
              <a:t>Warnings &amp; helpers for browser compatibility issues</a:t>
            </a:r>
          </a:p>
          <a:p>
            <a:pPr lvl="1"/>
            <a:r>
              <a:rPr lang="en-US" dirty="0" smtClean="0"/>
              <a:t>Selector IntelliSense for HTML elements, classes, IDs</a:t>
            </a:r>
          </a:p>
          <a:p>
            <a:pPr lvl="1"/>
            <a:r>
              <a:rPr lang="en-US" dirty="0" smtClean="0"/>
              <a:t>Web Essentials includes </a:t>
            </a:r>
            <a:r>
              <a:rPr lang="en-US" b="1" dirty="0" err="1"/>
              <a:t>JSHint</a:t>
            </a:r>
            <a:endParaRPr lang="en-US" b="1" dirty="0"/>
          </a:p>
          <a:p>
            <a:pPr lvl="1"/>
            <a:r>
              <a:rPr lang="en-US" dirty="0" smtClean="0"/>
              <a:t>Includes </a:t>
            </a:r>
            <a:r>
              <a:rPr lang="en-US" dirty="0" err="1" smtClean="0"/>
              <a:t>JSHint</a:t>
            </a:r>
            <a:r>
              <a:rPr lang="en-US" dirty="0" smtClean="0"/>
              <a:t> which detects problems </a:t>
            </a:r>
            <a:r>
              <a:rPr lang="en-US" dirty="0"/>
              <a:t>in </a:t>
            </a:r>
            <a:r>
              <a:rPr lang="en-US" dirty="0" smtClean="0"/>
              <a:t>JavaScript</a:t>
            </a:r>
          </a:p>
        </p:txBody>
      </p:sp>
    </p:spTree>
    <p:extLst>
      <p:ext uri="{BB962C8B-B14F-4D97-AF65-F5344CB8AC3E}">
        <p14:creationId xmlns:p14="http://schemas.microsoft.com/office/powerpoint/2010/main" val="3688928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 provided by the Browser</a:t>
            </a:r>
            <a:endParaRPr lang="en-US" dirty="0"/>
          </a:p>
        </p:txBody>
      </p:sp>
      <p:sp>
        <p:nvSpPr>
          <p:cNvPr id="3" name="Content Placeholder 2"/>
          <p:cNvSpPr>
            <a:spLocks noGrp="1"/>
          </p:cNvSpPr>
          <p:nvPr>
            <p:ph idx="1"/>
          </p:nvPr>
        </p:nvSpPr>
        <p:spPr/>
        <p:txBody>
          <a:bodyPr>
            <a:normAutofit lnSpcReduction="10000"/>
          </a:bodyPr>
          <a:lstStyle/>
          <a:p>
            <a:r>
              <a:rPr lang="en-US" dirty="0" smtClean="0"/>
              <a:t>Browser-based development tools</a:t>
            </a:r>
          </a:p>
          <a:p>
            <a:pPr lvl="1"/>
            <a:r>
              <a:rPr lang="en-US" dirty="0" smtClean="0"/>
              <a:t>View HTML</a:t>
            </a:r>
          </a:p>
          <a:p>
            <a:pPr lvl="1"/>
            <a:r>
              <a:rPr lang="en-US" dirty="0" smtClean="0"/>
              <a:t>View &amp; modify CSS</a:t>
            </a:r>
          </a:p>
          <a:p>
            <a:pPr lvl="1"/>
            <a:r>
              <a:rPr lang="en-US" dirty="0" smtClean="0"/>
              <a:t>View &amp; debug JavaScript</a:t>
            </a:r>
          </a:p>
          <a:p>
            <a:endParaRPr lang="en-US" dirty="0" smtClean="0"/>
          </a:p>
          <a:p>
            <a:r>
              <a:rPr lang="en-US" b="1" dirty="0" smtClean="0"/>
              <a:t>Internet Explorer</a:t>
            </a:r>
          </a:p>
          <a:p>
            <a:pPr lvl="1"/>
            <a:r>
              <a:rPr lang="en-US" dirty="0" smtClean="0"/>
              <a:t>Developer Tools: included</a:t>
            </a:r>
          </a:p>
          <a:p>
            <a:r>
              <a:rPr lang="en-US" b="1" dirty="0" err="1" smtClean="0"/>
              <a:t>FireFox</a:t>
            </a:r>
            <a:endParaRPr lang="en-US" b="1" dirty="0" smtClean="0"/>
          </a:p>
          <a:p>
            <a:pPr lvl="1"/>
            <a:r>
              <a:rPr lang="en-US" dirty="0" err="1" smtClean="0"/>
              <a:t>FireBug</a:t>
            </a:r>
            <a:r>
              <a:rPr lang="en-US" dirty="0" smtClean="0"/>
              <a:t>: extra download</a:t>
            </a:r>
          </a:p>
          <a:p>
            <a:r>
              <a:rPr lang="en-US" b="1" dirty="0" smtClean="0"/>
              <a:t>Google Chrome</a:t>
            </a:r>
          </a:p>
          <a:p>
            <a:pPr lvl="1"/>
            <a:r>
              <a:rPr lang="en-US" dirty="0" smtClean="0"/>
              <a:t>Developer Tools: included</a:t>
            </a:r>
          </a:p>
        </p:txBody>
      </p:sp>
    </p:spTree>
    <p:extLst>
      <p:ext uri="{BB962C8B-B14F-4D97-AF65-F5344CB8AC3E}">
        <p14:creationId xmlns:p14="http://schemas.microsoft.com/office/powerpoint/2010/main" val="369738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HTTP request with Fiddler</a:t>
            </a:r>
            <a:endParaRPr lang="en-US" dirty="0"/>
          </a:p>
        </p:txBody>
      </p:sp>
      <p:sp>
        <p:nvSpPr>
          <p:cNvPr id="3" name="Content Placeholder 2"/>
          <p:cNvSpPr>
            <a:spLocks noGrp="1"/>
          </p:cNvSpPr>
          <p:nvPr>
            <p:ph idx="1"/>
          </p:nvPr>
        </p:nvSpPr>
        <p:spPr/>
        <p:txBody>
          <a:bodyPr/>
          <a:lstStyle/>
          <a:p>
            <a:r>
              <a:rPr lang="en-US" dirty="0" smtClean="0"/>
              <a:t>Fiddler is a HTTP debugging proxy</a:t>
            </a:r>
          </a:p>
          <a:p>
            <a:pPr lvl="1"/>
            <a:r>
              <a:rPr lang="en-US" dirty="0" smtClean="0"/>
              <a:t>It helps you inspect HTTP request &amp; response</a:t>
            </a:r>
          </a:p>
          <a:p>
            <a:pPr lvl="1"/>
            <a:r>
              <a:rPr lang="en-US" dirty="0">
                <a:sym typeface="Wingdings" panose="05000000000000000000" pitchFamily="2" charset="2"/>
              </a:rPr>
              <a:t>Useful in debugging client-side JavaScript code</a:t>
            </a:r>
            <a:endParaRPr lang="en-US" dirty="0"/>
          </a:p>
          <a:p>
            <a:pPr lvl="1"/>
            <a:r>
              <a:rPr lang="en-US" dirty="0" smtClean="0"/>
              <a:t>Useful in debugging SharePoint </a:t>
            </a:r>
            <a:r>
              <a:rPr lang="en-US" dirty="0" smtClean="0">
                <a:sym typeface="Wingdings" panose="05000000000000000000" pitchFamily="2" charset="2"/>
              </a:rPr>
              <a:t>Workflows</a:t>
            </a:r>
          </a:p>
        </p:txBody>
      </p:sp>
      <p:pic>
        <p:nvPicPr>
          <p:cNvPr id="4" name="Picture 3"/>
          <p:cNvPicPr/>
          <p:nvPr/>
        </p:nvPicPr>
        <p:blipFill>
          <a:blip r:embed="rId3"/>
          <a:stretch>
            <a:fillRect/>
          </a:stretch>
        </p:blipFill>
        <p:spPr>
          <a:xfrm>
            <a:off x="582729" y="3535680"/>
            <a:ext cx="7978541" cy="3093720"/>
          </a:xfrm>
          <a:prstGeom prst="rect">
            <a:avLst/>
          </a:prstGeom>
        </p:spPr>
      </p:pic>
    </p:spTree>
    <p:extLst>
      <p:ext uri="{BB962C8B-B14F-4D97-AF65-F5344CB8AC3E}">
        <p14:creationId xmlns:p14="http://schemas.microsoft.com/office/powerpoint/2010/main" val="1815801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Windows </a:t>
            </a:r>
            <a:r>
              <a:rPr dirty="0" smtClean="0"/>
              <a:t>PowerShell</a:t>
            </a:r>
            <a:endParaRPr lang="en-US" dirty="0"/>
          </a:p>
        </p:txBody>
      </p:sp>
      <p:sp>
        <p:nvSpPr>
          <p:cNvPr id="3" name="Text Placeholder 2"/>
          <p:cNvSpPr>
            <a:spLocks noGrp="1"/>
          </p:cNvSpPr>
          <p:nvPr>
            <p:ph idx="1"/>
          </p:nvPr>
        </p:nvSpPr>
        <p:spPr/>
        <p:txBody>
          <a:bodyPr/>
          <a:lstStyle/>
          <a:p>
            <a:r>
              <a:rPr lang="en-US" dirty="0" smtClean="0"/>
              <a:t>SharePoint developers should learn PowerShell</a:t>
            </a:r>
          </a:p>
          <a:p>
            <a:pPr lvl="1"/>
            <a:r>
              <a:rPr lang="en-US" dirty="0" smtClean="0"/>
              <a:t>Scripting environment for SharePoint administration</a:t>
            </a:r>
          </a:p>
          <a:p>
            <a:pPr lvl="1"/>
            <a:r>
              <a:rPr lang="en-US" dirty="0" smtClean="0"/>
              <a:t>Used to create and manage test sites</a:t>
            </a:r>
          </a:p>
          <a:p>
            <a:pPr lvl="1"/>
            <a:r>
              <a:rPr lang="en-US" dirty="0" smtClean="0"/>
              <a:t>Used to configure SharePoint environment</a:t>
            </a:r>
          </a:p>
          <a:p>
            <a:r>
              <a:rPr lang="en-US" dirty="0" smtClean="0"/>
              <a:t>Windows PowerShell fundamentals</a:t>
            </a:r>
          </a:p>
          <a:p>
            <a:pPr lvl="1"/>
            <a:r>
              <a:rPr lang="en-US" dirty="0" err="1"/>
              <a:t>Cmdlets</a:t>
            </a:r>
            <a:r>
              <a:rPr lang="en-US" dirty="0"/>
              <a:t> (e.g. </a:t>
            </a:r>
            <a:r>
              <a:rPr lang="en-US" dirty="0">
                <a:latin typeface="Courier New" pitchFamily="49" charset="0"/>
                <a:cs typeface="Courier New" pitchFamily="49" charset="0"/>
              </a:rPr>
              <a:t>Get-Process</a:t>
            </a:r>
            <a:r>
              <a:rPr lang="en-US" dirty="0"/>
              <a:t> and </a:t>
            </a:r>
            <a:r>
              <a:rPr lang="en-US" dirty="0">
                <a:latin typeface="Courier New" pitchFamily="49" charset="0"/>
                <a:cs typeface="Courier New" pitchFamily="49" charset="0"/>
              </a:rPr>
              <a:t>Stop-Process</a:t>
            </a:r>
            <a:r>
              <a:rPr lang="en-US" dirty="0"/>
              <a:t>)</a:t>
            </a:r>
          </a:p>
          <a:p>
            <a:pPr lvl="1"/>
            <a:r>
              <a:rPr lang="en-US" dirty="0" smtClean="0"/>
              <a:t>Pipelining and formatting features</a:t>
            </a:r>
          </a:p>
          <a:p>
            <a:pPr lvl="1"/>
            <a:r>
              <a:rPr lang="en-US" dirty="0" smtClean="0"/>
              <a:t>Provider-based model for accessing resources</a:t>
            </a:r>
          </a:p>
          <a:p>
            <a:pPr lvl="1"/>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1143000" y="5233942"/>
            <a:ext cx="5829300" cy="1380218"/>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788440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323850" y="1066883"/>
            <a:ext cx="8496300" cy="5667292"/>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dirty="0" smtClean="0"/>
              <a:t>Getting Started with </a:t>
            </a:r>
            <a:r>
              <a:rPr lang="en-US" dirty="0" smtClean="0"/>
              <a:t>Windows </a:t>
            </a:r>
            <a:r>
              <a:rPr dirty="0" smtClean="0"/>
              <a:t>PowerShell</a:t>
            </a:r>
            <a:endParaRPr lang="en-US" dirty="0"/>
          </a:p>
        </p:txBody>
      </p:sp>
      <p:cxnSp>
        <p:nvCxnSpPr>
          <p:cNvPr id="7" name="Straight Arrow Connector 6"/>
          <p:cNvCxnSpPr>
            <a:stCxn id="5" idx="1"/>
          </p:cNvCxnSpPr>
          <p:nvPr/>
        </p:nvCxnSpPr>
        <p:spPr>
          <a:xfrm rot="10800000">
            <a:off x="2043954" y="1355464"/>
            <a:ext cx="1537447" cy="1613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1"/>
          </p:cNvCxnSpPr>
          <p:nvPr/>
        </p:nvCxnSpPr>
        <p:spPr>
          <a:xfrm rot="10800000" flipV="1">
            <a:off x="4666900" y="2743200"/>
            <a:ext cx="1429101" cy="25878"/>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8" idx="1"/>
          </p:cNvCxnSpPr>
          <p:nvPr/>
        </p:nvCxnSpPr>
        <p:spPr>
          <a:xfrm rot="10800000">
            <a:off x="5791200" y="3657600"/>
            <a:ext cx="685800" cy="762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5943599" y="5334000"/>
            <a:ext cx="2699657"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(4) Redirect output to new text file</a:t>
            </a:r>
          </a:p>
        </p:txBody>
      </p:sp>
      <p:cxnSp>
        <p:nvCxnSpPr>
          <p:cNvPr id="28" name="Straight Arrow Connector 27"/>
          <p:cNvCxnSpPr>
            <a:stCxn id="27" idx="2"/>
          </p:cNvCxnSpPr>
          <p:nvPr/>
        </p:nvCxnSpPr>
        <p:spPr>
          <a:xfrm rot="5400000">
            <a:off x="6847115" y="5649687"/>
            <a:ext cx="457200" cy="43542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096000" y="2590800"/>
            <a:ext cx="25908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(2) Filter results using where clause</a:t>
            </a:r>
          </a:p>
        </p:txBody>
      </p:sp>
      <p:sp>
        <p:nvSpPr>
          <p:cNvPr id="5" name="Rectangle 4"/>
          <p:cNvSpPr/>
          <p:nvPr/>
        </p:nvSpPr>
        <p:spPr bwMode="auto">
          <a:xfrm>
            <a:off x="3581400" y="1219200"/>
            <a:ext cx="1600200" cy="304800"/>
          </a:xfrm>
          <a:prstGeom prst="rect">
            <a:avLst/>
          </a:prstGeom>
          <a:solidFill>
            <a:schemeClr val="accent2">
              <a:lumMod val="20000"/>
              <a:lumOff val="80000"/>
            </a:schemeClr>
          </a:solidFill>
          <a:ln>
            <a:solidFill>
              <a:srgbClr val="FF0000"/>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(1) Execute a Cmdlet</a:t>
            </a:r>
          </a:p>
        </p:txBody>
      </p:sp>
      <p:sp>
        <p:nvSpPr>
          <p:cNvPr id="18" name="Rectangle 17"/>
          <p:cNvSpPr/>
          <p:nvPr/>
        </p:nvSpPr>
        <p:spPr bwMode="auto">
          <a:xfrm>
            <a:off x="6477000" y="3581400"/>
            <a:ext cx="23622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(3) Add formatting instructions</a:t>
            </a:r>
          </a:p>
        </p:txBody>
      </p:sp>
    </p:spTree>
    <p:extLst>
      <p:ext uri="{BB962C8B-B14F-4D97-AF65-F5344CB8AC3E}">
        <p14:creationId xmlns:p14="http://schemas.microsoft.com/office/powerpoint/2010/main" val="146093578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Scripts and Execution Policy</a:t>
            </a:r>
            <a:endParaRPr lang="en-US" dirty="0"/>
          </a:p>
        </p:txBody>
      </p:sp>
      <p:sp>
        <p:nvSpPr>
          <p:cNvPr id="22" name="Text Placeholder 21"/>
          <p:cNvSpPr>
            <a:spLocks noGrp="1"/>
          </p:cNvSpPr>
          <p:nvPr>
            <p:ph idx="1"/>
          </p:nvPr>
        </p:nvSpPr>
        <p:spPr/>
        <p:txBody>
          <a:bodyPr/>
          <a:lstStyle/>
          <a:p>
            <a:r>
              <a:rPr lang="en-US" dirty="0" smtClean="0"/>
              <a:t>You can author Windows PowerShell scripts</a:t>
            </a:r>
          </a:p>
          <a:p>
            <a:pPr lvl="1"/>
            <a:r>
              <a:rPr lang="en-US" dirty="0" smtClean="0"/>
              <a:t>Scripts have </a:t>
            </a:r>
            <a:r>
              <a:rPr lang="en-US" dirty="0" smtClean="0">
                <a:latin typeface="Courier New" pitchFamily="49" charset="0"/>
                <a:cs typeface="Courier New" pitchFamily="49" charset="0"/>
              </a:rPr>
              <a:t>*.ps1</a:t>
            </a:r>
            <a:r>
              <a:rPr lang="en-US" dirty="0" smtClean="0"/>
              <a:t> extension</a:t>
            </a:r>
          </a:p>
          <a:p>
            <a:pPr lvl="1"/>
            <a:r>
              <a:rPr lang="en-US" dirty="0" smtClean="0"/>
              <a:t>Local execution policy must be configured</a:t>
            </a:r>
          </a:p>
        </p:txBody>
      </p:sp>
      <p:pic>
        <p:nvPicPr>
          <p:cNvPr id="5123" name="Picture 3"/>
          <p:cNvPicPr>
            <a:picLocks noChangeAspect="1" noChangeArrowheads="1"/>
          </p:cNvPicPr>
          <p:nvPr/>
        </p:nvPicPr>
        <p:blipFill>
          <a:blip r:embed="rId3" cstate="print"/>
          <a:srcRect/>
          <a:stretch>
            <a:fillRect/>
          </a:stretch>
        </p:blipFill>
        <p:spPr bwMode="auto">
          <a:xfrm>
            <a:off x="457200" y="3048000"/>
            <a:ext cx="7905750" cy="3224714"/>
          </a:xfrm>
          <a:prstGeom prst="rect">
            <a:avLst/>
          </a:prstGeom>
          <a:noFill/>
          <a:ln w="9525">
            <a:solidFill>
              <a:schemeClr val="accent2">
                <a:lumMod val="40000"/>
                <a:lumOff val="60000"/>
              </a:schemeClr>
            </a:solidFill>
            <a:miter lim="800000"/>
            <a:headEnd/>
            <a:tailEnd/>
          </a:ln>
          <a:effectLst>
            <a:outerShdw blurRad="50800" dist="38100" dir="2700000" algn="tl" rotWithShape="0">
              <a:prstClr val="black">
                <a:alpha val="40000"/>
              </a:prstClr>
            </a:outerShdw>
          </a:effectLst>
        </p:spPr>
      </p:pic>
      <p:sp>
        <p:nvSpPr>
          <p:cNvPr id="13" name="Rectangle 12"/>
          <p:cNvSpPr/>
          <p:nvPr/>
        </p:nvSpPr>
        <p:spPr bwMode="auto">
          <a:xfrm>
            <a:off x="3124200" y="3200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9" name="Straight Arrow Connector 8"/>
          <p:cNvCxnSpPr/>
          <p:nvPr/>
        </p:nvCxnSpPr>
        <p:spPr>
          <a:xfrm rot="10800000" flipV="1">
            <a:off x="5352702" y="3200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172200" y="2895600"/>
            <a:ext cx="2819400" cy="5334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will not execute under default execution policy of </a:t>
            </a:r>
            <a:r>
              <a:rPr lang="en-US" sz="1100" b="1" dirty="0" smtClean="0">
                <a:solidFill>
                  <a:schemeClr val="tx1"/>
                </a:solidFill>
                <a:latin typeface="Segoe" pitchFamily="34" charset="0"/>
              </a:rPr>
              <a:t>restricted</a:t>
            </a:r>
          </a:p>
        </p:txBody>
      </p:sp>
      <p:sp>
        <p:nvSpPr>
          <p:cNvPr id="14" name="Rectangle 13"/>
          <p:cNvSpPr/>
          <p:nvPr/>
        </p:nvSpPr>
        <p:spPr bwMode="auto">
          <a:xfrm>
            <a:off x="3200400" y="40386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b="1"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Arrow Connector 14"/>
          <p:cNvCxnSpPr/>
          <p:nvPr/>
        </p:nvCxnSpPr>
        <p:spPr>
          <a:xfrm rot="10800000" flipV="1">
            <a:off x="5428902" y="40386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6248400" y="37338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unrestricted</a:t>
            </a:r>
            <a:r>
              <a:rPr lang="en-US" sz="1100" dirty="0" smtClean="0">
                <a:solidFill>
                  <a:schemeClr val="tx1"/>
                </a:solidFill>
                <a:latin typeface="Segoe" pitchFamily="34" charset="0"/>
              </a:rPr>
              <a:t>. Scripts that are not signed result in prompting user for permission to execute.</a:t>
            </a:r>
          </a:p>
        </p:txBody>
      </p:sp>
      <p:sp>
        <p:nvSpPr>
          <p:cNvPr id="17" name="Rectangle 16"/>
          <p:cNvSpPr/>
          <p:nvPr/>
        </p:nvSpPr>
        <p:spPr bwMode="auto">
          <a:xfrm>
            <a:off x="3124200" y="5105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Straight Arrow Connector 17"/>
          <p:cNvCxnSpPr/>
          <p:nvPr/>
        </p:nvCxnSpPr>
        <p:spPr>
          <a:xfrm rot="10800000" flipV="1">
            <a:off x="5352702" y="5105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6172200" y="48006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bypass</a:t>
            </a:r>
            <a:r>
              <a:rPr lang="en-US" sz="1100" dirty="0" smtClean="0">
                <a:solidFill>
                  <a:schemeClr val="tx1"/>
                </a:solidFill>
                <a:latin typeface="Segoe" pitchFamily="34" charset="0"/>
              </a:rPr>
              <a:t>. This mode suppresses prompting user for permission to execute.</a:t>
            </a:r>
          </a:p>
        </p:txBody>
      </p:sp>
      <p:pic>
        <p:nvPicPr>
          <p:cNvPr id="1034" name="Picture 10"/>
          <p:cNvPicPr>
            <a:picLocks noChangeAspect="1" noChangeArrowheads="1"/>
          </p:cNvPicPr>
          <p:nvPr/>
        </p:nvPicPr>
        <p:blipFill>
          <a:blip r:embed="rId4" cstate="print"/>
          <a:srcRect/>
          <a:stretch>
            <a:fillRect/>
          </a:stretch>
        </p:blipFill>
        <p:spPr bwMode="auto">
          <a:xfrm>
            <a:off x="3657600" y="5749095"/>
            <a:ext cx="4191000" cy="95650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544960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PowerShell ISE</a:t>
            </a:r>
            <a:endParaRPr lang="en-US" dirty="0"/>
          </a:p>
        </p:txBody>
      </p:sp>
      <p:sp>
        <p:nvSpPr>
          <p:cNvPr id="3" name="Text Placeholder 2"/>
          <p:cNvSpPr>
            <a:spLocks noGrp="1"/>
          </p:cNvSpPr>
          <p:nvPr>
            <p:ph idx="1"/>
          </p:nvPr>
        </p:nvSpPr>
        <p:spPr/>
        <p:txBody>
          <a:bodyPr>
            <a:normAutofit/>
          </a:bodyPr>
          <a:lstStyle/>
          <a:p>
            <a:r>
              <a:rPr lang="en-US" sz="2400" dirty="0" smtClean="0"/>
              <a:t>Supports color-coding, IntelliSense and debugging</a:t>
            </a:r>
          </a:p>
          <a:p>
            <a:pPr lvl="1"/>
            <a:endParaRPr lang="en-US" sz="2000" dirty="0"/>
          </a:p>
        </p:txBody>
      </p:sp>
      <p:pic>
        <p:nvPicPr>
          <p:cNvPr id="4" name="Picture 3"/>
          <p:cNvPicPr>
            <a:picLocks noChangeAspect="1"/>
          </p:cNvPicPr>
          <p:nvPr/>
        </p:nvPicPr>
        <p:blipFill>
          <a:blip r:embed="rId3"/>
          <a:stretch>
            <a:fillRect/>
          </a:stretch>
        </p:blipFill>
        <p:spPr>
          <a:xfrm>
            <a:off x="990600" y="2057400"/>
            <a:ext cx="5181600" cy="4348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546608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idx="1"/>
          </p:nvPr>
        </p:nvSpPr>
        <p:spPr/>
        <p:txBody>
          <a:bodyPr/>
          <a:lstStyle/>
          <a:p>
            <a:r>
              <a:rPr lang="en-US" sz="2000" dirty="0" smtClean="0"/>
              <a:t>Explicitly load SharePoint </a:t>
            </a:r>
            <a:r>
              <a:rPr lang="en-US" sz="2000" dirty="0"/>
              <a:t>Windows PowerShell snap-in </a:t>
            </a:r>
            <a:r>
              <a:rPr lang="en-US" sz="2000" dirty="0" smtClean="0"/>
              <a:t/>
            </a:r>
            <a:br>
              <a:rPr lang="en-US" sz="2000" dirty="0" smtClean="0"/>
            </a:br>
            <a:r>
              <a:rPr lang="en-US" sz="2000" dirty="0" smtClean="0"/>
              <a:t>from console or script</a:t>
            </a:r>
          </a:p>
          <a:p>
            <a:endParaRPr lang="en-US" sz="2000" dirty="0" smtClean="0"/>
          </a:p>
          <a:p>
            <a:endParaRPr lang="en-US" sz="2000" dirty="0" smtClean="0"/>
          </a:p>
          <a:p>
            <a:pPr>
              <a:buNone/>
            </a:pPr>
            <a:endParaRPr lang="en-US" sz="2000" dirty="0" smtClean="0"/>
          </a:p>
          <a:p>
            <a:pPr lvl="1">
              <a:buNone/>
            </a:pPr>
            <a:endParaRPr lang="en-US" sz="1600" dirty="0" smtClean="0"/>
          </a:p>
          <a:p>
            <a:pPr lvl="1">
              <a:buNone/>
            </a:pPr>
            <a:endParaRPr lang="en-US" sz="1600" dirty="0" smtClean="0"/>
          </a:p>
          <a:p>
            <a:endParaRPr lang="en-US" sz="2000" dirty="0" smtClean="0"/>
          </a:p>
          <a:p>
            <a:r>
              <a:rPr lang="en-US" sz="2000" dirty="0" smtClean="0"/>
              <a:t>Implicitly load snap-in by using </a:t>
            </a:r>
            <a:br>
              <a:rPr lang="en-US" sz="2000" dirty="0" smtClean="0"/>
            </a:br>
            <a:r>
              <a:rPr lang="en-US" sz="2000" dirty="0" smtClean="0"/>
              <a:t>link in Windows Start menu</a:t>
            </a:r>
            <a:endParaRPr lang="en-US" sz="2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 y="2191984"/>
            <a:ext cx="8153400" cy="192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2600" dirty="0" smtClean="0"/>
              <a:t>The </a:t>
            </a:r>
            <a:r>
              <a:rPr lang="en-US" sz="2600" dirty="0" err="1" smtClean="0"/>
              <a:t>Microsoft.</a:t>
            </a:r>
            <a:r>
              <a:rPr sz="2600" dirty="0" err="1" smtClean="0"/>
              <a:t>SharePoint</a:t>
            </a:r>
            <a:r>
              <a:rPr lang="en-US" sz="2600" dirty="0" err="1"/>
              <a:t>.</a:t>
            </a:r>
            <a:r>
              <a:rPr sz="2600" dirty="0" err="1" smtClean="0"/>
              <a:t>Powershell</a:t>
            </a:r>
            <a:r>
              <a:rPr sz="2600" dirty="0" smtClean="0"/>
              <a:t> </a:t>
            </a:r>
            <a:r>
              <a:rPr sz="2600" dirty="0" err="1" smtClean="0"/>
              <a:t>Snapin</a:t>
            </a:r>
            <a:endParaRPr lang="en-US" sz="2600" dirty="0"/>
          </a:p>
        </p:txBody>
      </p:sp>
      <p:cxnSp>
        <p:nvCxnSpPr>
          <p:cNvPr id="9" name="Straight Arrow Connector 8"/>
          <p:cNvCxnSpPr>
            <a:stCxn id="10" idx="1"/>
          </p:cNvCxnSpPr>
          <p:nvPr/>
        </p:nvCxnSpPr>
        <p:spPr>
          <a:xfrm rot="10800000">
            <a:off x="4875362" y="2670948"/>
            <a:ext cx="1068238" cy="173966"/>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5943600" y="2692514"/>
            <a:ext cx="2209800" cy="304800"/>
          </a:xfrm>
          <a:prstGeom prst="rect">
            <a:avLst/>
          </a:prstGeom>
          <a:solidFill>
            <a:schemeClr val="accent2">
              <a:lumMod val="20000"/>
              <a:lumOff val="80000"/>
            </a:schemeClr>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Begin using SharePoint Cmdlets</a:t>
            </a:r>
          </a:p>
        </p:txBody>
      </p:sp>
      <p:pic>
        <p:nvPicPr>
          <p:cNvPr id="4" name="Picture 3"/>
          <p:cNvPicPr>
            <a:picLocks noChangeAspect="1"/>
          </p:cNvPicPr>
          <p:nvPr/>
        </p:nvPicPr>
        <p:blipFill>
          <a:blip r:embed="rId4"/>
          <a:stretch>
            <a:fillRect/>
          </a:stretch>
        </p:blipFill>
        <p:spPr>
          <a:xfrm>
            <a:off x="5311441" y="3497844"/>
            <a:ext cx="2841959" cy="3207755"/>
          </a:xfrm>
          <a:prstGeom prst="rect">
            <a:avLst/>
          </a:prstGeom>
        </p:spPr>
      </p:pic>
    </p:spTree>
    <p:extLst>
      <p:ext uri="{BB962C8B-B14F-4D97-AF65-F5344CB8AC3E}">
        <p14:creationId xmlns:p14="http://schemas.microsoft.com/office/powerpoint/2010/main" val="357749289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Errors with ULS</a:t>
            </a:r>
            <a:endParaRPr lang="en-US" dirty="0"/>
          </a:p>
        </p:txBody>
      </p:sp>
      <p:sp>
        <p:nvSpPr>
          <p:cNvPr id="3" name="Content Placeholder 2"/>
          <p:cNvSpPr>
            <a:spLocks noGrp="1"/>
          </p:cNvSpPr>
          <p:nvPr>
            <p:ph idx="1"/>
          </p:nvPr>
        </p:nvSpPr>
        <p:spPr/>
        <p:txBody>
          <a:bodyPr/>
          <a:lstStyle/>
          <a:p>
            <a:r>
              <a:rPr lang="en-US" dirty="0" smtClean="0"/>
              <a:t>ULS is Unified </a:t>
            </a:r>
            <a:r>
              <a:rPr lang="en-US" dirty="0"/>
              <a:t>Logging </a:t>
            </a:r>
            <a:r>
              <a:rPr lang="en-US" dirty="0" smtClean="0"/>
              <a:t>Service</a:t>
            </a:r>
            <a:endParaRPr lang="en-US" dirty="0"/>
          </a:p>
          <a:p>
            <a:pPr lvl="1"/>
            <a:r>
              <a:rPr lang="en-US" dirty="0" smtClean="0"/>
              <a:t>SharePoint’s log files located at </a:t>
            </a:r>
            <a:r>
              <a:rPr lang="en-US" sz="2000" b="1" dirty="0" smtClean="0">
                <a:latin typeface="Courier New" panose="02070309020205020404" pitchFamily="49" charset="0"/>
                <a:cs typeface="Courier New" panose="02070309020205020404" pitchFamily="49" charset="0"/>
              </a:rPr>
              <a:t>..\15\LOGS</a:t>
            </a:r>
            <a:endParaRPr lang="en-US" b="1" dirty="0" smtClean="0">
              <a:latin typeface="Courier New" panose="02070309020205020404" pitchFamily="49" charset="0"/>
              <a:cs typeface="Courier New" panose="02070309020205020404" pitchFamily="49" charset="0"/>
            </a:endParaRPr>
          </a:p>
          <a:p>
            <a:pPr lvl="1"/>
            <a:r>
              <a:rPr lang="en-US" dirty="0" smtClean="0"/>
              <a:t>Configure level of logging for different categories:</a:t>
            </a:r>
          </a:p>
          <a:p>
            <a:pPr lvl="2"/>
            <a:r>
              <a:rPr lang="en-US" sz="1800" dirty="0" smtClean="0"/>
              <a:t>Central Administration </a:t>
            </a:r>
            <a:r>
              <a:rPr lang="en-US" sz="1800" dirty="0" smtClean="0">
                <a:sym typeface="Wingdings" panose="05000000000000000000" pitchFamily="2" charset="2"/>
              </a:rPr>
              <a:t> Monitoring  Configure Diagnostic Logging</a:t>
            </a:r>
          </a:p>
          <a:p>
            <a:endParaRPr lang="en-US" dirty="0" smtClean="0"/>
          </a:p>
          <a:p>
            <a:r>
              <a:rPr lang="en-US" dirty="0" smtClean="0"/>
              <a:t>Developer Tools for inspecting ULS logs</a:t>
            </a:r>
          </a:p>
          <a:p>
            <a:pPr lvl="1"/>
            <a:r>
              <a:rPr lang="en-US" dirty="0" smtClean="0"/>
              <a:t>Merge-</a:t>
            </a:r>
            <a:r>
              <a:rPr lang="en-US" dirty="0" err="1" smtClean="0"/>
              <a:t>SPLogFile</a:t>
            </a:r>
            <a:r>
              <a:rPr lang="en-US" dirty="0" smtClean="0"/>
              <a:t> cmdlet in PowerShell</a:t>
            </a:r>
          </a:p>
          <a:p>
            <a:pPr lvl="1"/>
            <a:r>
              <a:rPr lang="en-US" dirty="0" smtClean="0"/>
              <a:t>ULS Log Reader Utility (ULSViewer.exe)</a:t>
            </a:r>
          </a:p>
          <a:p>
            <a:pPr lvl="1"/>
            <a:r>
              <a:rPr lang="en-US" dirty="0" smtClean="0"/>
              <a:t>Developer Dashboard</a:t>
            </a:r>
          </a:p>
        </p:txBody>
      </p:sp>
    </p:spTree>
    <p:extLst>
      <p:ext uri="{BB962C8B-B14F-4D97-AF65-F5344CB8AC3E}">
        <p14:creationId xmlns:p14="http://schemas.microsoft.com/office/powerpoint/2010/main" val="234543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Architecture and Topology</a:t>
            </a:r>
          </a:p>
          <a:p>
            <a:r>
              <a:rPr lang="en-US" dirty="0" smtClean="0"/>
              <a:t>SharePoint Development Strategies</a:t>
            </a:r>
          </a:p>
          <a:p>
            <a:r>
              <a:rPr lang="en-US" dirty="0" smtClean="0"/>
              <a:t>SharePoint Developer Tools and Utilities</a:t>
            </a:r>
          </a:p>
          <a:p>
            <a:r>
              <a:rPr lang="en-US" dirty="0" smtClean="0"/>
              <a:t>Creating a SharePoint Development Environment</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Dashboard</a:t>
            </a:r>
            <a:endParaRPr lang="en-US" dirty="0"/>
          </a:p>
        </p:txBody>
      </p:sp>
      <p:sp>
        <p:nvSpPr>
          <p:cNvPr id="3" name="Content Placeholder 2"/>
          <p:cNvSpPr>
            <a:spLocks noGrp="1"/>
          </p:cNvSpPr>
          <p:nvPr>
            <p:ph idx="1"/>
          </p:nvPr>
        </p:nvSpPr>
        <p:spPr/>
        <p:txBody>
          <a:bodyPr>
            <a:normAutofit/>
          </a:bodyPr>
          <a:lstStyle/>
          <a:p>
            <a:r>
              <a:rPr lang="en-US" dirty="0" smtClean="0"/>
              <a:t>A utility for inspecting per-request diagnostics</a:t>
            </a:r>
          </a:p>
          <a:p>
            <a:pPr lvl="1"/>
            <a:r>
              <a:rPr lang="en-US" dirty="0" smtClean="0"/>
              <a:t>Introduced in SharePoint 2010</a:t>
            </a:r>
          </a:p>
          <a:p>
            <a:pPr lvl="1"/>
            <a:r>
              <a:rPr lang="en-US" dirty="0" smtClean="0"/>
              <a:t>Much improved in SharePoint 2013</a:t>
            </a:r>
          </a:p>
          <a:p>
            <a:pPr lvl="1"/>
            <a:r>
              <a:rPr lang="en-US" dirty="0" smtClean="0"/>
              <a:t>Shows requests from start of dashboard session</a:t>
            </a:r>
          </a:p>
        </p:txBody>
      </p:sp>
      <p:pic>
        <p:nvPicPr>
          <p:cNvPr id="6" name="Picture 5"/>
          <p:cNvPicPr>
            <a:picLocks noChangeAspect="1"/>
          </p:cNvPicPr>
          <p:nvPr/>
        </p:nvPicPr>
        <p:blipFill rotWithShape="1">
          <a:blip r:embed="rId3"/>
          <a:srcRect l="1554" t="6863" r="-1554" b="40982"/>
          <a:stretch/>
        </p:blipFill>
        <p:spPr>
          <a:xfrm>
            <a:off x="952500" y="3420256"/>
            <a:ext cx="7010400" cy="3193904"/>
          </a:xfrm>
          <a:prstGeom prst="rect">
            <a:avLst/>
          </a:prstGeom>
          <a:ln w="12700">
            <a:solidFill>
              <a:schemeClr val="bg1">
                <a:lumMod val="50000"/>
              </a:schemeClr>
            </a:solidFill>
          </a:ln>
        </p:spPr>
      </p:pic>
    </p:spTree>
    <p:extLst>
      <p:ext uri="{BB962C8B-B14F-4D97-AF65-F5344CB8AC3E}">
        <p14:creationId xmlns:p14="http://schemas.microsoft.com/office/powerpoint/2010/main" val="2526610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&amp; Using Developer Dashboard</a:t>
            </a:r>
            <a:endParaRPr lang="en-US" dirty="0"/>
          </a:p>
        </p:txBody>
      </p:sp>
      <p:sp>
        <p:nvSpPr>
          <p:cNvPr id="3" name="Content Placeholder 2"/>
          <p:cNvSpPr>
            <a:spLocks noGrp="1"/>
          </p:cNvSpPr>
          <p:nvPr>
            <p:ph idx="1"/>
          </p:nvPr>
        </p:nvSpPr>
        <p:spPr/>
        <p:txBody>
          <a:bodyPr>
            <a:normAutofit/>
          </a:bodyPr>
          <a:lstStyle/>
          <a:p>
            <a:r>
              <a:rPr lang="en-US" dirty="0" smtClean="0"/>
              <a:t>Developer Dashboard must </a:t>
            </a:r>
            <a:r>
              <a:rPr lang="en-US" dirty="0"/>
              <a:t>be </a:t>
            </a:r>
            <a:r>
              <a:rPr lang="en-US" dirty="0" smtClean="0"/>
              <a:t>enabled</a:t>
            </a:r>
          </a:p>
          <a:p>
            <a:pPr lvl="1"/>
            <a:r>
              <a:rPr lang="en-US" dirty="0" smtClean="0"/>
              <a:t>Typically done using PowerShell script</a:t>
            </a:r>
            <a:endParaRPr lang="en-US" dirty="0"/>
          </a:p>
          <a:p>
            <a:endParaRPr lang="en-US" dirty="0"/>
          </a:p>
          <a:p>
            <a:endParaRPr lang="en-US" dirty="0"/>
          </a:p>
          <a:p>
            <a:endParaRPr lang="en-US" dirty="0" smtClean="0"/>
          </a:p>
          <a:p>
            <a:endParaRPr lang="en-US" dirty="0" smtClean="0"/>
          </a:p>
          <a:p>
            <a:pPr lvl="1"/>
            <a:r>
              <a:rPr lang="en-US" dirty="0" smtClean="0"/>
              <a:t>Developer Dashboard requires </a:t>
            </a:r>
            <a:r>
              <a:rPr lang="en-US" b="1" dirty="0" smtClean="0"/>
              <a:t>Usage </a:t>
            </a:r>
            <a:r>
              <a:rPr lang="en-US" b="1" dirty="0"/>
              <a:t>&amp; Health Data Collection Service Application</a:t>
            </a:r>
            <a:r>
              <a:rPr lang="en-US" dirty="0"/>
              <a:t> </a:t>
            </a:r>
            <a:r>
              <a:rPr lang="en-US" dirty="0" smtClean="0"/>
              <a:t>instance</a:t>
            </a:r>
          </a:p>
        </p:txBody>
      </p:sp>
      <p:sp>
        <p:nvSpPr>
          <p:cNvPr id="5" name="TextBox 4"/>
          <p:cNvSpPr txBox="1"/>
          <p:nvPr/>
        </p:nvSpPr>
        <p:spPr>
          <a:xfrm>
            <a:off x="762000" y="2514600"/>
            <a:ext cx="8001000" cy="175432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contentService</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err="1">
                <a:solidFill>
                  <a:srgbClr val="008080"/>
                </a:solidFill>
                <a:latin typeface="Lucida Console" panose="020B0609040504020204" pitchFamily="49" charset="0"/>
              </a:rPr>
              <a:t>Microsoft.SharePoint.Administration.SPWebService</a:t>
            </a:r>
            <a:r>
              <a:rPr lang="en-US" sz="1200" dirty="0">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ContentService</a:t>
            </a:r>
            <a:endParaRPr lang="en-US" sz="1200" dirty="0">
              <a:solidFill>
                <a:prstClr val="black"/>
              </a:solidFill>
              <a:latin typeface="Lucida Console" panose="020B0609040504020204" pitchFamily="49" charset="0"/>
            </a:endParaRPr>
          </a:p>
          <a:p>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smtClean="0">
                <a:solidFill>
                  <a:srgbClr val="FF4500"/>
                </a:solidFill>
                <a:latin typeface="Lucida Console" panose="020B0609040504020204" pitchFamily="49" charset="0"/>
              </a:rPr>
              <a:t>contentService</a:t>
            </a:r>
            <a:r>
              <a:rPr lang="en-US" sz="1200" dirty="0" err="1" smtClean="0">
                <a:solidFill>
                  <a:srgbClr val="A9A9A9"/>
                </a:solidFill>
                <a:latin typeface="Lucida Console" panose="020B0609040504020204" pitchFamily="49" charset="0"/>
              </a:rPr>
              <a:t>.</a:t>
            </a:r>
            <a:r>
              <a:rPr lang="en-US" sz="1200" dirty="0" err="1" smtClean="0">
                <a:solidFill>
                  <a:prstClr val="black"/>
                </a:solidFill>
                <a:latin typeface="Lucida Console" panose="020B0609040504020204" pitchFamily="49" charset="0"/>
              </a:rPr>
              <a:t>DeveloperDashboardSettings</a:t>
            </a:r>
            <a:endParaRPr lang="en-US" sz="1200" dirty="0" smtClean="0">
              <a:solidFill>
                <a:prstClr val="black"/>
              </a:solidFill>
              <a:latin typeface="Lucida Console" panose="020B0609040504020204" pitchFamily="49" charset="0"/>
            </a:endParaRPr>
          </a:p>
          <a:p>
            <a:endParaRPr lang="en-US" sz="1200" dirty="0">
              <a:solidFill>
                <a:prstClr val="black"/>
              </a:solidFill>
              <a:latin typeface="Lucida Console" panose="020B0609040504020204" pitchFamily="49" charset="0"/>
            </a:endParaRPr>
          </a:p>
          <a:p>
            <a:r>
              <a:rPr lang="en-US" sz="1200" dirty="0">
                <a:solidFill>
                  <a:srgbClr val="00008B"/>
                </a:solidFill>
                <a:latin typeface="Lucida Console" panose="020B0609040504020204" pitchFamily="49" charset="0"/>
              </a:rPr>
              <a:t>if</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err="1">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DisplayLevel</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err="1">
                <a:solidFill>
                  <a:srgbClr val="A9A9A9"/>
                </a:solidFill>
                <a:latin typeface="Lucida Console" panose="020B0609040504020204" pitchFamily="49" charset="0"/>
              </a:rPr>
              <a:t>eq</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"On"</a:t>
            </a:r>
            <a:r>
              <a:rPr lang="en-US" sz="1200" dirty="0">
                <a:solidFill>
                  <a:prstClr val="black"/>
                </a:solidFill>
                <a:latin typeface="Lucida Console" panose="020B0609040504020204" pitchFamily="49" charset="0"/>
              </a:rPr>
              <a:t>){</a:t>
            </a:r>
          </a:p>
          <a:p>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err="1">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DisplayLevel</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"Off"</a:t>
            </a:r>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 </a:t>
            </a:r>
            <a:r>
              <a:rPr lang="en-US" sz="1200" dirty="0">
                <a:solidFill>
                  <a:srgbClr val="00008B"/>
                </a:solidFill>
                <a:latin typeface="Lucida Console" panose="020B0609040504020204" pitchFamily="49" charset="0"/>
              </a:rPr>
              <a:t>else</a:t>
            </a:r>
            <a:r>
              <a:rPr lang="en-US" sz="1200" dirty="0">
                <a:solidFill>
                  <a:prstClr val="black"/>
                </a:solidFill>
                <a:latin typeface="Lucida Console" panose="020B0609040504020204" pitchFamily="49" charset="0"/>
              </a:rPr>
              <a:t> {</a:t>
            </a:r>
          </a:p>
          <a:p>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err="1">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DisplayLevel</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"On"</a:t>
            </a:r>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a:t>
            </a:r>
          </a:p>
          <a:p>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err="1">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Update</a:t>
            </a:r>
            <a:r>
              <a:rPr lang="en-US" sz="1200" dirty="0" smtClean="0">
                <a:solidFill>
                  <a:prstClr val="black"/>
                </a:solidFill>
                <a:latin typeface="Lucida Console" panose="020B0609040504020204" pitchFamily="49" charset="0"/>
              </a:rPr>
              <a:t>() </a:t>
            </a:r>
            <a:endParaRPr lang="en-US" sz="12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23818509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Architecture and Topology</a:t>
            </a:r>
          </a:p>
          <a:p>
            <a:pPr>
              <a:buFont typeface="Wingdings" panose="05000000000000000000" pitchFamily="2" charset="2"/>
              <a:buChar char="ü"/>
            </a:pPr>
            <a:r>
              <a:rPr lang="en-US" dirty="0" smtClean="0"/>
              <a:t>SharePoint Development Strategies</a:t>
            </a:r>
          </a:p>
          <a:p>
            <a:pPr>
              <a:buFont typeface="Wingdings" panose="05000000000000000000" pitchFamily="2" charset="2"/>
              <a:buChar char="ü"/>
            </a:pPr>
            <a:r>
              <a:rPr lang="en-US" dirty="0" smtClean="0"/>
              <a:t>SharePoint Developer Tools and Utilities</a:t>
            </a:r>
          </a:p>
          <a:p>
            <a:pPr>
              <a:buFont typeface="Wingdings" panose="05000000000000000000" pitchFamily="2" charset="2"/>
              <a:buChar char="Ø"/>
            </a:pPr>
            <a:r>
              <a:rPr lang="en-US" dirty="0" smtClean="0"/>
              <a:t>Creating a SharePoint Development Environment</a:t>
            </a:r>
          </a:p>
        </p:txBody>
      </p:sp>
    </p:spTree>
    <p:extLst>
      <p:ext uri="{BB962C8B-B14F-4D97-AF65-F5344CB8AC3E}">
        <p14:creationId xmlns:p14="http://schemas.microsoft.com/office/powerpoint/2010/main" val="93563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Development Environment</a:t>
            </a:r>
            <a:endParaRPr lang="en-US" dirty="0"/>
          </a:p>
        </p:txBody>
      </p:sp>
      <p:sp>
        <p:nvSpPr>
          <p:cNvPr id="3" name="Content Placeholder 2"/>
          <p:cNvSpPr>
            <a:spLocks noGrp="1"/>
          </p:cNvSpPr>
          <p:nvPr>
            <p:ph idx="1"/>
          </p:nvPr>
        </p:nvSpPr>
        <p:spPr/>
        <p:txBody>
          <a:bodyPr>
            <a:normAutofit/>
          </a:bodyPr>
          <a:lstStyle/>
          <a:p>
            <a:r>
              <a:rPr lang="en-US" dirty="0" smtClean="0"/>
              <a:t>Local on-premises deployment of:</a:t>
            </a:r>
          </a:p>
          <a:p>
            <a:pPr lvl="1"/>
            <a:r>
              <a:rPr lang="en-US" dirty="0"/>
              <a:t>Prerequisites: SQL Server, Workflow Manager, etc.</a:t>
            </a:r>
          </a:p>
          <a:p>
            <a:pPr lvl="1"/>
            <a:r>
              <a:rPr lang="en-US" dirty="0" smtClean="0"/>
              <a:t>SharePoint 2013 Server</a:t>
            </a:r>
          </a:p>
          <a:p>
            <a:pPr lvl="1"/>
            <a:r>
              <a:rPr lang="en-US" dirty="0" smtClean="0"/>
              <a:t>Tools: Visual Studio, Office, SharePoint Designer</a:t>
            </a:r>
          </a:p>
          <a:p>
            <a:r>
              <a:rPr lang="en-US" dirty="0" smtClean="0"/>
              <a:t>Recommended hardware</a:t>
            </a:r>
          </a:p>
          <a:p>
            <a:pPr lvl="1"/>
            <a:r>
              <a:rPr lang="en-US" dirty="0" smtClean="0"/>
              <a:t>Host machine has 16GB+</a:t>
            </a:r>
          </a:p>
          <a:p>
            <a:pPr lvl="1"/>
            <a:r>
              <a:rPr lang="en-US" dirty="0" smtClean="0"/>
              <a:t>Allocate 12GB+ to SharePoint VM</a:t>
            </a:r>
          </a:p>
          <a:p>
            <a:r>
              <a:rPr lang="en-US" dirty="0" smtClean="0"/>
              <a:t>Complete environment setup guide available at </a:t>
            </a:r>
            <a:r>
              <a:rPr lang="en-US" b="1" dirty="0" smtClean="0">
                <a:hlinkClick r:id="rId3"/>
              </a:rPr>
              <a:t>www.CriticalPathTraining.com/Members</a:t>
            </a:r>
            <a:r>
              <a:rPr lang="en-US" b="1" dirty="0" smtClean="0"/>
              <a:t> </a:t>
            </a:r>
          </a:p>
        </p:txBody>
      </p:sp>
    </p:spTree>
    <p:extLst>
      <p:ext uri="{BB962C8B-B14F-4D97-AF65-F5344CB8AC3E}">
        <p14:creationId xmlns:p14="http://schemas.microsoft.com/office/powerpoint/2010/main" val="17939963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VM for this Class</a:t>
            </a:r>
            <a:endParaRPr lang="en-US" dirty="0"/>
          </a:p>
        </p:txBody>
      </p:sp>
      <p:sp>
        <p:nvSpPr>
          <p:cNvPr id="3" name="Content Placeholder 2"/>
          <p:cNvSpPr>
            <a:spLocks noGrp="1"/>
          </p:cNvSpPr>
          <p:nvPr>
            <p:ph idx="1"/>
          </p:nvPr>
        </p:nvSpPr>
        <p:spPr/>
        <p:txBody>
          <a:bodyPr>
            <a:noAutofit/>
          </a:bodyPr>
          <a:lstStyle/>
          <a:p>
            <a:r>
              <a:rPr lang="en-US" sz="2400" dirty="0" smtClean="0"/>
              <a:t>Here is what is installed in the CPT student </a:t>
            </a:r>
            <a:r>
              <a:rPr lang="en-US" sz="2400" dirty="0" err="1" smtClean="0"/>
              <a:t>VMy</a:t>
            </a:r>
            <a:endParaRPr lang="en-US" sz="2400" dirty="0" smtClean="0"/>
          </a:p>
          <a:p>
            <a:pPr lvl="1"/>
            <a:r>
              <a:rPr lang="en-US" sz="2000" dirty="0" smtClean="0"/>
              <a:t>Windows </a:t>
            </a:r>
            <a:r>
              <a:rPr lang="en-US" sz="2000" dirty="0"/>
              <a:t>Server 2012 R2 </a:t>
            </a:r>
            <a:r>
              <a:rPr lang="en-US" sz="2000" dirty="0" smtClean="0"/>
              <a:t>(server </a:t>
            </a:r>
            <a:r>
              <a:rPr lang="en-US" sz="2000" dirty="0"/>
              <a:t>name </a:t>
            </a:r>
            <a:r>
              <a:rPr lang="en-US" sz="2000" dirty="0" smtClean="0"/>
              <a:t>is </a:t>
            </a:r>
            <a:r>
              <a:rPr lang="en-US" sz="2000" dirty="0"/>
              <a:t>WINGTIPSERVER)</a:t>
            </a:r>
          </a:p>
          <a:p>
            <a:pPr lvl="1"/>
            <a:r>
              <a:rPr lang="en-US" sz="2000" dirty="0" smtClean="0"/>
              <a:t>Active </a:t>
            </a:r>
            <a:r>
              <a:rPr lang="en-US" sz="2000" dirty="0"/>
              <a:t>Directory Domain Services </a:t>
            </a:r>
            <a:r>
              <a:rPr lang="en-US" sz="2000" dirty="0" smtClean="0"/>
              <a:t>(domain is </a:t>
            </a:r>
            <a:r>
              <a:rPr lang="en-US" sz="2000" dirty="0"/>
              <a:t>WINGTIP.COM)</a:t>
            </a:r>
          </a:p>
          <a:p>
            <a:pPr lvl="1"/>
            <a:r>
              <a:rPr lang="en-US" sz="2000" dirty="0" smtClean="0"/>
              <a:t>SQL </a:t>
            </a:r>
            <a:r>
              <a:rPr lang="en-US" sz="2000" dirty="0"/>
              <a:t>Server 2012 with SP1</a:t>
            </a:r>
          </a:p>
          <a:p>
            <a:pPr lvl="1"/>
            <a:r>
              <a:rPr lang="en-US" sz="2000" dirty="0" smtClean="0"/>
              <a:t>SharePoint </a:t>
            </a:r>
            <a:r>
              <a:rPr lang="en-US" sz="2000" dirty="0"/>
              <a:t>Server 2013 with SP1</a:t>
            </a:r>
          </a:p>
          <a:p>
            <a:pPr lvl="1"/>
            <a:r>
              <a:rPr lang="en-US" sz="2000" dirty="0" smtClean="0"/>
              <a:t>Workflow </a:t>
            </a:r>
            <a:r>
              <a:rPr lang="en-US" sz="2000" dirty="0"/>
              <a:t>Manager 1.0 (includes updates from 2014)</a:t>
            </a:r>
          </a:p>
          <a:p>
            <a:pPr lvl="1"/>
            <a:r>
              <a:rPr lang="en-US" sz="2000" dirty="0" smtClean="0"/>
              <a:t>SharePoint </a:t>
            </a:r>
            <a:r>
              <a:rPr lang="en-US" sz="2000" dirty="0"/>
              <a:t>Designer 2013 with SP1</a:t>
            </a:r>
          </a:p>
          <a:p>
            <a:pPr lvl="1"/>
            <a:r>
              <a:rPr lang="en-US" sz="2000" dirty="0" smtClean="0"/>
              <a:t>Visual </a:t>
            </a:r>
            <a:r>
              <a:rPr lang="en-US" sz="2000" dirty="0"/>
              <a:t>Studio </a:t>
            </a:r>
            <a:r>
              <a:rPr lang="en-US" sz="2000" dirty="0" smtClean="0"/>
              <a:t>2013 </a:t>
            </a:r>
            <a:r>
              <a:rPr lang="en-US" sz="2000" dirty="0"/>
              <a:t>with </a:t>
            </a:r>
            <a:r>
              <a:rPr lang="en-US" sz="2000" dirty="0" smtClean="0"/>
              <a:t>Update 3</a:t>
            </a:r>
            <a:endParaRPr lang="en-US" sz="2000" dirty="0"/>
          </a:p>
          <a:p>
            <a:pPr lvl="1"/>
            <a:r>
              <a:rPr lang="en-US" sz="2000" dirty="0" smtClean="0"/>
              <a:t>Microsoft </a:t>
            </a:r>
            <a:r>
              <a:rPr lang="en-US" sz="2000" dirty="0"/>
              <a:t>Office 2013 Professional with SP1</a:t>
            </a:r>
          </a:p>
          <a:p>
            <a:pPr lvl="1"/>
            <a:r>
              <a:rPr lang="en-US" sz="2000" dirty="0" smtClean="0"/>
              <a:t>Microsoft </a:t>
            </a:r>
            <a:r>
              <a:rPr lang="en-US" sz="2000" dirty="0"/>
              <a:t>Visio 2013 Professional </a:t>
            </a:r>
            <a:r>
              <a:rPr lang="en-US" sz="2000" dirty="0" smtClean="0"/>
              <a:t>SP1</a:t>
            </a:r>
            <a:endParaRPr lang="en-US" sz="2000" dirty="0"/>
          </a:p>
        </p:txBody>
      </p:sp>
    </p:spTree>
    <p:extLst>
      <p:ext uri="{BB962C8B-B14F-4D97-AF65-F5344CB8AC3E}">
        <p14:creationId xmlns:p14="http://schemas.microsoft.com/office/powerpoint/2010/main" val="309814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Architecture and Topology</a:t>
            </a:r>
          </a:p>
          <a:p>
            <a:pPr>
              <a:buFont typeface="Wingdings" panose="05000000000000000000" pitchFamily="2" charset="2"/>
              <a:buChar char="ü"/>
            </a:pPr>
            <a:r>
              <a:rPr lang="en-US" dirty="0" smtClean="0"/>
              <a:t>SharePoint Development Strategies</a:t>
            </a:r>
          </a:p>
          <a:p>
            <a:pPr>
              <a:buFont typeface="Wingdings" panose="05000000000000000000" pitchFamily="2" charset="2"/>
              <a:buChar char="ü"/>
            </a:pPr>
            <a:r>
              <a:rPr lang="en-US" dirty="0" smtClean="0"/>
              <a:t>SharePoint Developer Tools and Utilities</a:t>
            </a:r>
          </a:p>
          <a:p>
            <a:pPr>
              <a:buFont typeface="Wingdings" panose="05000000000000000000" pitchFamily="2" charset="2"/>
              <a:buChar char="ü"/>
            </a:pPr>
            <a:r>
              <a:rPr lang="en-US" dirty="0" smtClean="0"/>
              <a:t>Creating a SharePoint Development Environment</a:t>
            </a:r>
          </a:p>
        </p:txBody>
      </p:sp>
    </p:spTree>
    <p:extLst>
      <p:ext uri="{BB962C8B-B14F-4D97-AF65-F5344CB8AC3E}">
        <p14:creationId xmlns:p14="http://schemas.microsoft.com/office/powerpoint/2010/main" val="2490811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hape 187394"/>
          <p:cNvSpPr>
            <a:spLocks noGrp="1" noChangeArrowheads="1"/>
          </p:cNvSpPr>
          <p:nvPr>
            <p:ph idx="1"/>
          </p:nvPr>
        </p:nvSpPr>
        <p:spPr>
          <a:xfrm>
            <a:off x="381000" y="1143000"/>
            <a:ext cx="8382000" cy="2893100"/>
          </a:xfrm>
        </p:spPr>
        <p:txBody>
          <a:bodyPr/>
          <a:lstStyle/>
          <a:p>
            <a:r>
              <a:rPr lang="en-US" dirty="0" smtClean="0"/>
              <a:t>Microsoft </a:t>
            </a:r>
            <a:r>
              <a:rPr lang="en-US" dirty="0"/>
              <a:t>SharePoint Foundation (SPF) </a:t>
            </a:r>
            <a:r>
              <a:rPr lang="en-US" dirty="0" smtClean="0"/>
              <a:t>2013</a:t>
            </a:r>
          </a:p>
          <a:p>
            <a:pPr lvl="1"/>
            <a:r>
              <a:rPr lang="en-US" dirty="0" smtClean="0"/>
              <a:t>Platform provides core collaboration capabilities</a:t>
            </a:r>
            <a:endParaRPr lang="en-US" dirty="0"/>
          </a:p>
          <a:p>
            <a:r>
              <a:rPr lang="en-US" dirty="0" smtClean="0"/>
              <a:t>Microsoft SharePoint Server (SPS) 2013</a:t>
            </a:r>
          </a:p>
          <a:p>
            <a:pPr lvl="1"/>
            <a:r>
              <a:rPr lang="en-US" dirty="0" smtClean="0"/>
              <a:t>Built on top of SPF 2013</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p:txBody>
      </p:sp>
      <p:sp>
        <p:nvSpPr>
          <p:cNvPr id="187394" name="Title 187393"/>
          <p:cNvSpPr>
            <a:spLocks noGrp="1" noChangeArrowheads="1"/>
          </p:cNvSpPr>
          <p:nvPr>
            <p:ph type="title"/>
          </p:nvPr>
        </p:nvSpPr>
        <p:spPr>
          <a:xfrm>
            <a:off x="381000" y="230188"/>
            <a:ext cx="8382000" cy="553998"/>
          </a:xfrm>
        </p:spPr>
        <p:txBody>
          <a:bodyPr/>
          <a:lstStyle/>
          <a:p>
            <a:r>
              <a:rPr lang="en-US" dirty="0" smtClean="0"/>
              <a:t>SharePoint 2013</a:t>
            </a:r>
          </a:p>
        </p:txBody>
      </p:sp>
      <p:grpSp>
        <p:nvGrpSpPr>
          <p:cNvPr id="2" name="Group 1"/>
          <p:cNvGrpSpPr/>
          <p:nvPr/>
        </p:nvGrpSpPr>
        <p:grpSpPr>
          <a:xfrm>
            <a:off x="1104900" y="3427956"/>
            <a:ext cx="6934200" cy="2668044"/>
            <a:chOff x="1143000" y="3123156"/>
            <a:chExt cx="6934200" cy="2668044"/>
          </a:xfrm>
        </p:grpSpPr>
        <p:sp>
          <p:nvSpPr>
            <p:cNvPr id="28" name="Rectangle 27"/>
            <p:cNvSpPr/>
            <p:nvPr/>
          </p:nvSpPr>
          <p:spPr bwMode="auto">
            <a:xfrm>
              <a:off x="1143000" y="3123156"/>
              <a:ext cx="6934200" cy="2668044"/>
            </a:xfrm>
            <a:prstGeom prst="rect">
              <a:avLst/>
            </a:prstGeom>
            <a:solidFill>
              <a:schemeClr val="accent6">
                <a:lumMod val="20000"/>
                <a:lumOff val="80000"/>
              </a:schemeClr>
            </a:solidFill>
            <a:ln>
              <a:solidFill>
                <a:schemeClr val="tx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grpSp>
          <p:nvGrpSpPr>
            <p:cNvPr id="30" name="Group 29"/>
            <p:cNvGrpSpPr/>
            <p:nvPr/>
          </p:nvGrpSpPr>
          <p:grpSpPr>
            <a:xfrm>
              <a:off x="1293743" y="3352800"/>
              <a:ext cx="6631057" cy="1905000"/>
              <a:chOff x="1369943" y="3260942"/>
              <a:chExt cx="6632713" cy="2149258"/>
            </a:xfrm>
          </p:grpSpPr>
          <p:sp>
            <p:nvSpPr>
              <p:cNvPr id="17" name="Rectangle 187405"/>
              <p:cNvSpPr>
                <a:spLocks noChangeArrowheads="1"/>
              </p:cNvSpPr>
              <p:nvPr/>
            </p:nvSpPr>
            <p:spPr bwMode="auto">
              <a:xfrm>
                <a:off x="4007954" y="3736497"/>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Foundation 2013</a:t>
                </a:r>
                <a:endParaRPr lang="en-US" sz="1200" b="1" dirty="0">
                  <a:solidFill>
                    <a:schemeClr val="bg1"/>
                  </a:solidFill>
                  <a:latin typeface="Arial" pitchFamily="34" charset="0"/>
                </a:endParaRPr>
              </a:p>
            </p:txBody>
          </p:sp>
          <p:sp>
            <p:nvSpPr>
              <p:cNvPr id="18" name="Straight Connector 17"/>
              <p:cNvSpPr>
                <a:spLocks noChangeShapeType="1"/>
              </p:cNvSpPr>
              <p:nvPr/>
            </p:nvSpPr>
            <p:spPr bwMode="auto">
              <a:xfrm>
                <a:off x="3103493" y="3409167"/>
                <a:ext cx="753717" cy="148225"/>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9" name="Straight Connector 18"/>
              <p:cNvSpPr>
                <a:spLocks noChangeShapeType="1"/>
              </p:cNvSpPr>
              <p:nvPr/>
            </p:nvSpPr>
            <p:spPr bwMode="auto">
              <a:xfrm flipV="1">
                <a:off x="3103493" y="3735262"/>
                <a:ext cx="753717" cy="44466"/>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0" name="Straight Connector 19"/>
              <p:cNvSpPr>
                <a:spLocks noChangeShapeType="1"/>
              </p:cNvSpPr>
              <p:nvPr/>
            </p:nvSpPr>
            <p:spPr bwMode="auto">
              <a:xfrm flipV="1">
                <a:off x="3028122" y="3927953"/>
                <a:ext cx="829089" cy="213691"/>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1" name="Rectangle 20"/>
              <p:cNvSpPr>
                <a:spLocks noChangeArrowheads="1"/>
              </p:cNvSpPr>
              <p:nvPr/>
            </p:nvSpPr>
            <p:spPr bwMode="auto">
              <a:xfrm>
                <a:off x="1369943" y="3260942"/>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a:solidFill>
                      <a:schemeClr val="bg1"/>
                    </a:solidFill>
                    <a:latin typeface="Arial" pitchFamily="34" charset="0"/>
                  </a:rPr>
                  <a:t>Browser Clients</a:t>
                </a:r>
              </a:p>
            </p:txBody>
          </p:sp>
          <p:sp>
            <p:nvSpPr>
              <p:cNvPr id="22" name="Rectangle 21"/>
              <p:cNvSpPr>
                <a:spLocks noChangeArrowheads="1"/>
              </p:cNvSpPr>
              <p:nvPr/>
            </p:nvSpPr>
            <p:spPr bwMode="auto">
              <a:xfrm>
                <a:off x="1369943" y="3631504"/>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Word Clients</a:t>
                </a:r>
                <a:endParaRPr lang="en-US" sz="1200" b="1" dirty="0">
                  <a:solidFill>
                    <a:schemeClr val="bg1"/>
                  </a:solidFill>
                  <a:latin typeface="Arial" pitchFamily="34" charset="0"/>
                </a:endParaRPr>
              </a:p>
            </p:txBody>
          </p:sp>
          <p:sp>
            <p:nvSpPr>
              <p:cNvPr id="23" name="Rectangle 22"/>
              <p:cNvSpPr>
                <a:spLocks noChangeArrowheads="1"/>
              </p:cNvSpPr>
              <p:nvPr/>
            </p:nvSpPr>
            <p:spPr bwMode="auto">
              <a:xfrm>
                <a:off x="1369943" y="4002066"/>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Outlook Clients</a:t>
                </a:r>
                <a:endParaRPr lang="en-US" sz="1200" b="1" dirty="0">
                  <a:solidFill>
                    <a:schemeClr val="bg1"/>
                  </a:solidFill>
                  <a:latin typeface="Arial" pitchFamily="34" charset="0"/>
                </a:endParaRPr>
              </a:p>
            </p:txBody>
          </p:sp>
          <p:sp>
            <p:nvSpPr>
              <p:cNvPr id="24" name="Rectangle 187413"/>
              <p:cNvSpPr>
                <a:spLocks noChangeArrowheads="1"/>
              </p:cNvSpPr>
              <p:nvPr/>
            </p:nvSpPr>
            <p:spPr bwMode="auto">
              <a:xfrm>
                <a:off x="4007954" y="3260942"/>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Server 2013</a:t>
                </a:r>
                <a:endParaRPr lang="en-US" sz="1200" b="1" dirty="0">
                  <a:solidFill>
                    <a:schemeClr val="bg1"/>
                  </a:solidFill>
                  <a:latin typeface="Arial" pitchFamily="34" charset="0"/>
                </a:endParaRPr>
              </a:p>
            </p:txBody>
          </p:sp>
          <p:sp>
            <p:nvSpPr>
              <p:cNvPr id="25" name="Rectangle 187405"/>
              <p:cNvSpPr>
                <a:spLocks noChangeArrowheads="1"/>
              </p:cNvSpPr>
              <p:nvPr/>
            </p:nvSpPr>
            <p:spPr bwMode="auto">
              <a:xfrm>
                <a:off x="4007954" y="4965526"/>
                <a:ext cx="3994702" cy="444674"/>
              </a:xfrm>
              <a:prstGeom prst="rect">
                <a:avLst/>
              </a:prstGeom>
              <a:solidFill>
                <a:schemeClr val="tx2"/>
              </a:solidFill>
              <a:ln w="9525" algn="ctr">
                <a:solidFill>
                  <a:schemeClr val="tx1"/>
                </a:solidFill>
                <a:miter lim="800000"/>
                <a:headEnd/>
                <a:tailEnd/>
              </a:ln>
            </p:spPr>
            <p:txBody>
              <a:bodyPr wrap="none" anchor="ctr"/>
              <a:lstStyle/>
              <a:p>
                <a:pPr algn="ctr"/>
                <a:endParaRPr lang="en-US" sz="1100" dirty="0" smtClean="0">
                  <a:solidFill>
                    <a:schemeClr val="bg1"/>
                  </a:solidFill>
                  <a:latin typeface="Arial" pitchFamily="34" charset="0"/>
                </a:endParaRPr>
              </a:p>
              <a:p>
                <a:pPr algn="ctr"/>
                <a:r>
                  <a:rPr lang="en-US" sz="1100" b="1" dirty="0" smtClean="0">
                    <a:solidFill>
                      <a:schemeClr val="bg1"/>
                    </a:solidFill>
                    <a:latin typeface="Arial" pitchFamily="34" charset="0"/>
                  </a:rPr>
                  <a:t>Windows Server 2008 R2 SP1 (x64 only)</a:t>
                </a:r>
              </a:p>
              <a:p>
                <a:pPr algn="ctr"/>
                <a:r>
                  <a:rPr lang="en-US" sz="1100" b="1" dirty="0">
                    <a:solidFill>
                      <a:schemeClr val="bg1"/>
                    </a:solidFill>
                    <a:latin typeface="Arial" pitchFamily="34" charset="0"/>
                  </a:rPr>
                  <a:t>Windows Server </a:t>
                </a:r>
                <a:r>
                  <a:rPr lang="en-US" sz="1100" b="1" dirty="0" smtClean="0">
                    <a:solidFill>
                      <a:schemeClr val="bg1"/>
                    </a:solidFill>
                    <a:latin typeface="Arial" pitchFamily="34" charset="0"/>
                  </a:rPr>
                  <a:t>2012 (</a:t>
                </a:r>
                <a:r>
                  <a:rPr lang="en-US" sz="1100" b="1" dirty="0">
                    <a:solidFill>
                      <a:schemeClr val="bg1"/>
                    </a:solidFill>
                    <a:latin typeface="Arial" pitchFamily="34" charset="0"/>
                  </a:rPr>
                  <a:t>x64 only</a:t>
                </a:r>
                <a:r>
                  <a:rPr lang="en-US" sz="1100" b="1" dirty="0" smtClean="0">
                    <a:solidFill>
                      <a:schemeClr val="bg1"/>
                    </a:solidFill>
                    <a:latin typeface="Arial" pitchFamily="34" charset="0"/>
                  </a:rPr>
                  <a:t>)</a:t>
                </a:r>
                <a:endParaRPr lang="en-US" sz="1100" i="1" dirty="0" smtClean="0">
                  <a:solidFill>
                    <a:schemeClr val="bg1"/>
                  </a:solidFill>
                  <a:latin typeface="Arial" pitchFamily="34" charset="0"/>
                </a:endParaRPr>
              </a:p>
              <a:p>
                <a:pPr algn="ctr"/>
                <a:endParaRPr lang="en-US" sz="1100" b="1" dirty="0" smtClean="0">
                  <a:solidFill>
                    <a:schemeClr val="bg1"/>
                  </a:solidFill>
                  <a:latin typeface="Arial" pitchFamily="34" charset="0"/>
                </a:endParaRPr>
              </a:p>
            </p:txBody>
          </p:sp>
          <p:sp>
            <p:nvSpPr>
              <p:cNvPr id="26" name="Rectangle 187405"/>
              <p:cNvSpPr>
                <a:spLocks noChangeArrowheads="1"/>
              </p:cNvSpPr>
              <p:nvPr/>
            </p:nvSpPr>
            <p:spPr bwMode="auto">
              <a:xfrm>
                <a:off x="4007954" y="4594964"/>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Internet Information Services 7.0</a:t>
                </a:r>
                <a:endParaRPr lang="en-US" sz="1200" b="1" dirty="0">
                  <a:solidFill>
                    <a:schemeClr val="bg1"/>
                  </a:solidFill>
                  <a:latin typeface="Arial" pitchFamily="34" charset="0"/>
                </a:endParaRPr>
              </a:p>
            </p:txBody>
          </p:sp>
          <p:sp>
            <p:nvSpPr>
              <p:cNvPr id="27" name="Rectangle 187405"/>
              <p:cNvSpPr>
                <a:spLocks noChangeArrowheads="1"/>
              </p:cNvSpPr>
              <p:nvPr/>
            </p:nvSpPr>
            <p:spPr bwMode="auto">
              <a:xfrm>
                <a:off x="4007954" y="4224403"/>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.NET Framework 4.5</a:t>
                </a:r>
                <a:endParaRPr lang="en-US" sz="1200" b="1" dirty="0">
                  <a:solidFill>
                    <a:schemeClr val="bg1"/>
                  </a:solidFill>
                  <a:latin typeface="Arial" pitchFamily="34" charset="0"/>
                </a:endParaRPr>
              </a:p>
            </p:txBody>
          </p:sp>
        </p:grpSp>
      </p:grpSp>
    </p:spTree>
    <p:extLst>
      <p:ext uri="{BB962C8B-B14F-4D97-AF65-F5344CB8AC3E}">
        <p14:creationId xmlns:p14="http://schemas.microsoft.com/office/powerpoint/2010/main" val="227243206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Farms</a:t>
            </a:r>
            <a:endParaRPr lang="en-US" dirty="0"/>
          </a:p>
        </p:txBody>
      </p:sp>
      <p:sp>
        <p:nvSpPr>
          <p:cNvPr id="3" name="Content Placeholder 2"/>
          <p:cNvSpPr>
            <a:spLocks noGrp="1"/>
          </p:cNvSpPr>
          <p:nvPr>
            <p:ph idx="1"/>
          </p:nvPr>
        </p:nvSpPr>
        <p:spPr/>
        <p:txBody>
          <a:bodyPr>
            <a:normAutofit/>
          </a:bodyPr>
          <a:lstStyle/>
          <a:p>
            <a:r>
              <a:rPr lang="en-US" sz="2400" dirty="0" smtClean="0"/>
              <a:t>SharePoint farms created for on-premises deployments</a:t>
            </a:r>
            <a:endParaRPr lang="en-US" sz="2000" dirty="0" smtClean="0"/>
          </a:p>
          <a:p>
            <a:pPr lvl="1"/>
            <a:r>
              <a:rPr lang="en-US" sz="2000" dirty="0" smtClean="0"/>
              <a:t>Farm requires Web server(s) and database server</a:t>
            </a:r>
          </a:p>
          <a:p>
            <a:pPr lvl="1"/>
            <a:r>
              <a:rPr lang="en-US" sz="2000" dirty="0" smtClean="0"/>
              <a:t>Farm can be single server or multi-server</a:t>
            </a:r>
          </a:p>
          <a:p>
            <a:pPr lvl="1"/>
            <a:r>
              <a:rPr lang="en-US" sz="2000" dirty="0" smtClean="0"/>
              <a:t>Each farm has exactly one configuration database</a:t>
            </a:r>
          </a:p>
          <a:p>
            <a:pPr lvl="1"/>
            <a:r>
              <a:rPr lang="en-US" sz="2000" dirty="0" smtClean="0"/>
              <a:t>Single-server farm used for development environments</a:t>
            </a:r>
          </a:p>
          <a:p>
            <a:pPr lvl="1"/>
            <a:endParaRPr lang="en-US" sz="2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581400"/>
            <a:ext cx="480421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211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029200" y="4114800"/>
            <a:ext cx="3128367" cy="2425135"/>
          </a:xfrm>
          <a:prstGeom prst="rect">
            <a:avLst/>
          </a:prstGeom>
        </p:spPr>
      </p:pic>
      <p:sp>
        <p:nvSpPr>
          <p:cNvPr id="2" name="Title 1"/>
          <p:cNvSpPr>
            <a:spLocks noGrp="1"/>
          </p:cNvSpPr>
          <p:nvPr>
            <p:ph type="title"/>
          </p:nvPr>
        </p:nvSpPr>
        <p:spPr/>
        <p:txBody>
          <a:bodyPr/>
          <a:lstStyle/>
          <a:p>
            <a:r>
              <a:rPr lang="en-US" dirty="0" smtClean="0"/>
              <a:t>Service Applications</a:t>
            </a:r>
            <a:endParaRPr lang="en-US" dirty="0"/>
          </a:p>
        </p:txBody>
      </p:sp>
      <p:sp>
        <p:nvSpPr>
          <p:cNvPr id="3" name="Content Placeholder 2"/>
          <p:cNvSpPr>
            <a:spLocks noGrp="1"/>
          </p:cNvSpPr>
          <p:nvPr>
            <p:ph idx="1"/>
          </p:nvPr>
        </p:nvSpPr>
        <p:spPr/>
        <p:txBody>
          <a:bodyPr/>
          <a:lstStyle/>
          <a:p>
            <a:r>
              <a:rPr lang="en-US" dirty="0" smtClean="0"/>
              <a:t>Services applications facilitate resource sharing</a:t>
            </a:r>
          </a:p>
          <a:p>
            <a:r>
              <a:rPr lang="en-US" dirty="0" smtClean="0"/>
              <a:t>Service apps can run on WFE or </a:t>
            </a:r>
            <a:br>
              <a:rPr lang="en-US" dirty="0" smtClean="0"/>
            </a:br>
            <a:r>
              <a:rPr lang="en-US" dirty="0" smtClean="0"/>
              <a:t>Application Servers</a:t>
            </a:r>
          </a:p>
          <a:p>
            <a:r>
              <a:rPr lang="en-US" dirty="0" smtClean="0"/>
              <a:t>Service apps can be used across farms</a:t>
            </a:r>
          </a:p>
          <a:p>
            <a:pPr marL="347662" lvl="1" indent="0">
              <a:buNone/>
            </a:pPr>
            <a:endParaRPr lang="en-US"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10000"/>
            <a:ext cx="367279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32-Point Star 5"/>
          <p:cNvSpPr/>
          <p:nvPr/>
        </p:nvSpPr>
        <p:spPr>
          <a:xfrm>
            <a:off x="6207764" y="3886200"/>
            <a:ext cx="2572871" cy="762000"/>
          </a:xfrm>
          <a:prstGeom prst="star32">
            <a:avLst>
              <a:gd name="adj" fmla="val 42206"/>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administrated through Central Admin</a:t>
            </a:r>
            <a:endParaRPr lang="en-US" sz="900" b="1" dirty="0">
              <a:solidFill>
                <a:schemeClr val="tx1"/>
              </a:solidFill>
            </a:endParaRPr>
          </a:p>
        </p:txBody>
      </p:sp>
    </p:spTree>
    <p:extLst>
      <p:ext uri="{BB962C8B-B14F-4D97-AF65-F5344CB8AC3E}">
        <p14:creationId xmlns:p14="http://schemas.microsoft.com/office/powerpoint/2010/main" val="882913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Applications provide HTTP entry points</a:t>
            </a:r>
          </a:p>
          <a:p>
            <a:pPr lvl="1"/>
            <a:r>
              <a:rPr lang="en-US" dirty="0" smtClean="0"/>
              <a:t>Web Applications based on IIS Web sites</a:t>
            </a:r>
          </a:p>
          <a:p>
            <a:pPr lvl="1"/>
            <a:r>
              <a:rPr lang="en-US" dirty="0" smtClean="0"/>
              <a:t>Web Application defines one or more URL spaces</a:t>
            </a:r>
            <a:endParaRPr lang="en-US" sz="1800" b="1" dirty="0" smtClean="0">
              <a:solidFill>
                <a:schemeClr val="tx2">
                  <a:lumMod val="75000"/>
                </a:schemeClr>
              </a:solidFill>
            </a:endParaRPr>
          </a:p>
          <a:p>
            <a:pPr lvl="1"/>
            <a:r>
              <a:rPr lang="en-US" dirty="0" smtClean="0"/>
              <a:t>Web Application security configured independently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505200"/>
            <a:ext cx="625823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105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Collections and Sites</a:t>
            </a:r>
            <a:endParaRPr lang="en-US"/>
          </a:p>
        </p:txBody>
      </p:sp>
      <p:sp>
        <p:nvSpPr>
          <p:cNvPr id="3" name="Content Placeholder 2"/>
          <p:cNvSpPr>
            <a:spLocks noGrp="1"/>
          </p:cNvSpPr>
          <p:nvPr>
            <p:ph idx="1"/>
          </p:nvPr>
        </p:nvSpPr>
        <p:spPr/>
        <p:txBody>
          <a:bodyPr>
            <a:normAutofit/>
          </a:bodyPr>
          <a:lstStyle/>
          <a:p>
            <a:r>
              <a:rPr lang="en-US" sz="2400" dirty="0" smtClean="0"/>
              <a:t>Sites always created in scope of a site collection</a:t>
            </a:r>
          </a:p>
          <a:p>
            <a:pPr lvl="1"/>
            <a:r>
              <a:rPr lang="en-US" sz="2000" dirty="0" smtClean="0"/>
              <a:t>Site collections created at web application scope in on-</a:t>
            </a:r>
            <a:r>
              <a:rPr lang="en-US" sz="2000" dirty="0" err="1" smtClean="0"/>
              <a:t>prem</a:t>
            </a:r>
            <a:r>
              <a:rPr lang="en-US" sz="2000" dirty="0" smtClean="0"/>
              <a:t> farm</a:t>
            </a:r>
          </a:p>
          <a:p>
            <a:pPr lvl="1"/>
            <a:r>
              <a:rPr lang="en-US" sz="2000" dirty="0"/>
              <a:t>Site collections created at </a:t>
            </a:r>
            <a:r>
              <a:rPr lang="en-US" sz="2000" dirty="0" smtClean="0"/>
              <a:t>tenancy scope </a:t>
            </a:r>
            <a:r>
              <a:rPr lang="en-US" sz="2000" dirty="0"/>
              <a:t>in </a:t>
            </a:r>
            <a:r>
              <a:rPr lang="en-US" sz="2000" dirty="0" smtClean="0"/>
              <a:t>SharePoint on-line</a:t>
            </a:r>
            <a:endParaRPr lang="en-US" sz="2000" dirty="0"/>
          </a:p>
          <a:p>
            <a:pPr lvl="1"/>
            <a:r>
              <a:rPr lang="en-US" sz="2000" dirty="0" smtClean="0"/>
              <a:t>User can be configured to be site collection administrator</a:t>
            </a:r>
          </a:p>
        </p:txBody>
      </p:sp>
      <p:sp>
        <p:nvSpPr>
          <p:cNvPr id="5" name="Rectangle 4"/>
          <p:cNvSpPr/>
          <p:nvPr/>
        </p:nvSpPr>
        <p:spPr bwMode="auto">
          <a:xfrm>
            <a:off x="609600" y="3365500"/>
            <a:ext cx="8352692" cy="3263900"/>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dirty="0" smtClean="0"/>
              <a:t>SharePoint Web Application</a:t>
            </a:r>
            <a:br>
              <a:rPr lang="en-US" dirty="0" smtClean="0"/>
            </a:br>
            <a:r>
              <a:rPr lang="en-US" sz="1200" dirty="0" smtClean="0">
                <a:solidFill>
                  <a:schemeClr val="tx1">
                    <a:lumMod val="50000"/>
                    <a:lumOff val="50000"/>
                  </a:schemeClr>
                </a:solidFill>
              </a:rPr>
              <a:t>Host Header Path:</a:t>
            </a:r>
            <a:r>
              <a:rPr lang="en-US" sz="1200" dirty="0" smtClean="0">
                <a:solidFill>
                  <a:srgbClr val="000099"/>
                </a:solidFill>
              </a:rPr>
              <a:t> http://intranet.wingtip.com</a:t>
            </a:r>
            <a:endParaRPr lang="en-US" sz="1600" dirty="0">
              <a:solidFill>
                <a:srgbClr val="000099"/>
              </a:solidFill>
            </a:endParaRPr>
          </a:p>
        </p:txBody>
      </p:sp>
      <p:sp>
        <p:nvSpPr>
          <p:cNvPr id="4" name="Rectangle 3"/>
          <p:cNvSpPr/>
          <p:nvPr/>
        </p:nvSpPr>
        <p:spPr bwMode="auto">
          <a:xfrm>
            <a:off x="780915" y="4051300"/>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(root)</a:t>
            </a:r>
            <a:endParaRPr lang="en-US" sz="1100" b="1" dirty="0">
              <a:solidFill>
                <a:srgbClr val="000099"/>
              </a:solidFill>
            </a:endParaRPr>
          </a:p>
        </p:txBody>
      </p:sp>
      <p:sp>
        <p:nvSpPr>
          <p:cNvPr id="6" name="Rounded Rectangle 5"/>
          <p:cNvSpPr/>
          <p:nvPr/>
        </p:nvSpPr>
        <p:spPr bwMode="auto">
          <a:xfrm>
            <a:off x="1009515"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9" name="Rectangle 8"/>
          <p:cNvSpPr/>
          <p:nvPr/>
        </p:nvSpPr>
        <p:spPr bwMode="auto">
          <a:xfrm>
            <a:off x="2304915" y="4051300"/>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/sites/operations</a:t>
            </a:r>
            <a:endParaRPr lang="en-US" sz="900" b="1" dirty="0">
              <a:solidFill>
                <a:srgbClr val="000099"/>
              </a:solidFill>
            </a:endParaRPr>
          </a:p>
        </p:txBody>
      </p:sp>
      <p:sp>
        <p:nvSpPr>
          <p:cNvPr id="10" name="Rounded Rectangle 9"/>
          <p:cNvSpPr/>
          <p:nvPr/>
        </p:nvSpPr>
        <p:spPr bwMode="auto">
          <a:xfrm>
            <a:off x="2533515"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11" name="Rectangle 10"/>
          <p:cNvSpPr/>
          <p:nvPr/>
        </p:nvSpPr>
        <p:spPr bwMode="auto">
          <a:xfrm>
            <a:off x="3828915" y="4051300"/>
            <a:ext cx="2114685" cy="1752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/sites/sales</a:t>
            </a:r>
            <a:endParaRPr lang="en-US" sz="1100" b="1" dirty="0">
              <a:solidFill>
                <a:srgbClr val="000099"/>
              </a:solidFill>
            </a:endParaRPr>
          </a:p>
        </p:txBody>
      </p:sp>
      <p:sp>
        <p:nvSpPr>
          <p:cNvPr id="12" name="Rounded Rectangle 11"/>
          <p:cNvSpPr/>
          <p:nvPr/>
        </p:nvSpPr>
        <p:spPr bwMode="auto">
          <a:xfrm>
            <a:off x="4398807"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13" name="Rounded Rectangle 12"/>
          <p:cNvSpPr/>
          <p:nvPr/>
        </p:nvSpPr>
        <p:spPr bwMode="auto">
          <a:xfrm>
            <a:off x="3912963"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WestDivision</a:t>
            </a:r>
            <a:endParaRPr lang="en-US" sz="1100" b="1" dirty="0">
              <a:solidFill>
                <a:srgbClr val="000099"/>
              </a:solidFill>
            </a:endParaRPr>
          </a:p>
        </p:txBody>
      </p:sp>
      <p:sp>
        <p:nvSpPr>
          <p:cNvPr id="15" name="Rounded Rectangle 14"/>
          <p:cNvSpPr/>
          <p:nvPr/>
        </p:nvSpPr>
        <p:spPr bwMode="auto">
          <a:xfrm>
            <a:off x="4876799"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EastDivision</a:t>
            </a:r>
            <a:endParaRPr lang="en-US" sz="1100" b="1" dirty="0">
              <a:solidFill>
                <a:srgbClr val="000099"/>
              </a:solidFill>
            </a:endParaRPr>
          </a:p>
        </p:txBody>
      </p:sp>
      <p:grpSp>
        <p:nvGrpSpPr>
          <p:cNvPr id="30" name="Group 29"/>
          <p:cNvGrpSpPr/>
          <p:nvPr/>
        </p:nvGrpSpPr>
        <p:grpSpPr>
          <a:xfrm>
            <a:off x="4370163" y="4972275"/>
            <a:ext cx="971687" cy="249308"/>
            <a:chOff x="2381113" y="5714643"/>
            <a:chExt cx="971687" cy="228959"/>
          </a:xfrm>
        </p:grpSpPr>
        <p:cxnSp>
          <p:nvCxnSpPr>
            <p:cNvPr id="16" name="Straight Connector 1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20" name="Elbow Connector 19"/>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6" name="Elbow Connector 2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31" name="Rectangle 30"/>
          <p:cNvSpPr/>
          <p:nvPr/>
        </p:nvSpPr>
        <p:spPr bwMode="auto">
          <a:xfrm>
            <a:off x="6114915" y="4051300"/>
            <a:ext cx="2694977" cy="24384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/sites/finance</a:t>
            </a:r>
            <a:endParaRPr lang="en-US" sz="1050" b="1" dirty="0">
              <a:solidFill>
                <a:srgbClr val="000099"/>
              </a:solidFill>
            </a:endParaRPr>
          </a:p>
        </p:txBody>
      </p:sp>
      <p:sp>
        <p:nvSpPr>
          <p:cNvPr id="32" name="Rounded Rectangle 31"/>
          <p:cNvSpPr/>
          <p:nvPr/>
        </p:nvSpPr>
        <p:spPr bwMode="auto">
          <a:xfrm>
            <a:off x="6807899"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33" name="Rounded Rectangle 32"/>
          <p:cNvSpPr/>
          <p:nvPr/>
        </p:nvSpPr>
        <p:spPr bwMode="auto">
          <a:xfrm>
            <a:off x="6322055"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solidFill>
                <a:srgbClr val="000099"/>
              </a:solidFill>
            </a:endParaRPr>
          </a:p>
          <a:p>
            <a:pPr algn="ctr"/>
            <a:r>
              <a:rPr lang="en-US" sz="900" b="1" dirty="0" smtClean="0">
                <a:solidFill>
                  <a:srgbClr val="000099"/>
                </a:solidFill>
              </a:rPr>
              <a:t>/FY2012</a:t>
            </a:r>
            <a:endParaRPr lang="en-US" sz="1050" b="1" dirty="0">
              <a:solidFill>
                <a:srgbClr val="000099"/>
              </a:solidFill>
            </a:endParaRPr>
          </a:p>
        </p:txBody>
      </p:sp>
      <p:sp>
        <p:nvSpPr>
          <p:cNvPr id="34" name="Rounded Rectangle 33"/>
          <p:cNvSpPr/>
          <p:nvPr/>
        </p:nvSpPr>
        <p:spPr bwMode="auto">
          <a:xfrm>
            <a:off x="7285891"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/FY2013</a:t>
            </a:r>
            <a:endParaRPr lang="en-US" sz="1050" b="1" dirty="0">
              <a:solidFill>
                <a:srgbClr val="000099"/>
              </a:solidFill>
            </a:endParaRPr>
          </a:p>
        </p:txBody>
      </p:sp>
      <p:grpSp>
        <p:nvGrpSpPr>
          <p:cNvPr id="35" name="Group 34"/>
          <p:cNvGrpSpPr/>
          <p:nvPr/>
        </p:nvGrpSpPr>
        <p:grpSpPr>
          <a:xfrm>
            <a:off x="6779255" y="4972275"/>
            <a:ext cx="971687" cy="249308"/>
            <a:chOff x="2381113" y="5714643"/>
            <a:chExt cx="971687" cy="228959"/>
          </a:xfrm>
        </p:grpSpPr>
        <p:cxnSp>
          <p:nvCxnSpPr>
            <p:cNvPr id="36" name="Straight Connector 3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8" name="Elbow Connector 37"/>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9" name="Elbow Connector 38"/>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40" name="Rounded Rectangle 39"/>
          <p:cNvSpPr/>
          <p:nvPr/>
        </p:nvSpPr>
        <p:spPr bwMode="auto">
          <a:xfrm>
            <a:off x="6779256" y="5899075"/>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900" b="1" dirty="0" smtClean="0"/>
          </a:p>
          <a:p>
            <a:pPr algn="ctr"/>
            <a:r>
              <a:rPr lang="en-US" sz="900" b="1" dirty="0" smtClean="0">
                <a:solidFill>
                  <a:srgbClr val="000099"/>
                </a:solidFill>
              </a:rPr>
              <a:t>/Reports</a:t>
            </a:r>
            <a:endParaRPr lang="en-US" sz="1100" b="1" dirty="0">
              <a:solidFill>
                <a:srgbClr val="000099"/>
              </a:solidFill>
            </a:endParaRPr>
          </a:p>
        </p:txBody>
      </p:sp>
      <p:sp>
        <p:nvSpPr>
          <p:cNvPr id="41" name="Rounded Rectangle 40"/>
          <p:cNvSpPr/>
          <p:nvPr/>
        </p:nvSpPr>
        <p:spPr bwMode="auto">
          <a:xfrm>
            <a:off x="7743092" y="5899075"/>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/Dashboards</a:t>
            </a:r>
            <a:endParaRPr lang="en-US" sz="1050" b="1" dirty="0">
              <a:solidFill>
                <a:srgbClr val="000099"/>
              </a:solidFill>
            </a:endParaRPr>
          </a:p>
        </p:txBody>
      </p:sp>
      <p:grpSp>
        <p:nvGrpSpPr>
          <p:cNvPr id="42" name="Group 41"/>
          <p:cNvGrpSpPr/>
          <p:nvPr/>
        </p:nvGrpSpPr>
        <p:grpSpPr>
          <a:xfrm>
            <a:off x="7236456" y="5651500"/>
            <a:ext cx="971687" cy="249308"/>
            <a:chOff x="2381113" y="5714643"/>
            <a:chExt cx="971687" cy="228959"/>
          </a:xfrm>
        </p:grpSpPr>
        <p:cxnSp>
          <p:nvCxnSpPr>
            <p:cNvPr id="43" name="Straight Connector 42"/>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5" name="Elbow Connector 44"/>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46" name="Elbow Connector 4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9797277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9" grpId="0" animBg="1"/>
      <p:bldP spid="10" grpId="0" animBg="1"/>
      <p:bldP spid="11" grpId="0" animBg="1"/>
      <p:bldP spid="12" grpId="0" animBg="1"/>
      <p:bldP spid="13" grpId="0" animBg="1"/>
      <p:bldP spid="15" grpId="0" animBg="1"/>
      <p:bldP spid="31" grpId="0" animBg="1"/>
      <p:bldP spid="32" grpId="0" animBg="1"/>
      <p:bldP spid="33" grpId="0" animBg="1"/>
      <p:bldP spid="34" grpId="0" animBg="1"/>
      <p:bldP spid="40"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SharePoint</a:t>
            </a:r>
            <a:endParaRPr lang="en-US" dirty="0"/>
          </a:p>
        </p:txBody>
      </p:sp>
      <p:sp>
        <p:nvSpPr>
          <p:cNvPr id="3" name="Content Placeholder 2"/>
          <p:cNvSpPr>
            <a:spLocks noGrp="1"/>
          </p:cNvSpPr>
          <p:nvPr>
            <p:ph idx="1"/>
          </p:nvPr>
        </p:nvSpPr>
        <p:spPr/>
        <p:txBody>
          <a:bodyPr/>
          <a:lstStyle/>
          <a:p>
            <a:r>
              <a:rPr lang="en-US" dirty="0" smtClean="0"/>
              <a:t>Central Administration</a:t>
            </a:r>
          </a:p>
          <a:p>
            <a:pPr lvl="1"/>
            <a:r>
              <a:rPr lang="en-US" dirty="0" smtClean="0"/>
              <a:t>Available in On-Premises deployments</a:t>
            </a:r>
          </a:p>
          <a:p>
            <a:pPr lvl="1"/>
            <a:r>
              <a:rPr lang="en-US" dirty="0" smtClean="0"/>
              <a:t>Manage servers, services, jobs, etc.</a:t>
            </a:r>
          </a:p>
          <a:p>
            <a:pPr lvl="1"/>
            <a:r>
              <a:rPr lang="en-US" dirty="0" smtClean="0"/>
              <a:t>Create Web Applications, site collections</a:t>
            </a:r>
          </a:p>
          <a:p>
            <a:r>
              <a:rPr lang="en-US" dirty="0" smtClean="0"/>
              <a:t>Site Settings</a:t>
            </a:r>
          </a:p>
          <a:p>
            <a:pPr lvl="1"/>
            <a:r>
              <a:rPr lang="en-US" dirty="0" smtClean="0"/>
              <a:t>Available in On-Premises &amp; Hosted deployments</a:t>
            </a:r>
          </a:p>
          <a:p>
            <a:pPr lvl="1"/>
            <a:r>
              <a:rPr lang="en-US" dirty="0" smtClean="0"/>
              <a:t>Manage site features, lists, users, permissions, etc.</a:t>
            </a:r>
          </a:p>
          <a:p>
            <a:pPr lvl="1"/>
            <a:r>
              <a:rPr lang="en-US" dirty="0" smtClean="0"/>
              <a:t>Dual-purpose management site for </a:t>
            </a:r>
            <a:br>
              <a:rPr lang="en-US" dirty="0" smtClean="0"/>
            </a:br>
            <a:r>
              <a:rPr lang="en-US" dirty="0" smtClean="0"/>
              <a:t>sites &amp; site collections</a:t>
            </a:r>
          </a:p>
          <a:p>
            <a:pPr lvl="2"/>
            <a:r>
              <a:rPr lang="en-US" dirty="0" smtClean="0"/>
              <a:t>Manage site collection from top-level site’s site settings page</a:t>
            </a:r>
          </a:p>
          <a:p>
            <a:pPr lvl="2"/>
            <a:r>
              <a:rPr lang="en-US" dirty="0" smtClean="0"/>
              <a:t>When in a non-top-level site, only managing current site</a:t>
            </a:r>
          </a:p>
        </p:txBody>
      </p:sp>
    </p:spTree>
    <p:extLst>
      <p:ext uri="{BB962C8B-B14F-4D97-AF65-F5344CB8AC3E}">
        <p14:creationId xmlns:p14="http://schemas.microsoft.com/office/powerpoint/2010/main" val="1431718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infopath/2007/PartnerControls"/>
    <ds:schemaRef ds:uri="http://schemas.microsoft.com/office/2006/metadata/properties"/>
    <ds:schemaRef ds:uri="http://purl.org/dc/elements/1.1/"/>
    <ds:schemaRef ds:uri="http://www.w3.org/XML/1998/namespace"/>
    <ds:schemaRef ds:uri="http://schemas.microsoft.com/office/2006/documentManagement/typ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1707</TotalTime>
  <Words>3508</Words>
  <Application>Microsoft Office PowerPoint</Application>
  <PresentationFormat>On-screen Show (4:3)</PresentationFormat>
  <Paragraphs>412</Paragraphs>
  <Slides>35</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Black</vt:lpstr>
      <vt:lpstr>Calibri</vt:lpstr>
      <vt:lpstr>Courier New</vt:lpstr>
      <vt:lpstr>Lucida Console</vt:lpstr>
      <vt:lpstr>MS PGothic</vt:lpstr>
      <vt:lpstr>Segoe</vt:lpstr>
      <vt:lpstr>Tahoma</vt:lpstr>
      <vt:lpstr>Wingdings</vt:lpstr>
      <vt:lpstr>CPT_Wave15</vt:lpstr>
      <vt:lpstr>Getting Started with SharePoint 2013</vt:lpstr>
      <vt:lpstr>Student Introductions</vt:lpstr>
      <vt:lpstr>Agenda</vt:lpstr>
      <vt:lpstr>SharePoint 2013</vt:lpstr>
      <vt:lpstr>SharePoint Farms</vt:lpstr>
      <vt:lpstr>Service Applications</vt:lpstr>
      <vt:lpstr>Web Applications</vt:lpstr>
      <vt:lpstr>Site Collections and Sites</vt:lpstr>
      <vt:lpstr>Managing SharePoint</vt:lpstr>
      <vt:lpstr>Managing Features</vt:lpstr>
      <vt:lpstr>Minimal Download Strategy (MDS) Feature</vt:lpstr>
      <vt:lpstr>Creating a Team Site using Central Administration</vt:lpstr>
      <vt:lpstr>Agenda</vt:lpstr>
      <vt:lpstr>SharePoint 2013 Environments</vt:lpstr>
      <vt:lpstr>SharePoint Development Strategies</vt:lpstr>
      <vt:lpstr>SharePoint Server-Side Object Model</vt:lpstr>
      <vt:lpstr>Client-Side Object Model (CSOM)</vt:lpstr>
      <vt:lpstr>SharePoint REST API</vt:lpstr>
      <vt:lpstr>Agenda</vt:lpstr>
      <vt:lpstr>Visual Studio 2013</vt:lpstr>
      <vt:lpstr>Web Essentials</vt:lpstr>
      <vt:lpstr>Developer Tools provided by the Browser</vt:lpstr>
      <vt:lpstr>Debugging HTTP request with Fiddler</vt:lpstr>
      <vt:lpstr>Working with Windows PowerShell</vt:lpstr>
      <vt:lpstr>Getting Started with Windows PowerShell</vt:lpstr>
      <vt:lpstr>Scripts and Execution Policy</vt:lpstr>
      <vt:lpstr>Windows PowerShell ISE</vt:lpstr>
      <vt:lpstr>The Microsoft.SharePoint.Powershell Snapin</vt:lpstr>
      <vt:lpstr>Troubleshooting Errors with ULS</vt:lpstr>
      <vt:lpstr>Developer Dashboard</vt:lpstr>
      <vt:lpstr>Enabling &amp; Using Developer Dashboard</vt:lpstr>
      <vt:lpstr>Agenda</vt:lpstr>
      <vt:lpstr>Complete Development Environment</vt:lpstr>
      <vt:lpstr>Student VM for this Class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SharePoint 2013</dc:title>
  <dc:creator>Ted Pattison</dc:creator>
  <cp:lastModifiedBy>Ted Pattison</cp:lastModifiedBy>
  <cp:revision>67</cp:revision>
  <dcterms:created xsi:type="dcterms:W3CDTF">2012-04-13T19:17:02Z</dcterms:created>
  <dcterms:modified xsi:type="dcterms:W3CDTF">2015-09-03T22:56:27Z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