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2"/>
  </p:notesMasterIdLst>
  <p:handoutMasterIdLst>
    <p:handoutMasterId r:id="rId53"/>
  </p:handoutMasterIdLst>
  <p:sldIdLst>
    <p:sldId id="279" r:id="rId6"/>
    <p:sldId id="278" r:id="rId7"/>
    <p:sldId id="286" r:id="rId8"/>
    <p:sldId id="330" r:id="rId9"/>
    <p:sldId id="295" r:id="rId10"/>
    <p:sldId id="296" r:id="rId11"/>
    <p:sldId id="297" r:id="rId12"/>
    <p:sldId id="298" r:id="rId13"/>
    <p:sldId id="299" r:id="rId14"/>
    <p:sldId id="302" r:id="rId15"/>
    <p:sldId id="303" r:id="rId16"/>
    <p:sldId id="301" r:id="rId17"/>
    <p:sldId id="300" r:id="rId18"/>
    <p:sldId id="304" r:id="rId19"/>
    <p:sldId id="331" r:id="rId20"/>
    <p:sldId id="308" r:id="rId21"/>
    <p:sldId id="288" r:id="rId22"/>
    <p:sldId id="289" r:id="rId23"/>
    <p:sldId id="306" r:id="rId24"/>
    <p:sldId id="307" r:id="rId25"/>
    <p:sldId id="305" r:id="rId26"/>
    <p:sldId id="332"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33" r:id="rId46"/>
    <p:sldId id="353" r:id="rId47"/>
    <p:sldId id="354" r:id="rId48"/>
    <p:sldId id="355" r:id="rId49"/>
    <p:sldId id="356" r:id="rId50"/>
    <p:sldId id="334"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4479" autoAdjust="0"/>
  </p:normalViewPr>
  <p:slideViewPr>
    <p:cSldViewPr>
      <p:cViewPr varScale="1">
        <p:scale>
          <a:sx n="48" d="100"/>
          <a:sy n="48" d="100"/>
        </p:scale>
        <p:origin x="2294" y="5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module begins with an in-depth examination of the architecture of a provider-hosted app. Student will learn how to create a user interface experience in the pages of the remote web using a customer master page and the SharePoint 2013 Chrome Control. The module discusses</a:t>
            </a:r>
            <a:r>
              <a:rPr lang="en-US" sz="1200" kern="1200" baseline="0" dirty="0" smtClean="0">
                <a:solidFill>
                  <a:schemeClr val="tx1"/>
                </a:solidFill>
                <a:effectLst/>
                <a:latin typeface="+mn-lt"/>
                <a:ea typeface="+mn-ea"/>
                <a:cs typeface="+mn-cs"/>
              </a:rPr>
              <a:t> how to write and test server-side code which leverages ASP.NET and the libraries of the .NET Framework. Student will learn how to create remote event receivers as well as how to implement the remote web of a provider-hosted app in </a:t>
            </a:r>
            <a:r>
              <a:rPr lang="en-US" sz="1200" kern="1200" baseline="0" smtClean="0">
                <a:solidFill>
                  <a:schemeClr val="tx1"/>
                </a:solidFill>
                <a:effectLst/>
                <a:latin typeface="+mn-lt"/>
                <a:ea typeface="+mn-ea"/>
                <a:cs typeface="+mn-cs"/>
              </a:rPr>
              <a:t>Visual Studio </a:t>
            </a:r>
            <a:r>
              <a:rPr lang="en-US" sz="1200" kern="1200" baseline="0" smtClean="0">
                <a:solidFill>
                  <a:schemeClr val="tx1"/>
                </a:solidFill>
                <a:effectLst/>
                <a:latin typeface="+mn-lt"/>
                <a:ea typeface="+mn-ea"/>
                <a:cs typeface="+mn-cs"/>
              </a:rPr>
              <a:t>2013 </a:t>
            </a:r>
            <a:r>
              <a:rPr lang="en-US" sz="1200" kern="1200" baseline="0" smtClean="0">
                <a:solidFill>
                  <a:schemeClr val="tx1"/>
                </a:solidFill>
                <a:effectLst/>
                <a:latin typeface="+mn-lt"/>
                <a:ea typeface="+mn-ea"/>
                <a:cs typeface="+mn-cs"/>
              </a:rPr>
              <a:t>using </a:t>
            </a:r>
            <a:r>
              <a:rPr lang="en-US" sz="1200" kern="1200" baseline="0" dirty="0" smtClean="0">
                <a:solidFill>
                  <a:schemeClr val="tx1"/>
                </a:solidFill>
                <a:effectLst/>
                <a:latin typeface="+mn-lt"/>
                <a:ea typeface="+mn-ea"/>
                <a:cs typeface="+mn-cs"/>
              </a:rPr>
              <a:t>an </a:t>
            </a:r>
            <a:r>
              <a:rPr lang="en-US" sz="1200" kern="1200" baseline="0" smtClean="0">
                <a:solidFill>
                  <a:schemeClr val="tx1"/>
                </a:solidFill>
                <a:effectLst/>
                <a:latin typeface="+mn-lt"/>
                <a:ea typeface="+mn-ea"/>
                <a:cs typeface="+mn-cs"/>
              </a:rPr>
              <a:t>ASP.NET </a:t>
            </a:r>
            <a:r>
              <a:rPr lang="en-US" sz="1200" kern="1200" baseline="0" smtClean="0">
                <a:solidFill>
                  <a:schemeClr val="tx1"/>
                </a:solidFill>
                <a:effectLst/>
                <a:latin typeface="+mn-lt"/>
                <a:ea typeface="+mn-ea"/>
                <a:cs typeface="+mn-cs"/>
              </a:rPr>
              <a:t>MVC5 </a:t>
            </a:r>
            <a:r>
              <a:rPr lang="en-US" sz="1200" kern="1200" baseline="0" dirty="0" smtClean="0">
                <a:solidFill>
                  <a:schemeClr val="tx1"/>
                </a:solidFill>
                <a:effectLst/>
                <a:latin typeface="+mn-lt"/>
                <a:ea typeface="+mn-ea"/>
                <a:cs typeface="+mn-cs"/>
              </a:rPr>
              <a:t>project.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278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 apps create a remote web and</a:t>
            </a:r>
            <a:r>
              <a:rPr lang="en-US" baseline="0" dirty="0" smtClean="0"/>
              <a:t> reside external to SharePoint. This doesn’t mean they cannot interact with SharePoint artifacts like lists and libraries, it just means that they primarily live outside of SharePoint like other Cloud-Hosted apps. In this scenario, the developer (or provider of the app) is responsible for deploying, installing &amp; configuring all resources that are external to SharePoint.</a:t>
            </a:r>
          </a:p>
          <a:p>
            <a:endParaRPr lang="en-US" baseline="0" dirty="0" smtClean="0"/>
          </a:p>
          <a:p>
            <a:r>
              <a:rPr lang="en-US" baseline="0" dirty="0" smtClean="0"/>
              <a:t>For instance, if a Provider Hosted app references an ASP.NET MVC application deployed to Windows Azure that leverages Azure services like Service Bus, Access Control Services and SQL Azure, the developer is responsible for standing up and configuring all the non-SharePoint pieces of the application.</a:t>
            </a:r>
          </a:p>
        </p:txBody>
      </p:sp>
    </p:spTree>
    <p:extLst>
      <p:ext uri="{BB962C8B-B14F-4D97-AF65-F5344CB8AC3E}">
        <p14:creationId xmlns:p14="http://schemas.microsoft.com/office/powerpoint/2010/main" val="14953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aspect of provider-hosted apps is that you can have the same app installed multiple times across multiple SharePoint</a:t>
            </a:r>
            <a:r>
              <a:rPr lang="en-US" baseline="0" dirty="0" smtClean="0"/>
              <a:t> farms and/or SharePoint tenancies. However, all users that access the remote web of the app all connect through the same entry points as shown in the graphic in the slide. This can pose design issues when you are designing and developing a provider-hosted app for a multi-tenant environment and you are storing data for customers in a custom database. The database design often becomes more complex because you are usually required to isolate the data from different customers in separate tables and possibly separate database as well.</a:t>
            </a:r>
          </a:p>
        </p:txBody>
      </p:sp>
    </p:spTree>
    <p:extLst>
      <p:ext uri="{BB962C8B-B14F-4D97-AF65-F5344CB8AC3E}">
        <p14:creationId xmlns:p14="http://schemas.microsoft.com/office/powerpoint/2010/main" val="238309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027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MSDN: Apps for SharePoint UX design guidelines</a:t>
            </a:r>
          </a:p>
          <a:p>
            <a:r>
              <a:rPr lang="en-US" dirty="0" smtClean="0"/>
              <a:t>http://msdn.microsoft.com/en-us/library/office/apps/jj220046(v=office.15) </a:t>
            </a:r>
            <a:endParaRPr lang="en-US" dirty="0"/>
          </a:p>
        </p:txBody>
      </p:sp>
    </p:spTree>
    <p:extLst>
      <p:ext uri="{BB962C8B-B14F-4D97-AF65-F5344CB8AC3E}">
        <p14:creationId xmlns:p14="http://schemas.microsoft.com/office/powerpoint/2010/main" val="214209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in the remote web of Cloud-Hosted Apps do not have access to the </a:t>
            </a:r>
            <a:r>
              <a:rPr lang="en-US" b="1" dirty="0" err="1" smtClean="0"/>
              <a:t>app.master</a:t>
            </a:r>
            <a:r>
              <a:rPr lang="en-US" dirty="0" smtClean="0"/>
              <a:t> and thus don’t have the same look</a:t>
            </a:r>
            <a:r>
              <a:rPr lang="en-US" baseline="0" dirty="0" smtClean="0"/>
              <a:t> &amp; feel of their hosted SharePoint sites. To address this Microsoft provides something called the chrome control which is a JavaScript library that writes the HTML that includes the header of the hosting SharePoint site as well as a reference to an ASP.NET HTTP Handler that pulls all the CSS from the parent site so the pages in the remote web can look the same as the host web.</a:t>
            </a:r>
            <a:endParaRPr lang="en-US" dirty="0"/>
          </a:p>
        </p:txBody>
      </p:sp>
    </p:spTree>
    <p:extLst>
      <p:ext uri="{BB962C8B-B14F-4D97-AF65-F5344CB8AC3E}">
        <p14:creationId xmlns:p14="http://schemas.microsoft.com/office/powerpoint/2010/main" val="361523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86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134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localhost/"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Provider-hosted </a:t>
            </a:r>
            <a:r>
              <a:rPr lang="en-US" dirty="0" smtClean="0"/>
              <a:t>Add-ins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Start Page</a:t>
            </a:r>
            <a:endParaRPr lang="en-US" dirty="0"/>
          </a:p>
        </p:txBody>
      </p:sp>
      <p:pic>
        <p:nvPicPr>
          <p:cNvPr id="4" name="Picture 3"/>
          <p:cNvPicPr>
            <a:picLocks noChangeAspect="1"/>
          </p:cNvPicPr>
          <p:nvPr/>
        </p:nvPicPr>
        <p:blipFill>
          <a:blip r:embed="rId2"/>
          <a:stretch>
            <a:fillRect/>
          </a:stretch>
        </p:blipFill>
        <p:spPr>
          <a:xfrm>
            <a:off x="342900" y="1295400"/>
            <a:ext cx="8420100" cy="453749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362200" y="5181600"/>
            <a:ext cx="5486401" cy="1477658"/>
          </a:xfrm>
          <a:prstGeom prst="rect">
            <a:avLst/>
          </a:prstGeom>
        </p:spPr>
      </p:pic>
    </p:spTree>
    <p:extLst>
      <p:ext uri="{BB962C8B-B14F-4D97-AF65-F5344CB8AC3E}">
        <p14:creationId xmlns:p14="http://schemas.microsoft.com/office/powerpoint/2010/main" val="84773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Behind Sample Start Page</a:t>
            </a:r>
            <a:endParaRPr lang="en-US" dirty="0"/>
          </a:p>
        </p:txBody>
      </p:sp>
      <p:pic>
        <p:nvPicPr>
          <p:cNvPr id="4" name="Picture 3"/>
          <p:cNvPicPr>
            <a:picLocks noChangeAspect="1"/>
          </p:cNvPicPr>
          <p:nvPr/>
        </p:nvPicPr>
        <p:blipFill>
          <a:blip r:embed="rId2"/>
          <a:stretch>
            <a:fillRect/>
          </a:stretch>
        </p:blipFill>
        <p:spPr>
          <a:xfrm>
            <a:off x="659606" y="1752600"/>
            <a:ext cx="7596188" cy="251439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09800" y="3886200"/>
            <a:ext cx="5486401" cy="1477658"/>
          </a:xfrm>
          <a:prstGeom prst="rect">
            <a:avLst/>
          </a:prstGeom>
        </p:spPr>
      </p:pic>
    </p:spTree>
    <p:extLst>
      <p:ext uri="{BB962C8B-B14F-4D97-AF65-F5344CB8AC3E}">
        <p14:creationId xmlns:p14="http://schemas.microsoft.com/office/powerpoint/2010/main" val="387172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the Remote Web in IIS Express</a:t>
            </a:r>
            <a:endParaRPr lang="en-US" dirty="0"/>
          </a:p>
        </p:txBody>
      </p:sp>
      <p:sp>
        <p:nvSpPr>
          <p:cNvPr id="3" name="Content Placeholder 2"/>
          <p:cNvSpPr>
            <a:spLocks noGrp="1"/>
          </p:cNvSpPr>
          <p:nvPr>
            <p:ph idx="1"/>
          </p:nvPr>
        </p:nvSpPr>
        <p:spPr/>
        <p:txBody>
          <a:bodyPr>
            <a:normAutofit/>
          </a:bodyPr>
          <a:lstStyle/>
          <a:p>
            <a:r>
              <a:rPr lang="en-US" sz="1800" dirty="0" smtClean="0"/>
              <a:t>Visual Studio debugging involves IIS Express</a:t>
            </a:r>
          </a:p>
          <a:p>
            <a:pPr lvl="1"/>
            <a:r>
              <a:rPr lang="en-US" sz="1600" dirty="0" smtClean="0"/>
              <a:t>URL created in </a:t>
            </a:r>
            <a:r>
              <a:rPr lang="en-US" sz="1600" b="1" dirty="0" err="1" smtClean="0">
                <a:solidFill>
                  <a:srgbClr val="0000CC"/>
                </a:solidFill>
              </a:rPr>
              <a:t>localhost</a:t>
            </a:r>
            <a:r>
              <a:rPr lang="en-US" sz="1600" dirty="0" smtClean="0">
                <a:solidFill>
                  <a:srgbClr val="0000CC"/>
                </a:solidFill>
              </a:rPr>
              <a:t> </a:t>
            </a:r>
            <a:r>
              <a:rPr lang="en-US" sz="1600" dirty="0" smtClean="0"/>
              <a:t>domain </a:t>
            </a:r>
            <a:r>
              <a:rPr lang="en-US" sz="1200" dirty="0" smtClean="0"/>
              <a:t>(e.g. </a:t>
            </a:r>
            <a:r>
              <a:rPr lang="en-US" sz="1200" b="1" dirty="0" smtClean="0">
                <a:solidFill>
                  <a:schemeClr val="tx2">
                    <a:lumMod val="90000"/>
                    <a:lumOff val="10000"/>
                  </a:schemeClr>
                </a:solidFill>
              </a:rPr>
              <a:t>https</a:t>
            </a:r>
            <a:r>
              <a:rPr lang="en-US" sz="1200" b="1" dirty="0" smtClean="0">
                <a:solidFill>
                  <a:schemeClr val="tx1">
                    <a:lumMod val="65000"/>
                    <a:lumOff val="35000"/>
                  </a:schemeClr>
                </a:solidFill>
              </a:rPr>
              <a:t>://</a:t>
            </a:r>
            <a:r>
              <a:rPr lang="en-US" sz="1200" b="1" dirty="0" smtClean="0">
                <a:solidFill>
                  <a:srgbClr val="0000CC"/>
                </a:solidFill>
              </a:rPr>
              <a:t>localhost</a:t>
            </a:r>
            <a:r>
              <a:rPr lang="en-US" sz="1200" b="1" dirty="0" smtClean="0">
                <a:solidFill>
                  <a:schemeClr val="tx1">
                    <a:lumMod val="50000"/>
                    <a:lumOff val="50000"/>
                  </a:schemeClr>
                </a:solidFill>
              </a:rPr>
              <a:t>:</a:t>
            </a:r>
            <a:r>
              <a:rPr lang="en-US" sz="1200" b="1" dirty="0" smtClean="0">
                <a:solidFill>
                  <a:srgbClr val="008000"/>
                </a:solidFill>
              </a:rPr>
              <a:t>57516</a:t>
            </a:r>
            <a:r>
              <a:rPr lang="en-US" sz="1200" dirty="0" smtClean="0"/>
              <a:t>)</a:t>
            </a:r>
            <a:endParaRPr lang="en-US" sz="1600" dirty="0" smtClean="0"/>
          </a:p>
          <a:p>
            <a:pPr lvl="1"/>
            <a:r>
              <a:rPr lang="en-US" sz="1600" dirty="0" smtClean="0"/>
              <a:t>Port number for Remote Web project selected automatically behind scenes</a:t>
            </a:r>
          </a:p>
          <a:p>
            <a:pPr lvl="1"/>
            <a:endParaRPr lang="en-US" sz="1600" dirty="0"/>
          </a:p>
          <a:p>
            <a:endParaRPr lang="en-US" sz="2000" dirty="0" smtClean="0"/>
          </a:p>
          <a:p>
            <a:pPr marL="12700" indent="0">
              <a:buNone/>
            </a:pPr>
            <a:endParaRPr lang="en-US" sz="2000" dirty="0" smtClean="0"/>
          </a:p>
          <a:p>
            <a:pPr marL="12700" indent="0">
              <a:buNone/>
            </a:pPr>
            <a:endParaRPr lang="en-US" sz="2000" dirty="0"/>
          </a:p>
          <a:p>
            <a:r>
              <a:rPr lang="en-US" sz="2000" dirty="0" smtClean="0"/>
              <a:t>IIS Express debugging support allows you to debug…</a:t>
            </a:r>
          </a:p>
          <a:p>
            <a:pPr lvl="1"/>
            <a:r>
              <a:rPr lang="en-US" sz="1600" dirty="0" smtClean="0"/>
              <a:t>Server-side C# code behind pages in the remote web</a:t>
            </a:r>
          </a:p>
          <a:p>
            <a:pPr lvl="1"/>
            <a:r>
              <a:rPr lang="en-US" sz="1600" dirty="0" smtClean="0"/>
              <a:t>Web service calls from browser to remote web</a:t>
            </a:r>
          </a:p>
          <a:p>
            <a:pPr lvl="1"/>
            <a:r>
              <a:rPr lang="en-US" sz="1600" dirty="0"/>
              <a:t>Web service </a:t>
            </a:r>
            <a:r>
              <a:rPr lang="en-US" sz="1600" dirty="0" smtClean="0"/>
              <a:t>calls from SharePoint to remote web</a:t>
            </a:r>
          </a:p>
          <a:p>
            <a:pPr lvl="1"/>
            <a:endParaRPr lang="en-US" sz="1600" dirty="0" smtClean="0"/>
          </a:p>
          <a:p>
            <a:pPr lvl="1"/>
            <a:endParaRPr lang="en-US" sz="1600" dirty="0" smtClean="0"/>
          </a:p>
          <a:p>
            <a:pPr lvl="1"/>
            <a:endParaRPr lang="en-US" sz="1600" dirty="0"/>
          </a:p>
        </p:txBody>
      </p:sp>
      <p:pic>
        <p:nvPicPr>
          <p:cNvPr id="4" name="Picture 3"/>
          <p:cNvPicPr>
            <a:picLocks noChangeAspect="1"/>
          </p:cNvPicPr>
          <p:nvPr/>
        </p:nvPicPr>
        <p:blipFill>
          <a:blip r:embed="rId2"/>
          <a:stretch>
            <a:fillRect/>
          </a:stretch>
        </p:blipFill>
        <p:spPr>
          <a:xfrm>
            <a:off x="1159474" y="2446638"/>
            <a:ext cx="5486401" cy="1477658"/>
          </a:xfrm>
          <a:prstGeom prst="rect">
            <a:avLst/>
          </a:prstGeom>
        </p:spPr>
      </p:pic>
      <p:sp>
        <p:nvSpPr>
          <p:cNvPr id="6" name="Rectangle 5"/>
          <p:cNvSpPr/>
          <p:nvPr/>
        </p:nvSpPr>
        <p:spPr>
          <a:xfrm>
            <a:off x="1196546" y="5486400"/>
            <a:ext cx="4648200" cy="123032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7" name="Rectangle 6"/>
          <p:cNvSpPr/>
          <p:nvPr/>
        </p:nvSpPr>
        <p:spPr>
          <a:xfrm>
            <a:off x="2994749" y="5583161"/>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SharePoint</a:t>
            </a:r>
            <a:endParaRPr lang="en-US" sz="700" dirty="0">
              <a:solidFill>
                <a:schemeClr val="tx1"/>
              </a:solidFill>
            </a:endParaRPr>
          </a:p>
          <a:p>
            <a:pPr algn="ctr"/>
            <a:r>
              <a:rPr lang="en-US" sz="700" dirty="0" smtClean="0">
                <a:solidFill>
                  <a:schemeClr val="tx1"/>
                </a:solidFill>
              </a:rPr>
              <a:t>Worker Process</a:t>
            </a:r>
          </a:p>
        </p:txBody>
      </p:sp>
      <p:sp>
        <p:nvSpPr>
          <p:cNvPr id="8" name="Rectangle 7"/>
          <p:cNvSpPr/>
          <p:nvPr/>
        </p:nvSpPr>
        <p:spPr>
          <a:xfrm>
            <a:off x="1305403" y="5913805"/>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Browser</a:t>
            </a:r>
          </a:p>
          <a:p>
            <a:pPr algn="ctr"/>
            <a:r>
              <a:rPr lang="en-US" sz="700" dirty="0" smtClean="0">
                <a:solidFill>
                  <a:schemeClr val="tx1"/>
                </a:solidFill>
              </a:rPr>
              <a:t>Client-side JavaScript</a:t>
            </a:r>
            <a:endParaRPr lang="en-US" sz="700" dirty="0">
              <a:solidFill>
                <a:schemeClr val="tx1"/>
              </a:solidFill>
            </a:endParaRPr>
          </a:p>
        </p:txBody>
      </p:sp>
      <p:sp>
        <p:nvSpPr>
          <p:cNvPr id="9" name="Rectangle 8"/>
          <p:cNvSpPr/>
          <p:nvPr/>
        </p:nvSpPr>
        <p:spPr>
          <a:xfrm>
            <a:off x="3005046" y="6256424"/>
            <a:ext cx="1130643" cy="342619"/>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Remote Web running locally in IIS Express</a:t>
            </a:r>
            <a:endParaRPr lang="en-US" sz="700" dirty="0">
              <a:solidFill>
                <a:schemeClr val="tx1"/>
              </a:solidFill>
            </a:endParaRPr>
          </a:p>
        </p:txBody>
      </p:sp>
      <p:cxnSp>
        <p:nvCxnSpPr>
          <p:cNvPr id="11" name="Straight Arrow Connector 10"/>
          <p:cNvCxnSpPr/>
          <p:nvPr/>
        </p:nvCxnSpPr>
        <p:spPr>
          <a:xfrm>
            <a:off x="2436046" y="6179127"/>
            <a:ext cx="555024" cy="279767"/>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9" idx="0"/>
          </p:cNvCxnSpPr>
          <p:nvPr/>
        </p:nvCxnSpPr>
        <p:spPr>
          <a:xfrm>
            <a:off x="3560070" y="5925780"/>
            <a:ext cx="10297" cy="3306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2441195" y="5754471"/>
            <a:ext cx="553554" cy="252144"/>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724914" y="6206194"/>
            <a:ext cx="885054" cy="452279"/>
          </a:xfrm>
          <a:prstGeom prst="roundRect">
            <a:avLst/>
          </a:prstGeom>
          <a:solidFill>
            <a:srgbClr val="FFCC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Visual Studio .NET Debugger</a:t>
            </a:r>
            <a:endParaRPr lang="en-US" sz="700" b="1" dirty="0">
              <a:solidFill>
                <a:schemeClr val="tx1"/>
              </a:solidFill>
            </a:endParaRPr>
          </a:p>
        </p:txBody>
      </p:sp>
      <p:sp>
        <p:nvSpPr>
          <p:cNvPr id="24" name="Left Arrow 23"/>
          <p:cNvSpPr/>
          <p:nvPr/>
        </p:nvSpPr>
        <p:spPr>
          <a:xfrm>
            <a:off x="4075670" y="6293320"/>
            <a:ext cx="649244" cy="2789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attach</a:t>
            </a:r>
            <a:endParaRPr lang="en-US" sz="1050" dirty="0"/>
          </a:p>
        </p:txBody>
      </p:sp>
    </p:spTree>
    <p:extLst>
      <p:ext uri="{BB962C8B-B14F-4D97-AF65-F5344CB8AC3E}">
        <p14:creationId xmlns:p14="http://schemas.microsoft.com/office/powerpoint/2010/main" val="302095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 in the Remote Web</a:t>
            </a:r>
            <a:endParaRPr lang="en-US" dirty="0"/>
          </a:p>
        </p:txBody>
      </p:sp>
      <p:sp>
        <p:nvSpPr>
          <p:cNvPr id="3" name="Content Placeholder 2"/>
          <p:cNvSpPr>
            <a:spLocks noGrp="1"/>
          </p:cNvSpPr>
          <p:nvPr>
            <p:ph idx="1"/>
          </p:nvPr>
        </p:nvSpPr>
        <p:spPr/>
        <p:txBody>
          <a:bodyPr>
            <a:normAutofit/>
          </a:bodyPr>
          <a:lstStyle/>
          <a:p>
            <a:r>
              <a:rPr lang="en-US" sz="2400" dirty="0" smtClean="0"/>
              <a:t>Remote Web can optionally use SSL</a:t>
            </a:r>
          </a:p>
          <a:p>
            <a:pPr lvl="1"/>
            <a:r>
              <a:rPr lang="en-US" sz="2000" dirty="0" smtClean="0"/>
              <a:t>Pages can be served using HTTPS or HTTP</a:t>
            </a:r>
          </a:p>
          <a:p>
            <a:pPr lvl="1"/>
            <a:r>
              <a:rPr lang="en-US" sz="2000" dirty="0" smtClean="0"/>
              <a:t>Use of SSL is usually preferred</a:t>
            </a:r>
          </a:p>
          <a:p>
            <a:pPr lvl="1"/>
            <a:r>
              <a:rPr lang="en-US" sz="2000" dirty="0" smtClean="0"/>
              <a:t>IIS Express can configure SSL through </a:t>
            </a:r>
            <a:r>
              <a:rPr lang="en-US" sz="2000" dirty="0" smtClean="0">
                <a:hlinkClick r:id="rId2"/>
              </a:rPr>
              <a:t>https://localhost</a:t>
            </a:r>
            <a:endParaRPr lang="en-US" sz="2000" dirty="0" smtClean="0"/>
          </a:p>
          <a:p>
            <a:pPr lvl="1"/>
            <a:r>
              <a:rPr lang="en-US" sz="2000" dirty="0" smtClean="0"/>
              <a:t>Visual Studio registers self-signed certificate on first use</a:t>
            </a:r>
            <a:endParaRPr lang="en-US" sz="2000" dirty="0"/>
          </a:p>
        </p:txBody>
      </p:sp>
      <p:pic>
        <p:nvPicPr>
          <p:cNvPr id="5" name="Picture 4"/>
          <p:cNvPicPr>
            <a:picLocks noChangeAspect="1"/>
          </p:cNvPicPr>
          <p:nvPr/>
        </p:nvPicPr>
        <p:blipFill>
          <a:blip r:embed="rId3"/>
          <a:stretch>
            <a:fillRect/>
          </a:stretch>
        </p:blipFill>
        <p:spPr>
          <a:xfrm>
            <a:off x="833408" y="3668969"/>
            <a:ext cx="4312508" cy="1931498"/>
          </a:xfrm>
          <a:prstGeom prst="rect">
            <a:avLst/>
          </a:prstGeom>
        </p:spPr>
      </p:pic>
      <p:pic>
        <p:nvPicPr>
          <p:cNvPr id="6" name="Picture 5"/>
          <p:cNvPicPr>
            <a:picLocks noChangeAspect="1"/>
          </p:cNvPicPr>
          <p:nvPr/>
        </p:nvPicPr>
        <p:blipFill>
          <a:blip r:embed="rId4"/>
          <a:stretch>
            <a:fillRect/>
          </a:stretch>
        </p:blipFill>
        <p:spPr>
          <a:xfrm>
            <a:off x="5486400" y="3668969"/>
            <a:ext cx="2936116" cy="2427031"/>
          </a:xfrm>
          <a:prstGeom prst="rect">
            <a:avLst/>
          </a:prstGeom>
        </p:spPr>
      </p:pic>
    </p:spTree>
    <p:extLst>
      <p:ext uri="{BB962C8B-B14F-4D97-AF65-F5344CB8AC3E}">
        <p14:creationId xmlns:p14="http://schemas.microsoft.com/office/powerpoint/2010/main" val="343149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‘Hello World’</a:t>
            </a:r>
            <a:br>
              <a:rPr lang="en-US" dirty="0" smtClean="0"/>
            </a:br>
            <a:r>
              <a:rPr lang="en-US" dirty="0" smtClean="0"/>
              <a:t>Provider-Hosted App</a:t>
            </a:r>
            <a:endParaRPr lang="en-US" dirty="0"/>
          </a:p>
        </p:txBody>
      </p:sp>
    </p:spTree>
    <p:extLst>
      <p:ext uri="{BB962C8B-B14F-4D97-AF65-F5344CB8AC3E}">
        <p14:creationId xmlns:p14="http://schemas.microsoft.com/office/powerpoint/2010/main" val="419038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Ø"/>
            </a:pPr>
            <a:r>
              <a:rPr lang="en-US" dirty="0" smtClean="0"/>
              <a:t>User Interface Design for the Remote Web</a:t>
            </a:r>
          </a:p>
          <a:p>
            <a:r>
              <a:rPr lang="en-US" dirty="0" smtClean="0"/>
              <a:t>Working with ASP.NET MVC</a:t>
            </a:r>
          </a:p>
          <a:p>
            <a:r>
              <a:rPr lang="en-US" dirty="0" smtClean="0"/>
              <a:t>Creating Provider-hosted Apps using MVC5</a:t>
            </a:r>
          </a:p>
        </p:txBody>
      </p:sp>
    </p:spTree>
    <p:extLst>
      <p:ext uri="{BB962C8B-B14F-4D97-AF65-F5344CB8AC3E}">
        <p14:creationId xmlns:p14="http://schemas.microsoft.com/office/powerpoint/2010/main" val="660360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Remote Web User Interface</a:t>
            </a:r>
            <a:endParaRPr lang="en-US" dirty="0"/>
          </a:p>
        </p:txBody>
      </p:sp>
      <p:sp>
        <p:nvSpPr>
          <p:cNvPr id="3" name="Content Placeholder 2"/>
          <p:cNvSpPr>
            <a:spLocks noGrp="1"/>
          </p:cNvSpPr>
          <p:nvPr>
            <p:ph idx="1"/>
          </p:nvPr>
        </p:nvSpPr>
        <p:spPr/>
        <p:txBody>
          <a:bodyPr>
            <a:normAutofit/>
          </a:bodyPr>
          <a:lstStyle/>
          <a:p>
            <a:r>
              <a:rPr lang="en-US" sz="2400" dirty="0" smtClean="0"/>
              <a:t>Create user interface using single page app pattern</a:t>
            </a:r>
          </a:p>
          <a:p>
            <a:pPr lvl="1"/>
            <a:r>
              <a:rPr lang="en-US" sz="2000" dirty="0" smtClean="0"/>
              <a:t>Start page serves as exclusive user entry point into remote web</a:t>
            </a:r>
          </a:p>
          <a:p>
            <a:pPr lvl="1"/>
            <a:r>
              <a:rPr lang="en-US" sz="2000" dirty="0" smtClean="0"/>
              <a:t>Start page designed with HTML markup and ASP.NET controls</a:t>
            </a:r>
          </a:p>
          <a:p>
            <a:pPr lvl="1"/>
            <a:r>
              <a:rPr lang="en-US" sz="2000" dirty="0" smtClean="0"/>
              <a:t>Start page can be written with server-side C# code</a:t>
            </a:r>
          </a:p>
          <a:p>
            <a:pPr lvl="1"/>
            <a:r>
              <a:rPr lang="en-US" sz="2000" dirty="0"/>
              <a:t>Start page can </a:t>
            </a:r>
            <a:r>
              <a:rPr lang="en-US" sz="2000" dirty="0" smtClean="0"/>
              <a:t>also include client-side JavaScript code</a:t>
            </a:r>
          </a:p>
          <a:p>
            <a:pPr lvl="1"/>
            <a:r>
              <a:rPr lang="en-US" sz="2000" dirty="0" smtClean="0"/>
              <a:t>JavaScript code can call to custom web services in remote web</a:t>
            </a:r>
            <a:endParaRPr lang="en-US" sz="2000" dirty="0"/>
          </a:p>
          <a:p>
            <a:pPr lvl="1"/>
            <a:endParaRPr lang="en-US" sz="2000" dirty="0" smtClean="0"/>
          </a:p>
          <a:p>
            <a:r>
              <a:rPr lang="en-US" sz="2400" dirty="0" smtClean="0"/>
              <a:t>Create user interface as a multi-page </a:t>
            </a:r>
            <a:r>
              <a:rPr lang="en-US" sz="2400" dirty="0"/>
              <a:t>a</a:t>
            </a:r>
            <a:r>
              <a:rPr lang="en-US" sz="2400" dirty="0" smtClean="0"/>
              <a:t>pp</a:t>
            </a:r>
          </a:p>
          <a:p>
            <a:pPr lvl="1"/>
            <a:r>
              <a:rPr lang="en-US" sz="2000" dirty="0" smtClean="0"/>
              <a:t>Users can navigate from start page to other pages in remote web</a:t>
            </a:r>
          </a:p>
          <a:p>
            <a:pPr lvl="1"/>
            <a:r>
              <a:rPr lang="en-US" sz="2000" dirty="0" smtClean="0"/>
              <a:t>ASP.NET master page can create consistent UI across pages</a:t>
            </a:r>
          </a:p>
          <a:p>
            <a:pPr lvl="1"/>
            <a:r>
              <a:rPr lang="en-US" sz="2000" dirty="0" smtClean="0"/>
              <a:t>Master page can leverage SharePoint Chrome control</a:t>
            </a:r>
          </a:p>
          <a:p>
            <a:pPr lvl="1"/>
            <a:r>
              <a:rPr lang="en-US" sz="2000" dirty="0"/>
              <a:t>Multi-page </a:t>
            </a:r>
            <a:r>
              <a:rPr lang="en-US" sz="2000" dirty="0" smtClean="0"/>
              <a:t>app loses major benefits of single-page app pattern</a:t>
            </a:r>
          </a:p>
          <a:p>
            <a:pPr lvl="1"/>
            <a:r>
              <a:rPr lang="en-US" sz="2000" dirty="0" smtClean="0"/>
              <a:t>Extra work required to track start page POST data across requests</a:t>
            </a:r>
          </a:p>
          <a:p>
            <a:pPr lvl="1"/>
            <a:endParaRPr lang="en-US" sz="2000" dirty="0" smtClean="0"/>
          </a:p>
          <a:p>
            <a:pPr lvl="1"/>
            <a:endParaRPr lang="en-US" sz="2000" dirty="0"/>
          </a:p>
        </p:txBody>
      </p:sp>
    </p:spTree>
    <p:extLst>
      <p:ext uri="{BB962C8B-B14F-4D97-AF65-F5344CB8AC3E}">
        <p14:creationId xmlns:p14="http://schemas.microsoft.com/office/powerpoint/2010/main" val="357106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Master Pages in the Remote Web</a:t>
            </a:r>
            <a:endParaRPr lang="en-US" dirty="0"/>
          </a:p>
        </p:txBody>
      </p:sp>
      <p:sp>
        <p:nvSpPr>
          <p:cNvPr id="3" name="Content Placeholder 2"/>
          <p:cNvSpPr>
            <a:spLocks noGrp="1"/>
          </p:cNvSpPr>
          <p:nvPr>
            <p:ph idx="1"/>
          </p:nvPr>
        </p:nvSpPr>
        <p:spPr/>
        <p:txBody>
          <a:bodyPr/>
          <a:lstStyle/>
          <a:p>
            <a:r>
              <a:rPr lang="en-US" dirty="0" smtClean="0"/>
              <a:t>Pages in remote web live outside SharePoint</a:t>
            </a:r>
          </a:p>
          <a:p>
            <a:pPr lvl="1"/>
            <a:r>
              <a:rPr lang="en-US" dirty="0" smtClean="0"/>
              <a:t>You have responsibility and freedom to build entire UI</a:t>
            </a:r>
          </a:p>
          <a:p>
            <a:pPr lvl="1"/>
            <a:r>
              <a:rPr lang="en-US" dirty="0" smtClean="0"/>
              <a:t>Often </a:t>
            </a:r>
            <a:r>
              <a:rPr lang="en-US" dirty="0"/>
              <a:t>makes sense to create </a:t>
            </a:r>
            <a:r>
              <a:rPr lang="en-US" dirty="0" smtClean="0"/>
              <a:t>remote web master </a:t>
            </a:r>
            <a:r>
              <a:rPr lang="en-US" dirty="0"/>
              <a:t>page</a:t>
            </a:r>
          </a:p>
          <a:p>
            <a:pPr lvl="1"/>
            <a:endParaRPr lang="en-US" dirty="0"/>
          </a:p>
        </p:txBody>
      </p:sp>
      <p:pic>
        <p:nvPicPr>
          <p:cNvPr id="4" name="Picture 3"/>
          <p:cNvPicPr>
            <a:picLocks noChangeAspect="1"/>
          </p:cNvPicPr>
          <p:nvPr/>
        </p:nvPicPr>
        <p:blipFill>
          <a:blip r:embed="rId3"/>
          <a:stretch>
            <a:fillRect/>
          </a:stretch>
        </p:blipFill>
        <p:spPr>
          <a:xfrm>
            <a:off x="685800" y="3043816"/>
            <a:ext cx="2143783" cy="2819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048000" y="2819400"/>
            <a:ext cx="5715000" cy="367543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&lt;%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Master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language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DOCTYPE</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PUBLIC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"-//W3C//DTD XHTML 1.0 Strict//EN"</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"http://www.w3.org/TR/xhtml1/DTD/xhtml1-strict.dtd"&gt;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Remote App Pages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link</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href</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="/Contents/app.css"</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type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="text/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css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rel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stylesheet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PlaceholderAdditionalPageHead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="form1"</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pageWidth</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chrome_ctrl_container</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contentBody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PlaceholderMain</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smtClean="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p:txBody>
      </p:sp>
      <p:cxnSp>
        <p:nvCxnSpPr>
          <p:cNvPr id="7" name="Straight Arrow Connector 6"/>
          <p:cNvCxnSpPr/>
          <p:nvPr/>
        </p:nvCxnSpPr>
        <p:spPr>
          <a:xfrm flipV="1">
            <a:off x="2743200" y="5181600"/>
            <a:ext cx="609600" cy="11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96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the Chrome Control</a:t>
            </a:r>
            <a:endParaRPr lang="en-US" dirty="0"/>
          </a:p>
        </p:txBody>
      </p:sp>
      <p:sp>
        <p:nvSpPr>
          <p:cNvPr id="3" name="Content Placeholder 2"/>
          <p:cNvSpPr>
            <a:spLocks noGrp="1"/>
          </p:cNvSpPr>
          <p:nvPr>
            <p:ph idx="1"/>
          </p:nvPr>
        </p:nvSpPr>
        <p:spPr/>
        <p:txBody>
          <a:bodyPr>
            <a:normAutofit/>
          </a:bodyPr>
          <a:lstStyle/>
          <a:p>
            <a:r>
              <a:rPr lang="en-US" sz="2400" dirty="0" smtClean="0"/>
              <a:t>Optional JavaScript component for use in Remote Web</a:t>
            </a:r>
          </a:p>
          <a:p>
            <a:pPr lvl="1"/>
            <a:r>
              <a:rPr lang="en-US" sz="2000" dirty="0" smtClean="0"/>
              <a:t>Used to create top banner of page with SharePoint look and feel</a:t>
            </a:r>
          </a:p>
          <a:p>
            <a:pPr lvl="1"/>
            <a:r>
              <a:rPr lang="en-US" sz="2000" dirty="0" smtClean="0"/>
              <a:t>Provides link to host web, configurable navigation and help link</a:t>
            </a:r>
          </a:p>
          <a:p>
            <a:pPr lvl="1"/>
            <a:r>
              <a:rPr lang="en-US" sz="2000" dirty="0" smtClean="0"/>
              <a:t>Can pull custom styles used in host web</a:t>
            </a:r>
            <a:endParaRPr lang="en-US" sz="2000" dirty="0"/>
          </a:p>
        </p:txBody>
      </p:sp>
      <p:pic>
        <p:nvPicPr>
          <p:cNvPr id="7" name="Picture 6"/>
          <p:cNvPicPr>
            <a:picLocks noChangeAspect="1"/>
          </p:cNvPicPr>
          <p:nvPr/>
        </p:nvPicPr>
        <p:blipFill>
          <a:blip r:embed="rId3"/>
          <a:stretch>
            <a:fillRect/>
          </a:stretch>
        </p:blipFill>
        <p:spPr>
          <a:xfrm>
            <a:off x="675503" y="3276600"/>
            <a:ext cx="6781800" cy="261287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7760816" y="3908275"/>
            <a:ext cx="991887" cy="1013450"/>
          </a:xfrm>
          <a:prstGeom prst="rect">
            <a:avLst/>
          </a:prstGeom>
        </p:spPr>
      </p:pic>
      <p:cxnSp>
        <p:nvCxnSpPr>
          <p:cNvPr id="10" name="Straight Arrow Connector 9"/>
          <p:cNvCxnSpPr/>
          <p:nvPr/>
        </p:nvCxnSpPr>
        <p:spPr>
          <a:xfrm>
            <a:off x="7000103" y="3451075"/>
            <a:ext cx="7620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741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Chrome control</a:t>
            </a:r>
            <a:endParaRPr lang="en-US" dirty="0"/>
          </a:p>
        </p:txBody>
      </p:sp>
      <p:pic>
        <p:nvPicPr>
          <p:cNvPr id="4" name="Picture 3"/>
          <p:cNvPicPr>
            <a:picLocks noChangeAspect="1"/>
          </p:cNvPicPr>
          <p:nvPr/>
        </p:nvPicPr>
        <p:blipFill>
          <a:blip r:embed="rId2"/>
          <a:stretch>
            <a:fillRect/>
          </a:stretch>
        </p:blipFill>
        <p:spPr>
          <a:xfrm>
            <a:off x="152400" y="1219200"/>
            <a:ext cx="8799384" cy="4658497"/>
          </a:xfrm>
          <a:prstGeom prst="rect">
            <a:avLst/>
          </a:prstGeom>
          <a:ln>
            <a:solidFill>
              <a:schemeClr val="bg1">
                <a:lumMod val="50000"/>
              </a:schemeClr>
            </a:solidFill>
          </a:ln>
        </p:spPr>
      </p:pic>
      <p:cxnSp>
        <p:nvCxnSpPr>
          <p:cNvPr id="6" name="Straight Arrow Connector 5"/>
          <p:cNvCxnSpPr/>
          <p:nvPr/>
        </p:nvCxnSpPr>
        <p:spPr>
          <a:xfrm>
            <a:off x="4827373" y="2800865"/>
            <a:ext cx="2092411" cy="560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Getting Started with Provider-hosted Apps</a:t>
            </a:r>
          </a:p>
          <a:p>
            <a:r>
              <a:rPr lang="en-US" dirty="0" smtClean="0"/>
              <a:t>User Interface Design for the Remote Web</a:t>
            </a:r>
          </a:p>
          <a:p>
            <a:r>
              <a:rPr lang="en-US" dirty="0" smtClean="0"/>
              <a:t>Working with ASP.NET MVC</a:t>
            </a:r>
          </a:p>
          <a:p>
            <a:r>
              <a:rPr lang="en-US" dirty="0" smtClean="0"/>
              <a:t>Creating Provider-hosted Apps using MVC5</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Chrome Control</a:t>
            </a:r>
            <a:endParaRPr lang="en-US" dirty="0"/>
          </a:p>
        </p:txBody>
      </p:sp>
      <p:pic>
        <p:nvPicPr>
          <p:cNvPr id="4" name="Picture 3"/>
          <p:cNvPicPr>
            <a:picLocks noChangeAspect="1"/>
          </p:cNvPicPr>
          <p:nvPr/>
        </p:nvPicPr>
        <p:blipFill>
          <a:blip r:embed="rId2"/>
          <a:stretch>
            <a:fillRect/>
          </a:stretch>
        </p:blipFill>
        <p:spPr>
          <a:xfrm>
            <a:off x="170935" y="1143000"/>
            <a:ext cx="7653419" cy="5486400"/>
          </a:xfrm>
          <a:prstGeom prst="rect">
            <a:avLst/>
          </a:prstGeom>
          <a:ln>
            <a:solidFill>
              <a:schemeClr val="bg1">
                <a:lumMod val="50000"/>
              </a:schemeClr>
            </a:solidFill>
          </a:ln>
        </p:spPr>
      </p:pic>
    </p:spTree>
    <p:extLst>
      <p:ext uri="{BB962C8B-B14F-4D97-AF65-F5344CB8AC3E}">
        <p14:creationId xmlns:p14="http://schemas.microsoft.com/office/powerpoint/2010/main" val="2308286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Pages in the Remote Web using the Chrome Control</a:t>
            </a:r>
            <a:endParaRPr lang="en-US" dirty="0"/>
          </a:p>
        </p:txBody>
      </p:sp>
    </p:spTree>
    <p:extLst>
      <p:ext uri="{BB962C8B-B14F-4D97-AF65-F5344CB8AC3E}">
        <p14:creationId xmlns:p14="http://schemas.microsoft.com/office/powerpoint/2010/main" val="41682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Ø"/>
            </a:pPr>
            <a:r>
              <a:rPr lang="en-US" dirty="0" smtClean="0"/>
              <a:t>Working with ASP.NET MVC</a:t>
            </a:r>
          </a:p>
          <a:p>
            <a:r>
              <a:rPr lang="en-US" dirty="0" smtClean="0"/>
              <a:t>Creating Provider-hosted Apps using MVC5</a:t>
            </a:r>
          </a:p>
        </p:txBody>
      </p:sp>
    </p:spTree>
    <p:extLst>
      <p:ext uri="{BB962C8B-B14F-4D97-AF65-F5344CB8AC3E}">
        <p14:creationId xmlns:p14="http://schemas.microsoft.com/office/powerpoint/2010/main" val="3870519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Versus MVC</a:t>
            </a:r>
            <a:endParaRPr lang="en-US" dirty="0"/>
          </a:p>
        </p:txBody>
      </p:sp>
      <p:sp>
        <p:nvSpPr>
          <p:cNvPr id="3" name="Content Placeholder 2"/>
          <p:cNvSpPr>
            <a:spLocks noGrp="1"/>
          </p:cNvSpPr>
          <p:nvPr>
            <p:ph idx="1"/>
          </p:nvPr>
        </p:nvSpPr>
        <p:spPr/>
        <p:txBody>
          <a:bodyPr/>
          <a:lstStyle/>
          <a:p>
            <a:r>
              <a:rPr lang="en-US" dirty="0" smtClean="0"/>
              <a:t>ASP.NET provides two different platforms</a:t>
            </a:r>
          </a:p>
          <a:p>
            <a:pPr lvl="1"/>
            <a:r>
              <a:rPr lang="en-US" dirty="0" smtClean="0"/>
              <a:t>ASP.NET Web Forms (e.g. ASPX files)</a:t>
            </a:r>
          </a:p>
          <a:p>
            <a:pPr lvl="1"/>
            <a:r>
              <a:rPr lang="en-US" dirty="0" smtClean="0"/>
              <a:t>ASP.NET MVC</a:t>
            </a:r>
          </a:p>
          <a:p>
            <a:pPr lvl="1"/>
            <a:endParaRPr lang="en-US" dirty="0"/>
          </a:p>
          <a:p>
            <a:r>
              <a:rPr lang="en-US" dirty="0" smtClean="0"/>
              <a:t>MVC provides better platform for the web</a:t>
            </a:r>
          </a:p>
          <a:p>
            <a:pPr lvl="1"/>
            <a:r>
              <a:rPr lang="en-US" dirty="0" smtClean="0"/>
              <a:t>More flexible routing</a:t>
            </a:r>
          </a:p>
          <a:p>
            <a:pPr lvl="1"/>
            <a:r>
              <a:rPr lang="en-US" dirty="0" smtClean="0"/>
              <a:t>Lighter-weight</a:t>
            </a:r>
          </a:p>
          <a:p>
            <a:pPr lvl="1"/>
            <a:r>
              <a:rPr lang="en-US" dirty="0" smtClean="0"/>
              <a:t>Richer </a:t>
            </a:r>
            <a:r>
              <a:rPr lang="en-US" dirty="0" err="1" smtClean="0"/>
              <a:t>templating</a:t>
            </a:r>
            <a:endParaRPr lang="en-US" dirty="0" smtClean="0"/>
          </a:p>
          <a:p>
            <a:pPr lvl="1"/>
            <a:r>
              <a:rPr lang="en-US" dirty="0" smtClean="0"/>
              <a:t>Better C# integration</a:t>
            </a:r>
          </a:p>
          <a:p>
            <a:pPr lvl="1"/>
            <a:r>
              <a:rPr lang="en-US" dirty="0" smtClean="0"/>
              <a:t>Unit testing</a:t>
            </a:r>
            <a:endParaRPr lang="en-US" dirty="0"/>
          </a:p>
        </p:txBody>
      </p:sp>
    </p:spTree>
    <p:extLst>
      <p:ext uri="{BB962C8B-B14F-4D97-AF65-F5344CB8AC3E}">
        <p14:creationId xmlns:p14="http://schemas.microsoft.com/office/powerpoint/2010/main" val="269256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MVC Project</a:t>
            </a:r>
            <a:endParaRPr lang="en-US" dirty="0"/>
          </a:p>
        </p:txBody>
      </p:sp>
      <p:pic>
        <p:nvPicPr>
          <p:cNvPr id="3" name="Picture 2"/>
          <p:cNvPicPr>
            <a:picLocks noChangeAspect="1"/>
          </p:cNvPicPr>
          <p:nvPr/>
        </p:nvPicPr>
        <p:blipFill>
          <a:blip r:embed="rId2"/>
          <a:stretch>
            <a:fillRect/>
          </a:stretch>
        </p:blipFill>
        <p:spPr>
          <a:xfrm>
            <a:off x="576839" y="1744953"/>
            <a:ext cx="5081588" cy="2878680"/>
          </a:xfrm>
          <a:prstGeom prst="rect">
            <a:avLst/>
          </a:prstGeom>
        </p:spPr>
      </p:pic>
      <p:pic>
        <p:nvPicPr>
          <p:cNvPr id="7" name="Picture 6"/>
          <p:cNvPicPr>
            <a:picLocks noChangeAspect="1"/>
          </p:cNvPicPr>
          <p:nvPr/>
        </p:nvPicPr>
        <p:blipFill>
          <a:blip r:embed="rId3"/>
          <a:stretch>
            <a:fillRect/>
          </a:stretch>
        </p:blipFill>
        <p:spPr>
          <a:xfrm>
            <a:off x="3962400" y="2971800"/>
            <a:ext cx="4381418" cy="3271838"/>
          </a:xfrm>
          <a:prstGeom prst="rect">
            <a:avLst/>
          </a:prstGeom>
        </p:spPr>
      </p:pic>
      <p:sp>
        <p:nvSpPr>
          <p:cNvPr id="6" name="Freeform 5"/>
          <p:cNvSpPr/>
          <p:nvPr/>
        </p:nvSpPr>
        <p:spPr>
          <a:xfrm>
            <a:off x="3117633" y="2172689"/>
            <a:ext cx="1182848" cy="875171"/>
          </a:xfrm>
          <a:custGeom>
            <a:avLst/>
            <a:gdLst>
              <a:gd name="connsiteX0" fmla="*/ 0 w 1182848"/>
              <a:gd name="connsiteY0" fmla="*/ 19494 h 875171"/>
              <a:gd name="connsiteX1" fmla="*/ 771787 w 1182848"/>
              <a:gd name="connsiteY1" fmla="*/ 111773 h 875171"/>
              <a:gd name="connsiteX2" fmla="*/ 1182848 w 1182848"/>
              <a:gd name="connsiteY2" fmla="*/ 875171 h 875171"/>
            </a:gdLst>
            <a:ahLst/>
            <a:cxnLst>
              <a:cxn ang="0">
                <a:pos x="connsiteX0" y="connsiteY0"/>
              </a:cxn>
              <a:cxn ang="0">
                <a:pos x="connsiteX1" y="connsiteY1"/>
              </a:cxn>
              <a:cxn ang="0">
                <a:pos x="connsiteX2" y="connsiteY2"/>
              </a:cxn>
            </a:cxnLst>
            <a:rect l="l" t="t" r="r" b="b"/>
            <a:pathLst>
              <a:path w="1182848" h="875171">
                <a:moveTo>
                  <a:pt x="0" y="19494"/>
                </a:moveTo>
                <a:cubicBezTo>
                  <a:pt x="287323" y="-5673"/>
                  <a:pt x="574646" y="-30840"/>
                  <a:pt x="771787" y="111773"/>
                </a:cubicBezTo>
                <a:cubicBezTo>
                  <a:pt x="968928" y="254386"/>
                  <a:pt x="1075888" y="564778"/>
                  <a:pt x="1182848" y="875171"/>
                </a:cubicBezTo>
              </a:path>
            </a:pathLst>
          </a:cu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950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714750" y="1318187"/>
            <a:ext cx="1485900" cy="704850"/>
          </a:xfrm>
          <a:prstGeom prst="rect">
            <a:avLst/>
          </a:prstGeom>
          <a:ln>
            <a:solidFill>
              <a:schemeClr val="bg1">
                <a:lumMod val="50000"/>
              </a:schemeClr>
            </a:solidFill>
          </a:ln>
        </p:spPr>
      </p:pic>
      <p:pic>
        <p:nvPicPr>
          <p:cNvPr id="10" name="Picture 9"/>
          <p:cNvPicPr>
            <a:picLocks noChangeAspect="1"/>
          </p:cNvPicPr>
          <p:nvPr/>
        </p:nvPicPr>
        <p:blipFill>
          <a:blip r:embed="rId3"/>
          <a:stretch>
            <a:fillRect/>
          </a:stretch>
        </p:blipFill>
        <p:spPr>
          <a:xfrm>
            <a:off x="5490918" y="1786434"/>
            <a:ext cx="1628775" cy="723900"/>
          </a:xfrm>
          <a:prstGeom prst="rect">
            <a:avLst/>
          </a:prstGeom>
          <a:ln>
            <a:solidFill>
              <a:schemeClr val="bg1">
                <a:lumMod val="50000"/>
              </a:schemeClr>
            </a:solidFill>
          </a:ln>
        </p:spPr>
      </p:pic>
      <p:pic>
        <p:nvPicPr>
          <p:cNvPr id="12" name="Picture 11"/>
          <p:cNvPicPr>
            <a:picLocks noChangeAspect="1"/>
          </p:cNvPicPr>
          <p:nvPr/>
        </p:nvPicPr>
        <p:blipFill>
          <a:blip r:embed="rId4"/>
          <a:stretch>
            <a:fillRect/>
          </a:stretch>
        </p:blipFill>
        <p:spPr>
          <a:xfrm>
            <a:off x="5843139" y="2743606"/>
            <a:ext cx="1619250" cy="361950"/>
          </a:xfrm>
          <a:prstGeom prst="rect">
            <a:avLst/>
          </a:prstGeom>
          <a:ln>
            <a:solidFill>
              <a:schemeClr val="bg1">
                <a:lumMod val="50000"/>
              </a:schemeClr>
            </a:solidFill>
          </a:ln>
        </p:spPr>
      </p:pic>
      <p:pic>
        <p:nvPicPr>
          <p:cNvPr id="13" name="Picture 12"/>
          <p:cNvPicPr>
            <a:picLocks noChangeAspect="1"/>
          </p:cNvPicPr>
          <p:nvPr/>
        </p:nvPicPr>
        <p:blipFill>
          <a:blip r:embed="rId5"/>
          <a:stretch>
            <a:fillRect/>
          </a:stretch>
        </p:blipFill>
        <p:spPr>
          <a:xfrm>
            <a:off x="6096000" y="3360597"/>
            <a:ext cx="2514600" cy="2781300"/>
          </a:xfrm>
          <a:prstGeom prst="rect">
            <a:avLst/>
          </a:prstGeom>
          <a:ln>
            <a:solidFill>
              <a:schemeClr val="bg1">
                <a:lumMod val="50000"/>
              </a:schemeClr>
            </a:solidFill>
          </a:ln>
        </p:spPr>
      </p:pic>
      <p:pic>
        <p:nvPicPr>
          <p:cNvPr id="14" name="Picture 13"/>
          <p:cNvPicPr>
            <a:picLocks noChangeAspect="1"/>
          </p:cNvPicPr>
          <p:nvPr/>
        </p:nvPicPr>
        <p:blipFill>
          <a:blip r:embed="rId6"/>
          <a:stretch>
            <a:fillRect/>
          </a:stretch>
        </p:blipFill>
        <p:spPr>
          <a:xfrm>
            <a:off x="3989614" y="4924020"/>
            <a:ext cx="1685925" cy="1562100"/>
          </a:xfrm>
          <a:prstGeom prst="rect">
            <a:avLst/>
          </a:prstGeom>
          <a:ln>
            <a:solidFill>
              <a:schemeClr val="bg1">
                <a:lumMod val="50000"/>
              </a:schemeClr>
            </a:solidFill>
          </a:ln>
        </p:spPr>
      </p:pic>
      <p:pic>
        <p:nvPicPr>
          <p:cNvPr id="3" name="Picture 2"/>
          <p:cNvPicPr>
            <a:picLocks noChangeAspect="1"/>
          </p:cNvPicPr>
          <p:nvPr/>
        </p:nvPicPr>
        <p:blipFill>
          <a:blip r:embed="rId7"/>
          <a:stretch>
            <a:fillRect/>
          </a:stretch>
        </p:blipFill>
        <p:spPr>
          <a:xfrm>
            <a:off x="375589" y="1563371"/>
            <a:ext cx="2781300" cy="416242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MVC App Project Files</a:t>
            </a:r>
            <a:endParaRPr lang="en-US" dirty="0"/>
          </a:p>
        </p:txBody>
      </p:sp>
      <p:sp>
        <p:nvSpPr>
          <p:cNvPr id="4" name="Slide Number Placeholder 3"/>
          <p:cNvSpPr>
            <a:spLocks noGrp="1"/>
          </p:cNvSpPr>
          <p:nvPr>
            <p:ph type="sldNum" sz="quarter" idx="4294967295"/>
          </p:nvPr>
        </p:nvSpPr>
        <p:spPr>
          <a:xfrm>
            <a:off x="8610600" y="6553200"/>
            <a:ext cx="457200" cy="228600"/>
          </a:xfrm>
          <a:prstGeom prst="rect">
            <a:avLst/>
          </a:prstGeom>
        </p:spPr>
        <p:txBody>
          <a:bodyPr/>
          <a:lstStyle/>
          <a:p>
            <a:pPr>
              <a:defRPr/>
            </a:pPr>
            <a:fld id="{58452FF4-89E3-4D1B-9927-2DBDC00E58D7}" type="slidenum">
              <a:rPr lang="en-US" smtClean="0"/>
              <a:pPr>
                <a:defRPr/>
              </a:pPr>
              <a:t>25</a:t>
            </a:fld>
            <a:endParaRPr lang="en-US" dirty="0"/>
          </a:p>
        </p:txBody>
      </p:sp>
      <p:cxnSp>
        <p:nvCxnSpPr>
          <p:cNvPr id="33" name="Straight Arrow Connector 32"/>
          <p:cNvCxnSpPr/>
          <p:nvPr/>
        </p:nvCxnSpPr>
        <p:spPr>
          <a:xfrm flipV="1">
            <a:off x="1611086" y="1709057"/>
            <a:ext cx="2220685" cy="149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578429" y="2188029"/>
            <a:ext cx="4093028" cy="117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709057" y="2993571"/>
            <a:ext cx="4267200" cy="52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502229" y="3662272"/>
            <a:ext cx="4746171" cy="39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456524" y="4272607"/>
            <a:ext cx="2810676" cy="1131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185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an MVC Project</a:t>
            </a:r>
            <a:endParaRPr lang="en-US" dirty="0"/>
          </a:p>
        </p:txBody>
      </p:sp>
      <p:sp>
        <p:nvSpPr>
          <p:cNvPr id="4" name="Slide Number Placeholder 3"/>
          <p:cNvSpPr>
            <a:spLocks noGrp="1"/>
          </p:cNvSpPr>
          <p:nvPr>
            <p:ph type="sldNum" sz="quarter" idx="4294967295"/>
          </p:nvPr>
        </p:nvSpPr>
        <p:spPr>
          <a:xfrm>
            <a:off x="8610600" y="6553200"/>
            <a:ext cx="457200" cy="228600"/>
          </a:xfrm>
          <a:prstGeom prst="rect">
            <a:avLst/>
          </a:prstGeom>
        </p:spPr>
        <p:txBody>
          <a:bodyPr/>
          <a:lstStyle/>
          <a:p>
            <a:pPr>
              <a:defRPr/>
            </a:pPr>
            <a:fld id="{58452FF4-89E3-4D1B-9927-2DBDC00E58D7}" type="slidenum">
              <a:rPr lang="en-US" smtClean="0"/>
              <a:pPr>
                <a:defRPr/>
              </a:pPr>
              <a:t>26</a:t>
            </a:fld>
            <a:endParaRPr lang="en-US" dirty="0"/>
          </a:p>
        </p:txBody>
      </p:sp>
      <p:pic>
        <p:nvPicPr>
          <p:cNvPr id="3" name="Picture 2"/>
          <p:cNvPicPr>
            <a:picLocks noChangeAspect="1"/>
          </p:cNvPicPr>
          <p:nvPr/>
        </p:nvPicPr>
        <p:blipFill>
          <a:blip r:embed="rId2"/>
          <a:stretch>
            <a:fillRect/>
          </a:stretch>
        </p:blipFill>
        <p:spPr>
          <a:xfrm>
            <a:off x="762000" y="1600200"/>
            <a:ext cx="7592329" cy="4572000"/>
          </a:xfrm>
          <a:prstGeom prst="rect">
            <a:avLst/>
          </a:prstGeom>
        </p:spPr>
      </p:pic>
    </p:spTree>
    <p:extLst>
      <p:ext uri="{BB962C8B-B14F-4D97-AF65-F5344CB8AC3E}">
        <p14:creationId xmlns:p14="http://schemas.microsoft.com/office/powerpoint/2010/main" val="904954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App with ASP.NET MVC</a:t>
            </a:r>
            <a:endParaRPr lang="en-US" dirty="0"/>
          </a:p>
        </p:txBody>
      </p:sp>
    </p:spTree>
    <p:extLst>
      <p:ext uri="{BB962C8B-B14F-4D97-AF65-F5344CB8AC3E}">
        <p14:creationId xmlns:p14="http://schemas.microsoft.com/office/powerpoint/2010/main" val="311119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3" name="Content Placeholder 2"/>
          <p:cNvSpPr>
            <a:spLocks noGrp="1"/>
          </p:cNvSpPr>
          <p:nvPr>
            <p:ph idx="1"/>
          </p:nvPr>
        </p:nvSpPr>
        <p:spPr/>
        <p:txBody>
          <a:bodyPr/>
          <a:lstStyle/>
          <a:p>
            <a:r>
              <a:rPr lang="en-US" dirty="0" smtClean="0"/>
              <a:t>A </a:t>
            </a:r>
            <a:r>
              <a:rPr lang="en-US" dirty="0"/>
              <a:t>set of classes that </a:t>
            </a:r>
            <a:r>
              <a:rPr lang="en-US" dirty="0" smtClean="0"/>
              <a:t>manage…</a:t>
            </a:r>
          </a:p>
          <a:p>
            <a:pPr lvl="1"/>
            <a:r>
              <a:rPr lang="en-US" dirty="0" smtClean="0"/>
              <a:t>processing incoming HTTP requests</a:t>
            </a:r>
          </a:p>
          <a:p>
            <a:pPr lvl="1"/>
            <a:r>
              <a:rPr lang="en-US" dirty="0"/>
              <a:t>c</a:t>
            </a:r>
            <a:r>
              <a:rPr lang="en-US" dirty="0" smtClean="0"/>
              <a:t>ommunication to and from user</a:t>
            </a:r>
          </a:p>
          <a:p>
            <a:pPr lvl="1"/>
            <a:r>
              <a:rPr lang="en-US" dirty="0"/>
              <a:t>o</a:t>
            </a:r>
            <a:r>
              <a:rPr lang="en-US" dirty="0" smtClean="0"/>
              <a:t>verall application flow and application-specific </a:t>
            </a:r>
            <a:r>
              <a:rPr lang="en-US" dirty="0"/>
              <a:t>logic</a:t>
            </a:r>
          </a:p>
          <a:p>
            <a:endParaRPr lang="en-US" dirty="0" smtClean="0"/>
          </a:p>
          <a:p>
            <a:r>
              <a:rPr lang="en-US" dirty="0" smtClean="0"/>
              <a:t>Every controller has one or more Actions</a:t>
            </a:r>
            <a:endParaRPr lang="en-US" dirty="0"/>
          </a:p>
          <a:p>
            <a:pPr lvl="1"/>
            <a:r>
              <a:rPr lang="en-US" dirty="0" smtClean="0"/>
              <a:t>It’s critical to understand the role of Actions in MVC</a:t>
            </a:r>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949334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Controller</a:t>
            </a:r>
            <a:endParaRPr lang="en-US" dirty="0"/>
          </a:p>
        </p:txBody>
      </p:sp>
      <p:pic>
        <p:nvPicPr>
          <p:cNvPr id="3" name="Picture 2"/>
          <p:cNvPicPr>
            <a:picLocks noChangeAspect="1"/>
          </p:cNvPicPr>
          <p:nvPr/>
        </p:nvPicPr>
        <p:blipFill>
          <a:blip r:embed="rId2"/>
          <a:stretch>
            <a:fillRect/>
          </a:stretch>
        </p:blipFill>
        <p:spPr>
          <a:xfrm>
            <a:off x="462643" y="3657600"/>
            <a:ext cx="4519612" cy="2366290"/>
          </a:xfrm>
          <a:prstGeom prst="rect">
            <a:avLst/>
          </a:prstGeom>
        </p:spPr>
      </p:pic>
      <p:pic>
        <p:nvPicPr>
          <p:cNvPr id="7" name="Picture 6"/>
          <p:cNvPicPr>
            <a:picLocks noChangeAspect="1"/>
          </p:cNvPicPr>
          <p:nvPr/>
        </p:nvPicPr>
        <p:blipFill>
          <a:blip r:embed="rId3"/>
          <a:stretch>
            <a:fillRect/>
          </a:stretch>
        </p:blipFill>
        <p:spPr>
          <a:xfrm>
            <a:off x="457200" y="1248773"/>
            <a:ext cx="5410200" cy="2005733"/>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6096000" y="3581400"/>
            <a:ext cx="2289250" cy="3055108"/>
          </a:xfrm>
          <a:prstGeom prst="rect">
            <a:avLst/>
          </a:prstGeom>
          <a:ln>
            <a:solidFill>
              <a:schemeClr val="bg1">
                <a:lumMod val="50000"/>
              </a:schemeClr>
            </a:solidFill>
          </a:ln>
        </p:spPr>
      </p:pic>
    </p:spTree>
    <p:extLst>
      <p:ext uri="{BB962C8B-B14F-4D97-AF65-F5344CB8AC3E}">
        <p14:creationId xmlns:p14="http://schemas.microsoft.com/office/powerpoint/2010/main" val="97684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a:t>
            </a:r>
            <a:endParaRPr lang="en-US" dirty="0"/>
          </a:p>
        </p:txBody>
      </p:sp>
      <p:sp>
        <p:nvSpPr>
          <p:cNvPr id="3" name="Content Placeholder 2"/>
          <p:cNvSpPr>
            <a:spLocks noGrp="1"/>
          </p:cNvSpPr>
          <p:nvPr>
            <p:ph idx="1"/>
          </p:nvPr>
        </p:nvSpPr>
        <p:spPr/>
        <p:txBody>
          <a:bodyPr/>
          <a:lstStyle/>
          <a:p>
            <a:r>
              <a:rPr lang="en-US" dirty="0" smtClean="0"/>
              <a:t>Developer responsible for deploying remote web</a:t>
            </a:r>
            <a:endParaRPr lang="en-US" dirty="0"/>
          </a:p>
          <a:p>
            <a:pPr lvl="1"/>
            <a:r>
              <a:rPr lang="en-US" dirty="0"/>
              <a:t>App </a:t>
            </a:r>
            <a:r>
              <a:rPr lang="en-US" dirty="0" smtClean="0"/>
              <a:t>deployed </a:t>
            </a:r>
            <a:r>
              <a:rPr lang="en-US" dirty="0"/>
              <a:t>to remote web on remote web server</a:t>
            </a:r>
          </a:p>
          <a:p>
            <a:pPr lvl="1"/>
            <a:r>
              <a:rPr lang="en-US" dirty="0"/>
              <a:t>Developer deploys remote web prior to app installation</a:t>
            </a:r>
          </a:p>
          <a:p>
            <a:pPr lvl="1"/>
            <a:r>
              <a:rPr lang="en-US" dirty="0"/>
              <a:t>Developer often required to deploy database as well</a:t>
            </a:r>
          </a:p>
          <a:p>
            <a:endParaRPr lang="en-US" dirty="0"/>
          </a:p>
        </p:txBody>
      </p:sp>
      <p:pic>
        <p:nvPicPr>
          <p:cNvPr id="6" name="Picture 5"/>
          <p:cNvPicPr>
            <a:picLocks noChangeAspect="1"/>
          </p:cNvPicPr>
          <p:nvPr/>
        </p:nvPicPr>
        <p:blipFill>
          <a:blip r:embed="rId3"/>
          <a:stretch>
            <a:fillRect/>
          </a:stretch>
        </p:blipFill>
        <p:spPr>
          <a:xfrm>
            <a:off x="853874" y="3429000"/>
            <a:ext cx="7436251" cy="2414000"/>
          </a:xfrm>
          <a:prstGeom prst="rect">
            <a:avLst/>
          </a:prstGeom>
        </p:spPr>
      </p:pic>
    </p:spTree>
    <p:extLst>
      <p:ext uri="{BB962C8B-B14F-4D97-AF65-F5344CB8AC3E}">
        <p14:creationId xmlns:p14="http://schemas.microsoft.com/office/powerpoint/2010/main" val="360022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1303" y="3276600"/>
            <a:ext cx="2225751" cy="2970367"/>
          </a:xfrm>
          <a:prstGeom prst="rect">
            <a:avLst/>
          </a:prstGeom>
        </p:spPr>
      </p:pic>
      <p:sp>
        <p:nvSpPr>
          <p:cNvPr id="2" name="Title 1"/>
          <p:cNvSpPr>
            <a:spLocks noGrp="1"/>
          </p:cNvSpPr>
          <p:nvPr>
            <p:ph type="title"/>
          </p:nvPr>
        </p:nvSpPr>
        <p:spPr/>
        <p:txBody>
          <a:bodyPr/>
          <a:lstStyle/>
          <a:p>
            <a:r>
              <a:rPr lang="en-US" dirty="0" smtClean="0"/>
              <a:t>Wiring Up a Controller </a:t>
            </a:r>
            <a:endParaRPr lang="en-US" dirty="0"/>
          </a:p>
        </p:txBody>
      </p:sp>
      <p:sp>
        <p:nvSpPr>
          <p:cNvPr id="3" name="Content Placeholder 2"/>
          <p:cNvSpPr>
            <a:spLocks noGrp="1"/>
          </p:cNvSpPr>
          <p:nvPr>
            <p:ph idx="1"/>
          </p:nvPr>
        </p:nvSpPr>
        <p:spPr/>
        <p:txBody>
          <a:bodyPr>
            <a:normAutofit/>
          </a:bodyPr>
          <a:lstStyle/>
          <a:p>
            <a:r>
              <a:rPr lang="en-US" sz="2400" dirty="0" smtClean="0"/>
              <a:t>When you ad a controller…</a:t>
            </a:r>
          </a:p>
          <a:p>
            <a:pPr lvl="1"/>
            <a:r>
              <a:rPr lang="en-US" sz="2000" dirty="0" smtClean="0"/>
              <a:t>Visual Studio updates </a:t>
            </a:r>
            <a:r>
              <a:rPr lang="en-US" sz="1600" b="1" dirty="0" err="1" smtClean="0">
                <a:solidFill>
                  <a:srgbClr val="800000"/>
                </a:solidFill>
              </a:rPr>
              <a:t>RouteConfig</a:t>
            </a:r>
            <a:r>
              <a:rPr lang="en-US" sz="2000" dirty="0" smtClean="0"/>
              <a:t> class</a:t>
            </a:r>
          </a:p>
          <a:p>
            <a:pPr lvl="1"/>
            <a:r>
              <a:rPr lang="en-US" sz="2000" dirty="0" smtClean="0"/>
              <a:t>Routing scheme defined using standard format</a:t>
            </a:r>
          </a:p>
          <a:p>
            <a:pPr lvl="2"/>
            <a:r>
              <a:rPr lang="en-US" sz="1600" b="1" dirty="0" smtClean="0">
                <a:solidFill>
                  <a:srgbClr val="800000"/>
                </a:solidFill>
              </a:rPr>
              <a:t>{controller}</a:t>
            </a:r>
            <a:r>
              <a:rPr lang="en-US" b="1" dirty="0" smtClean="0">
                <a:solidFill>
                  <a:schemeClr val="tx1">
                    <a:lumMod val="50000"/>
                    <a:lumOff val="50000"/>
                  </a:schemeClr>
                </a:solidFill>
              </a:rPr>
              <a:t>/</a:t>
            </a:r>
            <a:r>
              <a:rPr lang="en-US" sz="1600" b="1" dirty="0" smtClean="0">
                <a:solidFill>
                  <a:srgbClr val="800000"/>
                </a:solidFill>
              </a:rPr>
              <a:t>{action}</a:t>
            </a:r>
            <a:r>
              <a:rPr lang="en-US" b="1" dirty="0" smtClean="0">
                <a:solidFill>
                  <a:schemeClr val="tx1">
                    <a:lumMod val="50000"/>
                    <a:lumOff val="50000"/>
                  </a:schemeClr>
                </a:solidFill>
              </a:rPr>
              <a:t>/</a:t>
            </a:r>
            <a:r>
              <a:rPr lang="en-US" sz="1600" b="1" dirty="0" smtClean="0">
                <a:solidFill>
                  <a:srgbClr val="800000"/>
                </a:solidFill>
              </a:rPr>
              <a:t>{id}</a:t>
            </a:r>
          </a:p>
        </p:txBody>
      </p:sp>
      <p:sp>
        <p:nvSpPr>
          <p:cNvPr id="7" name="Right Arrow 6"/>
          <p:cNvSpPr/>
          <p:nvPr/>
        </p:nvSpPr>
        <p:spPr>
          <a:xfrm>
            <a:off x="2253342" y="4637314"/>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2992568" y="3375895"/>
            <a:ext cx="5640805" cy="2771775"/>
          </a:xfrm>
          <a:prstGeom prst="rect">
            <a:avLst/>
          </a:prstGeom>
          <a:ln>
            <a:solidFill>
              <a:schemeClr val="bg1">
                <a:lumMod val="50000"/>
              </a:schemeClr>
            </a:solidFill>
          </a:ln>
        </p:spPr>
      </p:pic>
    </p:spTree>
    <p:extLst>
      <p:ext uri="{BB962C8B-B14F-4D97-AF65-F5344CB8AC3E}">
        <p14:creationId xmlns:p14="http://schemas.microsoft.com/office/powerpoint/2010/main" val="2254885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a View from a Controller Action</a:t>
            </a:r>
            <a:endParaRPr lang="en-US" dirty="0"/>
          </a:p>
        </p:txBody>
      </p:sp>
      <p:sp>
        <p:nvSpPr>
          <p:cNvPr id="4" name="Content Placeholder 3"/>
          <p:cNvSpPr>
            <a:spLocks noGrp="1"/>
          </p:cNvSpPr>
          <p:nvPr>
            <p:ph idx="1"/>
          </p:nvPr>
        </p:nvSpPr>
        <p:spPr/>
        <p:txBody>
          <a:bodyPr>
            <a:normAutofit/>
          </a:bodyPr>
          <a:lstStyle/>
          <a:p>
            <a:r>
              <a:rPr lang="en-US" sz="2400" dirty="0" smtClean="0"/>
              <a:t>Controller method often return </a:t>
            </a:r>
            <a:r>
              <a:rPr lang="en-US" sz="1800" b="1" dirty="0" err="1" smtClean="0">
                <a:solidFill>
                  <a:srgbClr val="800000"/>
                </a:solidFill>
              </a:rPr>
              <a:t>ActionResult</a:t>
            </a:r>
            <a:endParaRPr lang="en-US" sz="2400" b="1" dirty="0" smtClean="0">
              <a:solidFill>
                <a:srgbClr val="800000"/>
              </a:solidFill>
            </a:endParaRPr>
          </a:p>
          <a:p>
            <a:pPr lvl="1"/>
            <a:endParaRPr lang="en-US" sz="2000" dirty="0" smtClean="0"/>
          </a:p>
          <a:p>
            <a:pPr lvl="1"/>
            <a:endParaRPr lang="en-US" sz="2000" dirty="0" smtClean="0"/>
          </a:p>
          <a:p>
            <a:pPr lvl="1"/>
            <a:endParaRPr lang="en-US" sz="2000" dirty="0" smtClean="0"/>
          </a:p>
          <a:p>
            <a:r>
              <a:rPr lang="en-US" sz="2400" dirty="0" smtClean="0"/>
              <a:t>Right-click on Controller method to generate its view</a:t>
            </a:r>
            <a:endParaRPr lang="en-US" sz="2400" dirty="0"/>
          </a:p>
        </p:txBody>
      </p:sp>
      <p:pic>
        <p:nvPicPr>
          <p:cNvPr id="8" name="Picture 7"/>
          <p:cNvPicPr>
            <a:picLocks noChangeAspect="1"/>
          </p:cNvPicPr>
          <p:nvPr/>
        </p:nvPicPr>
        <p:blipFill>
          <a:blip r:embed="rId2"/>
          <a:stretch>
            <a:fillRect/>
          </a:stretch>
        </p:blipFill>
        <p:spPr>
          <a:xfrm>
            <a:off x="854628" y="3600119"/>
            <a:ext cx="3581400" cy="835311"/>
          </a:xfrm>
          <a:prstGeom prst="rect">
            <a:avLst/>
          </a:prstGeom>
          <a:ln>
            <a:solidFill>
              <a:schemeClr val="bg1">
                <a:lumMod val="50000"/>
              </a:schemeClr>
            </a:solidFill>
          </a:ln>
        </p:spPr>
      </p:pic>
      <p:pic>
        <p:nvPicPr>
          <p:cNvPr id="9" name="Picture 8"/>
          <p:cNvPicPr>
            <a:picLocks noChangeAspect="1"/>
          </p:cNvPicPr>
          <p:nvPr/>
        </p:nvPicPr>
        <p:blipFill>
          <a:blip r:embed="rId3"/>
          <a:stretch>
            <a:fillRect/>
          </a:stretch>
        </p:blipFill>
        <p:spPr>
          <a:xfrm>
            <a:off x="6464853" y="3732807"/>
            <a:ext cx="2343150" cy="2896593"/>
          </a:xfrm>
          <a:prstGeom prst="rect">
            <a:avLst/>
          </a:prstGeom>
          <a:ln>
            <a:solidFill>
              <a:schemeClr val="bg1">
                <a:lumMod val="50000"/>
              </a:schemeClr>
            </a:solidFill>
          </a:ln>
        </p:spPr>
      </p:pic>
      <p:pic>
        <p:nvPicPr>
          <p:cNvPr id="10" name="Picture 9"/>
          <p:cNvPicPr>
            <a:picLocks noChangeAspect="1"/>
          </p:cNvPicPr>
          <p:nvPr/>
        </p:nvPicPr>
        <p:blipFill>
          <a:blip r:embed="rId4"/>
          <a:stretch>
            <a:fillRect/>
          </a:stretch>
        </p:blipFill>
        <p:spPr>
          <a:xfrm>
            <a:off x="990600" y="2057400"/>
            <a:ext cx="2362200" cy="988080"/>
          </a:xfrm>
          <a:prstGeom prst="rect">
            <a:avLst/>
          </a:prstGeom>
          <a:ln>
            <a:solidFill>
              <a:schemeClr val="bg1">
                <a:lumMod val="50000"/>
              </a:schemeClr>
            </a:solidFill>
          </a:ln>
        </p:spPr>
      </p:pic>
      <p:pic>
        <p:nvPicPr>
          <p:cNvPr id="11" name="Picture 10"/>
          <p:cNvPicPr>
            <a:picLocks noChangeAspect="1"/>
          </p:cNvPicPr>
          <p:nvPr/>
        </p:nvPicPr>
        <p:blipFill>
          <a:blip r:embed="rId5"/>
          <a:stretch>
            <a:fillRect/>
          </a:stretch>
        </p:blipFill>
        <p:spPr>
          <a:xfrm>
            <a:off x="3581400" y="4191000"/>
            <a:ext cx="2362200" cy="2334464"/>
          </a:xfrm>
          <a:prstGeom prst="rect">
            <a:avLst/>
          </a:prstGeom>
        </p:spPr>
      </p:pic>
    </p:spTree>
    <p:extLst>
      <p:ext uri="{BB962C8B-B14F-4D97-AF65-F5344CB8AC3E}">
        <p14:creationId xmlns:p14="http://schemas.microsoft.com/office/powerpoint/2010/main" val="1216067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View</a:t>
            </a:r>
            <a:endParaRPr lang="en-US" dirty="0"/>
          </a:p>
        </p:txBody>
      </p:sp>
      <p:sp>
        <p:nvSpPr>
          <p:cNvPr id="3" name="Content Placeholder 2"/>
          <p:cNvSpPr>
            <a:spLocks noGrp="1"/>
          </p:cNvSpPr>
          <p:nvPr>
            <p:ph idx="1"/>
          </p:nvPr>
        </p:nvSpPr>
        <p:spPr/>
        <p:txBody>
          <a:bodyPr>
            <a:normAutofit/>
          </a:bodyPr>
          <a:lstStyle/>
          <a:p>
            <a:r>
              <a:rPr lang="en-US" sz="2400" dirty="0" smtClean="0"/>
              <a:t>Views are creating using the Razor engine</a:t>
            </a:r>
          </a:p>
          <a:p>
            <a:pPr lvl="1"/>
            <a:r>
              <a:rPr lang="en-US" sz="2000" dirty="0" smtClean="0"/>
              <a:t>Provides a lean and elegant way to create HTML pages</a:t>
            </a:r>
          </a:p>
        </p:txBody>
      </p:sp>
      <p:pic>
        <p:nvPicPr>
          <p:cNvPr id="4" name="Picture 3"/>
          <p:cNvPicPr>
            <a:picLocks noChangeAspect="1"/>
          </p:cNvPicPr>
          <p:nvPr/>
        </p:nvPicPr>
        <p:blipFill>
          <a:blip r:embed="rId2"/>
          <a:stretch>
            <a:fillRect/>
          </a:stretch>
        </p:blipFill>
        <p:spPr>
          <a:xfrm>
            <a:off x="4150926" y="2553749"/>
            <a:ext cx="3737748" cy="216112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600200" y="4876800"/>
            <a:ext cx="7400925" cy="1914525"/>
          </a:xfrm>
          <a:prstGeom prst="rect">
            <a:avLst/>
          </a:prstGeom>
        </p:spPr>
      </p:pic>
      <p:sp>
        <p:nvSpPr>
          <p:cNvPr id="6" name="Rectangle 5"/>
          <p:cNvSpPr/>
          <p:nvPr/>
        </p:nvSpPr>
        <p:spPr>
          <a:xfrm>
            <a:off x="1447800" y="2743200"/>
            <a:ext cx="21336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Use data passed from controller</a:t>
            </a:r>
            <a:endParaRPr lang="en-US" sz="1050" dirty="0">
              <a:solidFill>
                <a:schemeClr val="tx1"/>
              </a:solidFill>
            </a:endParaRPr>
          </a:p>
        </p:txBody>
      </p:sp>
      <p:sp>
        <p:nvSpPr>
          <p:cNvPr id="7" name="Rectangle 6"/>
          <p:cNvSpPr/>
          <p:nvPr/>
        </p:nvSpPr>
        <p:spPr>
          <a:xfrm>
            <a:off x="2057400" y="3505200"/>
            <a:ext cx="15240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Write in-line C# code</a:t>
            </a:r>
            <a:endParaRPr lang="en-US" sz="1050" dirty="0">
              <a:solidFill>
                <a:schemeClr val="tx1"/>
              </a:solidFill>
            </a:endParaRPr>
          </a:p>
        </p:txBody>
      </p:sp>
      <p:sp>
        <p:nvSpPr>
          <p:cNvPr id="8" name="Rectangle 7"/>
          <p:cNvSpPr/>
          <p:nvPr/>
        </p:nvSpPr>
        <p:spPr>
          <a:xfrm>
            <a:off x="990600" y="4194184"/>
            <a:ext cx="25908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Construct pages using HTML Helpers</a:t>
            </a:r>
            <a:endParaRPr lang="en-US" sz="1050" dirty="0">
              <a:solidFill>
                <a:schemeClr val="tx1"/>
              </a:solidFill>
            </a:endParaRPr>
          </a:p>
        </p:txBody>
      </p:sp>
      <p:cxnSp>
        <p:nvCxnSpPr>
          <p:cNvPr id="10" name="Straight Arrow Connector 9"/>
          <p:cNvCxnSpPr>
            <a:stCxn id="6" idx="3"/>
          </p:cNvCxnSpPr>
          <p:nvPr/>
        </p:nvCxnSpPr>
        <p:spPr>
          <a:xfrm flipV="1">
            <a:off x="3581400" y="2836334"/>
            <a:ext cx="685800" cy="592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flipV="1">
            <a:off x="3581400" y="3623734"/>
            <a:ext cx="694267" cy="33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flipV="1">
            <a:off x="3581400" y="4343400"/>
            <a:ext cx="677333" cy="31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34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Shared View</a:t>
            </a:r>
            <a:endParaRPr lang="en-US" dirty="0"/>
          </a:p>
        </p:txBody>
      </p:sp>
      <p:sp>
        <p:nvSpPr>
          <p:cNvPr id="3" name="Content Placeholder 2"/>
          <p:cNvSpPr>
            <a:spLocks noGrp="1"/>
          </p:cNvSpPr>
          <p:nvPr>
            <p:ph idx="1"/>
          </p:nvPr>
        </p:nvSpPr>
        <p:spPr/>
        <p:txBody>
          <a:bodyPr>
            <a:normAutofit/>
          </a:bodyPr>
          <a:lstStyle/>
          <a:p>
            <a:r>
              <a:rPr lang="en-US" sz="2400" dirty="0" smtClean="0"/>
              <a:t>MVC provides Shared Views</a:t>
            </a:r>
          </a:p>
          <a:p>
            <a:pPr lvl="1"/>
            <a:r>
              <a:rPr lang="en-US" sz="2000" dirty="0" smtClean="0"/>
              <a:t>Provides same purpose as master pages in ASP.NET web forms</a:t>
            </a:r>
          </a:p>
          <a:p>
            <a:pPr lvl="1"/>
            <a:r>
              <a:rPr lang="en-US" sz="2000" dirty="0" smtClean="0"/>
              <a:t>Default MVC shared </a:t>
            </a:r>
            <a:r>
              <a:rPr lang="en-US" sz="2000" dirty="0"/>
              <a:t>view </a:t>
            </a:r>
            <a:r>
              <a:rPr lang="en-US" sz="2000" dirty="0" smtClean="0"/>
              <a:t>is named </a:t>
            </a:r>
            <a:r>
              <a:rPr lang="en-US" sz="1600" b="1" dirty="0">
                <a:solidFill>
                  <a:srgbClr val="800000"/>
                </a:solidFill>
              </a:rPr>
              <a:t>_</a:t>
            </a:r>
            <a:r>
              <a:rPr lang="en-US" sz="1600" b="1" dirty="0" err="1">
                <a:solidFill>
                  <a:srgbClr val="800000"/>
                </a:solidFill>
              </a:rPr>
              <a:t>ViewStart.cshtml</a:t>
            </a:r>
            <a:endParaRPr lang="en-US" sz="2000" b="1" dirty="0">
              <a:solidFill>
                <a:srgbClr val="800000"/>
              </a:solidFill>
            </a:endParaRPr>
          </a:p>
        </p:txBody>
      </p:sp>
      <p:pic>
        <p:nvPicPr>
          <p:cNvPr id="4" name="Picture 3"/>
          <p:cNvPicPr>
            <a:picLocks noChangeAspect="1"/>
          </p:cNvPicPr>
          <p:nvPr/>
        </p:nvPicPr>
        <p:blipFill>
          <a:blip r:embed="rId2"/>
          <a:stretch>
            <a:fillRect/>
          </a:stretch>
        </p:blipFill>
        <p:spPr>
          <a:xfrm>
            <a:off x="959018" y="5298204"/>
            <a:ext cx="6997363" cy="1475023"/>
          </a:xfrm>
          <a:prstGeom prst="rect">
            <a:avLst/>
          </a:prstGeom>
        </p:spPr>
      </p:pic>
      <p:pic>
        <p:nvPicPr>
          <p:cNvPr id="5" name="Picture 4"/>
          <p:cNvPicPr>
            <a:picLocks noChangeAspect="1"/>
          </p:cNvPicPr>
          <p:nvPr/>
        </p:nvPicPr>
        <p:blipFill>
          <a:blip r:embed="rId3"/>
          <a:stretch>
            <a:fillRect/>
          </a:stretch>
        </p:blipFill>
        <p:spPr>
          <a:xfrm>
            <a:off x="2898316" y="3107266"/>
            <a:ext cx="4409514" cy="1821572"/>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846773" y="3107266"/>
            <a:ext cx="1783768" cy="1031355"/>
          </a:xfrm>
          <a:prstGeom prst="rect">
            <a:avLst/>
          </a:prstGeom>
          <a:ln>
            <a:solidFill>
              <a:schemeClr val="bg1">
                <a:lumMod val="50000"/>
              </a:schemeClr>
            </a:solidFill>
          </a:ln>
        </p:spPr>
      </p:pic>
      <p:pic>
        <p:nvPicPr>
          <p:cNvPr id="7" name="Picture 6"/>
          <p:cNvPicPr>
            <a:picLocks noChangeAspect="1"/>
          </p:cNvPicPr>
          <p:nvPr/>
        </p:nvPicPr>
        <p:blipFill>
          <a:blip r:embed="rId5"/>
          <a:stretch>
            <a:fillRect/>
          </a:stretch>
        </p:blipFill>
        <p:spPr>
          <a:xfrm>
            <a:off x="7563936" y="2361530"/>
            <a:ext cx="1337711" cy="2052115"/>
          </a:xfrm>
          <a:prstGeom prst="rect">
            <a:avLst/>
          </a:prstGeom>
          <a:ln>
            <a:solidFill>
              <a:schemeClr val="bg1">
                <a:lumMod val="50000"/>
              </a:schemeClr>
            </a:solidFill>
          </a:ln>
        </p:spPr>
      </p:pic>
      <p:cxnSp>
        <p:nvCxnSpPr>
          <p:cNvPr id="9" name="Straight Arrow Connector 8"/>
          <p:cNvCxnSpPr/>
          <p:nvPr/>
        </p:nvCxnSpPr>
        <p:spPr>
          <a:xfrm flipH="1">
            <a:off x="6412469" y="3877733"/>
            <a:ext cx="1275264" cy="9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129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Controllers and Views</a:t>
            </a:r>
            <a:endParaRPr lang="en-US" dirty="0"/>
          </a:p>
        </p:txBody>
      </p:sp>
    </p:spTree>
    <p:extLst>
      <p:ext uri="{BB962C8B-B14F-4D97-AF65-F5344CB8AC3E}">
        <p14:creationId xmlns:p14="http://schemas.microsoft.com/office/powerpoint/2010/main" val="3785149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Strongly-typed Models</a:t>
            </a:r>
            <a:endParaRPr lang="en-US" dirty="0"/>
          </a:p>
        </p:txBody>
      </p:sp>
      <p:sp>
        <p:nvSpPr>
          <p:cNvPr id="3" name="Content Placeholder 2"/>
          <p:cNvSpPr>
            <a:spLocks noGrp="1"/>
          </p:cNvSpPr>
          <p:nvPr>
            <p:ph idx="1"/>
          </p:nvPr>
        </p:nvSpPr>
        <p:spPr/>
        <p:txBody>
          <a:bodyPr>
            <a:normAutofit/>
          </a:bodyPr>
          <a:lstStyle/>
          <a:p>
            <a:r>
              <a:rPr lang="en-US" sz="2400" dirty="0" smtClean="0"/>
              <a:t>MVC designed based on strongly-typed models</a:t>
            </a:r>
          </a:p>
          <a:p>
            <a:pPr lvl="1"/>
            <a:r>
              <a:rPr lang="en-US" sz="2000" dirty="0" smtClean="0"/>
              <a:t>Controller creates model object and passes it to view</a:t>
            </a:r>
          </a:p>
          <a:p>
            <a:pPr lvl="1"/>
            <a:r>
              <a:rPr lang="en-US" sz="2000" dirty="0" smtClean="0"/>
              <a:t>Razor view engine supplies IntelliSense for model behind view</a:t>
            </a:r>
          </a:p>
          <a:p>
            <a:pPr lvl="1"/>
            <a:r>
              <a:rPr lang="en-US" sz="2000" dirty="0" smtClean="0"/>
              <a:t>HTML helpers make it easy to create views and forms</a:t>
            </a:r>
            <a:endParaRPr lang="en-US" sz="2000" dirty="0"/>
          </a:p>
        </p:txBody>
      </p:sp>
      <p:sp>
        <p:nvSpPr>
          <p:cNvPr id="4" name="Rectangle 3"/>
          <p:cNvSpPr/>
          <p:nvPr/>
        </p:nvSpPr>
        <p:spPr>
          <a:xfrm>
            <a:off x="1126453" y="3325778"/>
            <a:ext cx="54864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583653" y="3627956"/>
            <a:ext cx="1371600" cy="495300"/>
          </a:xfrm>
          <a:prstGeom prst="rightArrow">
            <a:avLst/>
          </a:prstGeom>
          <a:solidFill>
            <a:srgbClr val="FFFFCC"/>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800000"/>
                </a:solidFill>
              </a:rPr>
              <a:t>HTTP Request</a:t>
            </a:r>
            <a:endParaRPr lang="en-US" sz="1000" b="1" dirty="0">
              <a:solidFill>
                <a:srgbClr val="800000"/>
              </a:solidFill>
            </a:endParaRPr>
          </a:p>
        </p:txBody>
      </p:sp>
      <p:sp>
        <p:nvSpPr>
          <p:cNvPr id="6" name="Rounded Rectangle 5"/>
          <p:cNvSpPr/>
          <p:nvPr/>
        </p:nvSpPr>
        <p:spPr>
          <a:xfrm>
            <a:off x="3260053" y="3570806"/>
            <a:ext cx="1219200" cy="609600"/>
          </a:xfrm>
          <a:prstGeom prst="roundRect">
            <a:avLst/>
          </a:prstGeom>
          <a:solidFill>
            <a:schemeClr val="accent6">
              <a:lumMod val="20000"/>
              <a:lumOff val="8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Controller</a:t>
            </a:r>
            <a:endParaRPr lang="en-US" sz="1400" dirty="0">
              <a:solidFill>
                <a:schemeClr val="tx1"/>
              </a:solidFill>
            </a:endParaRPr>
          </a:p>
        </p:txBody>
      </p:sp>
      <p:sp>
        <p:nvSpPr>
          <p:cNvPr id="7" name="Rounded Rectangle 6"/>
          <p:cNvSpPr/>
          <p:nvPr/>
        </p:nvSpPr>
        <p:spPr>
          <a:xfrm>
            <a:off x="4860253" y="4180406"/>
            <a:ext cx="1219200" cy="609600"/>
          </a:xfrm>
          <a:prstGeom prst="roundRect">
            <a:avLst/>
          </a:prstGeom>
          <a:solidFill>
            <a:schemeClr val="accent6">
              <a:lumMod val="20000"/>
              <a:lumOff val="8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Model</a:t>
            </a:r>
            <a:endParaRPr lang="en-US" sz="1400" dirty="0">
              <a:solidFill>
                <a:schemeClr val="tx1"/>
              </a:solidFill>
            </a:endParaRPr>
          </a:p>
        </p:txBody>
      </p:sp>
      <p:sp>
        <p:nvSpPr>
          <p:cNvPr id="8" name="Freeform 7"/>
          <p:cNvSpPr/>
          <p:nvPr/>
        </p:nvSpPr>
        <p:spPr>
          <a:xfrm>
            <a:off x="4509314" y="3827020"/>
            <a:ext cx="964733" cy="318782"/>
          </a:xfrm>
          <a:custGeom>
            <a:avLst/>
            <a:gdLst>
              <a:gd name="connsiteX0" fmla="*/ 0 w 964733"/>
              <a:gd name="connsiteY0" fmla="*/ 0 h 318782"/>
              <a:gd name="connsiteX1" fmla="*/ 704675 w 964733"/>
              <a:gd name="connsiteY1" fmla="*/ 92279 h 318782"/>
              <a:gd name="connsiteX2" fmla="*/ 964733 w 964733"/>
              <a:gd name="connsiteY2" fmla="*/ 318782 h 318782"/>
            </a:gdLst>
            <a:ahLst/>
            <a:cxnLst>
              <a:cxn ang="0">
                <a:pos x="connsiteX0" y="connsiteY0"/>
              </a:cxn>
              <a:cxn ang="0">
                <a:pos x="connsiteX1" y="connsiteY1"/>
              </a:cxn>
              <a:cxn ang="0">
                <a:pos x="connsiteX2" y="connsiteY2"/>
              </a:cxn>
            </a:cxnLst>
            <a:rect l="l" t="t" r="r" b="b"/>
            <a:pathLst>
              <a:path w="964733" h="318782">
                <a:moveTo>
                  <a:pt x="0" y="0"/>
                </a:moveTo>
                <a:cubicBezTo>
                  <a:pt x="271943" y="19574"/>
                  <a:pt x="543886" y="39149"/>
                  <a:pt x="704675" y="92279"/>
                </a:cubicBezTo>
                <a:cubicBezTo>
                  <a:pt x="865464" y="145409"/>
                  <a:pt x="915098" y="232095"/>
                  <a:pt x="964733" y="318782"/>
                </a:cubicBezTo>
              </a:path>
            </a:pathLst>
          </a:custGeom>
          <a:noFill/>
          <a:ln w="28575">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60053" y="4925978"/>
            <a:ext cx="1219200" cy="609600"/>
          </a:xfrm>
          <a:prstGeom prst="roundRect">
            <a:avLst/>
          </a:prstGeom>
          <a:solidFill>
            <a:schemeClr val="accent6">
              <a:lumMod val="20000"/>
              <a:lumOff val="8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View</a:t>
            </a:r>
            <a:endParaRPr lang="en-US" sz="1400" dirty="0">
              <a:solidFill>
                <a:schemeClr val="tx1"/>
              </a:solidFill>
            </a:endParaRPr>
          </a:p>
        </p:txBody>
      </p:sp>
      <p:cxnSp>
        <p:nvCxnSpPr>
          <p:cNvPr id="10" name="Straight Arrow Connector 9"/>
          <p:cNvCxnSpPr>
            <a:stCxn id="6" idx="2"/>
            <a:endCxn id="9" idx="0"/>
          </p:cNvCxnSpPr>
          <p:nvPr/>
        </p:nvCxnSpPr>
        <p:spPr>
          <a:xfrm>
            <a:off x="3869653" y="4180406"/>
            <a:ext cx="0" cy="745572"/>
          </a:xfrm>
          <a:prstGeom prst="straightConnector1">
            <a:avLst/>
          </a:prstGeom>
          <a:ln w="28575">
            <a:solidFill>
              <a:srgbClr val="8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flipH="1">
            <a:off x="1583653" y="4964078"/>
            <a:ext cx="1371600" cy="495300"/>
          </a:xfrm>
          <a:prstGeom prst="rightArrow">
            <a:avLst/>
          </a:prstGeom>
          <a:solidFill>
            <a:srgbClr val="FFFFCC"/>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800000"/>
                </a:solidFill>
              </a:rPr>
              <a:t>HTTP Response</a:t>
            </a:r>
            <a:endParaRPr lang="en-US" sz="1000" b="1" dirty="0">
              <a:solidFill>
                <a:srgbClr val="800000"/>
              </a:solidFill>
            </a:endParaRPr>
          </a:p>
        </p:txBody>
      </p:sp>
      <p:sp>
        <p:nvSpPr>
          <p:cNvPr id="12" name="Freeform 11"/>
          <p:cNvSpPr/>
          <p:nvPr/>
        </p:nvSpPr>
        <p:spPr>
          <a:xfrm>
            <a:off x="4509314" y="4816921"/>
            <a:ext cx="1023456" cy="427839"/>
          </a:xfrm>
          <a:custGeom>
            <a:avLst/>
            <a:gdLst>
              <a:gd name="connsiteX0" fmla="*/ 1023456 w 1023456"/>
              <a:gd name="connsiteY0" fmla="*/ 0 h 427839"/>
              <a:gd name="connsiteX1" fmla="*/ 704675 w 1023456"/>
              <a:gd name="connsiteY1" fmla="*/ 352338 h 427839"/>
              <a:gd name="connsiteX2" fmla="*/ 0 w 1023456"/>
              <a:gd name="connsiteY2" fmla="*/ 427839 h 427839"/>
            </a:gdLst>
            <a:ahLst/>
            <a:cxnLst>
              <a:cxn ang="0">
                <a:pos x="connsiteX0" y="connsiteY0"/>
              </a:cxn>
              <a:cxn ang="0">
                <a:pos x="connsiteX1" y="connsiteY1"/>
              </a:cxn>
              <a:cxn ang="0">
                <a:pos x="connsiteX2" y="connsiteY2"/>
              </a:cxn>
            </a:cxnLst>
            <a:rect l="l" t="t" r="r" b="b"/>
            <a:pathLst>
              <a:path w="1023456" h="427839">
                <a:moveTo>
                  <a:pt x="1023456" y="0"/>
                </a:moveTo>
                <a:cubicBezTo>
                  <a:pt x="949353" y="140516"/>
                  <a:pt x="875251" y="281032"/>
                  <a:pt x="704675" y="352338"/>
                </a:cubicBezTo>
                <a:cubicBezTo>
                  <a:pt x="534099" y="423645"/>
                  <a:pt x="267049" y="425742"/>
                  <a:pt x="0" y="427839"/>
                </a:cubicBezTo>
              </a:path>
            </a:pathLst>
          </a:custGeom>
          <a:noFill/>
          <a:ln w="28575">
            <a:solidFill>
              <a:srgbClr val="80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4890193" y="4906159"/>
            <a:ext cx="700006" cy="846519"/>
          </a:xfrm>
          <a:prstGeom prst="rect">
            <a:avLst/>
          </a:prstGeom>
        </p:spPr>
      </p:pic>
      <p:pic>
        <p:nvPicPr>
          <p:cNvPr id="14" name="Picture 13"/>
          <p:cNvPicPr>
            <a:picLocks noChangeAspect="1"/>
          </p:cNvPicPr>
          <p:nvPr/>
        </p:nvPicPr>
        <p:blipFill>
          <a:blip r:embed="rId3"/>
          <a:stretch>
            <a:fillRect/>
          </a:stretch>
        </p:blipFill>
        <p:spPr>
          <a:xfrm>
            <a:off x="5791200" y="5410200"/>
            <a:ext cx="2405063" cy="929564"/>
          </a:xfrm>
          <a:prstGeom prst="rect">
            <a:avLst/>
          </a:prstGeom>
          <a:ln>
            <a:solidFill>
              <a:schemeClr val="bg1">
                <a:lumMod val="50000"/>
              </a:schemeClr>
            </a:solidFill>
          </a:ln>
        </p:spPr>
      </p:pic>
    </p:spTree>
    <p:extLst>
      <p:ext uri="{BB962C8B-B14F-4D97-AF65-F5344CB8AC3E}">
        <p14:creationId xmlns:p14="http://schemas.microsoft.com/office/powerpoint/2010/main" val="309312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Strongly-typed Controller Class</a:t>
            </a:r>
            <a:endParaRPr lang="en-US" dirty="0"/>
          </a:p>
        </p:txBody>
      </p:sp>
      <p:pic>
        <p:nvPicPr>
          <p:cNvPr id="5" name="Picture 4"/>
          <p:cNvPicPr>
            <a:picLocks noChangeAspect="1"/>
          </p:cNvPicPr>
          <p:nvPr/>
        </p:nvPicPr>
        <p:blipFill>
          <a:blip r:embed="rId2"/>
          <a:stretch>
            <a:fillRect/>
          </a:stretch>
        </p:blipFill>
        <p:spPr>
          <a:xfrm>
            <a:off x="533400" y="1638300"/>
            <a:ext cx="3630455" cy="2362200"/>
          </a:xfrm>
          <a:prstGeom prst="rect">
            <a:avLst/>
          </a:prstGeom>
        </p:spPr>
      </p:pic>
      <p:pic>
        <p:nvPicPr>
          <p:cNvPr id="6" name="Picture 5"/>
          <p:cNvPicPr>
            <a:picLocks noChangeAspect="1"/>
          </p:cNvPicPr>
          <p:nvPr/>
        </p:nvPicPr>
        <p:blipFill>
          <a:blip r:embed="rId3"/>
          <a:stretch>
            <a:fillRect/>
          </a:stretch>
        </p:blipFill>
        <p:spPr>
          <a:xfrm>
            <a:off x="5867400" y="1295400"/>
            <a:ext cx="2151529" cy="3048000"/>
          </a:xfrm>
          <a:prstGeom prst="rect">
            <a:avLst/>
          </a:prstGeom>
          <a:ln>
            <a:solidFill>
              <a:schemeClr val="bg1">
                <a:lumMod val="50000"/>
              </a:schemeClr>
            </a:solidFill>
          </a:ln>
        </p:spPr>
      </p:pic>
      <p:sp>
        <p:nvSpPr>
          <p:cNvPr id="7" name="Right Arrow 6"/>
          <p:cNvSpPr/>
          <p:nvPr/>
        </p:nvSpPr>
        <p:spPr>
          <a:xfrm>
            <a:off x="4240055" y="2552700"/>
            <a:ext cx="147494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804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Controller Class</a:t>
            </a:r>
            <a:endParaRPr lang="en-US" dirty="0"/>
          </a:p>
        </p:txBody>
      </p:sp>
      <p:pic>
        <p:nvPicPr>
          <p:cNvPr id="4" name="Picture 3"/>
          <p:cNvPicPr>
            <a:picLocks noChangeAspect="1"/>
          </p:cNvPicPr>
          <p:nvPr/>
        </p:nvPicPr>
        <p:blipFill>
          <a:blip r:embed="rId2"/>
          <a:stretch>
            <a:fillRect/>
          </a:stretch>
        </p:blipFill>
        <p:spPr>
          <a:xfrm>
            <a:off x="533400" y="1295400"/>
            <a:ext cx="5066293" cy="5181600"/>
          </a:xfrm>
          <a:prstGeom prst="rect">
            <a:avLst/>
          </a:prstGeom>
          <a:ln>
            <a:solidFill>
              <a:schemeClr val="bg1">
                <a:lumMod val="50000"/>
              </a:schemeClr>
            </a:solidFill>
          </a:ln>
        </p:spPr>
      </p:pic>
    </p:spTree>
    <p:extLst>
      <p:ext uri="{BB962C8B-B14F-4D97-AF65-F5344CB8AC3E}">
        <p14:creationId xmlns:p14="http://schemas.microsoft.com/office/powerpoint/2010/main" val="685268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Controller – Index View</a:t>
            </a:r>
            <a:endParaRPr lang="en-US" dirty="0"/>
          </a:p>
        </p:txBody>
      </p:sp>
      <p:pic>
        <p:nvPicPr>
          <p:cNvPr id="4" name="Picture 3"/>
          <p:cNvPicPr>
            <a:picLocks noChangeAspect="1"/>
          </p:cNvPicPr>
          <p:nvPr/>
        </p:nvPicPr>
        <p:blipFill>
          <a:blip r:embed="rId2"/>
          <a:stretch>
            <a:fillRect/>
          </a:stretch>
        </p:blipFill>
        <p:spPr>
          <a:xfrm>
            <a:off x="1127785" y="1371600"/>
            <a:ext cx="4191000" cy="3232917"/>
          </a:xfrm>
          <a:prstGeom prst="rect">
            <a:avLst/>
          </a:prstGeom>
          <a:ln>
            <a:solidFill>
              <a:schemeClr val="bg1">
                <a:lumMod val="65000"/>
              </a:schemeClr>
            </a:solidFill>
          </a:ln>
        </p:spPr>
      </p:pic>
      <p:pic>
        <p:nvPicPr>
          <p:cNvPr id="5" name="Picture 4"/>
          <p:cNvPicPr>
            <a:picLocks noChangeAspect="1"/>
          </p:cNvPicPr>
          <p:nvPr/>
        </p:nvPicPr>
        <p:blipFill>
          <a:blip r:embed="rId3"/>
          <a:stretch>
            <a:fillRect/>
          </a:stretch>
        </p:blipFill>
        <p:spPr>
          <a:xfrm>
            <a:off x="2575585" y="4191000"/>
            <a:ext cx="4282415" cy="2326103"/>
          </a:xfrm>
          <a:prstGeom prst="rect">
            <a:avLst/>
          </a:prstGeom>
        </p:spPr>
      </p:pic>
    </p:spTree>
    <p:extLst>
      <p:ext uri="{BB962C8B-B14F-4D97-AF65-F5344CB8AC3E}">
        <p14:creationId xmlns:p14="http://schemas.microsoft.com/office/powerpoint/2010/main" val="3316614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Controller – Edit View</a:t>
            </a:r>
            <a:endParaRPr lang="en-US" dirty="0"/>
          </a:p>
        </p:txBody>
      </p:sp>
      <p:pic>
        <p:nvPicPr>
          <p:cNvPr id="5" name="Picture 4"/>
          <p:cNvPicPr>
            <a:picLocks noChangeAspect="1"/>
          </p:cNvPicPr>
          <p:nvPr/>
        </p:nvPicPr>
        <p:blipFill>
          <a:blip r:embed="rId2"/>
          <a:stretch>
            <a:fillRect/>
          </a:stretch>
        </p:blipFill>
        <p:spPr>
          <a:xfrm>
            <a:off x="5166973" y="1447800"/>
            <a:ext cx="3563076" cy="3338512"/>
          </a:xfrm>
          <a:prstGeom prst="rect">
            <a:avLst/>
          </a:prstGeom>
        </p:spPr>
      </p:pic>
      <p:pic>
        <p:nvPicPr>
          <p:cNvPr id="7" name="Picture 6"/>
          <p:cNvPicPr>
            <a:picLocks noChangeAspect="1"/>
          </p:cNvPicPr>
          <p:nvPr/>
        </p:nvPicPr>
        <p:blipFill>
          <a:blip r:embed="rId3"/>
          <a:stretch>
            <a:fillRect/>
          </a:stretch>
        </p:blipFill>
        <p:spPr>
          <a:xfrm>
            <a:off x="422071" y="1752600"/>
            <a:ext cx="3810000" cy="2911259"/>
          </a:xfrm>
          <a:prstGeom prst="rect">
            <a:avLst/>
          </a:prstGeom>
          <a:ln>
            <a:solidFill>
              <a:schemeClr val="bg1">
                <a:lumMod val="50000"/>
              </a:schemeClr>
            </a:solidFill>
          </a:ln>
        </p:spPr>
      </p:pic>
      <p:sp>
        <p:nvSpPr>
          <p:cNvPr id="8" name="Right Arrow 7"/>
          <p:cNvSpPr/>
          <p:nvPr/>
        </p:nvSpPr>
        <p:spPr>
          <a:xfrm>
            <a:off x="4079671" y="29718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27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with Multi-tenancy</a:t>
            </a:r>
            <a:endParaRPr lang="en-US" dirty="0"/>
          </a:p>
        </p:txBody>
      </p:sp>
      <p:sp>
        <p:nvSpPr>
          <p:cNvPr id="3" name="Content Placeholder 2"/>
          <p:cNvSpPr>
            <a:spLocks noGrp="1"/>
          </p:cNvSpPr>
          <p:nvPr>
            <p:ph idx="1"/>
          </p:nvPr>
        </p:nvSpPr>
        <p:spPr/>
        <p:txBody>
          <a:bodyPr/>
          <a:lstStyle/>
          <a:p>
            <a:r>
              <a:rPr lang="en-US" dirty="0" smtClean="0"/>
              <a:t>Many customers access the same remote web</a:t>
            </a:r>
          </a:p>
          <a:p>
            <a:pPr lvl="1"/>
            <a:r>
              <a:rPr lang="en-US" dirty="0" smtClean="0"/>
              <a:t>Remote web must be able to scale as needed</a:t>
            </a:r>
          </a:p>
          <a:p>
            <a:pPr lvl="1"/>
            <a:r>
              <a:rPr lang="en-US" dirty="0" smtClean="0"/>
              <a:t>App design must isolate data on per-customer basis</a:t>
            </a:r>
          </a:p>
          <a:p>
            <a:pPr lvl="1"/>
            <a:r>
              <a:rPr lang="en-US" dirty="0" smtClean="0"/>
              <a:t>Complexity increases time and cost of development</a:t>
            </a:r>
          </a:p>
        </p:txBody>
      </p:sp>
      <p:pic>
        <p:nvPicPr>
          <p:cNvPr id="6" name="Picture 5"/>
          <p:cNvPicPr>
            <a:picLocks noChangeAspect="1"/>
          </p:cNvPicPr>
          <p:nvPr/>
        </p:nvPicPr>
        <p:blipFill>
          <a:blip r:embed="rId3"/>
          <a:stretch>
            <a:fillRect/>
          </a:stretch>
        </p:blipFill>
        <p:spPr>
          <a:xfrm>
            <a:off x="1638300" y="3276600"/>
            <a:ext cx="5867400" cy="3475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198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 Strongly-typed Model</a:t>
            </a:r>
            <a:endParaRPr lang="en-US" dirty="0"/>
          </a:p>
        </p:txBody>
      </p:sp>
    </p:spTree>
    <p:extLst>
      <p:ext uri="{BB962C8B-B14F-4D97-AF65-F5344CB8AC3E}">
        <p14:creationId xmlns:p14="http://schemas.microsoft.com/office/powerpoint/2010/main" val="3035583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ü"/>
            </a:pPr>
            <a:r>
              <a:rPr lang="en-US" dirty="0" smtClean="0"/>
              <a:t>Working with ASP.NET MVC</a:t>
            </a:r>
          </a:p>
          <a:p>
            <a:pPr>
              <a:buFont typeface="Wingdings" panose="05000000000000000000" pitchFamily="2" charset="2"/>
              <a:buChar char="Ø"/>
            </a:pPr>
            <a:r>
              <a:rPr lang="en-US" dirty="0" smtClean="0"/>
              <a:t>Creating Provider-hosted Apps using MVC5</a:t>
            </a:r>
          </a:p>
        </p:txBody>
      </p:sp>
    </p:spTree>
    <p:extLst>
      <p:ext uri="{BB962C8B-B14F-4D97-AF65-F5344CB8AC3E}">
        <p14:creationId xmlns:p14="http://schemas.microsoft.com/office/powerpoint/2010/main" val="515270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MVC with SharePoint Apps</a:t>
            </a:r>
            <a:endParaRPr lang="en-US" dirty="0"/>
          </a:p>
        </p:txBody>
      </p:sp>
      <p:sp>
        <p:nvSpPr>
          <p:cNvPr id="3" name="Content Placeholder 2"/>
          <p:cNvSpPr>
            <a:spLocks noGrp="1"/>
          </p:cNvSpPr>
          <p:nvPr>
            <p:ph idx="1"/>
          </p:nvPr>
        </p:nvSpPr>
        <p:spPr/>
        <p:txBody>
          <a:bodyPr>
            <a:normAutofit/>
          </a:bodyPr>
          <a:lstStyle/>
          <a:p>
            <a:r>
              <a:rPr lang="en-US" sz="2400" dirty="0" smtClean="0"/>
              <a:t>Visual Studio 2012 poses two noteworthy limitations</a:t>
            </a:r>
          </a:p>
          <a:p>
            <a:pPr lvl="1"/>
            <a:r>
              <a:rPr lang="en-US" sz="2000" dirty="0" smtClean="0"/>
              <a:t>One VS project cannot contain both Web Forms and MVC4</a:t>
            </a:r>
          </a:p>
          <a:p>
            <a:pPr lvl="1"/>
            <a:r>
              <a:rPr lang="en-US" sz="2000" dirty="0"/>
              <a:t>None of the SharePoint App project templates integrate with MVC4</a:t>
            </a:r>
          </a:p>
          <a:p>
            <a:pPr lvl="1"/>
            <a:endParaRPr lang="en-US" sz="2000" dirty="0" smtClean="0"/>
          </a:p>
          <a:p>
            <a:r>
              <a:rPr lang="en-US" sz="2400" dirty="0" smtClean="0"/>
              <a:t>Steps to create SharePoint app using MVC4</a:t>
            </a:r>
          </a:p>
          <a:p>
            <a:pPr marL="804862" lvl="1" indent="-457200">
              <a:buFont typeface="+mj-lt"/>
              <a:buAutoNum type="arabicPeriod"/>
            </a:pPr>
            <a:r>
              <a:rPr lang="en-US" sz="2000" dirty="0" smtClean="0"/>
              <a:t>Create new VS solution for provider-hosted SharePoint App</a:t>
            </a:r>
          </a:p>
          <a:p>
            <a:pPr marL="804862" lvl="1" indent="-457200">
              <a:buFont typeface="+mj-lt"/>
              <a:buAutoNum type="arabicPeriod"/>
            </a:pPr>
            <a:r>
              <a:rPr lang="en-US" sz="2000" dirty="0" smtClean="0"/>
              <a:t>Delete with original Web project which is based on Web Forms</a:t>
            </a:r>
          </a:p>
          <a:p>
            <a:pPr marL="804862" lvl="1" indent="-457200">
              <a:buFont typeface="+mj-lt"/>
              <a:buAutoNum type="arabicPeriod"/>
            </a:pPr>
            <a:r>
              <a:rPr lang="en-US" sz="2000" dirty="0" smtClean="0"/>
              <a:t>Add a new MVC4 project into the same VS solution</a:t>
            </a:r>
          </a:p>
          <a:p>
            <a:pPr marL="804862" lvl="1" indent="-457200">
              <a:buFont typeface="+mj-lt"/>
              <a:buAutoNum type="arabicPeriod"/>
            </a:pPr>
            <a:r>
              <a:rPr lang="en-US" sz="2000" dirty="0" smtClean="0"/>
              <a:t>Configure the MVC4 project to be the new Web Project</a:t>
            </a:r>
          </a:p>
          <a:p>
            <a:pPr lvl="2"/>
            <a:endParaRPr lang="en-US" sz="1800" dirty="0" smtClean="0"/>
          </a:p>
          <a:p>
            <a:r>
              <a:rPr lang="en-US" sz="2400" dirty="0" smtClean="0"/>
              <a:t>Visual Studio 2013 provides much better experience</a:t>
            </a:r>
          </a:p>
          <a:p>
            <a:pPr lvl="1"/>
            <a:r>
              <a:rPr lang="en-US" sz="2000" dirty="0" smtClean="0"/>
              <a:t>VS2013 can mix Web Form items and MVC5 in single VS project</a:t>
            </a:r>
          </a:p>
          <a:p>
            <a:pPr lvl="1"/>
            <a:r>
              <a:rPr lang="en-US" sz="2000" dirty="0" smtClean="0"/>
              <a:t>SharePoint app projects integrated with MVC5</a:t>
            </a:r>
            <a:endParaRPr lang="en-US" sz="2000" dirty="0"/>
          </a:p>
        </p:txBody>
      </p:sp>
    </p:spTree>
    <p:extLst>
      <p:ext uri="{BB962C8B-B14F-4D97-AF65-F5344CB8AC3E}">
        <p14:creationId xmlns:p14="http://schemas.microsoft.com/office/powerpoint/2010/main" val="2657480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with MVC</a:t>
            </a:r>
            <a:endParaRPr lang="en-US" dirty="0"/>
          </a:p>
        </p:txBody>
      </p:sp>
      <p:grpSp>
        <p:nvGrpSpPr>
          <p:cNvPr id="7" name="Group 6"/>
          <p:cNvGrpSpPr/>
          <p:nvPr/>
        </p:nvGrpSpPr>
        <p:grpSpPr>
          <a:xfrm>
            <a:off x="304800" y="1752600"/>
            <a:ext cx="5348288" cy="4301974"/>
            <a:chOff x="214312" y="1142999"/>
            <a:chExt cx="6110288" cy="4914900"/>
          </a:xfrm>
        </p:grpSpPr>
        <p:pic>
          <p:nvPicPr>
            <p:cNvPr id="3" name="Picture 2"/>
            <p:cNvPicPr>
              <a:picLocks noChangeAspect="1"/>
            </p:cNvPicPr>
            <p:nvPr/>
          </p:nvPicPr>
          <p:blipFill>
            <a:blip r:embed="rId2"/>
            <a:stretch>
              <a:fillRect/>
            </a:stretch>
          </p:blipFill>
          <p:spPr>
            <a:xfrm>
              <a:off x="214312" y="1142999"/>
              <a:ext cx="4548188" cy="2495550"/>
            </a:xfrm>
            <a:prstGeom prst="rect">
              <a:avLst/>
            </a:prstGeom>
          </p:spPr>
        </p:pic>
        <p:pic>
          <p:nvPicPr>
            <p:cNvPr id="4" name="Picture 3"/>
            <p:cNvPicPr>
              <a:picLocks noChangeAspect="1"/>
            </p:cNvPicPr>
            <p:nvPr/>
          </p:nvPicPr>
          <p:blipFill>
            <a:blip r:embed="rId3"/>
            <a:stretch>
              <a:fillRect/>
            </a:stretch>
          </p:blipFill>
          <p:spPr>
            <a:xfrm>
              <a:off x="1704594" y="2270553"/>
              <a:ext cx="3352800" cy="2419350"/>
            </a:xfrm>
            <a:prstGeom prst="rect">
              <a:avLst/>
            </a:prstGeom>
          </p:spPr>
        </p:pic>
        <p:pic>
          <p:nvPicPr>
            <p:cNvPr id="5" name="Picture 4"/>
            <p:cNvPicPr>
              <a:picLocks noChangeAspect="1"/>
            </p:cNvPicPr>
            <p:nvPr/>
          </p:nvPicPr>
          <p:blipFill>
            <a:blip r:embed="rId4"/>
            <a:stretch>
              <a:fillRect/>
            </a:stretch>
          </p:blipFill>
          <p:spPr>
            <a:xfrm>
              <a:off x="2971800" y="3638549"/>
              <a:ext cx="3352800" cy="2419350"/>
            </a:xfrm>
            <a:prstGeom prst="rect">
              <a:avLst/>
            </a:prstGeom>
          </p:spPr>
        </p:pic>
      </p:grpSp>
      <p:pic>
        <p:nvPicPr>
          <p:cNvPr id="6" name="Picture 5"/>
          <p:cNvPicPr>
            <a:picLocks noChangeAspect="1"/>
          </p:cNvPicPr>
          <p:nvPr/>
        </p:nvPicPr>
        <p:blipFill>
          <a:blip r:embed="rId5"/>
          <a:stretch>
            <a:fillRect/>
          </a:stretch>
        </p:blipFill>
        <p:spPr>
          <a:xfrm>
            <a:off x="6192774" y="2005186"/>
            <a:ext cx="2562606" cy="3586343"/>
          </a:xfrm>
          <a:prstGeom prst="rect">
            <a:avLst/>
          </a:prstGeom>
        </p:spPr>
      </p:pic>
    </p:spTree>
    <p:extLst>
      <p:ext uri="{BB962C8B-B14F-4D97-AF65-F5344CB8AC3E}">
        <p14:creationId xmlns:p14="http://schemas.microsoft.com/office/powerpoint/2010/main" val="3208900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SharePoint-specific Files</a:t>
            </a:r>
            <a:endParaRPr lang="en-US" dirty="0"/>
          </a:p>
        </p:txBody>
      </p:sp>
      <p:sp>
        <p:nvSpPr>
          <p:cNvPr id="10" name="Content Placeholder 9"/>
          <p:cNvSpPr>
            <a:spLocks noGrp="1"/>
          </p:cNvSpPr>
          <p:nvPr>
            <p:ph idx="1"/>
          </p:nvPr>
        </p:nvSpPr>
        <p:spPr/>
        <p:txBody>
          <a:bodyPr>
            <a:normAutofit/>
          </a:bodyPr>
          <a:lstStyle/>
          <a:p>
            <a:r>
              <a:rPr lang="en-US" sz="2000" dirty="0" err="1" smtClean="0"/>
              <a:t>TokenHelper.cs</a:t>
            </a:r>
            <a:r>
              <a:rPr lang="en-US" sz="2000" dirty="0" smtClean="0"/>
              <a:t> and </a:t>
            </a:r>
            <a:r>
              <a:rPr lang="en-US" sz="2000" dirty="0" err="1" smtClean="0"/>
              <a:t>SharePointContext.cs</a:t>
            </a:r>
            <a:endParaRPr lang="en-US" sz="2000" dirty="0" smtClean="0"/>
          </a:p>
          <a:p>
            <a:pPr lvl="1"/>
            <a:r>
              <a:rPr lang="en-US" sz="1800" dirty="0" smtClean="0"/>
              <a:t>Same as discussed earlier in course</a:t>
            </a:r>
          </a:p>
          <a:p>
            <a:r>
              <a:rPr lang="en-US" sz="2000" dirty="0" err="1" smtClean="0"/>
              <a:t>SharePointContextFilterAttribute.cs</a:t>
            </a:r>
            <a:endParaRPr lang="en-US" sz="2000" dirty="0" smtClean="0"/>
          </a:p>
          <a:p>
            <a:pPr lvl="1"/>
            <a:r>
              <a:rPr lang="en-US" sz="1600" dirty="0" smtClean="0"/>
              <a:t>Provides OAuth redirect logic for when context token is missing</a:t>
            </a:r>
          </a:p>
          <a:p>
            <a:pPr lvl="1"/>
            <a:r>
              <a:rPr lang="en-US" sz="1600" dirty="0" smtClean="0"/>
              <a:t>Filter has no purpose when using app authentication based on S2S trust</a:t>
            </a:r>
          </a:p>
          <a:p>
            <a:r>
              <a:rPr lang="en-US" sz="2000" dirty="0" smtClean="0"/>
              <a:t>spcontext.js</a:t>
            </a:r>
          </a:p>
          <a:p>
            <a:pPr lvl="1"/>
            <a:r>
              <a:rPr lang="en-US" sz="1600" dirty="0" smtClean="0"/>
              <a:t>Client-side JavaScript code to propagate </a:t>
            </a:r>
            <a:r>
              <a:rPr lang="en-US" sz="1600" dirty="0" err="1" smtClean="0"/>
              <a:t>SPHostUrl</a:t>
            </a:r>
            <a:r>
              <a:rPr lang="en-US" sz="1600" dirty="0" smtClean="0"/>
              <a:t> query string parameter</a:t>
            </a:r>
          </a:p>
        </p:txBody>
      </p:sp>
      <p:pic>
        <p:nvPicPr>
          <p:cNvPr id="5" name="Picture 4"/>
          <p:cNvPicPr>
            <a:picLocks noChangeAspect="1"/>
          </p:cNvPicPr>
          <p:nvPr/>
        </p:nvPicPr>
        <p:blipFill rotWithShape="1">
          <a:blip r:embed="rId2"/>
          <a:srcRect t="28103" r="24173" b="6257"/>
          <a:stretch/>
        </p:blipFill>
        <p:spPr>
          <a:xfrm>
            <a:off x="1156742" y="4042410"/>
            <a:ext cx="2069703" cy="2667000"/>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3742299" y="4548092"/>
            <a:ext cx="1746934" cy="2081308"/>
          </a:xfrm>
          <a:prstGeom prst="rect">
            <a:avLst/>
          </a:prstGeom>
          <a:ln>
            <a:solidFill>
              <a:schemeClr val="bg1">
                <a:lumMod val="50000"/>
              </a:schemeClr>
            </a:solidFill>
          </a:ln>
        </p:spPr>
      </p:pic>
      <p:cxnSp>
        <p:nvCxnSpPr>
          <p:cNvPr id="9" name="Straight Arrow Connector 8"/>
          <p:cNvCxnSpPr/>
          <p:nvPr/>
        </p:nvCxnSpPr>
        <p:spPr>
          <a:xfrm flipV="1">
            <a:off x="1988820" y="5470636"/>
            <a:ext cx="1939290" cy="14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824366" y="5109210"/>
            <a:ext cx="4572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011056" y="6294120"/>
            <a:ext cx="4572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470910" y="6442710"/>
            <a:ext cx="4572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5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SharePoint App Using MVC5</a:t>
            </a:r>
            <a:endParaRPr lang="en-US" dirty="0"/>
          </a:p>
        </p:txBody>
      </p:sp>
    </p:spTree>
    <p:extLst>
      <p:ext uri="{BB962C8B-B14F-4D97-AF65-F5344CB8AC3E}">
        <p14:creationId xmlns:p14="http://schemas.microsoft.com/office/powerpoint/2010/main" val="2661943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Getting Started with Provider-hosted Apps</a:t>
            </a:r>
          </a:p>
          <a:p>
            <a:pPr>
              <a:buFont typeface="Wingdings" panose="05000000000000000000" pitchFamily="2" charset="2"/>
              <a:buChar char="ü"/>
            </a:pPr>
            <a:r>
              <a:rPr lang="en-US" dirty="0" smtClean="0"/>
              <a:t>User Interface Design for the Remote Web</a:t>
            </a:r>
          </a:p>
          <a:p>
            <a:pPr>
              <a:buFont typeface="Wingdings" panose="05000000000000000000" pitchFamily="2" charset="2"/>
              <a:buChar char="ü"/>
            </a:pPr>
            <a:r>
              <a:rPr lang="en-US" dirty="0" smtClean="0"/>
              <a:t>Working with ASP.NET MVC</a:t>
            </a:r>
          </a:p>
          <a:p>
            <a:pPr>
              <a:buFont typeface="Wingdings" panose="05000000000000000000" pitchFamily="2" charset="2"/>
              <a:buChar char="ü"/>
            </a:pPr>
            <a:r>
              <a:rPr lang="en-US" dirty="0" smtClean="0"/>
              <a:t>Creating Provider-hosted Apps using MVC5</a:t>
            </a:r>
          </a:p>
        </p:txBody>
      </p:sp>
    </p:spTree>
    <p:extLst>
      <p:ext uri="{BB962C8B-B14F-4D97-AF65-F5344CB8AC3E}">
        <p14:creationId xmlns:p14="http://schemas.microsoft.com/office/powerpoint/2010/main" val="588970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Provider-hosted Apps</a:t>
            </a:r>
            <a:endParaRPr lang="en-US" dirty="0"/>
          </a:p>
        </p:txBody>
      </p:sp>
      <p:sp>
        <p:nvSpPr>
          <p:cNvPr id="3" name="Content Placeholder 2"/>
          <p:cNvSpPr>
            <a:spLocks noGrp="1"/>
          </p:cNvSpPr>
          <p:nvPr>
            <p:ph idx="1"/>
          </p:nvPr>
        </p:nvSpPr>
        <p:spPr>
          <a:ln>
            <a:solidFill>
              <a:schemeClr val="bg1"/>
            </a:solidFill>
          </a:ln>
        </p:spPr>
        <p:txBody>
          <a:bodyPr>
            <a:normAutofit/>
          </a:bodyPr>
          <a:lstStyle/>
          <a:p>
            <a:r>
              <a:rPr lang="en-US" sz="2400" dirty="0" smtClean="0"/>
              <a:t>Benefits of provider-hosted over SharePoint-hosted apps</a:t>
            </a:r>
          </a:p>
          <a:p>
            <a:pPr lvl="1"/>
            <a:r>
              <a:rPr lang="en-US" sz="2000" dirty="0" smtClean="0"/>
              <a:t>You can write server-side .NET code using C# or VB.NET </a:t>
            </a:r>
            <a:r>
              <a:rPr lang="en-US" sz="1600" b="1" dirty="0" smtClean="0">
                <a:solidFill>
                  <a:schemeClr val="accent6">
                    <a:lumMod val="75000"/>
                  </a:schemeClr>
                </a:solidFill>
              </a:rPr>
              <a:t>([wahoo!])</a:t>
            </a:r>
            <a:endParaRPr lang="en-US" sz="2000" b="1" dirty="0" smtClean="0">
              <a:solidFill>
                <a:schemeClr val="accent6">
                  <a:lumMod val="75000"/>
                </a:schemeClr>
              </a:solidFill>
            </a:endParaRPr>
          </a:p>
          <a:p>
            <a:pPr lvl="1"/>
            <a:r>
              <a:rPr lang="en-US" sz="2000" dirty="0" smtClean="0"/>
              <a:t>Your server-side code can access data in a custom database</a:t>
            </a:r>
          </a:p>
          <a:p>
            <a:pPr lvl="1"/>
            <a:r>
              <a:rPr lang="en-US" sz="2000" dirty="0" smtClean="0"/>
              <a:t>You can leverage the support for remote event receivers</a:t>
            </a:r>
          </a:p>
          <a:p>
            <a:pPr lvl="1"/>
            <a:r>
              <a:rPr lang="en-US" sz="2000" dirty="0" smtClean="0"/>
              <a:t>You can make CSOM/REST API calls using App-only permissions</a:t>
            </a:r>
          </a:p>
          <a:p>
            <a:pPr lvl="1"/>
            <a:endParaRPr lang="en-US" sz="2000" dirty="0" smtClean="0"/>
          </a:p>
          <a:p>
            <a:r>
              <a:rPr lang="en-US" sz="2400" dirty="0" smtClean="0"/>
              <a:t>Negatives when compared to SharePoint-hosted apps</a:t>
            </a:r>
          </a:p>
          <a:p>
            <a:pPr lvl="1"/>
            <a:r>
              <a:rPr lang="en-US" sz="2000" dirty="0" smtClean="0"/>
              <a:t>You must deploy and manage the remote web</a:t>
            </a:r>
          </a:p>
          <a:p>
            <a:pPr lvl="1"/>
            <a:r>
              <a:rPr lang="en-US" sz="2000" dirty="0" smtClean="0"/>
              <a:t>Requires extra code to acquire and manage security tokens</a:t>
            </a:r>
          </a:p>
          <a:p>
            <a:pPr lvl="1"/>
            <a:r>
              <a:rPr lang="en-US" sz="2000" dirty="0" smtClean="0"/>
              <a:t>Multi-tenant aware app design can introduce significant complexity</a:t>
            </a:r>
            <a:endParaRPr lang="en-US" sz="2000" dirty="0"/>
          </a:p>
        </p:txBody>
      </p:sp>
    </p:spTree>
    <p:extLst>
      <p:ext uri="{BB962C8B-B14F-4D97-AF65-F5344CB8AC3E}">
        <p14:creationId xmlns:p14="http://schemas.microsoft.com/office/powerpoint/2010/main" val="235123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Project</a:t>
            </a:r>
            <a:endParaRPr lang="en-US" dirty="0"/>
          </a:p>
        </p:txBody>
      </p:sp>
      <p:pic>
        <p:nvPicPr>
          <p:cNvPr id="5" name="Picture 4"/>
          <p:cNvPicPr>
            <a:picLocks noChangeAspect="1"/>
          </p:cNvPicPr>
          <p:nvPr/>
        </p:nvPicPr>
        <p:blipFill>
          <a:blip r:embed="rId2"/>
          <a:stretch>
            <a:fillRect/>
          </a:stretch>
        </p:blipFill>
        <p:spPr>
          <a:xfrm>
            <a:off x="377560" y="1537815"/>
            <a:ext cx="3906970" cy="2693194"/>
          </a:xfrm>
          <a:prstGeom prst="rect">
            <a:avLst/>
          </a:prstGeom>
        </p:spPr>
      </p:pic>
      <p:pic>
        <p:nvPicPr>
          <p:cNvPr id="6" name="Picture 5"/>
          <p:cNvPicPr>
            <a:picLocks noChangeAspect="1"/>
          </p:cNvPicPr>
          <p:nvPr/>
        </p:nvPicPr>
        <p:blipFill>
          <a:blip r:embed="rId3"/>
          <a:stretch>
            <a:fillRect/>
          </a:stretch>
        </p:blipFill>
        <p:spPr>
          <a:xfrm>
            <a:off x="2189030" y="2362200"/>
            <a:ext cx="3906970" cy="2861363"/>
          </a:xfrm>
          <a:prstGeom prst="rect">
            <a:avLst/>
          </a:prstGeom>
        </p:spPr>
      </p:pic>
      <p:pic>
        <p:nvPicPr>
          <p:cNvPr id="7" name="Picture 6"/>
          <p:cNvPicPr>
            <a:picLocks noChangeAspect="1"/>
          </p:cNvPicPr>
          <p:nvPr/>
        </p:nvPicPr>
        <p:blipFill>
          <a:blip r:embed="rId4"/>
          <a:stretch>
            <a:fillRect/>
          </a:stretch>
        </p:blipFill>
        <p:spPr>
          <a:xfrm>
            <a:off x="4856030" y="3200400"/>
            <a:ext cx="3906970" cy="2847548"/>
          </a:xfrm>
          <a:prstGeom prst="rect">
            <a:avLst/>
          </a:prstGeom>
        </p:spPr>
      </p:pic>
    </p:spTree>
    <p:extLst>
      <p:ext uri="{BB962C8B-B14F-4D97-AF65-F5344CB8AC3E}">
        <p14:creationId xmlns:p14="http://schemas.microsoft.com/office/powerpoint/2010/main" val="109093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Provider-hosted App Projects</a:t>
            </a:r>
            <a:endParaRPr lang="en-US" dirty="0"/>
          </a:p>
        </p:txBody>
      </p:sp>
      <p:sp>
        <p:nvSpPr>
          <p:cNvPr id="4" name="Content Placeholder 3"/>
          <p:cNvSpPr>
            <a:spLocks noGrp="1"/>
          </p:cNvSpPr>
          <p:nvPr>
            <p:ph idx="1"/>
          </p:nvPr>
        </p:nvSpPr>
        <p:spPr/>
        <p:txBody>
          <a:bodyPr/>
          <a:lstStyle/>
          <a:p>
            <a:r>
              <a:rPr lang="en-US" dirty="0" smtClean="0"/>
              <a:t>Visual Studio create solution with two projects</a:t>
            </a:r>
          </a:p>
          <a:p>
            <a:pPr lvl="1"/>
            <a:r>
              <a:rPr lang="en-US" dirty="0" smtClean="0"/>
              <a:t>SharePoint app project</a:t>
            </a:r>
          </a:p>
          <a:p>
            <a:pPr lvl="1"/>
            <a:r>
              <a:rPr lang="en-US" dirty="0" smtClean="0"/>
              <a:t>ASP.NET Website project for remote web</a:t>
            </a:r>
            <a:br>
              <a:rPr lang="en-US" dirty="0" smtClean="0"/>
            </a:br>
            <a:r>
              <a:rPr lang="en-US" sz="1800" i="1" dirty="0" smtClean="0"/>
              <a:t>this project is known as the “web project”</a:t>
            </a:r>
            <a:endParaRPr lang="en-US" dirty="0"/>
          </a:p>
        </p:txBody>
      </p:sp>
      <p:pic>
        <p:nvPicPr>
          <p:cNvPr id="3" name="Picture 2"/>
          <p:cNvPicPr>
            <a:picLocks noChangeAspect="1"/>
          </p:cNvPicPr>
          <p:nvPr/>
        </p:nvPicPr>
        <p:blipFill>
          <a:blip r:embed="rId2"/>
          <a:stretch>
            <a:fillRect/>
          </a:stretch>
        </p:blipFill>
        <p:spPr>
          <a:xfrm>
            <a:off x="1219200" y="3200400"/>
            <a:ext cx="3638550" cy="3324225"/>
          </a:xfrm>
          <a:prstGeom prst="rect">
            <a:avLst/>
          </a:prstGeom>
        </p:spPr>
      </p:pic>
    </p:spTree>
    <p:extLst>
      <p:ext uri="{BB962C8B-B14F-4D97-AF65-F5344CB8AC3E}">
        <p14:creationId xmlns:p14="http://schemas.microsoft.com/office/powerpoint/2010/main" val="414652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AppManifest.xml</a:t>
            </a:r>
            <a:endParaRPr lang="en-US" dirty="0"/>
          </a:p>
        </p:txBody>
      </p:sp>
      <p:sp>
        <p:nvSpPr>
          <p:cNvPr id="3" name="Content Placeholder 2"/>
          <p:cNvSpPr>
            <a:spLocks noGrp="1"/>
          </p:cNvSpPr>
          <p:nvPr>
            <p:ph idx="1"/>
          </p:nvPr>
        </p:nvSpPr>
        <p:spPr/>
        <p:txBody>
          <a:bodyPr>
            <a:normAutofit/>
          </a:bodyPr>
          <a:lstStyle/>
          <a:p>
            <a:r>
              <a:rPr lang="en-US" sz="2400" dirty="0" smtClean="0"/>
              <a:t>Provider-hosted app adds requirements to App Manifest</a:t>
            </a:r>
          </a:p>
          <a:p>
            <a:pPr lvl="1"/>
            <a:r>
              <a:rPr lang="en-US" sz="2000" dirty="0" err="1" smtClean="0"/>
              <a:t>StartPage</a:t>
            </a:r>
            <a:r>
              <a:rPr lang="en-US" sz="2000" dirty="0" smtClean="0"/>
              <a:t> must point to page in remote web</a:t>
            </a:r>
          </a:p>
          <a:p>
            <a:pPr lvl="1"/>
            <a:r>
              <a:rPr lang="en-US" sz="2000" dirty="0" err="1" smtClean="0"/>
              <a:t>AppPrincipal</a:t>
            </a:r>
            <a:r>
              <a:rPr lang="en-US" sz="2000" dirty="0" smtClean="0"/>
              <a:t> requires app authentication settings</a:t>
            </a:r>
          </a:p>
          <a:p>
            <a:pPr lvl="1"/>
            <a:r>
              <a:rPr lang="en-US" sz="2000" dirty="0" smtClean="0"/>
              <a:t>External app authentication can be disabled using Internal setting</a:t>
            </a:r>
            <a:endParaRPr lang="en-US" sz="2000" dirty="0"/>
          </a:p>
        </p:txBody>
      </p:sp>
      <p:pic>
        <p:nvPicPr>
          <p:cNvPr id="4" name="Picture 3"/>
          <p:cNvPicPr>
            <a:picLocks noChangeAspect="1"/>
          </p:cNvPicPr>
          <p:nvPr/>
        </p:nvPicPr>
        <p:blipFill>
          <a:blip r:embed="rId2"/>
          <a:stretch>
            <a:fillRect/>
          </a:stretch>
        </p:blipFill>
        <p:spPr>
          <a:xfrm>
            <a:off x="1143000" y="3200400"/>
            <a:ext cx="7138988" cy="3005456"/>
          </a:xfrm>
          <a:prstGeom prst="rect">
            <a:avLst/>
          </a:prstGeom>
          <a:ln>
            <a:solidFill>
              <a:schemeClr val="bg1">
                <a:lumMod val="50000"/>
              </a:schemeClr>
            </a:solidFill>
          </a:ln>
        </p:spPr>
      </p:pic>
    </p:spTree>
    <p:extLst>
      <p:ext uri="{BB962C8B-B14F-4D97-AF65-F5344CB8AC3E}">
        <p14:creationId xmlns:p14="http://schemas.microsoft.com/office/powerpoint/2010/main" val="269191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Remote Web</a:t>
            </a:r>
            <a:endParaRPr lang="en-US" dirty="0"/>
          </a:p>
        </p:txBody>
      </p:sp>
      <p:sp>
        <p:nvSpPr>
          <p:cNvPr id="3" name="Content Placeholder 2"/>
          <p:cNvSpPr>
            <a:spLocks noGrp="1"/>
          </p:cNvSpPr>
          <p:nvPr>
            <p:ph idx="1"/>
          </p:nvPr>
        </p:nvSpPr>
        <p:spPr/>
        <p:txBody>
          <a:bodyPr>
            <a:normAutofit/>
          </a:bodyPr>
          <a:lstStyle/>
          <a:p>
            <a:r>
              <a:rPr lang="en-US" sz="1800" dirty="0" smtClean="0"/>
              <a:t>Web project provides start point for remote web</a:t>
            </a:r>
          </a:p>
          <a:p>
            <a:pPr lvl="1"/>
            <a:r>
              <a:rPr lang="en-US" sz="1600" dirty="0" err="1" smtClean="0">
                <a:solidFill>
                  <a:schemeClr val="tx2">
                    <a:lumMod val="90000"/>
                    <a:lumOff val="10000"/>
                  </a:schemeClr>
                </a:solidFill>
              </a:rPr>
              <a:t>web.config</a:t>
            </a:r>
            <a:r>
              <a:rPr lang="en-US" sz="1600" dirty="0" smtClean="0"/>
              <a:t> for site configuration of remote web</a:t>
            </a:r>
            <a:endParaRPr lang="en-US" sz="1600" dirty="0"/>
          </a:p>
          <a:p>
            <a:pPr lvl="1"/>
            <a:r>
              <a:rPr lang="en-US" sz="1600" dirty="0" smtClean="0">
                <a:solidFill>
                  <a:schemeClr val="tx2">
                    <a:lumMod val="90000"/>
                    <a:lumOff val="10000"/>
                  </a:schemeClr>
                </a:solidFill>
              </a:rPr>
              <a:t>Default.aspx</a:t>
            </a:r>
            <a:r>
              <a:rPr lang="en-US" sz="1600" dirty="0" smtClean="0"/>
              <a:t> for start page with HTML layout</a:t>
            </a:r>
          </a:p>
          <a:p>
            <a:pPr lvl="1"/>
            <a:r>
              <a:rPr lang="en-US" sz="1600" dirty="0" err="1" smtClean="0">
                <a:solidFill>
                  <a:schemeClr val="tx2">
                    <a:lumMod val="90000"/>
                    <a:lumOff val="10000"/>
                  </a:schemeClr>
                </a:solidFill>
              </a:rPr>
              <a:t>Default.aspx.cs</a:t>
            </a:r>
            <a:r>
              <a:rPr lang="en-US" sz="1600" dirty="0" smtClean="0"/>
              <a:t> for server-side C# code behind start page</a:t>
            </a:r>
          </a:p>
          <a:p>
            <a:pPr lvl="1"/>
            <a:r>
              <a:rPr lang="en-US" sz="1600" dirty="0" smtClean="0">
                <a:solidFill>
                  <a:schemeClr val="tx2">
                    <a:lumMod val="90000"/>
                    <a:lumOff val="10000"/>
                  </a:schemeClr>
                </a:solidFill>
              </a:rPr>
              <a:t>Scripts</a:t>
            </a:r>
            <a:r>
              <a:rPr lang="en-US" sz="1600" dirty="0" smtClean="0"/>
              <a:t> folder with </a:t>
            </a:r>
            <a:r>
              <a:rPr lang="en-US" sz="1600" dirty="0" err="1" smtClean="0"/>
              <a:t>jQuery</a:t>
            </a:r>
            <a:r>
              <a:rPr lang="en-US" sz="1600" dirty="0" smtClean="0"/>
              <a:t> library already added</a:t>
            </a:r>
          </a:p>
          <a:p>
            <a:pPr lvl="1"/>
            <a:r>
              <a:rPr lang="en-US" sz="1600" dirty="0" err="1" smtClean="0">
                <a:solidFill>
                  <a:schemeClr val="tx2">
                    <a:lumMod val="90000"/>
                    <a:lumOff val="10000"/>
                  </a:schemeClr>
                </a:solidFill>
              </a:rPr>
              <a:t>TokenHelper</a:t>
            </a:r>
            <a:r>
              <a:rPr lang="en-US" sz="1600" dirty="0" smtClean="0">
                <a:solidFill>
                  <a:schemeClr val="tx2">
                    <a:lumMod val="90000"/>
                    <a:lumOff val="10000"/>
                  </a:schemeClr>
                </a:solidFill>
              </a:rPr>
              <a:t> </a:t>
            </a:r>
            <a:r>
              <a:rPr lang="en-US" sz="1600" dirty="0" smtClean="0"/>
              <a:t>class for security-related programming</a:t>
            </a:r>
            <a:endParaRPr lang="en-US" sz="1600" dirty="0"/>
          </a:p>
        </p:txBody>
      </p:sp>
      <p:pic>
        <p:nvPicPr>
          <p:cNvPr id="4" name="Picture 3"/>
          <p:cNvPicPr>
            <a:picLocks noChangeAspect="1"/>
          </p:cNvPicPr>
          <p:nvPr/>
        </p:nvPicPr>
        <p:blipFill>
          <a:blip r:embed="rId2"/>
          <a:stretch>
            <a:fillRect/>
          </a:stretch>
        </p:blipFill>
        <p:spPr>
          <a:xfrm>
            <a:off x="1143000" y="3504640"/>
            <a:ext cx="2971800" cy="3124760"/>
          </a:xfrm>
          <a:prstGeom prst="rect">
            <a:avLst/>
          </a:prstGeom>
          <a:ln>
            <a:solidFill>
              <a:schemeClr val="bg1">
                <a:lumMod val="50000"/>
              </a:schemeClr>
            </a:solidFill>
          </a:ln>
        </p:spPr>
      </p:pic>
    </p:spTree>
    <p:extLst>
      <p:ext uri="{BB962C8B-B14F-4D97-AF65-F5344CB8AC3E}">
        <p14:creationId xmlns:p14="http://schemas.microsoft.com/office/powerpoint/2010/main" val="3238996371"/>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purl.org/dc/dcmitype/"/>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7296</TotalTime>
  <Words>1679</Words>
  <Application>Microsoft Office PowerPoint</Application>
  <PresentationFormat>On-screen Show (4:3)</PresentationFormat>
  <Paragraphs>235</Paragraphs>
  <Slides>46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Black</vt:lpstr>
      <vt:lpstr>Calibri</vt:lpstr>
      <vt:lpstr>Consolas</vt:lpstr>
      <vt:lpstr>Lucida Console</vt:lpstr>
      <vt:lpstr>Wingdings</vt:lpstr>
      <vt:lpstr>CPT Course Module</vt:lpstr>
      <vt:lpstr>Developing Provider-hosted Add-ins</vt:lpstr>
      <vt:lpstr>Agenda</vt:lpstr>
      <vt:lpstr>Provider-Hosted App</vt:lpstr>
      <vt:lpstr>Provider-Hosted App with Multi-tenancy</vt:lpstr>
      <vt:lpstr>Pros and Cons of Provider-hosted Apps</vt:lpstr>
      <vt:lpstr>Creating a Provider-hosted App Project</vt:lpstr>
      <vt:lpstr>Provider-hosted App Projects</vt:lpstr>
      <vt:lpstr>AppManifest.xml</vt:lpstr>
      <vt:lpstr>Implementing the Remote Web</vt:lpstr>
      <vt:lpstr>A Sample Start Page</vt:lpstr>
      <vt:lpstr>C# Code Behind Sample Start Page</vt:lpstr>
      <vt:lpstr>Debugging the Remote Web in IIS Express</vt:lpstr>
      <vt:lpstr>Debugging Code in the Remote Web</vt:lpstr>
      <vt:lpstr>Creating the ‘Hello World’ Provider-Hosted App</vt:lpstr>
      <vt:lpstr>Agenda</vt:lpstr>
      <vt:lpstr>Designing the Remote Web User Interface</vt:lpstr>
      <vt:lpstr>Using Master Pages in the Remote Web</vt:lpstr>
      <vt:lpstr>Leveraging the Chrome Control</vt:lpstr>
      <vt:lpstr>Using the Chrome control</vt:lpstr>
      <vt:lpstr>Initializing the Chrome Control</vt:lpstr>
      <vt:lpstr>Creating Pages in the Remote Web using the Chrome Control</vt:lpstr>
      <vt:lpstr>Agenda</vt:lpstr>
      <vt:lpstr>Web Forms Versus MVC</vt:lpstr>
      <vt:lpstr>Creating an MVC Project</vt:lpstr>
      <vt:lpstr>MVC App Project Files</vt:lpstr>
      <vt:lpstr>Running an MVC Project</vt:lpstr>
      <vt:lpstr>Creating a Simple App with ASP.NET MVC</vt:lpstr>
      <vt:lpstr>Understanding Controllers</vt:lpstr>
      <vt:lpstr>Adding a Controller</vt:lpstr>
      <vt:lpstr>Wiring Up a Controller </vt:lpstr>
      <vt:lpstr>Creating a View from a Controller Action</vt:lpstr>
      <vt:lpstr>Customizing the View</vt:lpstr>
      <vt:lpstr>Customizing the Shared View</vt:lpstr>
      <vt:lpstr>Working with Controllers and Views</vt:lpstr>
      <vt:lpstr>Motivation for Strongly-typed Models</vt:lpstr>
      <vt:lpstr>Creating a Strongly-typed Controller Class</vt:lpstr>
      <vt:lpstr>Customers Controller Class</vt:lpstr>
      <vt:lpstr>Customers Controller – Index View</vt:lpstr>
      <vt:lpstr>Customers Controller – Edit View</vt:lpstr>
      <vt:lpstr>Using a Strongly-typed Model</vt:lpstr>
      <vt:lpstr>Agenda</vt:lpstr>
      <vt:lpstr>Integrating MVC with SharePoint Apps</vt:lpstr>
      <vt:lpstr>Creating a Provider-hosted App with MVC</vt:lpstr>
      <vt:lpstr>SharePoint-specific Files</vt:lpstr>
      <vt:lpstr>Creating a Provider-hosted SharePoint App Using MVC5</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Provider-hosted Add-ins</dc:title>
  <dc:creator>Windows User</dc:creator>
  <cp:lastModifiedBy>Ted Pattison</cp:lastModifiedBy>
  <cp:revision>145</cp:revision>
  <dcterms:created xsi:type="dcterms:W3CDTF">2012-07-07T16:17:22Z</dcterms:created>
  <dcterms:modified xsi:type="dcterms:W3CDTF">2015-09-03T22:57:23Z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