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1"/>
  </p:notesMasterIdLst>
  <p:handoutMasterIdLst>
    <p:handoutMasterId r:id="rId42"/>
  </p:handoutMasterIdLst>
  <p:sldIdLst>
    <p:sldId id="279" r:id="rId6"/>
    <p:sldId id="322" r:id="rId7"/>
    <p:sldId id="323" r:id="rId8"/>
    <p:sldId id="375" r:id="rId9"/>
    <p:sldId id="324" r:id="rId10"/>
    <p:sldId id="325" r:id="rId11"/>
    <p:sldId id="344" r:id="rId12"/>
    <p:sldId id="376" r:id="rId13"/>
    <p:sldId id="377" r:id="rId14"/>
    <p:sldId id="330" r:id="rId15"/>
    <p:sldId id="345" r:id="rId16"/>
    <p:sldId id="332" r:id="rId17"/>
    <p:sldId id="333" r:id="rId18"/>
    <p:sldId id="334" r:id="rId19"/>
    <p:sldId id="346" r:id="rId20"/>
    <p:sldId id="378" r:id="rId21"/>
    <p:sldId id="379" r:id="rId22"/>
    <p:sldId id="385" r:id="rId23"/>
    <p:sldId id="386" r:id="rId24"/>
    <p:sldId id="387" r:id="rId25"/>
    <p:sldId id="380" r:id="rId26"/>
    <p:sldId id="339" r:id="rId27"/>
    <p:sldId id="381" r:id="rId28"/>
    <p:sldId id="384" r:id="rId29"/>
    <p:sldId id="382" r:id="rId30"/>
    <p:sldId id="383" r:id="rId31"/>
    <p:sldId id="340" r:id="rId32"/>
    <p:sldId id="388" r:id="rId33"/>
    <p:sldId id="369" r:id="rId34"/>
    <p:sldId id="370" r:id="rId35"/>
    <p:sldId id="371" r:id="rId36"/>
    <p:sldId id="372" r:id="rId37"/>
    <p:sldId id="373" r:id="rId38"/>
    <p:sldId id="374" r:id="rId39"/>
    <p:sldId id="389" r:id="rId4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46" autoAdjust="0"/>
    <p:restoredTop sz="77845" autoAdjust="0"/>
  </p:normalViewPr>
  <p:slideViewPr>
    <p:cSldViewPr>
      <p:cViewPr varScale="1">
        <p:scale>
          <a:sx n="69" d="100"/>
          <a:sy n="69" d="100"/>
        </p:scale>
        <p:origin x="1800" y="67"/>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5875"/>
    </p:cViewPr>
  </p:sorterViewPr>
  <p:notesViewPr>
    <p:cSldViewPr>
      <p:cViewPr varScale="1">
        <p:scale>
          <a:sx n="85" d="100"/>
          <a:sy n="85" d="100"/>
        </p:scale>
        <p:origin x="-3744"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Previous versions of SharePoint included various search implementations between SharePoint search &amp; FAST search. In SharePoint 2013 Microsoft merged their search implementations into a single, unified search architecture with a powerful and robust search API that is accessible both in server-side and client-side solutions. In this module students will learn about the search architecture as well as how to leverage it in custom solutions.</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69844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uses Keyword Query Language for requesting search results. You can also use the predecessor, FAST Query Language if you need to,</a:t>
            </a:r>
            <a:r>
              <a:rPr lang="en-US" baseline="0" dirty="0" smtClean="0"/>
              <a:t> but the SQL Query Language is no longer available.</a:t>
            </a:r>
            <a:endParaRPr lang="en-US" dirty="0" smtClean="0"/>
          </a:p>
          <a:p>
            <a:endParaRPr lang="en-US" dirty="0" smtClean="0"/>
          </a:p>
          <a:p>
            <a:r>
              <a:rPr lang="en-US" dirty="0" smtClean="0"/>
              <a:t>More info: http://msdn.microsoft.com/en-us/library/jj163973.aspx</a:t>
            </a:r>
            <a:endParaRPr lang="en-US" dirty="0"/>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fld id="{632A1FB7-EFA7-4E78-AC5B-4A3EBB3B224A}" type="slidenum">
              <a:rPr lang="en-US" smtClean="0"/>
              <a:pPr/>
              <a:t>12</a:t>
            </a:fld>
            <a:endParaRPr lang="en-US"/>
          </a:p>
        </p:txBody>
      </p:sp>
    </p:spTree>
    <p:extLst>
      <p:ext uri="{BB962C8B-B14F-4D97-AF65-F5344CB8AC3E}">
        <p14:creationId xmlns:p14="http://schemas.microsoft.com/office/powerpoint/2010/main" val="327139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Keyword Query Language is pretty easy to understand. At it’s core is just a word</a:t>
            </a:r>
            <a:r>
              <a:rPr lang="en-US" baseline="0" dirty="0" smtClean="0"/>
              <a:t> or phrase that you are looking for, but it can be so much more. You can request a value of a specific property, like author, or content type. You can also use special operators like NEAR and ONEAR to find words in relation to one another.</a:t>
            </a:r>
            <a:endParaRPr lang="en-US" dirty="0"/>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fld id="{632A1FB7-EFA7-4E78-AC5B-4A3EBB3B224A}" type="slidenum">
              <a:rPr lang="en-US" smtClean="0"/>
              <a:pPr/>
              <a:t>13</a:t>
            </a:fld>
            <a:endParaRPr lang="en-US"/>
          </a:p>
        </p:txBody>
      </p:sp>
    </p:spTree>
    <p:extLst>
      <p:ext uri="{BB962C8B-B14F-4D97-AF65-F5344CB8AC3E}">
        <p14:creationId xmlns:p14="http://schemas.microsoft.com/office/powerpoint/2010/main" val="1160480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Free text Queries</a:t>
            </a:r>
          </a:p>
          <a:p>
            <a:r>
              <a:rPr lang="en-US" dirty="0" smtClean="0"/>
              <a:t>Managed Property Queries</a:t>
            </a:r>
          </a:p>
          <a:p>
            <a:r>
              <a:rPr lang="en-US" dirty="0" smtClean="0"/>
              <a:t>People </a:t>
            </a:r>
            <a:r>
              <a:rPr lang="en-US" smtClean="0"/>
              <a:t>Queries (Phonetic </a:t>
            </a:r>
            <a:r>
              <a:rPr lang="en-US" dirty="0" smtClean="0"/>
              <a:t>Name Search)</a:t>
            </a:r>
          </a:p>
          <a:p>
            <a:pPr marL="171450" indent="-171450">
              <a:buFont typeface="Arial" panose="020B0604020202020204" pitchFamily="34" charset="0"/>
              <a:buChar char="•"/>
            </a:pPr>
            <a:r>
              <a:rPr lang="en-US" dirty="0" err="1" smtClean="0"/>
              <a:t>MacDermot</a:t>
            </a:r>
            <a:endParaRPr lang="en-US" dirty="0" smtClean="0"/>
          </a:p>
          <a:p>
            <a:pPr marL="171450" indent="-171450">
              <a:buFont typeface="Arial" panose="020B0604020202020204" pitchFamily="34" charset="0"/>
              <a:buChar char="•"/>
            </a:pPr>
            <a:r>
              <a:rPr lang="en-US" dirty="0" smtClean="0"/>
              <a:t>Theodore</a:t>
            </a:r>
          </a:p>
          <a:p>
            <a:pPr marL="171450" indent="-171450">
              <a:buFont typeface="Arial" panose="020B0604020202020204" pitchFamily="34" charset="0"/>
              <a:buChar char="•"/>
            </a:pPr>
            <a:r>
              <a:rPr lang="en-US" dirty="0" smtClean="0"/>
              <a:t>Kenneth</a:t>
            </a:r>
            <a:endParaRPr lang="en-US" dirty="0"/>
          </a:p>
        </p:txBody>
      </p:sp>
    </p:spTree>
    <p:extLst>
      <p:ext uri="{BB962C8B-B14F-4D97-AF65-F5344CB8AC3E}">
        <p14:creationId xmlns:p14="http://schemas.microsoft.com/office/powerpoint/2010/main" val="3890709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31107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Query Rules allow you to promote content (we used to call these Best Bets), but they do so much more thanks to the powerful rules we can run on the query submitted by</a:t>
            </a:r>
            <a:r>
              <a:rPr lang="en-US" baseline="0" dirty="0" smtClean="0"/>
              <a:t> the user. For example, you can detect who the user is or what department  they are in and use that in your rule to promote content.</a:t>
            </a:r>
            <a:endParaRPr lang="en-US" dirty="0"/>
          </a:p>
        </p:txBody>
      </p:sp>
    </p:spTree>
    <p:extLst>
      <p:ext uri="{BB962C8B-B14F-4D97-AF65-F5344CB8AC3E}">
        <p14:creationId xmlns:p14="http://schemas.microsoft.com/office/powerpoint/2010/main" val="874325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Query Rules for:</a:t>
            </a:r>
          </a:p>
          <a:p>
            <a:pPr marL="171450" indent="-171450">
              <a:buFont typeface="Arial" panose="020B0604020202020204" pitchFamily="34" charset="0"/>
              <a:buChar char="•"/>
            </a:pPr>
            <a:r>
              <a:rPr lang="en-US" dirty="0" smtClean="0"/>
              <a:t>Banner</a:t>
            </a:r>
          </a:p>
          <a:p>
            <a:pPr marL="171450" indent="-171450">
              <a:buFont typeface="Arial" panose="020B0604020202020204" pitchFamily="34" charset="0"/>
              <a:buChar char="•"/>
            </a:pPr>
            <a:r>
              <a:rPr lang="en-US" dirty="0" smtClean="0"/>
              <a:t>Experts</a:t>
            </a:r>
          </a:p>
          <a:p>
            <a:pPr marL="171450" indent="-171450">
              <a:buFont typeface="Arial" panose="020B0604020202020204" pitchFamily="34" charset="0"/>
              <a:buChar char="•"/>
            </a:pPr>
            <a:r>
              <a:rPr lang="en-US" dirty="0" smtClean="0"/>
              <a:t>My</a:t>
            </a:r>
            <a:r>
              <a:rPr lang="en-US" baseline="0" dirty="0" smtClean="0"/>
              <a:t> Documents</a:t>
            </a:r>
            <a:endParaRPr lang="en-US" dirty="0"/>
          </a:p>
        </p:txBody>
      </p:sp>
    </p:spTree>
    <p:extLst>
      <p:ext uri="{BB962C8B-B14F-4D97-AF65-F5344CB8AC3E}">
        <p14:creationId xmlns:p14="http://schemas.microsoft.com/office/powerpoint/2010/main" val="81301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467327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7DECEBFE-EDEC-4F0D-A312-443A340CC100}" type="datetime1">
              <a:rPr lang="en-US" smtClean="0"/>
              <a:t>9/3/2015</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685212"/>
            <a:ext cx="5795010" cy="36619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91517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Display Templates determine how a specific result should look. Out of the box you get a bunch of templates, and you can easily create more for your specific needs. They consist of a HTML file with specific markup that SharePoint understands. You don’t need SharePoint Designer for this either.</a:t>
            </a:r>
            <a:endParaRPr lang="en-US" dirty="0"/>
          </a:p>
        </p:txBody>
      </p:sp>
    </p:spTree>
    <p:extLst>
      <p:ext uri="{BB962C8B-B14F-4D97-AF65-F5344CB8AC3E}">
        <p14:creationId xmlns:p14="http://schemas.microsoft.com/office/powerpoint/2010/main" val="1852438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08650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a Display Template for the new Managed Properties</a:t>
            </a:r>
          </a:p>
          <a:p>
            <a:r>
              <a:rPr lang="en-US" dirty="0" smtClean="0"/>
              <a:t>Create a Result Type</a:t>
            </a:r>
          </a:p>
          <a:p>
            <a:r>
              <a:rPr lang="en-US" dirty="0" smtClean="0"/>
              <a:t>Discuss Refiners too.</a:t>
            </a:r>
            <a:endParaRPr lang="en-US" dirty="0"/>
          </a:p>
        </p:txBody>
      </p:sp>
    </p:spTree>
    <p:extLst>
      <p:ext uri="{BB962C8B-B14F-4D97-AF65-F5344CB8AC3E}">
        <p14:creationId xmlns:p14="http://schemas.microsoft.com/office/powerpoint/2010/main" val="15562346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273729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19692CF6-E80F-4A9D-B5F7-2A8E0A97B798}" type="datetime1">
              <a:rPr lang="en-US" smtClean="0"/>
              <a:t>9/3/2015</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33</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685212"/>
            <a:ext cx="5795010" cy="36619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125131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88563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The </a:t>
            </a:r>
            <a:r>
              <a:rPr lang="en-US" b="1" dirty="0" smtClean="0"/>
              <a:t>crawl component</a:t>
            </a:r>
            <a:r>
              <a:rPr lang="en-US" dirty="0" smtClean="0"/>
              <a:t> crawls content sources to collect crawled properties and metadata from crawled items. It sends this information to the content processing component</a:t>
            </a:r>
            <a:r>
              <a:rPr lang="en-US" dirty="0" smtClean="0"/>
              <a:t>. The </a:t>
            </a:r>
            <a:r>
              <a:rPr lang="en-US" b="1" dirty="0" smtClean="0"/>
              <a:t>content processing component</a:t>
            </a:r>
            <a:r>
              <a:rPr lang="en-US" dirty="0" smtClean="0"/>
              <a:t> transforms the crawled items so that they can be included in the search index. The component also maps crawled properties to managed properties. In addition, the content processing component interacts with the analytics processing component</a:t>
            </a:r>
            <a:r>
              <a:rPr lang="en-US" dirty="0" smtClean="0"/>
              <a:t>. The </a:t>
            </a:r>
            <a:r>
              <a:rPr lang="en-US" b="1" dirty="0" smtClean="0"/>
              <a:t>analytics processing component</a:t>
            </a:r>
            <a:r>
              <a:rPr lang="en-US" dirty="0" smtClean="0"/>
              <a:t> analyzes the crawled items and how users interact with their search results. The information is used to improve the search relevance, and to create search reports and recommendations</a:t>
            </a:r>
            <a:r>
              <a:rPr lang="en-US" dirty="0" smtClean="0"/>
              <a:t>. The </a:t>
            </a:r>
            <a:r>
              <a:rPr lang="en-US" b="1" dirty="0" smtClean="0"/>
              <a:t>index component</a:t>
            </a:r>
            <a:r>
              <a:rPr lang="en-US" dirty="0" smtClean="0"/>
              <a:t> receives the processed items from the content processing component and writes them to the search index. The component also handles incoming queries, retrieves information from the search index and sends the results back to the query processing </a:t>
            </a:r>
            <a:r>
              <a:rPr lang="en-US" dirty="0" smtClean="0"/>
              <a:t>component.</a:t>
            </a:r>
            <a:r>
              <a:rPr lang="en-US" baseline="0" dirty="0" smtClean="0"/>
              <a:t> </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query processing component</a:t>
            </a:r>
            <a:r>
              <a:rPr lang="en-US" sz="1200" kern="1200" dirty="0" smtClean="0">
                <a:solidFill>
                  <a:schemeClr val="tx1"/>
                </a:solidFill>
                <a:effectLst/>
                <a:latin typeface="+mn-lt"/>
                <a:ea typeface="+mn-ea"/>
                <a:cs typeface="+mn-cs"/>
              </a:rPr>
              <a:t> analyzes incoming queries to help optimize precision, recall (which items are returned in the results) and ranking (the order of those items). The query is then sent to the index component which returns a set of search results for the query. The results can then be further processed before they are presented to the user as the search results for his/her </a:t>
            </a:r>
            <a:r>
              <a:rPr lang="en-US" sz="1200" kern="1200" dirty="0" smtClean="0">
                <a:solidFill>
                  <a:schemeClr val="tx1"/>
                </a:solidFill>
                <a:effectLst/>
                <a:latin typeface="+mn-lt"/>
                <a:ea typeface="+mn-ea"/>
                <a:cs typeface="+mn-cs"/>
              </a:rPr>
              <a:t>query.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search administration component</a:t>
            </a:r>
            <a:r>
              <a:rPr lang="en-US" sz="1200" kern="1200" dirty="0" smtClean="0">
                <a:solidFill>
                  <a:schemeClr val="tx1"/>
                </a:solidFill>
                <a:effectLst/>
                <a:latin typeface="+mn-lt"/>
                <a:ea typeface="+mn-ea"/>
                <a:cs typeface="+mn-cs"/>
              </a:rPr>
              <a:t> runs the required search processes and adds and initializes new instances of search components.</a:t>
            </a:r>
            <a:endParaRPr lang="en-US" dirty="0" smtClean="0"/>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crawl database</a:t>
            </a:r>
            <a:r>
              <a:rPr lang="en-US" sz="1200" kern="1200" dirty="0" smtClean="0">
                <a:solidFill>
                  <a:schemeClr val="tx1"/>
                </a:solidFill>
                <a:effectLst/>
                <a:latin typeface="+mn-lt"/>
                <a:ea typeface="+mn-ea"/>
                <a:cs typeface="+mn-cs"/>
              </a:rPr>
              <a:t> contains detailed tracking and historical information about crawled items such as documents and links. The database holds information such as the last crawl time, the last crawl ID and the type of update during the last crawl (add, update, delete</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link database</a:t>
            </a:r>
            <a:r>
              <a:rPr lang="en-US" sz="1200" kern="1200" dirty="0" smtClean="0">
                <a:solidFill>
                  <a:schemeClr val="tx1"/>
                </a:solidFill>
                <a:effectLst/>
                <a:latin typeface="+mn-lt"/>
                <a:ea typeface="+mn-ea"/>
                <a:cs typeface="+mn-cs"/>
              </a:rPr>
              <a:t> stores the information extracted by the content processing component and click-through </a:t>
            </a:r>
            <a:r>
              <a:rPr lang="en-US" sz="1200" kern="1200" dirty="0" smtClean="0">
                <a:solidFill>
                  <a:schemeClr val="tx1"/>
                </a:solidFill>
                <a:effectLst/>
                <a:latin typeface="+mn-lt"/>
                <a:ea typeface="+mn-ea"/>
                <a:cs typeface="+mn-cs"/>
              </a:rPr>
              <a:t>information.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analytics reporting database</a:t>
            </a:r>
            <a:r>
              <a:rPr lang="en-US" sz="1200" kern="1200" dirty="0" smtClean="0">
                <a:solidFill>
                  <a:schemeClr val="tx1"/>
                </a:solidFill>
                <a:effectLst/>
                <a:latin typeface="+mn-lt"/>
                <a:ea typeface="+mn-ea"/>
                <a:cs typeface="+mn-cs"/>
              </a:rPr>
              <a:t> stores the results of search and usage analysis, such as the number of times an item has been </a:t>
            </a:r>
            <a:r>
              <a:rPr lang="en-US" sz="1200" kern="1200" dirty="0" smtClean="0">
                <a:solidFill>
                  <a:schemeClr val="tx1"/>
                </a:solidFill>
                <a:effectLst/>
                <a:latin typeface="+mn-lt"/>
                <a:ea typeface="+mn-ea"/>
                <a:cs typeface="+mn-cs"/>
              </a:rPr>
              <a:t>viewed.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search administration database</a:t>
            </a:r>
            <a:r>
              <a:rPr lang="en-US" sz="1200" kern="1200" dirty="0" smtClean="0">
                <a:solidFill>
                  <a:schemeClr val="tx1"/>
                </a:solidFill>
                <a:effectLst/>
                <a:latin typeface="+mn-lt"/>
                <a:ea typeface="+mn-ea"/>
                <a:cs typeface="+mn-cs"/>
              </a:rPr>
              <a:t> stores settings for the Search service application, such as the topology, crawl rules, query rules and the mappings between crawled and managed properties</a:t>
            </a:r>
            <a:r>
              <a:rPr lang="en-US" sz="1200" kern="1200" dirty="0" smtClean="0">
                <a:solidFill>
                  <a:schemeClr val="tx1"/>
                </a:solidFill>
                <a:effectLst/>
                <a:latin typeface="+mn-lt"/>
                <a:ea typeface="+mn-ea"/>
                <a:cs typeface="+mn-cs"/>
              </a:rPr>
              <a:t>.</a:t>
            </a:r>
            <a:endParaRPr lang="en-US" dirty="0" smtClean="0"/>
          </a:p>
        </p:txBody>
      </p:sp>
    </p:spTree>
    <p:extLst>
      <p:ext uri="{BB962C8B-B14F-4D97-AF65-F5344CB8AC3E}">
        <p14:creationId xmlns:p14="http://schemas.microsoft.com/office/powerpoint/2010/main" val="3504182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AF7E60F4-189A-4BBA-9241-67BC4E24C198}" type="datetime1">
              <a:rPr lang="en-US" smtClean="0"/>
              <a:t>9/3/2015</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4</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685212"/>
            <a:ext cx="5795010" cy="36619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81149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Search can be configure</a:t>
            </a:r>
            <a:r>
              <a:rPr lang="en-US" baseline="0" dirty="0" smtClean="0"/>
              <a:t>d at the Farm level for all major areas of Search Configuration. A subset of configuration items are available now in the Site Collection and the Site.</a:t>
            </a:r>
            <a:endParaRPr lang="en-US" dirty="0"/>
          </a:p>
        </p:txBody>
      </p:sp>
    </p:spTree>
    <p:extLst>
      <p:ext uri="{BB962C8B-B14F-4D97-AF65-F5344CB8AC3E}">
        <p14:creationId xmlns:p14="http://schemas.microsoft.com/office/powerpoint/2010/main" val="3188465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Search Administration</a:t>
            </a:r>
          </a:p>
          <a:p>
            <a:r>
              <a:rPr lang="en-US" dirty="0" smtClean="0"/>
              <a:t>Contrast with Site Administration</a:t>
            </a:r>
            <a:endParaRPr lang="en-US" dirty="0"/>
          </a:p>
        </p:txBody>
      </p:sp>
    </p:spTree>
    <p:extLst>
      <p:ext uri="{BB962C8B-B14F-4D97-AF65-F5344CB8AC3E}">
        <p14:creationId xmlns:p14="http://schemas.microsoft.com/office/powerpoint/2010/main" val="3981618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66307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Tenant</a:t>
            </a:r>
          </a:p>
          <a:p>
            <a:r>
              <a:rPr lang="en-US" dirty="0" smtClean="0"/>
              <a:t>SSA</a:t>
            </a:r>
          </a:p>
          <a:p>
            <a:r>
              <a:rPr lang="en-US" dirty="0" smtClean="0"/>
              <a:t>Site </a:t>
            </a:r>
            <a:r>
              <a:rPr lang="en-US" smtClean="0"/>
              <a:t>Collection level</a:t>
            </a:r>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smtClean="0"/>
              <a:t>SPC2012 - Developer</a:t>
            </a:r>
            <a:endParaRPr lang="en-US" dirty="0"/>
          </a:p>
        </p:txBody>
      </p:sp>
      <p:sp>
        <p:nvSpPr>
          <p:cNvPr id="5" name="Footer Placeholder 4"/>
          <p:cNvSpPr>
            <a:spLocks noGrp="1"/>
          </p:cNvSpPr>
          <p:nvPr>
            <p:ph type="ftr" sz="quarter" idx="11"/>
          </p:nvPr>
        </p:nvSpPr>
        <p:spPr>
          <a:xfrm>
            <a:off x="0" y="8685212"/>
            <a:ext cx="5795010" cy="366191"/>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a:xfrm>
            <a:off x="3884613" y="0"/>
            <a:ext cx="2971800" cy="457200"/>
          </a:xfrm>
          <a:prstGeom prst="rect">
            <a:avLst/>
          </a:prstGeom>
        </p:spPr>
        <p:txBody>
          <a:bodyPr/>
          <a:lstStyle/>
          <a:p>
            <a:fld id="{C2B674C9-7F3C-4582-A04B-09475544A7E6}" type="datetime1">
              <a:rPr lang="en-US" smtClean="0"/>
              <a:t>9/3/2015</a:t>
            </a:fld>
            <a:endParaRPr lang="en-US" dirty="0"/>
          </a:p>
        </p:txBody>
      </p:sp>
      <p:sp>
        <p:nvSpPr>
          <p:cNvPr id="7" name="Slide Number Placeholder 6"/>
          <p:cNvSpPr>
            <a:spLocks noGrp="1"/>
          </p:cNvSpPr>
          <p:nvPr>
            <p:ph type="sldNum" sz="quarter" idx="13"/>
          </p:nvPr>
        </p:nvSpPr>
        <p:spPr>
          <a:xfrm>
            <a:off x="5909309" y="8685213"/>
            <a:ext cx="947103" cy="457200"/>
          </a:xfrm>
          <a:prstGeom prst="rect">
            <a:avLst/>
          </a:prstGeom>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10568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and Map Managed Properties </a:t>
            </a:r>
          </a:p>
          <a:p>
            <a:r>
              <a:rPr lang="en-US" dirty="0" smtClean="0"/>
              <a:t>Discuss Managed Property Attributes</a:t>
            </a:r>
          </a:p>
        </p:txBody>
      </p:sp>
    </p:spTree>
    <p:extLst>
      <p:ext uri="{BB962C8B-B14F-4D97-AF65-F5344CB8AC3E}">
        <p14:creationId xmlns:p14="http://schemas.microsoft.com/office/powerpoint/2010/main" val="9201294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37186" y="6021143"/>
            <a:ext cx="1322795" cy="813816"/>
          </a:xfrm>
          <a:prstGeom prst="rect">
            <a:avLst/>
          </a:prstGeom>
        </p:spPr>
      </p:pic>
    </p:spTree>
    <p:extLst>
      <p:ext uri="{BB962C8B-B14F-4D97-AF65-F5344CB8AC3E}">
        <p14:creationId xmlns:p14="http://schemas.microsoft.com/office/powerpoint/2010/main" val="339977047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37186" y="6021143"/>
            <a:ext cx="1322795" cy="813816"/>
          </a:xfrm>
          <a:prstGeom prst="rect">
            <a:avLst/>
          </a:prstGeom>
        </p:spPr>
      </p:pic>
    </p:spTree>
    <p:extLst>
      <p:ext uri="{BB962C8B-B14F-4D97-AF65-F5344CB8AC3E}">
        <p14:creationId xmlns:p14="http://schemas.microsoft.com/office/powerpoint/2010/main" val="407235774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01929" y="1189179"/>
            <a:ext cx="8740142" cy="1985641"/>
          </a:xfrm>
        </p:spPr>
        <p:txBody>
          <a:bodyPr/>
          <a:lstStyle>
            <a:lvl1pPr marL="0" indent="0">
              <a:buNone/>
              <a:defRPr>
                <a:gradFill>
                  <a:gsLst>
                    <a:gs pos="1250">
                      <a:schemeClr val="tx2">
                        <a:lumMod val="40000"/>
                        <a:lumOff val="60000"/>
                      </a:schemeClr>
                    </a:gs>
                    <a:gs pos="99000">
                      <a:schemeClr val="tx2">
                        <a:lumMod val="40000"/>
                        <a:lumOff val="60000"/>
                      </a:schemeClr>
                    </a:gs>
                  </a:gsLst>
                  <a:lin ang="5400000" scaled="0"/>
                </a:gradFill>
              </a:defRPr>
            </a:lvl1pPr>
            <a:lvl2pPr marL="0" indent="0">
              <a:buFontTx/>
              <a:buNone/>
              <a:defRPr sz="1200"/>
            </a:lvl2pPr>
            <a:lvl3pPr marL="141227" indent="0">
              <a:buNone/>
              <a:defRPr/>
            </a:lvl3pPr>
            <a:lvl4pPr marL="282453" indent="0">
              <a:buNone/>
              <a:defRPr/>
            </a:lvl4pPr>
            <a:lvl5pPr marL="42368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710658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0"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2" r:id="rId6"/>
    <p:sldLayoutId id="2147483663" r:id="rId7"/>
    <p:sldLayoutId id="2147483665" r:id="rId8"/>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SharePoint Search​</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Properties</a:t>
            </a:r>
            <a:endParaRPr lang="en-US" dirty="0"/>
          </a:p>
        </p:txBody>
      </p:sp>
    </p:spTree>
    <p:extLst>
      <p:ext uri="{BB962C8B-B14F-4D97-AF65-F5344CB8AC3E}">
        <p14:creationId xmlns:p14="http://schemas.microsoft.com/office/powerpoint/2010/main" val="6120090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SharePoint 2013 Search Architecture</a:t>
            </a:r>
            <a:endParaRPr lang="en-US" dirty="0"/>
          </a:p>
          <a:p>
            <a:pPr>
              <a:buFont typeface="Wingdings" panose="05000000000000000000" pitchFamily="2" charset="2"/>
              <a:buChar char="ü"/>
            </a:pPr>
            <a:r>
              <a:rPr lang="en-US" dirty="0" smtClean="0"/>
              <a:t>Managed Properties</a:t>
            </a:r>
          </a:p>
          <a:p>
            <a:pPr>
              <a:buFont typeface="Wingdings" panose="05000000000000000000" pitchFamily="2" charset="2"/>
              <a:buChar char="Ø"/>
            </a:pPr>
            <a:r>
              <a:rPr lang="en-US" dirty="0"/>
              <a:t>Query Execution </a:t>
            </a:r>
            <a:r>
              <a:rPr lang="en-US" dirty="0" smtClean="0"/>
              <a:t>using KQL</a:t>
            </a:r>
          </a:p>
          <a:p>
            <a:r>
              <a:rPr lang="en-US" dirty="0" smtClean="0"/>
              <a:t>Result Sources and Query Rules</a:t>
            </a:r>
          </a:p>
          <a:p>
            <a:r>
              <a:rPr lang="en-US" dirty="0"/>
              <a:t>Result Types and </a:t>
            </a:r>
            <a:r>
              <a:rPr lang="en-US" dirty="0" smtClean="0"/>
              <a:t>Custom Display Templates</a:t>
            </a:r>
          </a:p>
          <a:p>
            <a:r>
              <a:rPr lang="en-US" dirty="0" smtClean="0"/>
              <a:t>Executing Searches Programmatically</a:t>
            </a:r>
          </a:p>
        </p:txBody>
      </p:sp>
    </p:spTree>
    <p:extLst>
      <p:ext uri="{BB962C8B-B14F-4D97-AF65-F5344CB8AC3E}">
        <p14:creationId xmlns:p14="http://schemas.microsoft.com/office/powerpoint/2010/main" val="41665669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Language Options</a:t>
            </a:r>
            <a:endParaRPr lang="en-US" dirty="0"/>
          </a:p>
        </p:txBody>
      </p:sp>
      <p:sp>
        <p:nvSpPr>
          <p:cNvPr id="3" name="Content Placeholder 2"/>
          <p:cNvSpPr>
            <a:spLocks noGrp="1"/>
          </p:cNvSpPr>
          <p:nvPr>
            <p:ph idx="1"/>
          </p:nvPr>
        </p:nvSpPr>
        <p:spPr/>
        <p:txBody>
          <a:bodyPr/>
          <a:lstStyle/>
          <a:p>
            <a:r>
              <a:rPr lang="en-US" dirty="0" smtClean="0"/>
              <a:t>Keyword Query Language (KQL)</a:t>
            </a:r>
          </a:p>
          <a:p>
            <a:pPr lvl="1"/>
            <a:r>
              <a:rPr lang="en-US" dirty="0" smtClean="0"/>
              <a:t>Default query language</a:t>
            </a:r>
          </a:p>
          <a:p>
            <a:r>
              <a:rPr lang="en-US" dirty="0" smtClean="0"/>
              <a:t>FAST Query Language (FQL)</a:t>
            </a:r>
          </a:p>
          <a:p>
            <a:pPr lvl="1"/>
            <a:r>
              <a:rPr lang="en-US" dirty="0" smtClean="0"/>
              <a:t>Available, though disabled by default</a:t>
            </a:r>
          </a:p>
          <a:p>
            <a:r>
              <a:rPr lang="en-US" dirty="0" smtClean="0"/>
              <a:t>SQL Query Language</a:t>
            </a:r>
          </a:p>
          <a:p>
            <a:pPr lvl="1"/>
            <a:r>
              <a:rPr lang="en-US" dirty="0" smtClean="0"/>
              <a:t>Removed from SharePoint 2013</a:t>
            </a:r>
          </a:p>
          <a:p>
            <a:pPr lvl="1"/>
            <a:endParaRPr lang="en-US" dirty="0" smtClean="0"/>
          </a:p>
          <a:p>
            <a:endParaRPr lang="en-US" dirty="0"/>
          </a:p>
        </p:txBody>
      </p:sp>
    </p:spTree>
    <p:extLst>
      <p:ext uri="{BB962C8B-B14F-4D97-AF65-F5344CB8AC3E}">
        <p14:creationId xmlns:p14="http://schemas.microsoft.com/office/powerpoint/2010/main" val="4155876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KQL</a:t>
            </a:r>
            <a:endParaRPr lang="en-US" dirty="0"/>
          </a:p>
        </p:txBody>
      </p:sp>
      <p:sp>
        <p:nvSpPr>
          <p:cNvPr id="3" name="Content Placeholder 2"/>
          <p:cNvSpPr>
            <a:spLocks noGrp="1"/>
          </p:cNvSpPr>
          <p:nvPr>
            <p:ph idx="1"/>
          </p:nvPr>
        </p:nvSpPr>
        <p:spPr/>
        <p:txBody>
          <a:bodyPr/>
          <a:lstStyle/>
          <a:p>
            <a:r>
              <a:rPr lang="en-US" dirty="0" smtClean="0"/>
              <a:t>Free text</a:t>
            </a:r>
          </a:p>
          <a:p>
            <a:pPr lvl="1"/>
            <a:r>
              <a:rPr lang="en-US" dirty="0" smtClean="0"/>
              <a:t>SharePoint</a:t>
            </a:r>
          </a:p>
          <a:p>
            <a:r>
              <a:rPr lang="en-US" dirty="0" smtClean="0"/>
              <a:t>Wildcard</a:t>
            </a:r>
          </a:p>
          <a:p>
            <a:pPr lvl="1"/>
            <a:r>
              <a:rPr lang="en-US" dirty="0" smtClean="0"/>
              <a:t>Share*</a:t>
            </a:r>
          </a:p>
          <a:p>
            <a:r>
              <a:rPr lang="en-US" dirty="0" smtClean="0"/>
              <a:t>Managed Property</a:t>
            </a:r>
          </a:p>
          <a:p>
            <a:pPr lvl="1"/>
            <a:r>
              <a:rPr lang="en-US" dirty="0" err="1" smtClean="0"/>
              <a:t>Author:McD</a:t>
            </a:r>
            <a:r>
              <a:rPr lang="en-US" dirty="0" smtClean="0"/>
              <a:t>*, </a:t>
            </a:r>
            <a:r>
              <a:rPr lang="en-US" dirty="0" err="1" smtClean="0"/>
              <a:t>ContentType:Image</a:t>
            </a:r>
            <a:endParaRPr lang="en-US" dirty="0" smtClean="0"/>
          </a:p>
          <a:p>
            <a:r>
              <a:rPr lang="en-US" dirty="0" smtClean="0"/>
              <a:t>NEAR, ONEAR</a:t>
            </a:r>
          </a:p>
          <a:p>
            <a:pPr lvl="1"/>
            <a:r>
              <a:rPr lang="en-US" dirty="0" smtClean="0"/>
              <a:t>SharePoint NEAR Social</a:t>
            </a:r>
          </a:p>
          <a:p>
            <a:pPr lvl="1"/>
            <a:endParaRPr lang="en-US" dirty="0" smtClean="0"/>
          </a:p>
          <a:p>
            <a:pPr lvl="1"/>
            <a:endParaRPr lang="en-US" dirty="0"/>
          </a:p>
        </p:txBody>
      </p:sp>
    </p:spTree>
    <p:extLst>
      <p:ext uri="{BB962C8B-B14F-4D97-AF65-F5344CB8AC3E}">
        <p14:creationId xmlns:p14="http://schemas.microsoft.com/office/powerpoint/2010/main" val="331231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Queries</a:t>
            </a:r>
            <a:endParaRPr lang="en-US" dirty="0"/>
          </a:p>
        </p:txBody>
      </p:sp>
    </p:spTree>
    <p:extLst>
      <p:ext uri="{BB962C8B-B14F-4D97-AF65-F5344CB8AC3E}">
        <p14:creationId xmlns:p14="http://schemas.microsoft.com/office/powerpoint/2010/main" val="16073530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SharePoint 2013 Search Architecture</a:t>
            </a:r>
            <a:endParaRPr lang="en-US" dirty="0"/>
          </a:p>
          <a:p>
            <a:pPr>
              <a:buFont typeface="Wingdings" panose="05000000000000000000" pitchFamily="2" charset="2"/>
              <a:buChar char="ü"/>
            </a:pPr>
            <a:r>
              <a:rPr lang="en-US" dirty="0" smtClean="0"/>
              <a:t>Managed Properties</a:t>
            </a:r>
          </a:p>
          <a:p>
            <a:pPr>
              <a:buFont typeface="Wingdings" panose="05000000000000000000" pitchFamily="2" charset="2"/>
              <a:buChar char="ü"/>
            </a:pPr>
            <a:r>
              <a:rPr lang="en-US" dirty="0"/>
              <a:t>Query Execution </a:t>
            </a:r>
            <a:r>
              <a:rPr lang="en-US" dirty="0" smtClean="0"/>
              <a:t>using KQL</a:t>
            </a:r>
          </a:p>
          <a:p>
            <a:pPr>
              <a:buFont typeface="Wingdings" panose="05000000000000000000" pitchFamily="2" charset="2"/>
              <a:buChar char="Ø"/>
            </a:pPr>
            <a:r>
              <a:rPr lang="en-US" dirty="0" smtClean="0"/>
              <a:t>Result Sources and Query Rules</a:t>
            </a:r>
          </a:p>
          <a:p>
            <a:r>
              <a:rPr lang="en-US" dirty="0"/>
              <a:t>Result Types and </a:t>
            </a:r>
            <a:r>
              <a:rPr lang="en-US" dirty="0" smtClean="0"/>
              <a:t>Custom Display Templates</a:t>
            </a:r>
          </a:p>
          <a:p>
            <a:r>
              <a:rPr lang="en-US" dirty="0" smtClean="0"/>
              <a:t>Executing Searches Programmatically</a:t>
            </a:r>
          </a:p>
        </p:txBody>
      </p:sp>
    </p:spTree>
    <p:extLst>
      <p:ext uri="{BB962C8B-B14F-4D97-AF65-F5344CB8AC3E}">
        <p14:creationId xmlns:p14="http://schemas.microsoft.com/office/powerpoint/2010/main" val="4096497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 Sources</a:t>
            </a:r>
            <a:endParaRPr lang="en-US" dirty="0"/>
          </a:p>
        </p:txBody>
      </p:sp>
      <p:sp>
        <p:nvSpPr>
          <p:cNvPr id="2" name="Text Placeholder 1"/>
          <p:cNvSpPr>
            <a:spLocks noGrp="1"/>
          </p:cNvSpPr>
          <p:nvPr>
            <p:ph idx="1"/>
          </p:nvPr>
        </p:nvSpPr>
        <p:spPr/>
        <p:txBody>
          <a:bodyPr>
            <a:normAutofit/>
          </a:bodyPr>
          <a:lstStyle/>
          <a:p>
            <a:r>
              <a:rPr lang="en-US" sz="2400" dirty="0"/>
              <a:t>Select a Source</a:t>
            </a:r>
          </a:p>
          <a:p>
            <a:pPr lvl="1"/>
            <a:r>
              <a:rPr lang="en-US" sz="2000" dirty="0"/>
              <a:t>Local SharePoint Index</a:t>
            </a:r>
          </a:p>
          <a:p>
            <a:pPr lvl="1"/>
            <a:r>
              <a:rPr lang="en-US" sz="2000" dirty="0"/>
              <a:t>Remote SharePoint Index</a:t>
            </a:r>
          </a:p>
          <a:p>
            <a:pPr lvl="1"/>
            <a:r>
              <a:rPr lang="en-US" sz="2000" dirty="0"/>
              <a:t>OpenSearch</a:t>
            </a:r>
          </a:p>
          <a:p>
            <a:pPr lvl="1"/>
            <a:r>
              <a:rPr lang="en-US" sz="2000" dirty="0"/>
              <a:t>Exchange</a:t>
            </a:r>
          </a:p>
          <a:p>
            <a:r>
              <a:rPr lang="en-US" sz="2400" dirty="0"/>
              <a:t>Apply a Query Transformation</a:t>
            </a:r>
          </a:p>
          <a:p>
            <a:pPr lvl="1"/>
            <a:r>
              <a:rPr lang="en-US" sz="2000" dirty="0"/>
              <a:t>Defines a subset of the source</a:t>
            </a:r>
          </a:p>
          <a:p>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4419600"/>
            <a:ext cx="5257800" cy="2300918"/>
          </a:xfrm>
          <a:prstGeom prst="rect">
            <a:avLst/>
          </a:prstGeom>
          <a:ln>
            <a:solidFill>
              <a:schemeClr val="tx1"/>
            </a:solidFill>
          </a:ln>
        </p:spPr>
      </p:pic>
    </p:spTree>
    <p:extLst>
      <p:ext uri="{BB962C8B-B14F-4D97-AF65-F5344CB8AC3E}">
        <p14:creationId xmlns:p14="http://schemas.microsoft.com/office/powerpoint/2010/main" val="2950448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Query Rules</a:t>
            </a:r>
            <a:endParaRPr lang="en-US" dirty="0"/>
          </a:p>
        </p:txBody>
      </p:sp>
      <p:sp>
        <p:nvSpPr>
          <p:cNvPr id="2" name="Text Placeholder 1"/>
          <p:cNvSpPr>
            <a:spLocks noGrp="1"/>
          </p:cNvSpPr>
          <p:nvPr>
            <p:ph idx="1"/>
          </p:nvPr>
        </p:nvSpPr>
        <p:spPr/>
        <p:txBody>
          <a:bodyPr/>
          <a:lstStyle/>
          <a:p>
            <a:r>
              <a:rPr lang="en-US" dirty="0"/>
              <a:t>Applied to a given Result Source</a:t>
            </a:r>
          </a:p>
          <a:p>
            <a:r>
              <a:rPr lang="en-US" dirty="0"/>
              <a:t>Processed under specified conditions</a:t>
            </a:r>
          </a:p>
          <a:p>
            <a:pPr lvl="1"/>
            <a:r>
              <a:rPr lang="en-US" dirty="0"/>
              <a:t>Keyword match</a:t>
            </a:r>
          </a:p>
          <a:p>
            <a:pPr lvl="1"/>
            <a:r>
              <a:rPr lang="en-US" dirty="0"/>
              <a:t>Topic category match</a:t>
            </a:r>
          </a:p>
          <a:p>
            <a:r>
              <a:rPr lang="en-US" dirty="0"/>
              <a:t>Affects the query results</a:t>
            </a:r>
          </a:p>
          <a:p>
            <a:pPr lvl="1"/>
            <a:r>
              <a:rPr lang="en-US" dirty="0"/>
              <a:t>Alter the user’s query</a:t>
            </a:r>
          </a:p>
          <a:p>
            <a:pPr lvl="1"/>
            <a:r>
              <a:rPr lang="en-US" dirty="0"/>
              <a:t>Generate a Result Block</a:t>
            </a:r>
          </a:p>
          <a:p>
            <a:endParaRPr lang="en-US" dirty="0"/>
          </a:p>
        </p:txBody>
      </p:sp>
    </p:spTree>
    <p:extLst>
      <p:ext uri="{BB962C8B-B14F-4D97-AF65-F5344CB8AC3E}">
        <p14:creationId xmlns:p14="http://schemas.microsoft.com/office/powerpoint/2010/main" val="2450589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Rules</a:t>
            </a:r>
            <a:endParaRPr lang="en-US" dirty="0"/>
          </a:p>
        </p:txBody>
      </p:sp>
      <p:sp>
        <p:nvSpPr>
          <p:cNvPr id="3" name="Content Placeholder 2"/>
          <p:cNvSpPr>
            <a:spLocks noGrp="1"/>
          </p:cNvSpPr>
          <p:nvPr>
            <p:ph idx="1"/>
          </p:nvPr>
        </p:nvSpPr>
        <p:spPr/>
        <p:txBody>
          <a:bodyPr/>
          <a:lstStyle/>
          <a:p>
            <a:r>
              <a:rPr lang="en-US" dirty="0" smtClean="0"/>
              <a:t>Intercept and change a users query</a:t>
            </a:r>
          </a:p>
          <a:p>
            <a:r>
              <a:rPr lang="en-US" dirty="0" smtClean="0"/>
              <a:t>Promote Special Content</a:t>
            </a:r>
          </a:p>
          <a:p>
            <a:pPr lvl="1"/>
            <a:r>
              <a:rPr lang="en-US" dirty="0" smtClean="0"/>
              <a:t>Best Bets</a:t>
            </a:r>
          </a:p>
          <a:p>
            <a:pPr lvl="1"/>
            <a:r>
              <a:rPr lang="en-US" dirty="0" smtClean="0"/>
              <a:t>Detect the User</a:t>
            </a:r>
          </a:p>
          <a:p>
            <a:pPr lvl="1"/>
            <a:r>
              <a:rPr lang="en-US" dirty="0" smtClean="0"/>
              <a:t>Act on user “intent”</a:t>
            </a:r>
          </a:p>
          <a:p>
            <a:pPr lvl="1"/>
            <a:r>
              <a:rPr lang="en-US" dirty="0" smtClean="0"/>
              <a:t>Perform another query</a:t>
            </a:r>
          </a:p>
          <a:p>
            <a:pPr lvl="1"/>
            <a:r>
              <a:rPr lang="en-US" dirty="0" smtClean="0"/>
              <a:t>Create banner ads</a:t>
            </a:r>
          </a:p>
          <a:p>
            <a:r>
              <a:rPr lang="en-US" dirty="0" smtClean="0"/>
              <a:t>Change the rank of results</a:t>
            </a:r>
          </a:p>
          <a:p>
            <a:r>
              <a:rPr lang="en-US" dirty="0" smtClean="0"/>
              <a:t>So much more…</a:t>
            </a:r>
            <a:endParaRPr lang="en-US" dirty="0"/>
          </a:p>
        </p:txBody>
      </p:sp>
    </p:spTree>
    <p:extLst>
      <p:ext uri="{BB962C8B-B14F-4D97-AF65-F5344CB8AC3E}">
        <p14:creationId xmlns:p14="http://schemas.microsoft.com/office/powerpoint/2010/main" val="8037378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Query Rules</a:t>
            </a:r>
            <a:endParaRPr lang="en-US" dirty="0"/>
          </a:p>
        </p:txBody>
      </p:sp>
    </p:spTree>
    <p:extLst>
      <p:ext uri="{BB962C8B-B14F-4D97-AF65-F5344CB8AC3E}">
        <p14:creationId xmlns:p14="http://schemas.microsoft.com/office/powerpoint/2010/main" val="19200309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SharePoint 2013 Search Architecture</a:t>
            </a:r>
            <a:endParaRPr lang="en-US" dirty="0"/>
          </a:p>
          <a:p>
            <a:r>
              <a:rPr lang="en-US" dirty="0" smtClean="0"/>
              <a:t>Managed Properties</a:t>
            </a:r>
          </a:p>
          <a:p>
            <a:r>
              <a:rPr lang="en-US" dirty="0"/>
              <a:t>Query Execution </a:t>
            </a:r>
            <a:r>
              <a:rPr lang="en-US" dirty="0" smtClean="0"/>
              <a:t>using KQL</a:t>
            </a:r>
          </a:p>
          <a:p>
            <a:r>
              <a:rPr lang="en-US" dirty="0" smtClean="0"/>
              <a:t>Result Sources and Query Rules</a:t>
            </a:r>
          </a:p>
          <a:p>
            <a:r>
              <a:rPr lang="en-US" dirty="0"/>
              <a:t>Result Types and </a:t>
            </a:r>
            <a:r>
              <a:rPr lang="en-US" dirty="0" smtClean="0"/>
              <a:t>Custom Display Templates</a:t>
            </a:r>
          </a:p>
          <a:p>
            <a:r>
              <a:rPr lang="en-US" dirty="0" smtClean="0"/>
              <a:t>Executing Searches Programmatically</a:t>
            </a:r>
          </a:p>
        </p:txBody>
      </p:sp>
    </p:spTree>
    <p:extLst>
      <p:ext uri="{BB962C8B-B14F-4D97-AF65-F5344CB8AC3E}">
        <p14:creationId xmlns:p14="http://schemas.microsoft.com/office/powerpoint/2010/main" val="31839518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SharePoint 2013 Search Architecture</a:t>
            </a:r>
            <a:endParaRPr lang="en-US" dirty="0"/>
          </a:p>
          <a:p>
            <a:pPr>
              <a:buFont typeface="Wingdings" panose="05000000000000000000" pitchFamily="2" charset="2"/>
              <a:buChar char="ü"/>
            </a:pPr>
            <a:r>
              <a:rPr lang="en-US" dirty="0" smtClean="0"/>
              <a:t>Managed Properties</a:t>
            </a:r>
          </a:p>
          <a:p>
            <a:pPr>
              <a:buFont typeface="Wingdings" panose="05000000000000000000" pitchFamily="2" charset="2"/>
              <a:buChar char="ü"/>
            </a:pPr>
            <a:r>
              <a:rPr lang="en-US" dirty="0"/>
              <a:t>Query Execution </a:t>
            </a:r>
            <a:r>
              <a:rPr lang="en-US" dirty="0" smtClean="0"/>
              <a:t>using KQL</a:t>
            </a:r>
          </a:p>
          <a:p>
            <a:pPr>
              <a:buFont typeface="Wingdings" panose="05000000000000000000" pitchFamily="2" charset="2"/>
              <a:buChar char="ü"/>
            </a:pPr>
            <a:r>
              <a:rPr lang="en-US" dirty="0" smtClean="0"/>
              <a:t>Result Sources and Query Rules</a:t>
            </a:r>
          </a:p>
          <a:p>
            <a:pPr>
              <a:buFont typeface="Wingdings" panose="05000000000000000000" pitchFamily="2" charset="2"/>
              <a:buChar char="Ø"/>
            </a:pPr>
            <a:r>
              <a:rPr lang="en-US" dirty="0"/>
              <a:t>Result Types and </a:t>
            </a:r>
            <a:r>
              <a:rPr lang="en-US" dirty="0" smtClean="0"/>
              <a:t>Custom Display Templates</a:t>
            </a:r>
          </a:p>
          <a:p>
            <a:r>
              <a:rPr lang="en-US" dirty="0" smtClean="0"/>
              <a:t>Executing Searches Programmatically</a:t>
            </a:r>
          </a:p>
        </p:txBody>
      </p:sp>
    </p:spTree>
    <p:extLst>
      <p:ext uri="{BB962C8B-B14F-4D97-AF65-F5344CB8AC3E}">
        <p14:creationId xmlns:p14="http://schemas.microsoft.com/office/powerpoint/2010/main" val="4657591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 Types</a:t>
            </a:r>
            <a:endParaRPr lang="en-US" dirty="0"/>
          </a:p>
        </p:txBody>
      </p:sp>
      <p:sp>
        <p:nvSpPr>
          <p:cNvPr id="2" name="Text Placeholder 1"/>
          <p:cNvSpPr>
            <a:spLocks noGrp="1"/>
          </p:cNvSpPr>
          <p:nvPr>
            <p:ph idx="1"/>
          </p:nvPr>
        </p:nvSpPr>
        <p:spPr/>
        <p:txBody>
          <a:bodyPr>
            <a:normAutofit/>
          </a:bodyPr>
          <a:lstStyle/>
          <a:p>
            <a:r>
              <a:rPr lang="en-US" sz="2400" dirty="0"/>
              <a:t>Bound to a given Result Source</a:t>
            </a:r>
          </a:p>
          <a:p>
            <a:r>
              <a:rPr lang="en-US" sz="2400" dirty="0"/>
              <a:t>Defined by a rule</a:t>
            </a:r>
          </a:p>
          <a:p>
            <a:r>
              <a:rPr lang="en-US" sz="2400" dirty="0"/>
              <a:t>Associated with a template for display</a:t>
            </a:r>
          </a:p>
          <a:p>
            <a:pPr lvl="1"/>
            <a:r>
              <a:rPr lang="en-US" sz="2000" dirty="0"/>
              <a:t>Determines how Result Type appears</a:t>
            </a:r>
          </a:p>
          <a:p>
            <a:pPr lvl="1"/>
            <a:r>
              <a:rPr lang="en-US" sz="2000" dirty="0"/>
              <a:t>Created as an HTML file referencing Managed Properties</a:t>
            </a:r>
          </a:p>
          <a:p>
            <a:endParaRPr lang="en-US" sz="2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3657600"/>
            <a:ext cx="3352800" cy="3009441"/>
          </a:xfrm>
          <a:prstGeom prst="rect">
            <a:avLst/>
          </a:prstGeom>
          <a:ln>
            <a:solidFill>
              <a:schemeClr val="tx1"/>
            </a:solidFill>
          </a:ln>
        </p:spPr>
      </p:pic>
    </p:spTree>
    <p:extLst>
      <p:ext uri="{BB962C8B-B14F-4D97-AF65-F5344CB8AC3E}">
        <p14:creationId xmlns:p14="http://schemas.microsoft.com/office/powerpoint/2010/main" val="1719725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Templates</a:t>
            </a:r>
            <a:endParaRPr lang="en-US" dirty="0"/>
          </a:p>
        </p:txBody>
      </p:sp>
      <p:sp>
        <p:nvSpPr>
          <p:cNvPr id="3" name="Content Placeholder 2"/>
          <p:cNvSpPr>
            <a:spLocks noGrp="1"/>
          </p:cNvSpPr>
          <p:nvPr>
            <p:ph idx="1"/>
          </p:nvPr>
        </p:nvSpPr>
        <p:spPr/>
        <p:txBody>
          <a:bodyPr/>
          <a:lstStyle/>
          <a:p>
            <a:r>
              <a:rPr lang="en-US" dirty="0" smtClean="0"/>
              <a:t>HTML Template for</a:t>
            </a:r>
          </a:p>
          <a:p>
            <a:pPr lvl="1"/>
            <a:r>
              <a:rPr lang="en-US" dirty="0" smtClean="0"/>
              <a:t>Search Result</a:t>
            </a:r>
          </a:p>
          <a:p>
            <a:pPr lvl="1"/>
            <a:r>
              <a:rPr lang="en-US" dirty="0" smtClean="0"/>
              <a:t>Refiner</a:t>
            </a:r>
          </a:p>
          <a:p>
            <a:pPr lvl="1"/>
            <a:r>
              <a:rPr lang="en-US" dirty="0" smtClean="0"/>
              <a:t>Content By Search</a:t>
            </a:r>
          </a:p>
          <a:p>
            <a:pPr lvl="1"/>
            <a:r>
              <a:rPr lang="en-US" dirty="0" smtClean="0"/>
              <a:t>Controls</a:t>
            </a:r>
          </a:p>
          <a:p>
            <a:pPr lvl="1"/>
            <a:r>
              <a:rPr lang="en-US" dirty="0" smtClean="0"/>
              <a:t>Containers</a:t>
            </a:r>
          </a:p>
          <a:p>
            <a:pPr lvl="1"/>
            <a:r>
              <a:rPr lang="en-US" dirty="0" smtClean="0"/>
              <a:t>Etc…</a:t>
            </a:r>
          </a:p>
          <a:p>
            <a:r>
              <a:rPr lang="en-US" dirty="0" smtClean="0"/>
              <a:t>Upload HTML and SharePoint Converts it to *.JS</a:t>
            </a:r>
          </a:p>
          <a:p>
            <a:r>
              <a:rPr lang="en-US" dirty="0" smtClean="0"/>
              <a:t>Use any editor</a:t>
            </a:r>
          </a:p>
          <a:p>
            <a:pPr lvl="1"/>
            <a:r>
              <a:rPr lang="en-US" dirty="0" err="1" smtClean="0"/>
              <a:t>NotePad</a:t>
            </a:r>
            <a:r>
              <a:rPr lang="en-US" dirty="0" smtClean="0"/>
              <a:t>++, Dreamweaver…</a:t>
            </a:r>
          </a:p>
          <a:p>
            <a:pPr lvl="1"/>
            <a:r>
              <a:rPr lang="en-US" dirty="0" smtClean="0"/>
              <a:t>even SharePoint Designer!</a:t>
            </a:r>
            <a:endParaRPr lang="en-US" dirty="0"/>
          </a:p>
        </p:txBody>
      </p:sp>
    </p:spTree>
    <p:extLst>
      <p:ext uri="{BB962C8B-B14F-4D97-AF65-F5344CB8AC3E}">
        <p14:creationId xmlns:p14="http://schemas.microsoft.com/office/powerpoint/2010/main" val="15325368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Templates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939" y="1734007"/>
            <a:ext cx="7545765" cy="1813485"/>
          </a:xfrm>
          <a:prstGeom prst="rect">
            <a:avLst/>
          </a:prstGeom>
          <a:ln>
            <a:solidFill>
              <a:schemeClr val="bg1">
                <a:lumMod val="50000"/>
              </a:schemeClr>
            </a:solid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681" y="3560677"/>
            <a:ext cx="5551446" cy="2179139"/>
          </a:xfrm>
          <a:prstGeom prst="rect">
            <a:avLst/>
          </a:prstGeom>
          <a:ln>
            <a:solidFill>
              <a:schemeClr val="bg1">
                <a:lumMod val="50000"/>
              </a:schemeClr>
            </a:solidFill>
          </a:ln>
        </p:spPr>
      </p:pic>
      <p:cxnSp>
        <p:nvCxnSpPr>
          <p:cNvPr id="7" name="Straight Arrow Connector 6"/>
          <p:cNvCxnSpPr/>
          <p:nvPr/>
        </p:nvCxnSpPr>
        <p:spPr>
          <a:xfrm flipH="1">
            <a:off x="2486673" y="3096730"/>
            <a:ext cx="235805" cy="125405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108342" y="3096729"/>
            <a:ext cx="1875723" cy="54663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1215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Custom Search Results</a:t>
            </a:r>
            <a:endParaRPr lang="en-US" dirty="0"/>
          </a:p>
        </p:txBody>
      </p:sp>
      <p:sp>
        <p:nvSpPr>
          <p:cNvPr id="2" name="Text Placeholder 1"/>
          <p:cNvSpPr>
            <a:spLocks noGrp="1"/>
          </p:cNvSpPr>
          <p:nvPr>
            <p:ph idx="1"/>
          </p:nvPr>
        </p:nvSpPr>
        <p:spPr/>
        <p:txBody>
          <a:bodyPr/>
          <a:lstStyle/>
          <a:p>
            <a:r>
              <a:rPr lang="en-US" dirty="0" smtClean="0"/>
              <a:t>Use building blocks to create custom solutions in Search Center</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667000"/>
            <a:ext cx="5265657" cy="2950768"/>
          </a:xfrm>
          <a:prstGeom prst="rect">
            <a:avLst/>
          </a:prstGeom>
          <a:ln>
            <a:solidFill>
              <a:schemeClr val="tx1"/>
            </a:solidFill>
          </a:ln>
        </p:spPr>
      </p:pic>
    </p:spTree>
    <p:extLst>
      <p:ext uri="{BB962C8B-B14F-4D97-AF65-F5344CB8AC3E}">
        <p14:creationId xmlns:p14="http://schemas.microsoft.com/office/powerpoint/2010/main" val="2536306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Search Navigation</a:t>
            </a:r>
            <a:endParaRPr lang="en-US" dirty="0"/>
          </a:p>
        </p:txBody>
      </p:sp>
      <p:sp>
        <p:nvSpPr>
          <p:cNvPr id="2" name="Text Placeholder 1"/>
          <p:cNvSpPr>
            <a:spLocks noGrp="1"/>
          </p:cNvSpPr>
          <p:nvPr>
            <p:ph idx="1"/>
          </p:nvPr>
        </p:nvSpPr>
        <p:spPr/>
        <p:txBody>
          <a:bodyPr/>
          <a:lstStyle/>
          <a:p>
            <a:r>
              <a:rPr lang="en-US" dirty="0"/>
              <a:t>Provides navigation across pages in Search </a:t>
            </a:r>
            <a:r>
              <a:rPr lang="en-US" dirty="0" smtClean="0"/>
              <a:t>Center</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251" y="2828842"/>
            <a:ext cx="4808997" cy="1930620"/>
          </a:xfrm>
          <a:prstGeom prst="rect">
            <a:avLst/>
          </a:prstGeom>
        </p:spPr>
      </p:pic>
    </p:spTree>
    <p:extLst>
      <p:ext uri="{BB962C8B-B14F-4D97-AF65-F5344CB8AC3E}">
        <p14:creationId xmlns:p14="http://schemas.microsoft.com/office/powerpoint/2010/main" val="3036338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Export/Import Search Settings</a:t>
            </a:r>
            <a:endParaRPr lang="en-US" dirty="0"/>
          </a:p>
        </p:txBody>
      </p:sp>
      <p:sp>
        <p:nvSpPr>
          <p:cNvPr id="2" name="Text Placeholder 1"/>
          <p:cNvSpPr>
            <a:spLocks noGrp="1"/>
          </p:cNvSpPr>
          <p:nvPr>
            <p:ph idx="1"/>
          </p:nvPr>
        </p:nvSpPr>
        <p:spPr/>
        <p:txBody>
          <a:bodyPr/>
          <a:lstStyle/>
          <a:p>
            <a:r>
              <a:rPr lang="en-US" dirty="0"/>
              <a:t>Configuration export</a:t>
            </a:r>
          </a:p>
          <a:p>
            <a:pPr lvl="1"/>
            <a:r>
              <a:rPr lang="en-US" dirty="0"/>
              <a:t>SearchConfiguration.xml</a:t>
            </a:r>
          </a:p>
          <a:p>
            <a:pPr lvl="1"/>
            <a:r>
              <a:rPr lang="en-US" dirty="0"/>
              <a:t>Handles rules, sources, managed properties, etc.</a:t>
            </a:r>
          </a:p>
          <a:p>
            <a:pPr lvl="1"/>
            <a:r>
              <a:rPr lang="en-US" dirty="0"/>
              <a:t>Does not handle master pages, templates, and web parts</a:t>
            </a:r>
          </a:p>
          <a:p>
            <a:r>
              <a:rPr lang="en-US" dirty="0"/>
              <a:t>Configuration import</a:t>
            </a:r>
          </a:p>
          <a:p>
            <a:pPr lvl="1"/>
            <a:r>
              <a:rPr lang="en-US" dirty="0"/>
              <a:t>Import into site, site collection, tenancy</a:t>
            </a:r>
          </a:p>
          <a:p>
            <a:pPr lvl="1"/>
            <a:r>
              <a:rPr lang="en-US" dirty="0"/>
              <a:t>Programmatically import with app</a:t>
            </a:r>
          </a:p>
          <a:p>
            <a:endParaRPr lang="en-US" dirty="0"/>
          </a:p>
        </p:txBody>
      </p:sp>
    </p:spTree>
    <p:extLst>
      <p:ext uri="{BB962C8B-B14F-4D97-AF65-F5344CB8AC3E}">
        <p14:creationId xmlns:p14="http://schemas.microsoft.com/office/powerpoint/2010/main" val="1478413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Templates and Result Types</a:t>
            </a:r>
            <a:endParaRPr lang="en-US" dirty="0"/>
          </a:p>
        </p:txBody>
      </p:sp>
    </p:spTree>
    <p:extLst>
      <p:ext uri="{BB962C8B-B14F-4D97-AF65-F5344CB8AC3E}">
        <p14:creationId xmlns:p14="http://schemas.microsoft.com/office/powerpoint/2010/main" val="5784847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SharePoint 2013 Search Architecture</a:t>
            </a:r>
            <a:endParaRPr lang="en-US" dirty="0"/>
          </a:p>
          <a:p>
            <a:pPr>
              <a:buFont typeface="Wingdings" panose="05000000000000000000" pitchFamily="2" charset="2"/>
              <a:buChar char="ü"/>
            </a:pPr>
            <a:r>
              <a:rPr lang="en-US" dirty="0" smtClean="0"/>
              <a:t>Managed Properties</a:t>
            </a:r>
          </a:p>
          <a:p>
            <a:pPr>
              <a:buFont typeface="Wingdings" panose="05000000000000000000" pitchFamily="2" charset="2"/>
              <a:buChar char="ü"/>
            </a:pPr>
            <a:r>
              <a:rPr lang="en-US" dirty="0"/>
              <a:t>Query Execution </a:t>
            </a:r>
            <a:r>
              <a:rPr lang="en-US" dirty="0" smtClean="0"/>
              <a:t>using KQL</a:t>
            </a:r>
          </a:p>
          <a:p>
            <a:pPr>
              <a:buFont typeface="Wingdings" panose="05000000000000000000" pitchFamily="2" charset="2"/>
              <a:buChar char="ü"/>
            </a:pPr>
            <a:r>
              <a:rPr lang="en-US" dirty="0" smtClean="0"/>
              <a:t>Result Sources and Query Rules</a:t>
            </a:r>
          </a:p>
          <a:p>
            <a:pPr>
              <a:buFont typeface="Wingdings" panose="05000000000000000000" pitchFamily="2" charset="2"/>
              <a:buChar char="ü"/>
            </a:pPr>
            <a:r>
              <a:rPr lang="en-US" dirty="0"/>
              <a:t>Result Types and </a:t>
            </a:r>
            <a:r>
              <a:rPr lang="en-US" dirty="0" smtClean="0"/>
              <a:t>Custom Display Templates</a:t>
            </a:r>
          </a:p>
          <a:p>
            <a:pPr>
              <a:buFont typeface="Wingdings" panose="05000000000000000000" pitchFamily="2" charset="2"/>
              <a:buChar char="Ø"/>
            </a:pPr>
            <a:r>
              <a:rPr lang="en-US" dirty="0" smtClean="0"/>
              <a:t>Executing Searches Programmatically</a:t>
            </a:r>
          </a:p>
        </p:txBody>
      </p:sp>
    </p:spTree>
    <p:extLst>
      <p:ext uri="{BB962C8B-B14F-4D97-AF65-F5344CB8AC3E}">
        <p14:creationId xmlns:p14="http://schemas.microsoft.com/office/powerpoint/2010/main" val="36992202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Endpoint</a:t>
            </a:r>
            <a:endParaRPr lang="en-US" dirty="0"/>
          </a:p>
        </p:txBody>
      </p:sp>
      <p:sp>
        <p:nvSpPr>
          <p:cNvPr id="4" name="TextBox 3"/>
          <p:cNvSpPr txBox="1"/>
          <p:nvPr/>
        </p:nvSpPr>
        <p:spPr>
          <a:xfrm>
            <a:off x="76200" y="1217245"/>
            <a:ext cx="8991600" cy="2439561"/>
          </a:xfrm>
          <a:prstGeom prst="rect">
            <a:avLst/>
          </a:prstGeom>
          <a:noFill/>
        </p:spPr>
        <p:txBody>
          <a:bodyPr wrap="square" lIns="112981" tIns="90384" rIns="112981" bIns="90384" rtlCol="0">
            <a:spAutoFit/>
          </a:bodyPr>
          <a:lstStyle/>
          <a:p>
            <a:pPr>
              <a:spcAft>
                <a:spcPts val="371"/>
              </a:spcAft>
            </a:pPr>
            <a:r>
              <a:rPr lang="en-US" sz="1350" dirty="0">
                <a:solidFill>
                  <a:sysClr val="windowText" lastClr="000000"/>
                </a:solidFill>
              </a:rPr>
              <a:t>Keywords</a:t>
            </a:r>
          </a:p>
          <a:p>
            <a:pPr>
              <a:spcAft>
                <a:spcPts val="371"/>
              </a:spcAft>
            </a:pPr>
            <a:r>
              <a:rPr lang="en-US" sz="1350" b="1" dirty="0">
                <a:solidFill>
                  <a:sysClr val="windowText" lastClr="000000"/>
                </a:solidFill>
                <a:latin typeface="Consolas" pitchFamily="49" charset="0"/>
                <a:cs typeface="Consolas" pitchFamily="49" charset="0"/>
              </a:rPr>
              <a:t>https</a:t>
            </a:r>
            <a:r>
              <a:rPr lang="en-US" sz="1350" b="1" dirty="0" smtClean="0">
                <a:solidFill>
                  <a:sysClr val="windowText" lastClr="000000"/>
                </a:solidFill>
                <a:latin typeface="Consolas" pitchFamily="49" charset="0"/>
                <a:cs typeface="Consolas" pitchFamily="49" charset="0"/>
              </a:rPr>
              <a:t>://tenant/site</a:t>
            </a:r>
            <a:r>
              <a:rPr lang="en-US" sz="1350" b="1" dirty="0">
                <a:solidFill>
                  <a:sysClr val="windowText" lastClr="000000"/>
                </a:solidFill>
                <a:latin typeface="Consolas" pitchFamily="49" charset="0"/>
                <a:cs typeface="Consolas" pitchFamily="49" charset="0"/>
              </a:rPr>
              <a:t>/_api/search/query?</a:t>
            </a:r>
            <a:r>
              <a:rPr lang="en-US" sz="1350" dirty="0">
                <a:solidFill>
                  <a:srgbClr val="C00000"/>
                </a:solidFill>
                <a:latin typeface="Consolas" pitchFamily="49" charset="0"/>
                <a:cs typeface="Consolas" pitchFamily="49" charset="0"/>
              </a:rPr>
              <a:t>querytext='{KQL Query}'</a:t>
            </a:r>
          </a:p>
          <a:p>
            <a:pPr>
              <a:spcAft>
                <a:spcPts val="371"/>
              </a:spcAft>
            </a:pPr>
            <a:endParaRPr lang="en-US" sz="1350" dirty="0">
              <a:solidFill>
                <a:sysClr val="windowText" lastClr="000000"/>
              </a:solidFill>
            </a:endParaRPr>
          </a:p>
          <a:p>
            <a:pPr>
              <a:spcAft>
                <a:spcPts val="371"/>
              </a:spcAft>
            </a:pPr>
            <a:r>
              <a:rPr lang="en-US" sz="1350" dirty="0">
                <a:solidFill>
                  <a:sysClr val="windowText" lastClr="000000"/>
                </a:solidFill>
              </a:rPr>
              <a:t>Selecting Properties</a:t>
            </a:r>
          </a:p>
          <a:p>
            <a:pPr>
              <a:spcAft>
                <a:spcPts val="371"/>
              </a:spcAft>
            </a:pPr>
            <a:r>
              <a:rPr lang="en-US" sz="1350" b="1" dirty="0">
                <a:solidFill>
                  <a:sysClr val="windowText" lastClr="000000"/>
                </a:solidFill>
                <a:latin typeface="Consolas" pitchFamily="49" charset="0"/>
                <a:cs typeface="Consolas" pitchFamily="49" charset="0"/>
              </a:rPr>
              <a:t>https://tenant/site/_api/search/query?</a:t>
            </a:r>
            <a:r>
              <a:rPr lang="en-US" sz="1350" dirty="0">
                <a:solidFill>
                  <a:srgbClr val="C00000"/>
                </a:solidFill>
              </a:rPr>
              <a:t>querytext='test'&amp;selectproperties='Title,Rank'</a:t>
            </a:r>
          </a:p>
          <a:p>
            <a:pPr>
              <a:spcAft>
                <a:spcPts val="371"/>
              </a:spcAft>
            </a:pPr>
            <a:endParaRPr lang="en-US" sz="1350" dirty="0">
              <a:solidFill>
                <a:sysClr val="windowText" lastClr="000000"/>
              </a:solidFill>
            </a:endParaRPr>
          </a:p>
          <a:p>
            <a:pPr>
              <a:spcAft>
                <a:spcPts val="371"/>
              </a:spcAft>
            </a:pPr>
            <a:r>
              <a:rPr lang="en-US" sz="1350" dirty="0">
                <a:solidFill>
                  <a:sysClr val="windowText" lastClr="000000"/>
                </a:solidFill>
              </a:rPr>
              <a:t>Sorting</a:t>
            </a:r>
          </a:p>
          <a:p>
            <a:pPr>
              <a:spcAft>
                <a:spcPts val="371"/>
              </a:spcAft>
            </a:pPr>
            <a:r>
              <a:rPr lang="en-US" sz="1350" b="1" dirty="0">
                <a:solidFill>
                  <a:sysClr val="windowText" lastClr="000000"/>
                </a:solidFill>
                <a:latin typeface="Consolas" pitchFamily="49" charset="0"/>
                <a:cs typeface="Consolas" pitchFamily="49" charset="0"/>
              </a:rPr>
              <a:t>https://tenant/site/_api/search/query?</a:t>
            </a:r>
            <a:r>
              <a:rPr lang="en-US" sz="1350" dirty="0">
                <a:solidFill>
                  <a:srgbClr val="C00000"/>
                </a:solidFill>
                <a:latin typeface="Consolas" pitchFamily="49" charset="0"/>
                <a:cs typeface="Consolas" pitchFamily="49" charset="0"/>
              </a:rPr>
              <a:t>querytext='test'&amp;sortlist='LastModifiedTime:descending'</a:t>
            </a:r>
          </a:p>
          <a:p>
            <a:pPr>
              <a:spcAft>
                <a:spcPts val="371"/>
              </a:spcAft>
            </a:pPr>
            <a:endParaRPr lang="en-US" sz="1200" dirty="0" err="1">
              <a:solidFill>
                <a:sysClr val="windowText" lastClr="000000"/>
              </a:solidFill>
            </a:endParaRPr>
          </a:p>
        </p:txBody>
      </p:sp>
    </p:spTree>
    <p:extLst>
      <p:ext uri="{BB962C8B-B14F-4D97-AF65-F5344CB8AC3E}">
        <p14:creationId xmlns:p14="http://schemas.microsoft.com/office/powerpoint/2010/main" val="33900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2013 Search Architecture</a:t>
            </a:r>
            <a:endParaRPr lang="en-US" dirty="0"/>
          </a:p>
        </p:txBody>
      </p:sp>
      <p:sp>
        <p:nvSpPr>
          <p:cNvPr id="4" name="Rectangle 3"/>
          <p:cNvSpPr/>
          <p:nvPr/>
        </p:nvSpPr>
        <p:spPr>
          <a:xfrm>
            <a:off x="6226467" y="5819466"/>
            <a:ext cx="1300247" cy="8964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571" bIns="91571" rtlCol="0" anchor="b"/>
          <a:lstStyle/>
          <a:p>
            <a:pPr defTabSz="914188"/>
            <a:r>
              <a:rPr lang="en-US" sz="1568" dirty="0">
                <a:solidFill>
                  <a:srgbClr val="FFFFFF">
                    <a:alpha val="99000"/>
                  </a:srgbClr>
                </a:solidFill>
              </a:rPr>
              <a:t>Search</a:t>
            </a:r>
          </a:p>
          <a:p>
            <a:pPr defTabSz="914188"/>
            <a:r>
              <a:rPr lang="en-US" sz="1568" dirty="0">
                <a:solidFill>
                  <a:srgbClr val="FFFFFF">
                    <a:alpha val="99000"/>
                  </a:srgbClr>
                </a:solidFill>
              </a:rPr>
              <a:t>Admin</a:t>
            </a:r>
          </a:p>
        </p:txBody>
      </p:sp>
      <p:grpSp>
        <p:nvGrpSpPr>
          <p:cNvPr id="5" name="Group 4"/>
          <p:cNvGrpSpPr/>
          <p:nvPr/>
        </p:nvGrpSpPr>
        <p:grpSpPr>
          <a:xfrm>
            <a:off x="152400" y="2428438"/>
            <a:ext cx="1362595" cy="1853057"/>
            <a:chOff x="-1" y="1708150"/>
            <a:chExt cx="1879085" cy="1853320"/>
          </a:xfrm>
        </p:grpSpPr>
        <p:sp>
          <p:nvSpPr>
            <p:cNvPr id="6" name="TextBox 5"/>
            <p:cNvSpPr txBox="1"/>
            <p:nvPr/>
          </p:nvSpPr>
          <p:spPr>
            <a:xfrm>
              <a:off x="-1" y="3118209"/>
              <a:ext cx="1865435" cy="443261"/>
            </a:xfrm>
            <a:prstGeom prst="rect">
              <a:avLst/>
            </a:prstGeom>
            <a:noFill/>
          </p:spPr>
          <p:txBody>
            <a:bodyPr wrap="square" rtlCol="0" anchor="ctr">
              <a:spAutoFit/>
            </a:bodyPr>
            <a:lstStyle>
              <a:defPPr>
                <a:defRPr lang="en-US"/>
              </a:defPPr>
              <a:lvl1pPr algn="ctr">
                <a:lnSpc>
                  <a:spcPct val="95000"/>
                </a:lnSpc>
                <a:defRPr sz="3200" spc="-100">
                  <a:solidFill>
                    <a:schemeClr val="tx2"/>
                  </a:solidFill>
                  <a:latin typeface="Segoe Light" pitchFamily="34" charset="0"/>
                </a:defRPr>
              </a:lvl1pPr>
            </a:lstStyle>
            <a:p>
              <a:pPr defTabSz="914188"/>
              <a:r>
                <a:rPr lang="en-US" sz="2400" spc="0" dirty="0">
                  <a:ln w="0"/>
                  <a:solidFill>
                    <a:schemeClr val="tx1"/>
                  </a:solidFill>
                  <a:effectLst>
                    <a:outerShdw blurRad="38100" dist="19050" dir="2700000" algn="tl" rotWithShape="0">
                      <a:schemeClr val="dk1">
                        <a:alpha val="40000"/>
                      </a:schemeClr>
                    </a:outerShdw>
                  </a:effectLst>
                  <a:latin typeface="Segoe UI Light"/>
                </a:rPr>
                <a:t>Content</a:t>
              </a:r>
            </a:p>
          </p:txBody>
        </p:sp>
        <p:sp>
          <p:nvSpPr>
            <p:cNvPr id="7" name="Rectangle 6"/>
            <p:cNvSpPr/>
            <p:nvPr/>
          </p:nvSpPr>
          <p:spPr bwMode="auto">
            <a:xfrm>
              <a:off x="-1" y="1708150"/>
              <a:ext cx="1879085" cy="12984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547" tIns="45773" rIns="45773" bIns="91547"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spc="-50" dirty="0">
                <a:gradFill>
                  <a:gsLst>
                    <a:gs pos="0">
                      <a:srgbClr val="FFFFFF"/>
                    </a:gs>
                    <a:gs pos="100000">
                      <a:srgbClr val="FFFFFF"/>
                    </a:gs>
                  </a:gsLst>
                  <a:lin ang="5400000" scaled="0"/>
                </a:gradFill>
                <a:ea typeface="Segoe UI" pitchFamily="34" charset="0"/>
                <a:cs typeface="Segoe UI" pitchFamily="34" charset="0"/>
              </a:endParaRPr>
            </a:p>
          </p:txBody>
        </p:sp>
      </p:grpSp>
      <p:sp>
        <p:nvSpPr>
          <p:cNvPr id="9" name="Rectangle 8"/>
          <p:cNvSpPr/>
          <p:nvPr/>
        </p:nvSpPr>
        <p:spPr bwMode="auto">
          <a:xfrm>
            <a:off x="7795515" y="2427501"/>
            <a:ext cx="1194249" cy="13217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547" tIns="45773" rIns="45773" bIns="91547"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spc="-50" dirty="0">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7983109" y="3811284"/>
            <a:ext cx="819063" cy="509748"/>
          </a:xfrm>
          <a:prstGeom prst="rect">
            <a:avLst/>
          </a:prstGeom>
          <a:noFill/>
        </p:spPr>
        <p:txBody>
          <a:bodyPr wrap="square" rtlCol="0" anchor="ctr">
            <a:spAutoFit/>
          </a:bodyPr>
          <a:lstStyle>
            <a:defPPr>
              <a:defRPr lang="en-US"/>
            </a:defPPr>
            <a:lvl1pPr algn="ctr">
              <a:lnSpc>
                <a:spcPct val="95000"/>
              </a:lnSpc>
              <a:defRPr sz="3200" spc="-100">
                <a:solidFill>
                  <a:schemeClr val="tx2"/>
                </a:solidFill>
                <a:latin typeface="Segoe Light" pitchFamily="34" charset="0"/>
              </a:defRPr>
            </a:lvl1pPr>
          </a:lstStyle>
          <a:p>
            <a:pPr defTabSz="914188"/>
            <a:r>
              <a:rPr lang="en-US" sz="2800" spc="0" dirty="0">
                <a:ln w="0"/>
                <a:solidFill>
                  <a:schemeClr val="tx1"/>
                </a:solidFill>
                <a:effectLst>
                  <a:outerShdw blurRad="38100" dist="19050" dir="2700000" algn="tl" rotWithShape="0">
                    <a:schemeClr val="dk1">
                      <a:alpha val="40000"/>
                    </a:schemeClr>
                  </a:outerShdw>
                </a:effectLst>
                <a:latin typeface="Segoe UI Light"/>
              </a:rPr>
              <a:t>UX</a:t>
            </a:r>
          </a:p>
        </p:txBody>
      </p:sp>
      <p:sp>
        <p:nvSpPr>
          <p:cNvPr id="11" name="Rectangle 10"/>
          <p:cNvSpPr/>
          <p:nvPr/>
        </p:nvSpPr>
        <p:spPr>
          <a:xfrm>
            <a:off x="1698844" y="2427503"/>
            <a:ext cx="801946" cy="197710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571" bIns="91571" rtlCol="0" anchor="b"/>
          <a:lstStyle/>
          <a:p>
            <a:pPr defTabSz="914188"/>
            <a:r>
              <a:rPr lang="en-US" sz="1568" dirty="0">
                <a:solidFill>
                  <a:srgbClr val="FFFFFF">
                    <a:alpha val="99000"/>
                  </a:srgbClr>
                </a:solidFill>
              </a:rPr>
              <a:t>Crawl</a:t>
            </a:r>
          </a:p>
        </p:txBody>
      </p:sp>
      <p:sp>
        <p:nvSpPr>
          <p:cNvPr id="12" name="Rectangle 11"/>
          <p:cNvSpPr/>
          <p:nvPr/>
        </p:nvSpPr>
        <p:spPr>
          <a:xfrm>
            <a:off x="2591352" y="2427502"/>
            <a:ext cx="948998" cy="197710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571" bIns="91571" rtlCol="0" anchor="b"/>
          <a:lstStyle/>
          <a:p>
            <a:pPr defTabSz="914188"/>
            <a:r>
              <a:rPr lang="en-US" sz="1568" dirty="0">
                <a:solidFill>
                  <a:srgbClr val="FFFFFF">
                    <a:alpha val="99000"/>
                  </a:srgbClr>
                </a:solidFill>
              </a:rPr>
              <a:t>Content</a:t>
            </a:r>
            <a:br>
              <a:rPr lang="en-US" sz="1568" dirty="0">
                <a:solidFill>
                  <a:srgbClr val="FFFFFF">
                    <a:alpha val="99000"/>
                  </a:srgbClr>
                </a:solidFill>
              </a:rPr>
            </a:br>
            <a:r>
              <a:rPr lang="en-US" sz="1200" dirty="0">
                <a:solidFill>
                  <a:srgbClr val="FFFFFF">
                    <a:alpha val="99000"/>
                  </a:srgbClr>
                </a:solidFill>
              </a:rPr>
              <a:t>Processing</a:t>
            </a:r>
            <a:endParaRPr lang="en-US" sz="1568" dirty="0">
              <a:solidFill>
                <a:srgbClr val="FFFFFF">
                  <a:alpha val="99000"/>
                </a:srgbClr>
              </a:solidFill>
            </a:endParaRPr>
          </a:p>
        </p:txBody>
      </p:sp>
      <p:sp>
        <p:nvSpPr>
          <p:cNvPr id="13" name="Rectangle 12"/>
          <p:cNvSpPr/>
          <p:nvPr/>
        </p:nvSpPr>
        <p:spPr>
          <a:xfrm>
            <a:off x="3630913" y="2427502"/>
            <a:ext cx="2057018" cy="197710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547" bIns="91547" rtlCol="0" anchor="b"/>
          <a:lstStyle/>
          <a:p>
            <a:pPr defTabSz="914188"/>
            <a:r>
              <a:rPr lang="en-US" sz="1568" dirty="0">
                <a:solidFill>
                  <a:srgbClr val="FFFFFF">
                    <a:alpha val="99000"/>
                  </a:srgbClr>
                </a:solidFill>
              </a:rPr>
              <a:t>Index</a:t>
            </a:r>
          </a:p>
        </p:txBody>
      </p:sp>
      <p:sp>
        <p:nvSpPr>
          <p:cNvPr id="14" name="Rectangle 13"/>
          <p:cNvSpPr/>
          <p:nvPr/>
        </p:nvSpPr>
        <p:spPr>
          <a:xfrm>
            <a:off x="5778494" y="2427502"/>
            <a:ext cx="875471" cy="197710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547" bIns="91547" rtlCol="0" anchor="b"/>
          <a:lstStyle/>
          <a:p>
            <a:pPr algn="ctr" defTabSz="914188"/>
            <a:r>
              <a:rPr lang="en-US" sz="1568" dirty="0" smtClean="0">
                <a:solidFill>
                  <a:srgbClr val="FFFFFF">
                    <a:alpha val="99000"/>
                  </a:srgbClr>
                </a:solidFill>
              </a:rPr>
              <a:t>Query</a:t>
            </a:r>
            <a:r>
              <a:rPr lang="en-US" sz="1568" dirty="0">
                <a:solidFill>
                  <a:srgbClr val="FFFFFF">
                    <a:alpha val="99000"/>
                  </a:srgbClr>
                </a:solidFill>
              </a:rPr>
              <a:t/>
            </a:r>
            <a:br>
              <a:rPr lang="en-US" sz="1568" dirty="0">
                <a:solidFill>
                  <a:srgbClr val="FFFFFF">
                    <a:alpha val="99000"/>
                  </a:srgbClr>
                </a:solidFill>
              </a:rPr>
            </a:br>
            <a:r>
              <a:rPr lang="en-US" sz="1100" dirty="0" smtClean="0">
                <a:solidFill>
                  <a:srgbClr val="FFFFFF">
                    <a:alpha val="99000"/>
                  </a:srgbClr>
                </a:solidFill>
              </a:rPr>
              <a:t>Processing</a:t>
            </a:r>
            <a:endParaRPr lang="en-US" sz="1568" dirty="0">
              <a:solidFill>
                <a:srgbClr val="FFFFFF">
                  <a:alpha val="99000"/>
                </a:srgbClr>
              </a:solidFill>
            </a:endParaRPr>
          </a:p>
        </p:txBody>
      </p:sp>
      <p:sp>
        <p:nvSpPr>
          <p:cNvPr id="15" name="Rectangle 14"/>
          <p:cNvSpPr/>
          <p:nvPr/>
        </p:nvSpPr>
        <p:spPr>
          <a:xfrm>
            <a:off x="6744528" y="2427502"/>
            <a:ext cx="875472" cy="197710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547" bIns="91547" rtlCol="0" anchor="b"/>
          <a:lstStyle/>
          <a:p>
            <a:pPr defTabSz="914188"/>
            <a:r>
              <a:rPr lang="en-US" sz="1568" dirty="0">
                <a:solidFill>
                  <a:srgbClr val="FFFFFF">
                    <a:alpha val="99000"/>
                  </a:srgbClr>
                </a:solidFill>
              </a:rPr>
              <a:t>WFE</a:t>
            </a:r>
          </a:p>
        </p:txBody>
      </p:sp>
      <p:sp>
        <p:nvSpPr>
          <p:cNvPr id="16" name="Rectangle 15"/>
          <p:cNvSpPr/>
          <p:nvPr/>
        </p:nvSpPr>
        <p:spPr bwMode="auto">
          <a:xfrm>
            <a:off x="7390528" y="2521116"/>
            <a:ext cx="227706" cy="115411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91571" tIns="45786" rIns="45786" bIns="91571"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z="1568" spc="-50" dirty="0">
                <a:gradFill>
                  <a:gsLst>
                    <a:gs pos="0">
                      <a:srgbClr val="FFFFFF"/>
                    </a:gs>
                    <a:gs pos="100000">
                      <a:srgbClr val="FFFFFF"/>
                    </a:gs>
                  </a:gsLst>
                  <a:lin ang="5400000" scaled="0"/>
                </a:gradFill>
                <a:ea typeface="Segoe UI" pitchFamily="34" charset="0"/>
                <a:cs typeface="Segoe UI" pitchFamily="34" charset="0"/>
              </a:rPr>
              <a:t>API</a:t>
            </a:r>
          </a:p>
        </p:txBody>
      </p:sp>
      <p:sp>
        <p:nvSpPr>
          <p:cNvPr id="17" name="Rectangle 16"/>
          <p:cNvSpPr/>
          <p:nvPr/>
        </p:nvSpPr>
        <p:spPr>
          <a:xfrm>
            <a:off x="4010947" y="5167796"/>
            <a:ext cx="1300247" cy="8950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571" bIns="91571" rtlCol="0" anchor="b"/>
          <a:lstStyle/>
          <a:p>
            <a:pPr defTabSz="914188"/>
            <a:r>
              <a:rPr lang="en-US" sz="1568" dirty="0">
                <a:solidFill>
                  <a:srgbClr val="FFFFFF">
                    <a:alpha val="99000"/>
                  </a:srgbClr>
                </a:solidFill>
              </a:rPr>
              <a:t>Analytics</a:t>
            </a:r>
          </a:p>
          <a:p>
            <a:pPr defTabSz="914188"/>
            <a:r>
              <a:rPr lang="en-US" sz="1568" dirty="0">
                <a:solidFill>
                  <a:srgbClr val="FFFFFF">
                    <a:alpha val="99000"/>
                  </a:srgbClr>
                </a:solidFill>
              </a:rPr>
              <a:t>Processing</a:t>
            </a:r>
          </a:p>
        </p:txBody>
      </p:sp>
      <p:sp>
        <p:nvSpPr>
          <p:cNvPr id="18" name="Freeform 83"/>
          <p:cNvSpPr>
            <a:spLocks noEditPoints="1"/>
          </p:cNvSpPr>
          <p:nvPr/>
        </p:nvSpPr>
        <p:spPr bwMode="black">
          <a:xfrm>
            <a:off x="742479" y="2551898"/>
            <a:ext cx="364778" cy="530955"/>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419" tIns="41214" rIns="82419" bIns="41214" numCol="1" anchor="t" anchorCtr="0" compatLnSpc="1">
            <a:prstTxWarp prst="textNoShape">
              <a:avLst/>
            </a:prstTxWarp>
          </a:bodyPr>
          <a:lstStyle/>
          <a:p>
            <a:pPr defTabSz="914188"/>
            <a:endParaRPr lang="en-US" sz="1600" dirty="0">
              <a:solidFill>
                <a:srgbClr val="000000"/>
              </a:solidFill>
            </a:endParaRPr>
          </a:p>
        </p:txBody>
      </p:sp>
      <p:sp>
        <p:nvSpPr>
          <p:cNvPr id="19" name="Freeform 79"/>
          <p:cNvSpPr>
            <a:spLocks noEditPoints="1"/>
          </p:cNvSpPr>
          <p:nvPr/>
        </p:nvSpPr>
        <p:spPr bwMode="black">
          <a:xfrm>
            <a:off x="807953" y="3155080"/>
            <a:ext cx="265038" cy="412669"/>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82419" tIns="41214" rIns="82419" bIns="41214" numCol="1" anchor="t" anchorCtr="0" compatLnSpc="1">
            <a:prstTxWarp prst="textNoShape">
              <a:avLst/>
            </a:prstTxWarp>
          </a:bodyPr>
          <a:lstStyle/>
          <a:p>
            <a:pPr defTabSz="914188"/>
            <a:endParaRPr lang="en-US" sz="1600" dirty="0">
              <a:solidFill>
                <a:srgbClr val="000000"/>
              </a:solidFill>
            </a:endParaRPr>
          </a:p>
        </p:txBody>
      </p:sp>
      <p:sp>
        <p:nvSpPr>
          <p:cNvPr id="20" name="Freeform 7"/>
          <p:cNvSpPr>
            <a:spLocks noEditPoints="1"/>
          </p:cNvSpPr>
          <p:nvPr/>
        </p:nvSpPr>
        <p:spPr bwMode="black">
          <a:xfrm>
            <a:off x="480960" y="2938675"/>
            <a:ext cx="294963" cy="412669"/>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416" tIns="41212" rIns="82416" bIns="41212" numCol="1" rtlCol="0" anchor="ctr" anchorCtr="0" compatLnSpc="1">
            <a:prstTxWarp prst="textNoShape">
              <a:avLst/>
            </a:prstTxWarp>
          </a:bodyPr>
          <a:lstStyle/>
          <a:p>
            <a:pPr defTabSz="740598"/>
            <a:endParaRPr lang="en-US" spc="-122" dirty="0">
              <a:solidFill>
                <a:srgbClr val="000000">
                  <a:lumMod val="50000"/>
                </a:srgbClr>
              </a:solidFill>
              <a:latin typeface="Segoe Light" pitchFamily="34" charset="0"/>
            </a:endParaRPr>
          </a:p>
        </p:txBody>
      </p:sp>
      <p:sp>
        <p:nvSpPr>
          <p:cNvPr id="21" name="Rounded Rectangle 6"/>
          <p:cNvSpPr/>
          <p:nvPr/>
        </p:nvSpPr>
        <p:spPr bwMode="black">
          <a:xfrm rot="16200000">
            <a:off x="8018875" y="2669633"/>
            <a:ext cx="747473" cy="783223"/>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416" tIns="41212" rIns="82416" bIns="41212" numCol="1" rtlCol="0" anchor="ctr" anchorCtr="0" compatLnSpc="1">
            <a:prstTxWarp prst="textNoShape">
              <a:avLst/>
            </a:prstTxWarp>
          </a:bodyPr>
          <a:lstStyle/>
          <a:p>
            <a:pPr defTabSz="740598"/>
            <a:endParaRPr lang="en-US" spc="-122" dirty="0">
              <a:solidFill>
                <a:srgbClr val="000000">
                  <a:lumMod val="50000"/>
                </a:srgbClr>
              </a:solidFill>
              <a:latin typeface="Segoe Light" pitchFamily="34" charset="0"/>
            </a:endParaRPr>
          </a:p>
        </p:txBody>
      </p:sp>
      <p:grpSp>
        <p:nvGrpSpPr>
          <p:cNvPr id="22" name="Group 21"/>
          <p:cNvGrpSpPr/>
          <p:nvPr/>
        </p:nvGrpSpPr>
        <p:grpSpPr bwMode="black">
          <a:xfrm>
            <a:off x="2700511" y="5359839"/>
            <a:ext cx="470777" cy="530983"/>
            <a:chOff x="5184775" y="225425"/>
            <a:chExt cx="1500188" cy="1220788"/>
          </a:xfrm>
          <a:solidFill>
            <a:srgbClr val="FFFFFF"/>
          </a:solidFill>
        </p:grpSpPr>
        <p:sp>
          <p:nvSpPr>
            <p:cNvPr id="23"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547" tIns="45773" rIns="91547" bIns="45773" numCol="1" anchor="t" anchorCtr="0" compatLnSpc="1">
              <a:prstTxWarp prst="textNoShape">
                <a:avLst/>
              </a:prstTxWarp>
            </a:bodyPr>
            <a:lstStyle/>
            <a:p>
              <a:pPr defTabSz="914188"/>
              <a:endParaRPr lang="en-US" sz="1600" dirty="0">
                <a:solidFill>
                  <a:srgbClr val="000000"/>
                </a:solidFill>
              </a:endParaRPr>
            </a:p>
          </p:txBody>
        </p:sp>
        <p:sp>
          <p:nvSpPr>
            <p:cNvPr id="24"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547" tIns="45773" rIns="91547" bIns="45773" numCol="1" anchor="t" anchorCtr="0" compatLnSpc="1">
              <a:prstTxWarp prst="textNoShape">
                <a:avLst/>
              </a:prstTxWarp>
            </a:bodyPr>
            <a:lstStyle/>
            <a:p>
              <a:pPr defTabSz="914188"/>
              <a:endParaRPr lang="en-US" sz="1600" dirty="0">
                <a:solidFill>
                  <a:srgbClr val="000000"/>
                </a:solidFill>
              </a:endParaRPr>
            </a:p>
          </p:txBody>
        </p:sp>
        <p:sp>
          <p:nvSpPr>
            <p:cNvPr id="25"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547" tIns="45773" rIns="91547" bIns="45773" numCol="1" anchor="t" anchorCtr="0" compatLnSpc="1">
              <a:prstTxWarp prst="textNoShape">
                <a:avLst/>
              </a:prstTxWarp>
            </a:bodyPr>
            <a:lstStyle/>
            <a:p>
              <a:pPr defTabSz="914188"/>
              <a:endParaRPr lang="en-US" sz="1600" dirty="0">
                <a:solidFill>
                  <a:srgbClr val="000000"/>
                </a:solidFill>
              </a:endParaRPr>
            </a:p>
          </p:txBody>
        </p:sp>
      </p:grpSp>
      <p:cxnSp>
        <p:nvCxnSpPr>
          <p:cNvPr id="26" name="Straight Connector 56"/>
          <p:cNvCxnSpPr>
            <a:endCxn id="15" idx="2"/>
          </p:cNvCxnSpPr>
          <p:nvPr/>
        </p:nvCxnSpPr>
        <p:spPr>
          <a:xfrm flipV="1">
            <a:off x="5311194" y="4404606"/>
            <a:ext cx="1871070" cy="1042361"/>
          </a:xfrm>
          <a:prstGeom prst="bentConnector2">
            <a:avLst/>
          </a:prstGeom>
          <a:ln w="38100">
            <a:solidFill>
              <a:schemeClr val="tx2"/>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56"/>
          <p:cNvCxnSpPr>
            <a:stCxn id="12" idx="2"/>
          </p:cNvCxnSpPr>
          <p:nvPr/>
        </p:nvCxnSpPr>
        <p:spPr>
          <a:xfrm rot="16200000" flipH="1">
            <a:off x="3017218" y="4453238"/>
            <a:ext cx="1042362" cy="945096"/>
          </a:xfrm>
          <a:prstGeom prst="bentConnector2">
            <a:avLst/>
          </a:prstGeom>
          <a:ln w="38100">
            <a:solidFill>
              <a:schemeClr val="tx2"/>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3915573" y="2427501"/>
            <a:ext cx="1485560" cy="14268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547" bIns="91547" rtlCol="0" anchor="b"/>
          <a:lstStyle/>
          <a:p>
            <a:pPr defTabSz="914188"/>
            <a:r>
              <a:rPr lang="en-US" sz="1568" dirty="0" smtClean="0">
                <a:solidFill>
                  <a:srgbClr val="FFFFFF">
                    <a:alpha val="99000"/>
                  </a:srgbClr>
                </a:solidFill>
              </a:rPr>
              <a:t>Search </a:t>
            </a:r>
            <a:r>
              <a:rPr lang="en-US" sz="1568" dirty="0">
                <a:solidFill>
                  <a:srgbClr val="FFFFFF">
                    <a:alpha val="99000"/>
                  </a:srgbClr>
                </a:solidFill>
              </a:rPr>
              <a:t>Index</a:t>
            </a:r>
          </a:p>
        </p:txBody>
      </p:sp>
      <p:sp>
        <p:nvSpPr>
          <p:cNvPr id="29" name="Freeform 104"/>
          <p:cNvSpPr>
            <a:spLocks noEditPoints="1"/>
          </p:cNvSpPr>
          <p:nvPr/>
        </p:nvSpPr>
        <p:spPr bwMode="black">
          <a:xfrm>
            <a:off x="4267200" y="2590800"/>
            <a:ext cx="663050" cy="669464"/>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noFill/>
          </a:ln>
          <a:extLst/>
        </p:spPr>
        <p:txBody>
          <a:bodyPr vert="horz" wrap="square" lIns="89646" tIns="44823" rIns="89646" bIns="44823" numCol="1" anchor="t" anchorCtr="0" compatLnSpc="1">
            <a:prstTxWarp prst="textNoShape">
              <a:avLst/>
            </a:prstTxWarp>
          </a:bodyPr>
          <a:lstStyle/>
          <a:p>
            <a:pPr defTabSz="896354"/>
            <a:endParaRPr lang="en-US" sz="1730" dirty="0">
              <a:solidFill>
                <a:srgbClr val="000000"/>
              </a:solidFill>
            </a:endParaRPr>
          </a:p>
        </p:txBody>
      </p:sp>
      <p:cxnSp>
        <p:nvCxnSpPr>
          <p:cNvPr id="30" name="Straight Connector 29"/>
          <p:cNvCxnSpPr/>
          <p:nvPr/>
        </p:nvCxnSpPr>
        <p:spPr>
          <a:xfrm>
            <a:off x="2484745" y="3070112"/>
            <a:ext cx="268260" cy="1"/>
          </a:xfrm>
          <a:prstGeom prst="line">
            <a:avLst/>
          </a:prstGeom>
          <a:ln w="38100">
            <a:solidFill>
              <a:schemeClr val="tx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450780" y="3070112"/>
            <a:ext cx="268260" cy="1"/>
          </a:xfrm>
          <a:prstGeom prst="line">
            <a:avLst/>
          </a:prstGeom>
          <a:ln w="38100">
            <a:solidFill>
              <a:schemeClr val="tx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597822" y="3149666"/>
            <a:ext cx="268260" cy="1"/>
          </a:xfrm>
          <a:prstGeom prst="line">
            <a:avLst/>
          </a:prstGeom>
          <a:ln w="38100">
            <a:solidFill>
              <a:schemeClr val="tx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564395" y="3145022"/>
            <a:ext cx="268260" cy="1"/>
          </a:xfrm>
          <a:prstGeom prst="line">
            <a:avLst/>
          </a:prstGeom>
          <a:ln w="38100">
            <a:solidFill>
              <a:schemeClr val="tx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597822" y="2973973"/>
            <a:ext cx="268260" cy="1"/>
          </a:xfrm>
          <a:prstGeom prst="line">
            <a:avLst/>
          </a:prstGeom>
          <a:ln w="38100">
            <a:solidFill>
              <a:schemeClr val="tx2"/>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564395" y="2969329"/>
            <a:ext cx="268260" cy="1"/>
          </a:xfrm>
          <a:prstGeom prst="line">
            <a:avLst/>
          </a:prstGeom>
          <a:ln w="38100">
            <a:solidFill>
              <a:schemeClr val="tx2"/>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13" idx="2"/>
          </p:cNvCxnSpPr>
          <p:nvPr/>
        </p:nvCxnSpPr>
        <p:spPr>
          <a:xfrm flipH="1" flipV="1">
            <a:off x="4659422" y="4404606"/>
            <a:ext cx="1648" cy="594839"/>
          </a:xfrm>
          <a:prstGeom prst="line">
            <a:avLst/>
          </a:prstGeom>
          <a:ln w="38100">
            <a:solidFill>
              <a:schemeClr val="tx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bwMode="auto">
          <a:xfrm>
            <a:off x="6226467" y="1276336"/>
            <a:ext cx="2765133" cy="845244"/>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571" tIns="45786" rIns="45786" bIns="91571"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sz="1372" spc="-50" dirty="0">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37"/>
          <p:cNvSpPr/>
          <p:nvPr/>
        </p:nvSpPr>
        <p:spPr bwMode="auto">
          <a:xfrm>
            <a:off x="6400800" y="1433568"/>
            <a:ext cx="99757" cy="23934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547" tIns="45773" rIns="45773" bIns="91547"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US" sz="1372" spc="-50" dirty="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p:cNvSpPr/>
          <p:nvPr/>
        </p:nvSpPr>
        <p:spPr bwMode="auto">
          <a:xfrm>
            <a:off x="6400800" y="1738543"/>
            <a:ext cx="99757" cy="2393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547" tIns="45773" rIns="45773" bIns="91547"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US" sz="1372" spc="-50"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a:xfrm>
            <a:off x="6557211" y="1412514"/>
            <a:ext cx="1443789" cy="271806"/>
          </a:xfrm>
          <a:prstGeom prst="rect">
            <a:avLst/>
          </a:prstGeom>
        </p:spPr>
        <p:txBody>
          <a:bodyPr wrap="square" lIns="0" anchor="ctr">
            <a:spAutoFit/>
          </a:bodyPr>
          <a:lstStyle/>
          <a:p>
            <a:pPr defTabSz="913924" eaLnBrk="0" hangingPunct="0">
              <a:lnSpc>
                <a:spcPct val="85000"/>
              </a:lnSpc>
            </a:pPr>
            <a:r>
              <a:rPr lang="en-US" sz="1372" dirty="0">
                <a:ln w="0"/>
                <a:effectLst>
                  <a:outerShdw blurRad="38100" dist="19050" dir="2700000" algn="tl" rotWithShape="0">
                    <a:schemeClr val="dk1">
                      <a:alpha val="40000"/>
                    </a:schemeClr>
                  </a:outerShdw>
                </a:effectLst>
              </a:rPr>
              <a:t>Public API</a:t>
            </a:r>
          </a:p>
        </p:txBody>
      </p:sp>
      <p:sp>
        <p:nvSpPr>
          <p:cNvPr id="41" name="Rectangle 40"/>
          <p:cNvSpPr/>
          <p:nvPr/>
        </p:nvSpPr>
        <p:spPr>
          <a:xfrm>
            <a:off x="6557210" y="1709746"/>
            <a:ext cx="2216965" cy="269522"/>
          </a:xfrm>
          <a:prstGeom prst="rect">
            <a:avLst/>
          </a:prstGeom>
        </p:spPr>
        <p:txBody>
          <a:bodyPr wrap="square" lIns="0" anchor="ctr">
            <a:spAutoFit/>
          </a:bodyPr>
          <a:lstStyle/>
          <a:p>
            <a:pPr defTabSz="913924" eaLnBrk="0" hangingPunct="0">
              <a:lnSpc>
                <a:spcPct val="85000"/>
              </a:lnSpc>
            </a:pPr>
            <a:r>
              <a:rPr lang="en-US" sz="1372" dirty="0">
                <a:ln w="0"/>
                <a:effectLst>
                  <a:outerShdw blurRad="38100" dist="19050" dir="2700000" algn="tl" rotWithShape="0">
                    <a:schemeClr val="dk1">
                      <a:alpha val="40000"/>
                    </a:schemeClr>
                  </a:outerShdw>
                </a:effectLst>
              </a:rPr>
              <a:t>Unit of scale/role boundary</a:t>
            </a:r>
          </a:p>
        </p:txBody>
      </p:sp>
    </p:spTree>
    <p:extLst>
      <p:ext uri="{BB962C8B-B14F-4D97-AF65-F5344CB8AC3E}">
        <p14:creationId xmlns:p14="http://schemas.microsoft.com/office/powerpoint/2010/main" val="25506636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and REST</a:t>
            </a:r>
            <a:endParaRPr lang="en-US" dirty="0"/>
          </a:p>
        </p:txBody>
      </p:sp>
      <p:sp>
        <p:nvSpPr>
          <p:cNvPr id="5" name="TextBox 4"/>
          <p:cNvSpPr txBox="1"/>
          <p:nvPr/>
        </p:nvSpPr>
        <p:spPr>
          <a:xfrm>
            <a:off x="600939" y="1928422"/>
            <a:ext cx="5808222" cy="2990481"/>
          </a:xfrm>
          <a:prstGeom prst="rect">
            <a:avLst/>
          </a:prstGeom>
          <a:noFill/>
          <a:ln w="19050">
            <a:solidFill>
              <a:schemeClr val="bg1">
                <a:lumMod val="75000"/>
              </a:schemeClr>
            </a:solidFill>
          </a:ln>
        </p:spPr>
        <p:txBody>
          <a:bodyPr wrap="none" lIns="112981" tIns="90384" rIns="112981" bIns="90384" rtlCol="0">
            <a:spAutoFit/>
          </a:bodyPr>
          <a:lstStyle/>
          <a:p>
            <a:pPr defTabSz="685983" fontAlgn="base">
              <a:lnSpc>
                <a:spcPct val="90000"/>
              </a:lnSpc>
              <a:spcBef>
                <a:spcPct val="0"/>
              </a:spcBef>
              <a:spcAft>
                <a:spcPts val="371"/>
              </a:spcAft>
            </a:pPr>
            <a:r>
              <a:rPr lang="en-US" sz="1350" dirty="0">
                <a:solidFill>
                  <a:sysClr val="windowText" lastClr="000000"/>
                </a:solidFill>
                <a:latin typeface="Consolas" pitchFamily="49" charset="0"/>
                <a:cs typeface="Consolas" pitchFamily="49" charset="0"/>
              </a:rPr>
              <a:t>$.</a:t>
            </a:r>
            <a:r>
              <a:rPr lang="en-US" sz="1350" dirty="0" err="1">
                <a:solidFill>
                  <a:sysClr val="windowText" lastClr="000000"/>
                </a:solidFill>
                <a:latin typeface="Consolas" pitchFamily="49" charset="0"/>
                <a:cs typeface="Consolas" pitchFamily="49" charset="0"/>
              </a:rPr>
              <a:t>ajax</a:t>
            </a:r>
            <a:r>
              <a:rPr lang="en-US" sz="1350" dirty="0">
                <a:solidFill>
                  <a:sysClr val="windowText" lastClr="000000"/>
                </a:solidFill>
                <a:latin typeface="Consolas" pitchFamily="49" charset="0"/>
                <a:cs typeface="Consolas" pitchFamily="49" charset="0"/>
              </a:rPr>
              <a:t>(</a:t>
            </a:r>
          </a:p>
          <a:p>
            <a:pPr defTabSz="685983" fontAlgn="base">
              <a:lnSpc>
                <a:spcPct val="90000"/>
              </a:lnSpc>
              <a:spcBef>
                <a:spcPct val="0"/>
              </a:spcBef>
              <a:spcAft>
                <a:spcPts val="371"/>
              </a:spcAft>
            </a:pPr>
            <a:r>
              <a:rPr lang="en-US" sz="1350" dirty="0">
                <a:solidFill>
                  <a:sysClr val="windowText" lastClr="000000"/>
                </a:solidFill>
                <a:latin typeface="Consolas" pitchFamily="49" charset="0"/>
                <a:cs typeface="Consolas" pitchFamily="49" charset="0"/>
              </a:rPr>
              <a:t>        {</a:t>
            </a:r>
          </a:p>
          <a:p>
            <a:pPr defTabSz="685983" fontAlgn="base">
              <a:lnSpc>
                <a:spcPct val="90000"/>
              </a:lnSpc>
              <a:spcBef>
                <a:spcPct val="0"/>
              </a:spcBef>
              <a:spcAft>
                <a:spcPts val="371"/>
              </a:spcAft>
            </a:pPr>
            <a:r>
              <a:rPr lang="en-US" sz="1350" dirty="0">
                <a:solidFill>
                  <a:sysClr val="windowText" lastClr="000000"/>
                </a:solidFill>
                <a:latin typeface="Consolas" pitchFamily="49" charset="0"/>
                <a:cs typeface="Consolas" pitchFamily="49" charset="0"/>
              </a:rPr>
              <a:t>            url: </a:t>
            </a:r>
            <a:r>
              <a:rPr lang="en-US" sz="1350" dirty="0">
                <a:solidFill>
                  <a:srgbClr val="C00000"/>
                </a:solidFill>
                <a:latin typeface="Consolas" pitchFamily="49" charset="0"/>
                <a:cs typeface="Consolas" pitchFamily="49" charset="0"/>
              </a:rPr>
              <a:t>"</a:t>
            </a:r>
            <a:r>
              <a:rPr lang="pt-BR" sz="1350" dirty="0">
                <a:solidFill>
                  <a:srgbClr val="C00000"/>
                </a:solidFill>
                <a:latin typeface="Consolas" pitchFamily="49" charset="0"/>
                <a:cs typeface="Consolas" pitchFamily="49" charset="0"/>
              </a:rPr>
              <a:t>http://site/_api/search/" +</a:t>
            </a:r>
          </a:p>
          <a:p>
            <a:pPr defTabSz="685983" fontAlgn="base">
              <a:lnSpc>
                <a:spcPct val="90000"/>
              </a:lnSpc>
              <a:spcBef>
                <a:spcPct val="0"/>
              </a:spcBef>
              <a:spcAft>
                <a:spcPts val="371"/>
              </a:spcAft>
            </a:pPr>
            <a:r>
              <a:rPr lang="pt-BR" sz="1350" dirty="0">
                <a:solidFill>
                  <a:srgbClr val="C00000"/>
                </a:solidFill>
                <a:latin typeface="Consolas" pitchFamily="49" charset="0"/>
                <a:cs typeface="Consolas" pitchFamily="49" charset="0"/>
              </a:rPr>
              <a:t>                 "query?querytext='{KQL Query}‘"</a:t>
            </a:r>
            <a:r>
              <a:rPr lang="en-US" sz="1350" dirty="0">
                <a:solidFill>
                  <a:sysClr val="windowText" lastClr="000000"/>
                </a:solidFill>
                <a:latin typeface="Consolas" pitchFamily="49" charset="0"/>
                <a:cs typeface="Consolas" pitchFamily="49" charset="0"/>
              </a:rPr>
              <a:t>,</a:t>
            </a:r>
          </a:p>
          <a:p>
            <a:pPr defTabSz="685983" fontAlgn="base">
              <a:lnSpc>
                <a:spcPct val="90000"/>
              </a:lnSpc>
              <a:spcBef>
                <a:spcPct val="0"/>
              </a:spcBef>
              <a:spcAft>
                <a:spcPts val="371"/>
              </a:spcAft>
            </a:pPr>
            <a:r>
              <a:rPr lang="en-US" sz="1350" dirty="0">
                <a:solidFill>
                  <a:sysClr val="windowText" lastClr="000000"/>
                </a:solidFill>
                <a:latin typeface="Consolas" pitchFamily="49" charset="0"/>
                <a:cs typeface="Consolas" pitchFamily="49" charset="0"/>
              </a:rPr>
              <a:t>            method: </a:t>
            </a:r>
            <a:r>
              <a:rPr lang="en-US" sz="1350" dirty="0">
                <a:solidFill>
                  <a:srgbClr val="C00000"/>
                </a:solidFill>
                <a:latin typeface="Consolas" pitchFamily="49" charset="0"/>
                <a:cs typeface="Consolas" pitchFamily="49" charset="0"/>
              </a:rPr>
              <a:t>"GET"</a:t>
            </a:r>
            <a:r>
              <a:rPr lang="en-US" sz="1350" dirty="0">
                <a:solidFill>
                  <a:sysClr val="windowText" lastClr="000000"/>
                </a:solidFill>
                <a:latin typeface="Consolas" pitchFamily="49" charset="0"/>
                <a:cs typeface="Consolas" pitchFamily="49" charset="0"/>
              </a:rPr>
              <a:t>,</a:t>
            </a:r>
          </a:p>
          <a:p>
            <a:pPr defTabSz="685983" fontAlgn="base">
              <a:lnSpc>
                <a:spcPct val="90000"/>
              </a:lnSpc>
              <a:spcBef>
                <a:spcPct val="0"/>
              </a:spcBef>
              <a:spcAft>
                <a:spcPts val="371"/>
              </a:spcAft>
            </a:pPr>
            <a:r>
              <a:rPr lang="en-US" sz="1350" dirty="0">
                <a:solidFill>
                  <a:sysClr val="windowText" lastClr="000000"/>
                </a:solidFill>
                <a:latin typeface="Consolas" pitchFamily="49" charset="0"/>
                <a:cs typeface="Consolas" pitchFamily="49" charset="0"/>
              </a:rPr>
              <a:t>            headers: {</a:t>
            </a:r>
          </a:p>
          <a:p>
            <a:pPr defTabSz="685983" fontAlgn="base">
              <a:lnSpc>
                <a:spcPct val="90000"/>
              </a:lnSpc>
              <a:spcBef>
                <a:spcPct val="0"/>
              </a:spcBef>
              <a:spcAft>
                <a:spcPts val="371"/>
              </a:spcAft>
            </a:pPr>
            <a:r>
              <a:rPr lang="en-US" sz="1350" dirty="0">
                <a:solidFill>
                  <a:sysClr val="windowText" lastClr="000000"/>
                </a:solidFill>
                <a:latin typeface="Consolas" pitchFamily="49" charset="0"/>
                <a:cs typeface="Consolas" pitchFamily="49" charset="0"/>
              </a:rPr>
              <a:t>                </a:t>
            </a:r>
            <a:r>
              <a:rPr lang="en-US" sz="1350" dirty="0">
                <a:solidFill>
                  <a:srgbClr val="C00000"/>
                </a:solidFill>
                <a:latin typeface="Consolas" pitchFamily="49" charset="0"/>
                <a:cs typeface="Consolas" pitchFamily="49" charset="0"/>
              </a:rPr>
              <a:t>"accept"</a:t>
            </a:r>
            <a:r>
              <a:rPr lang="en-US" sz="1350" dirty="0">
                <a:solidFill>
                  <a:sysClr val="windowText" lastClr="000000"/>
                </a:solidFill>
                <a:latin typeface="Consolas" pitchFamily="49" charset="0"/>
                <a:cs typeface="Consolas" pitchFamily="49" charset="0"/>
              </a:rPr>
              <a:t>: </a:t>
            </a:r>
            <a:r>
              <a:rPr lang="en-US" sz="1350" dirty="0">
                <a:solidFill>
                  <a:srgbClr val="C00000"/>
                </a:solidFill>
                <a:latin typeface="Consolas" pitchFamily="49" charset="0"/>
                <a:cs typeface="Consolas" pitchFamily="49" charset="0"/>
              </a:rPr>
              <a:t>"application/</a:t>
            </a:r>
            <a:r>
              <a:rPr lang="en-US" sz="1350" dirty="0" err="1">
                <a:solidFill>
                  <a:srgbClr val="C00000"/>
                </a:solidFill>
                <a:latin typeface="Consolas" pitchFamily="49" charset="0"/>
                <a:cs typeface="Consolas" pitchFamily="49" charset="0"/>
              </a:rPr>
              <a:t>json;odata</a:t>
            </a:r>
            <a:r>
              <a:rPr lang="en-US" sz="1350" dirty="0">
                <a:solidFill>
                  <a:srgbClr val="C00000"/>
                </a:solidFill>
                <a:latin typeface="Consolas" pitchFamily="49" charset="0"/>
                <a:cs typeface="Consolas" pitchFamily="49" charset="0"/>
              </a:rPr>
              <a:t>=verbose"</a:t>
            </a:r>
            <a:r>
              <a:rPr lang="en-US" sz="1350" dirty="0">
                <a:solidFill>
                  <a:sysClr val="windowText" lastClr="000000"/>
                </a:solidFill>
                <a:latin typeface="Consolas" pitchFamily="49" charset="0"/>
                <a:cs typeface="Consolas" pitchFamily="49" charset="0"/>
              </a:rPr>
              <a:t>,</a:t>
            </a:r>
          </a:p>
          <a:p>
            <a:pPr defTabSz="685983" fontAlgn="base">
              <a:lnSpc>
                <a:spcPct val="90000"/>
              </a:lnSpc>
              <a:spcBef>
                <a:spcPct val="0"/>
              </a:spcBef>
              <a:spcAft>
                <a:spcPts val="371"/>
              </a:spcAft>
            </a:pPr>
            <a:r>
              <a:rPr lang="en-US" sz="1350" dirty="0">
                <a:solidFill>
                  <a:sysClr val="windowText" lastClr="000000"/>
                </a:solidFill>
                <a:latin typeface="Consolas" pitchFamily="49" charset="0"/>
                <a:cs typeface="Consolas" pitchFamily="49" charset="0"/>
              </a:rPr>
              <a:t>            },</a:t>
            </a:r>
          </a:p>
          <a:p>
            <a:pPr defTabSz="685983" fontAlgn="base">
              <a:lnSpc>
                <a:spcPct val="90000"/>
              </a:lnSpc>
              <a:spcBef>
                <a:spcPct val="0"/>
              </a:spcBef>
              <a:spcAft>
                <a:spcPts val="371"/>
              </a:spcAft>
            </a:pPr>
            <a:r>
              <a:rPr lang="en-US" sz="1350" dirty="0">
                <a:solidFill>
                  <a:sysClr val="windowText" lastClr="000000"/>
                </a:solidFill>
                <a:latin typeface="Consolas" pitchFamily="49" charset="0"/>
                <a:cs typeface="Consolas" pitchFamily="49" charset="0"/>
              </a:rPr>
              <a:t>            success: </a:t>
            </a:r>
            <a:r>
              <a:rPr lang="en-US" sz="1350" dirty="0" err="1">
                <a:solidFill>
                  <a:sysClr val="windowText" lastClr="000000"/>
                </a:solidFill>
                <a:latin typeface="Consolas" pitchFamily="49" charset="0"/>
                <a:cs typeface="Consolas" pitchFamily="49" charset="0"/>
              </a:rPr>
              <a:t>onSuccess</a:t>
            </a:r>
            <a:r>
              <a:rPr lang="en-US" sz="1350" dirty="0">
                <a:solidFill>
                  <a:sysClr val="windowText" lastClr="000000"/>
                </a:solidFill>
                <a:latin typeface="Consolas" pitchFamily="49" charset="0"/>
                <a:cs typeface="Consolas" pitchFamily="49" charset="0"/>
              </a:rPr>
              <a:t>,</a:t>
            </a:r>
          </a:p>
          <a:p>
            <a:pPr defTabSz="685983" fontAlgn="base">
              <a:lnSpc>
                <a:spcPct val="90000"/>
              </a:lnSpc>
              <a:spcBef>
                <a:spcPct val="0"/>
              </a:spcBef>
              <a:spcAft>
                <a:spcPts val="371"/>
              </a:spcAft>
            </a:pPr>
            <a:r>
              <a:rPr lang="en-US" sz="1350" dirty="0">
                <a:solidFill>
                  <a:sysClr val="windowText" lastClr="000000"/>
                </a:solidFill>
                <a:latin typeface="Consolas" pitchFamily="49" charset="0"/>
                <a:cs typeface="Consolas" pitchFamily="49" charset="0"/>
              </a:rPr>
              <a:t>            error: </a:t>
            </a:r>
            <a:r>
              <a:rPr lang="en-US" sz="1350" dirty="0" err="1">
                <a:solidFill>
                  <a:sysClr val="windowText" lastClr="000000"/>
                </a:solidFill>
                <a:latin typeface="Consolas" pitchFamily="49" charset="0"/>
                <a:cs typeface="Consolas" pitchFamily="49" charset="0"/>
              </a:rPr>
              <a:t>onError</a:t>
            </a:r>
            <a:endParaRPr lang="en-US" sz="1350" dirty="0">
              <a:solidFill>
                <a:sysClr val="windowText" lastClr="000000"/>
              </a:solidFill>
              <a:latin typeface="Consolas" pitchFamily="49" charset="0"/>
              <a:cs typeface="Consolas" pitchFamily="49" charset="0"/>
            </a:endParaRPr>
          </a:p>
          <a:p>
            <a:pPr defTabSz="685983" fontAlgn="base">
              <a:lnSpc>
                <a:spcPct val="90000"/>
              </a:lnSpc>
              <a:spcBef>
                <a:spcPct val="0"/>
              </a:spcBef>
              <a:spcAft>
                <a:spcPts val="371"/>
              </a:spcAft>
            </a:pPr>
            <a:r>
              <a:rPr lang="en-US" sz="1350" dirty="0">
                <a:solidFill>
                  <a:sysClr val="windowText" lastClr="000000"/>
                </a:solidFill>
                <a:latin typeface="Consolas" pitchFamily="49" charset="0"/>
                <a:cs typeface="Consolas" pitchFamily="49" charset="0"/>
              </a:rPr>
              <a:t>        }</a:t>
            </a:r>
          </a:p>
          <a:p>
            <a:pPr defTabSz="685983" fontAlgn="base">
              <a:lnSpc>
                <a:spcPct val="90000"/>
              </a:lnSpc>
              <a:spcBef>
                <a:spcPct val="0"/>
              </a:spcBef>
              <a:spcAft>
                <a:spcPts val="371"/>
              </a:spcAft>
            </a:pPr>
            <a:r>
              <a:rPr lang="en-US" sz="1350" dirty="0">
                <a:solidFill>
                  <a:sysClr val="windowText" lastClr="000000"/>
                </a:solidFill>
                <a:latin typeface="Consolas" pitchFamily="49" charset="0"/>
                <a:cs typeface="Consolas" pitchFamily="49" charset="0"/>
              </a:rPr>
              <a:t>    );</a:t>
            </a:r>
          </a:p>
        </p:txBody>
      </p:sp>
    </p:spTree>
    <p:extLst>
      <p:ext uri="{BB962C8B-B14F-4D97-AF65-F5344CB8AC3E}">
        <p14:creationId xmlns:p14="http://schemas.microsoft.com/office/powerpoint/2010/main" val="3890746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and CSOM</a:t>
            </a:r>
            <a:endParaRPr lang="en-US" dirty="0"/>
          </a:p>
        </p:txBody>
      </p:sp>
      <p:sp>
        <p:nvSpPr>
          <p:cNvPr id="5" name="TextBox 4"/>
          <p:cNvSpPr txBox="1"/>
          <p:nvPr/>
        </p:nvSpPr>
        <p:spPr>
          <a:xfrm>
            <a:off x="325750" y="1524000"/>
            <a:ext cx="8263899" cy="3228752"/>
          </a:xfrm>
          <a:prstGeom prst="rect">
            <a:avLst/>
          </a:prstGeom>
          <a:noFill/>
          <a:ln>
            <a:solidFill>
              <a:schemeClr val="bg1">
                <a:lumMod val="75000"/>
              </a:schemeClr>
            </a:solidFill>
          </a:ln>
        </p:spPr>
        <p:txBody>
          <a:bodyPr wrap="square" lIns="112981" tIns="90384" rIns="112981" bIns="90384" rtlCol="0">
            <a:spAutoFit/>
          </a:bodyPr>
          <a:lstStyle/>
          <a:p>
            <a:pPr defTabSz="685983" fontAlgn="base">
              <a:lnSpc>
                <a:spcPct val="90000"/>
              </a:lnSpc>
              <a:spcBef>
                <a:spcPct val="0"/>
              </a:spcBef>
              <a:spcAft>
                <a:spcPts val="371"/>
              </a:spcAft>
            </a:pPr>
            <a:r>
              <a:rPr lang="en-US" sz="1350" dirty="0" err="1">
                <a:solidFill>
                  <a:srgbClr val="1F497D"/>
                </a:solidFill>
                <a:latin typeface="Consolas" pitchFamily="49" charset="0"/>
                <a:cs typeface="Consolas" pitchFamily="49" charset="0"/>
              </a:rPr>
              <a:t>var</a:t>
            </a:r>
            <a:r>
              <a:rPr lang="en-US" sz="1350" dirty="0">
                <a:solidFill>
                  <a:sysClr val="windowText" lastClr="000000"/>
                </a:solidFill>
                <a:latin typeface="Consolas" pitchFamily="49" charset="0"/>
                <a:cs typeface="Consolas" pitchFamily="49" charset="0"/>
              </a:rPr>
              <a:t> context = </a:t>
            </a:r>
            <a:r>
              <a:rPr lang="en-US" sz="1350" dirty="0" err="1">
                <a:solidFill>
                  <a:srgbClr val="1F497D"/>
                </a:solidFill>
                <a:latin typeface="Consolas" pitchFamily="49" charset="0"/>
                <a:cs typeface="Consolas" pitchFamily="49" charset="0"/>
              </a:rPr>
              <a:t>SP.ClientContext</a:t>
            </a:r>
            <a:r>
              <a:rPr lang="en-US" sz="1350" dirty="0" err="1">
                <a:solidFill>
                  <a:sysClr val="windowText" lastClr="000000"/>
                </a:solidFill>
                <a:latin typeface="Consolas" pitchFamily="49" charset="0"/>
                <a:cs typeface="Consolas" pitchFamily="49" charset="0"/>
              </a:rPr>
              <a:t>.get_current</a:t>
            </a:r>
            <a:r>
              <a:rPr lang="en-US" sz="1350" dirty="0">
                <a:solidFill>
                  <a:sysClr val="windowText" lastClr="000000"/>
                </a:solidFill>
                <a:latin typeface="Consolas" pitchFamily="49" charset="0"/>
                <a:cs typeface="Consolas" pitchFamily="49" charset="0"/>
              </a:rPr>
              <a:t>();</a:t>
            </a:r>
          </a:p>
          <a:p>
            <a:pPr defTabSz="685983" fontAlgn="base">
              <a:lnSpc>
                <a:spcPct val="90000"/>
              </a:lnSpc>
              <a:spcBef>
                <a:spcPct val="0"/>
              </a:spcBef>
              <a:spcAft>
                <a:spcPts val="371"/>
              </a:spcAft>
            </a:pPr>
            <a:endParaRPr lang="en-US" sz="1350" dirty="0">
              <a:solidFill>
                <a:sysClr val="windowText" lastClr="000000"/>
              </a:solidFill>
              <a:latin typeface="Consolas" pitchFamily="49" charset="0"/>
              <a:cs typeface="Consolas" pitchFamily="49" charset="0"/>
            </a:endParaRPr>
          </a:p>
          <a:p>
            <a:pPr defTabSz="685983" fontAlgn="base">
              <a:lnSpc>
                <a:spcPct val="90000"/>
              </a:lnSpc>
              <a:spcBef>
                <a:spcPct val="0"/>
              </a:spcBef>
              <a:spcAft>
                <a:spcPts val="371"/>
              </a:spcAft>
            </a:pPr>
            <a:r>
              <a:rPr lang="en-US" sz="1350" dirty="0" err="1">
                <a:solidFill>
                  <a:srgbClr val="1F497D"/>
                </a:solidFill>
                <a:latin typeface="Consolas" pitchFamily="49" charset="0"/>
                <a:cs typeface="Consolas" pitchFamily="49" charset="0"/>
              </a:rPr>
              <a:t>var</a:t>
            </a:r>
            <a:r>
              <a:rPr lang="en-US" sz="1350" dirty="0">
                <a:solidFill>
                  <a:sysClr val="windowText" lastClr="000000"/>
                </a:solidFill>
                <a:latin typeface="Consolas" pitchFamily="49" charset="0"/>
                <a:cs typeface="Consolas" pitchFamily="49" charset="0"/>
              </a:rPr>
              <a:t> </a:t>
            </a:r>
            <a:r>
              <a:rPr lang="en-US" sz="1350" dirty="0" err="1">
                <a:solidFill>
                  <a:sysClr val="windowText" lastClr="000000"/>
                </a:solidFill>
                <a:latin typeface="Consolas" pitchFamily="49" charset="0"/>
                <a:cs typeface="Consolas" pitchFamily="49" charset="0"/>
              </a:rPr>
              <a:t>keywordQuery</a:t>
            </a:r>
            <a:r>
              <a:rPr lang="en-US" sz="1350" dirty="0">
                <a:solidFill>
                  <a:sysClr val="windowText" lastClr="000000"/>
                </a:solidFill>
                <a:latin typeface="Consolas" pitchFamily="49" charset="0"/>
                <a:cs typeface="Consolas" pitchFamily="49" charset="0"/>
              </a:rPr>
              <a:t> = </a:t>
            </a:r>
          </a:p>
          <a:p>
            <a:pPr defTabSz="685983" fontAlgn="base">
              <a:lnSpc>
                <a:spcPct val="90000"/>
              </a:lnSpc>
              <a:spcBef>
                <a:spcPct val="0"/>
              </a:spcBef>
              <a:spcAft>
                <a:spcPts val="371"/>
              </a:spcAft>
            </a:pPr>
            <a:r>
              <a:rPr lang="en-US" sz="1350" dirty="0">
                <a:solidFill>
                  <a:sysClr val="windowText" lastClr="000000"/>
                </a:solidFill>
                <a:latin typeface="Consolas" pitchFamily="49" charset="0"/>
                <a:cs typeface="Consolas" pitchFamily="49" charset="0"/>
              </a:rPr>
              <a:t>new </a:t>
            </a:r>
            <a:r>
              <a:rPr lang="en-US" sz="1350" dirty="0" err="1">
                <a:solidFill>
                  <a:srgbClr val="1F497D"/>
                </a:solidFill>
                <a:latin typeface="Consolas" pitchFamily="49" charset="0"/>
                <a:cs typeface="Consolas" pitchFamily="49" charset="0"/>
              </a:rPr>
              <a:t>Microsoft.SharePoint.Client.Search.Query.KeywordQuery</a:t>
            </a:r>
            <a:r>
              <a:rPr lang="en-US" sz="1350" dirty="0">
                <a:solidFill>
                  <a:sysClr val="windowText" lastClr="000000"/>
                </a:solidFill>
                <a:latin typeface="Consolas" pitchFamily="49" charset="0"/>
                <a:cs typeface="Consolas" pitchFamily="49" charset="0"/>
              </a:rPr>
              <a:t>(context);</a:t>
            </a:r>
          </a:p>
          <a:p>
            <a:pPr defTabSz="685983" fontAlgn="base">
              <a:lnSpc>
                <a:spcPct val="90000"/>
              </a:lnSpc>
              <a:spcBef>
                <a:spcPct val="0"/>
              </a:spcBef>
              <a:spcAft>
                <a:spcPts val="371"/>
              </a:spcAft>
            </a:pPr>
            <a:endParaRPr lang="en-US" sz="1350" dirty="0">
              <a:solidFill>
                <a:sysClr val="windowText" lastClr="000000"/>
              </a:solidFill>
              <a:latin typeface="Consolas" pitchFamily="49" charset="0"/>
              <a:cs typeface="Consolas" pitchFamily="49" charset="0"/>
            </a:endParaRPr>
          </a:p>
          <a:p>
            <a:pPr defTabSz="685983" fontAlgn="base">
              <a:lnSpc>
                <a:spcPct val="90000"/>
              </a:lnSpc>
              <a:spcBef>
                <a:spcPct val="0"/>
              </a:spcBef>
              <a:spcAft>
                <a:spcPts val="371"/>
              </a:spcAft>
            </a:pPr>
            <a:r>
              <a:rPr lang="en-US" sz="1350" dirty="0" err="1">
                <a:solidFill>
                  <a:sysClr val="windowText" lastClr="000000"/>
                </a:solidFill>
                <a:latin typeface="Consolas" pitchFamily="49" charset="0"/>
                <a:cs typeface="Consolas" pitchFamily="49" charset="0"/>
              </a:rPr>
              <a:t>keywordQuery.set_queryText</a:t>
            </a:r>
            <a:r>
              <a:rPr lang="en-US" sz="1350" dirty="0">
                <a:solidFill>
                  <a:srgbClr val="C00000"/>
                </a:solidFill>
                <a:latin typeface="Consolas" pitchFamily="49" charset="0"/>
                <a:cs typeface="Consolas" pitchFamily="49" charset="0"/>
              </a:rPr>
              <a:t>("</a:t>
            </a:r>
            <a:r>
              <a:rPr lang="en-US" sz="1350" dirty="0" err="1">
                <a:solidFill>
                  <a:srgbClr val="C00000"/>
                </a:solidFill>
                <a:latin typeface="Consolas" pitchFamily="49" charset="0"/>
                <a:cs typeface="Consolas" pitchFamily="49" charset="0"/>
              </a:rPr>
              <a:t>sharepoint</a:t>
            </a:r>
            <a:r>
              <a:rPr lang="en-US" sz="1350" dirty="0">
                <a:solidFill>
                  <a:srgbClr val="C00000"/>
                </a:solidFill>
                <a:latin typeface="Consolas" pitchFamily="49" charset="0"/>
                <a:cs typeface="Consolas" pitchFamily="49" charset="0"/>
              </a:rPr>
              <a:t>"</a:t>
            </a:r>
            <a:r>
              <a:rPr lang="en-US" sz="1350" dirty="0">
                <a:solidFill>
                  <a:sysClr val="windowText" lastClr="000000"/>
                </a:solidFill>
                <a:latin typeface="Consolas" pitchFamily="49" charset="0"/>
                <a:cs typeface="Consolas" pitchFamily="49" charset="0"/>
              </a:rPr>
              <a:t>);</a:t>
            </a:r>
          </a:p>
          <a:p>
            <a:pPr defTabSz="685983" fontAlgn="base">
              <a:lnSpc>
                <a:spcPct val="90000"/>
              </a:lnSpc>
              <a:spcBef>
                <a:spcPct val="0"/>
              </a:spcBef>
              <a:spcAft>
                <a:spcPts val="371"/>
              </a:spcAft>
            </a:pPr>
            <a:endParaRPr lang="en-US" sz="1350" dirty="0">
              <a:solidFill>
                <a:sysClr val="windowText" lastClr="000000"/>
              </a:solidFill>
              <a:latin typeface="Consolas" pitchFamily="49" charset="0"/>
              <a:cs typeface="Consolas" pitchFamily="49" charset="0"/>
            </a:endParaRPr>
          </a:p>
          <a:p>
            <a:pPr defTabSz="685983" fontAlgn="base">
              <a:lnSpc>
                <a:spcPct val="90000"/>
              </a:lnSpc>
              <a:spcBef>
                <a:spcPct val="0"/>
              </a:spcBef>
              <a:spcAft>
                <a:spcPts val="371"/>
              </a:spcAft>
            </a:pPr>
            <a:r>
              <a:rPr lang="en-US" sz="1350" dirty="0" err="1">
                <a:solidFill>
                  <a:srgbClr val="1F497D"/>
                </a:solidFill>
                <a:latin typeface="Consolas" pitchFamily="49" charset="0"/>
                <a:cs typeface="Consolas" pitchFamily="49" charset="0"/>
              </a:rPr>
              <a:t>var</a:t>
            </a:r>
            <a:r>
              <a:rPr lang="en-US" sz="1350" dirty="0">
                <a:solidFill>
                  <a:sysClr val="windowText" lastClr="000000"/>
                </a:solidFill>
                <a:latin typeface="Consolas" pitchFamily="49" charset="0"/>
                <a:cs typeface="Consolas" pitchFamily="49" charset="0"/>
              </a:rPr>
              <a:t> </a:t>
            </a:r>
            <a:r>
              <a:rPr lang="en-US" sz="1350" dirty="0" err="1">
                <a:solidFill>
                  <a:sysClr val="windowText" lastClr="000000"/>
                </a:solidFill>
                <a:latin typeface="Consolas" pitchFamily="49" charset="0"/>
                <a:cs typeface="Consolas" pitchFamily="49" charset="0"/>
              </a:rPr>
              <a:t>searchExecutor</a:t>
            </a:r>
            <a:r>
              <a:rPr lang="en-US" sz="1350" dirty="0">
                <a:solidFill>
                  <a:sysClr val="windowText" lastClr="000000"/>
                </a:solidFill>
                <a:latin typeface="Consolas" pitchFamily="49" charset="0"/>
                <a:cs typeface="Consolas" pitchFamily="49" charset="0"/>
              </a:rPr>
              <a:t> = </a:t>
            </a:r>
          </a:p>
          <a:p>
            <a:pPr defTabSz="685983" fontAlgn="base">
              <a:lnSpc>
                <a:spcPct val="90000"/>
              </a:lnSpc>
              <a:spcBef>
                <a:spcPct val="0"/>
              </a:spcBef>
              <a:spcAft>
                <a:spcPts val="371"/>
              </a:spcAft>
            </a:pPr>
            <a:r>
              <a:rPr lang="en-US" sz="1350" dirty="0">
                <a:solidFill>
                  <a:sysClr val="windowText" lastClr="000000"/>
                </a:solidFill>
                <a:latin typeface="Consolas" pitchFamily="49" charset="0"/>
                <a:cs typeface="Consolas" pitchFamily="49" charset="0"/>
              </a:rPr>
              <a:t>new </a:t>
            </a:r>
            <a:r>
              <a:rPr lang="en-US" sz="1350" dirty="0" err="1">
                <a:solidFill>
                  <a:srgbClr val="1F497D"/>
                </a:solidFill>
                <a:latin typeface="Consolas" pitchFamily="49" charset="0"/>
                <a:cs typeface="Consolas" pitchFamily="49" charset="0"/>
              </a:rPr>
              <a:t>Microsoft.SharePoint.Client.Search.Query.SearchExecutor</a:t>
            </a:r>
            <a:r>
              <a:rPr lang="en-US" sz="1350" dirty="0">
                <a:solidFill>
                  <a:sysClr val="windowText" lastClr="000000"/>
                </a:solidFill>
                <a:latin typeface="Consolas" pitchFamily="49" charset="0"/>
                <a:cs typeface="Consolas" pitchFamily="49" charset="0"/>
              </a:rPr>
              <a:t>(context);</a:t>
            </a:r>
          </a:p>
          <a:p>
            <a:pPr defTabSz="685983" fontAlgn="base">
              <a:lnSpc>
                <a:spcPct val="90000"/>
              </a:lnSpc>
              <a:spcBef>
                <a:spcPct val="0"/>
              </a:spcBef>
              <a:spcAft>
                <a:spcPts val="371"/>
              </a:spcAft>
            </a:pPr>
            <a:endParaRPr lang="en-US" sz="1350" dirty="0">
              <a:solidFill>
                <a:sysClr val="windowText" lastClr="000000"/>
              </a:solidFill>
              <a:latin typeface="Consolas" pitchFamily="49" charset="0"/>
              <a:cs typeface="Consolas" pitchFamily="49" charset="0"/>
            </a:endParaRPr>
          </a:p>
          <a:p>
            <a:pPr defTabSz="685983" fontAlgn="base">
              <a:lnSpc>
                <a:spcPct val="90000"/>
              </a:lnSpc>
              <a:spcBef>
                <a:spcPct val="0"/>
              </a:spcBef>
              <a:spcAft>
                <a:spcPts val="371"/>
              </a:spcAft>
            </a:pPr>
            <a:r>
              <a:rPr lang="en-US" sz="1350" dirty="0">
                <a:solidFill>
                  <a:sysClr val="windowText" lastClr="000000"/>
                </a:solidFill>
                <a:latin typeface="Consolas" pitchFamily="49" charset="0"/>
                <a:cs typeface="Consolas" pitchFamily="49" charset="0"/>
              </a:rPr>
              <a:t>results = </a:t>
            </a:r>
            <a:r>
              <a:rPr lang="en-US" sz="1350" dirty="0" err="1">
                <a:solidFill>
                  <a:sysClr val="windowText" lastClr="000000"/>
                </a:solidFill>
                <a:latin typeface="Consolas" pitchFamily="49" charset="0"/>
                <a:cs typeface="Consolas" pitchFamily="49" charset="0"/>
              </a:rPr>
              <a:t>searchExecutor.executeQuery</a:t>
            </a:r>
            <a:r>
              <a:rPr lang="en-US" sz="1350" dirty="0">
                <a:solidFill>
                  <a:sysClr val="windowText" lastClr="000000"/>
                </a:solidFill>
                <a:latin typeface="Consolas" pitchFamily="49" charset="0"/>
                <a:cs typeface="Consolas" pitchFamily="49" charset="0"/>
              </a:rPr>
              <a:t>(</a:t>
            </a:r>
            <a:r>
              <a:rPr lang="en-US" sz="1350" dirty="0" err="1">
                <a:solidFill>
                  <a:sysClr val="windowText" lastClr="000000"/>
                </a:solidFill>
                <a:latin typeface="Consolas" pitchFamily="49" charset="0"/>
                <a:cs typeface="Consolas" pitchFamily="49" charset="0"/>
              </a:rPr>
              <a:t>keywordQuery</a:t>
            </a:r>
            <a:r>
              <a:rPr lang="en-US" sz="1350" dirty="0">
                <a:solidFill>
                  <a:sysClr val="windowText" lastClr="000000"/>
                </a:solidFill>
                <a:latin typeface="Consolas" pitchFamily="49" charset="0"/>
                <a:cs typeface="Consolas" pitchFamily="49" charset="0"/>
              </a:rPr>
              <a:t>);</a:t>
            </a:r>
          </a:p>
          <a:p>
            <a:pPr defTabSz="685983" fontAlgn="base">
              <a:lnSpc>
                <a:spcPct val="90000"/>
              </a:lnSpc>
              <a:spcBef>
                <a:spcPct val="0"/>
              </a:spcBef>
              <a:spcAft>
                <a:spcPts val="371"/>
              </a:spcAft>
            </a:pPr>
            <a:endParaRPr lang="en-US" sz="1350" dirty="0">
              <a:solidFill>
                <a:sysClr val="windowText" lastClr="000000"/>
              </a:solidFill>
              <a:latin typeface="Consolas" pitchFamily="49" charset="0"/>
              <a:cs typeface="Consolas" pitchFamily="49" charset="0"/>
            </a:endParaRPr>
          </a:p>
          <a:p>
            <a:pPr defTabSz="685983" fontAlgn="base">
              <a:lnSpc>
                <a:spcPct val="90000"/>
              </a:lnSpc>
              <a:spcBef>
                <a:spcPct val="0"/>
              </a:spcBef>
              <a:spcAft>
                <a:spcPts val="371"/>
              </a:spcAft>
            </a:pPr>
            <a:r>
              <a:rPr lang="en-US" sz="1350" dirty="0" err="1">
                <a:solidFill>
                  <a:sysClr val="windowText" lastClr="000000"/>
                </a:solidFill>
                <a:latin typeface="Consolas" pitchFamily="49" charset="0"/>
                <a:cs typeface="Consolas" pitchFamily="49" charset="0"/>
              </a:rPr>
              <a:t>context.executeQueryAsync</a:t>
            </a:r>
            <a:r>
              <a:rPr lang="en-US" sz="1350" dirty="0">
                <a:solidFill>
                  <a:sysClr val="windowText" lastClr="000000"/>
                </a:solidFill>
                <a:latin typeface="Consolas" pitchFamily="49" charset="0"/>
                <a:cs typeface="Consolas" pitchFamily="49" charset="0"/>
              </a:rPr>
              <a:t>(</a:t>
            </a:r>
            <a:r>
              <a:rPr lang="en-US" sz="1350" dirty="0" err="1">
                <a:solidFill>
                  <a:sysClr val="windowText" lastClr="000000"/>
                </a:solidFill>
                <a:latin typeface="Consolas" pitchFamily="49" charset="0"/>
                <a:cs typeface="Consolas" pitchFamily="49" charset="0"/>
              </a:rPr>
              <a:t>onGetEventsSuccess</a:t>
            </a:r>
            <a:r>
              <a:rPr lang="en-US" sz="1350" dirty="0">
                <a:solidFill>
                  <a:sysClr val="windowText" lastClr="000000"/>
                </a:solidFill>
                <a:latin typeface="Consolas" pitchFamily="49" charset="0"/>
                <a:cs typeface="Consolas" pitchFamily="49" charset="0"/>
              </a:rPr>
              <a:t>, </a:t>
            </a:r>
            <a:r>
              <a:rPr lang="en-US" sz="1350" dirty="0" err="1">
                <a:solidFill>
                  <a:sysClr val="windowText" lastClr="000000"/>
                </a:solidFill>
                <a:latin typeface="Consolas" pitchFamily="49" charset="0"/>
                <a:cs typeface="Consolas" pitchFamily="49" charset="0"/>
              </a:rPr>
              <a:t>onGetEventsFail</a:t>
            </a:r>
            <a:r>
              <a:rPr lang="en-US" sz="1350" dirty="0">
                <a:solidFill>
                  <a:sysClr val="windowText" lastClr="000000"/>
                </a:solidFill>
                <a:latin typeface="Consolas" pitchFamily="49" charset="0"/>
                <a:cs typeface="Consolas" pitchFamily="49" charset="0"/>
              </a:rPr>
              <a:t>);</a:t>
            </a:r>
          </a:p>
        </p:txBody>
      </p:sp>
    </p:spTree>
    <p:extLst>
      <p:ext uri="{BB962C8B-B14F-4D97-AF65-F5344CB8AC3E}">
        <p14:creationId xmlns:p14="http://schemas.microsoft.com/office/powerpoint/2010/main" val="1236759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and REST</a:t>
            </a:r>
            <a:endParaRPr lang="en-US" dirty="0"/>
          </a:p>
        </p:txBody>
      </p:sp>
      <p:sp>
        <p:nvSpPr>
          <p:cNvPr id="4" name="TextBox 3"/>
          <p:cNvSpPr txBox="1"/>
          <p:nvPr/>
        </p:nvSpPr>
        <p:spPr>
          <a:xfrm>
            <a:off x="420688" y="1447800"/>
            <a:ext cx="8267229" cy="2990481"/>
          </a:xfrm>
          <a:prstGeom prst="rect">
            <a:avLst/>
          </a:prstGeom>
          <a:noFill/>
          <a:ln>
            <a:solidFill>
              <a:schemeClr val="bg1">
                <a:lumMod val="75000"/>
              </a:schemeClr>
            </a:solidFill>
          </a:ln>
        </p:spPr>
        <p:txBody>
          <a:bodyPr wrap="none" lIns="112981" tIns="90384" rIns="112981" bIns="90384" rtlCol="0">
            <a:spAutoFit/>
          </a:bodyPr>
          <a:lstStyle/>
          <a:p>
            <a:pPr defTabSz="685983" fontAlgn="base">
              <a:lnSpc>
                <a:spcPct val="90000"/>
              </a:lnSpc>
              <a:spcBef>
                <a:spcPct val="0"/>
              </a:spcBef>
              <a:spcAft>
                <a:spcPts val="371"/>
              </a:spcAft>
            </a:pPr>
            <a:r>
              <a:rPr lang="en-US" sz="1350" dirty="0" err="1">
                <a:solidFill>
                  <a:srgbClr val="0070C0"/>
                </a:solidFill>
                <a:latin typeface="Consolas" pitchFamily="49" charset="0"/>
                <a:cs typeface="Consolas" pitchFamily="49" charset="0"/>
              </a:rPr>
              <a:t>var</a:t>
            </a:r>
            <a:r>
              <a:rPr lang="en-US" sz="1350" dirty="0">
                <a:solidFill>
                  <a:srgbClr val="0070C0"/>
                </a:solidFill>
                <a:latin typeface="Consolas" pitchFamily="49" charset="0"/>
                <a:cs typeface="Consolas" pitchFamily="49" charset="0"/>
              </a:rPr>
              <a:t> </a:t>
            </a:r>
            <a:r>
              <a:rPr lang="en-US" sz="1350" dirty="0" err="1">
                <a:latin typeface="Consolas" pitchFamily="49" charset="0"/>
                <a:cs typeface="Consolas" pitchFamily="49" charset="0"/>
              </a:rPr>
              <a:t>spContext</a:t>
            </a:r>
            <a:r>
              <a:rPr lang="en-US" sz="1350" dirty="0">
                <a:latin typeface="Consolas" pitchFamily="49" charset="0"/>
                <a:cs typeface="Consolas" pitchFamily="49" charset="0"/>
              </a:rPr>
              <a:t> = </a:t>
            </a:r>
            <a:r>
              <a:rPr lang="en-US" sz="1350" dirty="0" err="1">
                <a:latin typeface="Consolas" pitchFamily="49" charset="0"/>
                <a:cs typeface="Consolas" pitchFamily="49" charset="0"/>
              </a:rPr>
              <a:t>SharePointContextProvider.Current.GetSharePointContext</a:t>
            </a:r>
            <a:r>
              <a:rPr lang="en-US" sz="1350" dirty="0">
                <a:latin typeface="Consolas" pitchFamily="49" charset="0"/>
                <a:cs typeface="Consolas" pitchFamily="49" charset="0"/>
              </a:rPr>
              <a:t>(</a:t>
            </a:r>
            <a:r>
              <a:rPr lang="en-US" sz="1350" dirty="0" err="1">
                <a:latin typeface="Consolas" pitchFamily="49" charset="0"/>
                <a:cs typeface="Consolas" pitchFamily="49" charset="0"/>
              </a:rPr>
              <a:t>HttpContext</a:t>
            </a:r>
            <a:r>
              <a:rPr lang="en-US" sz="1350" dirty="0">
                <a:latin typeface="Consolas" pitchFamily="49" charset="0"/>
                <a:cs typeface="Consolas" pitchFamily="49" charset="0"/>
              </a:rPr>
              <a:t>);</a:t>
            </a:r>
          </a:p>
          <a:p>
            <a:pPr defTabSz="685983" fontAlgn="base">
              <a:lnSpc>
                <a:spcPct val="90000"/>
              </a:lnSpc>
              <a:spcBef>
                <a:spcPct val="0"/>
              </a:spcBef>
              <a:spcAft>
                <a:spcPts val="371"/>
              </a:spcAft>
            </a:pPr>
            <a:r>
              <a:rPr lang="en-US" sz="1350" dirty="0">
                <a:solidFill>
                  <a:srgbClr val="0070C0"/>
                </a:solidFill>
                <a:latin typeface="Consolas" pitchFamily="49" charset="0"/>
                <a:cs typeface="Consolas" pitchFamily="49" charset="0"/>
              </a:rPr>
              <a:t>string</a:t>
            </a:r>
            <a:r>
              <a:rPr lang="en-US" sz="1350" dirty="0">
                <a:latin typeface="Consolas" pitchFamily="49" charset="0"/>
                <a:cs typeface="Consolas" pitchFamily="49" charset="0"/>
              </a:rPr>
              <a:t> </a:t>
            </a:r>
            <a:r>
              <a:rPr lang="en-US" sz="1350" dirty="0" err="1">
                <a:latin typeface="Consolas" pitchFamily="49" charset="0"/>
                <a:cs typeface="Consolas" pitchFamily="49" charset="0"/>
              </a:rPr>
              <a:t>accessToken</a:t>
            </a:r>
            <a:r>
              <a:rPr lang="en-US" sz="1350" dirty="0">
                <a:latin typeface="Consolas" pitchFamily="49" charset="0"/>
                <a:cs typeface="Consolas" pitchFamily="49" charset="0"/>
              </a:rPr>
              <a:t> = </a:t>
            </a:r>
            <a:r>
              <a:rPr lang="en-US" sz="1350" dirty="0" err="1">
                <a:latin typeface="Consolas" pitchFamily="49" charset="0"/>
                <a:cs typeface="Consolas" pitchFamily="49" charset="0"/>
              </a:rPr>
              <a:t>spContext.UserAccessTokenForSPAppWeb</a:t>
            </a:r>
            <a:r>
              <a:rPr lang="en-US" sz="1350" dirty="0">
                <a:latin typeface="Consolas" pitchFamily="49" charset="0"/>
                <a:cs typeface="Consolas" pitchFamily="49" charset="0"/>
              </a:rPr>
              <a:t>;</a:t>
            </a:r>
          </a:p>
          <a:p>
            <a:pPr defTabSz="685983" fontAlgn="base">
              <a:lnSpc>
                <a:spcPct val="90000"/>
              </a:lnSpc>
              <a:spcBef>
                <a:spcPct val="0"/>
              </a:spcBef>
              <a:spcAft>
                <a:spcPts val="371"/>
              </a:spcAft>
            </a:pPr>
            <a:endParaRPr lang="en-US" sz="1350" dirty="0">
              <a:latin typeface="Consolas" pitchFamily="49" charset="0"/>
              <a:cs typeface="Consolas" pitchFamily="49" charset="0"/>
            </a:endParaRPr>
          </a:p>
          <a:p>
            <a:pPr defTabSz="685983" fontAlgn="base">
              <a:lnSpc>
                <a:spcPct val="90000"/>
              </a:lnSpc>
              <a:spcBef>
                <a:spcPct val="0"/>
              </a:spcBef>
              <a:spcAft>
                <a:spcPts val="371"/>
              </a:spcAft>
            </a:pPr>
            <a:r>
              <a:rPr lang="en-US" sz="1350" dirty="0">
                <a:solidFill>
                  <a:srgbClr val="0070C0"/>
                </a:solidFill>
                <a:latin typeface="Consolas" pitchFamily="49" charset="0"/>
                <a:cs typeface="Consolas" pitchFamily="49" charset="0"/>
              </a:rPr>
              <a:t>string</a:t>
            </a:r>
            <a:r>
              <a:rPr lang="en-US" sz="1350" dirty="0">
                <a:solidFill>
                  <a:sysClr val="windowText" lastClr="000000"/>
                </a:solidFill>
                <a:latin typeface="Consolas" pitchFamily="49" charset="0"/>
                <a:cs typeface="Consolas" pitchFamily="49" charset="0"/>
              </a:rPr>
              <a:t> </a:t>
            </a:r>
            <a:r>
              <a:rPr lang="en-US" sz="1350" dirty="0" err="1">
                <a:solidFill>
                  <a:sysClr val="windowText" lastClr="000000"/>
                </a:solidFill>
                <a:latin typeface="Consolas" pitchFamily="49" charset="0"/>
                <a:cs typeface="Consolas" pitchFamily="49" charset="0"/>
              </a:rPr>
              <a:t>url</a:t>
            </a:r>
            <a:r>
              <a:rPr lang="en-US" sz="1350" dirty="0">
                <a:solidFill>
                  <a:sysClr val="windowText" lastClr="000000"/>
                </a:solidFill>
                <a:latin typeface="Consolas" pitchFamily="49" charset="0"/>
                <a:cs typeface="Consolas" pitchFamily="49" charset="0"/>
              </a:rPr>
              <a:t> = </a:t>
            </a:r>
            <a:r>
              <a:rPr lang="en-US" sz="1350" dirty="0">
                <a:solidFill>
                  <a:srgbClr val="C00000"/>
                </a:solidFill>
                <a:latin typeface="Consolas" pitchFamily="49" charset="0"/>
                <a:cs typeface="Consolas" pitchFamily="49" charset="0"/>
              </a:rPr>
              <a:t>"http://site/_</a:t>
            </a:r>
            <a:r>
              <a:rPr lang="en-US" sz="1350" dirty="0" err="1">
                <a:solidFill>
                  <a:srgbClr val="C00000"/>
                </a:solidFill>
                <a:latin typeface="Consolas" pitchFamily="49" charset="0"/>
                <a:cs typeface="Consolas" pitchFamily="49" charset="0"/>
              </a:rPr>
              <a:t>api</a:t>
            </a:r>
            <a:r>
              <a:rPr lang="en-US" sz="1350" dirty="0">
                <a:solidFill>
                  <a:srgbClr val="C00000"/>
                </a:solidFill>
                <a:latin typeface="Consolas" pitchFamily="49" charset="0"/>
                <a:cs typeface="Consolas" pitchFamily="49" charset="0"/>
              </a:rPr>
              <a:t>/search/</a:t>
            </a:r>
            <a:r>
              <a:rPr lang="en-US" sz="1350" dirty="0" err="1">
                <a:solidFill>
                  <a:srgbClr val="C00000"/>
                </a:solidFill>
                <a:latin typeface="Consolas" pitchFamily="49" charset="0"/>
                <a:cs typeface="Consolas" pitchFamily="49" charset="0"/>
              </a:rPr>
              <a:t>query?querytext</a:t>
            </a:r>
            <a:r>
              <a:rPr lang="en-US" sz="1350" dirty="0">
                <a:solidFill>
                  <a:srgbClr val="C00000"/>
                </a:solidFill>
                <a:latin typeface="Consolas" pitchFamily="49" charset="0"/>
                <a:cs typeface="Consolas" pitchFamily="49" charset="0"/>
              </a:rPr>
              <a:t>='</a:t>
            </a:r>
            <a:r>
              <a:rPr lang="en-US" sz="1350" dirty="0" err="1">
                <a:solidFill>
                  <a:srgbClr val="C00000"/>
                </a:solidFill>
                <a:latin typeface="Consolas" pitchFamily="49" charset="0"/>
                <a:cs typeface="Consolas" pitchFamily="49" charset="0"/>
              </a:rPr>
              <a:t>sharepoint</a:t>
            </a:r>
            <a:r>
              <a:rPr lang="en-US" sz="1350" dirty="0">
                <a:solidFill>
                  <a:srgbClr val="C00000"/>
                </a:solidFill>
                <a:latin typeface="Consolas" pitchFamily="49" charset="0"/>
                <a:cs typeface="Consolas" pitchFamily="49" charset="0"/>
              </a:rPr>
              <a:t>'"</a:t>
            </a:r>
            <a:r>
              <a:rPr lang="en-US" sz="1350" dirty="0">
                <a:solidFill>
                  <a:sysClr val="windowText" lastClr="000000"/>
                </a:solidFill>
                <a:latin typeface="Consolas" pitchFamily="49" charset="0"/>
                <a:cs typeface="Consolas" pitchFamily="49" charset="0"/>
              </a:rPr>
              <a:t>;</a:t>
            </a:r>
            <a:endParaRPr lang="en-US" sz="1350" dirty="0">
              <a:latin typeface="Consolas" pitchFamily="49" charset="0"/>
              <a:cs typeface="Consolas" pitchFamily="49" charset="0"/>
            </a:endParaRPr>
          </a:p>
          <a:p>
            <a:pPr defTabSz="685983" fontAlgn="base">
              <a:lnSpc>
                <a:spcPct val="90000"/>
              </a:lnSpc>
              <a:spcBef>
                <a:spcPct val="0"/>
              </a:spcBef>
              <a:spcAft>
                <a:spcPts val="371"/>
              </a:spcAft>
            </a:pPr>
            <a:endParaRPr lang="en-US" sz="1350" dirty="0">
              <a:latin typeface="Consolas" pitchFamily="49" charset="0"/>
              <a:cs typeface="Consolas" pitchFamily="49" charset="0"/>
            </a:endParaRPr>
          </a:p>
          <a:p>
            <a:pPr defTabSz="685983" fontAlgn="base">
              <a:lnSpc>
                <a:spcPct val="90000"/>
              </a:lnSpc>
              <a:spcBef>
                <a:spcPct val="0"/>
              </a:spcBef>
              <a:spcAft>
                <a:spcPts val="371"/>
              </a:spcAft>
            </a:pPr>
            <a:r>
              <a:rPr lang="en-US" sz="1350" dirty="0" err="1">
                <a:solidFill>
                  <a:srgbClr val="0070C0"/>
                </a:solidFill>
                <a:latin typeface="Consolas" pitchFamily="49" charset="0"/>
                <a:cs typeface="Consolas" pitchFamily="49" charset="0"/>
              </a:rPr>
              <a:t>HttpClient</a:t>
            </a:r>
            <a:r>
              <a:rPr lang="en-US" sz="1350" dirty="0">
                <a:latin typeface="Consolas" pitchFamily="49" charset="0"/>
                <a:cs typeface="Consolas" pitchFamily="49" charset="0"/>
              </a:rPr>
              <a:t> client = </a:t>
            </a:r>
            <a:r>
              <a:rPr lang="en-US" sz="1350" dirty="0">
                <a:solidFill>
                  <a:srgbClr val="0070C0"/>
                </a:solidFill>
                <a:latin typeface="Consolas" pitchFamily="49" charset="0"/>
                <a:cs typeface="Consolas" pitchFamily="49" charset="0"/>
              </a:rPr>
              <a:t>new</a:t>
            </a:r>
            <a:r>
              <a:rPr lang="en-US" sz="1350" dirty="0">
                <a:latin typeface="Consolas" pitchFamily="49" charset="0"/>
                <a:cs typeface="Consolas" pitchFamily="49" charset="0"/>
              </a:rPr>
              <a:t> </a:t>
            </a:r>
            <a:r>
              <a:rPr lang="en-US" sz="1350" dirty="0" err="1">
                <a:solidFill>
                  <a:srgbClr val="0070C0"/>
                </a:solidFill>
                <a:latin typeface="Consolas" pitchFamily="49" charset="0"/>
                <a:cs typeface="Consolas" pitchFamily="49" charset="0"/>
              </a:rPr>
              <a:t>HttpClient</a:t>
            </a:r>
            <a:r>
              <a:rPr lang="en-US" sz="1350" dirty="0">
                <a:latin typeface="Consolas" pitchFamily="49" charset="0"/>
                <a:cs typeface="Consolas" pitchFamily="49" charset="0"/>
              </a:rPr>
              <a:t>();</a:t>
            </a:r>
          </a:p>
          <a:p>
            <a:pPr defTabSz="685983" fontAlgn="base">
              <a:lnSpc>
                <a:spcPct val="90000"/>
              </a:lnSpc>
              <a:spcBef>
                <a:spcPct val="0"/>
              </a:spcBef>
              <a:spcAft>
                <a:spcPts val="371"/>
              </a:spcAft>
            </a:pPr>
            <a:r>
              <a:rPr lang="en-US" sz="1350" dirty="0" err="1">
                <a:solidFill>
                  <a:srgbClr val="0070C0"/>
                </a:solidFill>
                <a:latin typeface="Consolas" pitchFamily="49" charset="0"/>
                <a:cs typeface="Consolas" pitchFamily="49" charset="0"/>
              </a:rPr>
              <a:t>HttpRequestMessage</a:t>
            </a:r>
            <a:r>
              <a:rPr lang="en-US" sz="1350" dirty="0">
                <a:latin typeface="Consolas" pitchFamily="49" charset="0"/>
                <a:cs typeface="Consolas" pitchFamily="49" charset="0"/>
              </a:rPr>
              <a:t> request = new </a:t>
            </a:r>
            <a:r>
              <a:rPr lang="en-US" sz="1350" dirty="0" err="1">
                <a:solidFill>
                  <a:srgbClr val="0070C0"/>
                </a:solidFill>
                <a:latin typeface="Consolas" pitchFamily="49" charset="0"/>
                <a:cs typeface="Consolas" pitchFamily="49" charset="0"/>
              </a:rPr>
              <a:t>HttpRequestMessage</a:t>
            </a:r>
            <a:r>
              <a:rPr lang="en-US" sz="1350" dirty="0">
                <a:solidFill>
                  <a:srgbClr val="0070C0"/>
                </a:solidFill>
                <a:latin typeface="Consolas" pitchFamily="49" charset="0"/>
                <a:cs typeface="Consolas" pitchFamily="49" charset="0"/>
              </a:rPr>
              <a:t>(</a:t>
            </a:r>
            <a:r>
              <a:rPr lang="en-US" sz="1350" dirty="0" err="1">
                <a:solidFill>
                  <a:srgbClr val="0070C0"/>
                </a:solidFill>
                <a:latin typeface="Consolas" pitchFamily="49" charset="0"/>
                <a:cs typeface="Consolas" pitchFamily="49" charset="0"/>
              </a:rPr>
              <a:t>HttpMethod</a:t>
            </a:r>
            <a:r>
              <a:rPr lang="en-US" sz="1350" dirty="0" err="1">
                <a:latin typeface="Consolas" pitchFamily="49" charset="0"/>
                <a:cs typeface="Consolas" pitchFamily="49" charset="0"/>
              </a:rPr>
              <a:t>.Get</a:t>
            </a:r>
            <a:r>
              <a:rPr lang="en-US" sz="1350" dirty="0">
                <a:latin typeface="Consolas" pitchFamily="49" charset="0"/>
                <a:cs typeface="Consolas" pitchFamily="49" charset="0"/>
              </a:rPr>
              <a:t>, </a:t>
            </a:r>
            <a:r>
              <a:rPr lang="en-US" sz="1350" dirty="0" err="1">
                <a:latin typeface="Consolas" pitchFamily="49" charset="0"/>
                <a:cs typeface="Consolas" pitchFamily="49" charset="0"/>
              </a:rPr>
              <a:t>url</a:t>
            </a:r>
            <a:r>
              <a:rPr lang="en-US" sz="1350" dirty="0">
                <a:latin typeface="Consolas" pitchFamily="49" charset="0"/>
                <a:cs typeface="Consolas" pitchFamily="49" charset="0"/>
              </a:rPr>
              <a:t>);</a:t>
            </a:r>
          </a:p>
          <a:p>
            <a:pPr defTabSz="685983" fontAlgn="base">
              <a:lnSpc>
                <a:spcPct val="90000"/>
              </a:lnSpc>
              <a:spcBef>
                <a:spcPct val="0"/>
              </a:spcBef>
              <a:spcAft>
                <a:spcPts val="371"/>
              </a:spcAft>
            </a:pPr>
            <a:r>
              <a:rPr lang="en-US" sz="1350" dirty="0" err="1">
                <a:latin typeface="Consolas" pitchFamily="49" charset="0"/>
                <a:cs typeface="Consolas" pitchFamily="49" charset="0"/>
              </a:rPr>
              <a:t>request.Headers.Accept.Add</a:t>
            </a:r>
            <a:r>
              <a:rPr lang="en-US" sz="1350" dirty="0">
                <a:latin typeface="Consolas" pitchFamily="49" charset="0"/>
                <a:cs typeface="Consolas" pitchFamily="49" charset="0"/>
              </a:rPr>
              <a:t>(</a:t>
            </a:r>
            <a:r>
              <a:rPr lang="en-US" sz="1350" dirty="0">
                <a:solidFill>
                  <a:srgbClr val="0070C0"/>
                </a:solidFill>
                <a:latin typeface="Consolas" pitchFamily="49" charset="0"/>
                <a:cs typeface="Consolas" pitchFamily="49" charset="0"/>
              </a:rPr>
              <a:t>new</a:t>
            </a:r>
            <a:r>
              <a:rPr lang="en-US" sz="1350" dirty="0">
                <a:latin typeface="Consolas" pitchFamily="49" charset="0"/>
                <a:cs typeface="Consolas" pitchFamily="49" charset="0"/>
              </a:rPr>
              <a:t> </a:t>
            </a:r>
            <a:r>
              <a:rPr lang="en-US" sz="1350" dirty="0" err="1">
                <a:solidFill>
                  <a:srgbClr val="0070C0"/>
                </a:solidFill>
                <a:latin typeface="Consolas" pitchFamily="49" charset="0"/>
                <a:cs typeface="Consolas" pitchFamily="49" charset="0"/>
              </a:rPr>
              <a:t>MediaTypeWithQualityHeaderValue</a:t>
            </a:r>
            <a:r>
              <a:rPr lang="en-US" sz="1350" dirty="0">
                <a:latin typeface="Consolas" pitchFamily="49" charset="0"/>
                <a:cs typeface="Consolas" pitchFamily="49" charset="0"/>
              </a:rPr>
              <a:t>(</a:t>
            </a:r>
            <a:r>
              <a:rPr lang="en-US" sz="1350" dirty="0">
                <a:solidFill>
                  <a:srgbClr val="C00000"/>
                </a:solidFill>
                <a:latin typeface="Consolas" pitchFamily="49" charset="0"/>
                <a:cs typeface="Consolas" pitchFamily="49" charset="0"/>
              </a:rPr>
              <a:t>"application/xml"</a:t>
            </a:r>
            <a:r>
              <a:rPr lang="en-US" sz="1350" dirty="0">
                <a:latin typeface="Consolas" pitchFamily="49" charset="0"/>
                <a:cs typeface="Consolas" pitchFamily="49" charset="0"/>
              </a:rPr>
              <a:t>));</a:t>
            </a:r>
          </a:p>
          <a:p>
            <a:pPr defTabSz="685983" fontAlgn="base">
              <a:lnSpc>
                <a:spcPct val="90000"/>
              </a:lnSpc>
              <a:spcBef>
                <a:spcPct val="0"/>
              </a:spcBef>
              <a:spcAft>
                <a:spcPts val="371"/>
              </a:spcAft>
            </a:pPr>
            <a:r>
              <a:rPr lang="en-US" sz="1350" dirty="0" err="1">
                <a:latin typeface="Consolas" pitchFamily="49" charset="0"/>
                <a:cs typeface="Consolas" pitchFamily="49" charset="0"/>
              </a:rPr>
              <a:t>request.Headers.Authorization</a:t>
            </a:r>
            <a:r>
              <a:rPr lang="en-US" sz="1350" dirty="0">
                <a:latin typeface="Consolas" pitchFamily="49" charset="0"/>
                <a:cs typeface="Consolas" pitchFamily="49" charset="0"/>
              </a:rPr>
              <a:t> = new </a:t>
            </a:r>
            <a:r>
              <a:rPr lang="en-US" sz="1350" dirty="0" err="1">
                <a:solidFill>
                  <a:srgbClr val="0070C0"/>
                </a:solidFill>
                <a:latin typeface="Consolas" pitchFamily="49" charset="0"/>
                <a:cs typeface="Consolas" pitchFamily="49" charset="0"/>
              </a:rPr>
              <a:t>AuthenticationHeaderValue</a:t>
            </a:r>
            <a:r>
              <a:rPr lang="en-US" sz="1350" dirty="0">
                <a:latin typeface="Consolas" pitchFamily="49" charset="0"/>
                <a:cs typeface="Consolas" pitchFamily="49" charset="0"/>
              </a:rPr>
              <a:t>(</a:t>
            </a:r>
            <a:r>
              <a:rPr lang="en-US" sz="1350" dirty="0">
                <a:solidFill>
                  <a:srgbClr val="C00000"/>
                </a:solidFill>
                <a:latin typeface="Consolas" pitchFamily="49" charset="0"/>
                <a:cs typeface="Consolas" pitchFamily="49" charset="0"/>
              </a:rPr>
              <a:t>"Bearer"</a:t>
            </a:r>
            <a:r>
              <a:rPr lang="en-US" sz="1350" dirty="0">
                <a:latin typeface="Consolas" pitchFamily="49" charset="0"/>
                <a:cs typeface="Consolas" pitchFamily="49" charset="0"/>
              </a:rPr>
              <a:t>, </a:t>
            </a:r>
            <a:r>
              <a:rPr lang="en-US" sz="1350" dirty="0" err="1">
                <a:latin typeface="Consolas" pitchFamily="49" charset="0"/>
                <a:cs typeface="Consolas" pitchFamily="49" charset="0"/>
              </a:rPr>
              <a:t>accessToken</a:t>
            </a:r>
            <a:r>
              <a:rPr lang="en-US" sz="1350" dirty="0">
                <a:latin typeface="Consolas" pitchFamily="49" charset="0"/>
                <a:cs typeface="Consolas" pitchFamily="49" charset="0"/>
              </a:rPr>
              <a:t>);</a:t>
            </a:r>
          </a:p>
          <a:p>
            <a:pPr defTabSz="685983" fontAlgn="base">
              <a:lnSpc>
                <a:spcPct val="90000"/>
              </a:lnSpc>
              <a:spcBef>
                <a:spcPct val="0"/>
              </a:spcBef>
              <a:spcAft>
                <a:spcPts val="371"/>
              </a:spcAft>
            </a:pPr>
            <a:endParaRPr lang="en-US" sz="1350" dirty="0">
              <a:latin typeface="Consolas" pitchFamily="49" charset="0"/>
              <a:cs typeface="Consolas" pitchFamily="49" charset="0"/>
            </a:endParaRPr>
          </a:p>
          <a:p>
            <a:pPr defTabSz="685983" fontAlgn="base">
              <a:lnSpc>
                <a:spcPct val="90000"/>
              </a:lnSpc>
              <a:spcBef>
                <a:spcPct val="0"/>
              </a:spcBef>
              <a:spcAft>
                <a:spcPts val="371"/>
              </a:spcAft>
            </a:pPr>
            <a:r>
              <a:rPr lang="en-US" sz="1350" dirty="0" err="1">
                <a:solidFill>
                  <a:srgbClr val="0070C0"/>
                </a:solidFill>
                <a:latin typeface="Consolas" pitchFamily="49" charset="0"/>
                <a:cs typeface="Consolas" pitchFamily="49" charset="0"/>
              </a:rPr>
              <a:t>HttpResponseMessage</a:t>
            </a:r>
            <a:r>
              <a:rPr lang="en-US" sz="1350" dirty="0">
                <a:latin typeface="Consolas" pitchFamily="49" charset="0"/>
                <a:cs typeface="Consolas" pitchFamily="49" charset="0"/>
              </a:rPr>
              <a:t> response = </a:t>
            </a:r>
            <a:r>
              <a:rPr lang="en-US" sz="1350" dirty="0">
                <a:solidFill>
                  <a:srgbClr val="0070C0"/>
                </a:solidFill>
                <a:latin typeface="Consolas" pitchFamily="49" charset="0"/>
                <a:cs typeface="Consolas" pitchFamily="49" charset="0"/>
              </a:rPr>
              <a:t>await</a:t>
            </a:r>
            <a:r>
              <a:rPr lang="en-US" sz="1350" dirty="0">
                <a:latin typeface="Consolas" pitchFamily="49" charset="0"/>
                <a:cs typeface="Consolas" pitchFamily="49" charset="0"/>
              </a:rPr>
              <a:t> </a:t>
            </a:r>
            <a:r>
              <a:rPr lang="en-US" sz="1350" dirty="0" err="1">
                <a:latin typeface="Consolas" pitchFamily="49" charset="0"/>
                <a:cs typeface="Consolas" pitchFamily="49" charset="0"/>
              </a:rPr>
              <a:t>client.SendAsync</a:t>
            </a:r>
            <a:r>
              <a:rPr lang="en-US" sz="1350" dirty="0">
                <a:latin typeface="Consolas" pitchFamily="49" charset="0"/>
                <a:cs typeface="Consolas" pitchFamily="49" charset="0"/>
              </a:rPr>
              <a:t>(request);</a:t>
            </a:r>
          </a:p>
          <a:p>
            <a:pPr defTabSz="685983" fontAlgn="base">
              <a:lnSpc>
                <a:spcPct val="90000"/>
              </a:lnSpc>
              <a:spcBef>
                <a:spcPct val="0"/>
              </a:spcBef>
              <a:spcAft>
                <a:spcPts val="371"/>
              </a:spcAft>
            </a:pPr>
            <a:r>
              <a:rPr lang="en-US" sz="1350" dirty="0">
                <a:solidFill>
                  <a:srgbClr val="0070C0"/>
                </a:solidFill>
                <a:latin typeface="Consolas" pitchFamily="49" charset="0"/>
                <a:cs typeface="Consolas" pitchFamily="49" charset="0"/>
              </a:rPr>
              <a:t>string</a:t>
            </a:r>
            <a:r>
              <a:rPr lang="en-US" sz="1350" dirty="0">
                <a:latin typeface="Consolas" pitchFamily="49" charset="0"/>
                <a:cs typeface="Consolas" pitchFamily="49" charset="0"/>
              </a:rPr>
              <a:t> </a:t>
            </a:r>
            <a:r>
              <a:rPr lang="en-US" sz="1350" dirty="0" err="1">
                <a:latin typeface="Consolas" pitchFamily="49" charset="0"/>
                <a:cs typeface="Consolas" pitchFamily="49" charset="0"/>
              </a:rPr>
              <a:t>responseString</a:t>
            </a:r>
            <a:r>
              <a:rPr lang="en-US" sz="1350" dirty="0">
                <a:latin typeface="Consolas" pitchFamily="49" charset="0"/>
                <a:cs typeface="Consolas" pitchFamily="49" charset="0"/>
              </a:rPr>
              <a:t> = </a:t>
            </a:r>
            <a:r>
              <a:rPr lang="en-US" sz="1350" dirty="0">
                <a:solidFill>
                  <a:srgbClr val="0070C0"/>
                </a:solidFill>
                <a:latin typeface="Consolas" pitchFamily="49" charset="0"/>
                <a:cs typeface="Consolas" pitchFamily="49" charset="0"/>
              </a:rPr>
              <a:t>await</a:t>
            </a:r>
            <a:r>
              <a:rPr lang="en-US" sz="1350" dirty="0">
                <a:latin typeface="Consolas" pitchFamily="49" charset="0"/>
                <a:cs typeface="Consolas" pitchFamily="49" charset="0"/>
              </a:rPr>
              <a:t> </a:t>
            </a:r>
            <a:r>
              <a:rPr lang="en-US" sz="1350" dirty="0" err="1">
                <a:latin typeface="Consolas" pitchFamily="49" charset="0"/>
                <a:cs typeface="Consolas" pitchFamily="49" charset="0"/>
              </a:rPr>
              <a:t>response.Content.ReadAsStringAsync</a:t>
            </a:r>
            <a:r>
              <a:rPr lang="en-US" sz="1350" dirty="0">
                <a:latin typeface="Consolas" pitchFamily="49" charset="0"/>
                <a:cs typeface="Consolas" pitchFamily="49" charset="0"/>
              </a:rPr>
              <a:t>();</a:t>
            </a:r>
          </a:p>
        </p:txBody>
      </p:sp>
    </p:spTree>
    <p:extLst>
      <p:ext uri="{BB962C8B-B14F-4D97-AF65-F5344CB8AC3E}">
        <p14:creationId xmlns:p14="http://schemas.microsoft.com/office/powerpoint/2010/main" val="3554576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and CSOM</a:t>
            </a:r>
            <a:endParaRPr lang="en-US" dirty="0"/>
          </a:p>
        </p:txBody>
      </p:sp>
      <p:sp>
        <p:nvSpPr>
          <p:cNvPr id="5" name="TextBox 4"/>
          <p:cNvSpPr txBox="1"/>
          <p:nvPr/>
        </p:nvSpPr>
        <p:spPr>
          <a:xfrm>
            <a:off x="285824" y="2056483"/>
            <a:ext cx="8467549" cy="2513941"/>
          </a:xfrm>
          <a:prstGeom prst="rect">
            <a:avLst/>
          </a:prstGeom>
          <a:noFill/>
          <a:ln>
            <a:solidFill>
              <a:schemeClr val="bg1">
                <a:lumMod val="75000"/>
              </a:schemeClr>
            </a:solidFill>
          </a:ln>
        </p:spPr>
        <p:txBody>
          <a:bodyPr wrap="square" lIns="112981" tIns="90384" rIns="112981" bIns="90384" rtlCol="0">
            <a:spAutoFit/>
          </a:bodyPr>
          <a:lstStyle/>
          <a:p>
            <a:pPr defTabSz="685983" fontAlgn="base">
              <a:lnSpc>
                <a:spcPct val="90000"/>
              </a:lnSpc>
              <a:spcBef>
                <a:spcPct val="0"/>
              </a:spcBef>
              <a:spcAft>
                <a:spcPts val="371"/>
              </a:spcAft>
            </a:pPr>
            <a:r>
              <a:rPr lang="en-US" sz="1350" dirty="0" err="1">
                <a:solidFill>
                  <a:srgbClr val="0070C0"/>
                </a:solidFill>
                <a:latin typeface="Consolas" pitchFamily="49" charset="0"/>
                <a:cs typeface="Consolas" pitchFamily="49" charset="0"/>
              </a:rPr>
              <a:t>var</a:t>
            </a:r>
            <a:r>
              <a:rPr lang="en-US" sz="1350" dirty="0">
                <a:latin typeface="Consolas" pitchFamily="49" charset="0"/>
                <a:cs typeface="Consolas" pitchFamily="49" charset="0"/>
              </a:rPr>
              <a:t> </a:t>
            </a:r>
            <a:r>
              <a:rPr lang="en-US" sz="1350" dirty="0" err="1">
                <a:latin typeface="Consolas" pitchFamily="49" charset="0"/>
                <a:cs typeface="Consolas" pitchFamily="49" charset="0"/>
              </a:rPr>
              <a:t>spContext</a:t>
            </a:r>
            <a:r>
              <a:rPr lang="en-US" sz="1350" dirty="0">
                <a:latin typeface="Consolas" pitchFamily="49" charset="0"/>
                <a:cs typeface="Consolas" pitchFamily="49" charset="0"/>
              </a:rPr>
              <a:t> = </a:t>
            </a:r>
            <a:r>
              <a:rPr lang="en-US" sz="1350" dirty="0" err="1">
                <a:latin typeface="Consolas" pitchFamily="49" charset="0"/>
                <a:cs typeface="Consolas" pitchFamily="49" charset="0"/>
              </a:rPr>
              <a:t>SharePointContextProvider.Current.GetSharePointContext</a:t>
            </a:r>
            <a:r>
              <a:rPr lang="en-US" sz="1350" dirty="0">
                <a:latin typeface="Consolas" pitchFamily="49" charset="0"/>
                <a:cs typeface="Consolas" pitchFamily="49" charset="0"/>
              </a:rPr>
              <a:t>(Context);</a:t>
            </a:r>
          </a:p>
          <a:p>
            <a:pPr defTabSz="685983" fontAlgn="base">
              <a:lnSpc>
                <a:spcPct val="90000"/>
              </a:lnSpc>
              <a:spcBef>
                <a:spcPct val="0"/>
              </a:spcBef>
              <a:spcAft>
                <a:spcPts val="371"/>
              </a:spcAft>
            </a:pPr>
            <a:endParaRPr lang="en-US" sz="1350" dirty="0">
              <a:latin typeface="Consolas" pitchFamily="49" charset="0"/>
              <a:cs typeface="Consolas" pitchFamily="49" charset="0"/>
            </a:endParaRPr>
          </a:p>
          <a:p>
            <a:pPr defTabSz="685983" fontAlgn="base">
              <a:lnSpc>
                <a:spcPct val="90000"/>
              </a:lnSpc>
              <a:spcBef>
                <a:spcPct val="0"/>
              </a:spcBef>
              <a:spcAft>
                <a:spcPts val="371"/>
              </a:spcAft>
            </a:pPr>
            <a:r>
              <a:rPr lang="en-US" sz="1350" dirty="0">
                <a:solidFill>
                  <a:srgbClr val="0070C0"/>
                </a:solidFill>
                <a:latin typeface="Consolas" pitchFamily="49" charset="0"/>
                <a:cs typeface="Consolas" pitchFamily="49" charset="0"/>
              </a:rPr>
              <a:t>using</a:t>
            </a:r>
            <a:r>
              <a:rPr lang="en-US" sz="1350" dirty="0">
                <a:latin typeface="Consolas" pitchFamily="49" charset="0"/>
                <a:cs typeface="Consolas" pitchFamily="49" charset="0"/>
              </a:rPr>
              <a:t> (</a:t>
            </a:r>
            <a:r>
              <a:rPr lang="en-US" sz="1350" dirty="0" err="1">
                <a:solidFill>
                  <a:srgbClr val="0070C0"/>
                </a:solidFill>
                <a:latin typeface="Consolas" pitchFamily="49" charset="0"/>
                <a:cs typeface="Consolas" pitchFamily="49" charset="0"/>
              </a:rPr>
              <a:t>var</a:t>
            </a:r>
            <a:r>
              <a:rPr lang="en-US" sz="1350" dirty="0">
                <a:latin typeface="Consolas" pitchFamily="49" charset="0"/>
                <a:cs typeface="Consolas" pitchFamily="49" charset="0"/>
              </a:rPr>
              <a:t> </a:t>
            </a:r>
            <a:r>
              <a:rPr lang="en-US" sz="1350" dirty="0" err="1">
                <a:latin typeface="Consolas" pitchFamily="49" charset="0"/>
                <a:cs typeface="Consolas" pitchFamily="49" charset="0"/>
              </a:rPr>
              <a:t>cctx</a:t>
            </a:r>
            <a:r>
              <a:rPr lang="en-US" sz="1350" dirty="0">
                <a:latin typeface="Consolas" pitchFamily="49" charset="0"/>
                <a:cs typeface="Consolas" pitchFamily="49" charset="0"/>
              </a:rPr>
              <a:t> = </a:t>
            </a:r>
            <a:r>
              <a:rPr lang="en-US" sz="1350" dirty="0" err="1">
                <a:latin typeface="Consolas" pitchFamily="49" charset="0"/>
                <a:cs typeface="Consolas" pitchFamily="49" charset="0"/>
              </a:rPr>
              <a:t>spContext.CreateUserClientContextForSPHost</a:t>
            </a:r>
            <a:r>
              <a:rPr lang="en-US" sz="1350" dirty="0">
                <a:latin typeface="Consolas" pitchFamily="49" charset="0"/>
                <a:cs typeface="Consolas" pitchFamily="49" charset="0"/>
              </a:rPr>
              <a:t>())</a:t>
            </a:r>
          </a:p>
          <a:p>
            <a:pPr defTabSz="685983" fontAlgn="base">
              <a:lnSpc>
                <a:spcPct val="90000"/>
              </a:lnSpc>
              <a:spcBef>
                <a:spcPct val="0"/>
              </a:spcBef>
              <a:spcAft>
                <a:spcPts val="371"/>
              </a:spcAft>
            </a:pPr>
            <a:r>
              <a:rPr lang="en-US" sz="1350" dirty="0">
                <a:latin typeface="Consolas" pitchFamily="49" charset="0"/>
                <a:cs typeface="Consolas" pitchFamily="49" charset="0"/>
              </a:rPr>
              <a:t>{</a:t>
            </a:r>
          </a:p>
          <a:p>
            <a:pPr defTabSz="685983" fontAlgn="base">
              <a:lnSpc>
                <a:spcPct val="90000"/>
              </a:lnSpc>
              <a:spcBef>
                <a:spcPct val="0"/>
              </a:spcBef>
              <a:spcAft>
                <a:spcPts val="371"/>
              </a:spcAft>
            </a:pPr>
            <a:r>
              <a:rPr lang="en-US" sz="1350" dirty="0">
                <a:solidFill>
                  <a:srgbClr val="0070C0"/>
                </a:solidFill>
                <a:latin typeface="Consolas" pitchFamily="49" charset="0"/>
                <a:cs typeface="Consolas" pitchFamily="49" charset="0"/>
              </a:rPr>
              <a:t>    </a:t>
            </a:r>
            <a:r>
              <a:rPr lang="en-US" sz="1350" dirty="0" err="1">
                <a:solidFill>
                  <a:srgbClr val="0070C0"/>
                </a:solidFill>
                <a:latin typeface="Consolas" pitchFamily="49" charset="0"/>
                <a:cs typeface="Consolas" pitchFamily="49" charset="0"/>
              </a:rPr>
              <a:t>KeywordQuery</a:t>
            </a:r>
            <a:r>
              <a:rPr lang="en-US" sz="1350" dirty="0">
                <a:solidFill>
                  <a:srgbClr val="0070C0"/>
                </a:solidFill>
                <a:latin typeface="Consolas" pitchFamily="49" charset="0"/>
                <a:cs typeface="Consolas" pitchFamily="49" charset="0"/>
              </a:rPr>
              <a:t> </a:t>
            </a:r>
            <a:r>
              <a:rPr lang="en-US" sz="1350" dirty="0">
                <a:solidFill>
                  <a:sysClr val="windowText" lastClr="000000"/>
                </a:solidFill>
                <a:latin typeface="Consolas" pitchFamily="49" charset="0"/>
                <a:cs typeface="Consolas" pitchFamily="49" charset="0"/>
              </a:rPr>
              <a:t>query = new </a:t>
            </a:r>
            <a:r>
              <a:rPr lang="en-US" sz="1350" dirty="0" err="1">
                <a:solidFill>
                  <a:srgbClr val="0070C0"/>
                </a:solidFill>
                <a:latin typeface="Consolas" pitchFamily="49" charset="0"/>
                <a:cs typeface="Consolas" pitchFamily="49" charset="0"/>
              </a:rPr>
              <a:t>KeywordQuery</a:t>
            </a:r>
            <a:r>
              <a:rPr lang="en-US" sz="1350" dirty="0">
                <a:solidFill>
                  <a:sysClr val="windowText" lastClr="000000"/>
                </a:solidFill>
                <a:latin typeface="Consolas" pitchFamily="49" charset="0"/>
                <a:cs typeface="Consolas" pitchFamily="49" charset="0"/>
              </a:rPr>
              <a:t>(</a:t>
            </a:r>
            <a:r>
              <a:rPr lang="en-US" sz="1350" dirty="0" err="1">
                <a:solidFill>
                  <a:sysClr val="windowText" lastClr="000000"/>
                </a:solidFill>
                <a:latin typeface="Consolas" pitchFamily="49" charset="0"/>
                <a:cs typeface="Consolas" pitchFamily="49" charset="0"/>
              </a:rPr>
              <a:t>cctx</a:t>
            </a:r>
            <a:r>
              <a:rPr lang="en-US" sz="1350" dirty="0">
                <a:solidFill>
                  <a:sysClr val="windowText" lastClr="000000"/>
                </a:solidFill>
                <a:latin typeface="Consolas" pitchFamily="49" charset="0"/>
                <a:cs typeface="Consolas" pitchFamily="49" charset="0"/>
              </a:rPr>
              <a:t>);</a:t>
            </a:r>
          </a:p>
          <a:p>
            <a:pPr defTabSz="685983" fontAlgn="base">
              <a:lnSpc>
                <a:spcPct val="90000"/>
              </a:lnSpc>
              <a:spcBef>
                <a:spcPct val="0"/>
              </a:spcBef>
              <a:spcAft>
                <a:spcPts val="371"/>
              </a:spcAft>
            </a:pPr>
            <a:r>
              <a:rPr lang="en-US" sz="1350" dirty="0">
                <a:solidFill>
                  <a:sysClr val="windowText" lastClr="000000"/>
                </a:solidFill>
                <a:latin typeface="Consolas" pitchFamily="49" charset="0"/>
                <a:cs typeface="Consolas" pitchFamily="49" charset="0"/>
              </a:rPr>
              <a:t>    </a:t>
            </a:r>
            <a:r>
              <a:rPr lang="en-US" sz="1350" dirty="0" err="1">
                <a:solidFill>
                  <a:sysClr val="windowText" lastClr="000000"/>
                </a:solidFill>
                <a:latin typeface="Consolas" pitchFamily="49" charset="0"/>
                <a:cs typeface="Consolas" pitchFamily="49" charset="0"/>
              </a:rPr>
              <a:t>query.QueryText</a:t>
            </a:r>
            <a:r>
              <a:rPr lang="en-US" sz="1350" dirty="0">
                <a:solidFill>
                  <a:sysClr val="windowText" lastClr="000000"/>
                </a:solidFill>
                <a:latin typeface="Consolas" pitchFamily="49" charset="0"/>
                <a:cs typeface="Consolas" pitchFamily="49" charset="0"/>
              </a:rPr>
              <a:t> = </a:t>
            </a:r>
            <a:r>
              <a:rPr lang="en-US" sz="1350" dirty="0">
                <a:solidFill>
                  <a:srgbClr val="C00000"/>
                </a:solidFill>
                <a:latin typeface="Consolas" pitchFamily="49" charset="0"/>
                <a:cs typeface="Consolas" pitchFamily="49" charset="0"/>
              </a:rPr>
              <a:t>"{KQL}"</a:t>
            </a:r>
            <a:r>
              <a:rPr lang="en-US" sz="1350" dirty="0">
                <a:solidFill>
                  <a:sysClr val="windowText" lastClr="000000"/>
                </a:solidFill>
                <a:latin typeface="Consolas" pitchFamily="49" charset="0"/>
                <a:cs typeface="Consolas" pitchFamily="49" charset="0"/>
              </a:rPr>
              <a:t>;</a:t>
            </a:r>
          </a:p>
          <a:p>
            <a:pPr defTabSz="685983" fontAlgn="base">
              <a:lnSpc>
                <a:spcPct val="90000"/>
              </a:lnSpc>
              <a:spcBef>
                <a:spcPct val="0"/>
              </a:spcBef>
              <a:spcAft>
                <a:spcPts val="371"/>
              </a:spcAft>
            </a:pPr>
            <a:r>
              <a:rPr lang="en-US" sz="1350" dirty="0">
                <a:solidFill>
                  <a:srgbClr val="0070C0"/>
                </a:solidFill>
                <a:latin typeface="Consolas" pitchFamily="49" charset="0"/>
                <a:cs typeface="Consolas" pitchFamily="49" charset="0"/>
              </a:rPr>
              <a:t>    </a:t>
            </a:r>
            <a:r>
              <a:rPr lang="en-US" sz="1350" dirty="0" err="1">
                <a:solidFill>
                  <a:srgbClr val="0070C0"/>
                </a:solidFill>
                <a:latin typeface="Consolas" pitchFamily="49" charset="0"/>
                <a:cs typeface="Consolas" pitchFamily="49" charset="0"/>
              </a:rPr>
              <a:t>SearchExecutor</a:t>
            </a:r>
            <a:r>
              <a:rPr lang="en-US" sz="1350" dirty="0">
                <a:solidFill>
                  <a:sysClr val="windowText" lastClr="000000"/>
                </a:solidFill>
                <a:latin typeface="Consolas" pitchFamily="49" charset="0"/>
                <a:cs typeface="Consolas" pitchFamily="49" charset="0"/>
              </a:rPr>
              <a:t> executor = new </a:t>
            </a:r>
            <a:r>
              <a:rPr lang="en-US" sz="1350" dirty="0" err="1">
                <a:solidFill>
                  <a:srgbClr val="0070C0"/>
                </a:solidFill>
                <a:latin typeface="Consolas" pitchFamily="49" charset="0"/>
                <a:cs typeface="Consolas" pitchFamily="49" charset="0"/>
              </a:rPr>
              <a:t>SearchExecutor</a:t>
            </a:r>
            <a:r>
              <a:rPr lang="en-US" sz="1350" dirty="0">
                <a:solidFill>
                  <a:sysClr val="windowText" lastClr="000000"/>
                </a:solidFill>
                <a:latin typeface="Consolas" pitchFamily="49" charset="0"/>
                <a:cs typeface="Consolas" pitchFamily="49" charset="0"/>
              </a:rPr>
              <a:t>(</a:t>
            </a:r>
            <a:r>
              <a:rPr lang="en-US" sz="1350" dirty="0" err="1">
                <a:solidFill>
                  <a:sysClr val="windowText" lastClr="000000"/>
                </a:solidFill>
                <a:latin typeface="Consolas" pitchFamily="49" charset="0"/>
                <a:cs typeface="Consolas" pitchFamily="49" charset="0"/>
              </a:rPr>
              <a:t>cctx</a:t>
            </a:r>
            <a:r>
              <a:rPr lang="en-US" sz="1350" dirty="0">
                <a:solidFill>
                  <a:sysClr val="windowText" lastClr="000000"/>
                </a:solidFill>
                <a:latin typeface="Consolas" pitchFamily="49" charset="0"/>
                <a:cs typeface="Consolas" pitchFamily="49" charset="0"/>
              </a:rPr>
              <a:t>);</a:t>
            </a:r>
          </a:p>
          <a:p>
            <a:pPr defTabSz="685983" fontAlgn="base">
              <a:lnSpc>
                <a:spcPct val="90000"/>
              </a:lnSpc>
              <a:spcBef>
                <a:spcPct val="0"/>
              </a:spcBef>
              <a:spcAft>
                <a:spcPts val="371"/>
              </a:spcAft>
            </a:pPr>
            <a:r>
              <a:rPr lang="en-US" sz="1350" dirty="0">
                <a:solidFill>
                  <a:srgbClr val="0070C0"/>
                </a:solidFill>
                <a:latin typeface="Consolas" pitchFamily="49" charset="0"/>
                <a:cs typeface="Consolas" pitchFamily="49" charset="0"/>
              </a:rPr>
              <a:t>    </a:t>
            </a:r>
            <a:r>
              <a:rPr lang="en-US" sz="1350" dirty="0" err="1">
                <a:solidFill>
                  <a:srgbClr val="0070C0"/>
                </a:solidFill>
                <a:latin typeface="Consolas" pitchFamily="49" charset="0"/>
                <a:cs typeface="Consolas" pitchFamily="49" charset="0"/>
              </a:rPr>
              <a:t>ClientResult</a:t>
            </a:r>
            <a:r>
              <a:rPr lang="en-US" sz="1350" dirty="0">
                <a:solidFill>
                  <a:sysClr val="windowText" lastClr="000000"/>
                </a:solidFill>
                <a:latin typeface="Consolas" pitchFamily="49" charset="0"/>
                <a:cs typeface="Consolas" pitchFamily="49" charset="0"/>
              </a:rPr>
              <a:t>&lt;</a:t>
            </a:r>
            <a:r>
              <a:rPr lang="en-US" sz="1350" dirty="0" err="1">
                <a:solidFill>
                  <a:srgbClr val="0070C0"/>
                </a:solidFill>
                <a:latin typeface="Consolas" pitchFamily="49" charset="0"/>
                <a:cs typeface="Consolas" pitchFamily="49" charset="0"/>
              </a:rPr>
              <a:t>ResultTableCollection</a:t>
            </a:r>
            <a:r>
              <a:rPr lang="en-US" sz="1350" dirty="0">
                <a:solidFill>
                  <a:sysClr val="windowText" lastClr="000000"/>
                </a:solidFill>
                <a:latin typeface="Consolas" pitchFamily="49" charset="0"/>
                <a:cs typeface="Consolas" pitchFamily="49" charset="0"/>
              </a:rPr>
              <a:t>&gt; results = </a:t>
            </a:r>
            <a:r>
              <a:rPr lang="en-US" sz="1350" dirty="0" err="1">
                <a:solidFill>
                  <a:sysClr val="windowText" lastClr="000000"/>
                </a:solidFill>
                <a:latin typeface="Consolas" pitchFamily="49" charset="0"/>
                <a:cs typeface="Consolas" pitchFamily="49" charset="0"/>
              </a:rPr>
              <a:t>executor.ExecuteQuery</a:t>
            </a:r>
            <a:r>
              <a:rPr lang="en-US" sz="1350" dirty="0">
                <a:solidFill>
                  <a:sysClr val="windowText" lastClr="000000"/>
                </a:solidFill>
                <a:latin typeface="Consolas" pitchFamily="49" charset="0"/>
                <a:cs typeface="Consolas" pitchFamily="49" charset="0"/>
              </a:rPr>
              <a:t>(query);</a:t>
            </a:r>
          </a:p>
          <a:p>
            <a:pPr defTabSz="685983" fontAlgn="base">
              <a:lnSpc>
                <a:spcPct val="90000"/>
              </a:lnSpc>
              <a:spcBef>
                <a:spcPct val="0"/>
              </a:spcBef>
              <a:spcAft>
                <a:spcPts val="371"/>
              </a:spcAft>
            </a:pPr>
            <a:r>
              <a:rPr lang="en-US" sz="1350" dirty="0">
                <a:solidFill>
                  <a:sysClr val="windowText" lastClr="000000"/>
                </a:solidFill>
                <a:latin typeface="Consolas" pitchFamily="49" charset="0"/>
                <a:cs typeface="Consolas" pitchFamily="49" charset="0"/>
              </a:rPr>
              <a:t>    </a:t>
            </a:r>
            <a:r>
              <a:rPr lang="en-US" sz="1350" dirty="0" err="1">
                <a:solidFill>
                  <a:sysClr val="windowText" lastClr="000000"/>
                </a:solidFill>
                <a:latin typeface="Consolas" pitchFamily="49" charset="0"/>
                <a:cs typeface="Consolas" pitchFamily="49" charset="0"/>
              </a:rPr>
              <a:t>cctx.ExecuteQuery</a:t>
            </a:r>
            <a:r>
              <a:rPr lang="en-US" sz="1350" dirty="0">
                <a:solidFill>
                  <a:sysClr val="windowText" lastClr="000000"/>
                </a:solidFill>
                <a:latin typeface="Consolas" pitchFamily="49" charset="0"/>
                <a:cs typeface="Consolas" pitchFamily="49" charset="0"/>
              </a:rPr>
              <a:t>();</a:t>
            </a:r>
          </a:p>
          <a:p>
            <a:pPr defTabSz="685983" fontAlgn="base">
              <a:lnSpc>
                <a:spcPct val="90000"/>
              </a:lnSpc>
              <a:spcBef>
                <a:spcPct val="0"/>
              </a:spcBef>
              <a:spcAft>
                <a:spcPts val="371"/>
              </a:spcAft>
            </a:pPr>
            <a:r>
              <a:rPr lang="en-US" sz="1350" dirty="0">
                <a:latin typeface="Consolas" pitchFamily="49" charset="0"/>
                <a:cs typeface="Consolas" pitchFamily="49" charset="0"/>
              </a:rPr>
              <a:t>}</a:t>
            </a:r>
          </a:p>
        </p:txBody>
      </p:sp>
    </p:spTree>
    <p:extLst>
      <p:ext uri="{BB962C8B-B14F-4D97-AF65-F5344CB8AC3E}">
        <p14:creationId xmlns:p14="http://schemas.microsoft.com/office/powerpoint/2010/main" val="2217480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Permissions</a:t>
            </a:r>
            <a:endParaRPr lang="en-US" dirty="0"/>
          </a:p>
        </p:txBody>
      </p:sp>
      <p:sp>
        <p:nvSpPr>
          <p:cNvPr id="4" name="Text Placeholder 2"/>
          <p:cNvSpPr txBox="1">
            <a:spLocks/>
          </p:cNvSpPr>
          <p:nvPr/>
        </p:nvSpPr>
        <p:spPr>
          <a:xfrm>
            <a:off x="762000" y="1447800"/>
            <a:ext cx="6569803" cy="914400"/>
          </a:xfrm>
          <a:prstGeom prst="rect">
            <a:avLst/>
          </a:prstGeom>
          <a:ln>
            <a:solidFill>
              <a:schemeClr val="bg1">
                <a:lumMod val="65000"/>
              </a:schemeClr>
            </a:solidFill>
          </a:ln>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sz="1800" dirty="0" smtClean="0">
                <a:solidFill>
                  <a:schemeClr val="tx1">
                    <a:lumMod val="95000"/>
                    <a:lumOff val="5000"/>
                  </a:schemeClr>
                </a:solidFill>
                <a:latin typeface="Lucida Console" panose="020B0609040504020204" pitchFamily="49" charset="0"/>
              </a:rPr>
              <a:t>&lt;</a:t>
            </a:r>
            <a:r>
              <a:rPr lang="fr-FR" sz="1800" dirty="0" err="1" smtClean="0">
                <a:solidFill>
                  <a:schemeClr val="tx1">
                    <a:lumMod val="95000"/>
                    <a:lumOff val="5000"/>
                  </a:schemeClr>
                </a:solidFill>
                <a:latin typeface="Lucida Console" panose="020B0609040504020204" pitchFamily="49" charset="0"/>
              </a:rPr>
              <a:t>AppPermissionRequest</a:t>
            </a:r>
            <a:r>
              <a:rPr lang="fr-FR" sz="1800" dirty="0">
                <a:solidFill>
                  <a:schemeClr val="tx1">
                    <a:lumMod val="95000"/>
                    <a:lumOff val="5000"/>
                  </a:schemeClr>
                </a:solidFill>
                <a:latin typeface="Lucida Console" panose="020B0609040504020204" pitchFamily="49" charset="0"/>
              </a:rPr>
              <a:t/>
            </a:r>
            <a:br>
              <a:rPr lang="fr-FR" sz="1800" dirty="0">
                <a:solidFill>
                  <a:schemeClr val="tx1">
                    <a:lumMod val="95000"/>
                    <a:lumOff val="5000"/>
                  </a:schemeClr>
                </a:solidFill>
                <a:latin typeface="Lucida Console" panose="020B0609040504020204" pitchFamily="49" charset="0"/>
              </a:rPr>
            </a:br>
            <a:r>
              <a:rPr lang="fr-FR" sz="1800" dirty="0" smtClean="0">
                <a:solidFill>
                  <a:schemeClr val="tx1">
                    <a:lumMod val="95000"/>
                    <a:lumOff val="5000"/>
                  </a:schemeClr>
                </a:solidFill>
                <a:latin typeface="Lucida Console" panose="020B0609040504020204" pitchFamily="49" charset="0"/>
              </a:rPr>
              <a:t>         Scope=http://sharepoint/search</a:t>
            </a:r>
            <a:br>
              <a:rPr lang="fr-FR" sz="1800" dirty="0" smtClean="0">
                <a:solidFill>
                  <a:schemeClr val="tx1">
                    <a:lumMod val="95000"/>
                    <a:lumOff val="5000"/>
                  </a:schemeClr>
                </a:solidFill>
                <a:latin typeface="Lucida Console" panose="020B0609040504020204" pitchFamily="49" charset="0"/>
              </a:rPr>
            </a:br>
            <a:r>
              <a:rPr lang="fr-FR" sz="1800" dirty="0" smtClean="0">
                <a:solidFill>
                  <a:schemeClr val="tx1">
                    <a:lumMod val="95000"/>
                    <a:lumOff val="5000"/>
                  </a:schemeClr>
                </a:solidFill>
                <a:latin typeface="Lucida Console" panose="020B0609040504020204" pitchFamily="49" charset="0"/>
              </a:rPr>
              <a:t>         Right="</a:t>
            </a:r>
            <a:r>
              <a:rPr lang="fr-FR" sz="1800" dirty="0" err="1" smtClean="0">
                <a:solidFill>
                  <a:schemeClr val="tx1">
                    <a:lumMod val="95000"/>
                    <a:lumOff val="5000"/>
                  </a:schemeClr>
                </a:solidFill>
                <a:latin typeface="Lucida Console" panose="020B0609040504020204" pitchFamily="49" charset="0"/>
              </a:rPr>
              <a:t>QueryAsUserIgnoreAppPrincipal</a:t>
            </a:r>
            <a:r>
              <a:rPr lang="fr-FR" sz="1800" dirty="0" smtClean="0">
                <a:solidFill>
                  <a:schemeClr val="tx1">
                    <a:lumMod val="95000"/>
                    <a:lumOff val="5000"/>
                  </a:schemeClr>
                </a:solidFill>
                <a:latin typeface="Lucida Console" panose="020B0609040504020204" pitchFamily="49" charset="0"/>
              </a:rPr>
              <a:t>" /&gt;</a:t>
            </a:r>
            <a:endParaRPr lang="en-US" sz="1800" dirty="0">
              <a:solidFill>
                <a:schemeClr val="tx1">
                  <a:lumMod val="95000"/>
                  <a:lumOff val="5000"/>
                </a:schemeClr>
              </a:solidFill>
              <a:latin typeface="Lucida Console" panose="020B0609040504020204" pitchFamily="49"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895600"/>
            <a:ext cx="6336243" cy="2209800"/>
          </a:xfrm>
          <a:prstGeom prst="rect">
            <a:avLst/>
          </a:prstGeom>
          <a:ln>
            <a:solidFill>
              <a:schemeClr val="bg1">
                <a:lumMod val="50000"/>
              </a:schemeClr>
            </a:solidFill>
          </a:ln>
        </p:spPr>
      </p:pic>
    </p:spTree>
    <p:extLst>
      <p:ext uri="{BB962C8B-B14F-4D97-AF65-F5344CB8AC3E}">
        <p14:creationId xmlns:p14="http://schemas.microsoft.com/office/powerpoint/2010/main" val="840960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SharePoint 2013 Search Architecture</a:t>
            </a:r>
            <a:endParaRPr lang="en-US" dirty="0"/>
          </a:p>
          <a:p>
            <a:pPr>
              <a:buFont typeface="Wingdings" panose="05000000000000000000" pitchFamily="2" charset="2"/>
              <a:buChar char="ü"/>
            </a:pPr>
            <a:r>
              <a:rPr lang="en-US" dirty="0" smtClean="0"/>
              <a:t>Managed Properties</a:t>
            </a:r>
          </a:p>
          <a:p>
            <a:pPr>
              <a:buFont typeface="Wingdings" panose="05000000000000000000" pitchFamily="2" charset="2"/>
              <a:buChar char="ü"/>
            </a:pPr>
            <a:r>
              <a:rPr lang="en-US" dirty="0"/>
              <a:t>Query Execution </a:t>
            </a:r>
            <a:r>
              <a:rPr lang="en-US" dirty="0" smtClean="0"/>
              <a:t>using KQL</a:t>
            </a:r>
          </a:p>
          <a:p>
            <a:pPr>
              <a:buFont typeface="Wingdings" panose="05000000000000000000" pitchFamily="2" charset="2"/>
              <a:buChar char="ü"/>
            </a:pPr>
            <a:r>
              <a:rPr lang="en-US" dirty="0" smtClean="0"/>
              <a:t>Result Sources and Query Rules</a:t>
            </a:r>
          </a:p>
          <a:p>
            <a:pPr>
              <a:buFont typeface="Wingdings" panose="05000000000000000000" pitchFamily="2" charset="2"/>
              <a:buChar char="ü"/>
            </a:pPr>
            <a:r>
              <a:rPr lang="en-US" dirty="0"/>
              <a:t>Result Types and </a:t>
            </a:r>
            <a:r>
              <a:rPr lang="en-US" dirty="0" smtClean="0"/>
              <a:t>Custom Display Templates</a:t>
            </a:r>
          </a:p>
          <a:p>
            <a:pPr>
              <a:buFont typeface="Wingdings" panose="05000000000000000000" pitchFamily="2" charset="2"/>
              <a:buChar char="ü"/>
            </a:pPr>
            <a:r>
              <a:rPr lang="en-US" dirty="0" smtClean="0"/>
              <a:t>Executing Searches Programmatically</a:t>
            </a:r>
          </a:p>
        </p:txBody>
      </p:sp>
    </p:spTree>
    <p:extLst>
      <p:ext uri="{BB962C8B-B14F-4D97-AF65-F5344CB8AC3E}">
        <p14:creationId xmlns:p14="http://schemas.microsoft.com/office/powerpoint/2010/main" val="37259852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Building Blocks for Extending Search</a:t>
            </a:r>
            <a:endParaRPr lang="en-US" dirty="0"/>
          </a:p>
        </p:txBody>
      </p:sp>
      <p:sp>
        <p:nvSpPr>
          <p:cNvPr id="2" name="Text Placeholder 1"/>
          <p:cNvSpPr>
            <a:spLocks noGrp="1"/>
          </p:cNvSpPr>
          <p:nvPr>
            <p:ph idx="1"/>
          </p:nvPr>
        </p:nvSpPr>
        <p:spPr/>
        <p:txBody>
          <a:bodyPr/>
          <a:lstStyle/>
          <a:p>
            <a:r>
              <a:rPr lang="en-US" dirty="0" smtClean="0"/>
              <a:t>Managed Properties</a:t>
            </a:r>
          </a:p>
          <a:p>
            <a:r>
              <a:rPr lang="en-US" dirty="0" smtClean="0"/>
              <a:t>Result </a:t>
            </a:r>
            <a:r>
              <a:rPr lang="en-US" dirty="0"/>
              <a:t>Sources</a:t>
            </a:r>
          </a:p>
          <a:p>
            <a:r>
              <a:rPr lang="en-US" dirty="0" smtClean="0"/>
              <a:t>Query </a:t>
            </a:r>
            <a:r>
              <a:rPr lang="en-US" dirty="0"/>
              <a:t>Rules</a:t>
            </a:r>
          </a:p>
          <a:p>
            <a:r>
              <a:rPr lang="en-US" dirty="0" smtClean="0"/>
              <a:t>Result </a:t>
            </a:r>
            <a:r>
              <a:rPr lang="en-US" dirty="0"/>
              <a:t>Types</a:t>
            </a:r>
          </a:p>
          <a:p>
            <a:r>
              <a:rPr lang="en-US" dirty="0" smtClean="0"/>
              <a:t>Search </a:t>
            </a:r>
            <a:r>
              <a:rPr lang="en-US" dirty="0"/>
              <a:t>Navigation</a:t>
            </a:r>
          </a:p>
          <a:p>
            <a:pPr lvl="1"/>
            <a:endParaRPr lang="en-US" dirty="0"/>
          </a:p>
          <a:p>
            <a:endParaRPr lang="en-US" dirty="0"/>
          </a:p>
        </p:txBody>
      </p:sp>
    </p:spTree>
    <p:extLst>
      <p:ext uri="{BB962C8B-B14F-4D97-AF65-F5344CB8AC3E}">
        <p14:creationId xmlns:p14="http://schemas.microsoft.com/office/powerpoint/2010/main" val="1774271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the SharePoint Search Service</a:t>
            </a:r>
            <a:endParaRPr lang="en-US" dirty="0"/>
          </a:p>
        </p:txBody>
      </p:sp>
      <p:sp>
        <p:nvSpPr>
          <p:cNvPr id="3" name="Content Placeholder 2"/>
          <p:cNvSpPr>
            <a:spLocks noGrp="1"/>
          </p:cNvSpPr>
          <p:nvPr>
            <p:ph idx="1"/>
          </p:nvPr>
        </p:nvSpPr>
        <p:spPr/>
        <p:txBody>
          <a:bodyPr/>
          <a:lstStyle/>
          <a:p>
            <a:r>
              <a:rPr lang="en-US" dirty="0" smtClean="0"/>
              <a:t>Central Administration (SSA)</a:t>
            </a:r>
          </a:p>
          <a:p>
            <a:pPr lvl="1"/>
            <a:r>
              <a:rPr lang="en-US" dirty="0" smtClean="0"/>
              <a:t>Content Sources</a:t>
            </a:r>
          </a:p>
          <a:p>
            <a:pPr lvl="1"/>
            <a:r>
              <a:rPr lang="en-US" dirty="0" smtClean="0"/>
              <a:t>Result Sources</a:t>
            </a:r>
          </a:p>
          <a:p>
            <a:pPr lvl="1"/>
            <a:r>
              <a:rPr lang="en-US" dirty="0" smtClean="0"/>
              <a:t>Query Rules</a:t>
            </a:r>
          </a:p>
          <a:p>
            <a:pPr lvl="1"/>
            <a:r>
              <a:rPr lang="en-US" dirty="0" smtClean="0"/>
              <a:t>New Managed Properties</a:t>
            </a:r>
          </a:p>
          <a:p>
            <a:r>
              <a:rPr lang="en-US" dirty="0" smtClean="0"/>
              <a:t>Site Collection and Site</a:t>
            </a:r>
          </a:p>
          <a:p>
            <a:pPr lvl="1"/>
            <a:r>
              <a:rPr lang="en-US" dirty="0" smtClean="0"/>
              <a:t>Result Sources</a:t>
            </a:r>
          </a:p>
          <a:p>
            <a:pPr lvl="1"/>
            <a:r>
              <a:rPr lang="en-US" dirty="0" smtClean="0"/>
              <a:t>Result Types</a:t>
            </a:r>
          </a:p>
          <a:p>
            <a:pPr lvl="1"/>
            <a:r>
              <a:rPr lang="en-US" dirty="0" smtClean="0"/>
              <a:t>Query Rules</a:t>
            </a:r>
          </a:p>
          <a:p>
            <a:pPr lvl="1"/>
            <a:r>
              <a:rPr lang="en-US" dirty="0" smtClean="0"/>
              <a:t>Reassign Managed Properties</a:t>
            </a:r>
            <a:endParaRPr lang="en-US" dirty="0"/>
          </a:p>
        </p:txBody>
      </p:sp>
    </p:spTree>
    <p:extLst>
      <p:ext uri="{BB962C8B-B14F-4D97-AF65-F5344CB8AC3E}">
        <p14:creationId xmlns:p14="http://schemas.microsoft.com/office/powerpoint/2010/main" val="7823083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Administration</a:t>
            </a:r>
            <a:endParaRPr lang="en-US" dirty="0"/>
          </a:p>
        </p:txBody>
      </p:sp>
    </p:spTree>
    <p:extLst>
      <p:ext uri="{BB962C8B-B14F-4D97-AF65-F5344CB8AC3E}">
        <p14:creationId xmlns:p14="http://schemas.microsoft.com/office/powerpoint/2010/main" val="4384750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SharePoint 2013 Search Architecture</a:t>
            </a:r>
            <a:endParaRPr lang="en-US" dirty="0"/>
          </a:p>
          <a:p>
            <a:pPr>
              <a:buFont typeface="Wingdings" panose="05000000000000000000" pitchFamily="2" charset="2"/>
              <a:buChar char="Ø"/>
            </a:pPr>
            <a:r>
              <a:rPr lang="en-US" dirty="0" smtClean="0"/>
              <a:t>Managed Properties</a:t>
            </a:r>
          </a:p>
          <a:p>
            <a:r>
              <a:rPr lang="en-US" dirty="0"/>
              <a:t>Query Execution </a:t>
            </a:r>
            <a:r>
              <a:rPr lang="en-US" dirty="0" smtClean="0"/>
              <a:t>using KQL</a:t>
            </a:r>
          </a:p>
          <a:p>
            <a:r>
              <a:rPr lang="en-US" dirty="0" smtClean="0"/>
              <a:t>Result Sources and Query Rules</a:t>
            </a:r>
          </a:p>
          <a:p>
            <a:r>
              <a:rPr lang="en-US" dirty="0"/>
              <a:t>Result Types and </a:t>
            </a:r>
            <a:r>
              <a:rPr lang="en-US" dirty="0" smtClean="0"/>
              <a:t>Custom Display Templates</a:t>
            </a:r>
          </a:p>
          <a:p>
            <a:r>
              <a:rPr lang="en-US" dirty="0" smtClean="0"/>
              <a:t>Executing Searches Programmatically</a:t>
            </a:r>
          </a:p>
        </p:txBody>
      </p:sp>
    </p:spTree>
    <p:extLst>
      <p:ext uri="{BB962C8B-B14F-4D97-AF65-F5344CB8AC3E}">
        <p14:creationId xmlns:p14="http://schemas.microsoft.com/office/powerpoint/2010/main" val="28261512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Managed Properties</a:t>
            </a:r>
            <a:endParaRPr lang="en-US" dirty="0"/>
          </a:p>
        </p:txBody>
      </p:sp>
      <p:sp>
        <p:nvSpPr>
          <p:cNvPr id="2" name="Text Placeholder 1"/>
          <p:cNvSpPr>
            <a:spLocks noGrp="1"/>
          </p:cNvSpPr>
          <p:nvPr>
            <p:ph idx="1"/>
          </p:nvPr>
        </p:nvSpPr>
        <p:spPr/>
        <p:txBody>
          <a:bodyPr>
            <a:normAutofit/>
          </a:bodyPr>
          <a:lstStyle/>
          <a:p>
            <a:r>
              <a:rPr lang="en-US" sz="2400" dirty="0"/>
              <a:t>Mapped to Crawled Properties</a:t>
            </a:r>
          </a:p>
          <a:p>
            <a:pPr lvl="1"/>
            <a:r>
              <a:rPr lang="en-US" sz="2000" dirty="0" smtClean="0"/>
              <a:t>Tenancy level</a:t>
            </a:r>
            <a:endParaRPr lang="en-US" sz="2000" dirty="0"/>
          </a:p>
          <a:p>
            <a:pPr lvl="1"/>
            <a:r>
              <a:rPr lang="en-US" sz="2000" dirty="0"/>
              <a:t>Site </a:t>
            </a:r>
            <a:r>
              <a:rPr lang="en-US" sz="2000" dirty="0" smtClean="0"/>
              <a:t>Collection level</a:t>
            </a:r>
            <a:endParaRPr lang="en-US" sz="2000" dirty="0"/>
          </a:p>
          <a:p>
            <a:pPr>
              <a:lnSpc>
                <a:spcPct val="150000"/>
              </a:lnSpc>
            </a:pPr>
            <a:r>
              <a:rPr lang="en-US" sz="2400" dirty="0"/>
              <a:t>Site Columns Become Managed Properties</a:t>
            </a:r>
          </a:p>
          <a:p>
            <a:pPr lvl="1"/>
            <a:r>
              <a:rPr lang="en-US" sz="2000" dirty="0"/>
              <a:t>Publishing and Multiple Lines prefixed with </a:t>
            </a:r>
            <a:r>
              <a:rPr lang="en-US" sz="1600" b="1" dirty="0" err="1"/>
              <a:t>ows_r</a:t>
            </a:r>
            <a:r>
              <a:rPr lang="en-US" sz="1600" b="1" dirty="0"/>
              <a:t>_&lt;four-letter-code&gt;</a:t>
            </a:r>
          </a:p>
          <a:p>
            <a:pPr lvl="1"/>
            <a:r>
              <a:rPr lang="en-US" sz="2000" dirty="0"/>
              <a:t>Managed Metadata prefixed with </a:t>
            </a:r>
            <a:r>
              <a:rPr lang="en-US" sz="1600" b="1" dirty="0" err="1"/>
              <a:t>ows_taxId</a:t>
            </a:r>
            <a:endParaRPr lang="en-US" sz="1600" b="1" dirty="0"/>
          </a:p>
          <a:p>
            <a:pPr lvl="1"/>
            <a:r>
              <a:rPr lang="en-US" sz="2000" dirty="0"/>
              <a:t>All others prefixed with </a:t>
            </a:r>
            <a:r>
              <a:rPr lang="en-US" sz="1600" b="1" dirty="0" err="1"/>
              <a:t>ows_q</a:t>
            </a:r>
            <a:r>
              <a:rPr lang="en-US" sz="1600" b="1" dirty="0"/>
              <a:t>_&lt;four-letter-code&gt;</a:t>
            </a:r>
          </a:p>
          <a:p>
            <a:endParaRPr lang="en-US" sz="2400" dirty="0"/>
          </a:p>
        </p:txBody>
      </p:sp>
    </p:spTree>
    <p:extLst>
      <p:ext uri="{BB962C8B-B14F-4D97-AF65-F5344CB8AC3E}">
        <p14:creationId xmlns:p14="http://schemas.microsoft.com/office/powerpoint/2010/main" val="3849806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Properties</a:t>
            </a:r>
            <a:endParaRPr lang="en-US" dirty="0"/>
          </a:p>
        </p:txBody>
      </p:sp>
      <p:graphicFrame>
        <p:nvGraphicFramePr>
          <p:cNvPr id="4" name="Table 3"/>
          <p:cNvGraphicFramePr>
            <a:graphicFrameLocks noGrp="1"/>
          </p:cNvGraphicFramePr>
          <p:nvPr>
            <p:extLst/>
          </p:nvPr>
        </p:nvGraphicFramePr>
        <p:xfrm>
          <a:off x="527585" y="1910558"/>
          <a:ext cx="7939965" cy="3645169"/>
        </p:xfrm>
        <a:graphic>
          <a:graphicData uri="http://schemas.openxmlformats.org/drawingml/2006/table">
            <a:tbl>
              <a:tblPr firstRow="1" bandRow="1">
                <a:tableStyleId>{5C22544A-7EE6-4342-B048-85BDC9FD1C3A}</a:tableStyleId>
              </a:tblPr>
              <a:tblGrid>
                <a:gridCol w="1525400"/>
                <a:gridCol w="6414565"/>
              </a:tblGrid>
              <a:tr h="295919">
                <a:tc>
                  <a:txBody>
                    <a:bodyPr/>
                    <a:lstStyle/>
                    <a:p>
                      <a:r>
                        <a:rPr lang="en-US" sz="1500" dirty="0" smtClean="0"/>
                        <a:t>Property</a:t>
                      </a:r>
                      <a:endParaRPr lang="en-US" sz="1500" dirty="0"/>
                    </a:p>
                  </a:txBody>
                  <a:tcPr marL="50437" marR="50437" marT="33630" marB="33630"/>
                </a:tc>
                <a:tc>
                  <a:txBody>
                    <a:bodyPr/>
                    <a:lstStyle/>
                    <a:p>
                      <a:r>
                        <a:rPr lang="en-US" sz="1500" dirty="0" smtClean="0"/>
                        <a:t>Description</a:t>
                      </a:r>
                      <a:endParaRPr lang="en-US" sz="1500" dirty="0"/>
                    </a:p>
                  </a:txBody>
                  <a:tcPr marL="50437" marR="50437" marT="33630" marB="33630"/>
                </a:tc>
              </a:tr>
              <a:tr h="341651">
                <a:tc>
                  <a:txBody>
                    <a:bodyPr/>
                    <a:lstStyle/>
                    <a:p>
                      <a:r>
                        <a:rPr lang="en-US" sz="1800" dirty="0" err="1" smtClean="0"/>
                        <a:t>Queryable</a:t>
                      </a:r>
                      <a:endParaRPr lang="en-US" sz="1800" dirty="0"/>
                    </a:p>
                  </a:txBody>
                  <a:tcPr marL="50437" marR="50437" marT="33630" marB="33630"/>
                </a:tc>
                <a:tc>
                  <a:txBody>
                    <a:bodyPr/>
                    <a:lstStyle/>
                    <a:p>
                      <a:pPr marL="0" marR="0" lvl="1" indent="0" algn="l" defTabSz="932742" rtl="0" eaLnBrk="1" fontAlgn="auto" latinLnBrk="0" hangingPunct="1">
                        <a:lnSpc>
                          <a:spcPct val="100000"/>
                        </a:lnSpc>
                        <a:spcBef>
                          <a:spcPts val="0"/>
                        </a:spcBef>
                        <a:spcAft>
                          <a:spcPts val="0"/>
                        </a:spcAft>
                        <a:buClrTx/>
                        <a:buSzTx/>
                        <a:buFontTx/>
                        <a:buNone/>
                        <a:tabLst/>
                        <a:defRPr/>
                      </a:pPr>
                      <a:r>
                        <a:rPr lang="en-US" sz="1800" dirty="0" smtClean="0"/>
                        <a:t>Managed Property can be used in property-based searches</a:t>
                      </a:r>
                    </a:p>
                  </a:txBody>
                  <a:tcPr marL="50437" marR="50437" marT="33630" marB="33630"/>
                </a:tc>
              </a:tr>
              <a:tr h="341651">
                <a:tc>
                  <a:txBody>
                    <a:bodyPr/>
                    <a:lstStyle/>
                    <a:p>
                      <a:r>
                        <a:rPr lang="en-US" sz="1800" dirty="0" err="1" smtClean="0"/>
                        <a:t>Refinable</a:t>
                      </a:r>
                      <a:endParaRPr lang="en-US" sz="1800" dirty="0"/>
                    </a:p>
                  </a:txBody>
                  <a:tcPr marL="50437" marR="50437" marT="33630" marB="33630"/>
                </a:tc>
                <a:tc>
                  <a:txBody>
                    <a:bodyPr/>
                    <a:lstStyle/>
                    <a:p>
                      <a:r>
                        <a:rPr lang="en-US" sz="1800" dirty="0" smtClean="0"/>
                        <a:t>Managed Property can be used as a refiner</a:t>
                      </a:r>
                      <a:endParaRPr lang="en-US" sz="1800" dirty="0"/>
                    </a:p>
                  </a:txBody>
                  <a:tcPr marL="50437" marR="50437" marT="33630" marB="33630"/>
                </a:tc>
              </a:tr>
              <a:tr h="341651">
                <a:tc>
                  <a:txBody>
                    <a:bodyPr/>
                    <a:lstStyle/>
                    <a:p>
                      <a:r>
                        <a:rPr lang="en-US" sz="1800" dirty="0" smtClean="0"/>
                        <a:t>Retrievable</a:t>
                      </a:r>
                      <a:endParaRPr lang="en-US" sz="1800" dirty="0"/>
                    </a:p>
                  </a:txBody>
                  <a:tcPr marL="50437" marR="50437" marT="33630" marB="33630"/>
                </a:tc>
                <a:tc>
                  <a:txBody>
                    <a:bodyPr/>
                    <a:lstStyle/>
                    <a:p>
                      <a:r>
                        <a:rPr lang="en-US" sz="1800" dirty="0" smtClean="0"/>
                        <a:t>Managed Property can be returned in the results</a:t>
                      </a:r>
                      <a:endParaRPr lang="en-US" sz="1800" dirty="0"/>
                    </a:p>
                  </a:txBody>
                  <a:tcPr marL="50437" marR="50437" marT="33630" marB="33630"/>
                </a:tc>
              </a:tr>
              <a:tr h="616042">
                <a:tc>
                  <a:txBody>
                    <a:bodyPr/>
                    <a:lstStyle/>
                    <a:p>
                      <a:r>
                        <a:rPr lang="en-US" sz="1800" dirty="0" smtClean="0"/>
                        <a:t>Searchable</a:t>
                      </a:r>
                      <a:endParaRPr lang="en-US" sz="1800" dirty="0"/>
                    </a:p>
                  </a:txBody>
                  <a:tcPr marL="50437" marR="50437" marT="33630" marB="33630"/>
                </a:tc>
                <a:tc>
                  <a:txBody>
                    <a:bodyPr/>
                    <a:lstStyle/>
                    <a:p>
                      <a:r>
                        <a:rPr lang="en-US" sz="1800" dirty="0" smtClean="0"/>
                        <a:t>Includes the value of the Managed Property in the Search Index</a:t>
                      </a:r>
                      <a:endParaRPr lang="en-US" sz="1800" dirty="0"/>
                    </a:p>
                  </a:txBody>
                  <a:tcPr marL="50437" marR="50437" marT="33630" marB="33630"/>
                </a:tc>
              </a:tr>
              <a:tr h="341651">
                <a:tc>
                  <a:txBody>
                    <a:bodyPr/>
                    <a:lstStyle/>
                    <a:p>
                      <a:r>
                        <a:rPr lang="en-US" sz="1800" dirty="0" smtClean="0"/>
                        <a:t>Sortable</a:t>
                      </a:r>
                      <a:endParaRPr lang="en-US" sz="1800" dirty="0"/>
                    </a:p>
                  </a:txBody>
                  <a:tcPr marL="50437" marR="50437" marT="33630" marB="33630"/>
                </a:tc>
                <a:tc>
                  <a:txBody>
                    <a:bodyPr/>
                    <a:lstStyle/>
                    <a:p>
                      <a:pPr marL="0" marR="0" lvl="1" indent="0" algn="l" defTabSz="932742" rtl="0" eaLnBrk="1" fontAlgn="auto" latinLnBrk="0" hangingPunct="1">
                        <a:lnSpc>
                          <a:spcPct val="100000"/>
                        </a:lnSpc>
                        <a:spcBef>
                          <a:spcPts val="0"/>
                        </a:spcBef>
                        <a:spcAft>
                          <a:spcPts val="0"/>
                        </a:spcAft>
                        <a:buClrTx/>
                        <a:buSzTx/>
                        <a:buFontTx/>
                        <a:buNone/>
                        <a:tabLst/>
                        <a:defRPr/>
                      </a:pPr>
                      <a:r>
                        <a:rPr lang="en-US" sz="1800" dirty="0" smtClean="0"/>
                        <a:t>Managed Property can be used for sorting results</a:t>
                      </a:r>
                    </a:p>
                  </a:txBody>
                  <a:tcPr marL="50437" marR="50437" marT="33630" marB="33630"/>
                </a:tc>
              </a:tr>
              <a:tr h="341651">
                <a:tc>
                  <a:txBody>
                    <a:bodyPr/>
                    <a:lstStyle/>
                    <a:p>
                      <a:r>
                        <a:rPr lang="en-US" sz="1800" dirty="0" smtClean="0"/>
                        <a:t>Type</a:t>
                      </a:r>
                      <a:endParaRPr lang="en-US" sz="1800" dirty="0"/>
                    </a:p>
                  </a:txBody>
                  <a:tcPr marL="50437" marR="50437" marT="33630" marB="33630"/>
                </a:tc>
                <a:tc>
                  <a:txBody>
                    <a:bodyPr/>
                    <a:lstStyle/>
                    <a:p>
                      <a:r>
                        <a:rPr lang="en-US" sz="1800" dirty="0" smtClean="0"/>
                        <a:t>The data type of the Managed Property</a:t>
                      </a:r>
                      <a:endParaRPr lang="en-US" sz="1800" dirty="0"/>
                    </a:p>
                  </a:txBody>
                  <a:tcPr marL="50437" marR="50437" marT="33630" marB="33630"/>
                </a:tc>
              </a:tr>
              <a:tr h="341651">
                <a:tc>
                  <a:txBody>
                    <a:bodyPr/>
                    <a:lstStyle/>
                    <a:p>
                      <a:r>
                        <a:rPr lang="en-US" sz="1800" dirty="0" smtClean="0"/>
                        <a:t>Safe</a:t>
                      </a:r>
                      <a:endParaRPr lang="en-US" sz="1800" dirty="0"/>
                    </a:p>
                  </a:txBody>
                  <a:tcPr marL="50437" marR="50437" marT="33630" marB="33630"/>
                </a:tc>
                <a:tc>
                  <a:txBody>
                    <a:bodyPr/>
                    <a:lstStyle/>
                    <a:p>
                      <a:r>
                        <a:rPr lang="en-US" sz="1800" dirty="0" smtClean="0"/>
                        <a:t>Can be returned to anonymous users</a:t>
                      </a:r>
                    </a:p>
                  </a:txBody>
                  <a:tcPr marL="50437" marR="50437" marT="33630" marB="33630"/>
                </a:tc>
              </a:tr>
              <a:tr h="341651">
                <a:tc>
                  <a:txBody>
                    <a:bodyPr/>
                    <a:lstStyle/>
                    <a:p>
                      <a:r>
                        <a:rPr lang="en-US" sz="1800" dirty="0" smtClean="0"/>
                        <a:t>Alias</a:t>
                      </a:r>
                      <a:endParaRPr lang="en-US" sz="1800" dirty="0"/>
                    </a:p>
                  </a:txBody>
                  <a:tcPr marL="50437" marR="50437" marT="33630" marB="33630"/>
                </a:tc>
                <a:tc>
                  <a:txBody>
                    <a:bodyPr/>
                    <a:lstStyle/>
                    <a:p>
                      <a:r>
                        <a:rPr lang="en-US" sz="1800" dirty="0" smtClean="0"/>
                        <a:t>Friendly names</a:t>
                      </a:r>
                      <a:endParaRPr lang="en-US" sz="1800" dirty="0"/>
                    </a:p>
                  </a:txBody>
                  <a:tcPr marL="50437" marR="50437" marT="33630" marB="33630"/>
                </a:tc>
              </a:tr>
              <a:tr h="341651">
                <a:tc>
                  <a:txBody>
                    <a:bodyPr/>
                    <a:lstStyle/>
                    <a:p>
                      <a:r>
                        <a:rPr lang="en-US" sz="1800" dirty="0" smtClean="0"/>
                        <a:t>Multi-valued</a:t>
                      </a:r>
                      <a:endParaRPr lang="en-US" sz="1800" dirty="0"/>
                    </a:p>
                  </a:txBody>
                  <a:tcPr marL="50437" marR="50437" marT="33630" marB="33630"/>
                </a:tc>
                <a:tc>
                  <a:txBody>
                    <a:bodyPr/>
                    <a:lstStyle/>
                    <a:p>
                      <a:r>
                        <a:rPr lang="en-US" sz="1800" dirty="0" smtClean="0"/>
                        <a:t>Managed Property can have multiple values</a:t>
                      </a:r>
                      <a:endParaRPr lang="en-US" sz="1800" dirty="0"/>
                    </a:p>
                  </a:txBody>
                  <a:tcPr marL="50437" marR="50437" marT="33630" marB="33630"/>
                </a:tc>
              </a:tr>
            </a:tbl>
          </a:graphicData>
        </a:graphic>
      </p:graphicFrame>
    </p:spTree>
    <p:extLst>
      <p:ext uri="{BB962C8B-B14F-4D97-AF65-F5344CB8AC3E}">
        <p14:creationId xmlns:p14="http://schemas.microsoft.com/office/powerpoint/2010/main" val="298612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547237-B119-45CA-BEFC-A2DA2BDB03E7}">
  <ds:schemaRefs>
    <ds:schemaRef ds:uri="http://www.w3.org/XML/1998/namespace"/>
    <ds:schemaRef ds:uri="http://purl.org/dc/dcmitype/"/>
    <ds:schemaRef ds:uri="http://schemas.microsoft.com/office/2006/documentManagement/types"/>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6D35117F-A906-4561-887D-F17BE51E7D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 Course Module</Template>
  <TotalTime>236</TotalTime>
  <Words>2131</Words>
  <Application>Microsoft Office PowerPoint</Application>
  <PresentationFormat>On-screen Show (4:3)</PresentationFormat>
  <Paragraphs>306</Paragraphs>
  <Slides>35</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vt:lpstr>
      <vt:lpstr>Arial Black</vt:lpstr>
      <vt:lpstr>Calibri</vt:lpstr>
      <vt:lpstr>Consolas</vt:lpstr>
      <vt:lpstr>Lucida Console</vt:lpstr>
      <vt:lpstr>Segoe Light</vt:lpstr>
      <vt:lpstr>Segoe UI</vt:lpstr>
      <vt:lpstr>Segoe UI Light</vt:lpstr>
      <vt:lpstr>Wingdings</vt:lpstr>
      <vt:lpstr>CPT Course Module</vt:lpstr>
      <vt:lpstr>SharePoint Search​</vt:lpstr>
      <vt:lpstr>Agenda</vt:lpstr>
      <vt:lpstr>SharePoint 2013 Search Architecture</vt:lpstr>
      <vt:lpstr>Building Blocks for Extending Search</vt:lpstr>
      <vt:lpstr>Configuring the SharePoint Search Service</vt:lpstr>
      <vt:lpstr>Search Administration</vt:lpstr>
      <vt:lpstr>Agenda</vt:lpstr>
      <vt:lpstr>Managed Properties</vt:lpstr>
      <vt:lpstr>Managed Properties</vt:lpstr>
      <vt:lpstr>Managed Properties</vt:lpstr>
      <vt:lpstr>Agenda</vt:lpstr>
      <vt:lpstr>Query Language Options</vt:lpstr>
      <vt:lpstr>KQL</vt:lpstr>
      <vt:lpstr>Search Queries</vt:lpstr>
      <vt:lpstr>Agenda</vt:lpstr>
      <vt:lpstr>Result Sources</vt:lpstr>
      <vt:lpstr>Query Rules</vt:lpstr>
      <vt:lpstr>Query Rules</vt:lpstr>
      <vt:lpstr>Query Rules</vt:lpstr>
      <vt:lpstr>Agenda</vt:lpstr>
      <vt:lpstr>Result Types</vt:lpstr>
      <vt:lpstr>Display Templates</vt:lpstr>
      <vt:lpstr>Display Templates</vt:lpstr>
      <vt:lpstr>Custom Search Results</vt:lpstr>
      <vt:lpstr>Search Navigation</vt:lpstr>
      <vt:lpstr>Export/Import Search Settings</vt:lpstr>
      <vt:lpstr>Display Templates and Result Types</vt:lpstr>
      <vt:lpstr>Agenda</vt:lpstr>
      <vt:lpstr>REST Endpoint</vt:lpstr>
      <vt:lpstr>JavaScript and REST</vt:lpstr>
      <vt:lpstr>JavaScript and CSOM</vt:lpstr>
      <vt:lpstr>C# and REST</vt:lpstr>
      <vt:lpstr>C# and CSOM</vt:lpstr>
      <vt:lpstr>App Permissions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SharePoint Search​</dc:title>
  <dc:creator>Windows User</dc:creator>
  <cp:lastModifiedBy>Ted Pattison</cp:lastModifiedBy>
  <cp:revision>44</cp:revision>
  <dcterms:created xsi:type="dcterms:W3CDTF">2012-07-07T16:49:31Z</dcterms:created>
  <dcterms:modified xsi:type="dcterms:W3CDTF">2015-09-03T15:50:03Z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