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7"/>
  </p:notesMasterIdLst>
  <p:handoutMasterIdLst>
    <p:handoutMasterId r:id="rId48"/>
  </p:handoutMasterIdLst>
  <p:sldIdLst>
    <p:sldId id="279" r:id="rId6"/>
    <p:sldId id="344" r:id="rId7"/>
    <p:sldId id="362" r:id="rId8"/>
    <p:sldId id="364" r:id="rId9"/>
    <p:sldId id="365" r:id="rId10"/>
    <p:sldId id="366" r:id="rId11"/>
    <p:sldId id="367" r:id="rId12"/>
    <p:sldId id="352" r:id="rId13"/>
    <p:sldId id="354" r:id="rId14"/>
    <p:sldId id="353" r:id="rId15"/>
    <p:sldId id="355" r:id="rId16"/>
    <p:sldId id="356" r:id="rId17"/>
    <p:sldId id="358" r:id="rId18"/>
    <p:sldId id="357" r:id="rId19"/>
    <p:sldId id="359" r:id="rId20"/>
    <p:sldId id="361" r:id="rId21"/>
    <p:sldId id="360" r:id="rId22"/>
    <p:sldId id="350" r:id="rId23"/>
    <p:sldId id="325" r:id="rId24"/>
    <p:sldId id="326" r:id="rId25"/>
    <p:sldId id="327" r:id="rId26"/>
    <p:sldId id="342" r:id="rId27"/>
    <p:sldId id="328" r:id="rId28"/>
    <p:sldId id="330" r:id="rId29"/>
    <p:sldId id="331" r:id="rId30"/>
    <p:sldId id="332" r:id="rId31"/>
    <p:sldId id="346" r:id="rId32"/>
    <p:sldId id="333" r:id="rId33"/>
    <p:sldId id="345" r:id="rId34"/>
    <p:sldId id="347" r:id="rId35"/>
    <p:sldId id="334" r:id="rId36"/>
    <p:sldId id="335" r:id="rId37"/>
    <p:sldId id="349" r:id="rId38"/>
    <p:sldId id="336" r:id="rId39"/>
    <p:sldId id="337" r:id="rId40"/>
    <p:sldId id="338" r:id="rId41"/>
    <p:sldId id="339" r:id="rId42"/>
    <p:sldId id="340" r:id="rId43"/>
    <p:sldId id="341" r:id="rId44"/>
    <p:sldId id="314" r:id="rId45"/>
    <p:sldId id="348"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00000"/>
    <a:srgbClr val="33CC33"/>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73440" autoAdjust="0"/>
  </p:normalViewPr>
  <p:slideViewPr>
    <p:cSldViewPr>
      <p:cViewPr varScale="1">
        <p:scale>
          <a:sx n="65" d="100"/>
          <a:sy n="65" d="100"/>
        </p:scale>
        <p:origin x="1790" y="5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examines the new SharePoint REST API that is introduced in SharePoint 2013. Students will learn how to create REST URIs to target SharePoint objects such as sites, lists and list items. Students will also learn about the SharePoint-specific issues such as dealing with </a:t>
            </a:r>
            <a:r>
              <a:rPr lang="en-US" dirty="0" err="1" smtClean="0">
                <a:effectLst/>
              </a:rPr>
              <a:t>ETags</a:t>
            </a:r>
            <a:r>
              <a:rPr lang="en-US" smtClean="0">
                <a:effectLst/>
              </a:rPr>
              <a:t> and the request digest as well as passing the list item type whenever adding or updating a list item.</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033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6390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0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45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09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OData is quickly becoming the industry’s new data access API. It’s popularity is based on the fact that it is the first mainstream data access API for HTTP-based Clients. OData serves to standardize performing CRUD (Create, Read, Update, Delete) operations from across</a:t>
            </a:r>
            <a:r>
              <a:rPr lang="en-US" baseline="0" dirty="0" smtClean="0"/>
              <a:t> the network using HTTP verbs such as GET, PUT and POST.</a:t>
            </a:r>
          </a:p>
          <a:p>
            <a:endParaRPr lang="en-US" dirty="0" smtClean="0"/>
          </a:p>
          <a:p>
            <a:pPr lvl="0"/>
            <a:r>
              <a:rPr lang="en-US" dirty="0" smtClean="0"/>
              <a:t>OData services are becoming more popular on the Internet.</a:t>
            </a:r>
            <a:r>
              <a:rPr lang="en-US" baseline="0" dirty="0" smtClean="0"/>
              <a:t> Examples of OData services include </a:t>
            </a:r>
            <a:r>
              <a:rPr lang="en-US" sz="2300" dirty="0" err="1" smtClean="0"/>
              <a:t>NetFlix</a:t>
            </a:r>
            <a:r>
              <a:rPr lang="en-US" sz="2300" dirty="0" smtClean="0"/>
              <a:t>, Dallas, and the Azure</a:t>
            </a:r>
            <a:r>
              <a:rPr lang="en-US" sz="2300" baseline="0" dirty="0" smtClean="0"/>
              <a:t> Data Mart. Client application such as Excel 2010 and Excel 2013 are examples of </a:t>
            </a:r>
            <a:r>
              <a:rPr lang="en-US" dirty="0" smtClean="0"/>
              <a:t>client</a:t>
            </a:r>
            <a:r>
              <a:rPr lang="en-US" baseline="0" dirty="0" smtClean="0"/>
              <a:t> application that can consume data from any </a:t>
            </a:r>
            <a:r>
              <a:rPr lang="en-US" baseline="0" dirty="0" err="1" smtClean="0"/>
              <a:t>OData</a:t>
            </a:r>
            <a:r>
              <a:rPr lang="en-US" baseline="0" dirty="0" smtClean="0"/>
              <a:t>-based data source.</a:t>
            </a:r>
            <a:endParaRPr lang="en-US" dirty="0" smtClean="0"/>
          </a:p>
          <a:p>
            <a:endParaRPr lang="en-US" dirty="0"/>
          </a:p>
        </p:txBody>
      </p:sp>
    </p:spTree>
    <p:extLst>
      <p:ext uri="{BB962C8B-B14F-4D97-AF65-F5344CB8AC3E}">
        <p14:creationId xmlns:p14="http://schemas.microsoft.com/office/powerpoint/2010/main" val="232299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SharePoint client-side object model (CSOM) debuted in SharePoint 2010 where it was made available as a</a:t>
            </a:r>
            <a:r>
              <a:rPr lang="en-US" sz="1200" baseline="0" dirty="0" smtClean="0"/>
              <a:t> WFC entry point named </a:t>
            </a:r>
            <a:r>
              <a:rPr lang="en-US" sz="1200" b="1" dirty="0" err="1" smtClean="0">
                <a:solidFill>
                  <a:schemeClr val="bg2">
                    <a:lumMod val="75000"/>
                  </a:schemeClr>
                </a:solidFill>
              </a:rPr>
              <a:t>client.svc</a:t>
            </a:r>
            <a:r>
              <a:rPr lang="en-US" sz="1200" b="0" dirty="0" smtClean="0">
                <a:solidFill>
                  <a:schemeClr val="bg2">
                    <a:lumMod val="75000"/>
                  </a:schemeClr>
                </a:solidFill>
              </a:rPr>
              <a:t>. However, SharePoint 2010 did not support developers accessing </a:t>
            </a:r>
            <a:r>
              <a:rPr lang="en-US" sz="1200" b="0" dirty="0" err="1" smtClean="0">
                <a:solidFill>
                  <a:schemeClr val="bg2">
                    <a:lumMod val="75000"/>
                  </a:schemeClr>
                </a:solidFill>
              </a:rPr>
              <a:t>client.svc</a:t>
            </a:r>
            <a:r>
              <a:rPr lang="en-US" sz="1200" b="0" baseline="0" dirty="0" smtClean="0">
                <a:solidFill>
                  <a:schemeClr val="bg2">
                    <a:lumMod val="75000"/>
                  </a:schemeClr>
                </a:solidFill>
              </a:rPr>
              <a:t> directly. Instead, the developer uses client-side proxy objects exposed by either a .NET assembly or a JavaScript library.</a:t>
            </a:r>
            <a:endParaRPr lang="en-US" dirty="0"/>
          </a:p>
        </p:txBody>
      </p:sp>
    </p:spTree>
    <p:extLst>
      <p:ext uri="{BB962C8B-B14F-4D97-AF65-F5344CB8AC3E}">
        <p14:creationId xmlns:p14="http://schemas.microsoft.com/office/powerpoint/2010/main" val="67657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SharePoint 2010, the product provided </a:t>
            </a:r>
            <a:r>
              <a:rPr lang="en-US" sz="1200" dirty="0" err="1" smtClean="0"/>
              <a:t>OData</a:t>
            </a:r>
            <a:r>
              <a:rPr lang="en-US" sz="1200" dirty="0" smtClean="0"/>
              <a:t> support through the Web server entry point </a:t>
            </a:r>
            <a:r>
              <a:rPr lang="en-US" sz="1200" b="1" dirty="0" err="1" smtClean="0"/>
              <a:t>ListData.svc</a:t>
            </a:r>
            <a:r>
              <a:rPr lang="en-US" sz="1200" dirty="0" smtClean="0"/>
              <a:t>. The </a:t>
            </a:r>
            <a:r>
              <a:rPr lang="en-US" sz="1200" b="1" dirty="0" err="1" smtClean="0"/>
              <a:t>ListData.</a:t>
            </a:r>
            <a:r>
              <a:rPr lang="en-US" sz="1200" b="1" baseline="0" dirty="0" err="1" smtClean="0"/>
              <a:t>svc</a:t>
            </a:r>
            <a:r>
              <a:rPr lang="en-US" sz="1200" baseline="0" dirty="0" smtClean="0"/>
              <a:t> Web service is available in SharePoint 2013. However, you should understand that it is mainly provided for backwards compatibility for older clients that are migrating to SharePoint 2013. When creating new projects for SharePoint 2013 and later, you should not be using </a:t>
            </a:r>
            <a:r>
              <a:rPr lang="en-US" sz="1200" b="1" baseline="0" dirty="0" err="1" smtClean="0"/>
              <a:t>ListData.svc</a:t>
            </a:r>
            <a:r>
              <a:rPr lang="en-US" sz="1200" baseline="0" dirty="0" smtClean="0"/>
              <a:t>. Instead, you </a:t>
            </a:r>
            <a:r>
              <a:rPr lang="en-US" sz="1200" dirty="0" smtClean="0"/>
              <a:t>should be using the newer remote APIs with </a:t>
            </a:r>
            <a:r>
              <a:rPr lang="en-US" sz="1200" dirty="0" err="1" smtClean="0"/>
              <a:t>OData</a:t>
            </a:r>
            <a:r>
              <a:rPr lang="en-US" sz="1200" dirty="0" smtClean="0"/>
              <a:t> support that are discussed later in this module.</a:t>
            </a:r>
            <a:endParaRPr lang="en-US" sz="1200" dirty="0"/>
          </a:p>
        </p:txBody>
      </p:sp>
    </p:spTree>
    <p:extLst>
      <p:ext uri="{BB962C8B-B14F-4D97-AF65-F5344CB8AC3E}">
        <p14:creationId xmlns:p14="http://schemas.microsoft.com/office/powerpoint/2010/main" val="176504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2800" dirty="0" smtClean="0"/>
          </a:p>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1" baseline="0" dirty="0" smtClean="0"/>
              <a:t>client.svc </a:t>
            </a:r>
            <a:r>
              <a:rPr lang="en-US" baseline="0" dirty="0" smtClean="0"/>
              <a:t>entry point inside the </a:t>
            </a:r>
            <a:r>
              <a:rPr lang="en-US" b="1" baseline="0" dirty="0" smtClean="0"/>
              <a:t>_</a:t>
            </a:r>
            <a:r>
              <a:rPr lang="en-US" b="1" baseline="0" dirty="0" err="1" smtClean="0"/>
              <a:t>vti_bin</a:t>
            </a:r>
            <a:r>
              <a:rPr lang="en-US" b="1" baseline="0" dirty="0" smtClean="0"/>
              <a:t> </a:t>
            </a:r>
            <a:r>
              <a:rPr lang="en-US" baseline="0" dirty="0" smtClean="0"/>
              <a:t>virtual directory. After that you add the resource path to specify an object such as a site or list. Here's an example of a resource path for the current site.</a:t>
            </a:r>
          </a:p>
          <a:p>
            <a:endParaRPr lang="en-US" baseline="0" dirty="0" smtClean="0"/>
          </a:p>
          <a:p>
            <a:pPr marL="171450" indent="-171450">
              <a:buFont typeface="Arial" panose="020B0604020202020204" pitchFamily="34" charset="0"/>
              <a:buChar char="•"/>
            </a:pPr>
            <a:r>
              <a:rPr lang="en-US" sz="900" dirty="0" smtClean="0">
                <a:latin typeface="Courier New" pitchFamily="49" charset="0"/>
                <a:cs typeface="Courier New" pitchFamily="49" charset="0"/>
              </a:rPr>
              <a:t>http://wingtipserver/</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URLs can go through the </a:t>
            </a:r>
            <a:r>
              <a:rPr lang="en-US" sz="2800" b="1" dirty="0" smtClean="0"/>
              <a:t>_</a:t>
            </a:r>
            <a:r>
              <a:rPr lang="en-US" sz="2800" b="1" dirty="0" err="1" smtClean="0"/>
              <a:t>api</a:t>
            </a:r>
            <a:r>
              <a:rPr lang="en-US" sz="2800" b="1" dirty="0" smtClean="0"/>
              <a:t> </a:t>
            </a:r>
            <a:r>
              <a:rPr lang="en-US" sz="2800" dirty="0" smtClean="0"/>
              <a:t>folder which cleans up the look of the </a:t>
            </a:r>
            <a:r>
              <a:rPr lang="en-US" sz="2400" dirty="0" smtClean="0"/>
              <a:t>URLs that need to be built and removes client.svc file name from URL. The URL below is equivalent to the one above and should be preferred.</a:t>
            </a:r>
          </a:p>
          <a:p>
            <a:endParaRPr lang="en-US" sz="2400" dirty="0" smtClean="0"/>
          </a:p>
          <a:p>
            <a:pPr marL="342900" indent="-342900">
              <a:buFont typeface="Arial" panose="020B0604020202020204" pitchFamily="34" charset="0"/>
              <a:buChar char="•"/>
            </a:pPr>
            <a:r>
              <a:rPr lang="en-US" sz="2400" dirty="0" smtClean="0">
                <a:latin typeface="Courier New" pitchFamily="49" charset="0"/>
                <a:cs typeface="Courier New" pitchFamily="49" charset="0"/>
              </a:rPr>
              <a:t>http://wingtipserver/</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323203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The collection of lists for</a:t>
            </a:r>
            <a:r>
              <a:rPr lang="en-US" baseline="0" dirty="0" smtClean="0"/>
              <a:t> the current site: </a:t>
            </a:r>
            <a:r>
              <a:rPr lang="en-US" b="1" baseline="0" dirty="0" smtClean="0"/>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p>
          <a:p>
            <a:pPr lvl="0">
              <a:lnSpc>
                <a:spcPct val="150000"/>
              </a:lnSpc>
            </a:pPr>
            <a:r>
              <a:rPr lang="en-US" sz="2000" dirty="0" smtClean="0">
                <a:latin typeface="Lucida Console" pitchFamily="49" charset="0"/>
              </a:rPr>
              <a:t>Get a specific list by its title:</a:t>
            </a:r>
            <a:r>
              <a:rPr lang="en-US" sz="2000" baseline="0" dirty="0" smtClean="0">
                <a:latin typeface="Lucida Console" pitchFamily="49" charset="0"/>
              </a:rPr>
              <a:t>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r>
              <a:rPr lang="en-US" sz="2000" b="1" dirty="0" err="1" smtClean="0">
                <a:latin typeface="Lucida Console" pitchFamily="49" charset="0"/>
              </a:rPr>
              <a:t>getByTitle</a:t>
            </a:r>
            <a:r>
              <a:rPr lang="en-US" sz="2000" b="1" dirty="0" smtClean="0">
                <a:latin typeface="Lucida Console" pitchFamily="49" charset="0"/>
              </a:rPr>
              <a:t>('Announcements')</a:t>
            </a:r>
            <a:endParaRPr lang="en-US" sz="2000" dirty="0" smtClean="0">
              <a:latin typeface="Lucida Console" pitchFamily="49" charset="0"/>
            </a:endParaRPr>
          </a:p>
          <a:p>
            <a:pPr marL="0" lvl="0" indent="-350048">
              <a:lnSpc>
                <a:spcPct val="150000"/>
              </a:lnSpc>
              <a:buNone/>
            </a:pPr>
            <a:r>
              <a:rPr lang="en-US" sz="2000" dirty="0" smtClean="0">
                <a:latin typeface="Lucida Console" pitchFamily="49" charset="0"/>
              </a:rPr>
              <a:t>Get all the Web templates within</a:t>
            </a:r>
            <a:r>
              <a:rPr lang="en-US" sz="2000" baseline="0" dirty="0" smtClean="0">
                <a:latin typeface="Lucida Console" pitchFamily="49" charset="0"/>
              </a:rPr>
              <a:t> the current site which is based on US English: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a:t>
            </a:r>
            <a:r>
              <a:rPr lang="en-US" sz="2000" b="1" dirty="0" err="1" smtClean="0">
                <a:latin typeface="Lucida Console" pitchFamily="49" charset="0"/>
              </a:rPr>
              <a:t>getAvailableWebTemplates</a:t>
            </a:r>
            <a:r>
              <a:rPr lang="en-US" sz="2000" b="1" dirty="0" smtClean="0">
                <a:latin typeface="Lucida Console" pitchFamily="49" charset="0"/>
              </a:rPr>
              <a:t>(</a:t>
            </a:r>
            <a:r>
              <a:rPr lang="en-US" sz="2000" b="1" dirty="0" err="1" smtClean="0">
                <a:latin typeface="Lucida Console" pitchFamily="49" charset="0"/>
              </a:rPr>
              <a:t>lcid</a:t>
            </a:r>
            <a:r>
              <a:rPr lang="en-US" sz="2000" b="1" dirty="0" smtClean="0">
                <a:latin typeface="Lucida Console" pitchFamily="49" charset="0"/>
              </a:rPr>
              <a:t>=1033)</a:t>
            </a:r>
          </a:p>
          <a:p>
            <a:endParaRPr lang="en-US" dirty="0" smtClean="0"/>
          </a:p>
          <a:p>
            <a:r>
              <a:rPr lang="en-US" dirty="0" smtClean="0"/>
              <a:t>Refer to the following</a:t>
            </a:r>
            <a:r>
              <a:rPr lang="en-US" baseline="0" dirty="0" smtClean="0"/>
              <a:t> article on MSDN, specifically figure 9, to see how SharePoint constructs </a:t>
            </a:r>
            <a:r>
              <a:rPr lang="en-US" b="1" baseline="0" dirty="0" smtClean="0"/>
              <a:t>REST URLs:</a:t>
            </a:r>
          </a:p>
          <a:p>
            <a:r>
              <a:rPr lang="en-US" baseline="0" dirty="0" smtClean="0"/>
              <a:t>http://msdn.microsoft.com/en-us/library/office/apps/fp142385(v=office.15).aspx </a:t>
            </a:r>
            <a:endParaRPr lang="en-US" dirty="0" smtClean="0"/>
          </a:p>
          <a:p>
            <a:endParaRPr lang="en-US" dirty="0" smtClean="0"/>
          </a:p>
          <a:p>
            <a:r>
              <a:rPr lang="en-US" dirty="0" smtClean="0"/>
              <a:t>A fantastic resource for the detailed documentation for all REST APIs can be found in the protocol documents:</a:t>
            </a:r>
          </a:p>
          <a:p>
            <a:endParaRPr lang="en-US" b="1" dirty="0" smtClean="0"/>
          </a:p>
          <a:p>
            <a:r>
              <a:rPr lang="en-US" b="1" dirty="0" smtClean="0"/>
              <a:t>Web Versions:</a:t>
            </a:r>
          </a:p>
          <a:p>
            <a:r>
              <a:rPr lang="en-US" dirty="0" smtClean="0"/>
              <a:t>http://msdn.microsoft.com/en-us/library/cc339475(v=office.12).aspx</a:t>
            </a:r>
          </a:p>
          <a:p>
            <a:r>
              <a:rPr lang="en-US" b="1" dirty="0" smtClean="0"/>
              <a:t>ZIP of all protocol docs as PDFs:</a:t>
            </a:r>
            <a:endParaRPr lang="en-US" b="1" baseline="0" dirty="0" smtClean="0"/>
          </a:p>
          <a:p>
            <a:r>
              <a:rPr lang="en-US" dirty="0" smtClean="0"/>
              <a:t>http://download.microsoft.com/download/8/5/8/858F2155-D48D-4C68-9205-29460FD7698F/SharePointProtocols.zip</a:t>
            </a:r>
            <a:endParaRPr lang="en-US" dirty="0"/>
          </a:p>
        </p:txBody>
      </p:sp>
    </p:spTree>
    <p:extLst>
      <p:ext uri="{BB962C8B-B14F-4D97-AF65-F5344CB8AC3E}">
        <p14:creationId xmlns:p14="http://schemas.microsoft.com/office/powerpoint/2010/main" val="117842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parts of REST is that it simplifies calling Web service operations. All you need is a browser that can authenticate</a:t>
            </a:r>
            <a:r>
              <a:rPr lang="en-US" baseline="0" dirty="0" smtClean="0"/>
              <a:t> against a SharePoint 2013 site and you can simply run queries by typing the REST-based URIs for HTTP GET operations. This becomes a fast and easy way for you to learn how to put together URIs that query, filter and sort content from SharePoint sites.</a:t>
            </a:r>
            <a:endParaRPr lang="en-US" dirty="0"/>
          </a:p>
        </p:txBody>
      </p:sp>
    </p:spTree>
    <p:extLst>
      <p:ext uri="{BB962C8B-B14F-4D97-AF65-F5344CB8AC3E}">
        <p14:creationId xmlns:p14="http://schemas.microsoft.com/office/powerpoint/2010/main" val="20072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4063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87312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5978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4908159" y="5629606"/>
            <a:ext cx="3743140" cy="41341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flipH="1">
            <a:off x="5468867" y="5795020"/>
            <a:ext cx="3675134"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flipH="1">
            <a:off x="5289136" y="6160357"/>
            <a:ext cx="3729810"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1127692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png"/><Relationship Id="rId9"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the </a:t>
            </a:r>
            <a:r>
              <a:rPr lang="en-US" dirty="0" smtClean="0"/>
              <a:t>SharePoint </a:t>
            </a:r>
            <a:r>
              <a:rPr lang="en-US" dirty="0"/>
              <a:t>REST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780" y="3582160"/>
            <a:ext cx="6682293" cy="2696890"/>
          </a:xfrm>
          <a:prstGeom prst="rect">
            <a:avLst/>
          </a:prstGeom>
          <a:ln w="19050">
            <a:solidFill>
              <a:schemeClr val="bg1">
                <a:lumMod val="50000"/>
              </a:schemeClr>
            </a:solidFill>
          </a:ln>
        </p:spPr>
      </p:pic>
      <p:sp>
        <p:nvSpPr>
          <p:cNvPr id="2" name="Title 1"/>
          <p:cNvSpPr>
            <a:spLocks noGrp="1"/>
          </p:cNvSpPr>
          <p:nvPr>
            <p:ph type="title"/>
          </p:nvPr>
        </p:nvSpPr>
        <p:spPr/>
        <p:txBody>
          <a:bodyPr/>
          <a:lstStyle/>
          <a:p>
            <a:r>
              <a:rPr lang="en-US" smtClean="0"/>
              <a:t>SharePoint REST API Architecture</a:t>
            </a:r>
            <a:endParaRPr lang="en-US" dirty="0"/>
          </a:p>
        </p:txBody>
      </p:sp>
      <p:sp>
        <p:nvSpPr>
          <p:cNvPr id="8" name="Content Placeholder 7"/>
          <p:cNvSpPr>
            <a:spLocks noGrp="1"/>
          </p:cNvSpPr>
          <p:nvPr>
            <p:ph idx="1"/>
          </p:nvPr>
        </p:nvSpPr>
        <p:spPr/>
        <p:txBody>
          <a:bodyPr>
            <a:normAutofit/>
          </a:bodyPr>
          <a:lstStyle/>
          <a:p>
            <a:r>
              <a:rPr lang="en-US" sz="2400" dirty="0" smtClean="0"/>
              <a:t>REST API entry point is </a:t>
            </a:r>
            <a:r>
              <a:rPr lang="en-US" sz="2400" dirty="0" err="1" smtClean="0"/>
              <a:t>client.svc</a:t>
            </a:r>
            <a:endParaRPr lang="en-US" sz="2400" dirty="0" smtClean="0"/>
          </a:p>
          <a:p>
            <a:pPr lvl="1"/>
            <a:r>
              <a:rPr lang="en-US" sz="2000" dirty="0" smtClean="0"/>
              <a:t>In SharePoint 2010, </a:t>
            </a:r>
            <a:r>
              <a:rPr lang="en-US" sz="2000" dirty="0" err="1" smtClean="0"/>
              <a:t>client.svc</a:t>
            </a:r>
            <a:r>
              <a:rPr lang="en-US" sz="2000" dirty="0" smtClean="0"/>
              <a:t> only used by CSOM</a:t>
            </a:r>
          </a:p>
          <a:p>
            <a:pPr lvl="1"/>
            <a:r>
              <a:rPr lang="en-US" sz="2000" dirty="0" smtClean="0"/>
              <a:t>In SharePoint 2013, </a:t>
            </a:r>
            <a:r>
              <a:rPr lang="en-US" sz="2000" dirty="0" err="1" smtClean="0"/>
              <a:t>client.svc</a:t>
            </a:r>
            <a:r>
              <a:rPr lang="en-US" sz="2000" dirty="0" smtClean="0"/>
              <a:t> used by CSOM and REST API</a:t>
            </a:r>
          </a:p>
          <a:p>
            <a:endParaRPr lang="en-US" sz="2400" dirty="0"/>
          </a:p>
        </p:txBody>
      </p:sp>
      <p:grpSp>
        <p:nvGrpSpPr>
          <p:cNvPr id="23" name="Group 22"/>
          <p:cNvGrpSpPr/>
          <p:nvPr/>
        </p:nvGrpSpPr>
        <p:grpSpPr>
          <a:xfrm>
            <a:off x="4675682" y="2971800"/>
            <a:ext cx="4114800" cy="1676400"/>
            <a:chOff x="4343400" y="2971800"/>
            <a:chExt cx="4267200" cy="1828800"/>
          </a:xfrm>
        </p:grpSpPr>
        <p:sp>
          <p:nvSpPr>
            <p:cNvPr id="21" name="Rectangle 20"/>
            <p:cNvSpPr/>
            <p:nvPr/>
          </p:nvSpPr>
          <p:spPr>
            <a:xfrm>
              <a:off x="4343400" y="2971800"/>
              <a:ext cx="4267200" cy="18288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72159" y="3270666"/>
              <a:ext cx="1279608" cy="1002467"/>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client.svc</a:t>
              </a:r>
              <a:endParaRPr lang="en-US" dirty="0"/>
            </a:p>
          </p:txBody>
        </p:sp>
        <p:sp>
          <p:nvSpPr>
            <p:cNvPr id="6" name="Rounded Rectangle 5"/>
            <p:cNvSpPr/>
            <p:nvPr/>
          </p:nvSpPr>
          <p:spPr>
            <a:xfrm>
              <a:off x="4548100" y="4006433"/>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CSOM Client</a:t>
              </a:r>
              <a:endParaRPr lang="en-US" sz="1400" dirty="0"/>
            </a:p>
          </p:txBody>
        </p:sp>
        <p:sp>
          <p:nvSpPr>
            <p:cNvPr id="7" name="Rounded Rectangle 6"/>
            <p:cNvSpPr/>
            <p:nvPr/>
          </p:nvSpPr>
          <p:spPr>
            <a:xfrm>
              <a:off x="4559343" y="3207804"/>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REST API Client</a:t>
              </a:r>
              <a:endParaRPr lang="en-US" sz="1400" dirty="0"/>
            </a:p>
          </p:txBody>
        </p:sp>
        <p:cxnSp>
          <p:nvCxnSpPr>
            <p:cNvPr id="10" name="Straight Arrow Connector 9"/>
            <p:cNvCxnSpPr>
              <a:stCxn id="7" idx="3"/>
            </p:cNvCxnSpPr>
            <p:nvPr/>
          </p:nvCxnSpPr>
          <p:spPr>
            <a:xfrm>
              <a:off x="6235743" y="3474504"/>
              <a:ext cx="791489" cy="2287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6224500" y="3983269"/>
              <a:ext cx="802732" cy="2898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442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REST URLs and the _</a:t>
            </a:r>
            <a:r>
              <a:rPr lang="en-US" dirty="0" err="1" smtClean="0"/>
              <a:t>api</a:t>
            </a:r>
            <a:r>
              <a:rPr lang="en-US" dirty="0" smtClean="0"/>
              <a:t> Alias</a:t>
            </a:r>
            <a:endParaRPr lang="en-US" dirty="0"/>
          </a:p>
        </p:txBody>
      </p:sp>
      <p:sp>
        <p:nvSpPr>
          <p:cNvPr id="5" name="Content Placeholder 4"/>
          <p:cNvSpPr>
            <a:spLocks noGrp="1"/>
          </p:cNvSpPr>
          <p:nvPr>
            <p:ph idx="1"/>
          </p:nvPr>
        </p:nvSpPr>
        <p:spPr/>
        <p:txBody>
          <a:bodyPr>
            <a:normAutofit/>
          </a:bodyPr>
          <a:lstStyle/>
          <a:p>
            <a:r>
              <a:rPr lang="en-US" sz="2400" dirty="0" smtClean="0"/>
              <a:t>SharePoint REST API provides _</a:t>
            </a:r>
            <a:r>
              <a:rPr lang="en-US" sz="2400" dirty="0" err="1" smtClean="0"/>
              <a:t>api</a:t>
            </a:r>
            <a:r>
              <a:rPr lang="en-US" sz="2400" dirty="0" smtClean="0"/>
              <a:t> alias</a:t>
            </a:r>
          </a:p>
          <a:p>
            <a:pPr lvl="1"/>
            <a:r>
              <a:rPr lang="en-US" sz="2000" dirty="0" smtClean="0"/>
              <a:t>The </a:t>
            </a:r>
            <a:r>
              <a:rPr lang="en-US" sz="2000" b="1" dirty="0" smtClean="0">
                <a:solidFill>
                  <a:schemeClr val="accent1">
                    <a:lumMod val="50000"/>
                  </a:schemeClr>
                </a:solidFill>
              </a:rPr>
              <a:t>_</a:t>
            </a:r>
            <a:r>
              <a:rPr lang="en-US" sz="2000" b="1" dirty="0" err="1" smtClean="0">
                <a:solidFill>
                  <a:schemeClr val="accent1">
                    <a:lumMod val="50000"/>
                  </a:schemeClr>
                </a:solidFill>
              </a:rPr>
              <a:t>api</a:t>
            </a:r>
            <a:r>
              <a:rPr lang="en-US" sz="2000" dirty="0" smtClean="0"/>
              <a:t> alias maps </a:t>
            </a:r>
            <a:r>
              <a:rPr lang="en-US" sz="2000" dirty="0"/>
              <a:t>to </a:t>
            </a:r>
            <a:r>
              <a:rPr lang="en-US" sz="2000" b="1" dirty="0">
                <a:solidFill>
                  <a:schemeClr val="accent1">
                    <a:lumMod val="50000"/>
                  </a:schemeClr>
                </a:solidFill>
              </a:rPr>
              <a:t>_</a:t>
            </a:r>
            <a:r>
              <a:rPr lang="en-US" sz="2000" b="1" dirty="0" err="1">
                <a:solidFill>
                  <a:schemeClr val="accent1">
                    <a:lumMod val="50000"/>
                  </a:schemeClr>
                </a:solidFill>
              </a:rPr>
              <a:t>vti_bin</a:t>
            </a:r>
            <a:r>
              <a:rPr lang="en-US" sz="2000" b="1" dirty="0">
                <a:solidFill>
                  <a:schemeClr val="accent1">
                    <a:lumMod val="50000"/>
                  </a:schemeClr>
                </a:solidFill>
              </a:rPr>
              <a:t>/</a:t>
            </a:r>
            <a:r>
              <a:rPr lang="en-US" sz="2000" b="1" dirty="0" err="1">
                <a:solidFill>
                  <a:schemeClr val="accent1">
                    <a:lumMod val="50000"/>
                  </a:schemeClr>
                </a:solidFill>
              </a:rPr>
              <a:t>client.svc</a:t>
            </a:r>
            <a:endParaRPr lang="en-US" sz="2000" b="1" dirty="0" smtClean="0">
              <a:solidFill>
                <a:schemeClr val="accent1">
                  <a:lumMod val="50000"/>
                </a:schemeClr>
              </a:solidFill>
            </a:endParaRPr>
          </a:p>
          <a:p>
            <a:pPr lvl="1"/>
            <a:r>
              <a:rPr lang="en-US" sz="2000" dirty="0" smtClean="0"/>
              <a:t>Alias used to make SharePoint REST API URLs cleaner</a:t>
            </a:r>
          </a:p>
          <a:p>
            <a:pPr lvl="1"/>
            <a:r>
              <a:rPr lang="en-US" sz="2000" dirty="0" smtClean="0"/>
              <a:t>Alias serves to decouple URLs from underlying architecture</a:t>
            </a:r>
          </a:p>
          <a:p>
            <a:pPr>
              <a:lnSpc>
                <a:spcPct val="200000"/>
              </a:lnSpc>
            </a:pPr>
            <a:r>
              <a:rPr lang="en-US" sz="2400" dirty="0" smtClean="0"/>
              <a:t>This URL works but it is not recommended</a:t>
            </a:r>
          </a:p>
          <a:p>
            <a:pPr lvl="1"/>
            <a:r>
              <a:rPr lang="en-US" sz="2000" b="1" dirty="0" smtClean="0">
                <a:solidFill>
                  <a:schemeClr val="tx1">
                    <a:lumMod val="50000"/>
                    <a:lumOff val="50000"/>
                  </a:schemeClr>
                </a:solidFill>
              </a:rPr>
              <a:t>http://intranet.wingtip.com/</a:t>
            </a:r>
            <a:r>
              <a:rPr lang="en-US" sz="2000" b="1" dirty="0" smtClean="0">
                <a:solidFill>
                  <a:schemeClr val="accent1">
                    <a:lumMod val="50000"/>
                  </a:schemeClr>
                </a:solidFill>
              </a:rPr>
              <a:t>_vti_bin/client.svc</a:t>
            </a:r>
            <a:r>
              <a:rPr lang="en-US" sz="2000" b="1" dirty="0" smtClean="0">
                <a:solidFill>
                  <a:schemeClr val="tx1">
                    <a:lumMod val="50000"/>
                    <a:lumOff val="50000"/>
                  </a:schemeClr>
                </a:solidFill>
              </a:rPr>
              <a:t>/web</a:t>
            </a:r>
            <a:endParaRPr lang="en-US" sz="2000" dirty="0" smtClean="0">
              <a:solidFill>
                <a:schemeClr val="tx1">
                  <a:lumMod val="50000"/>
                  <a:lumOff val="50000"/>
                </a:schemeClr>
              </a:solidFill>
            </a:endParaRPr>
          </a:p>
          <a:p>
            <a:pPr>
              <a:lnSpc>
                <a:spcPct val="200000"/>
              </a:lnSpc>
            </a:pPr>
            <a:r>
              <a:rPr lang="en-US" sz="2400" dirty="0" smtClean="0"/>
              <a:t>SharePoint REST API URLs should be created with _</a:t>
            </a:r>
            <a:r>
              <a:rPr lang="en-US" sz="2400" dirty="0" err="1" smtClean="0"/>
              <a:t>api</a:t>
            </a:r>
            <a:endParaRPr lang="en-US" sz="2400" dirty="0" smtClean="0"/>
          </a:p>
          <a:p>
            <a:pPr lvl="1"/>
            <a:r>
              <a:rPr lang="en-US" sz="2000" b="1" dirty="0" smtClean="0">
                <a:solidFill>
                  <a:schemeClr val="tx1">
                    <a:lumMod val="50000"/>
                    <a:lumOff val="50000"/>
                  </a:schemeClr>
                </a:solidFill>
              </a:rPr>
              <a:t>http://intranet.wingtip.com/</a:t>
            </a:r>
            <a:r>
              <a:rPr lang="en-US" sz="2000" b="1" dirty="0" smtClean="0">
                <a:solidFill>
                  <a:schemeClr val="accent1">
                    <a:lumMod val="50000"/>
                  </a:schemeClr>
                </a:solidFill>
              </a:rPr>
              <a:t>_api</a:t>
            </a:r>
            <a:r>
              <a:rPr lang="en-US" sz="2000" b="1" dirty="0" smtClean="0">
                <a:solidFill>
                  <a:schemeClr val="tx1">
                    <a:lumMod val="50000"/>
                    <a:lumOff val="50000"/>
                  </a:schemeClr>
                </a:solidFill>
              </a:rPr>
              <a:t>/web</a:t>
            </a:r>
          </a:p>
          <a:p>
            <a:endParaRPr lang="en-US" sz="2400" dirty="0"/>
          </a:p>
        </p:txBody>
      </p:sp>
    </p:spTree>
    <p:extLst>
      <p:ext uri="{BB962C8B-B14F-4D97-AF65-F5344CB8AC3E}">
        <p14:creationId xmlns:p14="http://schemas.microsoft.com/office/powerpoint/2010/main" val="3202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Anatomy of a SharePoint REST URL</a:t>
            </a:r>
          </a:p>
        </p:txBody>
      </p:sp>
      <p:sp>
        <p:nvSpPr>
          <p:cNvPr id="5" name="Content Placeholder 4"/>
          <p:cNvSpPr>
            <a:spLocks noGrp="1"/>
          </p:cNvSpPr>
          <p:nvPr>
            <p:ph idx="1"/>
          </p:nvPr>
        </p:nvSpPr>
        <p:spPr>
          <a:xfrm>
            <a:off x="381000" y="1447801"/>
            <a:ext cx="8382000" cy="5181600"/>
          </a:xfrm>
        </p:spPr>
        <p:txBody>
          <a:bodyPr/>
          <a:lstStyle/>
          <a:p>
            <a:r>
              <a:rPr lang="en-US" dirty="0" smtClean="0"/>
              <a:t>SharePoint REST made up of three parts</a:t>
            </a:r>
          </a:p>
          <a:p>
            <a:pPr lvl="1"/>
            <a:r>
              <a:rPr lang="en-US" dirty="0" smtClean="0"/>
              <a:t>Base URI</a:t>
            </a:r>
          </a:p>
          <a:p>
            <a:pPr lvl="2"/>
            <a:r>
              <a:rPr lang="en-US" dirty="0" smtClean="0">
                <a:solidFill>
                  <a:srgbClr val="1F4E79"/>
                </a:solidFill>
                <a:latin typeface="Lucida Console" panose="020B0609040504020204" pitchFamily="49" charset="0"/>
                <a:ea typeface="Calibri" panose="020F0502020204030204" pitchFamily="34" charset="0"/>
                <a:cs typeface="Times New Roman" panose="02020603050405020304" pitchFamily="18" charset="0"/>
              </a:rPr>
              <a:t>http://intranet.wingtip.com/_api</a:t>
            </a:r>
            <a:endParaRPr lang="en-US" dirty="0" smtClean="0"/>
          </a:p>
          <a:p>
            <a:pPr lvl="1"/>
            <a:r>
              <a:rPr lang="en-US" dirty="0" smtClean="0"/>
              <a:t>Target SharePoint Object</a:t>
            </a:r>
          </a:p>
          <a:p>
            <a:pPr lvl="2"/>
            <a:r>
              <a:rPr lang="en-US" dirty="0" smtClean="0">
                <a:solidFill>
                  <a:srgbClr val="7030A0"/>
                </a:solidFill>
                <a:ea typeface="Calibri" panose="020F0502020204030204" pitchFamily="34" charset="0"/>
                <a:cs typeface="Times New Roman" panose="02020603050405020304" pitchFamily="18" charset="0"/>
              </a:rPr>
              <a:t>web</a:t>
            </a:r>
            <a:endParaRPr lang="en-US" dirty="0" smtClean="0"/>
          </a:p>
          <a:p>
            <a:pPr lvl="1"/>
            <a:r>
              <a:rPr lang="en-US" dirty="0" smtClean="0"/>
              <a:t>Query String Parameter options</a:t>
            </a:r>
          </a:p>
          <a:p>
            <a:pPr lvl="2"/>
            <a:r>
              <a:rPr lang="en-US" dirty="0" smtClean="0">
                <a:solidFill>
                  <a:srgbClr val="385723"/>
                </a:solidFill>
                <a:ea typeface="Calibri" panose="020F0502020204030204" pitchFamily="34" charset="0"/>
                <a:cs typeface="Times New Roman" panose="02020603050405020304" pitchFamily="18" charset="0"/>
              </a:rPr>
              <a:t>?$select=</a:t>
            </a:r>
            <a:r>
              <a:rPr lang="en-US" dirty="0" err="1" smtClean="0">
                <a:solidFill>
                  <a:srgbClr val="385723"/>
                </a:solidFill>
                <a:ea typeface="Calibri" panose="020F0502020204030204" pitchFamily="34" charset="0"/>
                <a:cs typeface="Times New Roman" panose="02020603050405020304" pitchFamily="18" charset="0"/>
              </a:rPr>
              <a:t>Id,Title,MasterUrl</a:t>
            </a:r>
            <a:endParaRPr lang="en-US" dirty="0" smtClean="0"/>
          </a:p>
        </p:txBody>
      </p:sp>
      <p:pic>
        <p:nvPicPr>
          <p:cNvPr id="2" name="Picture 1"/>
          <p:cNvPicPr>
            <a:picLocks noChangeAspect="1"/>
          </p:cNvPicPr>
          <p:nvPr/>
        </p:nvPicPr>
        <p:blipFill>
          <a:blip r:embed="rId3"/>
          <a:stretch>
            <a:fillRect/>
          </a:stretch>
        </p:blipFill>
        <p:spPr>
          <a:xfrm>
            <a:off x="358515" y="4800600"/>
            <a:ext cx="8404485" cy="471373"/>
          </a:xfrm>
          <a:prstGeom prst="rect">
            <a:avLst/>
          </a:prstGeom>
          <a:ln>
            <a:solidFill>
              <a:schemeClr val="bg1">
                <a:lumMod val="50000"/>
              </a:schemeClr>
            </a:solidFill>
          </a:ln>
        </p:spPr>
      </p:pic>
    </p:spTree>
    <p:extLst>
      <p:ext uri="{BB962C8B-B14F-4D97-AF65-F5344CB8AC3E}">
        <p14:creationId xmlns:p14="http://schemas.microsoft.com/office/powerpoint/2010/main" val="363342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SharePoint Objects to URLs</a:t>
            </a:r>
          </a:p>
        </p:txBody>
      </p:sp>
      <p:graphicFrame>
        <p:nvGraphicFramePr>
          <p:cNvPr id="4" name="Table Placeholder 3"/>
          <p:cNvGraphicFramePr>
            <a:graphicFrameLocks noGrp="1"/>
          </p:cNvGraphicFramePr>
          <p:nvPr>
            <p:ph idx="1"/>
            <p:extLst>
              <p:ext uri="{D42A27DB-BD31-4B8C-83A1-F6EECF244321}">
                <p14:modId xmlns:p14="http://schemas.microsoft.com/office/powerpoint/2010/main" val="4024056477"/>
              </p:ext>
            </p:extLst>
          </p:nvPr>
        </p:nvGraphicFramePr>
        <p:xfrm>
          <a:off x="381000" y="1447800"/>
          <a:ext cx="8382000" cy="3708400"/>
        </p:xfrm>
        <a:graphic>
          <a:graphicData uri="http://schemas.openxmlformats.org/drawingml/2006/table">
            <a:tbl>
              <a:tblPr firstRow="1" bandRow="1">
                <a:tableStyleId>{5C22544A-7EE6-4342-B048-85BDC9FD1C3A}</a:tableStyleId>
              </a:tblPr>
              <a:tblGrid>
                <a:gridCol w="2095500"/>
                <a:gridCol w="6286500"/>
              </a:tblGrid>
              <a:tr h="370840">
                <a:tc>
                  <a:txBody>
                    <a:bodyPr/>
                    <a:lstStyle/>
                    <a:p>
                      <a:r>
                        <a:rPr lang="en-US" sz="1600" dirty="0" smtClean="0"/>
                        <a:t>SharePoint Object</a:t>
                      </a:r>
                      <a:endParaRPr lang="en-US" sz="1600" dirty="0"/>
                    </a:p>
                  </a:txBody>
                  <a:tcPr marL="93133" marR="93133"/>
                </a:tc>
                <a:tc>
                  <a:txBody>
                    <a:bodyPr/>
                    <a:lstStyle/>
                    <a:p>
                      <a:r>
                        <a:rPr lang="en-US" sz="1600" dirty="0" smtClean="0"/>
                        <a:t>Object mapping</a:t>
                      </a:r>
                      <a:endParaRPr lang="en-US" sz="1600" dirty="0"/>
                    </a:p>
                  </a:txBody>
                  <a:tcPr marL="93133" marR="93133"/>
                </a:tc>
              </a:tr>
              <a:tr h="370840">
                <a:tc>
                  <a:txBody>
                    <a:bodyPr/>
                    <a:lstStyle/>
                    <a:p>
                      <a:r>
                        <a:rPr lang="en-US" sz="1600" dirty="0" smtClean="0"/>
                        <a:t>Site Collection</a:t>
                      </a:r>
                      <a:endParaRPr lang="en-US" sz="1600" dirty="0"/>
                    </a:p>
                  </a:txBody>
                  <a:tcPr marL="93133" marR="93133"/>
                </a:tc>
                <a:tc>
                  <a:txBody>
                    <a:bodyPr/>
                    <a:lstStyle/>
                    <a:p>
                      <a:r>
                        <a:rPr lang="en-US" sz="1400" b="1" dirty="0" smtClean="0">
                          <a:latin typeface="Lucida Console" panose="020B0609040504020204" pitchFamily="49" charset="0"/>
                        </a:rPr>
                        <a:t>site</a:t>
                      </a:r>
                      <a:endParaRPr lang="en-US" sz="1400" b="1" dirty="0">
                        <a:latin typeface="Lucida Console" panose="020B0609040504020204" pitchFamily="49" charset="0"/>
                      </a:endParaRPr>
                    </a:p>
                  </a:txBody>
                  <a:tcPr marL="93133" marR="93133"/>
                </a:tc>
              </a:tr>
              <a:tr h="370840">
                <a:tc>
                  <a:txBody>
                    <a:bodyPr/>
                    <a:lstStyle/>
                    <a:p>
                      <a:r>
                        <a:rPr lang="en-US" sz="1600" dirty="0" smtClean="0"/>
                        <a:t>Site</a:t>
                      </a:r>
                      <a:endParaRPr lang="en-US" sz="1600" dirty="0"/>
                    </a:p>
                  </a:txBody>
                  <a:tcPr marL="93133" marR="93133"/>
                </a:tc>
                <a:tc>
                  <a:txBody>
                    <a:bodyPr/>
                    <a:lstStyle/>
                    <a:p>
                      <a:r>
                        <a:rPr lang="en-US" sz="1400" b="1" dirty="0" smtClean="0">
                          <a:latin typeface="Lucida Console" panose="020B0609040504020204" pitchFamily="49" charset="0"/>
                        </a:rPr>
                        <a:t>web</a:t>
                      </a:r>
                      <a:endParaRPr lang="en-US" sz="1400" b="1" dirty="0">
                        <a:latin typeface="Lucida Console" panose="020B0609040504020204" pitchFamily="49" charset="0"/>
                      </a:endParaRPr>
                    </a:p>
                  </a:txBody>
                  <a:tcPr marL="93133" marR="93133"/>
                </a:tc>
              </a:tr>
              <a:tr h="370840">
                <a:tc>
                  <a:txBody>
                    <a:bodyPr/>
                    <a:lstStyle/>
                    <a:p>
                      <a:r>
                        <a:rPr lang="en-US" sz="1600" dirty="0" smtClean="0"/>
                        <a:t>Lists collection</a:t>
                      </a:r>
                      <a:endParaRPr lang="en-US" sz="1600" dirty="0"/>
                    </a:p>
                  </a:txBody>
                  <a:tcPr marL="93133" marR="93133"/>
                </a:tc>
                <a:tc>
                  <a:txBody>
                    <a:bodyPr/>
                    <a:lstStyle/>
                    <a:p>
                      <a:r>
                        <a:rPr lang="en-US" sz="1400" b="1" dirty="0" smtClean="0">
                          <a:latin typeface="Lucida Console" panose="020B0609040504020204" pitchFamily="49" charset="0"/>
                        </a:rPr>
                        <a:t>web/lists</a:t>
                      </a:r>
                      <a:endParaRPr lang="en-US" sz="1400" b="1" dirty="0">
                        <a:latin typeface="Lucida Console" panose="020B0609040504020204" pitchFamily="49" charset="0"/>
                      </a:endParaRPr>
                    </a:p>
                  </a:txBody>
                  <a:tcPr marL="93133" marR="93133"/>
                </a:tc>
              </a:tr>
              <a:tr h="370840">
                <a:tc>
                  <a:txBody>
                    <a:bodyPr/>
                    <a:lstStyle/>
                    <a:p>
                      <a:r>
                        <a:rPr lang="en-US" sz="1600" dirty="0" smtClean="0"/>
                        <a:t>List by ID</a:t>
                      </a:r>
                      <a:endParaRPr lang="en-US" sz="1600" dirty="0"/>
                    </a:p>
                  </a:txBody>
                  <a:tcPr marL="93133" marR="93133"/>
                </a:tc>
                <a:tc>
                  <a:txBody>
                    <a:bodyPr/>
                    <a:lstStyle/>
                    <a:p>
                      <a:r>
                        <a:rPr lang="en-US" sz="1400" b="1" dirty="0" smtClean="0">
                          <a:latin typeface="Lucida Console" panose="020B0609040504020204" pitchFamily="49" charset="0"/>
                        </a:rPr>
                        <a:t>web/lists(guid'402cd788-9c5c-4931-92d6-09f18efb368c')</a:t>
                      </a:r>
                      <a:endParaRPr lang="en-US" sz="1400" b="1" dirty="0">
                        <a:latin typeface="Lucida Console" panose="020B0609040504020204" pitchFamily="49" charset="0"/>
                      </a:endParaRPr>
                    </a:p>
                  </a:txBody>
                  <a:tcPr marL="93133" marR="93133"/>
                </a:tc>
              </a:tr>
              <a:tr h="370840">
                <a:tc>
                  <a:txBody>
                    <a:bodyPr/>
                    <a:lstStyle/>
                    <a:p>
                      <a:r>
                        <a:rPr lang="en-US" sz="1600" dirty="0" smtClean="0"/>
                        <a:t>List by Title</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a:t>
                      </a:r>
                    </a:p>
                  </a:txBody>
                  <a:tcPr marL="93133" marR="93133"/>
                </a:tc>
              </a:tr>
              <a:tr h="370840">
                <a:tc>
                  <a:txBody>
                    <a:bodyPr/>
                    <a:lstStyle/>
                    <a:p>
                      <a:r>
                        <a:rPr lang="en-US" sz="1600" dirty="0" smtClean="0"/>
                        <a:t>List property</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('Customers')/Title</a:t>
                      </a:r>
                    </a:p>
                  </a:txBody>
                  <a:tcPr marL="93133" marR="93133"/>
                </a:tc>
              </a:tr>
              <a:tr h="370840">
                <a:tc>
                  <a:txBody>
                    <a:bodyPr/>
                    <a:lstStyle/>
                    <a:p>
                      <a:r>
                        <a:rPr lang="en-US" sz="1600" dirty="0" smtClean="0"/>
                        <a:t>List items collection</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a:t>
                      </a:r>
                    </a:p>
                  </a:txBody>
                  <a:tcPr marL="93133" marR="93133"/>
                </a:tc>
              </a:tr>
              <a:tr h="370840">
                <a:tc>
                  <a:txBody>
                    <a:bodyPr/>
                    <a:lstStyle/>
                    <a:p>
                      <a:r>
                        <a:rPr lang="en-US" sz="1600" dirty="0" smtClean="0"/>
                        <a:t>List item</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('Customers')/items(1)</a:t>
                      </a:r>
                    </a:p>
                  </a:txBody>
                  <a:tcPr marL="93133" marR="93133"/>
                </a:tc>
              </a:tr>
              <a:tr h="370840">
                <a:tc>
                  <a:txBody>
                    <a:bodyPr/>
                    <a:lstStyle/>
                    <a:p>
                      <a:r>
                        <a:rPr lang="en-US" sz="1600" dirty="0" smtClean="0"/>
                        <a:t>List item property</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('Customers')/items(1)/FirstName</a:t>
                      </a:r>
                    </a:p>
                  </a:txBody>
                  <a:tcPr marL="93133" marR="93133"/>
                </a:tc>
              </a:tr>
            </a:tbl>
          </a:graphicData>
        </a:graphic>
      </p:graphicFrame>
    </p:spTree>
    <p:extLst>
      <p:ext uri="{BB962C8B-B14F-4D97-AF65-F5344CB8AC3E}">
        <p14:creationId xmlns:p14="http://schemas.microsoft.com/office/powerpoint/2010/main" val="136586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REST Calls Through the Browser</a:t>
            </a:r>
            <a:endParaRPr lang="en-US" dirty="0"/>
          </a:p>
        </p:txBody>
      </p:sp>
      <p:pic>
        <p:nvPicPr>
          <p:cNvPr id="7" name="Picture 6"/>
          <p:cNvPicPr>
            <a:picLocks noChangeAspect="1"/>
          </p:cNvPicPr>
          <p:nvPr/>
        </p:nvPicPr>
        <p:blipFill>
          <a:blip r:embed="rId3"/>
          <a:stretch>
            <a:fillRect/>
          </a:stretch>
        </p:blipFill>
        <p:spPr>
          <a:xfrm>
            <a:off x="276674" y="1219200"/>
            <a:ext cx="8146459" cy="4495800"/>
          </a:xfrm>
          <a:prstGeom prst="rect">
            <a:avLst/>
          </a:prstGeom>
        </p:spPr>
      </p:pic>
      <p:pic>
        <p:nvPicPr>
          <p:cNvPr id="5" name="Picture 4"/>
          <p:cNvPicPr>
            <a:picLocks noChangeAspect="1"/>
          </p:cNvPicPr>
          <p:nvPr/>
        </p:nvPicPr>
        <p:blipFill>
          <a:blip r:embed="rId4"/>
          <a:stretch>
            <a:fillRect/>
          </a:stretch>
        </p:blipFill>
        <p:spPr>
          <a:xfrm>
            <a:off x="6858000" y="4419600"/>
            <a:ext cx="2138105" cy="2276943"/>
          </a:xfrm>
          <a:prstGeom prst="rect">
            <a:avLst/>
          </a:prstGeom>
        </p:spPr>
      </p:pic>
      <p:sp>
        <p:nvSpPr>
          <p:cNvPr id="9" name="Right Arrow 8"/>
          <p:cNvSpPr/>
          <p:nvPr/>
        </p:nvSpPr>
        <p:spPr>
          <a:xfrm>
            <a:off x="6324600" y="5650753"/>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3567" y="5372100"/>
            <a:ext cx="3276600" cy="6858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It can be helpful to disable the Internet Explorer option feed reading view</a:t>
            </a:r>
            <a:endParaRPr lang="en-US" sz="1400" dirty="0">
              <a:solidFill>
                <a:schemeClr val="tx1"/>
              </a:solidFill>
            </a:endParaRPr>
          </a:p>
        </p:txBody>
      </p:sp>
    </p:spTree>
    <p:extLst>
      <p:ext uri="{BB962C8B-B14F-4D97-AF65-F5344CB8AC3E}">
        <p14:creationId xmlns:p14="http://schemas.microsoft.com/office/powerpoint/2010/main" val="284911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Support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SharePoint </a:t>
            </a:r>
            <a:r>
              <a:rPr lang="en-US" sz="2400" dirty="0"/>
              <a:t>Online supports </a:t>
            </a:r>
            <a:r>
              <a:rPr lang="en-US" sz="2400" dirty="0" smtClean="0"/>
              <a:t>ODATA </a:t>
            </a:r>
            <a:r>
              <a:rPr lang="en-US" sz="2400" dirty="0"/>
              <a:t>v4.0</a:t>
            </a:r>
          </a:p>
          <a:p>
            <a:pPr lvl="1"/>
            <a:r>
              <a:rPr lang="en-US" sz="2000" dirty="0" smtClean="0"/>
              <a:t>OData </a:t>
            </a:r>
            <a:r>
              <a:rPr lang="en-US" sz="2000" dirty="0"/>
              <a:t>v4.0 support added in December of 2014</a:t>
            </a:r>
          </a:p>
          <a:p>
            <a:endParaRPr lang="en-US" sz="2400" dirty="0" smtClean="0"/>
          </a:p>
          <a:p>
            <a:r>
              <a:rPr lang="en-US" sz="2400" dirty="0" smtClean="0"/>
              <a:t>SharePoint 2013 On-premises supports ODATA v3.0</a:t>
            </a:r>
          </a:p>
          <a:p>
            <a:pPr lvl="1"/>
            <a:r>
              <a:rPr lang="en-US" sz="2000" dirty="0" smtClean="0"/>
              <a:t>SharePoint 2013 OOB only supports verbose metadata format</a:t>
            </a:r>
          </a:p>
          <a:p>
            <a:pPr lvl="1"/>
            <a:r>
              <a:rPr lang="en-US" sz="2000" dirty="0" smtClean="0"/>
              <a:t>PowerShell script must be run to enable all ODATA formats</a:t>
            </a:r>
          </a:p>
        </p:txBody>
      </p:sp>
    </p:spTree>
    <p:extLst>
      <p:ext uri="{BB962C8B-B14F-4D97-AF65-F5344CB8AC3E}">
        <p14:creationId xmlns:p14="http://schemas.microsoft.com/office/powerpoint/2010/main" val="238686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Formats and the Accept Header</a:t>
            </a:r>
            <a:endParaRPr lang="en-US" dirty="0"/>
          </a:p>
        </p:txBody>
      </p:sp>
      <p:sp>
        <p:nvSpPr>
          <p:cNvPr id="3" name="Content Placeholder 2"/>
          <p:cNvSpPr>
            <a:spLocks noGrp="1"/>
          </p:cNvSpPr>
          <p:nvPr>
            <p:ph idx="1"/>
          </p:nvPr>
        </p:nvSpPr>
        <p:spPr/>
        <p:txBody>
          <a:bodyPr/>
          <a:lstStyle/>
          <a:p>
            <a:r>
              <a:rPr lang="en-US" dirty="0" smtClean="0"/>
              <a:t>Verbose (aka Full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smtClean="0">
                <a:solidFill>
                  <a:srgbClr val="74001E"/>
                </a:solidFill>
                <a:latin typeface="Lucida Console" panose="020B0609040504020204" pitchFamily="49" charset="0"/>
              </a:rPr>
              <a:t>odata</a:t>
            </a:r>
            <a:r>
              <a:rPr lang="en-US" sz="2000" dirty="0" smtClean="0">
                <a:solidFill>
                  <a:srgbClr val="74001E"/>
                </a:solidFill>
                <a:latin typeface="Lucida Console" panose="020B0609040504020204" pitchFamily="49" charset="0"/>
              </a:rPr>
              <a:t>=verbose</a:t>
            </a:r>
            <a:r>
              <a:rPr lang="en-US" sz="2000" dirty="0" smtClean="0">
                <a:latin typeface="Lucida Console" panose="020B0609040504020204" pitchFamily="49" charset="0"/>
              </a:rPr>
              <a:t/>
            </a:r>
            <a:br>
              <a:rPr lang="en-US" sz="2000" dirty="0" smtClean="0">
                <a:latin typeface="Lucida Console" panose="020B0609040504020204" pitchFamily="49" charset="0"/>
              </a:rPr>
            </a:br>
            <a:endParaRPr lang="en-US" sz="2000" dirty="0" smtClean="0">
              <a:latin typeface="Lucida Console" panose="020B0609040504020204" pitchFamily="49" charset="0"/>
            </a:endParaRPr>
          </a:p>
          <a:p>
            <a:pPr>
              <a:lnSpc>
                <a:spcPct val="150000"/>
              </a:lnSpc>
            </a:pPr>
            <a:r>
              <a:rPr lang="en-US" dirty="0" smtClean="0"/>
              <a:t>Minimal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smtClean="0">
                <a:solidFill>
                  <a:srgbClr val="74001E"/>
                </a:solidFill>
                <a:latin typeface="Lucida Console" panose="020B0609040504020204" pitchFamily="49" charset="0"/>
              </a:rPr>
              <a:t>odata</a:t>
            </a:r>
            <a:r>
              <a:rPr lang="en-US" sz="2000" dirty="0" smtClean="0">
                <a:solidFill>
                  <a:srgbClr val="74001E"/>
                </a:solidFill>
                <a:latin typeface="Lucida Console" panose="020B0609040504020204" pitchFamily="49" charset="0"/>
              </a:rPr>
              <a:t>=</a:t>
            </a:r>
            <a:r>
              <a:rPr lang="en-US" sz="2000" dirty="0" err="1" smtClean="0">
                <a:solidFill>
                  <a:srgbClr val="74001E"/>
                </a:solidFill>
                <a:latin typeface="Lucida Console" panose="020B0609040504020204" pitchFamily="49" charset="0"/>
              </a:rPr>
              <a:t>minimalmetadata</a:t>
            </a:r>
            <a:endParaRPr lang="en-US" sz="2000" dirty="0" smtClean="0">
              <a:solidFill>
                <a:srgbClr val="74001E"/>
              </a:solidFill>
              <a:latin typeface="Lucida Console" panose="020B0609040504020204" pitchFamily="49" charset="0"/>
            </a:endParaRPr>
          </a:p>
          <a:p>
            <a:pPr marL="347662" lvl="1" indent="0">
              <a:buNone/>
            </a:pPr>
            <a:r>
              <a:rPr lang="en-US" sz="2000" dirty="0">
                <a:solidFill>
                  <a:srgbClr val="74001E"/>
                </a:solidFill>
                <a:latin typeface="Lucida Console" panose="020B0609040504020204" pitchFamily="49" charset="0"/>
              </a:rPr>
              <a:t>accept: </a:t>
            </a:r>
            <a:r>
              <a:rPr lang="en-US" sz="2000" dirty="0" smtClean="0">
                <a:solidFill>
                  <a:srgbClr val="74001E"/>
                </a:solidFill>
                <a:latin typeface="Lucida Console" panose="020B0609040504020204" pitchFamily="49" charset="0"/>
              </a:rPr>
              <a:t>application/</a:t>
            </a:r>
            <a:r>
              <a:rPr lang="en-US" sz="2000" dirty="0" err="1" smtClean="0">
                <a:solidFill>
                  <a:srgbClr val="74001E"/>
                </a:solidFill>
                <a:latin typeface="Lucida Console" panose="020B0609040504020204" pitchFamily="49" charset="0"/>
              </a:rPr>
              <a:t>json</a:t>
            </a:r>
            <a:r>
              <a:rPr lang="en-US" sz="2000" dirty="0" smtClean="0">
                <a:latin typeface="Lucida Console" panose="020B0609040504020204" pitchFamily="49" charset="0"/>
              </a:rPr>
              <a:t/>
            </a:r>
            <a:br>
              <a:rPr lang="en-US" sz="2000" dirty="0" smtClean="0">
                <a:latin typeface="Lucida Console" panose="020B0609040504020204" pitchFamily="49" charset="0"/>
              </a:rPr>
            </a:br>
            <a:endParaRPr lang="en-US" sz="2000" dirty="0" smtClean="0">
              <a:latin typeface="Lucida Console" panose="020B0609040504020204" pitchFamily="49" charset="0"/>
            </a:endParaRPr>
          </a:p>
          <a:p>
            <a:pPr>
              <a:lnSpc>
                <a:spcPct val="150000"/>
              </a:lnSpc>
            </a:pPr>
            <a:r>
              <a:rPr lang="en-US" dirty="0" smtClean="0"/>
              <a:t>No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a:solidFill>
                  <a:srgbClr val="74001E"/>
                </a:solidFill>
                <a:latin typeface="Lucida Console" panose="020B0609040504020204" pitchFamily="49" charset="0"/>
              </a:rPr>
              <a:t>odata</a:t>
            </a:r>
            <a:r>
              <a:rPr lang="en-US" sz="2000" dirty="0">
                <a:solidFill>
                  <a:srgbClr val="74001E"/>
                </a:solidFill>
                <a:latin typeface="Lucida Console" panose="020B0609040504020204" pitchFamily="49" charset="0"/>
              </a:rPr>
              <a:t>=</a:t>
            </a:r>
            <a:r>
              <a:rPr lang="en-US" sz="2000" dirty="0" err="1">
                <a:solidFill>
                  <a:srgbClr val="74001E"/>
                </a:solidFill>
                <a:latin typeface="Lucida Console" panose="020B0609040504020204" pitchFamily="49" charset="0"/>
              </a:rPr>
              <a:t>nometadata</a:t>
            </a:r>
            <a:endParaRPr lang="en-US" sz="2000" dirty="0">
              <a:solidFill>
                <a:srgbClr val="74001E"/>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106879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PowerShell Script</a:t>
            </a:r>
            <a:endParaRPr lang="en-US" dirty="0"/>
          </a:p>
        </p:txBody>
      </p:sp>
      <p:sp>
        <p:nvSpPr>
          <p:cNvPr id="3" name="Content Placeholder 2"/>
          <p:cNvSpPr>
            <a:spLocks noGrp="1"/>
          </p:cNvSpPr>
          <p:nvPr>
            <p:ph idx="1"/>
          </p:nvPr>
        </p:nvSpPr>
        <p:spPr>
          <a:ln>
            <a:noFill/>
          </a:ln>
        </p:spPr>
        <p:txBody>
          <a:bodyPr>
            <a:normAutofit/>
          </a:bodyPr>
          <a:lstStyle/>
          <a:p>
            <a:r>
              <a:rPr lang="en-US" sz="2400" dirty="0" smtClean="0"/>
              <a:t>You must run a script to enable all ODATA formats</a:t>
            </a:r>
          </a:p>
          <a:p>
            <a:pPr lvl="1"/>
            <a:r>
              <a:rPr lang="en-US" sz="2000" dirty="0" smtClean="0"/>
              <a:t>Only verbose metadata is supported until you run this script</a:t>
            </a:r>
            <a:endParaRPr lang="en-US" sz="2000" dirty="0"/>
          </a:p>
        </p:txBody>
      </p:sp>
      <p:pic>
        <p:nvPicPr>
          <p:cNvPr id="4" name="Picture 3"/>
          <p:cNvPicPr>
            <a:picLocks noChangeAspect="1"/>
          </p:cNvPicPr>
          <p:nvPr/>
        </p:nvPicPr>
        <p:blipFill>
          <a:blip r:embed="rId2"/>
          <a:stretch>
            <a:fillRect/>
          </a:stretch>
        </p:blipFill>
        <p:spPr>
          <a:xfrm>
            <a:off x="190500" y="2359109"/>
            <a:ext cx="8763000" cy="434649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9986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The SharePoint REST API</a:t>
            </a:r>
          </a:p>
          <a:p>
            <a:pPr>
              <a:buFont typeface="Wingdings" panose="05000000000000000000" pitchFamily="2" charset="2"/>
              <a:buChar char="Ø"/>
            </a:pPr>
            <a:r>
              <a:rPr lang="en-GB" dirty="0" smtClean="0"/>
              <a:t>Creating </a:t>
            </a:r>
            <a:r>
              <a:rPr lang="en-GB" dirty="0"/>
              <a:t>REST URIs </a:t>
            </a:r>
            <a:r>
              <a:rPr lang="en-GB" dirty="0" smtClean="0"/>
              <a:t>for SharePoint </a:t>
            </a:r>
            <a:r>
              <a:rPr lang="en-GB" dirty="0"/>
              <a:t>Objects</a:t>
            </a:r>
          </a:p>
          <a:p>
            <a:r>
              <a:rPr lang="en-GB" dirty="0" smtClean="0"/>
              <a:t>Consuming OData </a:t>
            </a:r>
            <a:r>
              <a:rPr lang="en-GB" dirty="0"/>
              <a:t>Results from SharePoint</a:t>
            </a:r>
          </a:p>
          <a:p>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1945729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Root URI of the App Web</a:t>
            </a:r>
            <a:endParaRPr lang="en-US" dirty="0"/>
          </a:p>
        </p:txBody>
      </p:sp>
      <p:sp>
        <p:nvSpPr>
          <p:cNvPr id="3" name="Text Placeholder 2"/>
          <p:cNvSpPr>
            <a:spLocks noGrp="1"/>
          </p:cNvSpPr>
          <p:nvPr>
            <p:ph idx="1"/>
          </p:nvPr>
        </p:nvSpPr>
        <p:spPr>
          <a:prstGeom prst="rect">
            <a:avLst/>
          </a:prstGeom>
        </p:spPr>
        <p:txBody>
          <a:bodyPr/>
          <a:lstStyle/>
          <a:p>
            <a:r>
              <a:rPr lang="en-US" dirty="0" smtClean="0"/>
              <a:t>Creating the App Web’s Service Root URI</a:t>
            </a:r>
          </a:p>
          <a:p>
            <a:pPr lvl="1">
              <a:lnSpc>
                <a:spcPct val="150000"/>
              </a:lnSpc>
            </a:pPr>
            <a:r>
              <a:rPr lang="en-US" dirty="0" smtClean="0"/>
              <a:t>Use URL relative to </a:t>
            </a:r>
            <a:r>
              <a:rPr lang="en-US" b="1" dirty="0" smtClean="0"/>
              <a:t>Pages </a:t>
            </a:r>
            <a:r>
              <a:rPr lang="en-US" dirty="0" smtClean="0"/>
              <a:t>folder</a:t>
            </a:r>
          </a:p>
          <a:p>
            <a:pPr marL="344487" lvl="2"/>
            <a:endParaRPr lang="en-US" dirty="0" smtClean="0"/>
          </a:p>
          <a:p>
            <a:pPr marL="344487" lvl="2"/>
            <a:endParaRPr lang="en-US" dirty="0" smtClean="0"/>
          </a:p>
          <a:p>
            <a:pPr lvl="1"/>
            <a:r>
              <a:rPr lang="en-US" dirty="0" smtClean="0"/>
              <a:t>Use URL created from </a:t>
            </a:r>
            <a:r>
              <a:rPr lang="en-US" sz="1324" b="1" dirty="0" err="1">
                <a:solidFill>
                  <a:srgbClr val="800000"/>
                </a:solidFill>
              </a:rPr>
              <a:t>SPAppWebUrl</a:t>
            </a:r>
            <a:r>
              <a:rPr lang="en-US" dirty="0" smtClean="0"/>
              <a:t> query string parameter</a:t>
            </a:r>
          </a:p>
          <a:p>
            <a:pPr lvl="1"/>
            <a:endParaRPr lang="en-US" dirty="0"/>
          </a:p>
          <a:p>
            <a:pPr lvl="1"/>
            <a:endParaRPr lang="en-US" dirty="0" smtClean="0"/>
          </a:p>
          <a:p>
            <a:pPr lvl="1"/>
            <a:r>
              <a:rPr lang="en-US" dirty="0"/>
              <a:t>Use </a:t>
            </a:r>
            <a:r>
              <a:rPr lang="en-US" dirty="0" smtClean="0"/>
              <a:t>URL </a:t>
            </a:r>
            <a:r>
              <a:rPr lang="en-US" dirty="0"/>
              <a:t>created from </a:t>
            </a:r>
            <a:r>
              <a:rPr lang="en-US" sz="1324" b="1" dirty="0">
                <a:solidFill>
                  <a:srgbClr val="800000"/>
                </a:solidFill>
              </a:rPr>
              <a:t>_</a:t>
            </a:r>
            <a:r>
              <a:rPr lang="en-US" sz="1324" b="1" dirty="0" err="1" smtClean="0">
                <a:solidFill>
                  <a:srgbClr val="800000"/>
                </a:solidFill>
              </a:rPr>
              <a:t>spPageContextInfo.webAbsoluteUrl</a:t>
            </a:r>
            <a:endParaRPr lang="en-US" dirty="0"/>
          </a:p>
          <a:p>
            <a:pPr lvl="1"/>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1219200" y="2635483"/>
            <a:ext cx="6238970" cy="44103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219200" y="3849906"/>
            <a:ext cx="6766054" cy="548599"/>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1190171" y="5144886"/>
            <a:ext cx="6163680" cy="570114"/>
          </a:xfrm>
          <a:prstGeom prst="rect">
            <a:avLst/>
          </a:prstGeom>
          <a:ln>
            <a:solidFill>
              <a:schemeClr val="bg1">
                <a:lumMod val="50000"/>
              </a:schemeClr>
            </a:solidFill>
          </a:ln>
        </p:spPr>
      </p:pic>
    </p:spTree>
    <p:extLst>
      <p:ext uri="{BB962C8B-B14F-4D97-AF65-F5344CB8AC3E}">
        <p14:creationId xmlns:p14="http://schemas.microsoft.com/office/powerpoint/2010/main" val="22778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GB" dirty="0" smtClean="0"/>
              <a:t>The SharePoint REST API</a:t>
            </a:r>
          </a:p>
          <a:p>
            <a:r>
              <a:rPr lang="en-GB" dirty="0" smtClean="0"/>
              <a:t>Creating </a:t>
            </a:r>
            <a:r>
              <a:rPr lang="en-GB" dirty="0"/>
              <a:t>REST URIs </a:t>
            </a:r>
            <a:r>
              <a:rPr lang="en-GB" dirty="0" smtClean="0"/>
              <a:t>for SharePoint </a:t>
            </a:r>
            <a:r>
              <a:rPr lang="en-GB" dirty="0"/>
              <a:t>Objects</a:t>
            </a:r>
          </a:p>
          <a:p>
            <a:r>
              <a:rPr lang="en-GB" dirty="0" smtClean="0"/>
              <a:t>Consuming OData </a:t>
            </a:r>
            <a:r>
              <a:rPr lang="en-GB" dirty="0"/>
              <a:t>Results from SharePoint</a:t>
            </a:r>
          </a:p>
          <a:p>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3031123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7503974" y="1803068"/>
            <a:ext cx="1270018" cy="4147127"/>
            <a:chOff x="10282125" y="1135062"/>
            <a:chExt cx="1727312" cy="5640381"/>
          </a:xfrm>
        </p:grpSpPr>
        <p:sp>
          <p:nvSpPr>
            <p:cNvPr id="34" name="Rectangle 33"/>
            <p:cNvSpPr/>
            <p:nvPr/>
          </p:nvSpPr>
          <p:spPr bwMode="auto">
            <a:xfrm>
              <a:off x="10282125" y="1135062"/>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spcBef>
                  <a:spcPct val="0"/>
                </a:spcBef>
                <a:spcAft>
                  <a:spcPct val="0"/>
                </a:spcAft>
              </a:pPr>
              <a:r>
                <a:rPr lang="en-US" sz="735" dirty="0">
                  <a:solidFill>
                    <a:schemeClr val="accent6"/>
                  </a:solidFill>
                </a:rPr>
                <a:t>Will it work when app installed at tenancy scope</a:t>
              </a:r>
            </a:p>
          </p:txBody>
        </p:sp>
        <p:sp>
          <p:nvSpPr>
            <p:cNvPr id="39" name="Oval 38"/>
            <p:cNvSpPr/>
            <p:nvPr/>
          </p:nvSpPr>
          <p:spPr bwMode="auto">
            <a:xfrm>
              <a:off x="10794078"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2" name="Oval 41"/>
            <p:cNvSpPr/>
            <p:nvPr/>
          </p:nvSpPr>
          <p:spPr bwMode="auto">
            <a:xfrm>
              <a:off x="10794078" y="2888878"/>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4" name="Oval 43"/>
            <p:cNvSpPr/>
            <p:nvPr/>
          </p:nvSpPr>
          <p:spPr bwMode="auto">
            <a:xfrm>
              <a:off x="10799955" y="393918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7" name="Oval 46"/>
            <p:cNvSpPr/>
            <p:nvPr/>
          </p:nvSpPr>
          <p:spPr bwMode="auto">
            <a:xfrm>
              <a:off x="10833681" y="499070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51" name="Oval 50"/>
            <p:cNvSpPr/>
            <p:nvPr/>
          </p:nvSpPr>
          <p:spPr bwMode="auto">
            <a:xfrm>
              <a:off x="1071403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grpSp>
        <p:nvGrpSpPr>
          <p:cNvPr id="53" name="Group 52"/>
          <p:cNvGrpSpPr/>
          <p:nvPr/>
        </p:nvGrpSpPr>
        <p:grpSpPr>
          <a:xfrm>
            <a:off x="6100270" y="1801906"/>
            <a:ext cx="1270018" cy="4147127"/>
            <a:chOff x="8372990" y="1133481"/>
            <a:chExt cx="1727312" cy="5640381"/>
          </a:xfrm>
        </p:grpSpPr>
        <p:sp>
          <p:nvSpPr>
            <p:cNvPr id="33" name="Rectangle 32"/>
            <p:cNvSpPr/>
            <p:nvPr/>
          </p:nvSpPr>
          <p:spPr bwMode="auto">
            <a:xfrm>
              <a:off x="8372990"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spcBef>
                  <a:spcPct val="0"/>
                </a:spcBef>
                <a:spcAft>
                  <a:spcPct val="0"/>
                </a:spcAft>
              </a:pPr>
              <a:r>
                <a:rPr lang="en-US" sz="735" dirty="0">
                  <a:solidFill>
                    <a:schemeClr val="accent6"/>
                  </a:solidFill>
                </a:rPr>
                <a:t>Will it work when host web is not at top of domain</a:t>
              </a:r>
            </a:p>
          </p:txBody>
        </p:sp>
        <p:sp>
          <p:nvSpPr>
            <p:cNvPr id="38" name="Oval 37"/>
            <p:cNvSpPr/>
            <p:nvPr/>
          </p:nvSpPr>
          <p:spPr bwMode="auto">
            <a:xfrm>
              <a:off x="8888899"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1" name="Oval 40"/>
            <p:cNvSpPr/>
            <p:nvPr/>
          </p:nvSpPr>
          <p:spPr bwMode="auto">
            <a:xfrm>
              <a:off x="8888899" y="2941397"/>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3" name="Oval 42"/>
            <p:cNvSpPr/>
            <p:nvPr/>
          </p:nvSpPr>
          <p:spPr bwMode="auto">
            <a:xfrm>
              <a:off x="880933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6" name="Oval 45"/>
            <p:cNvSpPr/>
            <p:nvPr/>
          </p:nvSpPr>
          <p:spPr bwMode="auto">
            <a:xfrm>
              <a:off x="884305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9" name="Oval 48"/>
            <p:cNvSpPr/>
            <p:nvPr/>
          </p:nvSpPr>
          <p:spPr bwMode="auto">
            <a:xfrm>
              <a:off x="885820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grpSp>
        <p:nvGrpSpPr>
          <p:cNvPr id="52" name="Group 51"/>
          <p:cNvGrpSpPr/>
          <p:nvPr/>
        </p:nvGrpSpPr>
        <p:grpSpPr>
          <a:xfrm>
            <a:off x="4696565" y="1801906"/>
            <a:ext cx="1270018" cy="4147127"/>
            <a:chOff x="6463855" y="1133481"/>
            <a:chExt cx="1727312" cy="5640381"/>
          </a:xfrm>
        </p:grpSpPr>
        <p:sp>
          <p:nvSpPr>
            <p:cNvPr id="32" name="Rectangle 31"/>
            <p:cNvSpPr/>
            <p:nvPr/>
          </p:nvSpPr>
          <p:spPr bwMode="auto">
            <a:xfrm>
              <a:off x="6463855"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lnSpc>
                  <a:spcPct val="150000"/>
                </a:lnSpc>
                <a:spcBef>
                  <a:spcPct val="0"/>
                </a:spcBef>
                <a:spcAft>
                  <a:spcPct val="0"/>
                </a:spcAft>
              </a:pPr>
              <a:r>
                <a:rPr lang="en-US" sz="1029" dirty="0">
                  <a:solidFill>
                    <a:schemeClr val="accent6"/>
                  </a:solidFill>
                </a:rPr>
                <a:t>Will it ever work?</a:t>
              </a:r>
            </a:p>
          </p:txBody>
        </p:sp>
        <p:sp>
          <p:nvSpPr>
            <p:cNvPr id="36" name="Oval 35"/>
            <p:cNvSpPr/>
            <p:nvPr/>
          </p:nvSpPr>
          <p:spPr bwMode="auto">
            <a:xfrm>
              <a:off x="6870311" y="2939120"/>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37" name="Oval 36"/>
            <p:cNvSpPr/>
            <p:nvPr/>
          </p:nvSpPr>
          <p:spPr bwMode="auto">
            <a:xfrm>
              <a:off x="6975808" y="2005304"/>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0" name="Oval 39"/>
            <p:cNvSpPr/>
            <p:nvPr/>
          </p:nvSpPr>
          <p:spPr bwMode="auto">
            <a:xfrm>
              <a:off x="687031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5" name="Oval 44"/>
            <p:cNvSpPr/>
            <p:nvPr/>
          </p:nvSpPr>
          <p:spPr bwMode="auto">
            <a:xfrm>
              <a:off x="690403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8" name="Oval 47"/>
            <p:cNvSpPr/>
            <p:nvPr/>
          </p:nvSpPr>
          <p:spPr bwMode="auto">
            <a:xfrm>
              <a:off x="691918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sp>
        <p:nvSpPr>
          <p:cNvPr id="2" name="Title 1"/>
          <p:cNvSpPr>
            <a:spLocks noGrp="1"/>
          </p:cNvSpPr>
          <p:nvPr>
            <p:ph type="title"/>
          </p:nvPr>
        </p:nvSpPr>
        <p:spPr/>
        <p:txBody>
          <a:bodyPr/>
          <a:lstStyle/>
          <a:p>
            <a:r>
              <a:rPr lang="en-US" dirty="0" smtClean="0"/>
              <a:t>Finding the Service Root of the Host Web</a:t>
            </a:r>
            <a:endParaRPr lang="en-US" dirty="0"/>
          </a:p>
        </p:txBody>
      </p:sp>
      <p:grpSp>
        <p:nvGrpSpPr>
          <p:cNvPr id="5" name="Group 4"/>
          <p:cNvGrpSpPr/>
          <p:nvPr/>
        </p:nvGrpSpPr>
        <p:grpSpPr>
          <a:xfrm>
            <a:off x="202577" y="3666603"/>
            <a:ext cx="8572062" cy="701745"/>
            <a:chOff x="275518" y="3820418"/>
            <a:chExt cx="11658600" cy="954422"/>
          </a:xfrm>
        </p:grpSpPr>
        <p:pic>
          <p:nvPicPr>
            <p:cNvPr id="9" name="Picture 8"/>
            <p:cNvPicPr>
              <a:picLocks noChangeAspect="1"/>
            </p:cNvPicPr>
            <p:nvPr/>
          </p:nvPicPr>
          <p:blipFill>
            <a:blip r:embed="rId2"/>
            <a:stretch>
              <a:fillRect/>
            </a:stretch>
          </p:blipFill>
          <p:spPr>
            <a:xfrm>
              <a:off x="1531359" y="4150676"/>
              <a:ext cx="4663227" cy="294846"/>
            </a:xfrm>
            <a:prstGeom prst="rect">
              <a:avLst/>
            </a:prstGeom>
            <a:ln>
              <a:solidFill>
                <a:schemeClr val="tx1"/>
              </a:solidFill>
            </a:ln>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628" y="4127258"/>
              <a:ext cx="911644" cy="388912"/>
            </a:xfrm>
            <a:prstGeom prst="rect">
              <a:avLst/>
            </a:prstGeom>
          </p:spPr>
        </p:pic>
        <p:sp>
          <p:nvSpPr>
            <p:cNvPr id="26" name="Rectangle 25"/>
            <p:cNvSpPr/>
            <p:nvPr/>
          </p:nvSpPr>
          <p:spPr bwMode="auto">
            <a:xfrm>
              <a:off x="275518" y="3820418"/>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4" name="Group 3"/>
          <p:cNvGrpSpPr/>
          <p:nvPr/>
        </p:nvGrpSpPr>
        <p:grpSpPr>
          <a:xfrm>
            <a:off x="202577" y="2953025"/>
            <a:ext cx="8572062" cy="713578"/>
            <a:chOff x="275518" y="2849903"/>
            <a:chExt cx="11658600" cy="970515"/>
          </a:xfrm>
        </p:grpSpPr>
        <p:pic>
          <p:nvPicPr>
            <p:cNvPr id="8" name="Picture 7"/>
            <p:cNvPicPr>
              <a:picLocks noChangeAspect="1"/>
            </p:cNvPicPr>
            <p:nvPr/>
          </p:nvPicPr>
          <p:blipFill>
            <a:blip r:embed="rId4"/>
            <a:stretch>
              <a:fillRect/>
            </a:stretch>
          </p:blipFill>
          <p:spPr>
            <a:xfrm>
              <a:off x="1544080" y="3237717"/>
              <a:ext cx="4649374" cy="293644"/>
            </a:xfrm>
            <a:prstGeom prst="rect">
              <a:avLst/>
            </a:prstGeom>
            <a:ln>
              <a:solidFill>
                <a:schemeClr val="tx1"/>
              </a:solidFill>
            </a:ln>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778" y="2982342"/>
              <a:ext cx="647660" cy="752352"/>
            </a:xfrm>
            <a:prstGeom prst="rect">
              <a:avLst/>
            </a:prstGeom>
          </p:spPr>
        </p:pic>
        <p:sp>
          <p:nvSpPr>
            <p:cNvPr id="27" name="Rectangle 26"/>
            <p:cNvSpPr/>
            <p:nvPr/>
          </p:nvSpPr>
          <p:spPr bwMode="auto">
            <a:xfrm>
              <a:off x="275518" y="2849903"/>
              <a:ext cx="11658600" cy="970515"/>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7" name="Group 6"/>
          <p:cNvGrpSpPr/>
          <p:nvPr/>
        </p:nvGrpSpPr>
        <p:grpSpPr>
          <a:xfrm>
            <a:off x="201929" y="5202629"/>
            <a:ext cx="8572062" cy="746403"/>
            <a:chOff x="274637" y="5909521"/>
            <a:chExt cx="11658600" cy="1015160"/>
          </a:xfrm>
        </p:grpSpPr>
        <p:pic>
          <p:nvPicPr>
            <p:cNvPr id="11" name="Picture 10"/>
            <p:cNvPicPr>
              <a:picLocks noChangeAspect="1"/>
            </p:cNvPicPr>
            <p:nvPr/>
          </p:nvPicPr>
          <p:blipFill>
            <a:blip r:embed="rId6"/>
            <a:stretch>
              <a:fillRect/>
            </a:stretch>
          </p:blipFill>
          <p:spPr>
            <a:xfrm>
              <a:off x="1560473" y="6216427"/>
              <a:ext cx="4634114" cy="403454"/>
            </a:xfrm>
            <a:prstGeom prst="rect">
              <a:avLst/>
            </a:prstGeom>
            <a:ln>
              <a:solidFill>
                <a:schemeClr val="tx1"/>
              </a:solidFill>
            </a:ln>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997" y="6061375"/>
              <a:ext cx="568441" cy="760572"/>
            </a:xfrm>
            <a:prstGeom prst="rect">
              <a:avLst/>
            </a:prstGeom>
          </p:spPr>
        </p:pic>
        <p:sp>
          <p:nvSpPr>
            <p:cNvPr id="28" name="Rectangle 27"/>
            <p:cNvSpPr/>
            <p:nvPr/>
          </p:nvSpPr>
          <p:spPr bwMode="auto">
            <a:xfrm>
              <a:off x="274637" y="5909521"/>
              <a:ext cx="11658600" cy="10151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6" name="Group 5"/>
          <p:cNvGrpSpPr/>
          <p:nvPr/>
        </p:nvGrpSpPr>
        <p:grpSpPr>
          <a:xfrm>
            <a:off x="201929" y="4368348"/>
            <a:ext cx="8572062" cy="834282"/>
            <a:chOff x="274637" y="4774840"/>
            <a:chExt cx="11658600" cy="1134681"/>
          </a:xfrm>
        </p:grpSpPr>
        <p:pic>
          <p:nvPicPr>
            <p:cNvPr id="10" name="Picture 9"/>
            <p:cNvPicPr>
              <a:picLocks noChangeAspect="1"/>
            </p:cNvPicPr>
            <p:nvPr/>
          </p:nvPicPr>
          <p:blipFill>
            <a:blip r:embed="rId8"/>
            <a:stretch>
              <a:fillRect/>
            </a:stretch>
          </p:blipFill>
          <p:spPr>
            <a:xfrm>
              <a:off x="1560473" y="5019681"/>
              <a:ext cx="4634114" cy="715113"/>
            </a:xfrm>
            <a:prstGeom prst="rect">
              <a:avLst/>
            </a:prstGeom>
            <a:ln>
              <a:solidFill>
                <a:schemeClr val="tx1"/>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248" y="5028352"/>
              <a:ext cx="944024" cy="493356"/>
            </a:xfrm>
            <a:prstGeom prst="rect">
              <a:avLst/>
            </a:prstGeom>
          </p:spPr>
        </p:pic>
        <p:sp>
          <p:nvSpPr>
            <p:cNvPr id="29" name="Rectangle 28"/>
            <p:cNvSpPr/>
            <p:nvPr/>
          </p:nvSpPr>
          <p:spPr bwMode="auto">
            <a:xfrm>
              <a:off x="274637" y="4774840"/>
              <a:ext cx="11658600" cy="1134681"/>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3" name="Group 2"/>
          <p:cNvGrpSpPr/>
          <p:nvPr/>
        </p:nvGrpSpPr>
        <p:grpSpPr>
          <a:xfrm>
            <a:off x="201929" y="2251280"/>
            <a:ext cx="8572062" cy="701745"/>
            <a:chOff x="274637" y="1895481"/>
            <a:chExt cx="11658600" cy="954422"/>
          </a:xfrm>
        </p:grpSpPr>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7992" y="1987234"/>
              <a:ext cx="723233" cy="726127"/>
            </a:xfrm>
            <a:prstGeom prst="rect">
              <a:avLst/>
            </a:prstGeom>
          </p:spPr>
        </p:pic>
        <p:sp>
          <p:nvSpPr>
            <p:cNvPr id="25" name="Rectangle 24"/>
            <p:cNvSpPr/>
            <p:nvPr/>
          </p:nvSpPr>
          <p:spPr bwMode="auto">
            <a:xfrm>
              <a:off x="274637" y="1895481"/>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11"/>
            <a:stretch>
              <a:fillRect/>
            </a:stretch>
          </p:blipFill>
          <p:spPr>
            <a:xfrm>
              <a:off x="1544080" y="2149610"/>
              <a:ext cx="4650507" cy="425587"/>
            </a:xfrm>
            <a:prstGeom prst="rect">
              <a:avLst/>
            </a:prstGeom>
            <a:ln>
              <a:solidFill>
                <a:schemeClr val="tx1"/>
              </a:solidFill>
            </a:ln>
          </p:spPr>
        </p:pic>
      </p:grpSp>
    </p:spTree>
    <p:extLst>
      <p:ext uri="{BB962C8B-B14F-4D97-AF65-F5344CB8AC3E}">
        <p14:creationId xmlns:p14="http://schemas.microsoft.com/office/powerpoint/2010/main" val="74177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Reliable URIs for SharePoint REST Calls</a:t>
            </a:r>
            <a:endParaRPr lang="en-US" dirty="0"/>
          </a:p>
        </p:txBody>
      </p:sp>
      <p:sp>
        <p:nvSpPr>
          <p:cNvPr id="2" name="Text Placeholder 1"/>
          <p:cNvSpPr>
            <a:spLocks noGrp="1"/>
          </p:cNvSpPr>
          <p:nvPr>
            <p:ph idx="1"/>
          </p:nvPr>
        </p:nvSpPr>
        <p:spPr>
          <a:prstGeom prst="rect">
            <a:avLst/>
          </a:prstGeom>
        </p:spPr>
        <p:txBody>
          <a:bodyPr/>
          <a:lstStyle/>
          <a:p>
            <a:r>
              <a:rPr lang="en-US" dirty="0" smtClean="0"/>
              <a:t>For the app web</a:t>
            </a:r>
          </a:p>
          <a:p>
            <a:pPr lvl="1"/>
            <a:endParaRPr lang="en-US" dirty="0" smtClean="0"/>
          </a:p>
          <a:p>
            <a:pPr lvl="1"/>
            <a:endParaRPr lang="en-US" dirty="0"/>
          </a:p>
          <a:p>
            <a:r>
              <a:rPr lang="en-US" dirty="0" smtClean="0"/>
              <a:t>For the host web</a:t>
            </a:r>
            <a:endParaRPr lang="en-US" dirty="0"/>
          </a:p>
        </p:txBody>
      </p:sp>
      <p:pic>
        <p:nvPicPr>
          <p:cNvPr id="4" name="Picture 3"/>
          <p:cNvPicPr>
            <a:picLocks noChangeAspect="1"/>
          </p:cNvPicPr>
          <p:nvPr/>
        </p:nvPicPr>
        <p:blipFill>
          <a:blip r:embed="rId2"/>
          <a:stretch>
            <a:fillRect/>
          </a:stretch>
        </p:blipFill>
        <p:spPr>
          <a:xfrm>
            <a:off x="838200" y="2085996"/>
            <a:ext cx="5677204" cy="401320"/>
          </a:xfrm>
          <a:prstGeom prst="rect">
            <a:avLst/>
          </a:prstGeom>
          <a:ln>
            <a:solidFill>
              <a:schemeClr val="bg1">
                <a:lumMod val="75000"/>
              </a:schemeClr>
            </a:solidFill>
          </a:ln>
        </p:spPr>
      </p:pic>
      <p:pic>
        <p:nvPicPr>
          <p:cNvPr id="5" name="Picture 4"/>
          <p:cNvPicPr>
            <a:picLocks noChangeAspect="1"/>
          </p:cNvPicPr>
          <p:nvPr/>
        </p:nvPicPr>
        <p:blipFill>
          <a:blip r:embed="rId3"/>
          <a:stretch>
            <a:fillRect/>
          </a:stretch>
        </p:blipFill>
        <p:spPr>
          <a:xfrm>
            <a:off x="813203" y="3443158"/>
            <a:ext cx="7714539" cy="671641"/>
          </a:xfrm>
          <a:prstGeom prst="rect">
            <a:avLst/>
          </a:prstGeom>
          <a:ln>
            <a:solidFill>
              <a:schemeClr val="tx1"/>
            </a:solidFill>
          </a:ln>
        </p:spPr>
      </p:pic>
    </p:spTree>
    <p:extLst>
      <p:ext uri="{BB962C8B-B14F-4D97-AF65-F5344CB8AC3E}">
        <p14:creationId xmlns:p14="http://schemas.microsoft.com/office/powerpoint/2010/main" val="105469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Ø"/>
            </a:pPr>
            <a:r>
              <a:rPr lang="en-GB" dirty="0" smtClean="0"/>
              <a:t>Consuming OData </a:t>
            </a:r>
            <a:r>
              <a:rPr lang="en-GB" dirty="0"/>
              <a:t>Results from SharePoint</a:t>
            </a:r>
          </a:p>
          <a:p>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2011284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List in the App Web</a:t>
            </a:r>
            <a:endParaRPr lang="en-US" dirty="0"/>
          </a:p>
        </p:txBody>
      </p:sp>
      <p:pic>
        <p:nvPicPr>
          <p:cNvPr id="3" name="Picture 2"/>
          <p:cNvPicPr>
            <a:picLocks noChangeAspect="1"/>
          </p:cNvPicPr>
          <p:nvPr/>
        </p:nvPicPr>
        <p:blipFill>
          <a:blip r:embed="rId2"/>
          <a:stretch>
            <a:fillRect/>
          </a:stretch>
        </p:blipFill>
        <p:spPr>
          <a:xfrm>
            <a:off x="609600" y="1447800"/>
            <a:ext cx="7770459" cy="2209800"/>
          </a:xfrm>
          <a:prstGeom prst="rect">
            <a:avLst/>
          </a:prstGeom>
          <a:ln>
            <a:solidFill>
              <a:schemeClr val="bg1">
                <a:lumMod val="50000"/>
              </a:schemeClr>
            </a:solidFill>
          </a:ln>
        </p:spPr>
      </p:pic>
    </p:spTree>
    <p:extLst>
      <p:ext uri="{BB962C8B-B14F-4D97-AF65-F5344CB8AC3E}">
        <p14:creationId xmlns:p14="http://schemas.microsoft.com/office/powerpoint/2010/main" val="196897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Querying for Lists within the Host Web</a:t>
            </a:r>
            <a:endParaRPr lang="en-US" dirty="0"/>
          </a:p>
        </p:txBody>
      </p:sp>
      <p:pic>
        <p:nvPicPr>
          <p:cNvPr id="7" name="Picture 6"/>
          <p:cNvPicPr>
            <a:picLocks noChangeAspect="1"/>
          </p:cNvPicPr>
          <p:nvPr/>
        </p:nvPicPr>
        <p:blipFill>
          <a:blip r:embed="rId2"/>
          <a:stretch>
            <a:fillRect/>
          </a:stretch>
        </p:blipFill>
        <p:spPr>
          <a:xfrm>
            <a:off x="538089" y="1916284"/>
            <a:ext cx="7514561" cy="2093992"/>
          </a:xfrm>
          <a:prstGeom prst="rect">
            <a:avLst/>
          </a:prstGeom>
          <a:ln>
            <a:solidFill>
              <a:schemeClr val="bg1">
                <a:lumMod val="50000"/>
              </a:schemeClr>
            </a:solidFill>
          </a:ln>
        </p:spPr>
      </p:pic>
    </p:spTree>
    <p:extLst>
      <p:ext uri="{BB962C8B-B14F-4D97-AF65-F5344CB8AC3E}">
        <p14:creationId xmlns:p14="http://schemas.microsoft.com/office/powerpoint/2010/main" val="18897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Using the $expand Query Option</a:t>
            </a:r>
            <a:endParaRPr lang="en-US" dirty="0"/>
          </a:p>
        </p:txBody>
      </p:sp>
      <p:sp>
        <p:nvSpPr>
          <p:cNvPr id="2" name="Text Placeholder 1"/>
          <p:cNvSpPr>
            <a:spLocks noGrp="1"/>
          </p:cNvSpPr>
          <p:nvPr>
            <p:ph idx="1"/>
          </p:nvPr>
        </p:nvSpPr>
        <p:spPr/>
        <p:txBody>
          <a:bodyPr/>
          <a:lstStyle/>
          <a:p>
            <a:r>
              <a:rPr lang="en-US" sz="2400" b="1" dirty="0" smtClean="0">
                <a:solidFill>
                  <a:srgbClr val="C00000"/>
                </a:solidFill>
              </a:rPr>
              <a:t>$expand </a:t>
            </a:r>
            <a:r>
              <a:rPr lang="en-US" dirty="0" smtClean="0"/>
              <a:t>used to create more efficient code</a:t>
            </a:r>
          </a:p>
          <a:p>
            <a:pPr lvl="1"/>
            <a:r>
              <a:rPr lang="en-US" dirty="0" smtClean="0"/>
              <a:t>Deferred content held back by default</a:t>
            </a:r>
          </a:p>
          <a:p>
            <a:pPr lvl="1"/>
            <a:r>
              <a:rPr lang="en-US" sz="2000" b="1" dirty="0" smtClean="0">
                <a:solidFill>
                  <a:srgbClr val="C00000"/>
                </a:solidFill>
              </a:rPr>
              <a:t>$expand</a:t>
            </a:r>
            <a:r>
              <a:rPr lang="en-US" dirty="0" smtClean="0"/>
              <a:t> used to retrieve results with deferred content</a:t>
            </a:r>
          </a:p>
          <a:p>
            <a:pPr lvl="1"/>
            <a:r>
              <a:rPr lang="en-US" dirty="0" smtClean="0"/>
              <a:t>Effectively reduces round trips</a:t>
            </a:r>
            <a:endParaRPr lang="en-US" dirty="0"/>
          </a:p>
        </p:txBody>
      </p:sp>
      <p:pic>
        <p:nvPicPr>
          <p:cNvPr id="5" name="Picture 4"/>
          <p:cNvPicPr>
            <a:picLocks noChangeAspect="1"/>
          </p:cNvPicPr>
          <p:nvPr/>
        </p:nvPicPr>
        <p:blipFill>
          <a:blip r:embed="rId2"/>
          <a:stretch>
            <a:fillRect/>
          </a:stretch>
        </p:blipFill>
        <p:spPr>
          <a:xfrm>
            <a:off x="1219200" y="3505200"/>
            <a:ext cx="6613670" cy="2209800"/>
          </a:xfrm>
          <a:prstGeom prst="rect">
            <a:avLst/>
          </a:prstGeom>
          <a:ln>
            <a:solidFill>
              <a:schemeClr val="bg1">
                <a:lumMod val="50000"/>
              </a:schemeClr>
            </a:solidFill>
          </a:ln>
        </p:spPr>
      </p:pic>
    </p:spTree>
    <p:extLst>
      <p:ext uri="{BB962C8B-B14F-4D97-AF65-F5344CB8AC3E}">
        <p14:creationId xmlns:p14="http://schemas.microsoft.com/office/powerpoint/2010/main" val="308611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HostWebExplorer</a:t>
            </a:r>
            <a:r>
              <a:rPr lang="en-US" dirty="0" smtClean="0"/>
              <a:t> App</a:t>
            </a:r>
            <a:endParaRPr lang="en-US" dirty="0"/>
          </a:p>
        </p:txBody>
      </p:sp>
      <p:sp>
        <p:nvSpPr>
          <p:cNvPr id="3" name="Text Placeholder 2"/>
          <p:cNvSpPr>
            <a:spLocks noGrp="1"/>
          </p:cNvSpPr>
          <p:nvPr>
            <p:ph type="body" sz="quarter" idx="4294967295"/>
          </p:nvPr>
        </p:nvSpPr>
        <p:spPr>
          <a:xfrm>
            <a:off x="0" y="3876675"/>
            <a:ext cx="7396163" cy="1793875"/>
          </a:xfrm>
        </p:spPr>
        <p:txBody>
          <a:bodyPr/>
          <a:lstStyle/>
          <a:p>
            <a:r>
              <a:rPr lang="en-US" dirty="0" smtClean="0"/>
              <a:t>Ted </a:t>
            </a:r>
            <a:r>
              <a:rPr lang="en-US" dirty="0"/>
              <a:t>P</a:t>
            </a:r>
            <a:r>
              <a:rPr lang="en-US" dirty="0" smtClean="0"/>
              <a:t>attison</a:t>
            </a:r>
            <a:endParaRPr lang="en-US" dirty="0"/>
          </a:p>
        </p:txBody>
      </p:sp>
    </p:spTree>
    <p:extLst>
      <p:ext uri="{BB962C8B-B14F-4D97-AF65-F5344CB8AC3E}">
        <p14:creationId xmlns:p14="http://schemas.microsoft.com/office/powerpoint/2010/main" val="226551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GB" dirty="0" smtClean="0"/>
              <a:t>Consuming OData </a:t>
            </a:r>
            <a:r>
              <a:rPr lang="en-GB" dirty="0"/>
              <a:t>Results from SharePoint</a:t>
            </a:r>
          </a:p>
          <a:p>
            <a:pPr>
              <a:buFont typeface="Wingdings" panose="05000000000000000000" pitchFamily="2" charset="2"/>
              <a:buChar char="Ø"/>
            </a:pPr>
            <a:r>
              <a:rPr lang="en-GB" dirty="0" smtClean="0"/>
              <a:t>Paging SharePoint List Items</a:t>
            </a:r>
            <a:endParaRPr lang="en-GB" dirty="0"/>
          </a:p>
          <a:p>
            <a:r>
              <a:rPr lang="en-GB" dirty="0" smtClean="0"/>
              <a:t>Adding </a:t>
            </a:r>
            <a:r>
              <a:rPr lang="en-GB" dirty="0"/>
              <a:t>and Updating Items</a:t>
            </a:r>
          </a:p>
        </p:txBody>
      </p:sp>
    </p:spTree>
    <p:extLst>
      <p:ext uri="{BB962C8B-B14F-4D97-AF65-F5344CB8AC3E}">
        <p14:creationId xmlns:p14="http://schemas.microsoft.com/office/powerpoint/2010/main" val="69990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Paging with SharePoint Lists</a:t>
            </a:r>
            <a:endParaRPr lang="en-US" dirty="0"/>
          </a:p>
        </p:txBody>
      </p:sp>
      <p:sp>
        <p:nvSpPr>
          <p:cNvPr id="2" name="Text Placeholder 1"/>
          <p:cNvSpPr>
            <a:spLocks noGrp="1"/>
          </p:cNvSpPr>
          <p:nvPr>
            <p:ph idx="1"/>
          </p:nvPr>
        </p:nvSpPr>
        <p:spPr>
          <a:prstGeom prst="rect">
            <a:avLst/>
          </a:prstGeom>
        </p:spPr>
        <p:txBody>
          <a:bodyPr/>
          <a:lstStyle/>
          <a:p>
            <a:r>
              <a:rPr lang="en-US" dirty="0" smtClean="0"/>
              <a:t>SharePoint does not support </a:t>
            </a:r>
            <a:r>
              <a:rPr lang="en-US" sz="2353" b="1" dirty="0">
                <a:solidFill>
                  <a:srgbClr val="800000"/>
                </a:solidFill>
              </a:rPr>
              <a:t>$skip</a:t>
            </a:r>
            <a:r>
              <a:rPr lang="en-US" dirty="0" smtClean="0"/>
              <a:t> for list items</a:t>
            </a:r>
          </a:p>
          <a:p>
            <a:pPr lvl="1"/>
            <a:r>
              <a:rPr lang="en-US" dirty="0" smtClean="0"/>
              <a:t>You cannot create typical OData paging scheme with a SharePoint list</a:t>
            </a:r>
          </a:p>
          <a:p>
            <a:pPr lvl="1"/>
            <a:endParaRPr lang="en-US" dirty="0"/>
          </a:p>
          <a:p>
            <a:r>
              <a:rPr lang="en-US" dirty="0" smtClean="0"/>
              <a:t>What do you do instead?</a:t>
            </a:r>
          </a:p>
          <a:p>
            <a:pPr lvl="1"/>
            <a:r>
              <a:rPr lang="en-US" dirty="0" smtClean="0"/>
              <a:t>Create a custom paging scheme using </a:t>
            </a:r>
            <a:r>
              <a:rPr lang="en-US" b="1" dirty="0" smtClean="0">
                <a:solidFill>
                  <a:srgbClr val="800000"/>
                </a:solidFill>
              </a:rPr>
              <a:t>$filter</a:t>
            </a:r>
          </a:p>
          <a:p>
            <a:pPr lvl="1"/>
            <a:r>
              <a:rPr lang="en-US" dirty="0" smtClean="0"/>
              <a:t>Create a paging scheme using </a:t>
            </a:r>
            <a:r>
              <a:rPr lang="en-US" b="1" dirty="0" smtClean="0">
                <a:solidFill>
                  <a:srgbClr val="800000"/>
                </a:solidFill>
              </a:rPr>
              <a:t>$</a:t>
            </a:r>
            <a:r>
              <a:rPr lang="en-US" b="1" dirty="0" err="1" smtClean="0">
                <a:solidFill>
                  <a:srgbClr val="800000"/>
                </a:solidFill>
              </a:rPr>
              <a:t>skiptoken</a:t>
            </a:r>
            <a:endParaRPr lang="en-US" b="1" dirty="0">
              <a:solidFill>
                <a:srgbClr val="800000"/>
              </a:solidFill>
            </a:endParaRPr>
          </a:p>
        </p:txBody>
      </p:sp>
    </p:spTree>
    <p:extLst>
      <p:ext uri="{BB962C8B-B14F-4D97-AF65-F5344CB8AC3E}">
        <p14:creationId xmlns:p14="http://schemas.microsoft.com/office/powerpoint/2010/main" val="350148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with SharePoint List Items</a:t>
            </a:r>
            <a:endParaRPr lang="en-US" dirty="0"/>
          </a:p>
        </p:txBody>
      </p:sp>
    </p:spTree>
    <p:extLst>
      <p:ext uri="{BB962C8B-B14F-4D97-AF65-F5344CB8AC3E}">
        <p14:creationId xmlns:p14="http://schemas.microsoft.com/office/powerpoint/2010/main" val="169683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RESTful</a:t>
            </a:r>
            <a:r>
              <a:rPr lang="en-US" dirty="0" smtClean="0"/>
              <a:t> Web Services</a:t>
            </a:r>
            <a:endParaRPr lang="en-US" dirty="0"/>
          </a:p>
        </p:txBody>
      </p:sp>
      <p:sp>
        <p:nvSpPr>
          <p:cNvPr id="2" name="Text Placeholder 1"/>
          <p:cNvSpPr>
            <a:spLocks noGrp="1"/>
          </p:cNvSpPr>
          <p:nvPr>
            <p:ph idx="1"/>
          </p:nvPr>
        </p:nvSpPr>
        <p:spPr>
          <a:prstGeom prst="rect">
            <a:avLst/>
          </a:prstGeom>
        </p:spPr>
        <p:txBody>
          <a:bodyPr>
            <a:noAutofit/>
          </a:bodyPr>
          <a:lstStyle/>
          <a:p>
            <a:r>
              <a:rPr lang="en-US" sz="2400" dirty="0" err="1" smtClean="0"/>
              <a:t>RESTful</a:t>
            </a:r>
            <a:r>
              <a:rPr lang="en-US" sz="2400" dirty="0" smtClean="0"/>
              <a:t> Web Service</a:t>
            </a:r>
          </a:p>
          <a:p>
            <a:pPr lvl="1"/>
            <a:r>
              <a:rPr lang="en-US" sz="2000" dirty="0" smtClean="0"/>
              <a:t>implemented using the principles of REST</a:t>
            </a:r>
          </a:p>
          <a:p>
            <a:pPr lvl="1"/>
            <a:r>
              <a:rPr lang="en-US" sz="2000" dirty="0" smtClean="0">
                <a:solidFill>
                  <a:schemeClr val="accent4">
                    <a:lumMod val="50000"/>
                  </a:schemeClr>
                </a:solidFill>
              </a:rPr>
              <a:t>REST URI</a:t>
            </a:r>
            <a:r>
              <a:rPr lang="en-US" sz="2000" dirty="0" smtClean="0"/>
              <a:t> </a:t>
            </a:r>
            <a:r>
              <a:rPr lang="en-US" sz="2000" dirty="0" smtClean="0">
                <a:solidFill>
                  <a:srgbClr val="C00000"/>
                </a:solidFill>
              </a:rPr>
              <a:t>=</a:t>
            </a:r>
            <a:r>
              <a:rPr lang="en-US" sz="2000" dirty="0" smtClean="0"/>
              <a:t> </a:t>
            </a:r>
            <a:r>
              <a:rPr lang="en-US" sz="2000" dirty="0" smtClean="0">
                <a:solidFill>
                  <a:schemeClr val="tx2">
                    <a:lumMod val="90000"/>
                    <a:lumOff val="10000"/>
                  </a:schemeClr>
                </a:solidFill>
              </a:rPr>
              <a:t>[base URI]</a:t>
            </a:r>
            <a:r>
              <a:rPr lang="en-US" sz="2000" dirty="0" smtClean="0"/>
              <a:t> </a:t>
            </a:r>
            <a:r>
              <a:rPr lang="en-US" sz="2000" dirty="0" smtClean="0">
                <a:solidFill>
                  <a:srgbClr val="C00000"/>
                </a:solidFill>
              </a:rPr>
              <a:t>+</a:t>
            </a:r>
            <a:r>
              <a:rPr lang="en-US" sz="2000" dirty="0" smtClean="0"/>
              <a:t> </a:t>
            </a:r>
            <a:r>
              <a:rPr lang="en-US" sz="2000" dirty="0" smtClean="0">
                <a:solidFill>
                  <a:schemeClr val="accent1">
                    <a:lumMod val="50000"/>
                  </a:schemeClr>
                </a:solidFill>
              </a:rPr>
              <a:t>[resource path]</a:t>
            </a:r>
            <a:r>
              <a:rPr lang="en-US" sz="2000" dirty="0" smtClean="0"/>
              <a:t> </a:t>
            </a:r>
            <a:r>
              <a:rPr lang="en-US" sz="2000" dirty="0" smtClean="0">
                <a:solidFill>
                  <a:srgbClr val="C00000"/>
                </a:solidFill>
              </a:rPr>
              <a:t>+</a:t>
            </a:r>
            <a:r>
              <a:rPr lang="en-US" sz="2000" dirty="0" smtClean="0"/>
              <a:t> </a:t>
            </a:r>
            <a:r>
              <a:rPr lang="en-US" sz="2000" dirty="0" smtClean="0">
                <a:solidFill>
                  <a:schemeClr val="accent3">
                    <a:lumMod val="50000"/>
                  </a:schemeClr>
                </a:solidFill>
              </a:rPr>
              <a:t>[query options]</a:t>
            </a:r>
          </a:p>
          <a:p>
            <a:pPr lvl="1"/>
            <a:r>
              <a:rPr lang="en-US" sz="2000" dirty="0" smtClean="0"/>
              <a:t>Calls based on standard HTTP verbs </a:t>
            </a:r>
            <a:r>
              <a:rPr lang="en-US" sz="1800" dirty="0" smtClean="0"/>
              <a:t>(</a:t>
            </a:r>
            <a:r>
              <a:rPr lang="en-US" sz="1800" b="1" dirty="0" smtClean="0">
                <a:solidFill>
                  <a:srgbClr val="800000"/>
                </a:solidFill>
              </a:rPr>
              <a:t>GET</a:t>
            </a:r>
            <a:r>
              <a:rPr lang="en-US" sz="1800" dirty="0" smtClean="0"/>
              <a:t>, </a:t>
            </a:r>
            <a:r>
              <a:rPr lang="en-US" sz="1800" b="1" dirty="0" smtClean="0">
                <a:solidFill>
                  <a:srgbClr val="800000"/>
                </a:solidFill>
              </a:rPr>
              <a:t>POST</a:t>
            </a:r>
            <a:r>
              <a:rPr lang="en-US" sz="1800" dirty="0" smtClean="0"/>
              <a:t>, </a:t>
            </a:r>
            <a:r>
              <a:rPr lang="en-US" sz="1800" b="1" dirty="0" smtClean="0">
                <a:solidFill>
                  <a:srgbClr val="800000"/>
                </a:solidFill>
              </a:rPr>
              <a:t>PUT</a:t>
            </a:r>
            <a:r>
              <a:rPr lang="en-US" sz="1800" dirty="0" smtClean="0"/>
              <a:t>, </a:t>
            </a:r>
            <a:r>
              <a:rPr lang="en-US" sz="1800" b="1" dirty="0" smtClean="0">
                <a:solidFill>
                  <a:srgbClr val="800000"/>
                </a:solidFill>
              </a:rPr>
              <a:t>DELETE</a:t>
            </a:r>
            <a:r>
              <a:rPr lang="en-US" sz="1800" dirty="0" smtClean="0"/>
              <a:t>)</a:t>
            </a:r>
            <a:endParaRPr lang="en-US" sz="2000" dirty="0" smtClean="0"/>
          </a:p>
          <a:p>
            <a:pPr lvl="1"/>
            <a:r>
              <a:rPr lang="en-US" sz="2000" dirty="0" smtClean="0"/>
              <a:t>Passes data to and from client using representations</a:t>
            </a:r>
          </a:p>
          <a:p>
            <a:pPr lvl="1"/>
            <a:r>
              <a:rPr lang="en-US" sz="2000" dirty="0" smtClean="0"/>
              <a:t>Can be designed to implement custom APIs and/or standard APIs</a:t>
            </a:r>
          </a:p>
          <a:p>
            <a:endParaRPr lang="en-US" sz="2400" dirty="0" smtClean="0"/>
          </a:p>
          <a:p>
            <a:r>
              <a:rPr lang="en-US" sz="2400" dirty="0" smtClean="0"/>
              <a:t>Data passed across network using representations</a:t>
            </a:r>
          </a:p>
          <a:p>
            <a:pPr lvl="1"/>
            <a:r>
              <a:rPr lang="en-US" sz="2000" dirty="0" smtClean="0"/>
              <a:t>Representations model resources – but they’re different</a:t>
            </a:r>
          </a:p>
          <a:p>
            <a:pPr lvl="1"/>
            <a:r>
              <a:rPr lang="en-US" sz="2000" dirty="0" smtClean="0"/>
              <a:t>Based on common formats: HTML, XML, ATOM and JSON</a:t>
            </a:r>
          </a:p>
          <a:p>
            <a:pPr lvl="1"/>
            <a:r>
              <a:rPr lang="en-US" sz="2000" dirty="0" smtClean="0"/>
              <a:t>Based on specific Internet media types</a:t>
            </a:r>
            <a:endParaRPr lang="en-US" sz="2000" dirty="0"/>
          </a:p>
        </p:txBody>
      </p:sp>
    </p:spTree>
    <p:extLst>
      <p:ext uri="{BB962C8B-B14F-4D97-AF65-F5344CB8AC3E}">
        <p14:creationId xmlns:p14="http://schemas.microsoft.com/office/powerpoint/2010/main" val="1570711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The SharePoint REST API</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GB" dirty="0" smtClean="0"/>
              <a:t>Consuming OData </a:t>
            </a:r>
            <a:r>
              <a:rPr lang="en-GB" dirty="0"/>
              <a:t>Results from SharePoint</a:t>
            </a:r>
          </a:p>
          <a:p>
            <a:pPr>
              <a:buFont typeface="Wingdings" panose="05000000000000000000" pitchFamily="2" charset="2"/>
              <a:buChar char="ü"/>
            </a:pPr>
            <a:r>
              <a:rPr lang="en-GB" dirty="0" smtClean="0"/>
              <a:t>Paging SharePoint List Items</a:t>
            </a:r>
            <a:endParaRPr lang="en-GB" dirty="0"/>
          </a:p>
          <a:p>
            <a:pPr>
              <a:buFont typeface="Wingdings" panose="05000000000000000000" pitchFamily="2" charset="2"/>
              <a:buChar char="Ø"/>
            </a:pPr>
            <a:r>
              <a:rPr lang="en-GB" dirty="0" smtClean="0"/>
              <a:t>Adding </a:t>
            </a:r>
            <a:r>
              <a:rPr lang="en-GB" dirty="0"/>
              <a:t>and Updating Items</a:t>
            </a:r>
          </a:p>
        </p:txBody>
      </p:sp>
    </p:spTree>
    <p:extLst>
      <p:ext uri="{BB962C8B-B14F-4D97-AF65-F5344CB8AC3E}">
        <p14:creationId xmlns:p14="http://schemas.microsoft.com/office/powerpoint/2010/main" val="3473262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SharePoint Objects</a:t>
            </a:r>
            <a:endParaRPr lang="en-US" dirty="0"/>
          </a:p>
        </p:txBody>
      </p:sp>
      <p:sp>
        <p:nvSpPr>
          <p:cNvPr id="3" name="Content Placeholder 2"/>
          <p:cNvSpPr>
            <a:spLocks noGrp="1"/>
          </p:cNvSpPr>
          <p:nvPr>
            <p:ph idx="1"/>
          </p:nvPr>
        </p:nvSpPr>
        <p:spPr/>
        <p:txBody>
          <a:bodyPr>
            <a:normAutofit/>
          </a:bodyPr>
          <a:lstStyle/>
          <a:p>
            <a:r>
              <a:rPr lang="en-US" sz="2400" dirty="0"/>
              <a:t>All write operations must pass valid request digest value</a:t>
            </a:r>
          </a:p>
          <a:p>
            <a:r>
              <a:rPr lang="en-US" sz="2400" dirty="0" smtClean="0"/>
              <a:t>You must include type metadata for inserts &amp; updates</a:t>
            </a:r>
          </a:p>
          <a:p>
            <a:r>
              <a:rPr lang="en-US" sz="2400" dirty="0" smtClean="0"/>
              <a:t>Sometimes you must pass </a:t>
            </a:r>
            <a:r>
              <a:rPr lang="en-US" sz="2400" dirty="0" err="1" smtClean="0"/>
              <a:t>ETags</a:t>
            </a:r>
            <a:r>
              <a:rPr lang="en-US" sz="2400" dirty="0" smtClean="0"/>
              <a:t> for updates &amp; deletes</a:t>
            </a:r>
          </a:p>
        </p:txBody>
      </p:sp>
    </p:spTree>
    <p:extLst>
      <p:ext uri="{BB962C8B-B14F-4D97-AF65-F5344CB8AC3E}">
        <p14:creationId xmlns:p14="http://schemas.microsoft.com/office/powerpoint/2010/main" val="396307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Request Digest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All SharePoint write operations require Request Digest</a:t>
            </a:r>
          </a:p>
          <a:p>
            <a:pPr lvl="1"/>
            <a:r>
              <a:rPr lang="en-US" sz="2000" dirty="0" smtClean="0"/>
              <a:t>Provides security mechanism to protect again replay attacks</a:t>
            </a:r>
          </a:p>
          <a:p>
            <a:pPr lvl="1"/>
            <a:r>
              <a:rPr lang="en-US" sz="2000" dirty="0" smtClean="0"/>
              <a:t>Request digest known to SharePoint old timers as “Form Digest”</a:t>
            </a:r>
          </a:p>
          <a:p>
            <a:pPr lvl="1"/>
            <a:r>
              <a:rPr lang="en-US" sz="2000" dirty="0" smtClean="0"/>
              <a:t>SharePoint adds request digest element with ID </a:t>
            </a:r>
            <a:r>
              <a:rPr lang="en-US" sz="1200" b="1" dirty="0" smtClean="0">
                <a:solidFill>
                  <a:srgbClr val="800000"/>
                </a:solidFill>
              </a:rPr>
              <a:t>__REQUESTDIGEST</a:t>
            </a:r>
            <a:endParaRPr lang="en-US" sz="2000" b="1" dirty="0" smtClean="0">
              <a:solidFill>
                <a:srgbClr val="800000"/>
              </a:solidFill>
            </a:endParaRPr>
          </a:p>
          <a:p>
            <a:pPr lvl="1"/>
            <a:r>
              <a:rPr lang="en-US" sz="2000" dirty="0" smtClean="0"/>
              <a:t>Request digest value passed using </a:t>
            </a:r>
            <a:r>
              <a:rPr lang="en-US" sz="1200" b="1" dirty="0" smtClean="0">
                <a:solidFill>
                  <a:srgbClr val="800000"/>
                </a:solidFill>
              </a:rPr>
              <a:t>X-</a:t>
            </a:r>
            <a:r>
              <a:rPr lang="en-US" sz="1200" b="1" dirty="0" err="1" smtClean="0">
                <a:solidFill>
                  <a:srgbClr val="800000"/>
                </a:solidFill>
              </a:rPr>
              <a:t>RequestDigest</a:t>
            </a:r>
            <a:r>
              <a:rPr lang="en-US" sz="2000" dirty="0" smtClean="0"/>
              <a:t> header</a:t>
            </a:r>
            <a:endParaRPr lang="en-US" sz="2000" dirty="0"/>
          </a:p>
        </p:txBody>
      </p:sp>
      <p:pic>
        <p:nvPicPr>
          <p:cNvPr id="4" name="Picture 3"/>
          <p:cNvPicPr>
            <a:picLocks noChangeAspect="1"/>
          </p:cNvPicPr>
          <p:nvPr/>
        </p:nvPicPr>
        <p:blipFill>
          <a:blip r:embed="rId2"/>
          <a:stretch>
            <a:fillRect/>
          </a:stretch>
        </p:blipFill>
        <p:spPr>
          <a:xfrm>
            <a:off x="1143000" y="3733800"/>
            <a:ext cx="5595038" cy="973880"/>
          </a:xfrm>
          <a:prstGeom prst="rect">
            <a:avLst/>
          </a:prstGeom>
          <a:ln>
            <a:solidFill>
              <a:schemeClr val="bg1">
                <a:lumMod val="50000"/>
              </a:schemeClr>
            </a:solidFill>
          </a:ln>
        </p:spPr>
      </p:pic>
    </p:spTree>
    <p:extLst>
      <p:ext uri="{BB962C8B-B14F-4D97-AF65-F5344CB8AC3E}">
        <p14:creationId xmlns:p14="http://schemas.microsoft.com/office/powerpoint/2010/main" val="50201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the Request Digest</a:t>
            </a:r>
            <a:endParaRPr lang="en-US" dirty="0"/>
          </a:p>
        </p:txBody>
      </p:sp>
      <p:sp>
        <p:nvSpPr>
          <p:cNvPr id="5" name="Content Placeholder 4"/>
          <p:cNvSpPr>
            <a:spLocks noGrp="1"/>
          </p:cNvSpPr>
          <p:nvPr>
            <p:ph idx="1"/>
          </p:nvPr>
        </p:nvSpPr>
        <p:spPr/>
        <p:txBody>
          <a:bodyPr/>
          <a:lstStyle/>
          <a:p>
            <a:r>
              <a:rPr lang="en-US" dirty="0" smtClean="0"/>
              <a:t>Request digest queried using </a:t>
            </a:r>
            <a:r>
              <a:rPr lang="en-US" sz="2400" b="1" dirty="0" smtClean="0">
                <a:solidFill>
                  <a:srgbClr val="800000"/>
                </a:solidFill>
              </a:rPr>
              <a:t>/_</a:t>
            </a:r>
            <a:r>
              <a:rPr lang="en-US" sz="2400" b="1" dirty="0" err="1" smtClean="0">
                <a:solidFill>
                  <a:srgbClr val="800000"/>
                </a:solidFill>
              </a:rPr>
              <a:t>api</a:t>
            </a:r>
            <a:r>
              <a:rPr lang="en-US" sz="2400" b="1" dirty="0" smtClean="0">
                <a:solidFill>
                  <a:srgbClr val="800000"/>
                </a:solidFill>
              </a:rPr>
              <a:t>/</a:t>
            </a:r>
            <a:r>
              <a:rPr lang="en-US" sz="2400" b="1" dirty="0" err="1" smtClean="0">
                <a:solidFill>
                  <a:srgbClr val="800000"/>
                </a:solidFill>
              </a:rPr>
              <a:t>contextinfo</a:t>
            </a:r>
            <a:endParaRPr lang="en-US" b="1" dirty="0">
              <a:solidFill>
                <a:srgbClr val="800000"/>
              </a:solidFill>
            </a:endParaRPr>
          </a:p>
        </p:txBody>
      </p:sp>
      <p:pic>
        <p:nvPicPr>
          <p:cNvPr id="4" name="Picture 3"/>
          <p:cNvPicPr>
            <a:picLocks noChangeAspect="1"/>
          </p:cNvPicPr>
          <p:nvPr/>
        </p:nvPicPr>
        <p:blipFill>
          <a:blip r:embed="rId2"/>
          <a:stretch>
            <a:fillRect/>
          </a:stretch>
        </p:blipFill>
        <p:spPr>
          <a:xfrm>
            <a:off x="914400" y="2286000"/>
            <a:ext cx="6553200" cy="3333036"/>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015768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List Item Type Metadata</a:t>
            </a:r>
            <a:endParaRPr lang="en-US" dirty="0"/>
          </a:p>
        </p:txBody>
      </p:sp>
      <p:sp>
        <p:nvSpPr>
          <p:cNvPr id="3" name="Content Placeholder 2"/>
          <p:cNvSpPr>
            <a:spLocks noGrp="1"/>
          </p:cNvSpPr>
          <p:nvPr>
            <p:ph idx="1"/>
          </p:nvPr>
        </p:nvSpPr>
        <p:spPr/>
        <p:txBody>
          <a:bodyPr>
            <a:normAutofit/>
          </a:bodyPr>
          <a:lstStyle/>
          <a:p>
            <a:r>
              <a:rPr lang="en-US" sz="2400" dirty="0" smtClean="0"/>
              <a:t>Each SharePoint list has a unique type for its list items</a:t>
            </a:r>
          </a:p>
          <a:p>
            <a:pPr lvl="1"/>
            <a:endParaRPr lang="en-US" sz="2000" dirty="0" smtClean="0"/>
          </a:p>
          <a:p>
            <a:pPr marL="0" indent="0">
              <a:buNone/>
            </a:pPr>
            <a:endParaRPr lang="en-US" sz="2400" dirty="0" smtClean="0"/>
          </a:p>
          <a:p>
            <a:r>
              <a:rPr lang="en-US" sz="2000" b="1" dirty="0" smtClean="0">
                <a:solidFill>
                  <a:srgbClr val="800000"/>
                </a:solidFill>
              </a:rPr>
              <a:t>type</a:t>
            </a:r>
            <a:r>
              <a:rPr lang="en-US" sz="2000" dirty="0" smtClean="0"/>
              <a:t> </a:t>
            </a:r>
            <a:r>
              <a:rPr lang="en-US" sz="2400" dirty="0" smtClean="0"/>
              <a:t>value must be passed with all inserts and updates</a:t>
            </a:r>
          </a:p>
          <a:p>
            <a:endParaRPr lang="en-US" sz="2400" dirty="0" smtClean="0"/>
          </a:p>
          <a:p>
            <a:endParaRPr lang="en-US" sz="2400" dirty="0" smtClean="0"/>
          </a:p>
          <a:p>
            <a:pPr marL="0" indent="0">
              <a:buNone/>
            </a:pPr>
            <a:endParaRPr lang="en-US" sz="2400" dirty="0" smtClean="0"/>
          </a:p>
          <a:p>
            <a:r>
              <a:rPr lang="en-US" sz="2000" b="1" dirty="0">
                <a:solidFill>
                  <a:srgbClr val="800000"/>
                </a:solidFill>
              </a:rPr>
              <a:t>t</a:t>
            </a:r>
            <a:r>
              <a:rPr lang="en-US" sz="2000" b="1" dirty="0" smtClean="0">
                <a:solidFill>
                  <a:srgbClr val="800000"/>
                </a:solidFill>
              </a:rPr>
              <a:t>ype</a:t>
            </a:r>
            <a:r>
              <a:rPr lang="en-US" sz="2400" dirty="0" smtClean="0"/>
              <a:t> discoverable using </a:t>
            </a:r>
            <a:r>
              <a:rPr lang="en-US" sz="1800" b="1" dirty="0" err="1" smtClean="0">
                <a:solidFill>
                  <a:srgbClr val="800000"/>
                </a:solidFill>
              </a:rPr>
              <a:t>ListItemEntityTypeFullName</a:t>
            </a:r>
            <a:r>
              <a:rPr lang="en-US" sz="2400" dirty="0" smtClean="0"/>
              <a:t> property </a:t>
            </a:r>
          </a:p>
          <a:p>
            <a:endParaRPr lang="en-US" sz="2400" dirty="0"/>
          </a:p>
        </p:txBody>
      </p:sp>
      <p:pic>
        <p:nvPicPr>
          <p:cNvPr id="4" name="Picture 3"/>
          <p:cNvPicPr>
            <a:picLocks noChangeAspect="1"/>
          </p:cNvPicPr>
          <p:nvPr/>
        </p:nvPicPr>
        <p:blipFill>
          <a:blip r:embed="rId2"/>
          <a:stretch>
            <a:fillRect/>
          </a:stretch>
        </p:blipFill>
        <p:spPr>
          <a:xfrm>
            <a:off x="820895" y="3318410"/>
            <a:ext cx="3903505" cy="1253590"/>
          </a:xfrm>
          <a:prstGeom prst="rect">
            <a:avLst/>
          </a:prstGeom>
          <a:ln>
            <a:solidFill>
              <a:schemeClr val="bg1">
                <a:lumMod val="50000"/>
              </a:schemeClr>
            </a:solidFill>
          </a:ln>
        </p:spPr>
      </p:pic>
      <p:grpSp>
        <p:nvGrpSpPr>
          <p:cNvPr id="15" name="Group 14"/>
          <p:cNvGrpSpPr/>
          <p:nvPr/>
        </p:nvGrpSpPr>
        <p:grpSpPr>
          <a:xfrm>
            <a:off x="838200" y="2057400"/>
            <a:ext cx="2671467" cy="628561"/>
            <a:chOff x="864006" y="1905000"/>
            <a:chExt cx="3551165" cy="835542"/>
          </a:xfrm>
        </p:grpSpPr>
        <p:pic>
          <p:nvPicPr>
            <p:cNvPr id="5" name="Picture 4"/>
            <p:cNvPicPr>
              <a:picLocks noChangeAspect="1"/>
            </p:cNvPicPr>
            <p:nvPr/>
          </p:nvPicPr>
          <p:blipFill rotWithShape="1">
            <a:blip r:embed="rId3"/>
            <a:srcRect l="5816" t="10307" r="61317" b="70358"/>
            <a:stretch/>
          </p:blipFill>
          <p:spPr>
            <a:xfrm>
              <a:off x="864006" y="1905000"/>
              <a:ext cx="3063654" cy="835542"/>
            </a:xfrm>
            <a:prstGeom prst="rect">
              <a:avLst/>
            </a:prstGeom>
            <a:ln>
              <a:solidFill>
                <a:schemeClr val="bg1">
                  <a:lumMod val="50000"/>
                </a:schemeClr>
              </a:solidFill>
            </a:ln>
          </p:spPr>
        </p:pic>
        <p:cxnSp>
          <p:nvCxnSpPr>
            <p:cNvPr id="11" name="Straight Arrow Connector 10"/>
            <p:cNvCxnSpPr/>
            <p:nvPr/>
          </p:nvCxnSpPr>
          <p:spPr>
            <a:xfrm flipH="1">
              <a:off x="3157870" y="2654595"/>
              <a:ext cx="12573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24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SharePoint List Item</a:t>
            </a:r>
            <a:endParaRPr lang="en-US" dirty="0"/>
          </a:p>
        </p:txBody>
      </p:sp>
      <p:pic>
        <p:nvPicPr>
          <p:cNvPr id="3" name="Picture 2"/>
          <p:cNvPicPr>
            <a:picLocks noChangeAspect="1"/>
          </p:cNvPicPr>
          <p:nvPr/>
        </p:nvPicPr>
        <p:blipFill>
          <a:blip r:embed="rId2"/>
          <a:stretch>
            <a:fillRect/>
          </a:stretch>
        </p:blipFill>
        <p:spPr>
          <a:xfrm>
            <a:off x="457200" y="1524000"/>
            <a:ext cx="6274974" cy="3842330"/>
          </a:xfrm>
          <a:prstGeom prst="rect">
            <a:avLst/>
          </a:prstGeom>
          <a:ln>
            <a:solidFill>
              <a:schemeClr val="bg1">
                <a:lumMod val="50000"/>
              </a:schemeClr>
            </a:solidFill>
          </a:ln>
        </p:spPr>
      </p:pic>
    </p:spTree>
    <p:extLst>
      <p:ext uri="{BB962C8B-B14F-4D97-AF65-F5344CB8AC3E}">
        <p14:creationId xmlns:p14="http://schemas.microsoft.com/office/powerpoint/2010/main" val="92351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ETags and Optimistic Concurrency</a:t>
            </a:r>
            <a:endParaRPr lang="en-US" dirty="0"/>
          </a:p>
        </p:txBody>
      </p:sp>
      <p:sp>
        <p:nvSpPr>
          <p:cNvPr id="3" name="Content Placeholder 2"/>
          <p:cNvSpPr>
            <a:spLocks noGrp="1"/>
          </p:cNvSpPr>
          <p:nvPr>
            <p:ph idx="1"/>
          </p:nvPr>
        </p:nvSpPr>
        <p:spPr>
          <a:prstGeom prst="rect">
            <a:avLst/>
          </a:prstGeom>
        </p:spPr>
        <p:txBody>
          <a:bodyPr/>
          <a:lstStyle/>
          <a:p>
            <a:r>
              <a:rPr lang="en-US" sz="2353" dirty="0"/>
              <a:t>OData v2 requires items to carry </a:t>
            </a:r>
            <a:r>
              <a:rPr lang="en-US" sz="2353" dirty="0" err="1"/>
              <a:t>ETags</a:t>
            </a:r>
            <a:endParaRPr lang="en-US" sz="2353" dirty="0"/>
          </a:p>
          <a:p>
            <a:pPr lvl="1"/>
            <a:r>
              <a:rPr lang="en-US" sz="1324" dirty="0" err="1"/>
              <a:t>ETag</a:t>
            </a:r>
            <a:r>
              <a:rPr lang="en-US" sz="1324" dirty="0"/>
              <a:t> is integer value in that it identities version of item</a:t>
            </a:r>
          </a:p>
          <a:p>
            <a:pPr lvl="1"/>
            <a:r>
              <a:rPr lang="en-US" sz="1324" dirty="0" err="1"/>
              <a:t>ETag</a:t>
            </a:r>
            <a:r>
              <a:rPr lang="en-US" sz="1324" dirty="0"/>
              <a:t> is automatically incremented with each update</a:t>
            </a:r>
          </a:p>
          <a:p>
            <a:endParaRPr lang="en-US" sz="2353" dirty="0"/>
          </a:p>
          <a:p>
            <a:endParaRPr lang="en-US" sz="2353" dirty="0"/>
          </a:p>
          <a:p>
            <a:endParaRPr lang="en-US" sz="2353" dirty="0"/>
          </a:p>
          <a:p>
            <a:r>
              <a:rPr lang="en-US" sz="2353" dirty="0" err="1"/>
              <a:t>ETag</a:t>
            </a:r>
            <a:r>
              <a:rPr lang="en-US" sz="2353" dirty="0"/>
              <a:t> use to support for optimistic concurrency control</a:t>
            </a:r>
          </a:p>
          <a:p>
            <a:pPr lvl="1"/>
            <a:r>
              <a:rPr lang="en-US" sz="1324" dirty="0" err="1"/>
              <a:t>ETag</a:t>
            </a:r>
            <a:r>
              <a:rPr lang="en-US" sz="1324" dirty="0"/>
              <a:t> works to eliminate the “lost update” scenario</a:t>
            </a:r>
          </a:p>
          <a:p>
            <a:pPr lvl="1"/>
            <a:r>
              <a:rPr lang="en-US" sz="1324" dirty="0" err="1"/>
              <a:t>ETag</a:t>
            </a:r>
            <a:r>
              <a:rPr lang="en-US" sz="1324" dirty="0"/>
              <a:t> must be tracked in order to post updates in most scenarios</a:t>
            </a:r>
          </a:p>
        </p:txBody>
      </p:sp>
      <p:pic>
        <p:nvPicPr>
          <p:cNvPr id="6" name="Picture 5"/>
          <p:cNvPicPr>
            <a:picLocks noChangeAspect="1"/>
          </p:cNvPicPr>
          <p:nvPr/>
        </p:nvPicPr>
        <p:blipFill>
          <a:blip r:embed="rId2"/>
          <a:stretch>
            <a:fillRect/>
          </a:stretch>
        </p:blipFill>
        <p:spPr>
          <a:xfrm>
            <a:off x="914400" y="4953000"/>
            <a:ext cx="4278499" cy="571419"/>
          </a:xfrm>
          <a:prstGeom prst="rect">
            <a:avLst/>
          </a:prstGeom>
          <a:ln>
            <a:solidFill>
              <a:schemeClr val="bg1">
                <a:lumMod val="50000"/>
              </a:schemeClr>
            </a:solidFill>
          </a:ln>
        </p:spPr>
      </p:pic>
      <p:pic>
        <p:nvPicPr>
          <p:cNvPr id="7" name="Picture 6"/>
          <p:cNvPicPr>
            <a:picLocks noChangeAspect="1"/>
          </p:cNvPicPr>
          <p:nvPr/>
        </p:nvPicPr>
        <p:blipFill rotWithShape="1">
          <a:blip r:embed="rId3"/>
          <a:srcRect b="35426"/>
          <a:stretch/>
        </p:blipFill>
        <p:spPr>
          <a:xfrm>
            <a:off x="1143000" y="2570818"/>
            <a:ext cx="1364263" cy="1056203"/>
          </a:xfrm>
          <a:prstGeom prst="rect">
            <a:avLst/>
          </a:prstGeom>
          <a:ln>
            <a:solidFill>
              <a:schemeClr val="bg1">
                <a:lumMod val="50000"/>
              </a:schemeClr>
            </a:solidFill>
          </a:ln>
        </p:spPr>
      </p:pic>
    </p:spTree>
    <p:extLst>
      <p:ext uri="{BB962C8B-B14F-4D97-AF65-F5344CB8AC3E}">
        <p14:creationId xmlns:p14="http://schemas.microsoft.com/office/powerpoint/2010/main" val="230750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ETags and the If-Match Header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Update and Delete operations require If-Match Header</a:t>
            </a:r>
          </a:p>
          <a:p>
            <a:pPr lvl="1"/>
            <a:r>
              <a:rPr lang="en-US" sz="1400" dirty="0"/>
              <a:t>Allows you to pass </a:t>
            </a:r>
            <a:r>
              <a:rPr lang="en-US" sz="1400" dirty="0" err="1"/>
              <a:t>ETag</a:t>
            </a:r>
            <a:r>
              <a:rPr lang="en-US" sz="1400" dirty="0"/>
              <a:t> value during an update</a:t>
            </a:r>
          </a:p>
          <a:p>
            <a:pPr lvl="1"/>
            <a:r>
              <a:rPr lang="en-US" sz="1400" dirty="0"/>
              <a:t>Update fails if </a:t>
            </a:r>
            <a:r>
              <a:rPr lang="en-US" sz="1400" dirty="0" err="1"/>
              <a:t>ETag</a:t>
            </a:r>
            <a:r>
              <a:rPr lang="en-US" sz="1400" dirty="0"/>
              <a:t> value changed due to update by other user</a:t>
            </a:r>
          </a:p>
          <a:p>
            <a:pPr lvl="1"/>
            <a:endParaRPr lang="en-US" sz="1400" dirty="0"/>
          </a:p>
          <a:p>
            <a:pPr lvl="1"/>
            <a:endParaRPr lang="en-US" sz="1400" dirty="0"/>
          </a:p>
          <a:p>
            <a:pPr lvl="1"/>
            <a:endParaRPr lang="en-US" sz="1400" dirty="0"/>
          </a:p>
          <a:p>
            <a:pPr lvl="1"/>
            <a:endParaRPr lang="en-US" sz="1400" dirty="0"/>
          </a:p>
          <a:p>
            <a:r>
              <a:rPr lang="en-US" sz="2400" dirty="0"/>
              <a:t>You can pass wildcard (*) value inside If-Match Header</a:t>
            </a:r>
          </a:p>
          <a:p>
            <a:pPr lvl="1"/>
            <a:r>
              <a:rPr lang="en-US" sz="1400" dirty="0"/>
              <a:t>Done to disable optimistic concurrency control</a:t>
            </a:r>
          </a:p>
          <a:p>
            <a:pPr lvl="1"/>
            <a:r>
              <a:rPr lang="en-US" sz="1400" dirty="0"/>
              <a:t>This is commonly done with delete operations</a:t>
            </a:r>
          </a:p>
        </p:txBody>
      </p:sp>
      <p:pic>
        <p:nvPicPr>
          <p:cNvPr id="4" name="Picture 3"/>
          <p:cNvPicPr>
            <a:picLocks noChangeAspect="1"/>
          </p:cNvPicPr>
          <p:nvPr/>
        </p:nvPicPr>
        <p:blipFill>
          <a:blip r:embed="rId2"/>
          <a:stretch>
            <a:fillRect/>
          </a:stretch>
        </p:blipFill>
        <p:spPr>
          <a:xfrm>
            <a:off x="1090761" y="2609313"/>
            <a:ext cx="4064217" cy="92855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090761" y="4876800"/>
            <a:ext cx="4392783" cy="849986"/>
          </a:xfrm>
          <a:prstGeom prst="rect">
            <a:avLst/>
          </a:prstGeom>
          <a:ln>
            <a:solidFill>
              <a:schemeClr val="bg1">
                <a:lumMod val="50000"/>
              </a:schemeClr>
            </a:solidFill>
          </a:ln>
        </p:spPr>
      </p:pic>
      <p:cxnSp>
        <p:nvCxnSpPr>
          <p:cNvPr id="10" name="Straight Arrow Connector 9"/>
          <p:cNvCxnSpPr/>
          <p:nvPr/>
        </p:nvCxnSpPr>
        <p:spPr>
          <a:xfrm flipH="1" flipV="1">
            <a:off x="2582285" y="5447982"/>
            <a:ext cx="857128" cy="171426"/>
          </a:xfrm>
          <a:prstGeom prst="straightConnector1">
            <a:avLst/>
          </a:prstGeom>
          <a:ln w="38100">
            <a:solidFill>
              <a:srgbClr val="33CC3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23425" y="5330600"/>
            <a:ext cx="358860" cy="181430"/>
          </a:xfrm>
          <a:prstGeom prst="round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399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SharePoint List Item</a:t>
            </a:r>
            <a:endParaRPr lang="en-US" dirty="0"/>
          </a:p>
        </p:txBody>
      </p:sp>
      <p:pic>
        <p:nvPicPr>
          <p:cNvPr id="4" name="Picture 3"/>
          <p:cNvPicPr>
            <a:picLocks noChangeAspect="1"/>
          </p:cNvPicPr>
          <p:nvPr/>
        </p:nvPicPr>
        <p:blipFill>
          <a:blip r:embed="rId2"/>
          <a:stretch>
            <a:fillRect/>
          </a:stretch>
        </p:blipFill>
        <p:spPr>
          <a:xfrm>
            <a:off x="457200" y="1447800"/>
            <a:ext cx="7330910" cy="4265021"/>
          </a:xfrm>
          <a:prstGeom prst="rect">
            <a:avLst/>
          </a:prstGeom>
          <a:ln>
            <a:solidFill>
              <a:schemeClr val="bg1">
                <a:lumMod val="50000"/>
              </a:schemeClr>
            </a:solidFill>
          </a:ln>
        </p:spPr>
      </p:pic>
    </p:spTree>
    <p:extLst>
      <p:ext uri="{BB962C8B-B14F-4D97-AF65-F5344CB8AC3E}">
        <p14:creationId xmlns:p14="http://schemas.microsoft.com/office/powerpoint/2010/main" val="223913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Deleting a SharePoint List Item</a:t>
            </a:r>
            <a:endParaRPr lang="en-US" dirty="0"/>
          </a:p>
        </p:txBody>
      </p:sp>
      <p:pic>
        <p:nvPicPr>
          <p:cNvPr id="3" name="Picture 2"/>
          <p:cNvPicPr>
            <a:picLocks noChangeAspect="1"/>
          </p:cNvPicPr>
          <p:nvPr/>
        </p:nvPicPr>
        <p:blipFill>
          <a:blip r:embed="rId2"/>
          <a:stretch>
            <a:fillRect/>
          </a:stretch>
        </p:blipFill>
        <p:spPr>
          <a:xfrm>
            <a:off x="457200" y="1524000"/>
            <a:ext cx="6870256" cy="2444158"/>
          </a:xfrm>
          <a:prstGeom prst="rect">
            <a:avLst/>
          </a:prstGeom>
          <a:ln>
            <a:solidFill>
              <a:schemeClr val="bg1">
                <a:lumMod val="50000"/>
              </a:schemeClr>
            </a:solidFill>
          </a:ln>
        </p:spPr>
      </p:pic>
    </p:spTree>
    <p:extLst>
      <p:ext uri="{BB962C8B-B14F-4D97-AF65-F5344CB8AC3E}">
        <p14:creationId xmlns:p14="http://schemas.microsoft.com/office/powerpoint/2010/main" val="304733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Primer</a:t>
            </a:r>
            <a:endParaRPr lang="en-US" dirty="0"/>
          </a:p>
        </p:txBody>
      </p:sp>
      <p:sp>
        <p:nvSpPr>
          <p:cNvPr id="5" name="Content Placeholder 4"/>
          <p:cNvSpPr>
            <a:spLocks noGrp="1"/>
          </p:cNvSpPr>
          <p:nvPr>
            <p:ph idx="1"/>
          </p:nvPr>
        </p:nvSpPr>
        <p:spPr>
          <a:prstGeom prst="rect">
            <a:avLst/>
          </a:prstGeom>
        </p:spPr>
        <p:txBody>
          <a:bodyPr>
            <a:normAutofit/>
          </a:bodyPr>
          <a:lstStyle/>
          <a:p>
            <a:r>
              <a:rPr lang="en-US" sz="2400" dirty="0" smtClean="0"/>
              <a:t>What is OData?</a:t>
            </a:r>
          </a:p>
          <a:p>
            <a:pPr lvl="1"/>
            <a:r>
              <a:rPr lang="en-US" sz="2000" dirty="0" smtClean="0"/>
              <a:t>A standardized REST API interface for common CRUD operations</a:t>
            </a:r>
          </a:p>
          <a:p>
            <a:pPr lvl="1"/>
            <a:r>
              <a:rPr lang="en-US" sz="2000" dirty="0" smtClean="0"/>
              <a:t>Defined by Open </a:t>
            </a:r>
            <a:r>
              <a:rPr lang="en-US" sz="2000" dirty="0"/>
              <a:t>Data Protocol specification</a:t>
            </a:r>
          </a:p>
          <a:p>
            <a:pPr lvl="1"/>
            <a:r>
              <a:rPr lang="en-US" sz="2000" dirty="0" smtClean="0"/>
              <a:t>OData services becoming more popular on Internet (e.g. </a:t>
            </a:r>
            <a:r>
              <a:rPr lang="en-US" sz="2000" dirty="0" err="1" smtClean="0"/>
              <a:t>NetFlix</a:t>
            </a:r>
            <a:r>
              <a:rPr lang="en-US" sz="2000" dirty="0" smtClean="0"/>
              <a:t>)</a:t>
            </a:r>
          </a:p>
          <a:p>
            <a:pPr lvl="1"/>
            <a:r>
              <a:rPr lang="en-US" sz="2000" dirty="0" smtClean="0"/>
              <a:t>SharePoint 2010 introduced a REST API for dealing with list items</a:t>
            </a:r>
          </a:p>
          <a:p>
            <a:pPr lvl="1"/>
            <a:r>
              <a:rPr lang="en-US" sz="2000" dirty="0"/>
              <a:t>SharePoint </a:t>
            </a:r>
            <a:r>
              <a:rPr lang="en-US" sz="2000" dirty="0" smtClean="0"/>
              <a:t>2013 introduces new and expanded REST API</a:t>
            </a:r>
          </a:p>
        </p:txBody>
      </p:sp>
      <p:grpSp>
        <p:nvGrpSpPr>
          <p:cNvPr id="4" name="Group 3"/>
          <p:cNvGrpSpPr/>
          <p:nvPr/>
        </p:nvGrpSpPr>
        <p:grpSpPr>
          <a:xfrm>
            <a:off x="2793891" y="4191000"/>
            <a:ext cx="5770735" cy="1951186"/>
            <a:chOff x="1788371" y="3963564"/>
            <a:chExt cx="8867039" cy="2827701"/>
          </a:xfrm>
        </p:grpSpPr>
        <p:pic>
          <p:nvPicPr>
            <p:cNvPr id="2" name="Picture 1"/>
            <p:cNvPicPr>
              <a:picLocks noChangeAspect="1"/>
            </p:cNvPicPr>
            <p:nvPr/>
          </p:nvPicPr>
          <p:blipFill>
            <a:blip r:embed="rId3"/>
            <a:stretch>
              <a:fillRect/>
            </a:stretch>
          </p:blipFill>
          <p:spPr>
            <a:xfrm>
              <a:off x="1788371" y="3963564"/>
              <a:ext cx="8653855" cy="1709773"/>
            </a:xfrm>
            <a:prstGeom prst="rect">
              <a:avLst/>
            </a:prstGeom>
            <a:ln>
              <a:solidFill>
                <a:schemeClr val="bg1">
                  <a:lumMod val="75000"/>
                </a:schemeClr>
              </a:solidFill>
            </a:ln>
          </p:spPr>
        </p:pic>
        <p:pic>
          <p:nvPicPr>
            <p:cNvPr id="7" name="Picture 6"/>
            <p:cNvPicPr>
              <a:picLocks noChangeAspect="1"/>
            </p:cNvPicPr>
            <p:nvPr/>
          </p:nvPicPr>
          <p:blipFill>
            <a:blip r:embed="rId4"/>
            <a:stretch>
              <a:fillRect/>
            </a:stretch>
          </p:blipFill>
          <p:spPr>
            <a:xfrm>
              <a:off x="6218239" y="5051123"/>
              <a:ext cx="4437171" cy="1740142"/>
            </a:xfrm>
            <a:prstGeom prst="rect">
              <a:avLst/>
            </a:prstGeom>
            <a:ln>
              <a:solidFill>
                <a:schemeClr val="bg1">
                  <a:lumMod val="75000"/>
                </a:schemeClr>
              </a:solidFill>
            </a:ln>
          </p:spPr>
        </p:pic>
      </p:grpSp>
      <p:sp>
        <p:nvSpPr>
          <p:cNvPr id="6" name="Right Arrow 5"/>
          <p:cNvSpPr/>
          <p:nvPr/>
        </p:nvSpPr>
        <p:spPr bwMode="auto">
          <a:xfrm>
            <a:off x="384748" y="4359079"/>
            <a:ext cx="2297089" cy="932588"/>
          </a:xfrm>
          <a:prstGeom prst="rightArrow">
            <a:avLst/>
          </a:prstGeom>
          <a:ln>
            <a:solidFill>
              <a:schemeClr val="tx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defTabSz="685647" fontAlgn="base">
              <a:spcBef>
                <a:spcPct val="0"/>
              </a:spcBef>
              <a:spcAft>
                <a:spcPct val="0"/>
              </a:spcAft>
            </a:pPr>
            <a:r>
              <a:rPr lang="en-US" sz="1176" b="1" dirty="0">
                <a:solidFill>
                  <a:schemeClr val="accent1">
                    <a:lumMod val="40000"/>
                    <a:lumOff val="60000"/>
                  </a:schemeClr>
                </a:solidFill>
              </a:rPr>
              <a:t> </a:t>
            </a:r>
            <a:r>
              <a:rPr lang="en-US" sz="1029" b="1" dirty="0">
                <a:solidFill>
                  <a:schemeClr val="accent1">
                    <a:lumMod val="40000"/>
                    <a:lumOff val="60000"/>
                  </a:schemeClr>
                </a:solidFill>
              </a:rPr>
              <a:t> </a:t>
            </a:r>
            <a:r>
              <a:rPr lang="en-US" sz="882" b="1" dirty="0">
                <a:solidFill>
                  <a:schemeClr val="accent1">
                    <a:lumMod val="40000"/>
                    <a:lumOff val="60000"/>
                  </a:schemeClr>
                </a:solidFill>
              </a:rPr>
              <a:t>for an excellent resource go to</a:t>
            </a:r>
          </a:p>
          <a:p>
            <a:pPr defTabSz="685647" fontAlgn="base">
              <a:spcBef>
                <a:spcPct val="0"/>
              </a:spcBef>
              <a:spcAft>
                <a:spcPct val="0"/>
              </a:spcAft>
            </a:pPr>
            <a:r>
              <a:rPr lang="en-US" sz="1029" b="1" dirty="0">
                <a:solidFill>
                  <a:schemeClr val="accent1">
                    <a:lumMod val="40000"/>
                    <a:lumOff val="60000"/>
                  </a:schemeClr>
                </a:solidFill>
              </a:rPr>
              <a:t> </a:t>
            </a:r>
            <a:r>
              <a:rPr lang="en-US" sz="1176" b="1" dirty="0">
                <a:solidFill>
                  <a:schemeClr val="accent1">
                    <a:lumMod val="40000"/>
                    <a:lumOff val="60000"/>
                  </a:schemeClr>
                </a:solidFill>
              </a:rPr>
              <a:t> </a:t>
            </a:r>
            <a:r>
              <a:rPr lang="en-US" sz="1176" b="1" dirty="0">
                <a:gradFill>
                  <a:gsLst>
                    <a:gs pos="0">
                      <a:srgbClr val="FFFFFF"/>
                    </a:gs>
                    <a:gs pos="100000">
                      <a:srgbClr val="FFFFFF"/>
                    </a:gs>
                  </a:gsLst>
                  <a:lin ang="5400000" scaled="0"/>
                </a:gradFill>
              </a:rPr>
              <a:t>http://www.odata.org</a:t>
            </a:r>
          </a:p>
        </p:txBody>
      </p:sp>
    </p:spTree>
    <p:extLst>
      <p:ext uri="{BB962C8B-B14F-4D97-AF65-F5344CB8AC3E}">
        <p14:creationId xmlns:p14="http://schemas.microsoft.com/office/powerpoint/2010/main" val="206717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SharePointCRM</a:t>
            </a:r>
            <a:r>
              <a:rPr lang="en-US" dirty="0" smtClean="0"/>
              <a:t> App</a:t>
            </a:r>
            <a:endParaRPr lang="en-US" dirty="0"/>
          </a:p>
        </p:txBody>
      </p:sp>
    </p:spTree>
    <p:extLst>
      <p:ext uri="{BB962C8B-B14F-4D97-AF65-F5344CB8AC3E}">
        <p14:creationId xmlns:p14="http://schemas.microsoft.com/office/powerpoint/2010/main" val="1289232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The SharePoint REST API</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GB" dirty="0" smtClean="0"/>
              <a:t>Consuming OData </a:t>
            </a:r>
            <a:r>
              <a:rPr lang="en-GB" dirty="0"/>
              <a:t>Results from SharePoint</a:t>
            </a:r>
          </a:p>
          <a:p>
            <a:pPr>
              <a:buFont typeface="Wingdings" panose="05000000000000000000" pitchFamily="2" charset="2"/>
              <a:buChar char="ü"/>
            </a:pPr>
            <a:r>
              <a:rPr lang="en-GB" dirty="0" smtClean="0"/>
              <a:t>Paging SharePoint List Items</a:t>
            </a:r>
            <a:endParaRPr lang="en-GB" dirty="0"/>
          </a:p>
          <a:p>
            <a:pPr>
              <a:buFont typeface="Wingdings" panose="05000000000000000000" pitchFamily="2" charset="2"/>
              <a:buChar char="ü"/>
            </a:pPr>
            <a:r>
              <a:rPr lang="en-GB" dirty="0" smtClean="0"/>
              <a:t>Adding </a:t>
            </a:r>
            <a:r>
              <a:rPr lang="en-GB" dirty="0"/>
              <a:t>and Updating Items</a:t>
            </a:r>
          </a:p>
        </p:txBody>
      </p:sp>
    </p:spTree>
    <p:extLst>
      <p:ext uri="{BB962C8B-B14F-4D97-AF65-F5344CB8AC3E}">
        <p14:creationId xmlns:p14="http://schemas.microsoft.com/office/powerpoint/2010/main" val="84290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80999" y="1371600"/>
            <a:ext cx="8188617" cy="3962400"/>
          </a:xfrm>
          <a:prstGeom prst="rect">
            <a:avLst/>
          </a:prstGeom>
        </p:spPr>
        <p:txBody>
          <a:bodyPr>
            <a:normAutofit fontScale="92500" lnSpcReduction="10000"/>
          </a:bodyPr>
          <a:lstStyle/>
          <a:p>
            <a:r>
              <a:rPr lang="en-US" sz="2353" b="1" dirty="0" smtClean="0">
                <a:solidFill>
                  <a:schemeClr val="tx2">
                    <a:lumMod val="90000"/>
                    <a:lumOff val="10000"/>
                  </a:schemeClr>
                </a:solidFill>
              </a:rPr>
              <a:t>$select</a:t>
            </a:r>
          </a:p>
          <a:p>
            <a:pPr lvl="1"/>
            <a:r>
              <a:rPr lang="en-US" sz="1324" dirty="0" smtClean="0"/>
              <a:t>http://services.odata.org/OData/OData.svc/Products?</a:t>
            </a:r>
            <a:r>
              <a:rPr lang="en-US" sz="1324" dirty="0" smtClean="0">
                <a:solidFill>
                  <a:srgbClr val="C00000"/>
                </a:solidFill>
              </a:rPr>
              <a:t>$select</a:t>
            </a:r>
            <a:r>
              <a:rPr lang="en-US" sz="1324" dirty="0" smtClean="0">
                <a:solidFill>
                  <a:srgbClr val="000066"/>
                </a:solidFill>
              </a:rPr>
              <a:t>=Price,Name</a:t>
            </a:r>
          </a:p>
          <a:p>
            <a:r>
              <a:rPr lang="en-US" sz="2353" b="1" dirty="0" smtClean="0">
                <a:solidFill>
                  <a:schemeClr val="tx2">
                    <a:lumMod val="90000"/>
                    <a:lumOff val="10000"/>
                  </a:schemeClr>
                </a:solidFill>
              </a:rPr>
              <a:t>$filter</a:t>
            </a:r>
          </a:p>
          <a:p>
            <a:pPr lvl="1"/>
            <a:r>
              <a:rPr lang="da-DK" sz="1324" dirty="0" smtClean="0"/>
              <a:t>http://services.odata.org/</a:t>
            </a:r>
            <a:r>
              <a:rPr lang="en-US" sz="1324" dirty="0" smtClean="0"/>
              <a:t>OData/</a:t>
            </a:r>
            <a:r>
              <a:rPr lang="en-US" sz="1324" dirty="0" err="1" smtClean="0"/>
              <a:t>OData.svc</a:t>
            </a:r>
            <a:r>
              <a:rPr lang="en-US" sz="1324" dirty="0" smtClean="0"/>
              <a:t>/Products</a:t>
            </a:r>
            <a:r>
              <a:rPr lang="da-DK" sz="1324" dirty="0" smtClean="0"/>
              <a:t>?</a:t>
            </a:r>
            <a:r>
              <a:rPr lang="da-DK" sz="1324" dirty="0" smtClean="0">
                <a:solidFill>
                  <a:srgbClr val="C00000"/>
                </a:solidFill>
              </a:rPr>
              <a:t>$filter</a:t>
            </a:r>
            <a:r>
              <a:rPr lang="da-DK" sz="1324" dirty="0" smtClean="0">
                <a:solidFill>
                  <a:schemeClr val="tx2">
                    <a:lumMod val="90000"/>
                    <a:lumOff val="10000"/>
                  </a:schemeClr>
                </a:solidFill>
              </a:rPr>
              <a:t>=startswith(CompanyName, 'Alfr')</a:t>
            </a:r>
            <a:endParaRPr lang="en-US" sz="1324" dirty="0" smtClean="0">
              <a:solidFill>
                <a:schemeClr val="tx2">
                  <a:lumMod val="90000"/>
                  <a:lumOff val="10000"/>
                </a:schemeClr>
              </a:solidFill>
            </a:endParaRPr>
          </a:p>
          <a:p>
            <a:r>
              <a:rPr lang="en-US" sz="2353" b="1" dirty="0" smtClean="0">
                <a:solidFill>
                  <a:schemeClr val="tx2">
                    <a:lumMod val="90000"/>
                    <a:lumOff val="10000"/>
                  </a:schemeClr>
                </a:solidFill>
              </a:rPr>
              <a:t>$</a:t>
            </a:r>
            <a:r>
              <a:rPr lang="en-US" sz="2353" b="1" dirty="0" err="1" smtClean="0">
                <a:solidFill>
                  <a:schemeClr val="tx2">
                    <a:lumMod val="90000"/>
                    <a:lumOff val="10000"/>
                  </a:schemeClr>
                </a:solidFill>
              </a:rPr>
              <a:t>orderby</a:t>
            </a:r>
            <a:endParaRPr lang="en-US" sz="2353" b="1" dirty="0" smtClean="0">
              <a:solidFill>
                <a:schemeClr val="tx2">
                  <a:lumMod val="90000"/>
                  <a:lumOff val="10000"/>
                </a:schemeClr>
              </a:solidFill>
            </a:endParaRPr>
          </a:p>
          <a:p>
            <a:pPr lvl="1"/>
            <a:r>
              <a:rPr lang="en-US" sz="1324" dirty="0" smtClean="0"/>
              <a:t>http://services.odata.org/OData/OData.svc/Products?</a:t>
            </a:r>
            <a:r>
              <a:rPr lang="en-US" sz="1324" dirty="0" smtClean="0">
                <a:solidFill>
                  <a:srgbClr val="C00000"/>
                </a:solidFill>
              </a:rPr>
              <a:t>$orderby</a:t>
            </a:r>
            <a:r>
              <a:rPr lang="en-US" sz="1324" dirty="0" smtClean="0">
                <a:solidFill>
                  <a:schemeClr val="tx2">
                    <a:lumMod val="90000"/>
                    <a:lumOff val="10000"/>
                  </a:schemeClr>
                </a:solidFill>
              </a:rPr>
              <a:t>=Rating</a:t>
            </a:r>
          </a:p>
          <a:p>
            <a:r>
              <a:rPr lang="en-US" sz="2353" b="1" dirty="0" smtClean="0">
                <a:solidFill>
                  <a:schemeClr val="tx2">
                    <a:lumMod val="90000"/>
                    <a:lumOff val="10000"/>
                  </a:schemeClr>
                </a:solidFill>
              </a:rPr>
              <a:t>$top</a:t>
            </a:r>
          </a:p>
          <a:p>
            <a:pPr lvl="1"/>
            <a:r>
              <a:rPr lang="en-US" sz="1324" dirty="0" smtClean="0"/>
              <a:t>http://services.odata.org/OData/OData.svc/Products?</a:t>
            </a:r>
            <a:r>
              <a:rPr lang="en-US" sz="1324" dirty="0" smtClean="0">
                <a:solidFill>
                  <a:srgbClr val="C00000"/>
                </a:solidFill>
              </a:rPr>
              <a:t>$top</a:t>
            </a:r>
            <a:r>
              <a:rPr lang="en-US" sz="1324" dirty="0" smtClean="0">
                <a:solidFill>
                  <a:schemeClr val="tx2">
                    <a:lumMod val="90000"/>
                    <a:lumOff val="10000"/>
                  </a:schemeClr>
                </a:solidFill>
              </a:rPr>
              <a:t>=5</a:t>
            </a:r>
          </a:p>
          <a:p>
            <a:r>
              <a:rPr lang="en-US" sz="2353" b="1" dirty="0" smtClean="0">
                <a:solidFill>
                  <a:schemeClr val="tx2">
                    <a:lumMod val="90000"/>
                    <a:lumOff val="10000"/>
                  </a:schemeClr>
                </a:solidFill>
              </a:rPr>
              <a:t>$skip</a:t>
            </a:r>
          </a:p>
          <a:p>
            <a:pPr lvl="1"/>
            <a:r>
              <a:rPr lang="en-US" sz="1324" dirty="0" smtClean="0"/>
              <a:t>http://services.odata.org/OData/OData.svc/Products?</a:t>
            </a:r>
            <a:r>
              <a:rPr lang="en-US" sz="1324" dirty="0" smtClean="0">
                <a:solidFill>
                  <a:srgbClr val="C00000"/>
                </a:solidFill>
              </a:rPr>
              <a:t>$skip</a:t>
            </a:r>
            <a:r>
              <a:rPr lang="en-US" sz="1324" dirty="0" smtClean="0">
                <a:solidFill>
                  <a:schemeClr val="tx2">
                    <a:lumMod val="90000"/>
                    <a:lumOff val="10000"/>
                  </a:schemeClr>
                </a:solidFill>
              </a:rPr>
              <a:t>=5</a:t>
            </a:r>
          </a:p>
          <a:p>
            <a:pPr lvl="1"/>
            <a:r>
              <a:rPr lang="en-US" sz="1324" dirty="0" smtClean="0"/>
              <a:t>http://services.odata.org/OData/OData.svc/Products?</a:t>
            </a:r>
            <a:r>
              <a:rPr lang="en-US" sz="1324" dirty="0" smtClean="0">
                <a:solidFill>
                  <a:srgbClr val="C00000"/>
                </a:solidFill>
              </a:rPr>
              <a:t>$skip</a:t>
            </a:r>
            <a:r>
              <a:rPr lang="en-US" sz="1324" dirty="0" smtClean="0">
                <a:solidFill>
                  <a:schemeClr val="tx2">
                    <a:lumMod val="90000"/>
                    <a:lumOff val="10000"/>
                  </a:schemeClr>
                </a:solidFill>
              </a:rPr>
              <a:t>=5</a:t>
            </a:r>
            <a:r>
              <a:rPr lang="en-US" sz="1324" dirty="0" smtClean="0">
                <a:solidFill>
                  <a:schemeClr val="accent5">
                    <a:lumMod val="50000"/>
                  </a:schemeClr>
                </a:solidFill>
              </a:rPr>
              <a:t>&amp;</a:t>
            </a:r>
            <a:r>
              <a:rPr lang="en-US" sz="1324" dirty="0" smtClean="0">
                <a:solidFill>
                  <a:srgbClr val="C00000"/>
                </a:solidFill>
              </a:rPr>
              <a:t>$top</a:t>
            </a:r>
            <a:r>
              <a:rPr lang="en-US" sz="1324" dirty="0" smtClean="0">
                <a:solidFill>
                  <a:schemeClr val="tx2">
                    <a:lumMod val="90000"/>
                    <a:lumOff val="10000"/>
                  </a:schemeClr>
                </a:solidFill>
              </a:rPr>
              <a:t>=5</a:t>
            </a:r>
          </a:p>
          <a:p>
            <a:r>
              <a:rPr lang="en-US" sz="2353" b="1" dirty="0" smtClean="0">
                <a:solidFill>
                  <a:schemeClr val="tx2">
                    <a:lumMod val="90000"/>
                    <a:lumOff val="10000"/>
                  </a:schemeClr>
                </a:solidFill>
              </a:rPr>
              <a:t>$expand</a:t>
            </a:r>
          </a:p>
          <a:p>
            <a:pPr lvl="1"/>
            <a:r>
              <a:rPr lang="en-US" sz="1324" dirty="0" smtClean="0"/>
              <a:t>http://services.odata.org/OData/OData.svc/Categories?</a:t>
            </a:r>
            <a:r>
              <a:rPr lang="en-US" sz="1324" dirty="0" smtClean="0">
                <a:solidFill>
                  <a:srgbClr val="C00000"/>
                </a:solidFill>
              </a:rPr>
              <a:t>$expand</a:t>
            </a:r>
            <a:r>
              <a:rPr lang="en-US" sz="1324" dirty="0" smtClean="0">
                <a:solidFill>
                  <a:schemeClr val="tx2">
                    <a:lumMod val="90000"/>
                    <a:lumOff val="10000"/>
                  </a:schemeClr>
                </a:solidFill>
              </a:rPr>
              <a:t>=Products</a:t>
            </a:r>
            <a:endParaRPr lang="en-US" sz="1324" dirty="0">
              <a:solidFill>
                <a:schemeClr val="tx2">
                  <a:lumMod val="90000"/>
                  <a:lumOff val="10000"/>
                </a:schemeClr>
              </a:solidFill>
            </a:endParaRPr>
          </a:p>
        </p:txBody>
      </p:sp>
      <p:sp>
        <p:nvSpPr>
          <p:cNvPr id="3" name="Title 2"/>
          <p:cNvSpPr>
            <a:spLocks noGrp="1"/>
          </p:cNvSpPr>
          <p:nvPr>
            <p:ph type="title"/>
          </p:nvPr>
        </p:nvSpPr>
        <p:spPr/>
        <p:txBody>
          <a:bodyPr/>
          <a:lstStyle/>
          <a:p>
            <a:r>
              <a:rPr lang="en-US" smtClean="0"/>
              <a:t>OData Query Option Parameters</a:t>
            </a:r>
            <a:endParaRPr lang="en-US" dirty="0"/>
          </a:p>
        </p:txBody>
      </p:sp>
    </p:spTree>
    <p:extLst>
      <p:ext uri="{BB962C8B-B14F-4D97-AF65-F5344CB8AC3E}">
        <p14:creationId xmlns:p14="http://schemas.microsoft.com/office/powerpoint/2010/main" val="936860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$filter Parameter</a:t>
            </a:r>
            <a:endParaRPr lang="en-US" dirty="0"/>
          </a:p>
        </p:txBody>
      </p:sp>
      <p:pic>
        <p:nvPicPr>
          <p:cNvPr id="5" name="Picture 4"/>
          <p:cNvPicPr>
            <a:picLocks noChangeAspect="1"/>
          </p:cNvPicPr>
          <p:nvPr/>
        </p:nvPicPr>
        <p:blipFill>
          <a:blip r:embed="rId2"/>
          <a:stretch>
            <a:fillRect/>
          </a:stretch>
        </p:blipFill>
        <p:spPr>
          <a:xfrm>
            <a:off x="571500" y="1524000"/>
            <a:ext cx="7772400" cy="4621425"/>
          </a:xfrm>
          <a:prstGeom prst="rect">
            <a:avLst/>
          </a:prstGeom>
        </p:spPr>
      </p:pic>
    </p:spTree>
    <p:extLst>
      <p:ext uri="{BB962C8B-B14F-4D97-AF65-F5344CB8AC3E}">
        <p14:creationId xmlns:p14="http://schemas.microsoft.com/office/powerpoint/2010/main" val="2066354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 Parameter String Functions</a:t>
            </a:r>
            <a:endParaRPr lang="en-US" dirty="0"/>
          </a:p>
        </p:txBody>
      </p:sp>
      <p:pic>
        <p:nvPicPr>
          <p:cNvPr id="6" name="Picture 5"/>
          <p:cNvPicPr>
            <a:picLocks noChangeAspect="1"/>
          </p:cNvPicPr>
          <p:nvPr/>
        </p:nvPicPr>
        <p:blipFill>
          <a:blip r:embed="rId2"/>
          <a:stretch>
            <a:fillRect/>
          </a:stretch>
        </p:blipFill>
        <p:spPr>
          <a:xfrm>
            <a:off x="152400" y="1371600"/>
            <a:ext cx="8809294" cy="2590800"/>
          </a:xfrm>
          <a:prstGeom prst="rect">
            <a:avLst/>
          </a:prstGeom>
        </p:spPr>
      </p:pic>
    </p:spTree>
    <p:extLst>
      <p:ext uri="{BB962C8B-B14F-4D97-AF65-F5344CB8AC3E}">
        <p14:creationId xmlns:p14="http://schemas.microsoft.com/office/powerpoint/2010/main" val="1765489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Communications with SharePoint</a:t>
            </a:r>
            <a:endParaRPr lang="en-US" dirty="0"/>
          </a:p>
        </p:txBody>
      </p:sp>
      <p:sp>
        <p:nvSpPr>
          <p:cNvPr id="3" name="Content Placeholder 2"/>
          <p:cNvSpPr>
            <a:spLocks noGrp="1"/>
          </p:cNvSpPr>
          <p:nvPr>
            <p:ph idx="1"/>
          </p:nvPr>
        </p:nvSpPr>
        <p:spPr/>
        <p:txBody>
          <a:bodyPr/>
          <a:lstStyle/>
          <a:p>
            <a:r>
              <a:rPr lang="en-US" dirty="0" smtClean="0"/>
              <a:t>In SharePoint 2003 and SharePoint 2007</a:t>
            </a:r>
          </a:p>
          <a:p>
            <a:pPr lvl="1"/>
            <a:r>
              <a:rPr lang="en-US" dirty="0" smtClean="0"/>
              <a:t>SOAP-based web services (e.g. Lists.asmx)</a:t>
            </a:r>
          </a:p>
          <a:p>
            <a:pPr>
              <a:lnSpc>
                <a:spcPct val="150000"/>
              </a:lnSpc>
            </a:pPr>
            <a:r>
              <a:rPr lang="en-US" dirty="0" smtClean="0"/>
              <a:t>In SharePoint 2010</a:t>
            </a:r>
          </a:p>
          <a:p>
            <a:pPr lvl="1"/>
            <a:r>
              <a:rPr lang="en-US" dirty="0" smtClean="0"/>
              <a:t>Client-side Object Model (CSOM)</a:t>
            </a:r>
          </a:p>
          <a:p>
            <a:pPr lvl="1"/>
            <a:r>
              <a:rPr lang="en-US" dirty="0" smtClean="0"/>
              <a:t>REST API for list items accessible through </a:t>
            </a:r>
            <a:r>
              <a:rPr lang="en-US" sz="2000" b="1" dirty="0" err="1" smtClean="0"/>
              <a:t>ListData.svc</a:t>
            </a:r>
            <a:endParaRPr lang="en-US" b="1" dirty="0" smtClean="0"/>
          </a:p>
          <a:p>
            <a:pPr>
              <a:lnSpc>
                <a:spcPct val="150000"/>
              </a:lnSpc>
            </a:pPr>
            <a:r>
              <a:rPr lang="en-US" dirty="0" smtClean="0"/>
              <a:t>In SharePoint 2013</a:t>
            </a:r>
          </a:p>
          <a:p>
            <a:pPr lvl="1"/>
            <a:r>
              <a:rPr lang="en-US" dirty="0" smtClean="0"/>
              <a:t>Expanded CSOM Support</a:t>
            </a:r>
          </a:p>
          <a:p>
            <a:pPr lvl="1"/>
            <a:r>
              <a:rPr lang="en-US" dirty="0" smtClean="0"/>
              <a:t>New SharePoint REST API replaces </a:t>
            </a:r>
            <a:r>
              <a:rPr lang="en-US" sz="2000" b="1" dirty="0" err="1" smtClean="0"/>
              <a:t>ListData.svc</a:t>
            </a:r>
            <a:endParaRPr lang="en-US" b="1" dirty="0" smtClean="0"/>
          </a:p>
          <a:p>
            <a:pPr lvl="1"/>
            <a:endParaRPr lang="en-US" dirty="0"/>
          </a:p>
        </p:txBody>
      </p:sp>
    </p:spTree>
    <p:extLst>
      <p:ext uri="{BB962C8B-B14F-4D97-AF65-F5344CB8AC3E}">
        <p14:creationId xmlns:p14="http://schemas.microsoft.com/office/powerpoint/2010/main" val="93721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About ListData.svc?</a:t>
            </a:r>
            <a:endParaRPr lang="en-US" dirty="0"/>
          </a:p>
        </p:txBody>
      </p:sp>
      <p:sp>
        <p:nvSpPr>
          <p:cNvPr id="5" name="Content Placeholder 4"/>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ListData.svc</a:t>
            </a:r>
            <a:r>
              <a:rPr lang="en-US" dirty="0" smtClean="0"/>
              <a:t> added REST support for reading &amp; writing to SharePoint lists in SharePoint 2010</a:t>
            </a:r>
          </a:p>
          <a:p>
            <a:r>
              <a:rPr lang="en-US" dirty="0" smtClean="0"/>
              <a:t>Still present in SharePoint 2013, but primarily only for backwards capability </a:t>
            </a:r>
          </a:p>
          <a:p>
            <a:pPr lvl="1"/>
            <a:r>
              <a:rPr lang="en-US" dirty="0" smtClean="0"/>
              <a:t>Existing code won’t break</a:t>
            </a:r>
          </a:p>
          <a:p>
            <a:r>
              <a:rPr lang="en-US" dirty="0" smtClean="0"/>
              <a:t>New development recommendation: use new SharePoint 2013 REST/</a:t>
            </a:r>
            <a:r>
              <a:rPr lang="en-US" dirty="0" err="1" smtClean="0"/>
              <a:t>OData</a:t>
            </a:r>
            <a:r>
              <a:rPr lang="en-US" dirty="0" smtClean="0"/>
              <a:t> API</a:t>
            </a:r>
          </a:p>
        </p:txBody>
      </p:sp>
    </p:spTree>
    <p:extLst>
      <p:ext uri="{BB962C8B-B14F-4D97-AF65-F5344CB8AC3E}">
        <p14:creationId xmlns:p14="http://schemas.microsoft.com/office/powerpoint/2010/main" val="4109785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8022</TotalTime>
  <Words>1825</Words>
  <Application>Microsoft Office PowerPoint</Application>
  <PresentationFormat>On-screen Show (4:3)</PresentationFormat>
  <Paragraphs>276</Paragraphs>
  <Slides>41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Arial Black</vt:lpstr>
      <vt:lpstr>Calibri</vt:lpstr>
      <vt:lpstr>Courier New</vt:lpstr>
      <vt:lpstr>Lucida Console</vt:lpstr>
      <vt:lpstr>Segoe UI</vt:lpstr>
      <vt:lpstr>Times New Roman</vt:lpstr>
      <vt:lpstr>Wingdings</vt:lpstr>
      <vt:lpstr>CPT Course Module</vt:lpstr>
      <vt:lpstr>Programming the SharePoint REST API</vt:lpstr>
      <vt:lpstr>Agenda</vt:lpstr>
      <vt:lpstr>RESTful Web Services</vt:lpstr>
      <vt:lpstr>OData Primer</vt:lpstr>
      <vt:lpstr>OData Query Option Parameters</vt:lpstr>
      <vt:lpstr>Using the $filter Parameter</vt:lpstr>
      <vt:lpstr>$filter Parameter String Functions</vt:lpstr>
      <vt:lpstr>Remote Communications with SharePoint</vt:lpstr>
      <vt:lpstr>What About ListData.svc?</vt:lpstr>
      <vt:lpstr>SharePoint REST API Architecture</vt:lpstr>
      <vt:lpstr>SharePoint REST URLs and the _api Alias</vt:lpstr>
      <vt:lpstr>Anatomy of a SharePoint REST URL</vt:lpstr>
      <vt:lpstr>Mapping SharePoint Objects to URLs</vt:lpstr>
      <vt:lpstr>Testing REST Calls Through the Browser</vt:lpstr>
      <vt:lpstr>OData Support in SharePoint 2013</vt:lpstr>
      <vt:lpstr>ODATA Formats and the Accept Header</vt:lpstr>
      <vt:lpstr>On-Premises PowerShell Script</vt:lpstr>
      <vt:lpstr>Agenda</vt:lpstr>
      <vt:lpstr>Service Root URI of the App Web</vt:lpstr>
      <vt:lpstr>Finding the Service Root of the Host Web</vt:lpstr>
      <vt:lpstr>Reliable URIs for SharePoint REST Calls</vt:lpstr>
      <vt:lpstr>Agenda</vt:lpstr>
      <vt:lpstr>Querying a List in the App Web</vt:lpstr>
      <vt:lpstr>Querying for Lists within the Host Web</vt:lpstr>
      <vt:lpstr>Using the $expand Query Option</vt:lpstr>
      <vt:lpstr>HostWebExplorer App</vt:lpstr>
      <vt:lpstr>Agenda</vt:lpstr>
      <vt:lpstr>Paging with SharePoint Lists</vt:lpstr>
      <vt:lpstr>Paging with SharePoint List Items</vt:lpstr>
      <vt:lpstr>Agenda</vt:lpstr>
      <vt:lpstr>Updating SharePoint Objects</vt:lpstr>
      <vt:lpstr>Understanding the Request Digest</vt:lpstr>
      <vt:lpstr>Caching the Request Digest</vt:lpstr>
      <vt:lpstr>Working with List Item Type Metadata</vt:lpstr>
      <vt:lpstr>Adding a SharePoint List Item</vt:lpstr>
      <vt:lpstr>ETags and Optimistic Concurrency</vt:lpstr>
      <vt:lpstr>ETags and the If-Match Header</vt:lpstr>
      <vt:lpstr>Updating a SharePoint List Item</vt:lpstr>
      <vt:lpstr>Deleting a SharePoint List Item</vt:lpstr>
      <vt:lpstr>Exploring the SharePointCRM App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SharePoint REST API</dc:title>
  <dc:creator>Windows User</dc:creator>
  <cp:lastModifiedBy>Ted Pattison</cp:lastModifiedBy>
  <cp:revision>190</cp:revision>
  <dcterms:created xsi:type="dcterms:W3CDTF">2012-07-07T16:17:22Z</dcterms:created>
  <dcterms:modified xsi:type="dcterms:W3CDTF">2015-09-03T14:49:20Z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