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0"/>
  </p:notesMasterIdLst>
  <p:handoutMasterIdLst>
    <p:handoutMasterId r:id="rId51"/>
  </p:handoutMasterIdLst>
  <p:sldIdLst>
    <p:sldId id="279" r:id="rId6"/>
    <p:sldId id="278" r:id="rId7"/>
    <p:sldId id="309" r:id="rId8"/>
    <p:sldId id="310" r:id="rId9"/>
    <p:sldId id="311" r:id="rId10"/>
    <p:sldId id="312" r:id="rId11"/>
    <p:sldId id="313" r:id="rId12"/>
    <p:sldId id="314" r:id="rId13"/>
    <p:sldId id="335" r:id="rId14"/>
    <p:sldId id="316" r:id="rId15"/>
    <p:sldId id="317" r:id="rId16"/>
    <p:sldId id="318" r:id="rId17"/>
    <p:sldId id="319" r:id="rId18"/>
    <p:sldId id="320" r:id="rId19"/>
    <p:sldId id="321" r:id="rId20"/>
    <p:sldId id="322" r:id="rId21"/>
    <p:sldId id="336"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7" r:id="rId35"/>
    <p:sldId id="341" r:id="rId36"/>
    <p:sldId id="342" r:id="rId37"/>
    <p:sldId id="343" r:id="rId38"/>
    <p:sldId id="344" r:id="rId39"/>
    <p:sldId id="340" r:id="rId40"/>
    <p:sldId id="345" r:id="rId41"/>
    <p:sldId id="338" r:id="rId42"/>
    <p:sldId id="290" r:id="rId43"/>
    <p:sldId id="291" r:id="rId44"/>
    <p:sldId id="292" r:id="rId45"/>
    <p:sldId id="293" r:id="rId46"/>
    <p:sldId id="346" r:id="rId47"/>
    <p:sldId id="289" r:id="rId48"/>
    <p:sldId id="347"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9972" autoAdjust="0"/>
  </p:normalViewPr>
  <p:slideViewPr>
    <p:cSldViewPr>
      <p:cViewPr varScale="1">
        <p:scale>
          <a:sx n="53" d="100"/>
          <a:sy n="53" d="100"/>
        </p:scale>
        <p:origin x="2256" y="53"/>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92" d="100"/>
          <a:sy n="92" d="100"/>
        </p:scale>
        <p:origin x="398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09-04T14:52:00.301" idx="1">
    <p:pos x="4684" y="1188"/>
    <p:text>update</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2013 introduces a completely new approach Web Content Management (WCM). WCM sites (aka Publishing sites) are primarily search-based applications showing content from across a site collection, the SharePoint farm and/or external sources. In this module students will learn how to create Publishing sites that are based off search as well as how to implement custom brands using the new Design Manager.</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Layouts must be deployed to the Master Page Gallery. Once a page layout has been deployed to the Master Page Gallery of a specific site, it can be used in current site as well as in all descendant sites. A page layout that has been deployed in the top level site can be used in all sites throughout the current site collection.</a:t>
            </a:r>
          </a:p>
          <a:p>
            <a:endParaRPr lang="en-US" dirty="0" smtClean="0"/>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21</a:t>
            </a:fld>
            <a:endParaRPr lang="en-US" dirty="0"/>
          </a:p>
        </p:txBody>
      </p:sp>
    </p:spTree>
    <p:extLst>
      <p:ext uri="{BB962C8B-B14F-4D97-AF65-F5344CB8AC3E}">
        <p14:creationId xmlns:p14="http://schemas.microsoft.com/office/powerpoint/2010/main" val="380029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shows the site columns included with SharePoint 2010 that are specifically intended for use with publishing sites and page layouts. The site columns listed at the top with a </a:t>
            </a:r>
            <a:r>
              <a:rPr lang="en-US" b="1" dirty="0" smtClean="0"/>
              <a:t>Group</a:t>
            </a:r>
            <a:r>
              <a:rPr lang="en-US" dirty="0" smtClean="0"/>
              <a:t> value of </a:t>
            </a:r>
            <a:r>
              <a:rPr lang="en-US" b="1" dirty="0" smtClean="0"/>
              <a:t>Page Layout Columns</a:t>
            </a:r>
            <a:r>
              <a:rPr lang="en-US" dirty="0" smtClean="0"/>
              <a:t> are used by some of the out-of-the-box page layouts and you can optionally use them as well behind your custom page layouts.</a:t>
            </a:r>
          </a:p>
          <a:p>
            <a:endParaRPr lang="en-US" dirty="0"/>
          </a:p>
          <a:p>
            <a:r>
              <a:rPr lang="en-US" dirty="0"/>
              <a:t>The site columns listed at the top with a </a:t>
            </a:r>
            <a:r>
              <a:rPr lang="en-US" b="1" dirty="0"/>
              <a:t>Group</a:t>
            </a:r>
            <a:r>
              <a:rPr lang="en-US" dirty="0"/>
              <a:t> value of </a:t>
            </a:r>
            <a:r>
              <a:rPr lang="en-US" b="1" dirty="0" smtClean="0"/>
              <a:t>Publishing Columns</a:t>
            </a:r>
            <a:r>
              <a:rPr lang="en-US" dirty="0" smtClean="0"/>
              <a:t> are all part of the </a:t>
            </a:r>
            <a:r>
              <a:rPr lang="en-US" b="1" dirty="0" smtClean="0"/>
              <a:t>Page</a:t>
            </a:r>
            <a:r>
              <a:rPr lang="en-US" dirty="0" smtClean="0"/>
              <a:t> content type from which all other publishing content types must inherit. That means that each site column in the </a:t>
            </a:r>
            <a:r>
              <a:rPr lang="en-US" b="1" dirty="0" smtClean="0"/>
              <a:t>Publishing Columns</a:t>
            </a:r>
            <a:r>
              <a:rPr lang="en-US" dirty="0" smtClean="0"/>
              <a:t> group represents a column value that is guaranteed to exist behind every publishing page. In other words, these site columns are not optional. They are always used.</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22</a:t>
            </a:fld>
            <a:endParaRPr lang="en-US" dirty="0"/>
          </a:p>
        </p:txBody>
      </p:sp>
    </p:spTree>
    <p:extLst>
      <p:ext uri="{BB962C8B-B14F-4D97-AF65-F5344CB8AC3E}">
        <p14:creationId xmlns:p14="http://schemas.microsoft.com/office/powerpoint/2010/main" val="1892110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types associated with page layouts must inherit either directly or indirectly from a special content type named </a:t>
            </a:r>
            <a:r>
              <a:rPr lang="en-US" b="1" dirty="0" smtClean="0"/>
              <a:t>Page</a:t>
            </a:r>
            <a:r>
              <a:rPr lang="en-US" dirty="0" smtClean="0"/>
              <a:t>. As discussed earlier this lecture, the Page content type includes the following standard site columns which are automatically inherited by all Page-derived content types.</a:t>
            </a:r>
          </a:p>
          <a:p>
            <a:pPr marL="171450" indent="-171450">
              <a:buFont typeface="Arial" pitchFamily="34" charset="0"/>
              <a:buChar char="•"/>
            </a:pPr>
            <a:endParaRPr lang="en-US" sz="1000" dirty="0" smtClean="0"/>
          </a:p>
          <a:p>
            <a:pPr marL="171450" indent="-171450">
              <a:buFont typeface="Arial" pitchFamily="34" charset="0"/>
              <a:buChar char="•"/>
            </a:pPr>
            <a:r>
              <a:rPr lang="en-US" sz="1000" dirty="0" smtClean="0"/>
              <a:t>Article </a:t>
            </a:r>
            <a:r>
              <a:rPr lang="en-US" sz="1000" dirty="0"/>
              <a:t>Date</a:t>
            </a:r>
          </a:p>
          <a:p>
            <a:pPr marL="171450" indent="-171450">
              <a:buFont typeface="Arial" pitchFamily="34" charset="0"/>
              <a:buChar char="•"/>
            </a:pPr>
            <a:r>
              <a:rPr lang="en-US" sz="1000" dirty="0"/>
              <a:t>Contact</a:t>
            </a:r>
          </a:p>
          <a:p>
            <a:pPr marL="171450" indent="-171450">
              <a:buFont typeface="Arial" pitchFamily="34" charset="0"/>
              <a:buChar char="•"/>
            </a:pPr>
            <a:r>
              <a:rPr lang="en-US" sz="1000" dirty="0"/>
              <a:t>Contact E-Mail Address</a:t>
            </a:r>
          </a:p>
          <a:p>
            <a:pPr marL="171450" indent="-171450">
              <a:buFont typeface="Arial" pitchFamily="34" charset="0"/>
              <a:buChar char="•"/>
            </a:pPr>
            <a:r>
              <a:rPr lang="en-US" sz="1000" dirty="0"/>
              <a:t>Contact Name</a:t>
            </a:r>
          </a:p>
          <a:p>
            <a:pPr marL="171450" indent="-171450">
              <a:buFont typeface="Arial" pitchFamily="34" charset="0"/>
              <a:buChar char="•"/>
            </a:pPr>
            <a:r>
              <a:rPr lang="en-US" sz="1000" dirty="0"/>
              <a:t>Contact Picture</a:t>
            </a:r>
          </a:p>
          <a:p>
            <a:pPr marL="171450" indent="-171450">
              <a:buFont typeface="Arial" pitchFamily="34" charset="0"/>
              <a:buChar char="•"/>
            </a:pPr>
            <a:r>
              <a:rPr lang="en-US" sz="1000" dirty="0"/>
              <a:t>Scheduling End Date</a:t>
            </a:r>
          </a:p>
          <a:p>
            <a:pPr marL="171450" indent="-171450">
              <a:buFont typeface="Arial" pitchFamily="34" charset="0"/>
              <a:buChar char="•"/>
            </a:pPr>
            <a:r>
              <a:rPr lang="en-US" sz="1000" dirty="0"/>
              <a:t>Scheduling Start Date</a:t>
            </a:r>
          </a:p>
          <a:p>
            <a:pPr marL="171450" indent="-171450">
              <a:buFont typeface="Arial" pitchFamily="34" charset="0"/>
              <a:buChar char="•"/>
            </a:pPr>
            <a:r>
              <a:rPr lang="en-US" sz="1000" dirty="0"/>
              <a:t>Target Audiences</a:t>
            </a:r>
          </a:p>
          <a:p>
            <a:endParaRPr lang="en-US" dirty="0"/>
          </a:p>
          <a:p>
            <a:r>
              <a:rPr lang="en-US" dirty="0" smtClean="0"/>
              <a:t>There are content types provided out of the box such as </a:t>
            </a:r>
            <a:r>
              <a:rPr lang="en-US" b="1" dirty="0" smtClean="0"/>
              <a:t>Welcome Page</a:t>
            </a:r>
            <a:r>
              <a:rPr lang="en-US" dirty="0" smtClean="0"/>
              <a:t> and </a:t>
            </a:r>
            <a:r>
              <a:rPr lang="en-US" b="1" dirty="0" smtClean="0"/>
              <a:t>Article Page</a:t>
            </a:r>
            <a:r>
              <a:rPr lang="en-US" dirty="0" smtClean="0"/>
              <a:t> that demonstrate inheriting from the </a:t>
            </a:r>
            <a:r>
              <a:rPr lang="en-US" b="1" dirty="0" smtClean="0"/>
              <a:t>Page</a:t>
            </a:r>
            <a:r>
              <a:rPr lang="en-US" dirty="0" smtClean="0"/>
              <a:t> content type. Any custom content types you create for a page layout should inherit from the </a:t>
            </a:r>
            <a:r>
              <a:rPr lang="en-US" b="1" dirty="0" smtClean="0"/>
              <a:t>Page</a:t>
            </a:r>
            <a:r>
              <a:rPr lang="en-US" dirty="0" smtClean="0"/>
              <a:t> content type as well.</a:t>
            </a:r>
          </a:p>
          <a:p>
            <a:endParaRPr lang="en-US"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24</a:t>
            </a:fld>
            <a:endParaRPr lang="en-US" dirty="0"/>
          </a:p>
        </p:txBody>
      </p:sp>
    </p:spTree>
    <p:extLst>
      <p:ext uri="{BB962C8B-B14F-4D97-AF65-F5344CB8AC3E}">
        <p14:creationId xmlns:p14="http://schemas.microsoft.com/office/powerpoint/2010/main" val="2874639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 shows a screenshot of the </a:t>
            </a:r>
            <a:r>
              <a:rPr lang="en-US" b="1" dirty="0" smtClean="0"/>
              <a:t>Page</a:t>
            </a:r>
            <a:r>
              <a:rPr lang="en-US" dirty="0" smtClean="0"/>
              <a:t> content type as shown through the standard user interface in a publishing site. As you can see, the </a:t>
            </a:r>
            <a:r>
              <a:rPr lang="en-US" b="1" dirty="0" smtClean="0"/>
              <a:t>Page</a:t>
            </a:r>
            <a:r>
              <a:rPr lang="en-US" dirty="0" smtClean="0"/>
              <a:t> content type includes the following standard site columns which become part of the content behind every publishing page.</a:t>
            </a:r>
          </a:p>
          <a:p>
            <a:pPr marL="171450" indent="-171450">
              <a:buFont typeface="Arial" pitchFamily="34" charset="0"/>
              <a:buChar char="•"/>
            </a:pPr>
            <a:endParaRPr lang="en-US" sz="1000" dirty="0" smtClean="0"/>
          </a:p>
          <a:p>
            <a:pPr marL="171450" indent="-171450">
              <a:buFont typeface="Arial" pitchFamily="34" charset="0"/>
              <a:buChar char="•"/>
            </a:pPr>
            <a:r>
              <a:rPr lang="en-US" sz="1000" dirty="0" smtClean="0"/>
              <a:t>Article </a:t>
            </a:r>
            <a:r>
              <a:rPr lang="en-US" sz="1000" dirty="0"/>
              <a:t>Date</a:t>
            </a:r>
          </a:p>
          <a:p>
            <a:pPr marL="171450" indent="-171450">
              <a:buFont typeface="Arial" pitchFamily="34" charset="0"/>
              <a:buChar char="•"/>
            </a:pPr>
            <a:r>
              <a:rPr lang="en-US" sz="1000" dirty="0"/>
              <a:t>Contact</a:t>
            </a:r>
          </a:p>
          <a:p>
            <a:pPr marL="171450" indent="-171450">
              <a:buFont typeface="Arial" pitchFamily="34" charset="0"/>
              <a:buChar char="•"/>
            </a:pPr>
            <a:r>
              <a:rPr lang="en-US" sz="1000" dirty="0"/>
              <a:t>Contact E-Mail Address</a:t>
            </a:r>
          </a:p>
          <a:p>
            <a:pPr marL="171450" indent="-171450">
              <a:buFont typeface="Arial" pitchFamily="34" charset="0"/>
              <a:buChar char="•"/>
            </a:pPr>
            <a:r>
              <a:rPr lang="en-US" sz="1000" dirty="0"/>
              <a:t>Contact Name</a:t>
            </a:r>
          </a:p>
          <a:p>
            <a:pPr marL="171450" indent="-171450">
              <a:buFont typeface="Arial" pitchFamily="34" charset="0"/>
              <a:buChar char="•"/>
            </a:pPr>
            <a:r>
              <a:rPr lang="en-US" sz="1000" dirty="0"/>
              <a:t>Contact Picture</a:t>
            </a:r>
          </a:p>
          <a:p>
            <a:pPr marL="171450" indent="-171450">
              <a:buFont typeface="Arial" pitchFamily="34" charset="0"/>
              <a:buChar char="•"/>
            </a:pPr>
            <a:r>
              <a:rPr lang="en-US" sz="1000" dirty="0"/>
              <a:t>Scheduling End Date</a:t>
            </a:r>
          </a:p>
          <a:p>
            <a:pPr marL="171450" indent="-171450">
              <a:buFont typeface="Arial" pitchFamily="34" charset="0"/>
              <a:buChar char="•"/>
            </a:pPr>
            <a:r>
              <a:rPr lang="en-US" sz="1000" dirty="0"/>
              <a:t>Scheduling Start Date</a:t>
            </a:r>
          </a:p>
          <a:p>
            <a:pPr marL="171450" indent="-171450">
              <a:buFont typeface="Arial" pitchFamily="34" charset="0"/>
              <a:buChar char="•"/>
            </a:pPr>
            <a:r>
              <a:rPr lang="en-US" sz="1000" dirty="0"/>
              <a:t>Target Audiences</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26</a:t>
            </a:fld>
            <a:endParaRPr lang="en-US" dirty="0"/>
          </a:p>
        </p:txBody>
      </p:sp>
    </p:spTree>
    <p:extLst>
      <p:ext uri="{BB962C8B-B14F-4D97-AF65-F5344CB8AC3E}">
        <p14:creationId xmlns:p14="http://schemas.microsoft.com/office/powerpoint/2010/main" val="3223158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hape 1"/>
          <p:cNvSpPr>
            <a:spLocks noGrp="1" noRot="1" noChangeAspect="1" noTextEdit="1"/>
          </p:cNvSpPr>
          <p:nvPr>
            <p:ph type="sldImg"/>
          </p:nvPr>
        </p:nvSpPr>
        <p:spPr>
          <a:noFill/>
          <a:ln cap="flat">
            <a:headEnd type="none" w="med" len="med"/>
            <a:tailEnd type="none" w="med" len="med"/>
          </a:ln>
        </p:spPr>
      </p:sp>
      <p:sp>
        <p:nvSpPr>
          <p:cNvPr id="3" name="Notes Placeholder 2"/>
          <p:cNvSpPr>
            <a:spLocks noGrp="1"/>
          </p:cNvSpPr>
          <p:nvPr>
            <p:ph type="body" idx="1"/>
          </p:nvPr>
        </p:nvSpPr>
        <p:spPr>
          <a:noFill/>
          <a:ln/>
        </p:spPr>
        <p:txBody>
          <a:bodyPr/>
          <a:lstStyle/>
          <a:p>
            <a:pPr eaLnBrk="1" hangingPunct="1">
              <a:spcBef>
                <a:spcPct val="0"/>
              </a:spcBef>
            </a:pPr>
            <a:r>
              <a:rPr lang="en-US" dirty="0" smtClean="0">
                <a:latin typeface="Calibri" pitchFamily="34" charset="0"/>
              </a:rPr>
              <a:t>Once you have create the required Page-derived content type, you can then create the page layout itself using SharePoint Designer. SharePoint Designer provides a very friendly environment for create a page layout because you can drag and drop the site columns from the associated content type to easily create bound field controls.</a:t>
            </a:r>
          </a:p>
          <a:p>
            <a:pPr eaLnBrk="1" hangingPunct="1">
              <a:spcBef>
                <a:spcPct val="0"/>
              </a:spcBef>
            </a:pPr>
            <a:endParaRPr lang="en-US" dirty="0">
              <a:latin typeface="Calibri" pitchFamily="34" charset="0"/>
            </a:endParaRPr>
          </a:p>
          <a:p>
            <a:pPr eaLnBrk="1" hangingPunct="1">
              <a:spcBef>
                <a:spcPct val="0"/>
              </a:spcBef>
            </a:pPr>
            <a:r>
              <a:rPr lang="en-US" dirty="0" smtClean="0">
                <a:latin typeface="Calibri" pitchFamily="34" charset="0"/>
              </a:rPr>
              <a:t>Here are the steps you will go through in the lab</a:t>
            </a:r>
          </a:p>
          <a:p>
            <a:pPr marL="228600" indent="-228600" eaLnBrk="1" hangingPunct="1">
              <a:spcBef>
                <a:spcPct val="0"/>
              </a:spcBef>
              <a:buFont typeface="+mj-lt"/>
              <a:buAutoNum type="arabicPeriod"/>
            </a:pPr>
            <a:endParaRPr lang="en-US" sz="1000" dirty="0" smtClean="0">
              <a:latin typeface="Calibri" pitchFamily="34" charset="0"/>
            </a:endParaRPr>
          </a:p>
          <a:p>
            <a:pPr marL="228600" indent="-228600" eaLnBrk="1" hangingPunct="1">
              <a:spcBef>
                <a:spcPct val="0"/>
              </a:spcBef>
              <a:buFont typeface="+mj-lt"/>
              <a:buAutoNum type="arabicPeriod"/>
            </a:pPr>
            <a:r>
              <a:rPr lang="en-US" sz="1000" dirty="0" smtClean="0">
                <a:latin typeface="Calibri" pitchFamily="34" charset="0"/>
              </a:rPr>
              <a:t>Create the extra site columns required for tracking content</a:t>
            </a:r>
          </a:p>
          <a:p>
            <a:pPr marL="228600" indent="-228600" eaLnBrk="1" hangingPunct="1">
              <a:spcBef>
                <a:spcPct val="0"/>
              </a:spcBef>
              <a:buFont typeface="+mj-lt"/>
              <a:buAutoNum type="arabicPeriod"/>
            </a:pPr>
            <a:r>
              <a:rPr lang="en-US" sz="1000" dirty="0" smtClean="0">
                <a:latin typeface="Calibri" pitchFamily="34" charset="0"/>
              </a:rPr>
              <a:t>Create the Page-derived content type</a:t>
            </a:r>
          </a:p>
          <a:p>
            <a:pPr marL="228600" indent="-228600" eaLnBrk="1" hangingPunct="1">
              <a:spcBef>
                <a:spcPct val="0"/>
              </a:spcBef>
              <a:buFont typeface="+mj-lt"/>
              <a:buAutoNum type="arabicPeriod"/>
            </a:pPr>
            <a:r>
              <a:rPr lang="en-US" sz="1000" dirty="0" smtClean="0">
                <a:latin typeface="Calibri" pitchFamily="34" charset="0"/>
              </a:rPr>
              <a:t>Add any required site columns to the Page-derived content type</a:t>
            </a:r>
          </a:p>
          <a:p>
            <a:pPr marL="228600" indent="-228600" eaLnBrk="1" hangingPunct="1">
              <a:spcBef>
                <a:spcPct val="0"/>
              </a:spcBef>
              <a:buFont typeface="+mj-lt"/>
              <a:buAutoNum type="arabicPeriod"/>
            </a:pPr>
            <a:r>
              <a:rPr lang="en-US" sz="1000" dirty="0" smtClean="0">
                <a:latin typeface="Calibri" pitchFamily="34" charset="0"/>
              </a:rPr>
              <a:t>Create a new page </a:t>
            </a:r>
            <a:r>
              <a:rPr lang="en-US" sz="1000" dirty="0">
                <a:latin typeface="Calibri" pitchFamily="34" charset="0"/>
              </a:rPr>
              <a:t>l</a:t>
            </a:r>
            <a:r>
              <a:rPr lang="en-US" sz="1000" dirty="0" smtClean="0">
                <a:latin typeface="Calibri" pitchFamily="34" charset="0"/>
              </a:rPr>
              <a:t>ayout file in the master page gallery of target site</a:t>
            </a:r>
          </a:p>
          <a:p>
            <a:pPr marL="228600" indent="-228600" eaLnBrk="1" hangingPunct="1">
              <a:spcBef>
                <a:spcPct val="0"/>
              </a:spcBef>
              <a:buFont typeface="+mj-lt"/>
              <a:buAutoNum type="arabicPeriod"/>
            </a:pPr>
            <a:r>
              <a:rPr lang="en-US" sz="1000" dirty="0" smtClean="0">
                <a:latin typeface="Calibri" pitchFamily="34" charset="0"/>
              </a:rPr>
              <a:t>Check-out file and edit in SharePoint Designer</a:t>
            </a:r>
          </a:p>
          <a:p>
            <a:pPr marL="228600" indent="-228600" eaLnBrk="1" hangingPunct="1">
              <a:spcBef>
                <a:spcPct val="0"/>
              </a:spcBef>
              <a:buFont typeface="+mj-lt"/>
              <a:buAutoNum type="arabicPeriod"/>
            </a:pPr>
            <a:r>
              <a:rPr lang="en-US" sz="1000" dirty="0" smtClean="0">
                <a:latin typeface="Calibri" pitchFamily="34" charset="0"/>
              </a:rPr>
              <a:t>Populate the page layout with field controls associated with specific site columns</a:t>
            </a:r>
          </a:p>
          <a:p>
            <a:pPr marL="228600" indent="-228600" eaLnBrk="1" hangingPunct="1">
              <a:spcBef>
                <a:spcPct val="0"/>
              </a:spcBef>
              <a:buFont typeface="+mj-lt"/>
              <a:buAutoNum type="arabicPeriod"/>
            </a:pPr>
            <a:r>
              <a:rPr lang="en-US" sz="1000" dirty="0" smtClean="0">
                <a:latin typeface="Calibri" pitchFamily="34" charset="0"/>
              </a:rPr>
              <a:t>Check in the page layout and approve it</a:t>
            </a:r>
          </a:p>
          <a:p>
            <a:pPr marL="228600" indent="-228600" eaLnBrk="1" hangingPunct="1">
              <a:spcBef>
                <a:spcPct val="0"/>
              </a:spcBef>
              <a:buFont typeface="+mj-lt"/>
              <a:buAutoNum type="arabicPeriod"/>
            </a:pPr>
            <a:r>
              <a:rPr lang="en-US" sz="1000" dirty="0" smtClean="0">
                <a:latin typeface="Calibri" pitchFamily="34" charset="0"/>
              </a:rPr>
              <a:t>Configure publishing pages to use the new page layout</a:t>
            </a:r>
          </a:p>
          <a:p>
            <a:pPr eaLnBrk="1" hangingPunct="1">
              <a:spcBef>
                <a:spcPct val="0"/>
              </a:spcBef>
            </a:pPr>
            <a:r>
              <a:rPr lang="en-US" dirty="0" smtClean="0">
                <a:latin typeface="Calibri" pitchFamily="34" charset="0"/>
              </a:rPr>
              <a:t>			</a:t>
            </a:r>
          </a:p>
          <a:p>
            <a:pPr eaLnBrk="1" hangingPunct="1">
              <a:spcBef>
                <a:spcPct val="0"/>
              </a:spcBef>
            </a:pPr>
            <a:endParaRPr lang="en-US" dirty="0">
              <a:latin typeface="Calibri" pitchFamily="34" charset="0"/>
            </a:endParaRP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27</a:t>
            </a:fld>
            <a:endParaRPr lang="en-US" dirty="0"/>
          </a:p>
        </p:txBody>
      </p:sp>
    </p:spTree>
    <p:extLst>
      <p:ext uri="{BB962C8B-B14F-4D97-AF65-F5344CB8AC3E}">
        <p14:creationId xmlns:p14="http://schemas.microsoft.com/office/powerpoint/2010/main" val="1661874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user interface experience in SharePoint Designer of creating a new page layout using the Page Layout command button in the ribbon. You are then prompted with a dialog that forces you to select a </a:t>
            </a:r>
            <a:r>
              <a:rPr lang="en-US" b="1" dirty="0" smtClean="0"/>
              <a:t>Page</a:t>
            </a:r>
            <a:r>
              <a:rPr lang="en-US" dirty="0" smtClean="0"/>
              <a:t>-derived content type and to type in a value for the new page layout's URL, Name and Title.</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28</a:t>
            </a:fld>
            <a:endParaRPr lang="en-US" dirty="0"/>
          </a:p>
        </p:txBody>
      </p:sp>
    </p:spTree>
    <p:extLst>
      <p:ext uri="{BB962C8B-B14F-4D97-AF65-F5344CB8AC3E}">
        <p14:creationId xmlns:p14="http://schemas.microsoft.com/office/powerpoint/2010/main" val="581164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024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Branding</a:t>
            </a:r>
            <a:r>
              <a:rPr lang="en-US" baseline="0" dirty="0" smtClean="0"/>
              <a:t> WCM sites is now much easier in SharePoint 2013 with the Design Manager. SharePoint allows developers and designers to copy non-SharePoint specific design assets and upload them to SharePoint. Then, with a behind-the-scenes automatic creation of SharePoint specific assets (*.MASTER &amp; *.ASPX), designers can work with the HTML files in any tool they are comfortable with, getting a real design-time preview of the pages they are working within.</a:t>
            </a:r>
            <a:endParaRPr lang="en-US" dirty="0"/>
          </a:p>
        </p:txBody>
      </p:sp>
    </p:spTree>
    <p:extLst>
      <p:ext uri="{BB962C8B-B14F-4D97-AF65-F5344CB8AC3E}">
        <p14:creationId xmlns:p14="http://schemas.microsoft.com/office/powerpoint/2010/main" val="492555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 manager helps implement</a:t>
            </a:r>
            <a:r>
              <a:rPr lang="en-US" baseline="0" dirty="0" smtClean="0"/>
              <a:t> a custom brand in a wizard like approach. After uploading the assets the designer then connects, creates &amp; customizes the master page(s) and page layout(s). Finally, when everything is complete, they can export a design package as a *.WSP to implement the custom brand in a production environment.</a:t>
            </a:r>
            <a:endParaRPr lang="en-US" dirty="0"/>
          </a:p>
        </p:txBody>
      </p:sp>
    </p:spTree>
    <p:extLst>
      <p:ext uri="{BB962C8B-B14F-4D97-AF65-F5344CB8AC3E}">
        <p14:creationId xmlns:p14="http://schemas.microsoft.com/office/powerpoint/2010/main" val="232463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customizing the master page &amp; page layouts, SharePoint’s Design Manager provides a snippet gallery to make it easier to add SharePoint components</a:t>
            </a:r>
            <a:r>
              <a:rPr lang="en-US" baseline="0" dirty="0" smtClean="0"/>
              <a:t> to the page. For instance things like navigation controls, search boxes and Web Part Zones can be added using the snippet manager. It generates an HTML representation of the control so any design tool can render how it will look when it is used in SharePoint, even if the tool doesn’t understand SharePoint or ASP.NET.</a:t>
            </a:r>
            <a:endParaRPr lang="en-US" dirty="0"/>
          </a:p>
        </p:txBody>
      </p:sp>
    </p:spTree>
    <p:extLst>
      <p:ext uri="{BB962C8B-B14F-4D97-AF65-F5344CB8AC3E}">
        <p14:creationId xmlns:p14="http://schemas.microsoft.com/office/powerpoint/2010/main" val="149733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times the same image needs to be used across a site in standard formats. What SharePoint now offers is something called Image Renditions. Site owners can create multiple</a:t>
            </a:r>
            <a:r>
              <a:rPr lang="en-US" baseline="0" dirty="0" smtClean="0"/>
              <a:t> renditions of an image and when content owners want to use an image on a page, they select the image and then the rendition they want. SharePoint then, when first requested, generates the image according to the rendition and saves it to the WFE disk for future requests.</a:t>
            </a:r>
            <a:endParaRPr lang="en-US" dirty="0"/>
          </a:p>
        </p:txBody>
      </p:sp>
    </p:spTree>
    <p:extLst>
      <p:ext uri="{BB962C8B-B14F-4D97-AF65-F5344CB8AC3E}">
        <p14:creationId xmlns:p14="http://schemas.microsoft.com/office/powerpoint/2010/main" val="3446365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27739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1590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WCM sites are</a:t>
            </a:r>
            <a:r>
              <a:rPr lang="en-US" baseline="0" dirty="0" smtClean="0"/>
              <a:t> driven by content which may be products, articles or anything else. With the new search and navigation capabilities added to SharePoint 2013 WCM sites, Microsoft has also made it easier to manage content by the introduction of </a:t>
            </a:r>
            <a:r>
              <a:rPr lang="en-US" b="1" baseline="0" dirty="0" smtClean="0"/>
              <a:t>Catalogs</a:t>
            </a:r>
            <a:r>
              <a:rPr lang="en-US" baseline="0" dirty="0" smtClean="0"/>
              <a:t>. A catalog is a special type of SharePoint list that is registered within search for pre-defined queries. Once a catalog has been created, it can be published and shared across site collections. This allows customers to have a content authoring site, working with products or articles or whatever type of content in a list-like fashion while rendering it in a different way.</a:t>
            </a:r>
            <a:endParaRPr lang="en-US" dirty="0"/>
          </a:p>
        </p:txBody>
      </p:sp>
    </p:spTree>
    <p:extLst>
      <p:ext uri="{BB962C8B-B14F-4D97-AF65-F5344CB8AC3E}">
        <p14:creationId xmlns:p14="http://schemas.microsoft.com/office/powerpoint/2010/main" val="4104871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version of SharePoint WCM sites included a powerful web part used for content</a:t>
            </a:r>
            <a:r>
              <a:rPr lang="en-US" baseline="0" dirty="0" smtClean="0"/>
              <a:t> aggregation and rollup: Content by Query Web Part (CBQ). New in </a:t>
            </a:r>
            <a:r>
              <a:rPr lang="en-US" dirty="0" smtClean="0"/>
              <a:t>SharePoint </a:t>
            </a:r>
            <a:r>
              <a:rPr lang="en-US" baseline="0" dirty="0" smtClean="0"/>
              <a:t>2013 is the Content by Search Web Part (CBS).</a:t>
            </a:r>
          </a:p>
          <a:p>
            <a:endParaRPr lang="en-US" baseline="0" dirty="0" smtClean="0"/>
          </a:p>
          <a:p>
            <a:r>
              <a:rPr lang="en-US" baseline="0" dirty="0" smtClean="0"/>
              <a:t>The CBS, when placed on a page, allows developers &amp; designers to pull content directly from the search index. The query can be designed to pull content based on values on the page or within the URL, such as terms in a term site. The results are then written to the page in JSON format and a display template is used to render the content in HTML. </a:t>
            </a:r>
          </a:p>
          <a:p>
            <a:endParaRPr lang="en-US" baseline="0" dirty="0" smtClean="0"/>
          </a:p>
          <a:p>
            <a:r>
              <a:rPr lang="en-US" baseline="0" dirty="0" smtClean="0"/>
              <a:t>When search engines hit the page, SharePoint detects this is not a regular user and instead renders the HTML server side so the engine does not parse through the JSON, rather it parses the standard HTML page. There is also a property on the CBS Web Part that allows developers to force server-side rendering if they choose as in the case for accessibility reasons.</a:t>
            </a:r>
            <a:endParaRPr lang="en-US" dirty="0"/>
          </a:p>
        </p:txBody>
      </p:sp>
    </p:spTree>
    <p:extLst>
      <p:ext uri="{BB962C8B-B14F-4D97-AF65-F5344CB8AC3E}">
        <p14:creationId xmlns:p14="http://schemas.microsoft.com/office/powerpoint/2010/main" val="399597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in this slide shows how all the pieces of managed navigation,</a:t>
            </a:r>
            <a:r>
              <a:rPr lang="en-US" baseline="0" dirty="0" smtClean="0"/>
              <a:t> the Content Search Web Part (CSWP) and display templates. The search experience of all the pieces is able to come together to construct a dynamic page pulling products from a catalog using </a:t>
            </a:r>
            <a:r>
              <a:rPr lang="en-US" baseline="0" smtClean="0"/>
              <a:t>the CSWP and </a:t>
            </a:r>
            <a:r>
              <a:rPr lang="en-US" baseline="0" dirty="0" smtClean="0"/>
              <a:t>displaying them using a display template.</a:t>
            </a:r>
            <a:endParaRPr lang="en-US" dirty="0"/>
          </a:p>
        </p:txBody>
      </p:sp>
    </p:spTree>
    <p:extLst>
      <p:ext uri="{BB962C8B-B14F-4D97-AF65-F5344CB8AC3E}">
        <p14:creationId xmlns:p14="http://schemas.microsoft.com/office/powerpoint/2010/main" val="3666212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132232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4587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WCM sites are based on SharePoint sites, lists</a:t>
            </a:r>
            <a:r>
              <a:rPr lang="en-US" baseline="0" dirty="0" smtClean="0"/>
              <a:t> and libraries, developers could use all the standard APIs to interact with the content. This includes the server-side API and client-side APIs. However this means that developers had to have a firm understanding of how the content was managed in these libraries. A better approach was to leverage the Publishing namespace in the server side API. This was also true for the taxonomy which had a robust server-side API.</a:t>
            </a:r>
          </a:p>
          <a:p>
            <a:endParaRPr lang="en-US" baseline="0" dirty="0" smtClean="0"/>
          </a:p>
          <a:p>
            <a:r>
              <a:rPr lang="en-US" baseline="0" dirty="0" smtClean="0"/>
              <a:t>Unfortunately these special namespaces were only available in the server-side API in previous versions of SharePoint. SharePoint 2013 changes this by adding a Publishing and Taxonomy namespace to the client side object model (CSOM) enabling </a:t>
            </a:r>
            <a:r>
              <a:rPr lang="en-US" baseline="0" smtClean="0"/>
              <a:t>client-side and remote </a:t>
            </a:r>
            <a:r>
              <a:rPr lang="en-US" baseline="0" dirty="0" smtClean="0"/>
              <a:t>development opportunities.</a:t>
            </a:r>
            <a:endParaRPr lang="en-US" dirty="0"/>
          </a:p>
        </p:txBody>
      </p:sp>
    </p:spTree>
    <p:extLst>
      <p:ext uri="{BB962C8B-B14F-4D97-AF65-F5344CB8AC3E}">
        <p14:creationId xmlns:p14="http://schemas.microsoft.com/office/powerpoint/2010/main" val="2449005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7570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is time to design the content for a new a publishing site collection, you construct site hierarchy by adding child sites. Each site that is added gets a landing page inside the Pages document library named default.aspx. By default, this landing page is configured as the home page for the new child site. Once you have created a new site, you then add extra publishing pages as needed.</a:t>
            </a:r>
          </a:p>
          <a:p>
            <a:endParaRPr lang="en-US" dirty="0" smtClean="0"/>
          </a:p>
          <a:p>
            <a:r>
              <a:rPr lang="en-US" dirty="0" smtClean="0"/>
              <a:t>Starting with SharePoint 2010,  </a:t>
            </a:r>
            <a:r>
              <a:rPr lang="en-US" dirty="0"/>
              <a:t>p</a:t>
            </a:r>
            <a:r>
              <a:rPr lang="en-US" dirty="0" smtClean="0"/>
              <a:t>ublishing sites support adding new publishing pages to folders created inside the Pages document library. By using folders efficiently, you can scale a single publishing site to contain 100s or even 1000s of pages. However, it should be noted that some of the stock functionality such a having SharePoint 2010 automatically provide navigational  menus to publishing pages is only available to publishing pages at the root of the Pages document library.</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06 - Designing Publishing Portals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8</a:t>
            </a:fld>
            <a:endParaRPr lang="en-US" dirty="0"/>
          </a:p>
        </p:txBody>
      </p:sp>
    </p:spTree>
    <p:extLst>
      <p:ext uri="{BB962C8B-B14F-4D97-AF65-F5344CB8AC3E}">
        <p14:creationId xmlns:p14="http://schemas.microsoft.com/office/powerpoint/2010/main" val="57617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5980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design the hierarchy of sites and pages, you are also committing to the structure which determines the URL to each page. The slide above shows a hierarchy of sites where different types of products have been factored out into their own child sites such as Trains and Planes. This adds the product category into the URL of each product pages and provides a better way to take advantage of the out-of-the-box support for navigation. </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06 - Designing Publishing Portals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06-</a:t>
            </a:r>
            <a:fld id="{073E6628-0705-4E34-90AA-D61A964D0AFD}" type="slidenum">
              <a:rPr lang="en-US" smtClean="0"/>
              <a:pPr/>
              <a:t>10</a:t>
            </a:fld>
            <a:endParaRPr lang="en-US" dirty="0"/>
          </a:p>
        </p:txBody>
      </p:sp>
    </p:spTree>
    <p:extLst>
      <p:ext uri="{BB962C8B-B14F-4D97-AF65-F5344CB8AC3E}">
        <p14:creationId xmlns:p14="http://schemas.microsoft.com/office/powerpoint/2010/main" val="347629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08069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 layouts serve as a second </a:t>
            </a:r>
            <a:r>
              <a:rPr lang="en-US" dirty="0"/>
              <a:t>layering of templates for publishing </a:t>
            </a:r>
            <a:r>
              <a:rPr lang="en-US" dirty="0" smtClean="0"/>
              <a:t>pages. That's because they extend template layout of an existing master page.</a:t>
            </a:r>
          </a:p>
          <a:p>
            <a:endParaRPr lang="en-US" dirty="0" smtClean="0"/>
          </a:p>
          <a:p>
            <a:r>
              <a:rPr lang="en-US" dirty="0" smtClean="0"/>
              <a:t>A page layout is based on a content type that defines the constrains for any content which is added and edited by content authors. The page layout itself defines a user interface with a layout for editing mode and for display mode.</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18</a:t>
            </a:fld>
            <a:endParaRPr lang="en-US" dirty="0"/>
          </a:p>
        </p:txBody>
      </p:sp>
    </p:spTree>
    <p:extLst>
      <p:ext uri="{BB962C8B-B14F-4D97-AF65-F5344CB8AC3E}">
        <p14:creationId xmlns:p14="http://schemas.microsoft.com/office/powerpoint/2010/main" val="12991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page layout is based on an associated content type. Whenever you create or upload a page layout, you must assign a content type to it at that point.</a:t>
            </a:r>
          </a:p>
          <a:p>
            <a:endParaRPr lang="en-US" dirty="0" smtClean="0"/>
          </a:p>
          <a:p>
            <a:r>
              <a:rPr lang="en-US" dirty="0" smtClean="0"/>
              <a:t>A content type defines the schema for form data using a collection of site columns. At a high level, the architecture for a page layout has field control that is bound to each site column in the underlying content type.</a:t>
            </a:r>
          </a:p>
          <a:p>
            <a:endParaRPr lang="en-US" dirty="0" smtClean="0"/>
          </a:p>
          <a:p>
            <a:r>
              <a:rPr lang="en-US" dirty="0" smtClean="0"/>
              <a:t>In addition to field controls, a page layout may optionally include Web Part zones. This provides flexibility as a content author has much more freedom to add all kinds of Web Parts and to customize them as desired.</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10"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11"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19</a:t>
            </a:fld>
            <a:endParaRPr lang="en-US" dirty="0"/>
          </a:p>
        </p:txBody>
      </p:sp>
    </p:spTree>
    <p:extLst>
      <p:ext uri="{BB962C8B-B14F-4D97-AF65-F5344CB8AC3E}">
        <p14:creationId xmlns:p14="http://schemas.microsoft.com/office/powerpoint/2010/main" val="1176639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more than one page layouts can be associated with a single content type. This possibility makes it possible to show the same content in different ways. </a:t>
            </a:r>
          </a:p>
          <a:p>
            <a:endParaRPr lang="en-US" dirty="0"/>
          </a:p>
          <a:p>
            <a:r>
              <a:rPr lang="en-US" dirty="0" smtClean="0"/>
              <a:t>For example, a content author can create a publishing page based on one page layout and then switch to another. As long as both page layouts are based on the same content type or the same set of columns, the displays the exact same information, just in different ways.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Designing Page Layouts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8"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2011 Critical Path Training, LLC - All Rights Reserved</a:t>
            </a:r>
            <a:endParaRPr lang="en-US"/>
          </a:p>
        </p:txBody>
      </p:sp>
      <p:sp>
        <p:nvSpPr>
          <p:cNvPr id="9"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07-</a:t>
            </a:r>
            <a:fld id="{073E6628-0705-4E34-90AA-D61A964D0AFD}" type="slidenum">
              <a:rPr lang="en-US" smtClean="0"/>
              <a:pPr/>
              <a:t>20</a:t>
            </a:fld>
            <a:endParaRPr lang="en-US" dirty="0"/>
          </a:p>
        </p:txBody>
      </p:sp>
    </p:spTree>
    <p:extLst>
      <p:ext uri="{BB962C8B-B14F-4D97-AF65-F5344CB8AC3E}">
        <p14:creationId xmlns:p14="http://schemas.microsoft.com/office/powerpoint/2010/main" val="2689618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626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640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ingtiptoys.com/Pages/default.aspx" TargetMode="External"/><Relationship Id="rId7" Type="http://schemas.openxmlformats.org/officeDocument/2006/relationships/hyperlink" Target="http://www.wingtiptoys.com/Pages/contact.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wingtiptoys.com/Products/Trains/Pages/train1.aspx" TargetMode="External"/><Relationship Id="rId5" Type="http://schemas.openxmlformats.org/officeDocument/2006/relationships/hyperlink" Target="http://www.wingtiptoys.com/Products/Pages/defaulkt.aspx" TargetMode="External"/><Relationship Id="rId4" Type="http://schemas.openxmlformats.org/officeDocument/2006/relationships/hyperlink" Target="http://www.wingtiptoys.com/Locations/Pages/Tampa.aspx"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Content Management​</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962400" y="2512811"/>
            <a:ext cx="4038600" cy="4019636"/>
            <a:chOff x="3962400" y="2133600"/>
            <a:chExt cx="4419600" cy="4398847"/>
          </a:xfrm>
        </p:grpSpPr>
        <p:sp>
          <p:nvSpPr>
            <p:cNvPr id="4" name="Rectangle 3"/>
            <p:cNvSpPr/>
            <p:nvPr/>
          </p:nvSpPr>
          <p:spPr>
            <a:xfrm>
              <a:off x="3962400" y="2133600"/>
              <a:ext cx="4419600" cy="4398847"/>
            </a:xfrm>
            <a:prstGeom prst="rect">
              <a:avLst/>
            </a:prstGeom>
            <a:solidFill>
              <a:schemeClr val="bg1">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600" b="1" dirty="0"/>
            </a:p>
          </p:txBody>
        </p:sp>
        <p:sp>
          <p:nvSpPr>
            <p:cNvPr id="6" name="Rectangle 5"/>
            <p:cNvSpPr/>
            <p:nvPr/>
          </p:nvSpPr>
          <p:spPr>
            <a:xfrm>
              <a:off x="4129177" y="2275713"/>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800" b="1" dirty="0" smtClean="0">
                  <a:solidFill>
                    <a:schemeClr val="tx1"/>
                  </a:solidFill>
                </a:rPr>
                <a:t>\</a:t>
              </a:r>
              <a:r>
                <a:rPr lang="en-US" sz="600" b="1" dirty="0" smtClean="0">
                  <a:solidFill>
                    <a:schemeClr val="tx1"/>
                  </a:solidFill>
                </a:rPr>
                <a:t> </a:t>
              </a:r>
              <a:r>
                <a:rPr lang="en-US" sz="600" b="1" dirty="0" smtClean="0">
                  <a:solidFill>
                    <a:schemeClr val="tx1">
                      <a:lumMod val="65000"/>
                      <a:lumOff val="35000"/>
                    </a:schemeClr>
                  </a:solidFill>
                </a:rPr>
                <a:t>(root site</a:t>
              </a:r>
              <a:r>
                <a:rPr lang="en-US" sz="600" b="1" i="1" dirty="0" smtClean="0">
                  <a:solidFill>
                    <a:schemeClr val="tx1">
                      <a:lumMod val="65000"/>
                      <a:lumOff val="35000"/>
                    </a:schemeClr>
                  </a:solidFill>
                </a:rPr>
                <a:t>)</a:t>
              </a:r>
              <a:endParaRPr lang="en-US" sz="600" b="1" dirty="0">
                <a:solidFill>
                  <a:schemeClr val="tx1">
                    <a:lumMod val="65000"/>
                    <a:lumOff val="35000"/>
                  </a:schemeClr>
                </a:solidFill>
              </a:endParaRPr>
            </a:p>
          </p:txBody>
        </p:sp>
        <p:sp>
          <p:nvSpPr>
            <p:cNvPr id="7" name="Rectangle 6"/>
            <p:cNvSpPr/>
            <p:nvPr/>
          </p:nvSpPr>
          <p:spPr>
            <a:xfrm>
              <a:off x="4234803" y="2465197"/>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\contact.aspx</a:t>
              </a:r>
            </a:p>
            <a:p>
              <a:pPr>
                <a:spcAft>
                  <a:spcPts val="200"/>
                </a:spcAft>
              </a:pPr>
              <a:r>
                <a:rPr lang="en-US" sz="600" b="1" dirty="0" smtClean="0">
                  <a:solidFill>
                    <a:schemeClr val="tx1"/>
                  </a:solidFill>
                </a:rPr>
                <a:t>   \about.aspx</a:t>
              </a:r>
            </a:p>
          </p:txBody>
        </p:sp>
        <p:sp>
          <p:nvSpPr>
            <p:cNvPr id="15" name="Rectangle 14"/>
            <p:cNvSpPr/>
            <p:nvPr/>
          </p:nvSpPr>
          <p:spPr>
            <a:xfrm>
              <a:off x="5296619" y="3116547"/>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\Locations </a:t>
              </a:r>
              <a:r>
                <a:rPr lang="en-US" sz="600" b="1" dirty="0" smtClean="0">
                  <a:solidFill>
                    <a:schemeClr val="tx1">
                      <a:lumMod val="65000"/>
                      <a:lumOff val="35000"/>
                    </a:schemeClr>
                  </a:solidFill>
                </a:rPr>
                <a:t>(child site</a:t>
              </a:r>
              <a:r>
                <a:rPr lang="en-US" sz="600" b="1" i="1" dirty="0" smtClean="0">
                  <a:solidFill>
                    <a:schemeClr val="tx1">
                      <a:lumMod val="65000"/>
                      <a:lumOff val="35000"/>
                    </a:schemeClr>
                  </a:solidFill>
                </a:rPr>
                <a:t>)</a:t>
              </a:r>
              <a:endParaRPr lang="en-US" sz="600" b="1" dirty="0">
                <a:solidFill>
                  <a:schemeClr val="tx1">
                    <a:lumMod val="65000"/>
                    <a:lumOff val="35000"/>
                  </a:schemeClr>
                </a:solidFill>
              </a:endParaRPr>
            </a:p>
          </p:txBody>
        </p:sp>
        <p:sp>
          <p:nvSpPr>
            <p:cNvPr id="16" name="Rectangle 15"/>
            <p:cNvSpPr/>
            <p:nvPr/>
          </p:nvSpPr>
          <p:spPr>
            <a:xfrm>
              <a:off x="5402245" y="3306031"/>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\tampa.aspx</a:t>
              </a:r>
            </a:p>
            <a:p>
              <a:pPr>
                <a:spcAft>
                  <a:spcPts val="200"/>
                </a:spcAft>
              </a:pPr>
              <a:r>
                <a:rPr lang="en-US" sz="600" b="1" dirty="0" smtClean="0">
                  <a:solidFill>
                    <a:schemeClr val="tx1"/>
                  </a:solidFill>
                </a:rPr>
                <a:t>   \jacksonville.aspx</a:t>
              </a:r>
            </a:p>
          </p:txBody>
        </p:sp>
        <p:sp>
          <p:nvSpPr>
            <p:cNvPr id="17" name="Rectangle 16"/>
            <p:cNvSpPr/>
            <p:nvPr/>
          </p:nvSpPr>
          <p:spPr>
            <a:xfrm>
              <a:off x="5296619" y="3981067"/>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\Products </a:t>
              </a:r>
              <a:r>
                <a:rPr lang="en-US" sz="600" b="1" dirty="0" smtClean="0">
                  <a:solidFill>
                    <a:schemeClr val="tx1">
                      <a:lumMod val="65000"/>
                      <a:lumOff val="35000"/>
                    </a:schemeClr>
                  </a:solidFill>
                </a:rPr>
                <a:t>(child site)</a:t>
              </a:r>
              <a:endParaRPr lang="en-US" sz="600" b="1" dirty="0">
                <a:solidFill>
                  <a:schemeClr val="tx1">
                    <a:lumMod val="65000"/>
                    <a:lumOff val="35000"/>
                  </a:schemeClr>
                </a:solidFill>
              </a:endParaRPr>
            </a:p>
          </p:txBody>
        </p:sp>
        <p:sp>
          <p:nvSpPr>
            <p:cNvPr id="18" name="Rectangle 17"/>
            <p:cNvSpPr/>
            <p:nvPr/>
          </p:nvSpPr>
          <p:spPr>
            <a:xfrm>
              <a:off x="5402245" y="4170550"/>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\trainst.aspx</a:t>
              </a:r>
            </a:p>
            <a:p>
              <a:pPr>
                <a:spcAft>
                  <a:spcPts val="200"/>
                </a:spcAft>
              </a:pPr>
              <a:r>
                <a:rPr lang="en-US" sz="600" b="1" dirty="0" smtClean="0">
                  <a:solidFill>
                    <a:schemeClr val="tx1"/>
                  </a:solidFill>
                </a:rPr>
                <a:t>   \planes.aspx</a:t>
              </a:r>
            </a:p>
          </p:txBody>
        </p:sp>
        <p:sp>
          <p:nvSpPr>
            <p:cNvPr id="19" name="Rectangle 18"/>
            <p:cNvSpPr/>
            <p:nvPr/>
          </p:nvSpPr>
          <p:spPr>
            <a:xfrm>
              <a:off x="6630838" y="4833744"/>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\Trains </a:t>
              </a:r>
              <a:r>
                <a:rPr lang="en-US" sz="600" b="1" dirty="0" smtClean="0">
                  <a:solidFill>
                    <a:schemeClr val="tx1">
                      <a:lumMod val="65000"/>
                      <a:lumOff val="35000"/>
                    </a:schemeClr>
                  </a:solidFill>
                </a:rPr>
                <a:t>(child site</a:t>
              </a:r>
              <a:r>
                <a:rPr lang="en-US" sz="600" b="1" i="1" dirty="0" smtClean="0">
                  <a:solidFill>
                    <a:schemeClr val="tx1">
                      <a:lumMod val="65000"/>
                      <a:lumOff val="35000"/>
                    </a:schemeClr>
                  </a:solidFill>
                </a:rPr>
                <a:t>)</a:t>
              </a:r>
              <a:endParaRPr lang="en-US" sz="600" b="1" dirty="0">
                <a:solidFill>
                  <a:schemeClr val="tx1">
                    <a:lumMod val="65000"/>
                    <a:lumOff val="35000"/>
                  </a:schemeClr>
                </a:solidFill>
              </a:endParaRPr>
            </a:p>
          </p:txBody>
        </p:sp>
        <p:sp>
          <p:nvSpPr>
            <p:cNvPr id="20" name="Rectangle 19"/>
            <p:cNvSpPr/>
            <p:nvPr/>
          </p:nvSpPr>
          <p:spPr>
            <a:xfrm>
              <a:off x="6736463" y="5023227"/>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\train1.aspx</a:t>
              </a:r>
            </a:p>
            <a:p>
              <a:pPr>
                <a:spcAft>
                  <a:spcPts val="200"/>
                </a:spcAft>
              </a:pPr>
              <a:r>
                <a:rPr lang="en-US" sz="600" b="1" dirty="0" smtClean="0">
                  <a:solidFill>
                    <a:schemeClr val="tx1"/>
                  </a:solidFill>
                </a:rPr>
                <a:t>   \train2.aspx</a:t>
              </a:r>
            </a:p>
          </p:txBody>
        </p:sp>
        <p:sp>
          <p:nvSpPr>
            <p:cNvPr id="21" name="Rectangle 20"/>
            <p:cNvSpPr/>
            <p:nvPr/>
          </p:nvSpPr>
          <p:spPr>
            <a:xfrm>
              <a:off x="6630838" y="5698263"/>
              <a:ext cx="1584385" cy="769778"/>
            </a:xfrm>
            <a:prstGeom prst="rect">
              <a:avLst/>
            </a:prstGeom>
            <a:solidFill>
              <a:schemeClr val="accent2">
                <a:lumMod val="40000"/>
                <a:lumOff val="60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600" b="1" dirty="0" smtClean="0">
                  <a:solidFill>
                    <a:schemeClr val="tx1"/>
                  </a:solidFill>
                </a:rPr>
                <a:t>\Planes </a:t>
              </a:r>
              <a:r>
                <a:rPr lang="en-US" sz="600" b="1" dirty="0" smtClean="0">
                  <a:solidFill>
                    <a:schemeClr val="tx1">
                      <a:lumMod val="65000"/>
                      <a:lumOff val="35000"/>
                    </a:schemeClr>
                  </a:solidFill>
                </a:rPr>
                <a:t>(child site)</a:t>
              </a:r>
              <a:endParaRPr lang="en-US" sz="600" b="1" dirty="0">
                <a:solidFill>
                  <a:schemeClr val="tx1">
                    <a:lumMod val="65000"/>
                    <a:lumOff val="35000"/>
                  </a:schemeClr>
                </a:solidFill>
              </a:endParaRPr>
            </a:p>
          </p:txBody>
        </p:sp>
        <p:sp>
          <p:nvSpPr>
            <p:cNvPr id="22" name="Rectangle 21"/>
            <p:cNvSpPr/>
            <p:nvPr/>
          </p:nvSpPr>
          <p:spPr>
            <a:xfrm>
              <a:off x="6736463" y="5887747"/>
              <a:ext cx="1373134" cy="52937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bIns="36576" rtlCol="0" anchor="t" anchorCtr="0">
              <a:spAutoFit/>
            </a:bodyPr>
            <a:lstStyle/>
            <a:p>
              <a:pPr>
                <a:spcAft>
                  <a:spcPts val="200"/>
                </a:spcAft>
              </a:pPr>
              <a:r>
                <a:rPr lang="en-US" sz="600" b="1" dirty="0" smtClean="0">
                  <a:solidFill>
                    <a:schemeClr val="tx1"/>
                  </a:solidFill>
                </a:rPr>
                <a:t>\Pages</a:t>
              </a:r>
            </a:p>
            <a:p>
              <a:pPr>
                <a:spcAft>
                  <a:spcPts val="200"/>
                </a:spcAft>
              </a:pPr>
              <a:r>
                <a:rPr lang="en-US" sz="600" b="1" dirty="0" smtClean="0">
                  <a:solidFill>
                    <a:schemeClr val="tx1"/>
                  </a:solidFill>
                </a:rPr>
                <a:t>   \default.aspx</a:t>
              </a:r>
            </a:p>
            <a:p>
              <a:pPr>
                <a:spcAft>
                  <a:spcPts val="200"/>
                </a:spcAft>
              </a:pPr>
              <a:r>
                <a:rPr lang="en-US" sz="600" b="1" dirty="0" smtClean="0">
                  <a:solidFill>
                    <a:schemeClr val="tx1"/>
                  </a:solidFill>
                </a:rPr>
                <a:t>   \plane1.aspx</a:t>
              </a:r>
            </a:p>
            <a:p>
              <a:pPr>
                <a:spcAft>
                  <a:spcPts val="200"/>
                </a:spcAft>
              </a:pPr>
              <a:r>
                <a:rPr lang="en-US" sz="600" b="1" dirty="0" smtClean="0">
                  <a:solidFill>
                    <a:schemeClr val="tx1"/>
                  </a:solidFill>
                </a:rPr>
                <a:t>   \plane2.aspx</a:t>
              </a:r>
            </a:p>
          </p:txBody>
        </p:sp>
        <p:cxnSp>
          <p:nvCxnSpPr>
            <p:cNvPr id="24" name="Straight Connector 23"/>
            <p:cNvCxnSpPr>
              <a:stCxn id="6" idx="2"/>
            </p:cNvCxnSpPr>
            <p:nvPr/>
          </p:nvCxnSpPr>
          <p:spPr>
            <a:xfrm>
              <a:off x="4921370" y="3045491"/>
              <a:ext cx="0" cy="1320465"/>
            </a:xfrm>
            <a:prstGeom prst="line">
              <a:avLst/>
            </a:prstGeom>
            <a:solidFill>
              <a:schemeClr val="bg1"/>
            </a:solidFill>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21370" y="3501436"/>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921370" y="4365956"/>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172200" y="4762687"/>
              <a:ext cx="0" cy="1320465"/>
            </a:xfrm>
            <a:prstGeom prst="line">
              <a:avLst/>
            </a:prstGeom>
            <a:solidFill>
              <a:schemeClr val="bg1"/>
            </a:solidFill>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172200" y="5218633"/>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72200" y="6083152"/>
              <a:ext cx="375249" cy="0"/>
            </a:xfrm>
            <a:prstGeom prst="straightConnector1">
              <a:avLst/>
            </a:prstGeom>
            <a:solidFill>
              <a:schemeClr val="bg1"/>
            </a:solidFill>
            <a:ln w="28575">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z="2700" dirty="0" smtClean="0"/>
              <a:t>Publishing Site Hierarchy of Sites and Pages</a:t>
            </a:r>
            <a:endParaRPr lang="en-US" sz="2700" dirty="0"/>
          </a:p>
        </p:txBody>
      </p:sp>
      <p:sp>
        <p:nvSpPr>
          <p:cNvPr id="3" name="Content Placeholder 2"/>
          <p:cNvSpPr>
            <a:spLocks noGrp="1"/>
          </p:cNvSpPr>
          <p:nvPr>
            <p:ph idx="1"/>
          </p:nvPr>
        </p:nvSpPr>
        <p:spPr/>
        <p:txBody>
          <a:bodyPr/>
          <a:lstStyle/>
          <a:p>
            <a:r>
              <a:rPr lang="en-US" dirty="0" smtClean="0"/>
              <a:t>Publishing site is a hierarchy of sites and pages</a:t>
            </a:r>
          </a:p>
          <a:p>
            <a:pPr lvl="1"/>
            <a:r>
              <a:rPr lang="en-US" dirty="0" smtClean="0"/>
              <a:t>Provides structure for exposing page using URLs</a:t>
            </a:r>
          </a:p>
          <a:p>
            <a:pPr lvl="1"/>
            <a:endParaRPr lang="en-US" dirty="0" smtClean="0"/>
          </a:p>
        </p:txBody>
      </p:sp>
      <p:grpSp>
        <p:nvGrpSpPr>
          <p:cNvPr id="5" name="Group 4"/>
          <p:cNvGrpSpPr/>
          <p:nvPr/>
        </p:nvGrpSpPr>
        <p:grpSpPr>
          <a:xfrm>
            <a:off x="1445941" y="4076742"/>
            <a:ext cx="3228474" cy="2077292"/>
            <a:chOff x="4620126" y="2340156"/>
            <a:chExt cx="3838074" cy="2211091"/>
          </a:xfrm>
        </p:grpSpPr>
        <p:sp>
          <p:nvSpPr>
            <p:cNvPr id="41" name="Rectangle 40"/>
            <p:cNvSpPr/>
            <p:nvPr/>
          </p:nvSpPr>
          <p:spPr>
            <a:xfrm>
              <a:off x="4620126" y="2340156"/>
              <a:ext cx="3838074" cy="22110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0" name="Group 39"/>
            <p:cNvGrpSpPr/>
            <p:nvPr/>
          </p:nvGrpSpPr>
          <p:grpSpPr>
            <a:xfrm>
              <a:off x="4724400" y="2505011"/>
              <a:ext cx="3594341" cy="1912437"/>
              <a:chOff x="4343401" y="2479845"/>
              <a:chExt cx="3810001" cy="2144591"/>
            </a:xfrm>
          </p:grpSpPr>
          <p:sp>
            <p:nvSpPr>
              <p:cNvPr id="35" name="Rectangle 34"/>
              <p:cNvSpPr/>
              <p:nvPr/>
            </p:nvSpPr>
            <p:spPr>
              <a:xfrm>
                <a:off x="4343402" y="2479845"/>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3"/>
                  </a:rPr>
                  <a:t>http://www.wingtiptoys.com/Pages/default.aspx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Top-site home page</a:t>
                </a:r>
                <a:endParaRPr lang="en-US" sz="700" b="1" dirty="0">
                  <a:solidFill>
                    <a:schemeClr val="tx1">
                      <a:lumMod val="65000"/>
                      <a:lumOff val="35000"/>
                    </a:schemeClr>
                  </a:solidFill>
                </a:endParaRPr>
              </a:p>
            </p:txBody>
          </p:sp>
          <p:sp>
            <p:nvSpPr>
              <p:cNvPr id="36" name="Rectangle 35"/>
              <p:cNvSpPr/>
              <p:nvPr/>
            </p:nvSpPr>
            <p:spPr>
              <a:xfrm>
                <a:off x="4343401" y="3379570"/>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4"/>
                  </a:rPr>
                  <a:t>http://www.wingtiptoys.com/Locations/Pages/Tampa.aspx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Locations site secondary page</a:t>
                </a:r>
                <a:endParaRPr lang="en-US" sz="700" b="1" dirty="0">
                  <a:solidFill>
                    <a:schemeClr val="tx1">
                      <a:lumMod val="65000"/>
                      <a:lumOff val="35000"/>
                    </a:schemeClr>
                  </a:solidFill>
                </a:endParaRPr>
              </a:p>
            </p:txBody>
          </p:sp>
          <p:sp>
            <p:nvSpPr>
              <p:cNvPr id="37" name="Rectangle 36"/>
              <p:cNvSpPr/>
              <p:nvPr/>
            </p:nvSpPr>
            <p:spPr>
              <a:xfrm>
                <a:off x="4343401" y="3829434"/>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5"/>
                  </a:rPr>
                  <a:t>http://www.wingtiptoys.com/Products/Pages/defaulkt.aspx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Products site home page</a:t>
                </a:r>
                <a:endParaRPr lang="en-US" sz="700" b="1" dirty="0">
                  <a:solidFill>
                    <a:schemeClr val="tx1">
                      <a:lumMod val="65000"/>
                      <a:lumOff val="35000"/>
                    </a:schemeClr>
                  </a:solidFill>
                </a:endParaRPr>
              </a:p>
            </p:txBody>
          </p:sp>
          <p:sp>
            <p:nvSpPr>
              <p:cNvPr id="38" name="Rectangle 37"/>
              <p:cNvSpPr/>
              <p:nvPr/>
            </p:nvSpPr>
            <p:spPr>
              <a:xfrm>
                <a:off x="4343401" y="4279297"/>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6"/>
                  </a:rPr>
                  <a:t>http://www.wingtiptoys.com/Products/Trains/Pages/train1.aspx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Products child site secondary page</a:t>
                </a:r>
                <a:endParaRPr lang="en-US" sz="700" b="1" dirty="0">
                  <a:solidFill>
                    <a:schemeClr val="tx1">
                      <a:lumMod val="65000"/>
                      <a:lumOff val="35000"/>
                    </a:schemeClr>
                  </a:solidFill>
                </a:endParaRPr>
              </a:p>
            </p:txBody>
          </p:sp>
          <p:sp>
            <p:nvSpPr>
              <p:cNvPr id="39" name="Rectangle 38"/>
              <p:cNvSpPr/>
              <p:nvPr/>
            </p:nvSpPr>
            <p:spPr>
              <a:xfrm>
                <a:off x="4343401" y="2929708"/>
                <a:ext cx="3810000" cy="345139"/>
              </a:xfrm>
              <a:prstGeom prst="rect">
                <a:avLst/>
              </a:prstGeom>
              <a:solidFill>
                <a:schemeClr val="accent2">
                  <a:lumMod val="20000"/>
                  <a:lumOff val="80000"/>
                </a:schemeClr>
              </a:solidFill>
              <a:ln w="3175">
                <a:solidFill>
                  <a:srgbClr val="4C27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700" b="1" dirty="0" smtClean="0">
                    <a:solidFill>
                      <a:schemeClr val="tx1">
                        <a:lumMod val="65000"/>
                        <a:lumOff val="35000"/>
                      </a:schemeClr>
                    </a:solidFill>
                    <a:hlinkClick r:id="rId7"/>
                  </a:rPr>
                  <a:t>http://www.wingtiptoys.com/Pages/contact.aspx</a:t>
                </a:r>
                <a:endParaRPr lang="en-US" sz="700" b="1" dirty="0" smtClean="0">
                  <a:solidFill>
                    <a:schemeClr val="tx1">
                      <a:lumMod val="65000"/>
                      <a:lumOff val="35000"/>
                    </a:schemeClr>
                  </a:solidFill>
                </a:endParaRPr>
              </a:p>
              <a:p>
                <a:r>
                  <a:rPr lang="en-US" sz="700" b="1" dirty="0" smtClean="0">
                    <a:solidFill>
                      <a:schemeClr val="tx1">
                        <a:lumMod val="65000"/>
                        <a:lumOff val="35000"/>
                      </a:schemeClr>
                    </a:solidFill>
                  </a:rPr>
                  <a:t>Top-site secondary page</a:t>
                </a:r>
                <a:endParaRPr lang="en-US" sz="700" b="1" dirty="0">
                  <a:solidFill>
                    <a:schemeClr val="tx1">
                      <a:lumMod val="65000"/>
                      <a:lumOff val="35000"/>
                    </a:schemeClr>
                  </a:solidFill>
                </a:endParaRPr>
              </a:p>
            </p:txBody>
          </p:sp>
        </p:grpSp>
      </p:grpSp>
      <p:sp>
        <p:nvSpPr>
          <p:cNvPr id="8" name="Right Arrow 7"/>
          <p:cNvSpPr/>
          <p:nvPr/>
        </p:nvSpPr>
        <p:spPr>
          <a:xfrm>
            <a:off x="343207" y="475500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requests</a:t>
            </a:r>
            <a:endParaRPr lang="en-US" sz="1100" dirty="0"/>
          </a:p>
        </p:txBody>
      </p:sp>
    </p:spTree>
    <p:extLst>
      <p:ext uri="{BB962C8B-B14F-4D97-AF65-F5344CB8AC3E}">
        <p14:creationId xmlns:p14="http://schemas.microsoft.com/office/powerpoint/2010/main" val="2328029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in a Publishing Site</a:t>
            </a:r>
            <a:endParaRPr lang="en-US" dirty="0"/>
          </a:p>
        </p:txBody>
      </p:sp>
      <p:sp>
        <p:nvSpPr>
          <p:cNvPr id="3" name="Content Placeholder 2"/>
          <p:cNvSpPr>
            <a:spLocks noGrp="1"/>
          </p:cNvSpPr>
          <p:nvPr>
            <p:ph idx="1"/>
          </p:nvPr>
        </p:nvSpPr>
        <p:spPr/>
        <p:txBody>
          <a:bodyPr/>
          <a:lstStyle/>
          <a:p>
            <a:r>
              <a:rPr lang="en-US" sz="2400" dirty="0" smtClean="0"/>
              <a:t>Navigation in Publishing sites is different than Team sites</a:t>
            </a:r>
          </a:p>
          <a:p>
            <a:pPr lvl="1"/>
            <a:r>
              <a:rPr lang="en-US" sz="2000" dirty="0" smtClean="0"/>
              <a:t>Enabling publishing features switches out navigation providers</a:t>
            </a:r>
          </a:p>
          <a:p>
            <a:pPr lvl="1"/>
            <a:r>
              <a:rPr lang="en-US" sz="2000" dirty="0" smtClean="0"/>
              <a:t>Top Link Bar and Quick Launch continue to work the same</a:t>
            </a:r>
          </a:p>
          <a:p>
            <a:endParaRPr lang="en-US" dirty="0" smtClean="0"/>
          </a:p>
          <a:p>
            <a:endParaRPr lang="en-US" dirty="0"/>
          </a:p>
          <a:p>
            <a:endParaRPr lang="en-US" dirty="0" smtClean="0"/>
          </a:p>
          <a:p>
            <a:endParaRPr lang="en-US" dirty="0"/>
          </a:p>
          <a:p>
            <a:r>
              <a:rPr lang="en-US" sz="2400" dirty="0" smtClean="0"/>
              <a:t>You can configure navigation using two different options</a:t>
            </a:r>
            <a:endParaRPr lang="en-US" sz="2400" dirty="0"/>
          </a:p>
          <a:p>
            <a:pPr lvl="1"/>
            <a:r>
              <a:rPr lang="en-US" sz="2000" dirty="0" smtClean="0"/>
              <a:t>Structural navigation </a:t>
            </a:r>
            <a:r>
              <a:rPr lang="en-US" sz="1400" dirty="0" smtClean="0">
                <a:solidFill>
                  <a:schemeClr val="tx1">
                    <a:lumMod val="50000"/>
                    <a:lumOff val="50000"/>
                  </a:schemeClr>
                </a:solidFill>
              </a:rPr>
              <a:t>(carried over from SharePoint 2007 and SharePoint 2010)</a:t>
            </a:r>
          </a:p>
          <a:p>
            <a:pPr lvl="1"/>
            <a:r>
              <a:rPr lang="en-US" sz="2000" dirty="0" smtClean="0"/>
              <a:t>Managed Navigation</a:t>
            </a:r>
            <a:r>
              <a:rPr lang="en-US" sz="1400" dirty="0" smtClean="0">
                <a:solidFill>
                  <a:schemeClr val="tx1">
                    <a:lumMod val="50000"/>
                    <a:lumOff val="50000"/>
                  </a:schemeClr>
                </a:solidFill>
              </a:rPr>
              <a:t> (new in SharePoint 2013)</a:t>
            </a:r>
            <a:endParaRPr lang="en-US" sz="1400" dirty="0">
              <a:solidFill>
                <a:schemeClr val="tx1">
                  <a:lumMod val="50000"/>
                  <a:lumOff val="50000"/>
                </a:schemeClr>
              </a:solidFill>
            </a:endParaRPr>
          </a:p>
        </p:txBody>
      </p:sp>
      <p:pic>
        <p:nvPicPr>
          <p:cNvPr id="4" name="Picture 3"/>
          <p:cNvPicPr>
            <a:picLocks noChangeAspect="1"/>
          </p:cNvPicPr>
          <p:nvPr/>
        </p:nvPicPr>
        <p:blipFill>
          <a:blip r:embed="rId2"/>
          <a:stretch>
            <a:fillRect/>
          </a:stretch>
        </p:blipFill>
        <p:spPr>
          <a:xfrm>
            <a:off x="1143000" y="2819400"/>
            <a:ext cx="7158038" cy="1732612"/>
          </a:xfrm>
          <a:prstGeom prst="rect">
            <a:avLst/>
          </a:prstGeom>
          <a:ln>
            <a:solidFill>
              <a:schemeClr val="tx1">
                <a:lumMod val="50000"/>
                <a:lumOff val="50000"/>
              </a:schemeClr>
            </a:solidFill>
          </a:ln>
        </p:spPr>
      </p:pic>
    </p:spTree>
    <p:extLst>
      <p:ext uri="{BB962C8B-B14F-4D97-AF65-F5344CB8AC3E}">
        <p14:creationId xmlns:p14="http://schemas.microsoft.com/office/powerpoint/2010/main" val="261326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Navigation Settings</a:t>
            </a:r>
            <a:endParaRPr lang="en-US" dirty="0"/>
          </a:p>
        </p:txBody>
      </p:sp>
      <p:sp>
        <p:nvSpPr>
          <p:cNvPr id="3" name="Content Placeholder 2"/>
          <p:cNvSpPr>
            <a:spLocks noGrp="1"/>
          </p:cNvSpPr>
          <p:nvPr>
            <p:ph idx="1"/>
          </p:nvPr>
        </p:nvSpPr>
        <p:spPr/>
        <p:txBody>
          <a:bodyPr>
            <a:normAutofit/>
          </a:bodyPr>
          <a:lstStyle/>
          <a:p>
            <a:r>
              <a:rPr lang="en-US" sz="2000" dirty="0" smtClean="0"/>
              <a:t>Global Navigation configured separately from Current Navigation</a:t>
            </a:r>
          </a:p>
          <a:p>
            <a:pPr lvl="1"/>
            <a:r>
              <a:rPr lang="en-US" sz="1600" dirty="0"/>
              <a:t>Global </a:t>
            </a:r>
            <a:r>
              <a:rPr lang="en-US" sz="1600" dirty="0" smtClean="0"/>
              <a:t>Navigation can used Structural Navigation or Managed Navigation</a:t>
            </a:r>
          </a:p>
          <a:p>
            <a:pPr lvl="1"/>
            <a:r>
              <a:rPr lang="en-US" sz="1600" dirty="0" smtClean="0"/>
              <a:t>Current Navigation </a:t>
            </a:r>
            <a:r>
              <a:rPr lang="en-US" sz="1600" dirty="0"/>
              <a:t>can used Structural Navigation or Managed </a:t>
            </a:r>
            <a:r>
              <a:rPr lang="en-US" sz="1600" dirty="0" smtClean="0"/>
              <a:t>Navigation</a:t>
            </a:r>
          </a:p>
          <a:p>
            <a:pPr lvl="1"/>
            <a:r>
              <a:rPr lang="en-US" sz="1600" dirty="0" smtClean="0"/>
              <a:t>Subsites can inherit navigation from parent site</a:t>
            </a:r>
            <a:endParaRPr lang="en-US" sz="1600" dirty="0"/>
          </a:p>
          <a:p>
            <a:pPr lvl="1"/>
            <a:endParaRPr lang="en-US" sz="1600" dirty="0" smtClean="0"/>
          </a:p>
          <a:p>
            <a:pPr lvl="1"/>
            <a:endParaRPr lang="en-US" sz="1600" dirty="0"/>
          </a:p>
        </p:txBody>
      </p:sp>
      <p:pic>
        <p:nvPicPr>
          <p:cNvPr id="5" name="Picture 4"/>
          <p:cNvPicPr>
            <a:picLocks noChangeAspect="1"/>
          </p:cNvPicPr>
          <p:nvPr/>
        </p:nvPicPr>
        <p:blipFill>
          <a:blip r:embed="rId2"/>
          <a:stretch>
            <a:fillRect/>
          </a:stretch>
        </p:blipFill>
        <p:spPr>
          <a:xfrm>
            <a:off x="754856" y="2971800"/>
            <a:ext cx="7405688" cy="3155797"/>
          </a:xfrm>
          <a:prstGeom prst="rect">
            <a:avLst/>
          </a:prstGeom>
          <a:ln>
            <a:solidFill>
              <a:schemeClr val="tx1">
                <a:lumMod val="50000"/>
                <a:lumOff val="50000"/>
              </a:schemeClr>
            </a:solidFill>
          </a:ln>
        </p:spPr>
      </p:pic>
    </p:spTree>
    <p:extLst>
      <p:ext uri="{BB962C8B-B14F-4D97-AF65-F5344CB8AC3E}">
        <p14:creationId xmlns:p14="http://schemas.microsoft.com/office/powerpoint/2010/main" val="1335995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Navigation</a:t>
            </a:r>
            <a:endParaRPr lang="en-US" dirty="0"/>
          </a:p>
        </p:txBody>
      </p:sp>
      <p:sp>
        <p:nvSpPr>
          <p:cNvPr id="3" name="Content Placeholder 2"/>
          <p:cNvSpPr>
            <a:spLocks noGrp="1"/>
          </p:cNvSpPr>
          <p:nvPr>
            <p:ph idx="1"/>
          </p:nvPr>
        </p:nvSpPr>
        <p:spPr/>
        <p:txBody>
          <a:bodyPr>
            <a:normAutofit/>
          </a:bodyPr>
          <a:lstStyle/>
          <a:p>
            <a:r>
              <a:rPr lang="en-US" sz="2400" dirty="0" smtClean="0"/>
              <a:t>Managed navigation </a:t>
            </a:r>
            <a:r>
              <a:rPr lang="en-US" sz="2400" dirty="0"/>
              <a:t>b</a:t>
            </a:r>
            <a:r>
              <a:rPr lang="en-US" sz="2400" dirty="0" smtClean="0"/>
              <a:t>ased on termset</a:t>
            </a:r>
          </a:p>
          <a:p>
            <a:pPr lvl="1"/>
            <a:r>
              <a:rPr lang="en-US" sz="2000" dirty="0"/>
              <a:t>Termsets managed by Managed Metadata Service</a:t>
            </a:r>
          </a:p>
          <a:p>
            <a:pPr lvl="1"/>
            <a:r>
              <a:rPr lang="en-US" sz="2000" dirty="0" smtClean="0"/>
              <a:t>Termset can be created to store a hierarchy of terms</a:t>
            </a:r>
          </a:p>
          <a:p>
            <a:pPr lvl="1"/>
            <a:r>
              <a:rPr lang="en-US" sz="2000" b="1" dirty="0" smtClean="0"/>
              <a:t>Site Navigation</a:t>
            </a:r>
            <a:r>
              <a:rPr lang="en-US" sz="2000" dirty="0" smtClean="0"/>
              <a:t> termset created atomically in new publishing site</a:t>
            </a:r>
          </a:p>
          <a:p>
            <a:pPr lvl="1"/>
            <a:endParaRPr lang="en-US" sz="2000" dirty="0"/>
          </a:p>
        </p:txBody>
      </p:sp>
      <p:pic>
        <p:nvPicPr>
          <p:cNvPr id="4" name="Picture 3"/>
          <p:cNvPicPr>
            <a:picLocks noChangeAspect="1"/>
          </p:cNvPicPr>
          <p:nvPr/>
        </p:nvPicPr>
        <p:blipFill>
          <a:blip r:embed="rId2"/>
          <a:stretch>
            <a:fillRect/>
          </a:stretch>
        </p:blipFill>
        <p:spPr>
          <a:xfrm>
            <a:off x="1295400" y="3156751"/>
            <a:ext cx="2122391" cy="3499282"/>
          </a:xfrm>
          <a:prstGeom prst="rect">
            <a:avLst/>
          </a:prstGeom>
          <a:ln>
            <a:solidFill>
              <a:schemeClr val="tx1">
                <a:lumMod val="50000"/>
                <a:lumOff val="50000"/>
              </a:schemeClr>
            </a:solidFill>
          </a:ln>
        </p:spPr>
      </p:pic>
    </p:spTree>
    <p:extLst>
      <p:ext uri="{BB962C8B-B14F-4D97-AF65-F5344CB8AC3E}">
        <p14:creationId xmlns:p14="http://schemas.microsoft.com/office/powerpoint/2010/main" val="2079258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Site Navigation Termset</a:t>
            </a:r>
            <a:endParaRPr lang="en-US" dirty="0"/>
          </a:p>
        </p:txBody>
      </p:sp>
      <p:sp>
        <p:nvSpPr>
          <p:cNvPr id="3" name="Content Placeholder 2"/>
          <p:cNvSpPr>
            <a:spLocks noGrp="1"/>
          </p:cNvSpPr>
          <p:nvPr>
            <p:ph idx="1"/>
          </p:nvPr>
        </p:nvSpPr>
        <p:spPr/>
        <p:txBody>
          <a:bodyPr>
            <a:normAutofit/>
          </a:bodyPr>
          <a:lstStyle/>
          <a:p>
            <a:r>
              <a:rPr lang="en-US" sz="2400" dirty="0" smtClean="0"/>
              <a:t>Site Navigation termset provides navigation terms</a:t>
            </a:r>
          </a:p>
          <a:p>
            <a:pPr lvl="1"/>
            <a:r>
              <a:rPr lang="en-US" sz="2000" dirty="0" smtClean="0"/>
              <a:t>Navigation terms can be added as pages are created</a:t>
            </a:r>
          </a:p>
          <a:p>
            <a:pPr lvl="1"/>
            <a:r>
              <a:rPr lang="en-US" sz="2000" dirty="0"/>
              <a:t>Navigation </a:t>
            </a:r>
            <a:r>
              <a:rPr lang="en-US" sz="2000" dirty="0" smtClean="0"/>
              <a:t>terms can be created and configured manually</a:t>
            </a:r>
            <a:endParaRPr lang="en-US" sz="2000" dirty="0"/>
          </a:p>
        </p:txBody>
      </p:sp>
      <p:pic>
        <p:nvPicPr>
          <p:cNvPr id="4" name="Picture 3"/>
          <p:cNvPicPr>
            <a:picLocks noChangeAspect="1"/>
          </p:cNvPicPr>
          <p:nvPr/>
        </p:nvPicPr>
        <p:blipFill>
          <a:blip r:embed="rId2"/>
          <a:stretch>
            <a:fillRect/>
          </a:stretch>
        </p:blipFill>
        <p:spPr>
          <a:xfrm>
            <a:off x="914400" y="2743200"/>
            <a:ext cx="7239000" cy="2857500"/>
          </a:xfrm>
          <a:prstGeom prst="rect">
            <a:avLst/>
          </a:prstGeom>
          <a:ln>
            <a:solidFill>
              <a:schemeClr val="tx1">
                <a:lumMod val="50000"/>
                <a:lumOff val="50000"/>
              </a:schemeClr>
            </a:solidFill>
          </a:ln>
        </p:spPr>
      </p:pic>
    </p:spTree>
    <p:extLst>
      <p:ext uri="{BB962C8B-B14F-4D97-AF65-F5344CB8AC3E}">
        <p14:creationId xmlns:p14="http://schemas.microsoft.com/office/powerpoint/2010/main" val="841469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Navigation Terms</a:t>
            </a:r>
            <a:endParaRPr lang="en-US" dirty="0"/>
          </a:p>
        </p:txBody>
      </p:sp>
      <p:sp>
        <p:nvSpPr>
          <p:cNvPr id="3" name="Content Placeholder 2"/>
          <p:cNvSpPr>
            <a:spLocks noGrp="1"/>
          </p:cNvSpPr>
          <p:nvPr>
            <p:ph idx="1"/>
          </p:nvPr>
        </p:nvSpPr>
        <p:spPr/>
        <p:txBody>
          <a:bodyPr>
            <a:normAutofit/>
          </a:bodyPr>
          <a:lstStyle/>
          <a:p>
            <a:r>
              <a:rPr lang="en-US" sz="2400" dirty="0" smtClean="0"/>
              <a:t>Navigation terms link to publishing pages</a:t>
            </a:r>
          </a:p>
          <a:p>
            <a:pPr lvl="1"/>
            <a:r>
              <a:rPr lang="en-US" sz="2000" dirty="0" smtClean="0"/>
              <a:t>Can be configured to show in Global Navigation</a:t>
            </a:r>
          </a:p>
          <a:p>
            <a:pPr lvl="1"/>
            <a:r>
              <a:rPr lang="en-US" sz="2000" dirty="0" smtClean="0"/>
              <a:t>Can be configured to show in Current Navigation</a:t>
            </a:r>
          </a:p>
          <a:p>
            <a:pPr lvl="1"/>
            <a:r>
              <a:rPr lang="en-US" sz="2000" dirty="0" smtClean="0"/>
              <a:t>Links are added as Simple Links or Friendly URL links</a:t>
            </a:r>
            <a:endParaRPr lang="en-US" sz="2000" dirty="0"/>
          </a:p>
        </p:txBody>
      </p:sp>
      <p:pic>
        <p:nvPicPr>
          <p:cNvPr id="4" name="Picture 3"/>
          <p:cNvPicPr>
            <a:picLocks noChangeAspect="1"/>
          </p:cNvPicPr>
          <p:nvPr/>
        </p:nvPicPr>
        <p:blipFill>
          <a:blip r:embed="rId2"/>
          <a:stretch>
            <a:fillRect/>
          </a:stretch>
        </p:blipFill>
        <p:spPr>
          <a:xfrm>
            <a:off x="1139994" y="3168703"/>
            <a:ext cx="6864011" cy="3437023"/>
          </a:xfrm>
          <a:prstGeom prst="rect">
            <a:avLst/>
          </a:prstGeom>
          <a:ln>
            <a:solidFill>
              <a:schemeClr val="tx1">
                <a:lumMod val="50000"/>
                <a:lumOff val="50000"/>
              </a:schemeClr>
            </a:solidFill>
          </a:ln>
        </p:spPr>
      </p:pic>
    </p:spTree>
    <p:extLst>
      <p:ext uri="{BB962C8B-B14F-4D97-AF65-F5344CB8AC3E}">
        <p14:creationId xmlns:p14="http://schemas.microsoft.com/office/powerpoint/2010/main" val="3733145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Friendly URLs</a:t>
            </a:r>
            <a:endParaRPr lang="en-US" dirty="0"/>
          </a:p>
        </p:txBody>
      </p:sp>
      <p:sp>
        <p:nvSpPr>
          <p:cNvPr id="3" name="Content Placeholder 2"/>
          <p:cNvSpPr>
            <a:spLocks noGrp="1"/>
          </p:cNvSpPr>
          <p:nvPr>
            <p:ph idx="1"/>
          </p:nvPr>
        </p:nvSpPr>
        <p:spPr/>
        <p:txBody>
          <a:bodyPr>
            <a:normAutofit/>
          </a:bodyPr>
          <a:lstStyle/>
          <a:p>
            <a:r>
              <a:rPr lang="en-US" sz="2400" dirty="0" smtClean="0"/>
              <a:t>Navigation Term can be configured with friendly URLs</a:t>
            </a:r>
          </a:p>
          <a:p>
            <a:pPr lvl="1"/>
            <a:r>
              <a:rPr lang="en-US" sz="1800" dirty="0" smtClean="0"/>
              <a:t>Incoming requested targeting friendly URL routed to target page</a:t>
            </a:r>
          </a:p>
          <a:p>
            <a:pPr lvl="1"/>
            <a:r>
              <a:rPr lang="en-US" sz="1800" dirty="0" smtClean="0"/>
              <a:t>Supported with Managed Navigation but not with Structural Navigation</a:t>
            </a:r>
            <a:endParaRPr lang="en-US" sz="1800" dirty="0"/>
          </a:p>
        </p:txBody>
      </p:sp>
      <p:pic>
        <p:nvPicPr>
          <p:cNvPr id="4" name="Picture 3"/>
          <p:cNvPicPr>
            <a:picLocks noChangeAspect="1"/>
          </p:cNvPicPr>
          <p:nvPr/>
        </p:nvPicPr>
        <p:blipFill>
          <a:blip r:embed="rId2"/>
          <a:stretch>
            <a:fillRect/>
          </a:stretch>
        </p:blipFill>
        <p:spPr>
          <a:xfrm>
            <a:off x="1017233" y="3577296"/>
            <a:ext cx="5853711" cy="3052104"/>
          </a:xfrm>
          <a:prstGeom prst="rect">
            <a:avLst/>
          </a:prstGeom>
          <a:ln>
            <a:solidFill>
              <a:schemeClr val="tx1">
                <a:lumMod val="50000"/>
                <a:lumOff val="50000"/>
              </a:schemeClr>
            </a:solidFill>
          </a:ln>
        </p:spPr>
      </p:pic>
      <p:sp>
        <p:nvSpPr>
          <p:cNvPr id="5" name="TextBox 4"/>
          <p:cNvSpPr txBox="1"/>
          <p:nvPr/>
        </p:nvSpPr>
        <p:spPr>
          <a:xfrm>
            <a:off x="4419600" y="2743200"/>
            <a:ext cx="4114800" cy="2123658"/>
          </a:xfrm>
          <a:prstGeom prst="rect">
            <a:avLst/>
          </a:prstGeom>
          <a:solidFill>
            <a:schemeClr val="accent2">
              <a:lumMod val="20000"/>
              <a:lumOff val="80000"/>
            </a:schemeClr>
          </a:solidFill>
          <a:ln>
            <a:solidFill>
              <a:schemeClr val="bg1">
                <a:lumMod val="50000"/>
              </a:schemeClr>
            </a:solidFill>
          </a:ln>
        </p:spPr>
        <p:txBody>
          <a:bodyPr wrap="square" rtlCol="0">
            <a:spAutoFit/>
          </a:bodyPr>
          <a:lstStyle/>
          <a:p>
            <a:pPr>
              <a:spcAft>
                <a:spcPts val="600"/>
              </a:spcAft>
            </a:pPr>
            <a:r>
              <a:rPr lang="en-US" sz="1000" b="1" dirty="0" smtClean="0">
                <a:solidFill>
                  <a:schemeClr val="accent3">
                    <a:lumMod val="50000"/>
                  </a:schemeClr>
                </a:solidFill>
              </a:rPr>
              <a:t>Examples of friendly URLs</a:t>
            </a:r>
          </a:p>
          <a:p>
            <a:r>
              <a:rPr lang="en-US" sz="900" dirty="0" smtClean="0"/>
              <a:t>http</a:t>
            </a:r>
            <a:r>
              <a:rPr lang="en-US" sz="900" dirty="0"/>
              <a:t>://www.wingtip.com/</a:t>
            </a:r>
          </a:p>
          <a:p>
            <a:r>
              <a:rPr lang="en-US" sz="900" dirty="0"/>
              <a:t>http://www.wingtip.com/about</a:t>
            </a:r>
          </a:p>
          <a:p>
            <a:r>
              <a:rPr lang="en-US" sz="900" dirty="0"/>
              <a:t>http://www.wingtip.com/contact</a:t>
            </a:r>
          </a:p>
          <a:p>
            <a:endParaRPr lang="en-US" sz="900" dirty="0" smtClean="0"/>
          </a:p>
          <a:p>
            <a:r>
              <a:rPr lang="en-US" sz="900" dirty="0" smtClean="0"/>
              <a:t>http</a:t>
            </a:r>
            <a:r>
              <a:rPr lang="en-US" sz="900" dirty="0"/>
              <a:t>://www.wingtip.com/store-locations</a:t>
            </a:r>
          </a:p>
          <a:p>
            <a:r>
              <a:rPr lang="en-US" sz="900" dirty="0"/>
              <a:t>http://www.wingtip.com/store-locations/tampa</a:t>
            </a:r>
          </a:p>
          <a:p>
            <a:r>
              <a:rPr lang="en-US" sz="900" dirty="0"/>
              <a:t>http://www.wingtip.com/store-locations/orlando</a:t>
            </a:r>
          </a:p>
          <a:p>
            <a:r>
              <a:rPr lang="en-US" sz="900" dirty="0"/>
              <a:t>http://www.wingtip.com/store-locations/austin</a:t>
            </a:r>
          </a:p>
          <a:p>
            <a:endParaRPr lang="en-US" sz="900" dirty="0"/>
          </a:p>
          <a:p>
            <a:r>
              <a:rPr lang="en-US" sz="900" dirty="0"/>
              <a:t>http://www.wingtip.com/wingtip-products</a:t>
            </a:r>
          </a:p>
          <a:p>
            <a:r>
              <a:rPr lang="en-US" sz="900" dirty="0"/>
              <a:t>http://www.wingtip.com/wingtip-products/action-figures</a:t>
            </a:r>
          </a:p>
          <a:p>
            <a:r>
              <a:rPr lang="en-US" sz="900" dirty="0"/>
              <a:t>http://www.wingtip.com/wingtip-products/arts-and-crafts</a:t>
            </a:r>
          </a:p>
          <a:p>
            <a:r>
              <a:rPr lang="en-US" sz="900" dirty="0"/>
              <a:t>http://</a:t>
            </a:r>
            <a:r>
              <a:rPr lang="en-US" sz="900" dirty="0" smtClean="0"/>
              <a:t>www.wingtip.com/wingtip-products/vehicles-and-rc</a:t>
            </a:r>
            <a:endParaRPr lang="en-US" sz="900" dirty="0"/>
          </a:p>
        </p:txBody>
      </p:sp>
    </p:spTree>
    <p:extLst>
      <p:ext uri="{BB962C8B-B14F-4D97-AF65-F5344CB8AC3E}">
        <p14:creationId xmlns:p14="http://schemas.microsoft.com/office/powerpoint/2010/main" val="3549577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Publishing Sites</a:t>
            </a:r>
          </a:p>
          <a:p>
            <a:pPr>
              <a:buFont typeface="Wingdings" panose="05000000000000000000" pitchFamily="2" charset="2"/>
              <a:buChar char="ü"/>
            </a:pPr>
            <a:r>
              <a:rPr lang="en-US" dirty="0"/>
              <a:t>Publishing </a:t>
            </a:r>
            <a:r>
              <a:rPr lang="en-US" dirty="0" smtClean="0"/>
              <a:t>Site Navigation</a:t>
            </a:r>
            <a:endParaRPr lang="en-US" dirty="0" smtClean="0"/>
          </a:p>
          <a:p>
            <a:pPr>
              <a:buFont typeface="Wingdings" panose="05000000000000000000" pitchFamily="2" charset="2"/>
              <a:buChar char="Ø"/>
            </a:pPr>
            <a:r>
              <a:rPr lang="en-US" dirty="0" smtClean="0"/>
              <a:t>Page Layouts</a:t>
            </a:r>
          </a:p>
          <a:p>
            <a:r>
              <a:rPr lang="en-US" dirty="0" smtClean="0"/>
              <a:t>Design Manager</a:t>
            </a:r>
          </a:p>
          <a:p>
            <a:r>
              <a:rPr lang="en-US" dirty="0"/>
              <a:t>Cross-site Publishing</a:t>
            </a:r>
          </a:p>
          <a:p>
            <a:r>
              <a:rPr lang="en-US" dirty="0" smtClean="0"/>
              <a:t>CSOM API for Publishing</a:t>
            </a:r>
            <a:endParaRPr lang="en-US" dirty="0"/>
          </a:p>
        </p:txBody>
      </p:sp>
    </p:spTree>
    <p:extLst>
      <p:ext uri="{BB962C8B-B14F-4D97-AF65-F5344CB8AC3E}">
        <p14:creationId xmlns:p14="http://schemas.microsoft.com/office/powerpoint/2010/main" val="44906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Page Layouts</a:t>
            </a:r>
            <a:endParaRPr lang="en-US" dirty="0"/>
          </a:p>
        </p:txBody>
      </p:sp>
      <p:sp>
        <p:nvSpPr>
          <p:cNvPr id="13" name="Content Placeholder 12"/>
          <p:cNvSpPr>
            <a:spLocks noGrp="1"/>
          </p:cNvSpPr>
          <p:nvPr>
            <p:ph idx="1"/>
          </p:nvPr>
        </p:nvSpPr>
        <p:spPr/>
        <p:txBody>
          <a:bodyPr/>
          <a:lstStyle/>
          <a:p>
            <a:r>
              <a:rPr lang="en-US" dirty="0" smtClean="0"/>
              <a:t>Page layouts are publishing page templates</a:t>
            </a:r>
          </a:p>
          <a:p>
            <a:pPr lvl="1"/>
            <a:r>
              <a:rPr lang="en-US" dirty="0" smtClean="0"/>
              <a:t>They extend template layout of an existing master page</a:t>
            </a:r>
          </a:p>
          <a:p>
            <a:pPr lvl="1"/>
            <a:r>
              <a:rPr lang="en-US" dirty="0" smtClean="0"/>
              <a:t>They define constrains for content to be added &amp; edited</a:t>
            </a:r>
          </a:p>
          <a:p>
            <a:pPr lvl="1"/>
            <a:r>
              <a:rPr lang="en-US" dirty="0" smtClean="0"/>
              <a:t>They define layout for editing mode and display mode</a:t>
            </a:r>
          </a:p>
        </p:txBody>
      </p:sp>
      <p:sp>
        <p:nvSpPr>
          <p:cNvPr id="2" name="Rectangle 1"/>
          <p:cNvSpPr/>
          <p:nvPr/>
        </p:nvSpPr>
        <p:spPr>
          <a:xfrm>
            <a:off x="2590800" y="3505200"/>
            <a:ext cx="30480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b="1" dirty="0" smtClean="0"/>
              <a:t>seattle.master</a:t>
            </a:r>
            <a:endParaRPr lang="en-US" sz="1400" b="1" dirty="0"/>
          </a:p>
        </p:txBody>
      </p:sp>
      <p:cxnSp>
        <p:nvCxnSpPr>
          <p:cNvPr id="4" name="Straight Connector 3"/>
          <p:cNvCxnSpPr/>
          <p:nvPr/>
        </p:nvCxnSpPr>
        <p:spPr>
          <a:xfrm flipH="1">
            <a:off x="2590800" y="3886200"/>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14600" y="3886200"/>
            <a:ext cx="457200" cy="1600200"/>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0" y="3962400"/>
            <a:ext cx="2514600" cy="2286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Products.aspx</a:t>
            </a:r>
            <a:endParaRPr lang="en-US" sz="1200" b="1" dirty="0"/>
          </a:p>
        </p:txBody>
      </p:sp>
      <p:sp>
        <p:nvSpPr>
          <p:cNvPr id="10" name="Rectangle 9"/>
          <p:cNvSpPr/>
          <p:nvPr/>
        </p:nvSpPr>
        <p:spPr>
          <a:xfrm>
            <a:off x="3124200" y="4572000"/>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Description</a:t>
            </a:r>
            <a:endParaRPr lang="en-US" sz="1000" dirty="0">
              <a:solidFill>
                <a:srgbClr val="FFFFCC"/>
              </a:solidFill>
            </a:endParaRPr>
          </a:p>
        </p:txBody>
      </p:sp>
      <p:sp>
        <p:nvSpPr>
          <p:cNvPr id="11" name="Rectangle 10"/>
          <p:cNvSpPr/>
          <p:nvPr/>
        </p:nvSpPr>
        <p:spPr>
          <a:xfrm>
            <a:off x="3124200" y="4267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Name</a:t>
            </a:r>
            <a:endParaRPr lang="en-US" sz="1000" dirty="0">
              <a:solidFill>
                <a:srgbClr val="FFFFCC"/>
              </a:solidFill>
            </a:endParaRPr>
          </a:p>
        </p:txBody>
      </p:sp>
      <p:sp>
        <p:nvSpPr>
          <p:cNvPr id="12" name="Rectangle 11"/>
          <p:cNvSpPr/>
          <p:nvPr/>
        </p:nvSpPr>
        <p:spPr>
          <a:xfrm>
            <a:off x="4724400" y="45720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Picture</a:t>
            </a:r>
            <a:endParaRPr lang="en-US" sz="1000" dirty="0">
              <a:solidFill>
                <a:srgbClr val="FFFFCC"/>
              </a:solidFill>
            </a:endParaRPr>
          </a:p>
        </p:txBody>
      </p:sp>
      <p:sp>
        <p:nvSpPr>
          <p:cNvPr id="14" name="Rectangle 13"/>
          <p:cNvSpPr/>
          <p:nvPr/>
        </p:nvSpPr>
        <p:spPr>
          <a:xfrm>
            <a:off x="4724400" y="5257800"/>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FFCC"/>
                </a:solidFill>
              </a:rPr>
              <a:t>Product Discounts</a:t>
            </a:r>
            <a:endParaRPr lang="en-US" sz="1000" dirty="0">
              <a:solidFill>
                <a:srgbClr val="FFFFCC"/>
              </a:solidFill>
            </a:endParaRPr>
          </a:p>
        </p:txBody>
      </p:sp>
      <p:cxnSp>
        <p:nvCxnSpPr>
          <p:cNvPr id="15" name="Straight Connector 14"/>
          <p:cNvCxnSpPr/>
          <p:nvPr/>
        </p:nvCxnSpPr>
        <p:spPr>
          <a:xfrm flipH="1">
            <a:off x="2590800" y="6324600"/>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270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Page Layouts and Content Types</a:t>
            </a:r>
            <a:endParaRPr lang="en-US" dirty="0"/>
          </a:p>
        </p:txBody>
      </p:sp>
      <p:sp>
        <p:nvSpPr>
          <p:cNvPr id="13" name="Content Placeholder 12"/>
          <p:cNvSpPr>
            <a:spLocks noGrp="1"/>
          </p:cNvSpPr>
          <p:nvPr>
            <p:ph idx="1"/>
          </p:nvPr>
        </p:nvSpPr>
        <p:spPr/>
        <p:txBody>
          <a:bodyPr/>
          <a:lstStyle/>
          <a:p>
            <a:r>
              <a:rPr lang="en-US" dirty="0"/>
              <a:t>Each page layout is based on a content type</a:t>
            </a:r>
          </a:p>
          <a:p>
            <a:pPr lvl="1"/>
            <a:r>
              <a:rPr lang="en-US" dirty="0"/>
              <a:t>Content type defines collection of site columns</a:t>
            </a:r>
          </a:p>
          <a:p>
            <a:pPr lvl="1"/>
            <a:r>
              <a:rPr lang="en-US" dirty="0"/>
              <a:t>Page layout has field control bound to each site column</a:t>
            </a:r>
          </a:p>
          <a:p>
            <a:pPr lvl="1"/>
            <a:r>
              <a:rPr lang="en-US" dirty="0"/>
              <a:t>Page layout may optionally include Web Part zone(s)</a:t>
            </a:r>
          </a:p>
        </p:txBody>
      </p:sp>
      <p:cxnSp>
        <p:nvCxnSpPr>
          <p:cNvPr id="5" name="Straight Connector 4"/>
          <p:cNvCxnSpPr/>
          <p:nvPr/>
        </p:nvCxnSpPr>
        <p:spPr>
          <a:xfrm flipH="1">
            <a:off x="838200" y="3336662"/>
            <a:ext cx="304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295400" y="3412862"/>
            <a:ext cx="2514600" cy="2667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ProductLayout.aspx</a:t>
            </a:r>
            <a:endParaRPr lang="en-US" sz="1200" b="1" dirty="0"/>
          </a:p>
        </p:txBody>
      </p:sp>
      <p:sp>
        <p:nvSpPr>
          <p:cNvPr id="9" name="Rectangle 8"/>
          <p:cNvSpPr/>
          <p:nvPr/>
        </p:nvSpPr>
        <p:spPr>
          <a:xfrm>
            <a:off x="1371600" y="4022462"/>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10" name="Rectangle 9"/>
          <p:cNvSpPr/>
          <p:nvPr/>
        </p:nvSpPr>
        <p:spPr>
          <a:xfrm>
            <a:off x="1371600" y="3717662"/>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11" name="Rectangle 10"/>
          <p:cNvSpPr/>
          <p:nvPr/>
        </p:nvSpPr>
        <p:spPr>
          <a:xfrm>
            <a:off x="2971800" y="40224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12" name="Rectangle 11"/>
          <p:cNvSpPr/>
          <p:nvPr/>
        </p:nvSpPr>
        <p:spPr>
          <a:xfrm>
            <a:off x="2971800" y="4708262"/>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
        <p:nvSpPr>
          <p:cNvPr id="15" name="Rectangle 14"/>
          <p:cNvSpPr/>
          <p:nvPr/>
        </p:nvSpPr>
        <p:spPr>
          <a:xfrm>
            <a:off x="1371600" y="5622662"/>
            <a:ext cx="2362200" cy="381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Web Part zone</a:t>
            </a:r>
            <a:endParaRPr lang="en-US" sz="1000" b="1" dirty="0"/>
          </a:p>
        </p:txBody>
      </p:sp>
      <p:sp>
        <p:nvSpPr>
          <p:cNvPr id="16" name="Rectangle 15"/>
          <p:cNvSpPr/>
          <p:nvPr/>
        </p:nvSpPr>
        <p:spPr>
          <a:xfrm>
            <a:off x="4572000" y="4403462"/>
            <a:ext cx="3810000" cy="14097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 Page content type</a:t>
            </a:r>
            <a:endParaRPr lang="en-US" sz="1200" b="1" dirty="0"/>
          </a:p>
        </p:txBody>
      </p:sp>
      <p:sp>
        <p:nvSpPr>
          <p:cNvPr id="18" name="Rectangle 17"/>
          <p:cNvSpPr/>
          <p:nvPr/>
        </p:nvSpPr>
        <p:spPr>
          <a:xfrm>
            <a:off x="4724400" y="4708262"/>
            <a:ext cx="3505200" cy="990600"/>
          </a:xfrm>
          <a:prstGeom prst="rect">
            <a:avLst/>
          </a:prstGeom>
          <a:solidFill>
            <a:schemeClr val="accent5">
              <a:lumMod val="50000"/>
            </a:schemeClr>
          </a:solid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i="1" dirty="0" smtClean="0"/>
              <a:t>Site Columns (aka Fields collection)</a:t>
            </a:r>
            <a:endParaRPr lang="en-US" sz="1000" i="1" dirty="0"/>
          </a:p>
        </p:txBody>
      </p:sp>
      <p:sp>
        <p:nvSpPr>
          <p:cNvPr id="19" name="Rectangle 18"/>
          <p:cNvSpPr/>
          <p:nvPr/>
        </p:nvSpPr>
        <p:spPr>
          <a:xfrm>
            <a:off x="48006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1</a:t>
            </a:r>
            <a:endParaRPr lang="en-US" sz="1000" b="1" dirty="0">
              <a:solidFill>
                <a:srgbClr val="FFFFCC"/>
              </a:solidFill>
            </a:endParaRPr>
          </a:p>
        </p:txBody>
      </p:sp>
      <p:sp>
        <p:nvSpPr>
          <p:cNvPr id="20" name="Rectangle 19"/>
          <p:cNvSpPr/>
          <p:nvPr/>
        </p:nvSpPr>
        <p:spPr>
          <a:xfrm>
            <a:off x="56388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2</a:t>
            </a:r>
            <a:endParaRPr lang="en-US" sz="1000" b="1" dirty="0">
              <a:solidFill>
                <a:srgbClr val="FFFFCC"/>
              </a:solidFill>
            </a:endParaRPr>
          </a:p>
        </p:txBody>
      </p:sp>
      <p:sp>
        <p:nvSpPr>
          <p:cNvPr id="21" name="Rectangle 20"/>
          <p:cNvSpPr/>
          <p:nvPr/>
        </p:nvSpPr>
        <p:spPr>
          <a:xfrm>
            <a:off x="64770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3</a:t>
            </a:r>
            <a:endParaRPr lang="en-US" sz="1000" b="1" dirty="0">
              <a:solidFill>
                <a:srgbClr val="FFFFCC"/>
              </a:solidFill>
            </a:endParaRPr>
          </a:p>
        </p:txBody>
      </p:sp>
      <p:sp>
        <p:nvSpPr>
          <p:cNvPr id="22" name="Rectangle 21"/>
          <p:cNvSpPr/>
          <p:nvPr/>
        </p:nvSpPr>
        <p:spPr>
          <a:xfrm>
            <a:off x="7315200" y="4936862"/>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4</a:t>
            </a:r>
            <a:endParaRPr lang="en-US" sz="1000" b="1" dirty="0">
              <a:solidFill>
                <a:srgbClr val="FFFFCC"/>
              </a:solidFill>
            </a:endParaRPr>
          </a:p>
        </p:txBody>
      </p:sp>
      <p:sp>
        <p:nvSpPr>
          <p:cNvPr id="2" name="Freeform 1"/>
          <p:cNvSpPr/>
          <p:nvPr/>
        </p:nvSpPr>
        <p:spPr>
          <a:xfrm>
            <a:off x="3598333" y="3836195"/>
            <a:ext cx="1591734" cy="1241778"/>
          </a:xfrm>
          <a:custGeom>
            <a:avLst/>
            <a:gdLst>
              <a:gd name="connsiteX0" fmla="*/ 0 w 1591734"/>
              <a:gd name="connsiteY0" fmla="*/ 0 h 1241778"/>
              <a:gd name="connsiteX1" fmla="*/ 1196623 w 1591734"/>
              <a:gd name="connsiteY1" fmla="*/ 304800 h 1241778"/>
              <a:gd name="connsiteX2" fmla="*/ 1591734 w 1591734"/>
              <a:gd name="connsiteY2" fmla="*/ 1241778 h 1241778"/>
            </a:gdLst>
            <a:ahLst/>
            <a:cxnLst>
              <a:cxn ang="0">
                <a:pos x="connsiteX0" y="connsiteY0"/>
              </a:cxn>
              <a:cxn ang="0">
                <a:pos x="connsiteX1" y="connsiteY1"/>
              </a:cxn>
              <a:cxn ang="0">
                <a:pos x="connsiteX2" y="connsiteY2"/>
              </a:cxn>
            </a:cxnLst>
            <a:rect l="l" t="t" r="r" b="b"/>
            <a:pathLst>
              <a:path w="1591734" h="1241778">
                <a:moveTo>
                  <a:pt x="0" y="0"/>
                </a:moveTo>
                <a:cubicBezTo>
                  <a:pt x="465667" y="48918"/>
                  <a:pt x="931334" y="97837"/>
                  <a:pt x="1196623" y="304800"/>
                </a:cubicBezTo>
                <a:cubicBezTo>
                  <a:pt x="1461912" y="511763"/>
                  <a:pt x="1526823" y="876770"/>
                  <a:pt x="1591734" y="1241778"/>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Freeform 2"/>
          <p:cNvSpPr/>
          <p:nvPr/>
        </p:nvSpPr>
        <p:spPr>
          <a:xfrm>
            <a:off x="2492022" y="5145706"/>
            <a:ext cx="3546399" cy="1178894"/>
          </a:xfrm>
          <a:custGeom>
            <a:avLst/>
            <a:gdLst>
              <a:gd name="connsiteX0" fmla="*/ 0 w 3546399"/>
              <a:gd name="connsiteY0" fmla="*/ 0 h 1178894"/>
              <a:gd name="connsiteX1" fmla="*/ 2968978 w 3546399"/>
              <a:gd name="connsiteY1" fmla="*/ 1174045 h 1178894"/>
              <a:gd name="connsiteX2" fmla="*/ 3544711 w 3546399"/>
              <a:gd name="connsiteY2" fmla="*/ 338667 h 1178894"/>
            </a:gdLst>
            <a:ahLst/>
            <a:cxnLst>
              <a:cxn ang="0">
                <a:pos x="connsiteX0" y="connsiteY0"/>
              </a:cxn>
              <a:cxn ang="0">
                <a:pos x="connsiteX1" y="connsiteY1"/>
              </a:cxn>
              <a:cxn ang="0">
                <a:pos x="connsiteX2" y="connsiteY2"/>
              </a:cxn>
            </a:cxnLst>
            <a:rect l="l" t="t" r="r" b="b"/>
            <a:pathLst>
              <a:path w="3546399" h="1178894">
                <a:moveTo>
                  <a:pt x="0" y="0"/>
                </a:moveTo>
                <a:cubicBezTo>
                  <a:pt x="1189096" y="558800"/>
                  <a:pt x="2378193" y="1117601"/>
                  <a:pt x="2968978" y="1174045"/>
                </a:cubicBezTo>
                <a:cubicBezTo>
                  <a:pt x="3559763" y="1230490"/>
                  <a:pt x="3552237" y="784578"/>
                  <a:pt x="3544711" y="338667"/>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3598333" y="4022462"/>
            <a:ext cx="3239911" cy="1089378"/>
          </a:xfrm>
          <a:custGeom>
            <a:avLst/>
            <a:gdLst>
              <a:gd name="connsiteX0" fmla="*/ 0 w 3375377"/>
              <a:gd name="connsiteY0" fmla="*/ 155801 h 900868"/>
              <a:gd name="connsiteX1" fmla="*/ 2460977 w 3375377"/>
              <a:gd name="connsiteY1" fmla="*/ 54201 h 900868"/>
              <a:gd name="connsiteX2" fmla="*/ 3375377 w 3375377"/>
              <a:gd name="connsiteY2" fmla="*/ 900868 h 900868"/>
            </a:gdLst>
            <a:ahLst/>
            <a:cxnLst>
              <a:cxn ang="0">
                <a:pos x="connsiteX0" y="connsiteY0"/>
              </a:cxn>
              <a:cxn ang="0">
                <a:pos x="connsiteX1" y="connsiteY1"/>
              </a:cxn>
              <a:cxn ang="0">
                <a:pos x="connsiteX2" y="connsiteY2"/>
              </a:cxn>
            </a:cxnLst>
            <a:rect l="l" t="t" r="r" b="b"/>
            <a:pathLst>
              <a:path w="3375377" h="900868">
                <a:moveTo>
                  <a:pt x="0" y="155801"/>
                </a:moveTo>
                <a:cubicBezTo>
                  <a:pt x="949207" y="42912"/>
                  <a:pt x="1898414" y="-69977"/>
                  <a:pt x="2460977" y="54201"/>
                </a:cubicBezTo>
                <a:cubicBezTo>
                  <a:pt x="3023540" y="178379"/>
                  <a:pt x="3199458" y="539623"/>
                  <a:pt x="3375377" y="900868"/>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3352800" y="5360195"/>
            <a:ext cx="4665155" cy="881483"/>
          </a:xfrm>
          <a:custGeom>
            <a:avLst/>
            <a:gdLst>
              <a:gd name="connsiteX0" fmla="*/ 0 w 4487355"/>
              <a:gd name="connsiteY0" fmla="*/ 0 h 881483"/>
              <a:gd name="connsiteX1" fmla="*/ 4018844 w 4487355"/>
              <a:gd name="connsiteY1" fmla="*/ 880534 h 881483"/>
              <a:gd name="connsiteX2" fmla="*/ 4244622 w 4487355"/>
              <a:gd name="connsiteY2" fmla="*/ 135467 h 881483"/>
            </a:gdLst>
            <a:ahLst/>
            <a:cxnLst>
              <a:cxn ang="0">
                <a:pos x="connsiteX0" y="connsiteY0"/>
              </a:cxn>
              <a:cxn ang="0">
                <a:pos x="connsiteX1" y="connsiteY1"/>
              </a:cxn>
              <a:cxn ang="0">
                <a:pos x="connsiteX2" y="connsiteY2"/>
              </a:cxn>
            </a:cxnLst>
            <a:rect l="l" t="t" r="r" b="b"/>
            <a:pathLst>
              <a:path w="4487355" h="881483">
                <a:moveTo>
                  <a:pt x="0" y="0"/>
                </a:moveTo>
                <a:cubicBezTo>
                  <a:pt x="1655703" y="428978"/>
                  <a:pt x="3311407" y="857956"/>
                  <a:pt x="4018844" y="880534"/>
                </a:cubicBezTo>
                <a:cubicBezTo>
                  <a:pt x="4726281" y="903112"/>
                  <a:pt x="4485451" y="519289"/>
                  <a:pt x="4244622" y="135467"/>
                </a:cubicBezTo>
              </a:path>
            </a:pathLst>
          </a:custGeom>
          <a:ln w="28575">
            <a:solidFill>
              <a:srgbClr val="FF0000">
                <a:alpha val="50196"/>
              </a:srgb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4977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Publishing Sites</a:t>
            </a:r>
          </a:p>
          <a:p>
            <a:r>
              <a:rPr lang="en-US" dirty="0"/>
              <a:t>Publishing </a:t>
            </a:r>
            <a:r>
              <a:rPr lang="en-US" dirty="0" smtClean="0"/>
              <a:t>Site Navigation</a:t>
            </a:r>
            <a:endParaRPr lang="en-US" dirty="0" smtClean="0"/>
          </a:p>
          <a:p>
            <a:r>
              <a:rPr lang="en-US" dirty="0" smtClean="0"/>
              <a:t>Page Layouts</a:t>
            </a:r>
          </a:p>
          <a:p>
            <a:r>
              <a:rPr lang="en-US" dirty="0" smtClean="0"/>
              <a:t>Design Manager</a:t>
            </a:r>
          </a:p>
          <a:p>
            <a:r>
              <a:rPr lang="en-US" dirty="0" smtClean="0"/>
              <a:t>Cross-site Publishing</a:t>
            </a:r>
            <a:endParaRPr lang="en-US" dirty="0" smtClean="0"/>
          </a:p>
          <a:p>
            <a:r>
              <a:rPr lang="en-US" dirty="0" smtClean="0"/>
              <a:t>CSOM API for Publishing</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Content Type Can Have Many Page </a:t>
            </a:r>
            <a:r>
              <a:rPr lang="en-US" sz="2600" dirty="0"/>
              <a:t>Layouts </a:t>
            </a:r>
          </a:p>
        </p:txBody>
      </p:sp>
      <p:sp>
        <p:nvSpPr>
          <p:cNvPr id="3" name="Content Placeholder 2"/>
          <p:cNvSpPr>
            <a:spLocks noGrp="1"/>
          </p:cNvSpPr>
          <p:nvPr>
            <p:ph idx="1"/>
          </p:nvPr>
        </p:nvSpPr>
        <p:spPr/>
        <p:txBody>
          <a:bodyPr/>
          <a:lstStyle/>
          <a:p>
            <a:r>
              <a:rPr lang="en-US" dirty="0" smtClean="0"/>
              <a:t>Multiple page layouts can use same content type</a:t>
            </a:r>
          </a:p>
          <a:p>
            <a:pPr lvl="1"/>
            <a:r>
              <a:rPr lang="en-US" dirty="0" smtClean="0"/>
              <a:t>Provides alternative ways to layout the same content</a:t>
            </a:r>
            <a:endParaRPr lang="en-US" dirty="0"/>
          </a:p>
        </p:txBody>
      </p:sp>
      <p:sp>
        <p:nvSpPr>
          <p:cNvPr id="5" name="Rectangle 4"/>
          <p:cNvSpPr/>
          <p:nvPr/>
        </p:nvSpPr>
        <p:spPr>
          <a:xfrm>
            <a:off x="457200" y="4343400"/>
            <a:ext cx="2514600" cy="2286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ProductLayout1.aspx</a:t>
            </a:r>
            <a:endParaRPr lang="en-US" sz="1200" b="1" dirty="0"/>
          </a:p>
        </p:txBody>
      </p:sp>
      <p:sp>
        <p:nvSpPr>
          <p:cNvPr id="6" name="Rectangle 5"/>
          <p:cNvSpPr/>
          <p:nvPr/>
        </p:nvSpPr>
        <p:spPr>
          <a:xfrm>
            <a:off x="533400" y="4953000"/>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7" name="Rectangle 6"/>
          <p:cNvSpPr/>
          <p:nvPr/>
        </p:nvSpPr>
        <p:spPr>
          <a:xfrm>
            <a:off x="533400" y="4648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8" name="Rectangle 7"/>
          <p:cNvSpPr/>
          <p:nvPr/>
        </p:nvSpPr>
        <p:spPr>
          <a:xfrm>
            <a:off x="2133600" y="49530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9" name="Rectangle 8"/>
          <p:cNvSpPr/>
          <p:nvPr/>
        </p:nvSpPr>
        <p:spPr>
          <a:xfrm>
            <a:off x="2133600" y="5638800"/>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
        <p:nvSpPr>
          <p:cNvPr id="11" name="Rectangle 10"/>
          <p:cNvSpPr/>
          <p:nvPr/>
        </p:nvSpPr>
        <p:spPr>
          <a:xfrm>
            <a:off x="2514600" y="2628900"/>
            <a:ext cx="3810000" cy="14097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 Page content type</a:t>
            </a:r>
            <a:endParaRPr lang="en-US" sz="1200" b="1" dirty="0"/>
          </a:p>
        </p:txBody>
      </p:sp>
      <p:sp>
        <p:nvSpPr>
          <p:cNvPr id="12" name="Rectangle 11"/>
          <p:cNvSpPr/>
          <p:nvPr/>
        </p:nvSpPr>
        <p:spPr>
          <a:xfrm>
            <a:off x="2667000" y="2933700"/>
            <a:ext cx="3505200" cy="990600"/>
          </a:xfrm>
          <a:prstGeom prst="rect">
            <a:avLst/>
          </a:prstGeom>
          <a:solidFill>
            <a:schemeClr val="accent5">
              <a:lumMod val="50000"/>
            </a:schemeClr>
          </a:solidFill>
          <a:ln w="31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00" i="1" dirty="0" smtClean="0"/>
              <a:t>Site Columns (aka Fields collection)</a:t>
            </a:r>
            <a:endParaRPr lang="en-US" sz="1000" i="1" dirty="0"/>
          </a:p>
        </p:txBody>
      </p:sp>
      <p:sp>
        <p:nvSpPr>
          <p:cNvPr id="13" name="Rectangle 12"/>
          <p:cNvSpPr/>
          <p:nvPr/>
        </p:nvSpPr>
        <p:spPr>
          <a:xfrm>
            <a:off x="27432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1</a:t>
            </a:r>
            <a:endParaRPr lang="en-US" sz="1000" b="1" dirty="0">
              <a:solidFill>
                <a:srgbClr val="FFFFCC"/>
              </a:solidFill>
            </a:endParaRPr>
          </a:p>
        </p:txBody>
      </p:sp>
      <p:sp>
        <p:nvSpPr>
          <p:cNvPr id="14" name="Rectangle 13"/>
          <p:cNvSpPr/>
          <p:nvPr/>
        </p:nvSpPr>
        <p:spPr>
          <a:xfrm>
            <a:off x="35814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2</a:t>
            </a:r>
            <a:endParaRPr lang="en-US" sz="1000" b="1" dirty="0">
              <a:solidFill>
                <a:srgbClr val="FFFFCC"/>
              </a:solidFill>
            </a:endParaRPr>
          </a:p>
        </p:txBody>
      </p:sp>
      <p:sp>
        <p:nvSpPr>
          <p:cNvPr id="15" name="Rectangle 14"/>
          <p:cNvSpPr/>
          <p:nvPr/>
        </p:nvSpPr>
        <p:spPr>
          <a:xfrm>
            <a:off x="44196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3</a:t>
            </a:r>
            <a:endParaRPr lang="en-US" sz="1000" b="1" dirty="0">
              <a:solidFill>
                <a:srgbClr val="FFFFCC"/>
              </a:solidFill>
            </a:endParaRPr>
          </a:p>
        </p:txBody>
      </p:sp>
      <p:sp>
        <p:nvSpPr>
          <p:cNvPr id="16" name="Rectangle 15"/>
          <p:cNvSpPr/>
          <p:nvPr/>
        </p:nvSpPr>
        <p:spPr>
          <a:xfrm>
            <a:off x="5257800" y="31623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Site Column 4</a:t>
            </a:r>
            <a:endParaRPr lang="en-US" sz="1000" b="1" dirty="0">
              <a:solidFill>
                <a:srgbClr val="FFFFCC"/>
              </a:solidFill>
            </a:endParaRPr>
          </a:p>
        </p:txBody>
      </p:sp>
      <p:sp>
        <p:nvSpPr>
          <p:cNvPr id="21" name="Rectangle 20"/>
          <p:cNvSpPr/>
          <p:nvPr/>
        </p:nvSpPr>
        <p:spPr>
          <a:xfrm>
            <a:off x="3276600" y="4343400"/>
            <a:ext cx="2514600" cy="2286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ProductLayout2.aspx</a:t>
            </a:r>
            <a:endParaRPr lang="en-US" sz="1200" b="1" dirty="0"/>
          </a:p>
        </p:txBody>
      </p:sp>
      <p:sp>
        <p:nvSpPr>
          <p:cNvPr id="22" name="Rectangle 21"/>
          <p:cNvSpPr/>
          <p:nvPr/>
        </p:nvSpPr>
        <p:spPr>
          <a:xfrm>
            <a:off x="4185356" y="4953000"/>
            <a:ext cx="1529644" cy="15240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23" name="Rectangle 22"/>
          <p:cNvSpPr/>
          <p:nvPr/>
        </p:nvSpPr>
        <p:spPr>
          <a:xfrm>
            <a:off x="3352800" y="4648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24" name="Rectangle 23"/>
          <p:cNvSpPr/>
          <p:nvPr/>
        </p:nvSpPr>
        <p:spPr>
          <a:xfrm>
            <a:off x="3352800" y="49530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25" name="Rectangle 24"/>
          <p:cNvSpPr/>
          <p:nvPr/>
        </p:nvSpPr>
        <p:spPr>
          <a:xfrm>
            <a:off x="3352800" y="5638800"/>
            <a:ext cx="762000" cy="8382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
        <p:nvSpPr>
          <p:cNvPr id="27" name="Rectangle 26"/>
          <p:cNvSpPr/>
          <p:nvPr/>
        </p:nvSpPr>
        <p:spPr>
          <a:xfrm>
            <a:off x="6019800" y="4343400"/>
            <a:ext cx="2514600" cy="2286000"/>
          </a:xfrm>
          <a:prstGeom prst="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t>ProductLayout3.aspx</a:t>
            </a:r>
            <a:endParaRPr lang="en-US" sz="1200" b="1" dirty="0"/>
          </a:p>
        </p:txBody>
      </p:sp>
      <p:sp>
        <p:nvSpPr>
          <p:cNvPr id="28" name="Rectangle 27"/>
          <p:cNvSpPr/>
          <p:nvPr/>
        </p:nvSpPr>
        <p:spPr>
          <a:xfrm>
            <a:off x="6096000" y="4953000"/>
            <a:ext cx="2362200" cy="860778"/>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2</a:t>
            </a:r>
            <a:endParaRPr lang="en-US" sz="1000" b="1" dirty="0">
              <a:solidFill>
                <a:srgbClr val="FFFFCC"/>
              </a:solidFill>
            </a:endParaRPr>
          </a:p>
        </p:txBody>
      </p:sp>
      <p:sp>
        <p:nvSpPr>
          <p:cNvPr id="29" name="Rectangle 28"/>
          <p:cNvSpPr/>
          <p:nvPr/>
        </p:nvSpPr>
        <p:spPr>
          <a:xfrm>
            <a:off x="6096000" y="4648200"/>
            <a:ext cx="2362200" cy="228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1</a:t>
            </a:r>
            <a:endParaRPr lang="en-US" sz="1000" b="1" dirty="0">
              <a:solidFill>
                <a:srgbClr val="FFFFCC"/>
              </a:solidFill>
            </a:endParaRPr>
          </a:p>
        </p:txBody>
      </p:sp>
      <p:sp>
        <p:nvSpPr>
          <p:cNvPr id="30" name="Rectangle 29"/>
          <p:cNvSpPr/>
          <p:nvPr/>
        </p:nvSpPr>
        <p:spPr>
          <a:xfrm>
            <a:off x="6096000" y="5867400"/>
            <a:ext cx="762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3</a:t>
            </a:r>
            <a:endParaRPr lang="en-US" sz="1000" b="1" dirty="0">
              <a:solidFill>
                <a:srgbClr val="FFFFCC"/>
              </a:solidFill>
            </a:endParaRPr>
          </a:p>
        </p:txBody>
      </p:sp>
      <p:sp>
        <p:nvSpPr>
          <p:cNvPr id="31" name="Rectangle 30"/>
          <p:cNvSpPr/>
          <p:nvPr/>
        </p:nvSpPr>
        <p:spPr>
          <a:xfrm>
            <a:off x="6934200" y="5867400"/>
            <a:ext cx="1524000" cy="609600"/>
          </a:xfrm>
          <a:prstGeom prst="rect">
            <a:avLst/>
          </a:prstGeom>
          <a:solidFill>
            <a:srgbClr val="FFFFCC">
              <a:alpha val="14118"/>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FFCC"/>
                </a:solidFill>
              </a:rPr>
              <a:t>Field Control 4</a:t>
            </a:r>
            <a:endParaRPr lang="en-US" sz="1000" b="1" dirty="0">
              <a:solidFill>
                <a:srgbClr val="FFFFCC"/>
              </a:solidFill>
            </a:endParaRPr>
          </a:p>
        </p:txBody>
      </p:sp>
    </p:spTree>
    <p:extLst>
      <p:ext uri="{BB962C8B-B14F-4D97-AF65-F5344CB8AC3E}">
        <p14:creationId xmlns:p14="http://schemas.microsoft.com/office/powerpoint/2010/main" val="3547588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Pages Layouts Live?</a:t>
            </a:r>
            <a:endParaRPr lang="en-US" dirty="0"/>
          </a:p>
        </p:txBody>
      </p:sp>
      <p:sp>
        <p:nvSpPr>
          <p:cNvPr id="3" name="Content Placeholder 2"/>
          <p:cNvSpPr>
            <a:spLocks noGrp="1"/>
          </p:cNvSpPr>
          <p:nvPr>
            <p:ph idx="1"/>
          </p:nvPr>
        </p:nvSpPr>
        <p:spPr/>
        <p:txBody>
          <a:bodyPr/>
          <a:lstStyle/>
          <a:p>
            <a:r>
              <a:rPr lang="en-US" dirty="0" smtClean="0"/>
              <a:t>Page Layouts deployed to Master Page Gallery</a:t>
            </a:r>
          </a:p>
          <a:p>
            <a:pPr lvl="1"/>
            <a:r>
              <a:rPr lang="en-US" dirty="0" smtClean="0"/>
              <a:t>Page layout can be used in current site</a:t>
            </a:r>
          </a:p>
          <a:p>
            <a:pPr lvl="1"/>
            <a:r>
              <a:rPr lang="en-US" dirty="0"/>
              <a:t>Page layout </a:t>
            </a:r>
            <a:r>
              <a:rPr lang="en-US" dirty="0" smtClean="0"/>
              <a:t>can be used in all descendant sites</a:t>
            </a:r>
          </a:p>
          <a:p>
            <a:pPr lvl="1"/>
            <a:r>
              <a:rPr lang="en-US" dirty="0" smtClean="0"/>
              <a:t>Page layout in top site usable throughout site collection</a:t>
            </a:r>
          </a:p>
          <a:p>
            <a:pPr lvl="1"/>
            <a:endParaRPr lang="en-US" dirty="0"/>
          </a:p>
          <a:p>
            <a:endParaRPr lang="en-US" dirty="0"/>
          </a:p>
        </p:txBody>
      </p:sp>
      <p:pic>
        <p:nvPicPr>
          <p:cNvPr id="4" name="Picture 3"/>
          <p:cNvPicPr>
            <a:picLocks noChangeAspect="1"/>
          </p:cNvPicPr>
          <p:nvPr/>
        </p:nvPicPr>
        <p:blipFill>
          <a:blip r:embed="rId3"/>
          <a:stretch>
            <a:fillRect/>
          </a:stretch>
        </p:blipFill>
        <p:spPr>
          <a:xfrm>
            <a:off x="1219200" y="3431306"/>
            <a:ext cx="5562600" cy="3198094"/>
          </a:xfrm>
          <a:prstGeom prst="rect">
            <a:avLst/>
          </a:prstGeom>
          <a:ln>
            <a:solidFill>
              <a:schemeClr val="bg1">
                <a:lumMod val="50000"/>
              </a:schemeClr>
            </a:solidFill>
          </a:ln>
        </p:spPr>
      </p:pic>
    </p:spTree>
    <p:extLst>
      <p:ext uri="{BB962C8B-B14F-4D97-AF65-F5344CB8AC3E}">
        <p14:creationId xmlns:p14="http://schemas.microsoft.com/office/powerpoint/2010/main" val="2504209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Site Columns</a:t>
            </a:r>
            <a:endParaRPr lang="en-US" dirty="0"/>
          </a:p>
        </p:txBody>
      </p:sp>
      <p:pic>
        <p:nvPicPr>
          <p:cNvPr id="4" name="Picture 3"/>
          <p:cNvPicPr>
            <a:picLocks noChangeAspect="1"/>
          </p:cNvPicPr>
          <p:nvPr/>
        </p:nvPicPr>
        <p:blipFill>
          <a:blip r:embed="rId3"/>
          <a:stretch>
            <a:fillRect/>
          </a:stretch>
        </p:blipFill>
        <p:spPr>
          <a:xfrm>
            <a:off x="533400" y="1447800"/>
            <a:ext cx="7505700" cy="3695700"/>
          </a:xfrm>
          <a:prstGeom prst="rect">
            <a:avLst/>
          </a:prstGeom>
          <a:ln>
            <a:solidFill>
              <a:schemeClr val="bg1">
                <a:lumMod val="50000"/>
              </a:schemeClr>
            </a:solidFill>
          </a:ln>
        </p:spPr>
      </p:pic>
    </p:spTree>
    <p:extLst>
      <p:ext uri="{BB962C8B-B14F-4D97-AF65-F5344CB8AC3E}">
        <p14:creationId xmlns:p14="http://schemas.microsoft.com/office/powerpoint/2010/main" val="3849797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Layout Site Columns</a:t>
            </a:r>
            <a:endParaRPr lang="en-US" dirty="0"/>
          </a:p>
        </p:txBody>
      </p:sp>
      <p:pic>
        <p:nvPicPr>
          <p:cNvPr id="4" name="Picture 3"/>
          <p:cNvPicPr>
            <a:picLocks noChangeAspect="1"/>
          </p:cNvPicPr>
          <p:nvPr/>
        </p:nvPicPr>
        <p:blipFill>
          <a:blip r:embed="rId2"/>
          <a:stretch>
            <a:fillRect/>
          </a:stretch>
        </p:blipFill>
        <p:spPr>
          <a:xfrm>
            <a:off x="685800" y="1447800"/>
            <a:ext cx="7038975" cy="2990850"/>
          </a:xfrm>
          <a:prstGeom prst="rect">
            <a:avLst/>
          </a:prstGeom>
          <a:ln>
            <a:solidFill>
              <a:schemeClr val="bg1">
                <a:lumMod val="50000"/>
              </a:schemeClr>
            </a:solidFill>
          </a:ln>
        </p:spPr>
      </p:pic>
    </p:spTree>
    <p:extLst>
      <p:ext uri="{BB962C8B-B14F-4D97-AF65-F5344CB8AC3E}">
        <p14:creationId xmlns:p14="http://schemas.microsoft.com/office/powerpoint/2010/main" val="997453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Type Inheritance</a:t>
            </a:r>
            <a:endParaRPr lang="en-US" dirty="0"/>
          </a:p>
        </p:txBody>
      </p:sp>
      <p:sp>
        <p:nvSpPr>
          <p:cNvPr id="35" name="Content Placeholder 34"/>
          <p:cNvSpPr>
            <a:spLocks noGrp="1"/>
          </p:cNvSpPr>
          <p:nvPr>
            <p:ph idx="1"/>
          </p:nvPr>
        </p:nvSpPr>
        <p:spPr/>
        <p:txBody>
          <a:bodyPr/>
          <a:lstStyle/>
          <a:p>
            <a:r>
              <a:rPr lang="en-US" dirty="0" smtClean="0"/>
              <a:t>Publishing page content types inherit from Page</a:t>
            </a:r>
          </a:p>
          <a:p>
            <a:pPr lvl="1"/>
            <a:r>
              <a:rPr lang="en-US" dirty="0" smtClean="0"/>
              <a:t>Welcome Page and Article Page provides out of box</a:t>
            </a:r>
          </a:p>
          <a:p>
            <a:pPr lvl="1"/>
            <a:r>
              <a:rPr lang="en-US" dirty="0" smtClean="0"/>
              <a:t>Custom content types should inherit from Page as well</a:t>
            </a:r>
          </a:p>
          <a:p>
            <a:pPr lvl="1"/>
            <a:endParaRPr lang="en-US" dirty="0"/>
          </a:p>
        </p:txBody>
      </p:sp>
      <p:grpSp>
        <p:nvGrpSpPr>
          <p:cNvPr id="34" name="Group 33"/>
          <p:cNvGrpSpPr/>
          <p:nvPr/>
        </p:nvGrpSpPr>
        <p:grpSpPr>
          <a:xfrm>
            <a:off x="1676400" y="2971800"/>
            <a:ext cx="4343401" cy="3638930"/>
            <a:chOff x="3239909" y="1426633"/>
            <a:chExt cx="3618091" cy="4745567"/>
          </a:xfrm>
        </p:grpSpPr>
        <p:sp>
          <p:nvSpPr>
            <p:cNvPr id="4" name="Rectangle 3"/>
            <p:cNvSpPr/>
            <p:nvPr/>
          </p:nvSpPr>
          <p:spPr>
            <a:xfrm>
              <a:off x="3239910" y="142663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Item</a:t>
              </a:r>
              <a:endParaRPr lang="en-US" sz="1200" b="1" dirty="0">
                <a:latin typeface="+mj-lt"/>
              </a:endParaRPr>
            </a:p>
          </p:txBody>
        </p:sp>
        <p:sp>
          <p:nvSpPr>
            <p:cNvPr id="6" name="Rectangle 5"/>
            <p:cNvSpPr/>
            <p:nvPr/>
          </p:nvSpPr>
          <p:spPr>
            <a:xfrm>
              <a:off x="3239909" y="205014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Document</a:t>
              </a:r>
              <a:endParaRPr lang="en-US" sz="1200" b="1" dirty="0">
                <a:latin typeface="+mj-lt"/>
              </a:endParaRPr>
            </a:p>
          </p:txBody>
        </p:sp>
        <p:sp>
          <p:nvSpPr>
            <p:cNvPr id="7" name="Rectangle 6"/>
            <p:cNvSpPr/>
            <p:nvPr/>
          </p:nvSpPr>
          <p:spPr>
            <a:xfrm>
              <a:off x="3251199" y="2673653"/>
              <a:ext cx="2160077"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System Page</a:t>
              </a:r>
              <a:endParaRPr lang="en-US" sz="1200" b="1" dirty="0">
                <a:latin typeface="+mj-lt"/>
              </a:endParaRPr>
            </a:p>
          </p:txBody>
        </p:sp>
        <p:sp>
          <p:nvSpPr>
            <p:cNvPr id="8" name="Rectangle 7"/>
            <p:cNvSpPr/>
            <p:nvPr/>
          </p:nvSpPr>
          <p:spPr>
            <a:xfrm>
              <a:off x="3239910" y="329716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Page</a:t>
              </a:r>
              <a:endParaRPr lang="en-US" sz="1200" b="1" dirty="0">
                <a:latin typeface="+mj-lt"/>
              </a:endParaRPr>
            </a:p>
          </p:txBody>
        </p:sp>
        <p:cxnSp>
          <p:nvCxnSpPr>
            <p:cNvPr id="18" name="Straight Arrow Connector 17"/>
            <p:cNvCxnSpPr>
              <a:stCxn id="4" idx="2"/>
              <a:endCxn id="6" idx="0"/>
            </p:cNvCxnSpPr>
            <p:nvPr/>
          </p:nvCxnSpPr>
          <p:spPr>
            <a:xfrm flipH="1">
              <a:off x="4325055" y="1807633"/>
              <a:ext cx="1" cy="24251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7" idx="0"/>
            </p:cNvCxnSpPr>
            <p:nvPr/>
          </p:nvCxnSpPr>
          <p:spPr>
            <a:xfrm>
              <a:off x="4325055" y="2431143"/>
              <a:ext cx="6183" cy="24251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8" idx="0"/>
            </p:cNvCxnSpPr>
            <p:nvPr/>
          </p:nvCxnSpPr>
          <p:spPr>
            <a:xfrm flipH="1">
              <a:off x="4325056" y="3054653"/>
              <a:ext cx="6182" cy="24251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687709" y="392067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Welcome Page</a:t>
              </a:r>
              <a:endParaRPr lang="en-US" sz="1200" b="1" dirty="0">
                <a:latin typeface="+mj-lt"/>
              </a:endParaRPr>
            </a:p>
          </p:txBody>
        </p:sp>
        <p:sp>
          <p:nvSpPr>
            <p:cNvPr id="14" name="Rectangle 13"/>
            <p:cNvSpPr/>
            <p:nvPr/>
          </p:nvSpPr>
          <p:spPr>
            <a:xfrm>
              <a:off x="4687709" y="4544183"/>
              <a:ext cx="2170291" cy="381000"/>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Article Page</a:t>
              </a:r>
              <a:endParaRPr lang="en-US" sz="1200" b="1" dirty="0">
                <a:latin typeface="+mj-lt"/>
              </a:endParaRPr>
            </a:p>
          </p:txBody>
        </p:sp>
        <p:sp>
          <p:nvSpPr>
            <p:cNvPr id="15" name="Rectangle 14"/>
            <p:cNvSpPr/>
            <p:nvPr/>
          </p:nvSpPr>
          <p:spPr>
            <a:xfrm>
              <a:off x="4687709" y="5167693"/>
              <a:ext cx="2170291" cy="381000"/>
            </a:xfrm>
            <a:prstGeom prst="rect">
              <a:avLst/>
            </a:prstGeom>
            <a:solidFill>
              <a:schemeClr val="accent3">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Landing Page</a:t>
              </a:r>
              <a:endParaRPr lang="en-US" sz="1200" b="1" dirty="0">
                <a:latin typeface="+mj-lt"/>
              </a:endParaRPr>
            </a:p>
          </p:txBody>
        </p:sp>
        <p:sp>
          <p:nvSpPr>
            <p:cNvPr id="16" name="Rectangle 15"/>
            <p:cNvSpPr/>
            <p:nvPr/>
          </p:nvSpPr>
          <p:spPr>
            <a:xfrm>
              <a:off x="4687709" y="5791200"/>
              <a:ext cx="2170291" cy="381000"/>
            </a:xfrm>
            <a:prstGeom prst="rect">
              <a:avLst/>
            </a:prstGeom>
            <a:solidFill>
              <a:schemeClr val="accent3">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mj-lt"/>
                </a:rPr>
                <a:t>Product Page</a:t>
              </a:r>
              <a:endParaRPr lang="en-US" sz="1200" b="1" dirty="0">
                <a:latin typeface="+mj-lt"/>
              </a:endParaRPr>
            </a:p>
          </p:txBody>
        </p:sp>
        <p:cxnSp>
          <p:nvCxnSpPr>
            <p:cNvPr id="24" name="Elbow Connector 23"/>
            <p:cNvCxnSpPr>
              <a:stCxn id="8" idx="2"/>
              <a:endCxn id="16" idx="1"/>
            </p:cNvCxnSpPr>
            <p:nvPr/>
          </p:nvCxnSpPr>
          <p:spPr>
            <a:xfrm rot="16200000" flipH="1">
              <a:off x="3354614" y="4648604"/>
              <a:ext cx="2303537"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8" idx="2"/>
              <a:endCxn id="15" idx="1"/>
            </p:cNvCxnSpPr>
            <p:nvPr/>
          </p:nvCxnSpPr>
          <p:spPr>
            <a:xfrm rot="16200000" flipH="1">
              <a:off x="3666367" y="4336851"/>
              <a:ext cx="1680030"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2"/>
              <a:endCxn id="14" idx="1"/>
            </p:cNvCxnSpPr>
            <p:nvPr/>
          </p:nvCxnSpPr>
          <p:spPr>
            <a:xfrm rot="16200000" flipH="1">
              <a:off x="3978122" y="4025096"/>
              <a:ext cx="1056520"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2"/>
              <a:endCxn id="13" idx="1"/>
            </p:cNvCxnSpPr>
            <p:nvPr/>
          </p:nvCxnSpPr>
          <p:spPr>
            <a:xfrm rot="16200000" flipH="1">
              <a:off x="4289877" y="3713341"/>
              <a:ext cx="433010" cy="362653"/>
            </a:xfrm>
            <a:prstGeom prst="bentConnector2">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p:cNvCxnSpPr/>
          <p:nvPr/>
        </p:nvCxnSpPr>
        <p:spPr>
          <a:xfrm flipH="1" flipV="1">
            <a:off x="6152444" y="6096000"/>
            <a:ext cx="476956" cy="173995"/>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141156" y="6269995"/>
            <a:ext cx="488244" cy="175961"/>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553200" y="6139190"/>
            <a:ext cx="1625766" cy="261610"/>
          </a:xfrm>
          <a:prstGeom prst="rect">
            <a:avLst/>
          </a:prstGeom>
          <a:solidFill>
            <a:schemeClr val="bg1"/>
          </a:solidFill>
          <a:ln>
            <a:solidFill>
              <a:schemeClr val="tx1"/>
            </a:solidFill>
          </a:ln>
        </p:spPr>
        <p:txBody>
          <a:bodyPr wrap="none" rtlCol="0">
            <a:spAutoFit/>
          </a:bodyPr>
          <a:lstStyle/>
          <a:p>
            <a:r>
              <a:rPr lang="en-US" sz="1100" dirty="0" smtClean="0">
                <a:solidFill>
                  <a:schemeClr val="bg1">
                    <a:lumMod val="50000"/>
                  </a:schemeClr>
                </a:solidFill>
              </a:rPr>
              <a:t>Custom Content Types</a:t>
            </a:r>
            <a:endParaRPr lang="en-US" sz="1100" dirty="0">
              <a:solidFill>
                <a:schemeClr val="bg1">
                  <a:lumMod val="50000"/>
                </a:schemeClr>
              </a:solidFill>
            </a:endParaRPr>
          </a:p>
        </p:txBody>
      </p:sp>
    </p:spTree>
    <p:extLst>
      <p:ext uri="{BB962C8B-B14F-4D97-AF65-F5344CB8AC3E}">
        <p14:creationId xmlns:p14="http://schemas.microsoft.com/office/powerpoint/2010/main" val="1325647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Content Types</a:t>
            </a:r>
            <a:endParaRPr lang="en-US" dirty="0"/>
          </a:p>
        </p:txBody>
      </p:sp>
      <p:sp>
        <p:nvSpPr>
          <p:cNvPr id="3" name="Content Placeholder 2"/>
          <p:cNvSpPr>
            <a:spLocks noGrp="1"/>
          </p:cNvSpPr>
          <p:nvPr>
            <p:ph idx="1"/>
          </p:nvPr>
        </p:nvSpPr>
        <p:spPr/>
        <p:txBody>
          <a:bodyPr>
            <a:normAutofit/>
          </a:bodyPr>
          <a:lstStyle/>
          <a:p>
            <a:r>
              <a:rPr lang="en-US" sz="2400" dirty="0" smtClean="0"/>
              <a:t>Publishing Content Types</a:t>
            </a:r>
          </a:p>
          <a:p>
            <a:endParaRPr lang="en-US" sz="2400" dirty="0" smtClean="0"/>
          </a:p>
          <a:p>
            <a:endParaRPr lang="en-US" sz="2400" dirty="0"/>
          </a:p>
          <a:p>
            <a:endParaRPr lang="en-US" sz="2400" dirty="0" smtClean="0"/>
          </a:p>
          <a:p>
            <a:endParaRPr lang="en-US" sz="2400" dirty="0"/>
          </a:p>
          <a:p>
            <a:r>
              <a:rPr lang="en-US" sz="2400" dirty="0" smtClean="0"/>
              <a:t>Page Layout Content Types</a:t>
            </a:r>
          </a:p>
        </p:txBody>
      </p:sp>
      <p:pic>
        <p:nvPicPr>
          <p:cNvPr id="4" name="Picture 3"/>
          <p:cNvPicPr>
            <a:picLocks noChangeAspect="1"/>
          </p:cNvPicPr>
          <p:nvPr/>
        </p:nvPicPr>
        <p:blipFill>
          <a:blip r:embed="rId2"/>
          <a:stretch>
            <a:fillRect/>
          </a:stretch>
        </p:blipFill>
        <p:spPr>
          <a:xfrm>
            <a:off x="872197" y="4419600"/>
            <a:ext cx="7277100" cy="1933575"/>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38200" y="2151917"/>
            <a:ext cx="7067550" cy="1428750"/>
          </a:xfrm>
          <a:prstGeom prst="rect">
            <a:avLst/>
          </a:prstGeom>
          <a:ln>
            <a:solidFill>
              <a:schemeClr val="bg1">
                <a:lumMod val="50000"/>
              </a:schemeClr>
            </a:solidFill>
          </a:ln>
        </p:spPr>
      </p:pic>
    </p:spTree>
    <p:extLst>
      <p:ext uri="{BB962C8B-B14F-4D97-AF65-F5344CB8AC3E}">
        <p14:creationId xmlns:p14="http://schemas.microsoft.com/office/powerpoint/2010/main" val="1180557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Page Content Type</a:t>
            </a:r>
            <a:endParaRPr lang="en-US" dirty="0"/>
          </a:p>
        </p:txBody>
      </p:sp>
      <p:sp>
        <p:nvSpPr>
          <p:cNvPr id="3" name="Content Placeholder 2"/>
          <p:cNvSpPr>
            <a:spLocks noGrp="1"/>
          </p:cNvSpPr>
          <p:nvPr>
            <p:ph idx="1"/>
          </p:nvPr>
        </p:nvSpPr>
        <p:spPr/>
        <p:txBody>
          <a:bodyPr/>
          <a:lstStyle/>
          <a:p>
            <a:r>
              <a:rPr lang="en-US" dirty="0" smtClean="0"/>
              <a:t>Provides common fields for all publishing pages</a:t>
            </a:r>
          </a:p>
          <a:p>
            <a:pPr lvl="1"/>
            <a:r>
              <a:rPr lang="en-US" dirty="0" smtClean="0"/>
              <a:t>Most of these site columns not intended for display</a:t>
            </a:r>
          </a:p>
          <a:p>
            <a:pPr lvl="1"/>
            <a:endParaRPr lang="en-US" dirty="0"/>
          </a:p>
        </p:txBody>
      </p:sp>
      <p:pic>
        <p:nvPicPr>
          <p:cNvPr id="4" name="Picture 3"/>
          <p:cNvPicPr>
            <a:picLocks noChangeAspect="1"/>
          </p:cNvPicPr>
          <p:nvPr/>
        </p:nvPicPr>
        <p:blipFill>
          <a:blip r:embed="rId3"/>
          <a:stretch>
            <a:fillRect/>
          </a:stretch>
        </p:blipFill>
        <p:spPr>
          <a:xfrm>
            <a:off x="609600" y="2667000"/>
            <a:ext cx="7620001" cy="923042"/>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609601" y="3800381"/>
            <a:ext cx="7620000" cy="2335804"/>
          </a:xfrm>
          <a:prstGeom prst="rect">
            <a:avLst/>
          </a:prstGeom>
          <a:ln>
            <a:solidFill>
              <a:schemeClr val="bg1">
                <a:lumMod val="50000"/>
              </a:schemeClr>
            </a:solidFill>
          </a:ln>
        </p:spPr>
      </p:pic>
    </p:spTree>
    <p:extLst>
      <p:ext uri="{BB962C8B-B14F-4D97-AF65-F5344CB8AC3E}">
        <p14:creationId xmlns:p14="http://schemas.microsoft.com/office/powerpoint/2010/main" val="1309561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itle 643073"/>
          <p:cNvSpPr>
            <a:spLocks noGrp="1" noChangeArrowheads="1"/>
          </p:cNvSpPr>
          <p:nvPr>
            <p:ph type="title"/>
          </p:nvPr>
        </p:nvSpPr>
        <p:spPr/>
        <p:txBody>
          <a:bodyPr/>
          <a:lstStyle/>
          <a:p>
            <a:r>
              <a:rPr lang="nl-BE" smtClean="0"/>
              <a:t>Steps to Create a New Page Layout</a:t>
            </a:r>
            <a:endParaRPr lang="en-US" smtClean="0"/>
          </a:p>
        </p:txBody>
      </p:sp>
      <p:sp>
        <p:nvSpPr>
          <p:cNvPr id="643075" name="Text Placeholder 643074"/>
          <p:cNvSpPr>
            <a:spLocks noGrp="1" noChangeArrowheads="1"/>
          </p:cNvSpPr>
          <p:nvPr>
            <p:ph type="body" idx="1"/>
          </p:nvPr>
        </p:nvSpPr>
        <p:spPr/>
        <p:txBody>
          <a:bodyPr/>
          <a:lstStyle/>
          <a:p>
            <a:r>
              <a:rPr lang="nl-BE" dirty="0" smtClean="0"/>
              <a:t>Create site columns</a:t>
            </a:r>
            <a:endParaRPr lang="en-US" dirty="0" smtClean="0"/>
          </a:p>
          <a:p>
            <a:r>
              <a:rPr lang="nl-BE" dirty="0" smtClean="0"/>
              <a:t>Create content type</a:t>
            </a:r>
          </a:p>
          <a:p>
            <a:r>
              <a:rPr lang="nl-BE" dirty="0" smtClean="0"/>
              <a:t>Add created site columns to content type</a:t>
            </a:r>
          </a:p>
          <a:p>
            <a:r>
              <a:rPr lang="nl-BE" dirty="0" smtClean="0"/>
              <a:t>In the Master Page Gallery</a:t>
            </a:r>
          </a:p>
          <a:p>
            <a:pPr lvl="1"/>
            <a:r>
              <a:rPr lang="nl-BE" dirty="0" smtClean="0"/>
              <a:t>Create new Page Layout file</a:t>
            </a:r>
          </a:p>
          <a:p>
            <a:pPr lvl="1"/>
            <a:r>
              <a:rPr lang="nl-BE" dirty="0" smtClean="0"/>
              <a:t>Check-out file and edit in SharePoint Designer</a:t>
            </a:r>
          </a:p>
          <a:p>
            <a:pPr lvl="1"/>
            <a:r>
              <a:rPr lang="nl-BE" dirty="0" smtClean="0"/>
              <a:t>Populate the file with content fields</a:t>
            </a:r>
          </a:p>
          <a:p>
            <a:pPr lvl="1"/>
            <a:r>
              <a:rPr lang="nl-BE" dirty="0" smtClean="0"/>
              <a:t>Check-in and approve</a:t>
            </a:r>
          </a:p>
          <a:p>
            <a:r>
              <a:rPr lang="nl-BE" dirty="0" smtClean="0"/>
              <a:t>Use the new page layout file</a:t>
            </a:r>
          </a:p>
          <a:p>
            <a:pPr lvl="2"/>
            <a:r>
              <a:rPr lang="nl-BE" dirty="0" smtClean="0"/>
              <a:t>			</a:t>
            </a:r>
            <a:endParaRPr lang="en-US" dirty="0" smtClean="0"/>
          </a:p>
        </p:txBody>
      </p:sp>
    </p:spTree>
    <p:extLst>
      <p:ext uri="{BB962C8B-B14F-4D97-AF65-F5344CB8AC3E}">
        <p14:creationId xmlns:p14="http://schemas.microsoft.com/office/powerpoint/2010/main" val="842757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371600" y="3294015"/>
            <a:ext cx="5410200" cy="3335385"/>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Creating a New Page Layout</a:t>
            </a:r>
            <a:endParaRPr lang="en-US" dirty="0"/>
          </a:p>
        </p:txBody>
      </p:sp>
      <p:sp>
        <p:nvSpPr>
          <p:cNvPr id="3" name="Content Placeholder 2"/>
          <p:cNvSpPr>
            <a:spLocks noGrp="1"/>
          </p:cNvSpPr>
          <p:nvPr>
            <p:ph idx="1"/>
          </p:nvPr>
        </p:nvSpPr>
        <p:spPr/>
        <p:txBody>
          <a:bodyPr>
            <a:normAutofit/>
          </a:bodyPr>
          <a:lstStyle/>
          <a:p>
            <a:r>
              <a:rPr lang="en-US" sz="2400" dirty="0" smtClean="0"/>
              <a:t>SPD provides New Page Layout command</a:t>
            </a:r>
          </a:p>
          <a:p>
            <a:pPr lvl="1"/>
            <a:r>
              <a:rPr lang="en-US" sz="2000" dirty="0" smtClean="0"/>
              <a:t>Select Page-derived content type</a:t>
            </a:r>
          </a:p>
          <a:p>
            <a:pPr lvl="1"/>
            <a:r>
              <a:rPr lang="en-US" sz="2000" dirty="0" smtClean="0"/>
              <a:t>Creating Page Layout requires content type, URL and Title</a:t>
            </a:r>
            <a:endParaRPr lang="en-US" sz="2000" dirty="0"/>
          </a:p>
        </p:txBody>
      </p:sp>
      <p:sp>
        <p:nvSpPr>
          <p:cNvPr id="4" name="Oval 3"/>
          <p:cNvSpPr/>
          <p:nvPr/>
        </p:nvSpPr>
        <p:spPr>
          <a:xfrm>
            <a:off x="1780477" y="3653479"/>
            <a:ext cx="495406" cy="6074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c 4"/>
          <p:cNvSpPr/>
          <p:nvPr/>
        </p:nvSpPr>
        <p:spPr>
          <a:xfrm flipH="1">
            <a:off x="2202039" y="3097202"/>
            <a:ext cx="2662808" cy="1275738"/>
          </a:xfrm>
          <a:prstGeom prst="arc">
            <a:avLst/>
          </a:prstGeom>
          <a:ln w="19050">
            <a:solidFill>
              <a:schemeClr val="accent6">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3613663" y="2777808"/>
            <a:ext cx="2133507" cy="1914525"/>
          </a:xfrm>
          <a:prstGeom prst="rect">
            <a:avLst/>
          </a:prstGeom>
        </p:spPr>
      </p:pic>
    </p:spTree>
    <p:extLst>
      <p:ext uri="{BB962C8B-B14F-4D97-AF65-F5344CB8AC3E}">
        <p14:creationId xmlns:p14="http://schemas.microsoft.com/office/powerpoint/2010/main" val="2032894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Page Layout with SharePoint Designer</a:t>
            </a:r>
            <a:endParaRPr lang="en-US" dirty="0"/>
          </a:p>
        </p:txBody>
      </p:sp>
    </p:spTree>
    <p:extLst>
      <p:ext uri="{BB962C8B-B14F-4D97-AF65-F5344CB8AC3E}">
        <p14:creationId xmlns:p14="http://schemas.microsoft.com/office/powerpoint/2010/main" val="268479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Publishing Sites</a:t>
            </a:r>
            <a:endParaRPr lang="en-US" dirty="0"/>
          </a:p>
        </p:txBody>
      </p:sp>
      <p:sp>
        <p:nvSpPr>
          <p:cNvPr id="8" name="Content Placeholder 7"/>
          <p:cNvSpPr>
            <a:spLocks noGrp="1"/>
          </p:cNvSpPr>
          <p:nvPr>
            <p:ph idx="1"/>
          </p:nvPr>
        </p:nvSpPr>
        <p:spPr/>
        <p:txBody>
          <a:bodyPr>
            <a:normAutofit/>
          </a:bodyPr>
          <a:lstStyle/>
          <a:p>
            <a:r>
              <a:rPr lang="en-US" sz="2000" dirty="0" smtClean="0"/>
              <a:t>SharePoint 2013 supports WCM functionality with publishing sites</a:t>
            </a:r>
          </a:p>
          <a:p>
            <a:pPr lvl="1"/>
            <a:r>
              <a:rPr lang="en-US" sz="1800" dirty="0" smtClean="0"/>
              <a:t>Requires hosting site collection to have publishing features activated</a:t>
            </a:r>
          </a:p>
          <a:p>
            <a:pPr lvl="1"/>
            <a:r>
              <a:rPr lang="en-US" sz="1800" dirty="0" smtClean="0"/>
              <a:t>Often created using site template named Publishing Portal</a:t>
            </a:r>
          </a:p>
          <a:p>
            <a:r>
              <a:rPr lang="en-US" sz="2000" dirty="0" smtClean="0"/>
              <a:t>Publishing sites can be used for public Internet-facing sites</a:t>
            </a:r>
          </a:p>
          <a:p>
            <a:pPr lvl="1"/>
            <a:r>
              <a:rPr lang="en-US" sz="1800" dirty="0" smtClean="0"/>
              <a:t>Publishing sites provide features to collect and publish content</a:t>
            </a:r>
          </a:p>
          <a:p>
            <a:pPr lvl="1"/>
            <a:r>
              <a:rPr lang="en-US" sz="1800" dirty="0" smtClean="0"/>
              <a:t>Publishing sites provide assistance with branding and friendly URLs</a:t>
            </a:r>
          </a:p>
          <a:p>
            <a:pPr lvl="1"/>
            <a:r>
              <a:rPr lang="en-US" sz="1800" dirty="0" smtClean="0"/>
              <a:t>Site content created, edited and approved in terms of publishing pages</a:t>
            </a:r>
          </a:p>
        </p:txBody>
      </p:sp>
      <p:pic>
        <p:nvPicPr>
          <p:cNvPr id="7" name="Picture 6"/>
          <p:cNvPicPr>
            <a:picLocks noChangeAspect="1"/>
          </p:cNvPicPr>
          <p:nvPr/>
        </p:nvPicPr>
        <p:blipFill>
          <a:blip r:embed="rId2"/>
          <a:stretch>
            <a:fillRect/>
          </a:stretch>
        </p:blipFill>
        <p:spPr>
          <a:xfrm>
            <a:off x="1171575" y="4133624"/>
            <a:ext cx="6572250" cy="2501694"/>
          </a:xfrm>
          <a:prstGeom prst="rect">
            <a:avLst/>
          </a:prstGeom>
        </p:spPr>
      </p:pic>
    </p:spTree>
    <p:extLst>
      <p:ext uri="{BB962C8B-B14F-4D97-AF65-F5344CB8AC3E}">
        <p14:creationId xmlns:p14="http://schemas.microsoft.com/office/powerpoint/2010/main" val="1237990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Publishing Sites</a:t>
            </a:r>
          </a:p>
          <a:p>
            <a:pPr>
              <a:buFont typeface="Wingdings" panose="05000000000000000000" pitchFamily="2" charset="2"/>
              <a:buChar char="ü"/>
            </a:pPr>
            <a:r>
              <a:rPr lang="en-US" dirty="0"/>
              <a:t>Publishing </a:t>
            </a:r>
            <a:r>
              <a:rPr lang="en-US" dirty="0" smtClean="0"/>
              <a:t>Site Navigation</a:t>
            </a:r>
            <a:endParaRPr lang="en-US" dirty="0" smtClean="0"/>
          </a:p>
          <a:p>
            <a:pPr>
              <a:buFont typeface="Wingdings" panose="05000000000000000000" pitchFamily="2" charset="2"/>
              <a:buChar char="ü"/>
            </a:pPr>
            <a:r>
              <a:rPr lang="en-US" dirty="0" smtClean="0"/>
              <a:t>Page Layouts</a:t>
            </a:r>
          </a:p>
          <a:p>
            <a:pPr>
              <a:buFont typeface="Wingdings" panose="05000000000000000000" pitchFamily="2" charset="2"/>
              <a:buChar char="Ø"/>
            </a:pPr>
            <a:r>
              <a:rPr lang="en-US" dirty="0" smtClean="0"/>
              <a:t>Design Manager</a:t>
            </a:r>
          </a:p>
          <a:p>
            <a:r>
              <a:rPr lang="en-US" dirty="0"/>
              <a:t>Cross-site Publishing</a:t>
            </a:r>
          </a:p>
          <a:p>
            <a:r>
              <a:rPr lang="en-US" dirty="0" smtClean="0"/>
              <a:t>CSOM API for Publishing</a:t>
            </a:r>
            <a:endParaRPr lang="en-US" dirty="0"/>
          </a:p>
        </p:txBody>
      </p:sp>
    </p:spTree>
    <p:extLst>
      <p:ext uri="{BB962C8B-B14F-4D97-AF65-F5344CB8AC3E}">
        <p14:creationId xmlns:p14="http://schemas.microsoft.com/office/powerpoint/2010/main" val="163453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Implementing Custom Branding</a:t>
            </a:r>
            <a:endParaRPr lang="en-US" dirty="0"/>
          </a:p>
        </p:txBody>
      </p:sp>
      <p:sp>
        <p:nvSpPr>
          <p:cNvPr id="5" name="Content Placeholder 4"/>
          <p:cNvSpPr>
            <a:spLocks noGrp="1"/>
          </p:cNvSpPr>
          <p:nvPr>
            <p:ph idx="1"/>
          </p:nvPr>
        </p:nvSpPr>
        <p:spPr/>
        <p:txBody>
          <a:bodyPr/>
          <a:lstStyle/>
          <a:p>
            <a:r>
              <a:rPr lang="en-US" dirty="0" smtClean="0"/>
              <a:t>Empowering Web Designers</a:t>
            </a:r>
          </a:p>
          <a:p>
            <a:pPr lvl="1"/>
            <a:r>
              <a:rPr lang="en-US" dirty="0" smtClean="0"/>
              <a:t>Completely revamped CSS classes</a:t>
            </a:r>
          </a:p>
          <a:p>
            <a:pPr lvl="1"/>
            <a:r>
              <a:rPr lang="en-US" dirty="0" smtClean="0"/>
              <a:t>Minimizing ramp up time</a:t>
            </a:r>
          </a:p>
          <a:p>
            <a:r>
              <a:rPr lang="en-US" dirty="0" smtClean="0"/>
              <a:t>Develop SharePoint 2013 sites in any </a:t>
            </a:r>
            <a:br>
              <a:rPr lang="en-US" dirty="0" smtClean="0"/>
            </a:br>
            <a:r>
              <a:rPr lang="en-US" dirty="0" smtClean="0"/>
              <a:t>Web design tool</a:t>
            </a:r>
          </a:p>
          <a:p>
            <a:pPr lvl="1"/>
            <a:r>
              <a:rPr lang="en-US" dirty="0" smtClean="0"/>
              <a:t>Expression Web, Adobe Dreamweaver, Notepad, etc…</a:t>
            </a:r>
          </a:p>
          <a:p>
            <a:r>
              <a:rPr lang="en-US" dirty="0" smtClean="0"/>
              <a:t>New “Design Manager” tool makes it easier to implement custom branded sites</a:t>
            </a:r>
          </a:p>
        </p:txBody>
      </p:sp>
    </p:spTree>
    <p:extLst>
      <p:ext uri="{BB962C8B-B14F-4D97-AF65-F5344CB8AC3E}">
        <p14:creationId xmlns:p14="http://schemas.microsoft.com/office/powerpoint/2010/main" val="3254723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Design Manager: Implementing a Custom Brand</a:t>
            </a:r>
            <a:endParaRPr lang="en-US" dirty="0"/>
          </a:p>
        </p:txBody>
      </p:sp>
      <p:sp>
        <p:nvSpPr>
          <p:cNvPr id="8" name="Content Placeholder 7"/>
          <p:cNvSpPr>
            <a:spLocks noGrp="1"/>
          </p:cNvSpPr>
          <p:nvPr>
            <p:ph idx="1"/>
          </p:nvPr>
        </p:nvSpPr>
        <p:spPr/>
        <p:txBody>
          <a:bodyPr/>
          <a:lstStyle/>
          <a:p>
            <a:r>
              <a:rPr lang="en-US" smtClean="0"/>
              <a:t>Wizard-like experience</a:t>
            </a:r>
          </a:p>
          <a:p>
            <a:r>
              <a:rPr lang="en-US" smtClean="0"/>
              <a:t>Step-by-step Approach:</a:t>
            </a:r>
          </a:p>
          <a:p>
            <a:pPr lvl="1"/>
            <a:r>
              <a:rPr lang="en-US" smtClean="0"/>
              <a:t>Upload design assets (HTML, CSS, images, etc.)</a:t>
            </a:r>
          </a:p>
          <a:p>
            <a:pPr lvl="1"/>
            <a:r>
              <a:rPr lang="en-US" smtClean="0"/>
              <a:t>Create master pages</a:t>
            </a:r>
          </a:p>
          <a:p>
            <a:pPr lvl="1"/>
            <a:r>
              <a:rPr lang="en-US" smtClean="0"/>
              <a:t>Create page layouts</a:t>
            </a:r>
          </a:p>
          <a:p>
            <a:r>
              <a:rPr lang="en-US" smtClean="0"/>
              <a:t>Server preview of current state of design</a:t>
            </a:r>
          </a:p>
          <a:p>
            <a:r>
              <a:rPr lang="en-US" smtClean="0"/>
              <a:t>Wizard like tool helps add SharePoint components</a:t>
            </a:r>
          </a:p>
          <a:p>
            <a:pPr lvl="1"/>
            <a:r>
              <a:rPr lang="en-US" smtClean="0"/>
              <a:t>Content placeholders</a:t>
            </a:r>
          </a:p>
          <a:p>
            <a:endParaRPr lang="en-US" dirty="0"/>
          </a:p>
        </p:txBody>
      </p:sp>
    </p:spTree>
    <p:extLst>
      <p:ext uri="{BB962C8B-B14F-4D97-AF65-F5344CB8AC3E}">
        <p14:creationId xmlns:p14="http://schemas.microsoft.com/office/powerpoint/2010/main" val="3467915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Snippet Manager: Adding SharePoint Components</a:t>
            </a:r>
            <a:endParaRPr lang="en-US" dirty="0"/>
          </a:p>
        </p:txBody>
      </p:sp>
      <p:sp>
        <p:nvSpPr>
          <p:cNvPr id="5" name="Content Placeholder 4"/>
          <p:cNvSpPr>
            <a:spLocks noGrp="1"/>
          </p:cNvSpPr>
          <p:nvPr>
            <p:ph idx="1"/>
          </p:nvPr>
        </p:nvSpPr>
        <p:spPr/>
        <p:txBody>
          <a:bodyPr/>
          <a:lstStyle/>
          <a:p>
            <a:r>
              <a:rPr lang="en-US" smtClean="0"/>
              <a:t>Design Manager shows real-time preview of components</a:t>
            </a:r>
          </a:p>
          <a:p>
            <a:r>
              <a:rPr lang="en-US" smtClean="0"/>
              <a:t>Ribbon helps adding necessary components</a:t>
            </a:r>
          </a:p>
          <a:p>
            <a:r>
              <a:rPr lang="en-US" smtClean="0"/>
              <a:t>Generates HTML snippet that can be used in any Web design editor</a:t>
            </a:r>
          </a:p>
          <a:p>
            <a:pPr lvl="1"/>
            <a:r>
              <a:rPr lang="en-US" smtClean="0"/>
              <a:t>Web design tools only render HTML; ASP.NET &amp; SharePoint markup ignored</a:t>
            </a:r>
          </a:p>
          <a:p>
            <a:pPr lvl="1"/>
            <a:r>
              <a:rPr lang="en-US" smtClean="0"/>
              <a:t>SharePoint ignores HTML; renders ASP.NET &amp; SharePoint markup</a:t>
            </a:r>
          </a:p>
          <a:p>
            <a:endParaRPr lang="en-US" dirty="0"/>
          </a:p>
        </p:txBody>
      </p:sp>
    </p:spTree>
    <p:extLst>
      <p:ext uri="{BB962C8B-B14F-4D97-AF65-F5344CB8AC3E}">
        <p14:creationId xmlns:p14="http://schemas.microsoft.com/office/powerpoint/2010/main" val="18325369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Adding SharePoint Components</a:t>
            </a:r>
            <a:endParaRPr lang="en-US" dirty="0"/>
          </a:p>
        </p:txBody>
      </p:sp>
      <p:pic>
        <p:nvPicPr>
          <p:cNvPr id="2" name="Picture 1"/>
          <p:cNvPicPr>
            <a:picLocks noChangeAspect="1"/>
          </p:cNvPicPr>
          <p:nvPr/>
        </p:nvPicPr>
        <p:blipFill>
          <a:blip r:embed="rId2"/>
          <a:stretch>
            <a:fillRect/>
          </a:stretch>
        </p:blipFill>
        <p:spPr>
          <a:xfrm>
            <a:off x="518369" y="1219200"/>
            <a:ext cx="8107262" cy="53876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1694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Image Renditions</a:t>
            </a:r>
            <a:endParaRPr lang="en-US" dirty="0"/>
          </a:p>
        </p:txBody>
      </p:sp>
      <p:sp>
        <p:nvSpPr>
          <p:cNvPr id="3" name="Content Placeholder 2"/>
          <p:cNvSpPr>
            <a:spLocks noGrp="1"/>
          </p:cNvSpPr>
          <p:nvPr>
            <p:ph idx="1"/>
          </p:nvPr>
        </p:nvSpPr>
        <p:spPr/>
        <p:txBody>
          <a:bodyPr/>
          <a:lstStyle/>
          <a:p>
            <a:r>
              <a:rPr lang="fi-FI" dirty="0" smtClean="0"/>
              <a:t>Image transformation on demand</a:t>
            </a:r>
          </a:p>
          <a:p>
            <a:r>
              <a:rPr lang="fi-FI" dirty="0" smtClean="0"/>
              <a:t>Thumbnails are actual thumbnails</a:t>
            </a:r>
          </a:p>
          <a:p>
            <a:r>
              <a:rPr lang="fi-FI" dirty="0" smtClean="0"/>
              <a:t>Consistency sized images</a:t>
            </a:r>
          </a:p>
          <a:p>
            <a:r>
              <a:rPr lang="fi-FI" dirty="0" smtClean="0"/>
              <a:t>Cropping for targetting areas </a:t>
            </a:r>
            <a:br>
              <a:rPr lang="fi-FI" dirty="0" smtClean="0"/>
            </a:br>
            <a:r>
              <a:rPr lang="fi-FI" dirty="0" smtClean="0"/>
              <a:t>of pictures</a:t>
            </a:r>
            <a:endParaRPr lang="fi-FI"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27" y="4419600"/>
            <a:ext cx="5601819" cy="16711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9538" y="1113819"/>
            <a:ext cx="2636730" cy="19293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5690" y="3624446"/>
            <a:ext cx="3417050" cy="30811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5104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Manager</a:t>
            </a:r>
          </a:p>
        </p:txBody>
      </p:sp>
    </p:spTree>
    <p:extLst>
      <p:ext uri="{BB962C8B-B14F-4D97-AF65-F5344CB8AC3E}">
        <p14:creationId xmlns:p14="http://schemas.microsoft.com/office/powerpoint/2010/main" val="2900567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Publishing Sites</a:t>
            </a:r>
          </a:p>
          <a:p>
            <a:pPr>
              <a:buFont typeface="Wingdings" panose="05000000000000000000" pitchFamily="2" charset="2"/>
              <a:buChar char="ü"/>
            </a:pPr>
            <a:r>
              <a:rPr lang="en-US" dirty="0"/>
              <a:t>Publishing </a:t>
            </a:r>
            <a:r>
              <a:rPr lang="en-US" dirty="0" smtClean="0"/>
              <a:t>Site Navigation</a:t>
            </a:r>
            <a:endParaRPr lang="en-US" dirty="0" smtClean="0"/>
          </a:p>
          <a:p>
            <a:pPr>
              <a:buFont typeface="Wingdings" panose="05000000000000000000" pitchFamily="2" charset="2"/>
              <a:buChar char="ü"/>
            </a:pPr>
            <a:r>
              <a:rPr lang="en-US" dirty="0" smtClean="0"/>
              <a:t>Page Layouts</a:t>
            </a:r>
          </a:p>
          <a:p>
            <a:pPr>
              <a:buFont typeface="Wingdings" panose="05000000000000000000" pitchFamily="2" charset="2"/>
              <a:buChar char="ü"/>
            </a:pPr>
            <a:r>
              <a:rPr lang="en-US" dirty="0" smtClean="0"/>
              <a:t>Design Manager</a:t>
            </a:r>
          </a:p>
          <a:p>
            <a:pPr>
              <a:buFont typeface="Wingdings" panose="05000000000000000000" pitchFamily="2" charset="2"/>
              <a:buChar char="Ø"/>
            </a:pPr>
            <a:r>
              <a:rPr lang="en-US" dirty="0"/>
              <a:t>Cross-site </a:t>
            </a:r>
            <a:r>
              <a:rPr lang="en-US" dirty="0" smtClean="0"/>
              <a:t>Publishing</a:t>
            </a:r>
            <a:endParaRPr lang="en-US" dirty="0" smtClean="0"/>
          </a:p>
          <a:p>
            <a:r>
              <a:rPr lang="en-US" dirty="0" smtClean="0"/>
              <a:t>CSOM API for Publishing</a:t>
            </a:r>
            <a:endParaRPr lang="en-US" dirty="0"/>
          </a:p>
        </p:txBody>
      </p:sp>
    </p:spTree>
    <p:extLst>
      <p:ext uri="{BB962C8B-B14F-4D97-AF65-F5344CB8AC3E}">
        <p14:creationId xmlns:p14="http://schemas.microsoft.com/office/powerpoint/2010/main" val="411076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Cross Site Publishing &amp; Catalogs</a:t>
            </a:r>
            <a:endParaRPr lang="en-US" dirty="0"/>
          </a:p>
        </p:txBody>
      </p:sp>
      <p:sp>
        <p:nvSpPr>
          <p:cNvPr id="5" name="Content Placeholder 4"/>
          <p:cNvSpPr>
            <a:spLocks noGrp="1"/>
          </p:cNvSpPr>
          <p:nvPr>
            <p:ph idx="1"/>
          </p:nvPr>
        </p:nvSpPr>
        <p:spPr/>
        <p:txBody>
          <a:bodyPr/>
          <a:lstStyle/>
          <a:p>
            <a:r>
              <a:rPr lang="en-US" smtClean="0"/>
              <a:t>New list functional characteristic: Catalog</a:t>
            </a:r>
          </a:p>
          <a:p>
            <a:r>
              <a:rPr lang="en-US" smtClean="0"/>
              <a:t>Flagged in search for pre-defined search queries</a:t>
            </a:r>
          </a:p>
          <a:p>
            <a:r>
              <a:rPr lang="en-US" smtClean="0"/>
              <a:t>Enables content to be “published” across </a:t>
            </a:r>
            <a:br>
              <a:rPr lang="en-US" smtClean="0"/>
            </a:br>
            <a:r>
              <a:rPr lang="en-US" smtClean="0"/>
              <a:t>site collections</a:t>
            </a:r>
          </a:p>
          <a:p>
            <a:r>
              <a:rPr lang="en-US" smtClean="0"/>
              <a:t>Facilitates real content reuse</a:t>
            </a:r>
          </a:p>
          <a:p>
            <a:r>
              <a:rPr lang="en-US" smtClean="0"/>
              <a:t>Content surfaced throughout site collections via Content by Search Web Part (CBS)</a:t>
            </a:r>
            <a:endParaRPr lang="en-US" dirty="0" smtClean="0"/>
          </a:p>
        </p:txBody>
      </p:sp>
    </p:spTree>
    <p:extLst>
      <p:ext uri="{BB962C8B-B14F-4D97-AF65-F5344CB8AC3E}">
        <p14:creationId xmlns:p14="http://schemas.microsoft.com/office/powerpoint/2010/main" val="3730055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Content by Search Web Part</a:t>
            </a:r>
            <a:endParaRPr lang="en-US" dirty="0"/>
          </a:p>
        </p:txBody>
      </p:sp>
      <p:sp>
        <p:nvSpPr>
          <p:cNvPr id="9" name="Content Placeholder 8"/>
          <p:cNvSpPr>
            <a:spLocks noGrp="1"/>
          </p:cNvSpPr>
          <p:nvPr>
            <p:ph idx="1"/>
          </p:nvPr>
        </p:nvSpPr>
        <p:spPr/>
        <p:txBody>
          <a:bodyPr/>
          <a:lstStyle/>
          <a:p>
            <a:r>
              <a:rPr lang="en-US" smtClean="0"/>
              <a:t>Similar to Content by Query Web Part</a:t>
            </a:r>
          </a:p>
          <a:p>
            <a:r>
              <a:rPr lang="en-US" smtClean="0"/>
              <a:t>Exposes results as JSON on page</a:t>
            </a:r>
          </a:p>
          <a:p>
            <a:r>
              <a:rPr lang="en-US" smtClean="0"/>
              <a:t>Customize search results rending</a:t>
            </a:r>
          </a:p>
          <a:p>
            <a:pPr lvl="1"/>
            <a:r>
              <a:rPr lang="en-US" smtClean="0"/>
              <a:t>Easier to customize than CBQ styles</a:t>
            </a:r>
          </a:p>
          <a:p>
            <a:pPr lvl="1"/>
            <a:r>
              <a:rPr lang="en-US" smtClean="0"/>
              <a:t>Client-side solution using returned results as JSON</a:t>
            </a:r>
          </a:p>
          <a:p>
            <a:pPr lvl="1"/>
            <a:r>
              <a:rPr lang="en-US" smtClean="0"/>
              <a:t>Server side via custom Display Templates</a:t>
            </a:r>
          </a:p>
          <a:p>
            <a:r>
              <a:rPr lang="en-US" smtClean="0"/>
              <a:t>Content is only editable at the source, not in different presentations (presentation = search results)</a:t>
            </a:r>
          </a:p>
          <a:p>
            <a:endParaRPr lang="en-US" dirty="0"/>
          </a:p>
        </p:txBody>
      </p:sp>
    </p:spTree>
    <p:extLst>
      <p:ext uri="{BB962C8B-B14F-4D97-AF65-F5344CB8AC3E}">
        <p14:creationId xmlns:p14="http://schemas.microsoft.com/office/powerpoint/2010/main" val="2932866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Which Site Settings Page Do You Like Better?</a:t>
            </a:r>
            <a:endParaRPr lang="en-US" sz="2400" dirty="0"/>
          </a:p>
        </p:txBody>
      </p:sp>
      <p:sp>
        <p:nvSpPr>
          <p:cNvPr id="11" name="Content Placeholder 10"/>
          <p:cNvSpPr>
            <a:spLocks noGrp="1"/>
          </p:cNvSpPr>
          <p:nvPr>
            <p:ph idx="1"/>
          </p:nvPr>
        </p:nvSpPr>
        <p:spPr>
          <a:xfrm>
            <a:off x="304800" y="1219200"/>
            <a:ext cx="8382000" cy="5181600"/>
          </a:xfrm>
        </p:spPr>
        <p:txBody>
          <a:bodyPr>
            <a:normAutofit/>
          </a:bodyPr>
          <a:lstStyle/>
          <a:p>
            <a:r>
              <a:rPr lang="en-US" sz="2000" dirty="0" smtClean="0"/>
              <a:t>The Publishing features add a good deal of functionality</a:t>
            </a:r>
            <a:endParaRPr lang="en-US" sz="2000" dirty="0"/>
          </a:p>
        </p:txBody>
      </p:sp>
      <p:pic>
        <p:nvPicPr>
          <p:cNvPr id="4" name="Picture 3"/>
          <p:cNvPicPr>
            <a:picLocks noChangeAspect="1"/>
          </p:cNvPicPr>
          <p:nvPr/>
        </p:nvPicPr>
        <p:blipFill>
          <a:blip r:embed="rId2"/>
          <a:stretch>
            <a:fillRect/>
          </a:stretch>
        </p:blipFill>
        <p:spPr>
          <a:xfrm>
            <a:off x="1303538" y="1973535"/>
            <a:ext cx="2195513" cy="3805238"/>
          </a:xfrm>
          <a:prstGeom prst="rect">
            <a:avLst/>
          </a:prstGeom>
          <a:ln>
            <a:solidFill>
              <a:schemeClr val="tx1">
                <a:lumMod val="65000"/>
                <a:lumOff val="35000"/>
              </a:schemeClr>
            </a:solidFill>
          </a:ln>
        </p:spPr>
      </p:pic>
      <p:pic>
        <p:nvPicPr>
          <p:cNvPr id="5" name="Picture 4"/>
          <p:cNvPicPr>
            <a:picLocks noChangeAspect="1"/>
          </p:cNvPicPr>
          <p:nvPr/>
        </p:nvPicPr>
        <p:blipFill>
          <a:blip r:embed="rId3"/>
          <a:stretch>
            <a:fillRect/>
          </a:stretch>
        </p:blipFill>
        <p:spPr>
          <a:xfrm>
            <a:off x="4122938" y="1968356"/>
            <a:ext cx="2724150" cy="2700338"/>
          </a:xfrm>
          <a:prstGeom prst="rect">
            <a:avLst/>
          </a:prstGeom>
        </p:spPr>
      </p:pic>
      <p:pic>
        <p:nvPicPr>
          <p:cNvPr id="6" name="Picture 5"/>
          <p:cNvPicPr>
            <a:picLocks noChangeAspect="1"/>
          </p:cNvPicPr>
          <p:nvPr/>
        </p:nvPicPr>
        <p:blipFill>
          <a:blip r:embed="rId4"/>
          <a:stretch>
            <a:fillRect/>
          </a:stretch>
        </p:blipFill>
        <p:spPr>
          <a:xfrm>
            <a:off x="4115493" y="4411659"/>
            <a:ext cx="1023938" cy="2181225"/>
          </a:xfrm>
          <a:prstGeom prst="rect">
            <a:avLst/>
          </a:prstGeom>
        </p:spPr>
      </p:pic>
      <p:sp>
        <p:nvSpPr>
          <p:cNvPr id="7" name="Rectangle 6"/>
          <p:cNvSpPr/>
          <p:nvPr/>
        </p:nvSpPr>
        <p:spPr>
          <a:xfrm>
            <a:off x="4115493" y="1968356"/>
            <a:ext cx="2445845" cy="4729579"/>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95400" y="1757779"/>
            <a:ext cx="2203651" cy="215756"/>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Site Settings page in Team Site</a:t>
            </a:r>
            <a:endParaRPr lang="en-US" sz="1050" dirty="0">
              <a:solidFill>
                <a:schemeClr val="tx1"/>
              </a:solidFill>
            </a:endParaRPr>
          </a:p>
        </p:txBody>
      </p:sp>
      <p:sp>
        <p:nvSpPr>
          <p:cNvPr id="10" name="Rectangle 9"/>
          <p:cNvSpPr/>
          <p:nvPr/>
        </p:nvSpPr>
        <p:spPr>
          <a:xfrm>
            <a:off x="4115493" y="1752600"/>
            <a:ext cx="2445845" cy="215756"/>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Site Settings page in Publishing Site</a:t>
            </a:r>
            <a:endParaRPr lang="en-US" sz="1050" dirty="0">
              <a:solidFill>
                <a:schemeClr val="tx1"/>
              </a:solidFill>
            </a:endParaRPr>
          </a:p>
        </p:txBody>
      </p:sp>
    </p:spTree>
    <p:extLst>
      <p:ext uri="{BB962C8B-B14F-4D97-AF65-F5344CB8AC3E}">
        <p14:creationId xmlns:p14="http://schemas.microsoft.com/office/powerpoint/2010/main" val="36770792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140489" y="2791734"/>
            <a:ext cx="1626296" cy="1681549"/>
          </a:xfrm>
          <a:prstGeom prst="roundRect">
            <a:avLst>
              <a:gd name="adj" fmla="val 5743"/>
            </a:avLst>
          </a:prstGeom>
          <a:solidFill>
            <a:schemeClr val="bg1"/>
          </a:solidFill>
          <a:ln w="19050">
            <a:solidFill>
              <a:schemeClr val="tx1">
                <a:lumMod val="50000"/>
                <a:lumOff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81627" tIns="40814" rIns="81627" bIns="40814" numCol="1" rtlCol="0" anchor="ctr" anchorCtr="0" compatLnSpc="1">
            <a:prstTxWarp prst="textNoShape">
              <a:avLst/>
            </a:prstTxWarp>
          </a:bodyPr>
          <a:lstStyle/>
          <a:p>
            <a:pPr algn="ctr" defTabSz="816053"/>
            <a:endParaRPr lang="en-US" sz="1951" dirty="0">
              <a:solidFill>
                <a:schemeClr val="tx1"/>
              </a:solidFill>
            </a:endParaRPr>
          </a:p>
        </p:txBody>
      </p:sp>
      <p:sp>
        <p:nvSpPr>
          <p:cNvPr id="14" name="TextBox 13"/>
          <p:cNvSpPr txBox="1"/>
          <p:nvPr/>
        </p:nvSpPr>
        <p:spPr>
          <a:xfrm>
            <a:off x="169931" y="3236363"/>
            <a:ext cx="1432832" cy="1259675"/>
          </a:xfrm>
          <a:prstGeom prst="rect">
            <a:avLst/>
          </a:prstGeom>
          <a:noFill/>
        </p:spPr>
        <p:txBody>
          <a:bodyPr wrap="none" lIns="81631" tIns="40816" rIns="81631" bIns="40816" rtlCol="0">
            <a:spAutoFit/>
          </a:bodyPr>
          <a:lstStyle/>
          <a:p>
            <a:r>
              <a:rPr lang="en-US" sz="1275" dirty="0"/>
              <a:t>Audio</a:t>
            </a:r>
          </a:p>
          <a:p>
            <a:r>
              <a:rPr lang="en-US" sz="1275" dirty="0"/>
              <a:t>Cameras</a:t>
            </a:r>
          </a:p>
          <a:p>
            <a:r>
              <a:rPr lang="en-US" sz="1275" b="1" dirty="0">
                <a:solidFill>
                  <a:srgbClr val="0070C0"/>
                </a:solidFill>
              </a:rPr>
              <a:t>Computers</a:t>
            </a:r>
          </a:p>
          <a:p>
            <a:r>
              <a:rPr lang="en-US" sz="1275" dirty="0"/>
              <a:t>Home appliances</a:t>
            </a:r>
          </a:p>
          <a:p>
            <a:r>
              <a:rPr lang="en-US" sz="1275" dirty="0"/>
              <a:t>Phones</a:t>
            </a:r>
          </a:p>
          <a:p>
            <a:r>
              <a:rPr lang="en-US" sz="1275" dirty="0"/>
              <a:t>TV and video</a:t>
            </a:r>
          </a:p>
        </p:txBody>
      </p:sp>
      <p:sp>
        <p:nvSpPr>
          <p:cNvPr id="19" name="TextBox 18"/>
          <p:cNvSpPr txBox="1"/>
          <p:nvPr/>
        </p:nvSpPr>
        <p:spPr>
          <a:xfrm>
            <a:off x="140489" y="2860605"/>
            <a:ext cx="1626296" cy="359428"/>
          </a:xfrm>
          <a:prstGeom prst="rect">
            <a:avLst/>
          </a:prstGeom>
          <a:noFill/>
        </p:spPr>
        <p:txBody>
          <a:bodyPr wrap="square" lIns="81631" tIns="40816" rIns="81631" bIns="40816" rtlCol="0">
            <a:spAutoFit/>
          </a:bodyPr>
          <a:lstStyle/>
          <a:p>
            <a:r>
              <a:rPr lang="en-US" sz="900" dirty="0"/>
              <a:t>TERM STORE </a:t>
            </a:r>
            <a:endParaRPr lang="en-US" sz="900" b="1" dirty="0"/>
          </a:p>
          <a:p>
            <a:r>
              <a:rPr lang="en-US" sz="900" b="1" dirty="0"/>
              <a:t>NAVIGATION TAXONOMY</a:t>
            </a:r>
          </a:p>
        </p:txBody>
      </p:sp>
      <p:sp>
        <p:nvSpPr>
          <p:cNvPr id="22" name="Rounded Rectangle 21"/>
          <p:cNvSpPr/>
          <p:nvPr/>
        </p:nvSpPr>
        <p:spPr bwMode="auto">
          <a:xfrm>
            <a:off x="7028115" y="4000093"/>
            <a:ext cx="1832836" cy="258837"/>
          </a:xfrm>
          <a:prstGeom prst="roundRect">
            <a:avLst>
              <a:gd name="adj" fmla="val 26484"/>
            </a:avLst>
          </a:prstGeom>
          <a:solidFill>
            <a:schemeClr val="bg1"/>
          </a:solidFill>
          <a:ln w="19050">
            <a:solidFill>
              <a:schemeClr val="tx1">
                <a:lumMod val="50000"/>
                <a:lumOff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81627" tIns="40814" rIns="81627" bIns="40814" numCol="1" rtlCol="0" anchor="ctr" anchorCtr="0" compatLnSpc="1">
            <a:prstTxWarp prst="textNoShape">
              <a:avLst/>
            </a:prstTxWarp>
          </a:bodyPr>
          <a:lstStyle/>
          <a:p>
            <a:pPr algn="ctr" defTabSz="816053"/>
            <a:r>
              <a:rPr lang="en-US" sz="1951" dirty="0">
                <a:solidFill>
                  <a:schemeClr val="tx1"/>
                </a:solidFill>
              </a:rPr>
              <a:t>Search</a:t>
            </a:r>
          </a:p>
        </p:txBody>
      </p:sp>
      <p:sp>
        <p:nvSpPr>
          <p:cNvPr id="23" name="Rounded Rectangle 22"/>
          <p:cNvSpPr/>
          <p:nvPr/>
        </p:nvSpPr>
        <p:spPr bwMode="auto">
          <a:xfrm>
            <a:off x="7028115" y="4325690"/>
            <a:ext cx="1832837" cy="949203"/>
          </a:xfrm>
          <a:prstGeom prst="roundRect">
            <a:avLst>
              <a:gd name="adj" fmla="val 5743"/>
            </a:avLst>
          </a:prstGeom>
          <a:solidFill>
            <a:schemeClr val="bg1"/>
          </a:solidFill>
          <a:ln w="19050">
            <a:solidFill>
              <a:schemeClr val="tx1">
                <a:lumMod val="50000"/>
                <a:lumOff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81627" tIns="40814" rIns="81627" bIns="40814" numCol="1" rtlCol="0" anchor="ctr" anchorCtr="0" compatLnSpc="1">
            <a:prstTxWarp prst="textNoShape">
              <a:avLst/>
            </a:prstTxWarp>
          </a:bodyPr>
          <a:lstStyle/>
          <a:p>
            <a:pPr algn="ctr" defTabSz="816053"/>
            <a:endParaRPr lang="en-US" sz="1951" dirty="0">
              <a:solidFill>
                <a:schemeClr val="tx1"/>
              </a:solidFill>
            </a:endParaRPr>
          </a:p>
        </p:txBody>
      </p:sp>
      <p:sp>
        <p:nvSpPr>
          <p:cNvPr id="24" name="TextBox 23"/>
          <p:cNvSpPr txBox="1"/>
          <p:nvPr/>
        </p:nvSpPr>
        <p:spPr>
          <a:xfrm>
            <a:off x="7204943" y="4445168"/>
            <a:ext cx="1175002" cy="196208"/>
          </a:xfrm>
          <a:prstGeom prst="rect">
            <a:avLst/>
          </a:prstGeom>
          <a:noFill/>
        </p:spPr>
        <p:txBody>
          <a:bodyPr wrap="none" lIns="0" tIns="0" rIns="0" bIns="0" rtlCol="0">
            <a:spAutoFit/>
          </a:bodyPr>
          <a:lstStyle/>
          <a:p>
            <a:r>
              <a:rPr lang="en-US" sz="1275">
                <a:gradFill>
                  <a:gsLst>
                    <a:gs pos="0">
                      <a:schemeClr val="tx1"/>
                    </a:gs>
                    <a:gs pos="86000">
                      <a:schemeClr val="tx1"/>
                    </a:gs>
                  </a:gsLst>
                  <a:lin ang="5400000" scaled="0"/>
                </a:gradFill>
              </a:rPr>
              <a:t>Product Catalog</a:t>
            </a:r>
            <a:endParaRPr lang="en-US" sz="1275" dirty="0">
              <a:gradFill>
                <a:gsLst>
                  <a:gs pos="0">
                    <a:schemeClr val="tx1"/>
                  </a:gs>
                  <a:gs pos="86000">
                    <a:schemeClr val="tx1"/>
                  </a:gs>
                </a:gsLst>
                <a:lin ang="5400000" scaled="0"/>
              </a:gradFill>
            </a:endParaRPr>
          </a:p>
        </p:txBody>
      </p:sp>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25761" t="69990" b="4917"/>
          <a:stretch/>
        </p:blipFill>
        <p:spPr>
          <a:xfrm>
            <a:off x="7181092" y="4622706"/>
            <a:ext cx="1479175" cy="375074"/>
          </a:xfrm>
          <a:prstGeom prst="rect">
            <a:avLst/>
          </a:prstGeom>
          <a:ln>
            <a:noFill/>
          </a:ln>
          <a:effectLst/>
        </p:spPr>
      </p:pic>
      <p:sp>
        <p:nvSpPr>
          <p:cNvPr id="30" name="TextBox 29"/>
          <p:cNvSpPr txBox="1"/>
          <p:nvPr/>
        </p:nvSpPr>
        <p:spPr>
          <a:xfrm>
            <a:off x="6800657" y="2920079"/>
            <a:ext cx="1998003" cy="671052"/>
          </a:xfrm>
          <a:prstGeom prst="rect">
            <a:avLst/>
          </a:prstGeom>
          <a:noFill/>
        </p:spPr>
        <p:txBody>
          <a:bodyPr wrap="square" lIns="81631" tIns="40816" rIns="81631" bIns="40816" rtlCol="0">
            <a:spAutoFit/>
          </a:bodyPr>
          <a:lstStyle/>
          <a:p>
            <a:r>
              <a:rPr lang="en-US" sz="1275" dirty="0"/>
              <a:t>Filter query by</a:t>
            </a:r>
          </a:p>
          <a:p>
            <a:r>
              <a:rPr lang="en-US" sz="1275" b="1" dirty="0">
                <a:solidFill>
                  <a:srgbClr val="0070C0"/>
                </a:solidFill>
              </a:rPr>
              <a:t>CATEGORY: COMPUTERS</a:t>
            </a:r>
          </a:p>
        </p:txBody>
      </p:sp>
      <p:cxnSp>
        <p:nvCxnSpPr>
          <p:cNvPr id="29" name="Elbow Connector 28"/>
          <p:cNvCxnSpPr/>
          <p:nvPr/>
        </p:nvCxnSpPr>
        <p:spPr>
          <a:xfrm rot="5400000" flipH="1" flipV="1">
            <a:off x="1325326" y="1515439"/>
            <a:ext cx="882920" cy="1669672"/>
          </a:xfrm>
          <a:prstGeom prst="bentConnector2">
            <a:avLst/>
          </a:prstGeom>
          <a:ln w="28575">
            <a:solidFill>
              <a:schemeClr val="bg1">
                <a:lumMod val="7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6201" y="2262856"/>
            <a:ext cx="2596230" cy="474844"/>
          </a:xfrm>
          <a:prstGeom prst="rect">
            <a:avLst/>
          </a:prstGeom>
          <a:solidFill>
            <a:schemeClr val="bg1"/>
          </a:solidFill>
        </p:spPr>
        <p:txBody>
          <a:bodyPr wrap="square" lIns="81631" tIns="40816" rIns="81631" bIns="40816" rtlCol="0">
            <a:spAutoFit/>
          </a:bodyPr>
          <a:lstStyle/>
          <a:p>
            <a:r>
              <a:rPr lang="en-US" sz="1275" dirty="0"/>
              <a:t>Friendly URL</a:t>
            </a:r>
          </a:p>
          <a:p>
            <a:r>
              <a:rPr lang="en-US" sz="1275" b="1" dirty="0">
                <a:solidFill>
                  <a:srgbClr val="0070C0"/>
                </a:solidFill>
              </a:rPr>
              <a:t>http://contoso.com/computers</a:t>
            </a:r>
          </a:p>
        </p:txBody>
      </p:sp>
      <p:cxnSp>
        <p:nvCxnSpPr>
          <p:cNvPr id="42" name="Elbow Connector 41"/>
          <p:cNvCxnSpPr>
            <a:stCxn id="18" idx="2"/>
          </p:cNvCxnSpPr>
          <p:nvPr/>
        </p:nvCxnSpPr>
        <p:spPr>
          <a:xfrm rot="16200000" flipH="1">
            <a:off x="1521222" y="3905700"/>
            <a:ext cx="512815" cy="1647983"/>
          </a:xfrm>
          <a:prstGeom prst="bentConnector2">
            <a:avLst/>
          </a:prstGeom>
          <a:ln w="28575">
            <a:solidFill>
              <a:schemeClr val="bg1">
                <a:lumMod val="7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57202" y="4512073"/>
            <a:ext cx="1839008" cy="474844"/>
          </a:xfrm>
          <a:prstGeom prst="rect">
            <a:avLst/>
          </a:prstGeom>
          <a:solidFill>
            <a:schemeClr val="bg1"/>
          </a:solidFill>
        </p:spPr>
        <p:txBody>
          <a:bodyPr wrap="square" lIns="81631" tIns="40816" rIns="81631" bIns="40816" rtlCol="0">
            <a:spAutoFit/>
          </a:bodyPr>
          <a:lstStyle/>
          <a:p>
            <a:r>
              <a:rPr lang="en-US" sz="1275" dirty="0"/>
              <a:t>Use page</a:t>
            </a:r>
          </a:p>
          <a:p>
            <a:r>
              <a:rPr lang="en-US" sz="1275" b="1" dirty="0">
                <a:solidFill>
                  <a:srgbClr val="0070C0"/>
                </a:solidFill>
              </a:rPr>
              <a:t>maincategory.aspx</a:t>
            </a:r>
          </a:p>
        </p:txBody>
      </p:sp>
      <p:cxnSp>
        <p:nvCxnSpPr>
          <p:cNvPr id="2058" name="Elbow Connector 2057"/>
          <p:cNvCxnSpPr>
            <a:endCxn id="22" idx="0"/>
          </p:cNvCxnSpPr>
          <p:nvPr/>
        </p:nvCxnSpPr>
        <p:spPr>
          <a:xfrm>
            <a:off x="6719780" y="3517170"/>
            <a:ext cx="1224755" cy="482923"/>
          </a:xfrm>
          <a:prstGeom prst="bentConnector2">
            <a:avLst/>
          </a:prstGeom>
          <a:ln w="28575">
            <a:solidFill>
              <a:schemeClr val="bg1">
                <a:lumMod val="7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174" t="6168" r="1235" b="1387"/>
          <a:stretch/>
        </p:blipFill>
        <p:spPr bwMode="auto">
          <a:xfrm>
            <a:off x="2672430" y="1981797"/>
            <a:ext cx="3997944" cy="32404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ounded Rectangle 30"/>
          <p:cNvSpPr/>
          <p:nvPr/>
        </p:nvSpPr>
        <p:spPr bwMode="auto">
          <a:xfrm>
            <a:off x="2739165" y="2791735"/>
            <a:ext cx="3725432" cy="2390625"/>
          </a:xfrm>
          <a:prstGeom prst="roundRect">
            <a:avLst>
              <a:gd name="adj" fmla="val 3296"/>
            </a:avLst>
          </a:prstGeom>
          <a:noFill/>
          <a:ln w="15875">
            <a:prstDash val="sys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81627" tIns="40814" rIns="81627" bIns="40814" numCol="1" rtlCol="0" anchor="ctr" anchorCtr="0" compatLnSpc="1">
            <a:prstTxWarp prst="textNoShape">
              <a:avLst/>
            </a:prstTxWarp>
          </a:bodyPr>
          <a:lstStyle/>
          <a:p>
            <a:pPr algn="ctr" defTabSz="816053"/>
            <a:endParaRPr lang="en-US" sz="1951" dirty="0">
              <a:solidFill>
                <a:schemeClr val="tx1"/>
              </a:solidFill>
            </a:endParaRPr>
          </a:p>
        </p:txBody>
      </p:sp>
      <p:sp>
        <p:nvSpPr>
          <p:cNvPr id="32" name="TextBox 31"/>
          <p:cNvSpPr txBox="1"/>
          <p:nvPr/>
        </p:nvSpPr>
        <p:spPr>
          <a:xfrm>
            <a:off x="2789759" y="2801144"/>
            <a:ext cx="2037422" cy="220929"/>
          </a:xfrm>
          <a:prstGeom prst="rect">
            <a:avLst/>
          </a:prstGeom>
          <a:noFill/>
        </p:spPr>
        <p:txBody>
          <a:bodyPr wrap="square" lIns="81631" tIns="40816" rIns="81631" bIns="40816" rtlCol="0">
            <a:spAutoFit/>
          </a:bodyPr>
          <a:lstStyle/>
          <a:p>
            <a:r>
              <a:rPr lang="en-US" sz="900" dirty="0">
                <a:solidFill>
                  <a:srgbClr val="EAB200"/>
                </a:solidFill>
              </a:rPr>
              <a:t>CONTENT SEARCH WEB PART</a:t>
            </a:r>
          </a:p>
        </p:txBody>
      </p:sp>
      <p:sp>
        <p:nvSpPr>
          <p:cNvPr id="2" name="Title 1"/>
          <p:cNvSpPr>
            <a:spLocks noGrp="1"/>
          </p:cNvSpPr>
          <p:nvPr>
            <p:ph type="title"/>
          </p:nvPr>
        </p:nvSpPr>
        <p:spPr/>
        <p:txBody>
          <a:bodyPr/>
          <a:lstStyle/>
          <a:p>
            <a:r>
              <a:rPr lang="en-US" smtClean="0"/>
              <a:t>Navigation, Search and Topic Pages</a:t>
            </a:r>
            <a:endParaRPr lang="en-US" dirty="0"/>
          </a:p>
        </p:txBody>
      </p:sp>
    </p:spTree>
    <p:extLst>
      <p:ext uri="{BB962C8B-B14F-4D97-AF65-F5344CB8AC3E}">
        <p14:creationId xmlns:p14="http://schemas.microsoft.com/office/powerpoint/2010/main" val="421434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Catalogs, Topic Pages &amp; Content By Search</a:t>
            </a:r>
          </a:p>
        </p:txBody>
      </p:sp>
    </p:spTree>
    <p:extLst>
      <p:ext uri="{BB962C8B-B14F-4D97-AF65-F5344CB8AC3E}">
        <p14:creationId xmlns:p14="http://schemas.microsoft.com/office/powerpoint/2010/main" val="186389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Publishing Sites</a:t>
            </a:r>
          </a:p>
          <a:p>
            <a:pPr>
              <a:buFont typeface="Wingdings" panose="05000000000000000000" pitchFamily="2" charset="2"/>
              <a:buChar char="ü"/>
            </a:pPr>
            <a:r>
              <a:rPr lang="en-US" dirty="0"/>
              <a:t>Publishing </a:t>
            </a:r>
            <a:r>
              <a:rPr lang="en-US" dirty="0" smtClean="0"/>
              <a:t>Site Navigation</a:t>
            </a:r>
            <a:endParaRPr lang="en-US" dirty="0" smtClean="0"/>
          </a:p>
          <a:p>
            <a:pPr>
              <a:buFont typeface="Wingdings" panose="05000000000000000000" pitchFamily="2" charset="2"/>
              <a:buChar char="ü"/>
            </a:pPr>
            <a:r>
              <a:rPr lang="en-US" dirty="0" smtClean="0"/>
              <a:t>Page Layouts</a:t>
            </a:r>
          </a:p>
          <a:p>
            <a:pPr>
              <a:buFont typeface="Wingdings" panose="05000000000000000000" pitchFamily="2" charset="2"/>
              <a:buChar char="ü"/>
            </a:pPr>
            <a:r>
              <a:rPr lang="en-US" dirty="0" smtClean="0"/>
              <a:t>Design Manager</a:t>
            </a:r>
          </a:p>
          <a:p>
            <a:pPr>
              <a:buFont typeface="Wingdings" panose="05000000000000000000" pitchFamily="2" charset="2"/>
              <a:buChar char="ü"/>
            </a:pPr>
            <a:r>
              <a:rPr lang="en-US" dirty="0"/>
              <a:t>Cross-site </a:t>
            </a:r>
            <a:r>
              <a:rPr lang="en-US" dirty="0" smtClean="0"/>
              <a:t>Publishing</a:t>
            </a:r>
            <a:endParaRPr lang="en-US" dirty="0" smtClean="0"/>
          </a:p>
          <a:p>
            <a:pPr>
              <a:buFont typeface="Wingdings" panose="05000000000000000000" pitchFamily="2" charset="2"/>
              <a:buChar char="Ø"/>
            </a:pPr>
            <a:r>
              <a:rPr lang="en-US" dirty="0" smtClean="0"/>
              <a:t>CSOM API for Publishing</a:t>
            </a:r>
            <a:endParaRPr lang="en-US" dirty="0"/>
          </a:p>
        </p:txBody>
      </p:sp>
    </p:spTree>
    <p:extLst>
      <p:ext uri="{BB962C8B-B14F-4D97-AF65-F5344CB8AC3E}">
        <p14:creationId xmlns:p14="http://schemas.microsoft.com/office/powerpoint/2010/main" val="16723512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t>
            </a:r>
            <a:r>
              <a:rPr lang="en-US" dirty="0"/>
              <a:t>2013 WCM </a:t>
            </a:r>
            <a:r>
              <a:rPr lang="en-US" dirty="0" smtClean="0"/>
              <a:t>CSOM</a:t>
            </a:r>
            <a:endParaRPr lang="en-US" dirty="0"/>
          </a:p>
        </p:txBody>
      </p:sp>
      <p:sp>
        <p:nvSpPr>
          <p:cNvPr id="5" name="Content Placeholder 4"/>
          <p:cNvSpPr>
            <a:spLocks noGrp="1"/>
          </p:cNvSpPr>
          <p:nvPr>
            <p:ph idx="1"/>
          </p:nvPr>
        </p:nvSpPr>
        <p:spPr/>
        <p:txBody>
          <a:bodyPr>
            <a:normAutofit/>
          </a:bodyPr>
          <a:lstStyle/>
          <a:p>
            <a:r>
              <a:rPr lang="en-US" dirty="0" smtClean="0"/>
              <a:t>SharePoint 2010 content available off the server using same CSOM &amp; REST as </a:t>
            </a:r>
            <a:br>
              <a:rPr lang="en-US" dirty="0" smtClean="0"/>
            </a:br>
            <a:r>
              <a:rPr lang="en-US" dirty="0" smtClean="0"/>
              <a:t>SharePoint Foundation</a:t>
            </a:r>
          </a:p>
          <a:p>
            <a:pPr lvl="1"/>
            <a:r>
              <a:rPr lang="en-US" dirty="0" smtClean="0"/>
              <a:t>No context around Publishing</a:t>
            </a:r>
          </a:p>
          <a:p>
            <a:pPr lvl="1"/>
            <a:r>
              <a:rPr lang="en-US" dirty="0" smtClean="0"/>
              <a:t>Required intimate knowledge how Publishing worked</a:t>
            </a:r>
          </a:p>
          <a:p>
            <a:r>
              <a:rPr lang="en-US" dirty="0" smtClean="0"/>
              <a:t>SharePoint 2013 Publishing surfaced via CSOM</a:t>
            </a:r>
          </a:p>
          <a:p>
            <a:pPr lvl="1"/>
            <a:r>
              <a:rPr lang="en-US" dirty="0" smtClean="0">
                <a:latin typeface="Courier New" panose="02070309020205020404" pitchFamily="49" charset="0"/>
                <a:cs typeface="Courier New" panose="02070309020205020404" pitchFamily="49" charset="0"/>
              </a:rPr>
              <a:t>Microsoft.SharePoint.Publishing.dll</a:t>
            </a:r>
          </a:p>
          <a:p>
            <a:pPr lvl="1"/>
            <a:r>
              <a:rPr lang="en-US" dirty="0" smtClean="0">
                <a:latin typeface="Courier New" panose="02070309020205020404" pitchFamily="49" charset="0"/>
                <a:cs typeface="Courier New" panose="02070309020205020404" pitchFamily="49" charset="0"/>
              </a:rPr>
              <a:t>Microsoft.SharePoint.Taxonomy.dll</a:t>
            </a:r>
          </a:p>
          <a:p>
            <a:r>
              <a:rPr lang="en-US" dirty="0" smtClean="0">
                <a:cs typeface="Courier New" panose="02070309020205020404" pitchFamily="49" charset="0"/>
              </a:rPr>
              <a:t>No for REST / </a:t>
            </a:r>
            <a:r>
              <a:rPr lang="en-US" dirty="0" err="1" smtClean="0">
                <a:cs typeface="Courier New" panose="02070309020205020404" pitchFamily="49" charset="0"/>
              </a:rPr>
              <a:t>OData</a:t>
            </a:r>
            <a:r>
              <a:rPr lang="en-US" dirty="0" smtClean="0">
                <a:cs typeface="Courier New" panose="02070309020205020404" pitchFamily="49" charset="0"/>
              </a:rPr>
              <a:t> API</a:t>
            </a:r>
          </a:p>
        </p:txBody>
      </p:sp>
    </p:spTree>
    <p:extLst>
      <p:ext uri="{BB962C8B-B14F-4D97-AF65-F5344CB8AC3E}">
        <p14:creationId xmlns:p14="http://schemas.microsoft.com/office/powerpoint/2010/main" val="1452578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Publishing Sites</a:t>
            </a:r>
          </a:p>
          <a:p>
            <a:pPr>
              <a:buFont typeface="Wingdings" panose="05000000000000000000" pitchFamily="2" charset="2"/>
              <a:buChar char="ü"/>
            </a:pPr>
            <a:r>
              <a:rPr lang="en-US" dirty="0"/>
              <a:t>Publishing </a:t>
            </a:r>
            <a:r>
              <a:rPr lang="en-US" dirty="0" smtClean="0"/>
              <a:t>Site Navigation</a:t>
            </a:r>
            <a:endParaRPr lang="en-US" dirty="0" smtClean="0"/>
          </a:p>
          <a:p>
            <a:pPr>
              <a:buFont typeface="Wingdings" panose="05000000000000000000" pitchFamily="2" charset="2"/>
              <a:buChar char="ü"/>
            </a:pPr>
            <a:r>
              <a:rPr lang="en-US" dirty="0" smtClean="0"/>
              <a:t>Page Layouts</a:t>
            </a:r>
          </a:p>
          <a:p>
            <a:pPr>
              <a:buFont typeface="Wingdings" panose="05000000000000000000" pitchFamily="2" charset="2"/>
              <a:buChar char="ü"/>
            </a:pPr>
            <a:r>
              <a:rPr lang="en-US" dirty="0" smtClean="0"/>
              <a:t>Design Manager</a:t>
            </a:r>
          </a:p>
          <a:p>
            <a:pPr>
              <a:buFont typeface="Wingdings" panose="05000000000000000000" pitchFamily="2" charset="2"/>
              <a:buChar char="ü"/>
            </a:pPr>
            <a:r>
              <a:rPr lang="en-US" dirty="0"/>
              <a:t>Cross-site </a:t>
            </a:r>
            <a:r>
              <a:rPr lang="en-US" dirty="0" smtClean="0"/>
              <a:t>Publishing</a:t>
            </a:r>
            <a:endParaRPr lang="en-US" dirty="0" smtClean="0"/>
          </a:p>
          <a:p>
            <a:pPr>
              <a:buFont typeface="Wingdings" panose="05000000000000000000" pitchFamily="2" charset="2"/>
              <a:buChar char="ü"/>
            </a:pPr>
            <a:r>
              <a:rPr lang="en-US" dirty="0" smtClean="0"/>
              <a:t>CSOM API for Publishing</a:t>
            </a:r>
            <a:endParaRPr lang="en-US" dirty="0"/>
          </a:p>
        </p:txBody>
      </p:sp>
    </p:spTree>
    <p:extLst>
      <p:ext uri="{BB962C8B-B14F-4D97-AF65-F5344CB8AC3E}">
        <p14:creationId xmlns:p14="http://schemas.microsoft.com/office/powerpoint/2010/main" val="501451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Trimming in Publishing Sites</a:t>
            </a:r>
            <a:endParaRPr lang="en-US" dirty="0"/>
          </a:p>
        </p:txBody>
      </p:sp>
      <p:sp>
        <p:nvSpPr>
          <p:cNvPr id="3" name="Content Placeholder 2"/>
          <p:cNvSpPr>
            <a:spLocks noGrp="1"/>
          </p:cNvSpPr>
          <p:nvPr>
            <p:ph idx="1"/>
          </p:nvPr>
        </p:nvSpPr>
        <p:spPr/>
        <p:txBody>
          <a:bodyPr>
            <a:normAutofit/>
          </a:bodyPr>
          <a:lstStyle/>
          <a:p>
            <a:r>
              <a:rPr lang="en-US" sz="1800" dirty="0" smtClean="0"/>
              <a:t>Publishing sites has security trimming for visitors and anonymous access</a:t>
            </a:r>
          </a:p>
          <a:p>
            <a:pPr lvl="1"/>
            <a:r>
              <a:rPr lang="en-US" sz="1600" dirty="0" smtClean="0"/>
              <a:t>Visitors do not see certain links such as </a:t>
            </a:r>
            <a:r>
              <a:rPr lang="en-US" sz="1400" b="1" dirty="0" smtClean="0"/>
              <a:t>Site Content</a:t>
            </a:r>
            <a:r>
              <a:rPr lang="en-US" sz="1600" dirty="0" smtClean="0"/>
              <a:t> and </a:t>
            </a:r>
            <a:r>
              <a:rPr lang="en-US" sz="1200" b="1" dirty="0" smtClean="0"/>
              <a:t>EDIT LINKS</a:t>
            </a:r>
            <a:endParaRPr lang="en-US" sz="1600" b="1" dirty="0" smtClean="0"/>
          </a:p>
          <a:p>
            <a:pPr lvl="1"/>
            <a:r>
              <a:rPr lang="en-US" sz="1600" dirty="0" smtClean="0"/>
              <a:t>Visitors do not see links to publishing pages until they have been published</a:t>
            </a:r>
          </a:p>
          <a:p>
            <a:pPr lvl="1"/>
            <a:r>
              <a:rPr lang="en-US" sz="1600" dirty="0" smtClean="0"/>
              <a:t>Anonymous </a:t>
            </a:r>
            <a:r>
              <a:rPr lang="en-US" sz="1600" dirty="0"/>
              <a:t>users </a:t>
            </a:r>
            <a:r>
              <a:rPr lang="en-US" sz="1600" dirty="0" smtClean="0"/>
              <a:t>do not see Suite bar links </a:t>
            </a:r>
            <a:r>
              <a:rPr lang="en-US" sz="1400" dirty="0" smtClean="0">
                <a:solidFill>
                  <a:schemeClr val="tx1">
                    <a:lumMod val="50000"/>
                    <a:lumOff val="50000"/>
                  </a:schemeClr>
                </a:solidFill>
              </a:rPr>
              <a:t>(Newsfeed, SkyDrive and Sites)</a:t>
            </a:r>
          </a:p>
          <a:p>
            <a:pPr lvl="1"/>
            <a:r>
              <a:rPr lang="en-US" sz="1600" dirty="0"/>
              <a:t>Anonymous users see the </a:t>
            </a:r>
            <a:r>
              <a:rPr lang="en-US" sz="1400" b="1" dirty="0"/>
              <a:t>Sign in</a:t>
            </a:r>
            <a:r>
              <a:rPr lang="en-US" sz="1600" dirty="0"/>
              <a:t> link instead of </a:t>
            </a:r>
            <a:r>
              <a:rPr lang="en-US" sz="1400" b="1" dirty="0"/>
              <a:t>Welcome</a:t>
            </a:r>
            <a:r>
              <a:rPr lang="en-US" sz="1400" dirty="0"/>
              <a:t> </a:t>
            </a:r>
            <a:r>
              <a:rPr lang="en-US" sz="1600" dirty="0" smtClean="0"/>
              <a:t>menu</a:t>
            </a:r>
            <a:endParaRPr lang="en-US" sz="1600" dirty="0" smtClean="0">
              <a:solidFill>
                <a:schemeClr val="tx1">
                  <a:lumMod val="50000"/>
                  <a:lumOff val="50000"/>
                </a:schemeClr>
              </a:solidFill>
            </a:endParaRPr>
          </a:p>
        </p:txBody>
      </p:sp>
      <p:pic>
        <p:nvPicPr>
          <p:cNvPr id="7" name="Picture 6"/>
          <p:cNvPicPr>
            <a:picLocks noChangeAspect="1"/>
          </p:cNvPicPr>
          <p:nvPr/>
        </p:nvPicPr>
        <p:blipFill>
          <a:blip r:embed="rId2"/>
          <a:stretch>
            <a:fillRect/>
          </a:stretch>
        </p:blipFill>
        <p:spPr>
          <a:xfrm>
            <a:off x="533401" y="3276600"/>
            <a:ext cx="8007458" cy="3047999"/>
          </a:xfrm>
          <a:prstGeom prst="rect">
            <a:avLst/>
          </a:prstGeom>
        </p:spPr>
      </p:pic>
      <p:pic>
        <p:nvPicPr>
          <p:cNvPr id="6" name="Picture 5"/>
          <p:cNvPicPr>
            <a:picLocks noChangeAspect="1"/>
          </p:cNvPicPr>
          <p:nvPr/>
        </p:nvPicPr>
        <p:blipFill>
          <a:blip r:embed="rId3"/>
          <a:stretch>
            <a:fillRect/>
          </a:stretch>
        </p:blipFill>
        <p:spPr>
          <a:xfrm>
            <a:off x="533400" y="3276600"/>
            <a:ext cx="8007457" cy="3048000"/>
          </a:xfrm>
          <a:prstGeom prst="rect">
            <a:avLst/>
          </a:prstGeom>
        </p:spPr>
      </p:pic>
    </p:spTree>
    <p:extLst>
      <p:ext uri="{BB962C8B-B14F-4D97-AF65-F5344CB8AC3E}">
        <p14:creationId xmlns:p14="http://schemas.microsoft.com/office/powerpoint/2010/main" val="95646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Pages and The Pages Library</a:t>
            </a:r>
            <a:endParaRPr lang="en-US" dirty="0"/>
          </a:p>
        </p:txBody>
      </p:sp>
      <p:sp>
        <p:nvSpPr>
          <p:cNvPr id="3" name="Content Placeholder 2"/>
          <p:cNvSpPr>
            <a:spLocks noGrp="1"/>
          </p:cNvSpPr>
          <p:nvPr>
            <p:ph idx="1"/>
          </p:nvPr>
        </p:nvSpPr>
        <p:spPr/>
        <p:txBody>
          <a:bodyPr>
            <a:normAutofit/>
          </a:bodyPr>
          <a:lstStyle/>
          <a:p>
            <a:r>
              <a:rPr lang="en-US" sz="2400" dirty="0" smtClean="0"/>
              <a:t>Content added to publishing site using publishing pages</a:t>
            </a:r>
          </a:p>
          <a:p>
            <a:pPr lvl="1"/>
            <a:r>
              <a:rPr lang="en-US" sz="2000" dirty="0" smtClean="0"/>
              <a:t>Every publishing site contains </a:t>
            </a:r>
            <a:r>
              <a:rPr lang="en-US" sz="2000" b="1" dirty="0" smtClean="0"/>
              <a:t>Pages</a:t>
            </a:r>
            <a:r>
              <a:rPr lang="en-US" sz="2000" dirty="0" smtClean="0"/>
              <a:t> Library</a:t>
            </a:r>
          </a:p>
          <a:p>
            <a:pPr lvl="1"/>
            <a:r>
              <a:rPr lang="en-US" sz="2000" dirty="0"/>
              <a:t>Publishing pages are always created in </a:t>
            </a:r>
            <a:r>
              <a:rPr lang="en-US" sz="2000" dirty="0" smtClean="0"/>
              <a:t>a </a:t>
            </a:r>
            <a:r>
              <a:rPr lang="en-US" sz="2000" b="1" dirty="0" smtClean="0"/>
              <a:t>Pages</a:t>
            </a:r>
            <a:r>
              <a:rPr lang="en-US" sz="2000" dirty="0" smtClean="0"/>
              <a:t> library</a:t>
            </a:r>
            <a:endParaRPr lang="en-US" sz="2000" dirty="0"/>
          </a:p>
          <a:p>
            <a:pPr lvl="1"/>
            <a:r>
              <a:rPr lang="en-US" sz="2000" b="1" dirty="0" smtClean="0"/>
              <a:t>Pages</a:t>
            </a:r>
            <a:r>
              <a:rPr lang="en-US" sz="2000" dirty="0" smtClean="0"/>
              <a:t> library created with welcome page named default.aspx</a:t>
            </a:r>
          </a:p>
          <a:p>
            <a:pPr lvl="1"/>
            <a:r>
              <a:rPr lang="en-US" sz="2000" dirty="0" smtClean="0"/>
              <a:t>You can add additional publishing pages to grow out site content</a:t>
            </a:r>
          </a:p>
        </p:txBody>
      </p:sp>
      <p:pic>
        <p:nvPicPr>
          <p:cNvPr id="4" name="Picture 3"/>
          <p:cNvPicPr>
            <a:picLocks noChangeAspect="1"/>
          </p:cNvPicPr>
          <p:nvPr/>
        </p:nvPicPr>
        <p:blipFill>
          <a:blip r:embed="rId2"/>
          <a:stretch>
            <a:fillRect/>
          </a:stretch>
        </p:blipFill>
        <p:spPr>
          <a:xfrm>
            <a:off x="914400" y="3581400"/>
            <a:ext cx="7626560" cy="2590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539645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an Existing Publishing Page</a:t>
            </a:r>
            <a:endParaRPr lang="en-US" dirty="0"/>
          </a:p>
        </p:txBody>
      </p:sp>
      <p:sp>
        <p:nvSpPr>
          <p:cNvPr id="3" name="Content Placeholder 2"/>
          <p:cNvSpPr>
            <a:spLocks noGrp="1"/>
          </p:cNvSpPr>
          <p:nvPr>
            <p:ph idx="1"/>
          </p:nvPr>
        </p:nvSpPr>
        <p:spPr/>
        <p:txBody>
          <a:bodyPr>
            <a:normAutofit/>
          </a:bodyPr>
          <a:lstStyle/>
          <a:p>
            <a:r>
              <a:rPr lang="en-US" sz="2400" dirty="0" smtClean="0"/>
              <a:t>Experience is similar yet different from wiki page</a:t>
            </a:r>
          </a:p>
          <a:p>
            <a:pPr lvl="1"/>
            <a:r>
              <a:rPr lang="en-US" sz="2000" dirty="0" smtClean="0"/>
              <a:t>Page content is split out into multiple site columns</a:t>
            </a:r>
          </a:p>
          <a:p>
            <a:pPr lvl="1"/>
            <a:r>
              <a:rPr lang="en-US" sz="2000" dirty="0" smtClean="0"/>
              <a:t>Site column values edited using field controls</a:t>
            </a:r>
          </a:p>
          <a:p>
            <a:pPr lvl="1"/>
            <a:r>
              <a:rPr lang="en-US" sz="2000" dirty="0" smtClean="0"/>
              <a:t>Publishing page has extra ribbon tabs such </a:t>
            </a:r>
            <a:r>
              <a:rPr lang="en-US" sz="1400" b="1" dirty="0" smtClean="0"/>
              <a:t>PAGE</a:t>
            </a:r>
            <a:r>
              <a:rPr lang="en-US" sz="1800" dirty="0" smtClean="0"/>
              <a:t> </a:t>
            </a:r>
            <a:r>
              <a:rPr lang="en-US" sz="2000" dirty="0" smtClean="0"/>
              <a:t>and </a:t>
            </a:r>
            <a:r>
              <a:rPr lang="en-US" sz="1400" b="1" dirty="0" smtClean="0"/>
              <a:t>PUBLISH</a:t>
            </a:r>
            <a:endParaRPr lang="en-US" sz="2000" b="1" dirty="0"/>
          </a:p>
        </p:txBody>
      </p:sp>
      <p:pic>
        <p:nvPicPr>
          <p:cNvPr id="5" name="Picture 4"/>
          <p:cNvPicPr>
            <a:picLocks noChangeAspect="1"/>
          </p:cNvPicPr>
          <p:nvPr/>
        </p:nvPicPr>
        <p:blipFill>
          <a:blip r:embed="rId2"/>
          <a:stretch>
            <a:fillRect/>
          </a:stretch>
        </p:blipFill>
        <p:spPr>
          <a:xfrm>
            <a:off x="381000" y="3235481"/>
            <a:ext cx="8458200" cy="3364327"/>
          </a:xfrm>
          <a:prstGeom prst="rect">
            <a:avLst/>
          </a:prstGeom>
          <a:ln>
            <a:solidFill>
              <a:schemeClr val="tx1">
                <a:lumMod val="50000"/>
                <a:lumOff val="50000"/>
              </a:schemeClr>
            </a:solidFill>
          </a:ln>
        </p:spPr>
      </p:pic>
    </p:spTree>
    <p:extLst>
      <p:ext uri="{BB962C8B-B14F-4D97-AF65-F5344CB8AC3E}">
        <p14:creationId xmlns:p14="http://schemas.microsoft.com/office/powerpoint/2010/main" val="2316043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Sites</a:t>
            </a:r>
            <a:endParaRPr lang="en-US" dirty="0"/>
          </a:p>
        </p:txBody>
      </p:sp>
      <p:sp>
        <p:nvSpPr>
          <p:cNvPr id="3" name="Content Placeholder 2"/>
          <p:cNvSpPr>
            <a:spLocks noGrp="1"/>
          </p:cNvSpPr>
          <p:nvPr>
            <p:ph idx="1"/>
          </p:nvPr>
        </p:nvSpPr>
        <p:spPr/>
        <p:txBody>
          <a:bodyPr/>
          <a:lstStyle/>
          <a:p>
            <a:r>
              <a:rPr lang="en-US" dirty="0" smtClean="0"/>
              <a:t>You construct site hierarchy by adding subsites</a:t>
            </a:r>
          </a:p>
          <a:p>
            <a:pPr lvl="1"/>
            <a:r>
              <a:rPr lang="en-US" dirty="0" smtClean="0"/>
              <a:t>Each site gets a welcome page </a:t>
            </a:r>
            <a:r>
              <a:rPr lang="en-US" sz="1800" dirty="0" smtClean="0">
                <a:solidFill>
                  <a:schemeClr val="tx1">
                    <a:lumMod val="50000"/>
                    <a:lumOff val="50000"/>
                  </a:schemeClr>
                </a:solidFill>
              </a:rPr>
              <a:t>(/Pages/default.aspx)</a:t>
            </a:r>
            <a:endParaRPr lang="en-US" dirty="0" smtClean="0">
              <a:solidFill>
                <a:schemeClr val="tx1">
                  <a:lumMod val="50000"/>
                  <a:lumOff val="50000"/>
                </a:schemeClr>
              </a:solidFill>
            </a:endParaRPr>
          </a:p>
          <a:p>
            <a:pPr lvl="1"/>
            <a:r>
              <a:rPr lang="en-US" dirty="0" smtClean="0"/>
              <a:t>Secondary publishing pages added to site as needed</a:t>
            </a:r>
          </a:p>
          <a:p>
            <a:pPr lvl="1"/>
            <a:r>
              <a:rPr lang="en-US" dirty="0" smtClean="0"/>
              <a:t>Subsites can be added under subsites</a:t>
            </a:r>
          </a:p>
          <a:p>
            <a:pPr lvl="1"/>
            <a:r>
              <a:rPr lang="en-US" dirty="0" err="1" smtClean="0"/>
              <a:t>Subsite</a:t>
            </a:r>
            <a:r>
              <a:rPr lang="en-US" dirty="0" smtClean="0"/>
              <a:t> can inherit navigation and/or permissions</a:t>
            </a:r>
          </a:p>
        </p:txBody>
      </p:sp>
      <p:pic>
        <p:nvPicPr>
          <p:cNvPr id="4" name="Picture 3"/>
          <p:cNvPicPr>
            <a:picLocks noChangeAspect="1"/>
          </p:cNvPicPr>
          <p:nvPr/>
        </p:nvPicPr>
        <p:blipFill>
          <a:blip r:embed="rId3"/>
          <a:stretch>
            <a:fillRect/>
          </a:stretch>
        </p:blipFill>
        <p:spPr>
          <a:xfrm>
            <a:off x="415624" y="3876549"/>
            <a:ext cx="4191000" cy="2752851"/>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4776041" y="3876549"/>
            <a:ext cx="3966244" cy="2752851"/>
          </a:xfrm>
          <a:prstGeom prst="rect">
            <a:avLst/>
          </a:prstGeom>
          <a:ln>
            <a:solidFill>
              <a:schemeClr val="tx1">
                <a:lumMod val="50000"/>
                <a:lumOff val="50000"/>
              </a:schemeClr>
            </a:solidFill>
          </a:ln>
        </p:spPr>
      </p:pic>
    </p:spTree>
    <p:extLst>
      <p:ext uri="{BB962C8B-B14F-4D97-AF65-F5344CB8AC3E}">
        <p14:creationId xmlns:p14="http://schemas.microsoft.com/office/powerpoint/2010/main" val="1565590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Publishing Sites</a:t>
            </a:r>
          </a:p>
          <a:p>
            <a:pPr>
              <a:buFont typeface="Wingdings" panose="05000000000000000000" pitchFamily="2" charset="2"/>
              <a:buChar char="Ø"/>
            </a:pPr>
            <a:r>
              <a:rPr lang="en-US" dirty="0"/>
              <a:t>Publishing </a:t>
            </a:r>
            <a:r>
              <a:rPr lang="en-US" dirty="0" smtClean="0"/>
              <a:t>Site Navigation</a:t>
            </a:r>
            <a:endParaRPr lang="en-US" dirty="0" smtClean="0"/>
          </a:p>
          <a:p>
            <a:r>
              <a:rPr lang="en-US" dirty="0" smtClean="0"/>
              <a:t>Page Layouts</a:t>
            </a:r>
          </a:p>
          <a:p>
            <a:r>
              <a:rPr lang="en-US" dirty="0" smtClean="0"/>
              <a:t>Design Manager</a:t>
            </a:r>
          </a:p>
          <a:p>
            <a:r>
              <a:rPr lang="en-US" dirty="0"/>
              <a:t>Cross-site Publishing</a:t>
            </a:r>
          </a:p>
          <a:p>
            <a:r>
              <a:rPr lang="en-US" dirty="0" smtClean="0"/>
              <a:t>CSOM API for Publishing</a:t>
            </a:r>
            <a:endParaRPr lang="en-US" dirty="0"/>
          </a:p>
        </p:txBody>
      </p:sp>
    </p:spTree>
    <p:extLst>
      <p:ext uri="{BB962C8B-B14F-4D97-AF65-F5344CB8AC3E}">
        <p14:creationId xmlns:p14="http://schemas.microsoft.com/office/powerpoint/2010/main" val="3503990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A11C52CD-8BFE-4EB6-AEE9-E2539D702E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108</TotalTime>
  <Words>3643</Words>
  <Application>Microsoft Office PowerPoint</Application>
  <PresentationFormat>On-screen Show (4:3)</PresentationFormat>
  <Paragraphs>455</Paragraphs>
  <Slides>44</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 Black</vt:lpstr>
      <vt:lpstr>Calibri</vt:lpstr>
      <vt:lpstr>Courier New</vt:lpstr>
      <vt:lpstr>Lucida Console</vt:lpstr>
      <vt:lpstr>Wingdings</vt:lpstr>
      <vt:lpstr>CPT Course Module</vt:lpstr>
      <vt:lpstr>Web Content Management​</vt:lpstr>
      <vt:lpstr>Agenda</vt:lpstr>
      <vt:lpstr>Publishing Sites</vt:lpstr>
      <vt:lpstr>Which Site Settings Page Do You Like Better?</vt:lpstr>
      <vt:lpstr>Security Trimming in Publishing Sites</vt:lpstr>
      <vt:lpstr>Publishing Pages and The Pages Library</vt:lpstr>
      <vt:lpstr>Editing an Existing Publishing Page</vt:lpstr>
      <vt:lpstr>Adding Sites</vt:lpstr>
      <vt:lpstr>Agenda</vt:lpstr>
      <vt:lpstr>Publishing Site Hierarchy of Sites and Pages</vt:lpstr>
      <vt:lpstr>Navigation in a Publishing Site</vt:lpstr>
      <vt:lpstr>Site Navigation Settings</vt:lpstr>
      <vt:lpstr>Managed Navigation</vt:lpstr>
      <vt:lpstr>The Site Navigation Termset</vt:lpstr>
      <vt:lpstr>Understanding Navigation Terms</vt:lpstr>
      <vt:lpstr>Configuring Friendly URLs</vt:lpstr>
      <vt:lpstr>Agenda</vt:lpstr>
      <vt:lpstr>Page Layouts</vt:lpstr>
      <vt:lpstr>Page Layouts and Content Types</vt:lpstr>
      <vt:lpstr>Content Type Can Have Many Page Layouts </vt:lpstr>
      <vt:lpstr>Where do Pages Layouts Live?</vt:lpstr>
      <vt:lpstr>Publishing Site Columns</vt:lpstr>
      <vt:lpstr>Page Layout Site Columns</vt:lpstr>
      <vt:lpstr>Content Type Inheritance</vt:lpstr>
      <vt:lpstr>Publishing Content Types</vt:lpstr>
      <vt:lpstr>The Page Content Type</vt:lpstr>
      <vt:lpstr>Steps to Create a New Page Layout</vt:lpstr>
      <vt:lpstr>Creating a New Page Layout</vt:lpstr>
      <vt:lpstr>Create a Page Layout with SharePoint Designer</vt:lpstr>
      <vt:lpstr>Agenda</vt:lpstr>
      <vt:lpstr>Implementing Custom Branding</vt:lpstr>
      <vt:lpstr>Design Manager: Implementing a Custom Brand</vt:lpstr>
      <vt:lpstr>Snippet Manager: Adding SharePoint Components</vt:lpstr>
      <vt:lpstr>Adding SharePoint Components</vt:lpstr>
      <vt:lpstr>Image Renditions</vt:lpstr>
      <vt:lpstr>Design Manager</vt:lpstr>
      <vt:lpstr>Agenda</vt:lpstr>
      <vt:lpstr>Cross Site Publishing &amp; Catalogs</vt:lpstr>
      <vt:lpstr>Content by Search Web Part</vt:lpstr>
      <vt:lpstr>Navigation, Search and Topic Pages</vt:lpstr>
      <vt:lpstr>Content Catalogs, Topic Pages &amp; Content By Search</vt:lpstr>
      <vt:lpstr>Agenda</vt:lpstr>
      <vt:lpstr>SharePoint 2013 WCM CSOM</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Content Management​</dc:title>
  <dc:creator>Windows User</dc:creator>
  <cp:lastModifiedBy>Ted Pattison</cp:lastModifiedBy>
  <cp:revision>26</cp:revision>
  <dcterms:created xsi:type="dcterms:W3CDTF">2012-07-07T16:51:28Z</dcterms:created>
  <dcterms:modified xsi:type="dcterms:W3CDTF">2015-09-03T16:18:35Z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