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46"/>
  </p:notesMasterIdLst>
  <p:handoutMasterIdLst>
    <p:handoutMasterId r:id="rId47"/>
  </p:handoutMasterIdLst>
  <p:sldIdLst>
    <p:sldId id="279"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15" r:id="rId29"/>
    <p:sldId id="303" r:id="rId30"/>
    <p:sldId id="304" r:id="rId31"/>
    <p:sldId id="305" r:id="rId32"/>
    <p:sldId id="306" r:id="rId33"/>
    <p:sldId id="307" r:id="rId34"/>
    <p:sldId id="318" r:id="rId35"/>
    <p:sldId id="312" r:id="rId36"/>
    <p:sldId id="308" r:id="rId37"/>
    <p:sldId id="309" r:id="rId38"/>
    <p:sldId id="310" r:id="rId39"/>
    <p:sldId id="319" r:id="rId40"/>
    <p:sldId id="313" r:id="rId41"/>
    <p:sldId id="316" r:id="rId42"/>
    <p:sldId id="311" r:id="rId43"/>
    <p:sldId id="317" r:id="rId44"/>
    <p:sldId id="314" r:id="rId4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69045" autoAdjust="0"/>
  </p:normalViewPr>
  <p:slideViewPr>
    <p:cSldViewPr>
      <p:cViewPr varScale="1">
        <p:scale>
          <a:sx n="77" d="100"/>
          <a:sy n="77" d="100"/>
        </p:scale>
        <p:origin x="2676" y="78"/>
      </p:cViewPr>
      <p:guideLst>
        <p:guide orient="horz" pos="2160"/>
        <p:guide pos="2880"/>
      </p:guideLst>
    </p:cSldViewPr>
  </p:slideViewPr>
  <p:notesTextViewPr>
    <p:cViewPr>
      <p:scale>
        <a:sx n="200" d="100"/>
        <a:sy n="200" d="100"/>
      </p:scale>
      <p:origin x="0" y="0"/>
    </p:cViewPr>
  </p:notesTextViewPr>
  <p:sorterViewPr>
    <p:cViewPr varScale="1">
      <p:scale>
        <a:sx n="1" d="1"/>
        <a:sy n="1" d="1"/>
      </p:scale>
      <p:origin x="0" y="0"/>
    </p:cViewPr>
  </p:sorterViewPr>
  <p:notesViewPr>
    <p:cSldViewPr>
      <p:cViewPr varScale="1">
        <p:scale>
          <a:sx n="92" d="100"/>
          <a:sy n="92" d="100"/>
        </p:scale>
        <p:origin x="3984"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dirty="0" smtClean="0"/>
              <a:t>0x - Lecture Title</a:t>
            </a:r>
            <a:endParaRPr lang="en-US" dirty="0"/>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smtClean="0"/>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smtClean="0"/>
              <a:t>© 2013 Critical Path Training, LLC - All Rights Reserved</a:t>
            </a:r>
            <a:endParaRPr lang="en-US" dirty="0"/>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smtClean="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effectLst/>
                <a:latin typeface="+mn-lt"/>
                <a:ea typeface="+mn-ea"/>
                <a:cs typeface="+mn-cs"/>
              </a:rPr>
              <a:t>In this module you </a:t>
            </a:r>
            <a:r>
              <a:rPr lang="en-US" sz="1200" kern="1200" dirty="0" smtClean="0">
                <a:solidFill>
                  <a:schemeClr val="tx1"/>
                </a:solidFill>
                <a:effectLst/>
                <a:latin typeface="+mn-lt"/>
                <a:ea typeface="+mn-ea"/>
                <a:cs typeface="+mn-cs"/>
              </a:rPr>
              <a:t>will learn about the features of Access Services in SharePoint 2013. Access Services in SharePoint 2013 is very different from the 2010 version. In this module you will learn what is new and how you can use Access Services in SharePoint 2013 to create business applications that are hosted by SharePoint 2013 and use the power of</a:t>
            </a:r>
            <a:r>
              <a:rPr lang="en-US" sz="1200" kern="1200" baseline="0" dirty="0" smtClean="0">
                <a:solidFill>
                  <a:schemeClr val="tx1"/>
                </a:solidFill>
                <a:effectLst/>
                <a:latin typeface="+mn-lt"/>
                <a:ea typeface="+mn-ea"/>
                <a:cs typeface="+mn-cs"/>
              </a:rPr>
              <a:t> SQL Server for managing the data.</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effectLst/>
              </a:rPr>
              <a:t>When a new Access application is created, Access Services in SharePoint Server 2013 creates a new Application database that stores the data, view, queries and macros contained in the app. The Access Services 2013 System database can be configured to create new Application databases on a separate SQL Server 2012 server. That is handled</a:t>
            </a:r>
            <a:r>
              <a:rPr lang="en-US" baseline="0" dirty="0" smtClean="0">
                <a:effectLst/>
              </a:rPr>
              <a:t> for you by IT on premise and by Microsoft in Office 365.</a:t>
            </a:r>
          </a:p>
          <a:p>
            <a:endParaRPr lang="en-US" dirty="0" smtClean="0">
              <a:effectLst/>
            </a:endParaRPr>
          </a:p>
          <a:p>
            <a:r>
              <a:rPr lang="en-US" dirty="0" smtClean="0">
                <a:effectLst/>
              </a:rPr>
              <a:t>Using SQL Server 2012 to store data provides manageability and scalability previously unknown to Access applications. Now when you need to make you Access App available to many users you don’t need to redesigned and implement</a:t>
            </a:r>
            <a:r>
              <a:rPr lang="en-US" baseline="0" dirty="0" smtClean="0">
                <a:effectLst/>
              </a:rPr>
              <a:t> it</a:t>
            </a:r>
            <a:r>
              <a:rPr lang="en-US" dirty="0" smtClean="0">
                <a:effectLst/>
              </a:rPr>
              <a:t> in a more powerful environment.</a:t>
            </a:r>
          </a:p>
          <a:p>
            <a:endParaRPr lang="en-US" dirty="0" smtClean="0">
              <a:effectLst/>
            </a:endParaRPr>
          </a:p>
          <a:p>
            <a:r>
              <a:rPr lang="en-US" dirty="0" smtClean="0">
                <a:effectLst/>
              </a:rPr>
              <a:t>Remember: An Access 2013 app is online the moment it’s created. You can decide to share the app with other users, deploy to the private corporate catalog, or deploy to the Office Store.</a:t>
            </a:r>
          </a:p>
          <a:p>
            <a:pPr marL="109523" lvl="1" indent="0">
              <a:buNone/>
            </a:pPr>
            <a:endParaRPr lang="en-US" dirty="0">
              <a:latin typeface="Segoe UI" pitchFamily="34" charset="0"/>
            </a:endParaRPr>
          </a:p>
        </p:txBody>
      </p:sp>
      <p:sp>
        <p:nvSpPr>
          <p:cNvPr id="5" name="Date Placeholder 4"/>
          <p:cNvSpPr>
            <a:spLocks noGrp="1"/>
          </p:cNvSpPr>
          <p:nvPr>
            <p:ph type="dt" idx="10"/>
          </p:nvPr>
        </p:nvSpPr>
        <p:spPr>
          <a:xfrm>
            <a:off x="3884613" y="0"/>
            <a:ext cx="2971800" cy="457200"/>
          </a:xfrm>
          <a:prstGeom prst="rect">
            <a:avLst/>
          </a:prstGeom>
        </p:spPr>
        <p:txBody>
          <a:bodyPr/>
          <a:lstStyle/>
          <a:p>
            <a:fld id="{F22B3E36-5CE0-4CB7-82DE-38A88C71BFA8}" type="datetime1">
              <a:rPr lang="en-US" smtClean="0">
                <a:solidFill>
                  <a:prstClr val="black"/>
                </a:solidFill>
              </a:rPr>
              <a:pPr/>
              <a:t>4/29/2014</a:t>
            </a:fld>
            <a:endParaRPr lang="en-US" dirty="0">
              <a:solidFill>
                <a:prstClr val="black"/>
              </a:solidFill>
            </a:endParaRPr>
          </a:p>
        </p:txBody>
      </p:sp>
      <p:sp>
        <p:nvSpPr>
          <p:cNvPr id="6" name="Footer Placeholder 5"/>
          <p:cNvSpPr>
            <a:spLocks noGrp="1"/>
          </p:cNvSpPr>
          <p:nvPr>
            <p:ph type="ftr" sz="quarter" idx="11"/>
          </p:nvPr>
        </p:nvSpPr>
        <p:spPr>
          <a:xfrm>
            <a:off x="0" y="8686800"/>
            <a:ext cx="5920740" cy="355964"/>
          </a:xfrm>
          <a:prstGeom prst="rect">
            <a:avLst/>
          </a:prstGeom>
        </p:spPr>
        <p:txBody>
          <a:bodyPr/>
          <a:lstStyle/>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a:xfrm>
            <a:off x="5909309" y="8685213"/>
            <a:ext cx="947103" cy="457200"/>
          </a:xfrm>
          <a:prstGeom prst="rect">
            <a:avLst/>
          </a:prstGeom>
        </p:spPr>
        <p:txBody>
          <a:bodyPr/>
          <a:lstStyle/>
          <a:p>
            <a:fld id="{8B263312-38AA-4E1E-B2B5-0F8F122B24FE}" type="slidenum">
              <a:rPr lang="en-US" smtClean="0">
                <a:solidFill>
                  <a:prstClr val="black"/>
                </a:solidFill>
              </a:rPr>
              <a:pPr/>
              <a:t>10</a:t>
            </a:fld>
            <a:endParaRPr lang="en-US" dirty="0">
              <a:solidFill>
                <a:prstClr val="black"/>
              </a:solidFill>
            </a:endParaRPr>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dirty="0">
                <a:solidFill>
                  <a:prstClr val="black"/>
                </a:solidFill>
              </a:rPr>
              <a:t>Tech Ready 15</a:t>
            </a:r>
          </a:p>
        </p:txBody>
      </p:sp>
    </p:spTree>
    <p:extLst>
      <p:ext uri="{BB962C8B-B14F-4D97-AF65-F5344CB8AC3E}">
        <p14:creationId xmlns:p14="http://schemas.microsoft.com/office/powerpoint/2010/main" val="3780898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523" lvl="1" indent="0">
              <a:buNone/>
            </a:pPr>
            <a:r>
              <a:rPr lang="en-US" dirty="0" smtClean="0">
                <a:latin typeface="Segoe UI" pitchFamily="34" charset="0"/>
              </a:rPr>
              <a:t>Unlike Access on the desktop, Access Apps are stored in a SQL database. The entire process is transparent to the end user. This means that you can now use reporting</a:t>
            </a:r>
            <a:r>
              <a:rPr lang="en-US" baseline="0" dirty="0" smtClean="0">
                <a:latin typeface="Segoe UI" pitchFamily="34" charset="0"/>
              </a:rPr>
              <a:t> tools like Access, SSRS, and Excel to write reports against your Access App data.</a:t>
            </a:r>
            <a:endParaRPr lang="en-US" dirty="0">
              <a:latin typeface="Segoe UI" pitchFamily="34" charset="0"/>
            </a:endParaRPr>
          </a:p>
        </p:txBody>
      </p:sp>
      <p:sp>
        <p:nvSpPr>
          <p:cNvPr id="5" name="Date Placeholder 4"/>
          <p:cNvSpPr>
            <a:spLocks noGrp="1"/>
          </p:cNvSpPr>
          <p:nvPr>
            <p:ph type="dt" idx="10"/>
          </p:nvPr>
        </p:nvSpPr>
        <p:spPr>
          <a:xfrm>
            <a:off x="3884613" y="0"/>
            <a:ext cx="2971800" cy="457200"/>
          </a:xfrm>
          <a:prstGeom prst="rect">
            <a:avLst/>
          </a:prstGeom>
        </p:spPr>
        <p:txBody>
          <a:bodyPr/>
          <a:lstStyle/>
          <a:p>
            <a:fld id="{F22B3E36-5CE0-4CB7-82DE-38A88C71BFA8}" type="datetime1">
              <a:rPr lang="en-US" smtClean="0">
                <a:solidFill>
                  <a:prstClr val="black"/>
                </a:solidFill>
              </a:rPr>
              <a:pPr/>
              <a:t>4/29/2014</a:t>
            </a:fld>
            <a:endParaRPr lang="en-US" dirty="0">
              <a:solidFill>
                <a:prstClr val="black"/>
              </a:solidFill>
            </a:endParaRPr>
          </a:p>
        </p:txBody>
      </p:sp>
      <p:sp>
        <p:nvSpPr>
          <p:cNvPr id="6" name="Footer Placeholder 5"/>
          <p:cNvSpPr>
            <a:spLocks noGrp="1"/>
          </p:cNvSpPr>
          <p:nvPr>
            <p:ph type="ftr" sz="quarter" idx="11"/>
          </p:nvPr>
        </p:nvSpPr>
        <p:spPr>
          <a:xfrm>
            <a:off x="0" y="8686800"/>
            <a:ext cx="5920740" cy="355964"/>
          </a:xfrm>
          <a:prstGeom prst="rect">
            <a:avLst/>
          </a:prstGeom>
        </p:spPr>
        <p:txBody>
          <a:bodyPr/>
          <a:lstStyle/>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a:xfrm>
            <a:off x="5909309" y="8685213"/>
            <a:ext cx="947103" cy="457200"/>
          </a:xfrm>
          <a:prstGeom prst="rect">
            <a:avLst/>
          </a:prstGeom>
        </p:spPr>
        <p:txBody>
          <a:bodyPr/>
          <a:lstStyle/>
          <a:p>
            <a:fld id="{8B263312-38AA-4E1E-B2B5-0F8F122B24FE}" type="slidenum">
              <a:rPr lang="en-US" smtClean="0">
                <a:solidFill>
                  <a:prstClr val="black"/>
                </a:solidFill>
              </a:rPr>
              <a:pPr/>
              <a:t>11</a:t>
            </a:fld>
            <a:endParaRPr lang="en-US" dirty="0">
              <a:solidFill>
                <a:prstClr val="black"/>
              </a:solidFill>
            </a:endParaRPr>
          </a:p>
        </p:txBody>
      </p:sp>
      <p:sp>
        <p:nvSpPr>
          <p:cNvPr id="8" name="Header Placeholder 7"/>
          <p:cNvSpPr>
            <a:spLocks noGrp="1"/>
          </p:cNvSpPr>
          <p:nvPr>
            <p:ph type="hdr" sz="quarter" idx="13"/>
          </p:nvPr>
        </p:nvSpPr>
        <p:spPr>
          <a:xfrm>
            <a:off x="0" y="0"/>
            <a:ext cx="2971800" cy="457200"/>
          </a:xfrm>
          <a:prstGeom prst="rect">
            <a:avLst/>
          </a:prstGeom>
        </p:spPr>
        <p:txBody>
          <a:bodyPr/>
          <a:lstStyle/>
          <a:p>
            <a:r>
              <a:rPr lang="en-US" dirty="0">
                <a:solidFill>
                  <a:prstClr val="black"/>
                </a:solidFill>
              </a:rPr>
              <a:t>Tech Ready 15</a:t>
            </a:r>
          </a:p>
        </p:txBody>
      </p:sp>
    </p:spTree>
    <p:extLst>
      <p:ext uri="{BB962C8B-B14F-4D97-AF65-F5344CB8AC3E}">
        <p14:creationId xmlns:p14="http://schemas.microsoft.com/office/powerpoint/2010/main" val="2689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handles the security for your app through the host site.</a:t>
            </a:r>
            <a:r>
              <a:rPr lang="en-US" baseline="0" dirty="0" smtClean="0"/>
              <a:t> Once the app is published you can invite users to participate by sharing the host site with them. Readers can view the data, Editors can change thee data, and Full Control empowers them to edit the Application in Access.</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smtClean="0">
                <a:solidFill>
                  <a:prstClr val="black"/>
                </a:solidFill>
              </a:rPr>
              <a:t>SPC2012 - Developer</a:t>
            </a:r>
            <a:endParaRPr lang="en-US" dirty="0">
              <a:solidFill>
                <a:prstClr val="black"/>
              </a:solidFill>
            </a:endParaRPr>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884613" y="0"/>
            <a:ext cx="2971800" cy="457200"/>
          </a:xfrm>
          <a:prstGeom prst="rect">
            <a:avLst/>
          </a:prstGeom>
        </p:spPr>
        <p:txBody>
          <a:bodyPr/>
          <a:lstStyle/>
          <a:p>
            <a:fld id="{79EEA96B-2495-4C2B-9411-8A35A30B80D3}" type="datetime1">
              <a:rPr lang="en-US" smtClean="0">
                <a:solidFill>
                  <a:prstClr val="black"/>
                </a:solidFill>
              </a:rPr>
              <a:pPr/>
              <a:t>4/29/2014</a:t>
            </a:fld>
            <a:endParaRPr lang="en-US" dirty="0">
              <a:solidFill>
                <a:prstClr val="black"/>
              </a:solidFill>
            </a:endParaRPr>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552043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0683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5B1DA5B7-3981-49CE-A20A-810FF8A106E7}"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553709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smtClean="0">
                <a:solidFill>
                  <a:prstClr val="black"/>
                </a:solidFill>
              </a:rPr>
              <a:t>SPC2012 – IT Pro</a:t>
            </a:r>
            <a:endParaRPr lang="en-US" dirty="0">
              <a:solidFill>
                <a:prstClr val="black"/>
              </a:solidFill>
            </a:endParaRPr>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884613" y="0"/>
            <a:ext cx="2971800" cy="457200"/>
          </a:xfrm>
          <a:prstGeom prst="rect">
            <a:avLst/>
          </a:prstGeom>
        </p:spPr>
        <p:txBody>
          <a:bodyPr/>
          <a:lstStyle/>
          <a:p>
            <a:fld id="{69396B47-0646-4090-88AA-0A5A6B9E52D6}" type="datetime1">
              <a:rPr lang="en-US" smtClean="0">
                <a:solidFill>
                  <a:prstClr val="black"/>
                </a:solidFill>
              </a:rPr>
              <a:pPr/>
              <a:t>4/29/2014</a:t>
            </a:fld>
            <a:endParaRPr lang="en-US" dirty="0">
              <a:solidFill>
                <a:prstClr val="black"/>
              </a:solidFill>
            </a:endParaRPr>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53077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smtClean="0">
                <a:solidFill>
                  <a:prstClr val="black"/>
                </a:solidFill>
              </a:rPr>
              <a:t>SPC2012 – IT Pro</a:t>
            </a:r>
            <a:endParaRPr lang="en-US" dirty="0">
              <a:solidFill>
                <a:prstClr val="black"/>
              </a:solidFill>
            </a:endParaRPr>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884613" y="0"/>
            <a:ext cx="2971800" cy="457200"/>
          </a:xfrm>
          <a:prstGeom prst="rect">
            <a:avLst/>
          </a:prstGeom>
        </p:spPr>
        <p:txBody>
          <a:bodyPr/>
          <a:lstStyle/>
          <a:p>
            <a:fld id="{F3BF3672-AE85-4B45-A9DA-192D8A6DBF9D}" type="datetime1">
              <a:rPr lang="en-US" smtClean="0">
                <a:solidFill>
                  <a:prstClr val="black"/>
                </a:solidFill>
              </a:rPr>
              <a:pPr/>
              <a:t>4/29/2014</a:t>
            </a:fld>
            <a:endParaRPr lang="en-US" dirty="0">
              <a:solidFill>
                <a:prstClr val="black"/>
              </a:solidFill>
            </a:endParaRPr>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834073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3002">
              <a:spcAft>
                <a:spcPts val="344"/>
              </a:spcAft>
              <a:defRPr/>
            </a:pP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smtClean="0">
                <a:solidFill>
                  <a:prstClr val="black"/>
                </a:solidFill>
              </a:rPr>
              <a:t>SPC2012 – IT Pro</a:t>
            </a:r>
            <a:endParaRPr lang="en-US" dirty="0">
              <a:solidFill>
                <a:prstClr val="black"/>
              </a:solidFill>
            </a:endParaRPr>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884613" y="0"/>
            <a:ext cx="2971800" cy="457200"/>
          </a:xfrm>
          <a:prstGeom prst="rect">
            <a:avLst/>
          </a:prstGeom>
        </p:spPr>
        <p:txBody>
          <a:bodyPr/>
          <a:lstStyle/>
          <a:p>
            <a:fld id="{0244E33E-BAA6-45F4-93F1-2D025DB33D66}" type="datetime1">
              <a:rPr lang="en-US" smtClean="0">
                <a:solidFill>
                  <a:prstClr val="black"/>
                </a:solidFill>
              </a:rPr>
              <a:pPr/>
              <a:t>4/29/2014</a:t>
            </a:fld>
            <a:endParaRPr lang="en-US" dirty="0">
              <a:solidFill>
                <a:prstClr val="black"/>
              </a:solidFill>
            </a:endParaRPr>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213856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smtClean="0">
                <a:solidFill>
                  <a:prstClr val="black"/>
                </a:solidFill>
              </a:rPr>
              <a:t>SPC2012 – IT Pro</a:t>
            </a:r>
            <a:endParaRPr lang="en-US" dirty="0">
              <a:solidFill>
                <a:prstClr val="black"/>
              </a:solidFill>
            </a:endParaRPr>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884613" y="0"/>
            <a:ext cx="2971800" cy="457200"/>
          </a:xfrm>
          <a:prstGeom prst="rect">
            <a:avLst/>
          </a:prstGeom>
        </p:spPr>
        <p:txBody>
          <a:bodyPr/>
          <a:lstStyle/>
          <a:p>
            <a:fld id="{7C6AB045-842E-41D3-9889-5EB82BB010D2}" type="datetime1">
              <a:rPr lang="en-US" smtClean="0">
                <a:solidFill>
                  <a:prstClr val="black"/>
                </a:solidFill>
              </a:rPr>
              <a:pPr/>
              <a:t>4/29/2014</a:t>
            </a:fld>
            <a:endParaRPr lang="en-US" dirty="0">
              <a:solidFill>
                <a:prstClr val="black"/>
              </a:solidFill>
            </a:endParaRPr>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839189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smtClean="0">
                <a:solidFill>
                  <a:prstClr val="black"/>
                </a:solidFill>
              </a:rPr>
              <a:t>SPC2012 – IT Pro</a:t>
            </a:r>
            <a:endParaRPr lang="en-US" dirty="0">
              <a:solidFill>
                <a:prstClr val="black"/>
              </a:solidFill>
            </a:endParaRPr>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884613" y="0"/>
            <a:ext cx="2971800" cy="457200"/>
          </a:xfrm>
          <a:prstGeom prst="rect">
            <a:avLst/>
          </a:prstGeom>
        </p:spPr>
        <p:txBody>
          <a:bodyPr/>
          <a:lstStyle/>
          <a:p>
            <a:fld id="{FD61ACC4-1833-4DB3-9FF2-A1BD7C41AA65}" type="datetime1">
              <a:rPr lang="en-US" smtClean="0">
                <a:solidFill>
                  <a:prstClr val="black"/>
                </a:solidFill>
              </a:rPr>
              <a:pPr/>
              <a:t>4/29/2014</a:t>
            </a:fld>
            <a:endParaRPr lang="en-US" dirty="0">
              <a:solidFill>
                <a:prstClr val="black"/>
              </a:solidFill>
            </a:endParaRPr>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283855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46440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smtClean="0">
                <a:solidFill>
                  <a:prstClr val="black"/>
                </a:solidFill>
              </a:rPr>
              <a:t>SPC2012 – IT Pro</a:t>
            </a:r>
            <a:endParaRPr lang="en-US" dirty="0">
              <a:solidFill>
                <a:prstClr val="black"/>
              </a:solidFill>
            </a:endParaRPr>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884613" y="0"/>
            <a:ext cx="2971800" cy="457200"/>
          </a:xfrm>
          <a:prstGeom prst="rect">
            <a:avLst/>
          </a:prstGeom>
        </p:spPr>
        <p:txBody>
          <a:bodyPr/>
          <a:lstStyle/>
          <a:p>
            <a:fld id="{AAD822CB-687C-4607-9A4C-F4473792FE0D}" type="datetime1">
              <a:rPr lang="en-US" smtClean="0">
                <a:solidFill>
                  <a:prstClr val="black"/>
                </a:solidFill>
              </a:rPr>
              <a:pPr/>
              <a:t>4/29/2014</a:t>
            </a:fld>
            <a:endParaRPr lang="en-US" dirty="0">
              <a:solidFill>
                <a:prstClr val="black"/>
              </a:solidFill>
            </a:endParaRPr>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402485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smtClean="0">
                <a:solidFill>
                  <a:prstClr val="black"/>
                </a:solidFill>
              </a:rPr>
              <a:t>SPC2012 – IT Pro</a:t>
            </a:r>
            <a:endParaRPr lang="en-US" dirty="0">
              <a:solidFill>
                <a:prstClr val="black"/>
              </a:solidFill>
            </a:endParaRPr>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884613" y="0"/>
            <a:ext cx="2971800" cy="457200"/>
          </a:xfrm>
          <a:prstGeom prst="rect">
            <a:avLst/>
          </a:prstGeom>
        </p:spPr>
        <p:txBody>
          <a:bodyPr/>
          <a:lstStyle/>
          <a:p>
            <a:fld id="{6CE66517-7902-4799-B9BC-A8A1AEABF29A}" type="datetime1">
              <a:rPr lang="en-US" smtClean="0">
                <a:solidFill>
                  <a:prstClr val="black"/>
                </a:solidFill>
              </a:rPr>
              <a:pPr/>
              <a:t>4/29/2014</a:t>
            </a:fld>
            <a:endParaRPr lang="en-US" dirty="0">
              <a:solidFill>
                <a:prstClr val="black"/>
              </a:solidFill>
            </a:endParaRPr>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565220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1389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0"/>
            <a:r>
              <a:rPr lang="en-US" sz="1200" kern="1200" dirty="0" smtClean="0">
                <a:solidFill>
                  <a:schemeClr val="tx1"/>
                </a:solidFill>
                <a:effectLst/>
                <a:latin typeface="+mn-lt"/>
                <a:ea typeface="+mn-ea"/>
                <a:cs typeface="+mn-cs"/>
              </a:rPr>
              <a:t>For tables, you can start from scratch or import tables from other data sources. You can also use one or more of our built in table templates</a:t>
            </a:r>
            <a:r>
              <a:rPr lang="en-US" sz="1200" kern="1200" baseline="0" dirty="0" smtClean="0">
                <a:solidFill>
                  <a:schemeClr val="tx1"/>
                </a:solidFill>
                <a:effectLst/>
                <a:latin typeface="+mn-lt"/>
                <a:ea typeface="+mn-ea"/>
                <a:cs typeface="+mn-cs"/>
              </a:rPr>
              <a:t> and template groups. On the web we call “forms” </a:t>
            </a:r>
            <a:r>
              <a:rPr lang="en-US" sz="1200" kern="1200" dirty="0" smtClean="0">
                <a:solidFill>
                  <a:schemeClr val="tx1"/>
                </a:solidFill>
                <a:effectLst/>
                <a:latin typeface="+mn-lt"/>
                <a:ea typeface="+mn-ea"/>
                <a:cs typeface="+mn-cs"/>
              </a:rPr>
              <a:t>Views. We use the term Views whenever we are talking about Access web apps. (They are forms in a sense, but we use the term views in this context.)</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 the UI your users will learn to use the Table and View Selector to move between data entry and filtered views,</a:t>
            </a:r>
            <a:r>
              <a:rPr lang="en-US" sz="1200" kern="1200" baseline="0" dirty="0" smtClean="0">
                <a:solidFill>
                  <a:schemeClr val="tx1"/>
                </a:solidFill>
                <a:effectLst/>
                <a:latin typeface="+mn-lt"/>
                <a:ea typeface="+mn-ea"/>
                <a:cs typeface="+mn-cs"/>
              </a:rPr>
              <a:t> much like moving from Lists and Libraries in SharePoint and their associated views.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Macros are split into two categories, data and UI. The UI macros run in the browser</a:t>
            </a:r>
            <a:r>
              <a:rPr lang="en-US" sz="1200" kern="1200" baseline="0" dirty="0" smtClean="0">
                <a:solidFill>
                  <a:schemeClr val="tx1"/>
                </a:solidFill>
                <a:effectLst/>
                <a:latin typeface="+mn-lt"/>
                <a:ea typeface="+mn-ea"/>
                <a:cs typeface="+mn-cs"/>
              </a:rPr>
              <a:t> and can change the look and values on the user interface. Data macros run in SQL and are a very powerful way to manipulate data in your App. For example a data macro can be used to check values, update additional tables and maintain data integrity.</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406692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screenshot show the different components of an Access App. Your users will choose a</a:t>
            </a:r>
            <a:r>
              <a:rPr lang="en-US" baseline="0" dirty="0" smtClean="0"/>
              <a:t> Table to work with, then the desired view of the data. Using the built in controls they can search and filter the data and then view, add, update and delete the data based on their permission level.</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4154"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884613" y="0"/>
            <a:ext cx="2971800" cy="457200"/>
          </a:xfrm>
          <a:prstGeom prst="rect">
            <a:avLst/>
          </a:prstGeom>
        </p:spPr>
        <p:txBody>
          <a:bodyPr/>
          <a:lstStyle/>
          <a:p>
            <a:fld id="{51C95F1A-B6BB-429A-8FE2-B0EB62DF0EA6}" type="datetime1">
              <a:rPr lang="en-US" smtClean="0">
                <a:solidFill>
                  <a:prstClr val="black"/>
                </a:solidFill>
              </a:rPr>
              <a:pPr/>
              <a:t>4/29/2014</a:t>
            </a:fld>
            <a:endParaRPr lang="en-US" dirty="0">
              <a:solidFill>
                <a:prstClr val="black"/>
              </a:solidFill>
            </a:endParaRPr>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1477901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Out of the box, Access offer a wealth of controls for interacting with the data in your App.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Autocomplete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autocomplete control performs a lookup on linked data. It also supports adding new</a:t>
            </a:r>
            <a:r>
              <a:rPr lang="en-US" sz="1200" kern="1200" baseline="0" dirty="0" smtClean="0">
                <a:solidFill>
                  <a:schemeClr val="tx1"/>
                </a:solidFill>
                <a:effectLst/>
                <a:latin typeface="+mn-lt"/>
                <a:ea typeface="+mn-ea"/>
                <a:cs typeface="+mn-cs"/>
              </a:rPr>
              <a:t> items if the permissions allow.</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Datasheet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datasheet view in Access Services enables</a:t>
            </a:r>
            <a:r>
              <a:rPr lang="en-US" sz="1200" kern="1200" baseline="0" dirty="0" smtClean="0">
                <a:solidFill>
                  <a:schemeClr val="tx1"/>
                </a:solidFill>
                <a:effectLst/>
                <a:latin typeface="+mn-lt"/>
                <a:ea typeface="+mn-ea"/>
                <a:cs typeface="+mn-cs"/>
              </a:rPr>
              <a:t> your users to work with data in a table like Excel, rather than one record at a time. The tabular format can be far more effective at handling large changes to data.</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b="1" dirty="0" smtClean="0"/>
              <a:t>Drill-Through</a:t>
            </a:r>
            <a:r>
              <a:rPr lang="en-US" b="1" baseline="0" dirty="0" smtClean="0"/>
              <a:t> Popups</a:t>
            </a:r>
          </a:p>
          <a:p>
            <a:r>
              <a:rPr lang="en-US" baseline="0" dirty="0" smtClean="0"/>
              <a:t>This popup control enables your users to edit records in context within a modal dialog.</a:t>
            </a:r>
          </a:p>
          <a:p>
            <a:endParaRPr lang="en-US" baseline="0" dirty="0" smtClean="0"/>
          </a:p>
          <a:p>
            <a:r>
              <a:rPr lang="en-US" b="1" baseline="0" dirty="0" smtClean="0"/>
              <a:t>Summary View</a:t>
            </a:r>
          </a:p>
          <a:p>
            <a:r>
              <a:rPr lang="en-US" baseline="0" dirty="0" smtClean="0"/>
              <a:t>Displays a configurable view of summary data related to the currently selected record.</a:t>
            </a:r>
          </a:p>
          <a:p>
            <a:endParaRPr lang="en-US" baseline="0" dirty="0" smtClean="0"/>
          </a:p>
          <a:p>
            <a:r>
              <a:rPr lang="en-US" b="1" baseline="0" dirty="0" smtClean="0"/>
              <a:t>Related Items</a:t>
            </a:r>
          </a:p>
          <a:p>
            <a:r>
              <a:rPr lang="en-US" baseline="0" dirty="0" smtClean="0"/>
              <a:t>Displays items related to the currently selected item in a table view. For example, Items for an order, or Contacts at a Company. You can also interact directly with the items from the control.</a:t>
            </a:r>
          </a:p>
          <a:p>
            <a:endParaRPr lang="en-US" baseline="0" dirty="0" smtClean="0"/>
          </a:p>
          <a:p>
            <a:r>
              <a:rPr lang="en-US" b="1" baseline="0" dirty="0" smtClean="0"/>
              <a:t>Action Bar</a:t>
            </a:r>
          </a:p>
          <a:p>
            <a:r>
              <a:rPr lang="en-US" baseline="0" dirty="0" smtClean="0"/>
              <a:t>A configurable tool bar of actions that are bound to common commands but can also be modified to run Macros.</a:t>
            </a: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r>
              <a:rPr lang="en-US" dirty="0" smtClean="0"/>
              <a:t>Tech Ready 15</a:t>
            </a:r>
            <a:endParaRPr lang="en-US" dirty="0"/>
          </a:p>
        </p:txBody>
      </p:sp>
      <p:sp>
        <p:nvSpPr>
          <p:cNvPr id="5" name="Footer Placeholder 4"/>
          <p:cNvSpPr>
            <a:spLocks noGrp="1"/>
          </p:cNvSpPr>
          <p:nvPr>
            <p:ph type="ftr" sz="quarter" idx="11"/>
          </p:nvPr>
        </p:nvSpPr>
        <p:spPr>
          <a:xfrm>
            <a:off x="0" y="8843645"/>
            <a:ext cx="6063276" cy="362391"/>
          </a:xfrm>
          <a:prstGeom prst="rect">
            <a:avLst/>
          </a:prstGeom>
        </p:spPr>
        <p:txBody>
          <a:bodyPr/>
          <a:lstStyle/>
          <a:p>
            <a:pPr defTabSz="943192"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3192"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fld id="{51C95F1A-B6BB-429A-8FE2-B0EB62DF0EA6}" type="datetime1">
              <a:rPr lang="en-US" smtClean="0"/>
              <a:t>4/29/2014</a:t>
            </a:fld>
            <a:endParaRPr lang="en-US" dirty="0"/>
          </a:p>
        </p:txBody>
      </p:sp>
      <p:sp>
        <p:nvSpPr>
          <p:cNvPr id="7" name="Slide Number Placeholder 6"/>
          <p:cNvSpPr>
            <a:spLocks noGrp="1"/>
          </p:cNvSpPr>
          <p:nvPr>
            <p:ph type="sldNum" sz="quarter" idx="13"/>
          </p:nvPr>
        </p:nvSpPr>
        <p:spPr>
          <a:xfrm>
            <a:off x="6051570" y="8842029"/>
            <a:ext cx="969904" cy="465455"/>
          </a:xfrm>
          <a:prstGeom prst="rect">
            <a:avLst/>
          </a:prstGeom>
        </p:spPr>
        <p:txBody>
          <a:bodyPr/>
          <a:lstStyle/>
          <a:p>
            <a:fld id="{B4008EB6-D09E-4580-8CD6-DDB14511944F}" type="slidenum">
              <a:rPr lang="en-US" smtClean="0"/>
              <a:t>26</a:t>
            </a:fld>
            <a:endParaRPr lang="en-US" dirty="0"/>
          </a:p>
        </p:txBody>
      </p:sp>
    </p:spTree>
    <p:extLst>
      <p:ext uri="{BB962C8B-B14F-4D97-AF65-F5344CB8AC3E}">
        <p14:creationId xmlns:p14="http://schemas.microsoft.com/office/powerpoint/2010/main" val="3481502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Generally, data is imported</a:t>
            </a:r>
            <a:r>
              <a:rPr lang="en-US" sz="1200" kern="1200" baseline="0" dirty="0" smtClean="0">
                <a:solidFill>
                  <a:schemeClr val="tx1"/>
                </a:solidFill>
                <a:effectLst/>
                <a:latin typeface="+mn-lt"/>
                <a:ea typeface="+mn-ea"/>
                <a:cs typeface="+mn-cs"/>
              </a:rPr>
              <a:t> into your Access App from other sources. Sources that can be imported include Access desktop databases, Excel, SQL and Text files. SharePoint lists can also be imported or linked. A linked list can be maintained in SharePoint and then linked (one way only) from SharePoint to Access. Linked lists are read only.</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Once the data is imported into the App</a:t>
            </a:r>
            <a:r>
              <a:rPr lang="en-US" sz="1200" kern="1200" baseline="0" dirty="0" smtClean="0">
                <a:solidFill>
                  <a:schemeClr val="tx1"/>
                </a:solidFill>
                <a:effectLst/>
                <a:latin typeface="+mn-lt"/>
                <a:ea typeface="+mn-ea"/>
                <a:cs typeface="+mn-cs"/>
              </a:rPr>
              <a:t> it resides in the App Database. You can open up the database to external access for Reporting and other data connections. With the database so opened you can create hybrid applications.</a:t>
            </a:r>
          </a:p>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smtClean="0">
                <a:solidFill>
                  <a:prstClr val="black"/>
                </a:solidFill>
              </a:rPr>
              <a:t>SPC2012 – IT Pro</a:t>
            </a:r>
            <a:endParaRPr lang="en-US" dirty="0">
              <a:solidFill>
                <a:prstClr val="black"/>
              </a:solidFill>
            </a:endParaRPr>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884613" y="0"/>
            <a:ext cx="2971800" cy="457200"/>
          </a:xfrm>
          <a:prstGeom prst="rect">
            <a:avLst/>
          </a:prstGeom>
        </p:spPr>
        <p:txBody>
          <a:bodyPr/>
          <a:lstStyle/>
          <a:p>
            <a:fld id="{6C349881-8703-467C-BEDA-56853494C555}" type="datetime1">
              <a:rPr lang="en-US" smtClean="0">
                <a:solidFill>
                  <a:prstClr val="black"/>
                </a:solidFill>
              </a:rPr>
              <a:pPr/>
              <a:t>4/29/2014</a:t>
            </a:fld>
            <a:endParaRPr lang="en-US" dirty="0">
              <a:solidFill>
                <a:prstClr val="black"/>
              </a:solidFill>
            </a:endParaRPr>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2814166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navigation pane displays all of the objects in your Access App. This</a:t>
            </a:r>
            <a:r>
              <a:rPr lang="en-US" baseline="0" dirty="0" smtClean="0"/>
              <a:t> is not something your end users will ever see, but is a handy tool for managing your App.</a:t>
            </a: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r>
              <a:rPr lang="en-US" dirty="0" smtClean="0"/>
              <a:t>TechEd 2013</a:t>
            </a:r>
            <a:endParaRPr lang="en-US" dirty="0"/>
          </a:p>
        </p:txBody>
      </p:sp>
      <p:sp>
        <p:nvSpPr>
          <p:cNvPr id="5" name="Footer Placeholder 4"/>
          <p:cNvSpPr>
            <a:spLocks noGrp="1"/>
          </p:cNvSpPr>
          <p:nvPr>
            <p:ph type="ftr" sz="quarter" idx="11"/>
          </p:nvPr>
        </p:nvSpPr>
        <p:spPr>
          <a:xfrm>
            <a:off x="0" y="8843645"/>
            <a:ext cx="6063276" cy="362391"/>
          </a:xfrm>
          <a:prstGeom prst="rect">
            <a:avLst/>
          </a:prstGeom>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fld id="{2DFDA5C7-BBAE-481E-8BF7-731156A2E2C1}" type="datetime8">
              <a:rPr lang="en-US" smtClean="0"/>
              <a:t>4/29/2014 11:07 AM</a:t>
            </a:fld>
            <a:endParaRPr lang="en-US" dirty="0"/>
          </a:p>
        </p:txBody>
      </p:sp>
      <p:sp>
        <p:nvSpPr>
          <p:cNvPr id="7" name="Slide Number Placeholder 6"/>
          <p:cNvSpPr>
            <a:spLocks noGrp="1"/>
          </p:cNvSpPr>
          <p:nvPr>
            <p:ph type="sldNum" sz="quarter" idx="13"/>
          </p:nvPr>
        </p:nvSpPr>
        <p:spPr>
          <a:xfrm>
            <a:off x="6051570" y="8842029"/>
            <a:ext cx="969904" cy="465455"/>
          </a:xfrm>
          <a:prstGeom prst="rect">
            <a:avLst/>
          </a:prstGeom>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2353154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 Services supports a wide variety of table templates. There is also an online gallery of applications for you to try different approaches of using Access Services. Using the wizard</a:t>
            </a:r>
            <a:r>
              <a:rPr lang="en-US" baseline="0" dirty="0" smtClean="0"/>
              <a:t> you can select the table or group of tables to build your App. The tables are created immediately and available for you to change and redesign as needed.</a:t>
            </a: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r>
              <a:rPr lang="en-US" dirty="0" smtClean="0"/>
              <a:t>TechEd 2013</a:t>
            </a:r>
            <a:endParaRPr lang="en-US" dirty="0"/>
          </a:p>
        </p:txBody>
      </p:sp>
      <p:sp>
        <p:nvSpPr>
          <p:cNvPr id="5" name="Footer Placeholder 4"/>
          <p:cNvSpPr>
            <a:spLocks noGrp="1"/>
          </p:cNvSpPr>
          <p:nvPr>
            <p:ph type="ftr" sz="quarter" idx="11"/>
          </p:nvPr>
        </p:nvSpPr>
        <p:spPr>
          <a:xfrm>
            <a:off x="0" y="8843645"/>
            <a:ext cx="6063276" cy="362391"/>
          </a:xfrm>
          <a:prstGeom prst="rect">
            <a:avLst/>
          </a:prstGeom>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fld id="{2DFDA5C7-BBAE-481E-8BF7-731156A2E2C1}" type="datetime8">
              <a:rPr lang="en-US" smtClean="0"/>
              <a:t>4/29/2014 11:07 AM</a:t>
            </a:fld>
            <a:endParaRPr lang="en-US" dirty="0"/>
          </a:p>
        </p:txBody>
      </p:sp>
      <p:sp>
        <p:nvSpPr>
          <p:cNvPr id="7" name="Slide Number Placeholder 6"/>
          <p:cNvSpPr>
            <a:spLocks noGrp="1"/>
          </p:cNvSpPr>
          <p:nvPr>
            <p:ph type="sldNum" sz="quarter" idx="13"/>
          </p:nvPr>
        </p:nvSpPr>
        <p:spPr>
          <a:xfrm>
            <a:off x="6051570" y="8842029"/>
            <a:ext cx="969904" cy="465455"/>
          </a:xfrm>
          <a:prstGeom prst="rect">
            <a:avLst/>
          </a:prstGeom>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741578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lists can be imported</a:t>
            </a:r>
            <a:r>
              <a:rPr lang="en-US" baseline="0" dirty="0" smtClean="0"/>
              <a:t> or linked to your App. The data in a Linked List is read only and limited in this release to the same site collection as your App.</a:t>
            </a:r>
            <a:endParaRPr lang="en-US" dirty="0"/>
          </a:p>
        </p:txBody>
      </p:sp>
    </p:spTree>
    <p:extLst>
      <p:ext uri="{BB962C8B-B14F-4D97-AF65-F5344CB8AC3E}">
        <p14:creationId xmlns:p14="http://schemas.microsoft.com/office/powerpoint/2010/main" val="240585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3737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you begin creating your App the ribbon commands for creating new objects will be available to you. You can also rename,</a:t>
            </a:r>
            <a:r>
              <a:rPr lang="en-US" baseline="0" dirty="0" smtClean="0"/>
              <a:t> edit and delete the default tables and views to suit your needs. All changes are applied as soon as you save your app. For this reason it is important to have a good idea of what you are building wen you start your Access Services App project. An App is just a collection of Tables and Views stitched together by the Table Selector and View Selector. UI Macros and Data Macros run on changes that the user makes to the data.</a:t>
            </a: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r>
              <a:rPr lang="en-US" dirty="0" smtClean="0"/>
              <a:t>TechEd 2013</a:t>
            </a:r>
            <a:endParaRPr lang="en-US" dirty="0"/>
          </a:p>
        </p:txBody>
      </p:sp>
      <p:sp>
        <p:nvSpPr>
          <p:cNvPr id="5" name="Footer Placeholder 4"/>
          <p:cNvSpPr>
            <a:spLocks noGrp="1"/>
          </p:cNvSpPr>
          <p:nvPr>
            <p:ph type="ftr" sz="quarter" idx="11"/>
          </p:nvPr>
        </p:nvSpPr>
        <p:spPr>
          <a:xfrm>
            <a:off x="0" y="8843645"/>
            <a:ext cx="6063276" cy="362391"/>
          </a:xfrm>
          <a:prstGeom prst="rect">
            <a:avLst/>
          </a:prstGeom>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fld id="{2DFDA5C7-BBAE-481E-8BF7-731156A2E2C1}" type="datetime8">
              <a:rPr lang="en-US" smtClean="0"/>
              <a:t>4/29/2014 11:07 AM</a:t>
            </a:fld>
            <a:endParaRPr lang="en-US" dirty="0"/>
          </a:p>
        </p:txBody>
      </p:sp>
      <p:sp>
        <p:nvSpPr>
          <p:cNvPr id="7" name="Slide Number Placeholder 6"/>
          <p:cNvSpPr>
            <a:spLocks noGrp="1"/>
          </p:cNvSpPr>
          <p:nvPr>
            <p:ph type="sldNum" sz="quarter" idx="13"/>
          </p:nvPr>
        </p:nvSpPr>
        <p:spPr>
          <a:xfrm>
            <a:off x="6051570" y="8842029"/>
            <a:ext cx="969904" cy="465455"/>
          </a:xfrm>
          <a:prstGeom prst="rect">
            <a:avLst/>
          </a:prstGeom>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4342708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a:t>
            </a:r>
            <a:r>
              <a:rPr lang="en-US" baseline="0" dirty="0" smtClean="0"/>
              <a:t> Interface Macros run in the user’s browser and can perform “front end” actions like data validation, default value handling. They can only effect the controls and their values and properties, they do not impact the data directly (data macros do that). They can be tricky to debug, but you can use the Message Box object and throw Exceptions to figure out what is happening.</a:t>
            </a:r>
            <a:endParaRPr lang="en-US" dirty="0"/>
          </a:p>
        </p:txBody>
      </p:sp>
    </p:spTree>
    <p:extLst>
      <p:ext uri="{BB962C8B-B14F-4D97-AF65-F5344CB8AC3E}">
        <p14:creationId xmlns:p14="http://schemas.microsoft.com/office/powerpoint/2010/main" val="3640639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Macros are very powerful companion to UI Macros.</a:t>
            </a:r>
            <a:r>
              <a:rPr lang="en-US" baseline="0" dirty="0" smtClean="0"/>
              <a:t> They run “behind the scenes” and can handle the heavy data lifting that UI Macros cannot. If you are familiar with SQL you know that triggers are bound to data tables and can run on different events, data macros are the same idea. Write a data macro to ensure that your data is validated. </a:t>
            </a:r>
            <a:endParaRPr lang="en-US" dirty="0"/>
          </a:p>
        </p:txBody>
      </p:sp>
    </p:spTree>
    <p:extLst>
      <p:ext uri="{BB962C8B-B14F-4D97-AF65-F5344CB8AC3E}">
        <p14:creationId xmlns:p14="http://schemas.microsoft.com/office/powerpoint/2010/main" val="12267509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can be configured for external connection (think inbound connections to your app data). This means that the data in the app can be used in reports by other tools beyond Access.</a:t>
            </a:r>
            <a:endParaRPr lang="en-US" dirty="0"/>
          </a:p>
        </p:txBody>
      </p:sp>
      <p:sp>
        <p:nvSpPr>
          <p:cNvPr id="4" name="Header Placeholder 3"/>
          <p:cNvSpPr>
            <a:spLocks noGrp="1"/>
          </p:cNvSpPr>
          <p:nvPr>
            <p:ph type="hdr" sz="quarter" idx="10"/>
          </p:nvPr>
        </p:nvSpPr>
        <p:spPr>
          <a:xfrm>
            <a:off x="0" y="0"/>
            <a:ext cx="3043343" cy="465455"/>
          </a:xfrm>
          <a:prstGeom prst="rect">
            <a:avLst/>
          </a:prstGeom>
        </p:spPr>
        <p:txBody>
          <a:bodyPr/>
          <a:lstStyle/>
          <a:p>
            <a:r>
              <a:rPr lang="en-US" dirty="0" smtClean="0"/>
              <a:t>Tech Ready 15</a:t>
            </a:r>
            <a:endParaRPr lang="en-US" dirty="0"/>
          </a:p>
        </p:txBody>
      </p:sp>
      <p:sp>
        <p:nvSpPr>
          <p:cNvPr id="5" name="Footer Placeholder 4"/>
          <p:cNvSpPr>
            <a:spLocks noGrp="1"/>
          </p:cNvSpPr>
          <p:nvPr>
            <p:ph type="ftr" sz="quarter" idx="11"/>
          </p:nvPr>
        </p:nvSpPr>
        <p:spPr>
          <a:xfrm>
            <a:off x="0" y="8843645"/>
            <a:ext cx="6063276" cy="362391"/>
          </a:xfrm>
          <a:prstGeom prst="rect">
            <a:avLst/>
          </a:prstGeom>
        </p:spPr>
        <p:txBody>
          <a:bodyPr/>
          <a:lstStyle/>
          <a:p>
            <a:pPr defTabSz="943192"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3192"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a:xfrm>
            <a:off x="3978132" y="0"/>
            <a:ext cx="3043343" cy="465455"/>
          </a:xfrm>
          <a:prstGeom prst="rect">
            <a:avLst/>
          </a:prstGeom>
        </p:spPr>
        <p:txBody>
          <a:bodyPr/>
          <a:lstStyle/>
          <a:p>
            <a:fld id="{E12D3CB9-F544-420A-BDB2-221E514B0277}" type="datetime1">
              <a:rPr lang="en-US" smtClean="0"/>
              <a:t>4/29/2014</a:t>
            </a:fld>
            <a:endParaRPr lang="en-US" dirty="0"/>
          </a:p>
        </p:txBody>
      </p:sp>
      <p:sp>
        <p:nvSpPr>
          <p:cNvPr id="7" name="Slide Number Placeholder 6"/>
          <p:cNvSpPr>
            <a:spLocks noGrp="1"/>
          </p:cNvSpPr>
          <p:nvPr>
            <p:ph type="sldNum" sz="quarter" idx="13"/>
          </p:nvPr>
        </p:nvSpPr>
        <p:spPr>
          <a:xfrm>
            <a:off x="6051570" y="8842029"/>
            <a:ext cx="969904" cy="465455"/>
          </a:xfrm>
          <a:prstGeom prst="rect">
            <a:avLst/>
          </a:prstGeom>
        </p:spPr>
        <p:txBody>
          <a:bodyPr/>
          <a:lstStyle/>
          <a:p>
            <a:fld id="{B4008EB6-D09E-4580-8CD6-DDB14511944F}" type="slidenum">
              <a:rPr lang="en-US" smtClean="0"/>
              <a:t>36</a:t>
            </a:fld>
            <a:endParaRPr lang="en-US" dirty="0"/>
          </a:p>
        </p:txBody>
      </p:sp>
    </p:spTree>
    <p:extLst>
      <p:ext uri="{BB962C8B-B14F-4D97-AF65-F5344CB8AC3E}">
        <p14:creationId xmlns:p14="http://schemas.microsoft.com/office/powerpoint/2010/main" val="40083234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2465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Apps can be packaged</a:t>
            </a:r>
            <a:r>
              <a:rPr lang="en-US" baseline="0" dirty="0" smtClean="0"/>
              <a:t> for redistribution to other SharePoint sites, farms or even sold in the SharePoint App Store. The process is to Save the Database As an App Package. Once packaged you can publish the app thorough the corporate catalog or just upload it to another site in your enterprise.</a:t>
            </a:r>
            <a:endParaRPr lang="en-US" dirty="0"/>
          </a:p>
        </p:txBody>
      </p:sp>
    </p:spTree>
    <p:extLst>
      <p:ext uri="{BB962C8B-B14F-4D97-AF65-F5344CB8AC3E}">
        <p14:creationId xmlns:p14="http://schemas.microsoft.com/office/powerpoint/2010/main" val="9462855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Make sure to also cover packaging up your web app as an app package.</a:t>
            </a:r>
          </a:p>
          <a:p>
            <a:endParaRPr lang="en-US" dirty="0"/>
          </a:p>
        </p:txBody>
      </p:sp>
    </p:spTree>
    <p:extLst>
      <p:ext uri="{BB962C8B-B14F-4D97-AF65-F5344CB8AC3E}">
        <p14:creationId xmlns:p14="http://schemas.microsoft.com/office/powerpoint/2010/main" val="4108949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7490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 on the desktop has been around for many years. In SharePoint 2010 Microsoft introduced Access Services which enable the publication of Access Services databases</a:t>
            </a:r>
            <a:r>
              <a:rPr lang="en-US" baseline="0" dirty="0" smtClean="0"/>
              <a:t> to SharePoint. This process essentially converted an Access Database to a series to SharePoint lists. Access Services (2010) is still supported in SharePoint 2013 for legacy applications, but the new Access Services in SharePoint 2013 is significantly different than the 2010 version.</a:t>
            </a:r>
          </a:p>
          <a:p>
            <a:endParaRPr lang="en-US" baseline="0" dirty="0" smtClean="0"/>
          </a:p>
          <a:p>
            <a:r>
              <a:rPr lang="en-US" baseline="0" dirty="0" smtClean="0"/>
              <a:t>Access Services in SharePoint 2013 creates a Access App that is bound to a SharePoint Site. The app creates a SQL database specifically for the App that houses all of the tables, views and macros created by the app author (you). The result is a more robust application that can be managed by your IT department and backed up and restored with standard SQL tools. Apps can even be packaged for redistribution as SharePoint Apps.</a:t>
            </a:r>
            <a:endParaRPr lang="en-US" dirty="0"/>
          </a:p>
        </p:txBody>
      </p:sp>
    </p:spTree>
    <p:extLst>
      <p:ext uri="{BB962C8B-B14F-4D97-AF65-F5344CB8AC3E}">
        <p14:creationId xmlns:p14="http://schemas.microsoft.com/office/powerpoint/2010/main" val="188296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Access Desktop application offers</a:t>
            </a:r>
            <a:r>
              <a:rPr lang="en-US" baseline="0" dirty="0" smtClean="0"/>
              <a:t> rich functionality that you will not find on the web. Being a client application designed for the desktop it supports extensibility through Visual Basic for Applications (VBA) and has a vast community following with knowledge experts (sound like SharePoint?). The current release of Access is 2013 and connections to SharePoint are supported.</a:t>
            </a:r>
          </a:p>
          <a:p>
            <a:endParaRPr lang="en-US" baseline="0" dirty="0" smtClean="0"/>
          </a:p>
          <a:p>
            <a:r>
              <a:rPr lang="en-US" baseline="0" dirty="0" smtClean="0"/>
              <a:t>Access Services Web Applications offer the ability to host an Access Services App associated with a SharePoint Team Site. This model supports simplified sharing of data. Apps are enhanced without the use of traditional coding techniques like VBA. You can connect to SharePoint list data and import data from other SQL sources.</a:t>
            </a:r>
          </a:p>
          <a:p>
            <a:endParaRPr lang="en-US" dirty="0"/>
          </a:p>
        </p:txBody>
      </p:sp>
    </p:spTree>
    <p:extLst>
      <p:ext uri="{BB962C8B-B14F-4D97-AF65-F5344CB8AC3E}">
        <p14:creationId xmlns:p14="http://schemas.microsoft.com/office/powerpoint/2010/main" val="3632564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whole point</a:t>
            </a:r>
            <a:r>
              <a:rPr lang="en-US" baseline="0" dirty="0" smtClean="0"/>
              <a:t> of Access Services is to centralize islands of data. Make them more stable and improve the sharing of the data, while decreasing the overhead for IT. By managing these databases in Access Services IT can manage the backend operation ensuring that data is recoverable while decreasing the work for traditional development staff for standard patterns of applications. </a:t>
            </a:r>
            <a:endParaRPr lang="en-US" dirty="0"/>
          </a:p>
        </p:txBody>
      </p:sp>
    </p:spTree>
    <p:extLst>
      <p:ext uri="{BB962C8B-B14F-4D97-AF65-F5344CB8AC3E}">
        <p14:creationId xmlns:p14="http://schemas.microsoft.com/office/powerpoint/2010/main" val="247809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only does Access Services empower the end user and make IT’s job easier for these simple applications, but Access Services produces very attractive “modern” looking apps that are cross-browser</a:t>
            </a:r>
            <a:r>
              <a:rPr lang="en-US" baseline="0" dirty="0" smtClean="0"/>
              <a:t> capable. The rich controls are fun to use and promote productivity. Apps can be packaged and added to the App Store (even for corporations looking to manage the app centrally). Apps can even be upgraded when the time comes to add fields and views.</a:t>
            </a:r>
            <a:endParaRPr lang="en-US" dirty="0"/>
          </a:p>
        </p:txBody>
      </p:sp>
    </p:spTree>
    <p:extLst>
      <p:ext uri="{BB962C8B-B14F-4D97-AF65-F5344CB8AC3E}">
        <p14:creationId xmlns:p14="http://schemas.microsoft.com/office/powerpoint/2010/main" val="477307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1728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Access Apps are created with the Access 2013 client. They are used in a browser. </a:t>
            </a:r>
          </a:p>
          <a:p>
            <a:pPr marL="0" indent="0">
              <a:buNone/>
            </a:pPr>
            <a:endParaRPr lang="en-US" dirty="0" smtClean="0"/>
          </a:p>
          <a:p>
            <a:pPr marL="0" indent="0">
              <a:buNone/>
            </a:pPr>
            <a:r>
              <a:rPr lang="en-US" dirty="0" smtClean="0"/>
              <a:t>In an on-premise environment, Access 2013 apps are hosted by SharePoint 2013 while the data is stored in SQL Server 2012. SharePoint 2013 the security for Access 2013 apps. The SQL tables, views, macros, and queries are stored in a SQL Server 2012 database. In SharePoint Online all</a:t>
            </a:r>
            <a:r>
              <a:rPr lang="en-US" baseline="0" dirty="0" smtClean="0"/>
              <a:t> of the setup and configuration for the storage of your Access Apps is handled for you by Office 365. The Database Tables are stored in SQL Azure and connected to your Access App with your Tennant ID.</a:t>
            </a:r>
            <a:endParaRPr lang="en-US" dirty="0" smtClean="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5B1DA5B7-3981-49CE-A20A-810FF8A106E7}"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4485625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smtClean="0"/>
              <a:t>Module Title</a:t>
            </a:r>
            <a:endParaRPr lang="en-US" dirty="0"/>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smtClean="0"/>
              <a:t>Module Subtitle (optional)</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
        <p:nvSpPr>
          <p:cNvPr id="6" name="Table Placeholder 5"/>
          <p:cNvSpPr>
            <a:spLocks noGrp="1"/>
          </p:cNvSpPr>
          <p:nvPr>
            <p:ph type="tbl" sz="quarter" idx="11"/>
          </p:nvPr>
        </p:nvSpPr>
        <p:spPr>
          <a:xfrm>
            <a:off x="457200" y="1600200"/>
            <a:ext cx="8229600" cy="4953000"/>
          </a:xfrm>
        </p:spPr>
        <p:txBody>
          <a:bodyPr/>
          <a:lstStyle/>
          <a:p>
            <a:r>
              <a:rPr lang="en-US" dirty="0" smtClean="0"/>
              <a:t>Click icon to add table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endPar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smtClean="0"/>
              <a:t>Demo Title</a:t>
            </a:r>
            <a:endParaRPr lang="en-US" dirty="0"/>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01930" y="1189176"/>
            <a:ext cx="4033911" cy="2078133"/>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908161" y="1189176"/>
            <a:ext cx="4033911" cy="2078133"/>
          </a:xfrm>
        </p:spPr>
        <p:txBody>
          <a:bodyPr wrap="square">
            <a:spAutoFit/>
          </a:bodyPr>
          <a:lstStyle>
            <a:lvl1pPr marL="0" indent="0">
              <a:spcBef>
                <a:spcPts val="900"/>
              </a:spcBef>
              <a:buClr>
                <a:schemeClr val="tx1"/>
              </a:buClr>
              <a:buFont typeface="Wingdings" pitchFamily="2" charset="2"/>
              <a:buNone/>
              <a:defRPr sz="2647">
                <a:gradFill>
                  <a:gsLst>
                    <a:gs pos="1250">
                      <a:schemeClr val="tx2"/>
                    </a:gs>
                    <a:gs pos="99000">
                      <a:schemeClr val="tx2"/>
                    </a:gs>
                  </a:gsLst>
                  <a:lin ang="5400000" scaled="0"/>
                </a:gradFill>
              </a:defRPr>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1516046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smtClean="0"/>
              <a:t>Slide Title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smtClean="0"/>
              <a:t>First level</a:t>
            </a:r>
          </a:p>
          <a:p>
            <a:pPr lvl="1"/>
            <a:r>
              <a:rPr lang="en-US" dirty="0" smtClean="0"/>
              <a:t>Second level</a:t>
            </a:r>
          </a:p>
          <a:p>
            <a:pPr lvl="2"/>
            <a:r>
              <a:rPr lang="en-US" dirty="0" smtClean="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Lst>
  <p:timing>
    <p:tnLst>
      <p:par>
        <p:cTn id="1" dur="indefinite" restart="never" nodeType="tmRoot"/>
      </p:par>
    </p:tnLst>
  </p:timing>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microsoft.com/en-us/download/details.aspx?id=30445" TargetMode="External"/><Relationship Id="rId2" Type="http://schemas.openxmlformats.org/officeDocument/2006/relationships/hyperlink" Target="http://blogs.msdn.com/b/kaevans/archive/2012/08/30/configuring-access-services-2013-on-premises.aspx"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Working with Access Services 2013</a:t>
            </a:r>
            <a:endParaRPr lang="en-US" dirty="0"/>
          </a:p>
        </p:txBody>
      </p:sp>
      <p:sp>
        <p:nvSpPr>
          <p:cNvPr id="5" name="Text Placeholder 4"/>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082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Access Services uses New </a:t>
            </a:r>
            <a:r>
              <a:rPr lang="en-US" dirty="0"/>
              <a:t>A</a:t>
            </a:r>
            <a:r>
              <a:rPr lang="en-US" dirty="0" smtClean="0"/>
              <a:t>pp </a:t>
            </a:r>
            <a:r>
              <a:rPr lang="en-US" dirty="0"/>
              <a:t>M</a:t>
            </a:r>
            <a:r>
              <a:rPr lang="en-US" dirty="0" smtClean="0"/>
              <a:t>odel</a:t>
            </a:r>
            <a:endParaRPr lang="en-US" dirty="0"/>
          </a:p>
        </p:txBody>
      </p:sp>
      <p:sp>
        <p:nvSpPr>
          <p:cNvPr id="5" name="Text Placeholder 4"/>
          <p:cNvSpPr>
            <a:spLocks noGrp="1"/>
          </p:cNvSpPr>
          <p:nvPr>
            <p:ph idx="1"/>
          </p:nvPr>
        </p:nvSpPr>
        <p:spPr/>
        <p:txBody>
          <a:bodyPr>
            <a:normAutofit lnSpcReduction="10000"/>
          </a:bodyPr>
          <a:lstStyle/>
          <a:p>
            <a:r>
              <a:rPr lang="en-US" dirty="0" smtClean="0"/>
              <a:t>App Model created for SharePoint developers</a:t>
            </a:r>
          </a:p>
          <a:p>
            <a:pPr lvl="1"/>
            <a:r>
              <a:rPr lang="en-US" dirty="0" smtClean="0"/>
              <a:t>Access Services does developer work behind scenes</a:t>
            </a:r>
          </a:p>
          <a:p>
            <a:endParaRPr lang="en-US" dirty="0" smtClean="0"/>
          </a:p>
          <a:p>
            <a:r>
              <a:rPr lang="en-US" dirty="0" smtClean="0"/>
              <a:t>Simplified design experience</a:t>
            </a:r>
          </a:p>
          <a:p>
            <a:pPr lvl="1"/>
            <a:r>
              <a:rPr lang="pt-BR" dirty="0" smtClean="0"/>
              <a:t>Pre-defined schema templates (nouns)</a:t>
            </a:r>
          </a:p>
          <a:p>
            <a:pPr lvl="1"/>
            <a:r>
              <a:rPr lang="pt-BR" dirty="0" smtClean="0"/>
              <a:t>Automatic generation of navigation, forms and buttons</a:t>
            </a:r>
          </a:p>
          <a:p>
            <a:pPr lvl="1"/>
            <a:r>
              <a:rPr lang="pt-BR" dirty="0" smtClean="0"/>
              <a:t>Simplified, code-free configuration and customization</a:t>
            </a:r>
            <a:endParaRPr lang="en-US" dirty="0" smtClean="0"/>
          </a:p>
          <a:p>
            <a:pPr lvl="1"/>
            <a:endParaRPr lang="en-US" dirty="0" smtClean="0"/>
          </a:p>
          <a:p>
            <a:r>
              <a:rPr lang="en-US" dirty="0" smtClean="0"/>
              <a:t>Polished, professional results</a:t>
            </a:r>
          </a:p>
          <a:p>
            <a:pPr lvl="1"/>
            <a:r>
              <a:rPr lang="en-US" dirty="0" smtClean="0"/>
              <a:t>Apps created with attractive, easy-to-use interface</a:t>
            </a:r>
          </a:p>
          <a:p>
            <a:pPr lvl="1"/>
            <a:r>
              <a:rPr lang="en-US" dirty="0" smtClean="0"/>
              <a:t>Consistent user experience across all apps</a:t>
            </a:r>
          </a:p>
          <a:p>
            <a:pPr lvl="1"/>
            <a:endParaRPr lang="en-US" dirty="0" smtClean="0"/>
          </a:p>
        </p:txBody>
      </p:sp>
    </p:spTree>
    <p:extLst>
      <p:ext uri="{BB962C8B-B14F-4D97-AF65-F5344CB8AC3E}">
        <p14:creationId xmlns:p14="http://schemas.microsoft.com/office/powerpoint/2010/main" val="376126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Access App Data Stored in SQL Server</a:t>
            </a:r>
            <a:endParaRPr lang="en-US" dirty="0"/>
          </a:p>
        </p:txBody>
      </p:sp>
      <p:sp>
        <p:nvSpPr>
          <p:cNvPr id="5" name="Text Placeholder 4"/>
          <p:cNvSpPr>
            <a:spLocks noGrp="1"/>
          </p:cNvSpPr>
          <p:nvPr>
            <p:ph idx="1"/>
          </p:nvPr>
        </p:nvSpPr>
        <p:spPr/>
        <p:txBody>
          <a:bodyPr/>
          <a:lstStyle/>
          <a:p>
            <a:r>
              <a:rPr lang="en-US" dirty="0" smtClean="0"/>
              <a:t>Data stored in a real backend DBMS</a:t>
            </a:r>
            <a:endParaRPr lang="en-US" dirty="0"/>
          </a:p>
          <a:p>
            <a:pPr lvl="1"/>
            <a:r>
              <a:rPr lang="en-US" dirty="0" smtClean="0"/>
              <a:t>Transparent to end user</a:t>
            </a:r>
          </a:p>
          <a:p>
            <a:pPr lvl="1"/>
            <a:r>
              <a:rPr lang="en-US" dirty="0" smtClean="0"/>
              <a:t>Use </a:t>
            </a:r>
            <a:r>
              <a:rPr lang="en-US" dirty="0"/>
              <a:t>common </a:t>
            </a:r>
            <a:r>
              <a:rPr lang="en-US" dirty="0" smtClean="0"/>
              <a:t>tools for reports and integration</a:t>
            </a:r>
            <a:endParaRPr lang="en-US" dirty="0"/>
          </a:p>
          <a:p>
            <a:pPr lvl="1"/>
            <a:r>
              <a:rPr lang="en-US" dirty="0" smtClean="0"/>
              <a:t>Developers can use </a:t>
            </a:r>
            <a:r>
              <a:rPr lang="en-US" dirty="0"/>
              <a:t>e</a:t>
            </a:r>
            <a:r>
              <a:rPr lang="en-US" dirty="0" smtClean="0"/>
              <a:t>xisting skills to customize</a:t>
            </a:r>
            <a:endParaRPr lang="en-US" dirty="0"/>
          </a:p>
          <a:p>
            <a:pPr lvl="1"/>
            <a:r>
              <a:rPr lang="en-US" dirty="0" smtClean="0"/>
              <a:t>Future upgrade </a:t>
            </a:r>
            <a:r>
              <a:rPr lang="en-US" dirty="0"/>
              <a:t>path</a:t>
            </a:r>
          </a:p>
          <a:p>
            <a:pPr lvl="1"/>
            <a:endParaRPr lang="en-US" dirty="0"/>
          </a:p>
          <a:p>
            <a:pPr lvl="1"/>
            <a:endParaRPr lang="en-US" dirty="0"/>
          </a:p>
          <a:p>
            <a:pPr lvl="1"/>
            <a:endParaRPr lang="en-US" dirty="0"/>
          </a:p>
          <a:p>
            <a:pPr lvl="1"/>
            <a:endParaRPr lang="en-US" dirty="0"/>
          </a:p>
          <a:p>
            <a:pPr lvl="1"/>
            <a:endParaRPr lang="en-US" dirty="0"/>
          </a:p>
        </p:txBody>
      </p:sp>
      <p:sp>
        <p:nvSpPr>
          <p:cNvPr id="20" name="Flowchart: Alternate Process 29"/>
          <p:cNvSpPr/>
          <p:nvPr/>
        </p:nvSpPr>
        <p:spPr bwMode="auto">
          <a:xfrm>
            <a:off x="965961" y="4448274"/>
            <a:ext cx="1360805" cy="754407"/>
          </a:xfrm>
          <a:prstGeom prst="flowChartAlternateProcess">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67" tIns="34284" rIns="68567" bIns="34284" numCol="1" rtlCol="0" anchor="t" anchorCtr="0" compatLnSpc="1">
            <a:prstTxWarp prst="textNoShape">
              <a:avLst/>
            </a:prstTxWarp>
          </a:bodyPr>
          <a:lstStyle/>
          <a:p>
            <a:pPr algn="ctr" defTabSz="685513" fontAlgn="base">
              <a:spcBef>
                <a:spcPct val="0"/>
              </a:spcBef>
              <a:spcAft>
                <a:spcPct val="0"/>
              </a:spcAft>
            </a:pPr>
            <a:r>
              <a:rPr lang="en-US" sz="1050" u="sng" dirty="0">
                <a:solidFill>
                  <a:srgbClr val="FFFFFF"/>
                </a:solidFill>
              </a:rPr>
              <a:t>View and Edit Data</a:t>
            </a:r>
          </a:p>
        </p:txBody>
      </p:sp>
      <p:sp>
        <p:nvSpPr>
          <p:cNvPr id="21" name="Flowchart: Alternate Process 27"/>
          <p:cNvSpPr/>
          <p:nvPr/>
        </p:nvSpPr>
        <p:spPr bwMode="auto">
          <a:xfrm>
            <a:off x="965962" y="5358534"/>
            <a:ext cx="1360805" cy="880771"/>
          </a:xfrm>
          <a:prstGeom prst="flowChartAlternateProcess">
            <a:avLst/>
          </a:prstGeom>
          <a:solidFill>
            <a:schemeClr val="tx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67" tIns="34284" rIns="68567" bIns="34284" numCol="1" rtlCol="0" anchor="t" anchorCtr="0" compatLnSpc="1">
            <a:prstTxWarp prst="textNoShape">
              <a:avLst/>
            </a:prstTxWarp>
          </a:bodyPr>
          <a:lstStyle/>
          <a:p>
            <a:pPr algn="ctr" defTabSz="685513" fontAlgn="base">
              <a:spcBef>
                <a:spcPct val="0"/>
              </a:spcBef>
              <a:spcAft>
                <a:spcPct val="0"/>
              </a:spcAft>
            </a:pPr>
            <a:r>
              <a:rPr lang="en-US" sz="1050" u="sng" dirty="0">
                <a:solidFill>
                  <a:srgbClr val="FFFFFF"/>
                </a:solidFill>
              </a:rPr>
              <a:t>Database Design</a:t>
            </a:r>
          </a:p>
        </p:txBody>
      </p:sp>
      <p:sp>
        <p:nvSpPr>
          <p:cNvPr id="22" name="Flowchart: Alternate Process 6"/>
          <p:cNvSpPr/>
          <p:nvPr/>
        </p:nvSpPr>
        <p:spPr bwMode="auto">
          <a:xfrm>
            <a:off x="2935853" y="4419600"/>
            <a:ext cx="2405503" cy="1379319"/>
          </a:xfrm>
          <a:prstGeom prst="flowChartAlternateProcess">
            <a:avLst/>
          </a:prstGeom>
          <a:solidFill>
            <a:schemeClr val="bg1"/>
          </a:solidFill>
          <a:ln>
            <a:solidFill>
              <a:schemeClr val="tx2">
                <a:lumMod val="90000"/>
                <a:lumOff val="1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67" tIns="34284" rIns="68567" bIns="34284" numCol="1" rtlCol="0" anchor="t" anchorCtr="0" compatLnSpc="1">
            <a:prstTxWarp prst="textNoShape">
              <a:avLst/>
            </a:prstTxWarp>
          </a:bodyPr>
          <a:lstStyle/>
          <a:p>
            <a:pPr algn="ctr" defTabSz="685513" fontAlgn="base">
              <a:spcBef>
                <a:spcPct val="0"/>
              </a:spcBef>
              <a:spcAft>
                <a:spcPct val="0"/>
              </a:spcAft>
            </a:pPr>
            <a:r>
              <a:rPr lang="en-US" sz="1600" dirty="0" smtClean="0">
                <a:solidFill>
                  <a:schemeClr val="tx1"/>
                </a:solidFill>
              </a:rPr>
              <a:t>SharePoint </a:t>
            </a:r>
            <a:endParaRPr lang="en-US" sz="1600" dirty="0">
              <a:solidFill>
                <a:schemeClr val="tx1"/>
              </a:solidFill>
            </a:endParaRPr>
          </a:p>
        </p:txBody>
      </p:sp>
      <p:sp>
        <p:nvSpPr>
          <p:cNvPr id="23" name="Rounded Rectangle 3"/>
          <p:cNvSpPr/>
          <p:nvPr/>
        </p:nvSpPr>
        <p:spPr bwMode="auto">
          <a:xfrm>
            <a:off x="3090039" y="4843866"/>
            <a:ext cx="932915" cy="732444"/>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r>
              <a:rPr lang="en-US" sz="1400" dirty="0">
                <a:gradFill>
                  <a:gsLst>
                    <a:gs pos="0">
                      <a:srgbClr val="FFFFFF"/>
                    </a:gs>
                    <a:gs pos="100000">
                      <a:srgbClr val="FFFFFF"/>
                    </a:gs>
                  </a:gsLst>
                  <a:lin ang="5400000" scaled="0"/>
                </a:gradFill>
              </a:rPr>
              <a:t>Access Services</a:t>
            </a:r>
          </a:p>
        </p:txBody>
      </p:sp>
      <p:sp>
        <p:nvSpPr>
          <p:cNvPr id="25" name="Left-Right Arrow 8"/>
          <p:cNvSpPr/>
          <p:nvPr/>
        </p:nvSpPr>
        <p:spPr bwMode="auto">
          <a:xfrm>
            <a:off x="4038371" y="5171540"/>
            <a:ext cx="312254" cy="142641"/>
          </a:xfrm>
          <a:prstGeom prst="lef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endParaRPr lang="en-US" sz="1500" dirty="0">
              <a:gradFill>
                <a:gsLst>
                  <a:gs pos="0">
                    <a:srgbClr val="FFFFFF"/>
                  </a:gs>
                  <a:gs pos="100000">
                    <a:srgbClr val="FFFFFF"/>
                  </a:gs>
                </a:gsLst>
                <a:lin ang="5400000" scaled="0"/>
              </a:gradFill>
            </a:endParaRPr>
          </a:p>
        </p:txBody>
      </p:sp>
      <p:pic>
        <p:nvPicPr>
          <p:cNvPr id="26" name="Picture 4" descr="File:Internet Explorer 9.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67" y="4731837"/>
            <a:ext cx="395777" cy="39577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File:Mozilla Firefox 3.5 logo 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94705" y="4768844"/>
            <a:ext cx="358770" cy="35877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File:Google Chrome 2011 computer icon.sv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35913" y="4731837"/>
            <a:ext cx="415961" cy="41596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8515" y="5658742"/>
            <a:ext cx="480336" cy="480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0" name="Straight Arrow Connector 14"/>
          <p:cNvCxnSpPr/>
          <p:nvPr/>
        </p:nvCxnSpPr>
        <p:spPr>
          <a:xfrm flipV="1">
            <a:off x="2326767" y="5381180"/>
            <a:ext cx="609086" cy="223584"/>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19"/>
          <p:cNvCxnSpPr/>
          <p:nvPr/>
        </p:nvCxnSpPr>
        <p:spPr>
          <a:xfrm>
            <a:off x="2326767" y="4825477"/>
            <a:ext cx="609086" cy="139366"/>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Flowchart: Alternate Process 31"/>
          <p:cNvSpPr/>
          <p:nvPr/>
        </p:nvSpPr>
        <p:spPr bwMode="auto">
          <a:xfrm>
            <a:off x="5719142" y="4423856"/>
            <a:ext cx="2739058" cy="1375064"/>
          </a:xfrm>
          <a:prstGeom prst="flowChartAlternateProcess">
            <a:avLst/>
          </a:prstGeom>
          <a:solidFill>
            <a:srgbClr val="FFFFCC"/>
          </a:solidFill>
          <a:ln>
            <a:solidFill>
              <a:schemeClr val="tx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67" tIns="34284" rIns="68567" bIns="34284" numCol="1" rtlCol="0" anchor="t" anchorCtr="0" compatLnSpc="1">
            <a:prstTxWarp prst="textNoShape">
              <a:avLst/>
            </a:prstTxWarp>
          </a:bodyPr>
          <a:lstStyle/>
          <a:p>
            <a:pPr algn="ctr" defTabSz="685513" fontAlgn="base">
              <a:spcBef>
                <a:spcPct val="0"/>
              </a:spcBef>
              <a:spcAft>
                <a:spcPct val="0"/>
              </a:spcAft>
            </a:pPr>
            <a:r>
              <a:rPr lang="en-US" sz="1050" u="sng" dirty="0">
                <a:solidFill>
                  <a:schemeClr val="tx1"/>
                </a:solidFill>
              </a:rPr>
              <a:t>Advanced Reporting &amp; Integration</a:t>
            </a:r>
          </a:p>
          <a:p>
            <a:pPr algn="ctr" defTabSz="685513" fontAlgn="base">
              <a:spcBef>
                <a:spcPct val="0"/>
              </a:spcBef>
              <a:spcAft>
                <a:spcPct val="0"/>
              </a:spcAft>
            </a:pPr>
            <a:endParaRPr lang="en-US" sz="1050" dirty="0">
              <a:solidFill>
                <a:schemeClr val="tx1"/>
              </a:solidFill>
            </a:endParaRPr>
          </a:p>
          <a:p>
            <a:pPr marL="214293" indent="-214293" defTabSz="685513" fontAlgn="base">
              <a:spcBef>
                <a:spcPct val="0"/>
              </a:spcBef>
              <a:spcAft>
                <a:spcPct val="0"/>
              </a:spcAft>
              <a:buFont typeface="Arial" pitchFamily="34" charset="0"/>
              <a:buChar char="•"/>
            </a:pPr>
            <a:r>
              <a:rPr lang="en-US" sz="1050" dirty="0">
                <a:solidFill>
                  <a:schemeClr val="tx1"/>
                </a:solidFill>
              </a:rPr>
              <a:t>Desktop Access Reports</a:t>
            </a:r>
          </a:p>
          <a:p>
            <a:pPr marL="214293" indent="-214293" defTabSz="685513" fontAlgn="base">
              <a:spcBef>
                <a:spcPct val="0"/>
              </a:spcBef>
              <a:spcAft>
                <a:spcPct val="0"/>
              </a:spcAft>
              <a:buFont typeface="Arial" pitchFamily="34" charset="0"/>
              <a:buChar char="•"/>
            </a:pPr>
            <a:r>
              <a:rPr lang="en-US" sz="1050" dirty="0">
                <a:solidFill>
                  <a:schemeClr val="tx1"/>
                </a:solidFill>
              </a:rPr>
              <a:t>Excel</a:t>
            </a:r>
          </a:p>
          <a:p>
            <a:pPr marL="214293" indent="-214293" defTabSz="685513" fontAlgn="base">
              <a:spcBef>
                <a:spcPct val="0"/>
              </a:spcBef>
              <a:spcAft>
                <a:spcPct val="0"/>
              </a:spcAft>
              <a:buFont typeface="Arial" pitchFamily="34" charset="0"/>
              <a:buChar char="•"/>
            </a:pPr>
            <a:r>
              <a:rPr lang="en-US" sz="1050" dirty="0">
                <a:solidFill>
                  <a:schemeClr val="tx1"/>
                </a:solidFill>
              </a:rPr>
              <a:t>Power View</a:t>
            </a:r>
          </a:p>
          <a:p>
            <a:pPr marL="214293" indent="-214293" defTabSz="685513" fontAlgn="base">
              <a:spcBef>
                <a:spcPct val="0"/>
              </a:spcBef>
              <a:spcAft>
                <a:spcPct val="0"/>
              </a:spcAft>
              <a:buFont typeface="Arial" pitchFamily="34" charset="0"/>
              <a:buChar char="•"/>
            </a:pPr>
            <a:r>
              <a:rPr lang="en-US" sz="1050" dirty="0">
                <a:solidFill>
                  <a:schemeClr val="tx1"/>
                </a:solidFill>
              </a:rPr>
              <a:t>Crystal Reports</a:t>
            </a:r>
          </a:p>
          <a:p>
            <a:pPr marL="214293" indent="-214293" defTabSz="685513" fontAlgn="base">
              <a:spcBef>
                <a:spcPct val="0"/>
              </a:spcBef>
              <a:spcAft>
                <a:spcPct val="0"/>
              </a:spcAft>
              <a:buFont typeface="Arial" pitchFamily="34" charset="0"/>
              <a:buChar char="•"/>
            </a:pPr>
            <a:r>
              <a:rPr lang="en-US" sz="1050" dirty="0">
                <a:solidFill>
                  <a:schemeClr val="tx1"/>
                </a:solidFill>
              </a:rPr>
              <a:t>Custom Websites (.NET, PHP, etc.)</a:t>
            </a:r>
          </a:p>
        </p:txBody>
      </p:sp>
      <p:cxnSp>
        <p:nvCxnSpPr>
          <p:cNvPr id="33" name="Straight Arrow Connector 32"/>
          <p:cNvCxnSpPr/>
          <p:nvPr/>
        </p:nvCxnSpPr>
        <p:spPr>
          <a:xfrm flipV="1">
            <a:off x="5341356" y="5162923"/>
            <a:ext cx="377787" cy="1"/>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4" name="Can 2"/>
          <p:cNvSpPr/>
          <p:nvPr/>
        </p:nvSpPr>
        <p:spPr bwMode="auto">
          <a:xfrm>
            <a:off x="4366044" y="4813028"/>
            <a:ext cx="844004" cy="832675"/>
          </a:xfrm>
          <a:prstGeom prst="can">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68567" tIns="34284" rIns="68567" bIns="34284" numCol="1" rtlCol="0" anchor="ctr" anchorCtr="0" compatLnSpc="1">
            <a:prstTxWarp prst="textNoShape">
              <a:avLst/>
            </a:prstTxWarp>
          </a:bodyPr>
          <a:lstStyle/>
          <a:p>
            <a:pPr algn="ctr" defTabSz="685513" fontAlgn="base">
              <a:spcBef>
                <a:spcPct val="0"/>
              </a:spcBef>
              <a:spcAft>
                <a:spcPct val="0"/>
              </a:spcAft>
            </a:pPr>
            <a:r>
              <a:rPr lang="en-US" sz="1400" dirty="0">
                <a:gradFill>
                  <a:gsLst>
                    <a:gs pos="0">
                      <a:srgbClr val="FFFFFF"/>
                    </a:gs>
                    <a:gs pos="100000">
                      <a:srgbClr val="FFFFFF"/>
                    </a:gs>
                  </a:gsLst>
                  <a:lin ang="5400000" scaled="0"/>
                </a:gradFill>
              </a:rPr>
              <a:t>SQL </a:t>
            </a:r>
            <a:r>
              <a:rPr lang="en-US" sz="1400" dirty="0" smtClean="0">
                <a:gradFill>
                  <a:gsLst>
                    <a:gs pos="0">
                      <a:srgbClr val="FFFFFF"/>
                    </a:gs>
                    <a:gs pos="100000">
                      <a:srgbClr val="FFFFFF"/>
                    </a:gs>
                  </a:gsLst>
                  <a:lin ang="5400000" scaled="0"/>
                </a:gradFill>
              </a:rPr>
              <a:t>Server</a:t>
            </a:r>
            <a:endParaRPr lang="en-US" sz="14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81810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repoint Server Container"/>
          <p:cNvSpPr/>
          <p:nvPr/>
        </p:nvSpPr>
        <p:spPr bwMode="auto">
          <a:xfrm>
            <a:off x="1714646" y="1836786"/>
            <a:ext cx="2785667" cy="3999933"/>
          </a:xfrm>
          <a:prstGeom prst="roundRect">
            <a:avLst>
              <a:gd name="adj" fmla="val 0"/>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68567" tIns="34284" rIns="68567" bIns="34284" numCol="1" rtlCol="0" anchor="t" anchorCtr="0" compatLnSpc="1">
            <a:prstTxWarp prst="textNoShape">
              <a:avLst/>
            </a:prstTxWarp>
          </a:bodyPr>
          <a:lstStyle/>
          <a:p>
            <a:pPr defTabSz="685513"/>
            <a:endParaRPr lang="en-US" b="1" dirty="0">
              <a:gradFill>
                <a:gsLst>
                  <a:gs pos="0">
                    <a:srgbClr val="FFFFFF"/>
                  </a:gs>
                  <a:gs pos="100000">
                    <a:srgbClr val="FFFFFF"/>
                  </a:gs>
                </a:gsLst>
                <a:lin ang="5400000" scaled="0"/>
              </a:gradFill>
            </a:endParaRPr>
          </a:p>
          <a:p>
            <a:pPr defTabSz="685513"/>
            <a:endParaRPr lang="en-US" b="1" dirty="0">
              <a:gradFill>
                <a:gsLst>
                  <a:gs pos="0">
                    <a:srgbClr val="FFFFFF"/>
                  </a:gs>
                  <a:gs pos="100000">
                    <a:srgbClr val="FFFFFF"/>
                  </a:gs>
                </a:gsLst>
                <a:lin ang="5400000" scaled="0"/>
              </a:gradFill>
            </a:endParaRPr>
          </a:p>
        </p:txBody>
      </p:sp>
      <p:sp>
        <p:nvSpPr>
          <p:cNvPr id="16" name="Sharepoint Server Container"/>
          <p:cNvSpPr/>
          <p:nvPr/>
        </p:nvSpPr>
        <p:spPr bwMode="auto">
          <a:xfrm>
            <a:off x="4744422" y="1838209"/>
            <a:ext cx="3034543" cy="3999933"/>
          </a:xfrm>
          <a:prstGeom prst="roundRect">
            <a:avLst>
              <a:gd name="adj" fmla="val 0"/>
            </a:avLst>
          </a:prstGeom>
          <a:solidFill>
            <a:srgbClr val="002060"/>
          </a:soli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68567" tIns="34284" rIns="68567" bIns="34284" numCol="1" rtlCol="0" anchor="t" anchorCtr="0" compatLnSpc="1">
            <a:prstTxWarp prst="textNoShape">
              <a:avLst/>
            </a:prstTxWarp>
          </a:bodyPr>
          <a:lstStyle/>
          <a:p>
            <a:pPr defTabSz="685513"/>
            <a:endParaRPr lang="en-US" b="1" dirty="0">
              <a:gradFill>
                <a:gsLst>
                  <a:gs pos="0">
                    <a:srgbClr val="FFFFFF"/>
                  </a:gs>
                  <a:gs pos="100000">
                    <a:srgbClr val="FFFFFF"/>
                  </a:gs>
                </a:gsLst>
                <a:lin ang="5400000" scaled="0"/>
              </a:gradFill>
            </a:endParaRPr>
          </a:p>
          <a:p>
            <a:pPr defTabSz="685513"/>
            <a:endParaRPr lang="en-US" b="1" dirty="0">
              <a:gradFill>
                <a:gsLst>
                  <a:gs pos="0">
                    <a:srgbClr val="FFFFFF"/>
                  </a:gs>
                  <a:gs pos="100000">
                    <a:srgbClr val="FFFFFF"/>
                  </a:gs>
                </a:gsLst>
                <a:lin ang="5400000" scaled="0"/>
              </a:gradFill>
            </a:endParaRPr>
          </a:p>
        </p:txBody>
      </p:sp>
      <p:sp>
        <p:nvSpPr>
          <p:cNvPr id="18" name="Rounded Rectangle 17"/>
          <p:cNvSpPr/>
          <p:nvPr/>
        </p:nvSpPr>
        <p:spPr bwMode="auto">
          <a:xfrm>
            <a:off x="1943663" y="2322961"/>
            <a:ext cx="2069809" cy="3241582"/>
          </a:xfrm>
          <a:prstGeom prst="roundRect">
            <a:avLst/>
          </a:prstGeom>
          <a:noFill/>
          <a:ln w="57150">
            <a:solidFill>
              <a:schemeClr val="bg1"/>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t" anchorCtr="0" compatLnSpc="1">
            <a:prstTxWarp prst="textNoShape">
              <a:avLst/>
            </a:prstTxWarp>
          </a:bodyPr>
          <a:lstStyle/>
          <a:p>
            <a:pPr algn="ctr" defTabSz="685647" fontAlgn="base">
              <a:spcBef>
                <a:spcPct val="0"/>
              </a:spcBef>
              <a:spcAft>
                <a:spcPct val="0"/>
              </a:spcAft>
            </a:pPr>
            <a:r>
              <a:rPr lang="en-US" sz="1200" b="1" dirty="0">
                <a:gradFill>
                  <a:gsLst>
                    <a:gs pos="0">
                      <a:srgbClr val="FFFFFF"/>
                    </a:gs>
                    <a:gs pos="100000">
                      <a:srgbClr val="FFFFFF"/>
                    </a:gs>
                  </a:gsLst>
                  <a:lin ang="5400000" scaled="0"/>
                </a:gradFill>
              </a:rPr>
              <a:t>Access Data Services</a:t>
            </a:r>
          </a:p>
        </p:txBody>
      </p:sp>
      <p:sp>
        <p:nvSpPr>
          <p:cNvPr id="22" name="TextBox 21"/>
          <p:cNvSpPr txBox="1"/>
          <p:nvPr/>
        </p:nvSpPr>
        <p:spPr>
          <a:xfrm>
            <a:off x="2182183" y="1789016"/>
            <a:ext cx="1592769" cy="461669"/>
          </a:xfrm>
          <a:prstGeom prst="rect">
            <a:avLst/>
          </a:prstGeom>
          <a:noFill/>
        </p:spPr>
        <p:txBody>
          <a:bodyPr wrap="square" lIns="134464" tIns="107571" rIns="134464" bIns="107571" rtlCol="0">
            <a:spAutoFit/>
          </a:bodyPr>
          <a:lstStyle/>
          <a:p>
            <a:pPr>
              <a:lnSpc>
                <a:spcPct val="90000"/>
              </a:lnSpc>
              <a:spcAft>
                <a:spcPts val="441"/>
              </a:spcAft>
            </a:pPr>
            <a:r>
              <a:rPr lang="en-US" sz="1765" b="1" dirty="0">
                <a:solidFill>
                  <a:srgbClr val="FFFFFF"/>
                </a:solidFill>
              </a:rPr>
              <a:t>SharePoint             </a:t>
            </a:r>
          </a:p>
        </p:txBody>
      </p:sp>
      <p:sp>
        <p:nvSpPr>
          <p:cNvPr id="21" name="Rectangle 20"/>
          <p:cNvSpPr/>
          <p:nvPr/>
        </p:nvSpPr>
        <p:spPr bwMode="auto">
          <a:xfrm>
            <a:off x="2127027" y="4064189"/>
            <a:ext cx="1793060" cy="416149"/>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Access App 3</a:t>
            </a:r>
          </a:p>
        </p:txBody>
      </p:sp>
      <p:sp>
        <p:nvSpPr>
          <p:cNvPr id="23" name="Rectangle 22"/>
          <p:cNvSpPr/>
          <p:nvPr/>
        </p:nvSpPr>
        <p:spPr bwMode="auto">
          <a:xfrm>
            <a:off x="2127027" y="3447897"/>
            <a:ext cx="1793060" cy="447664"/>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Access App 2</a:t>
            </a:r>
          </a:p>
        </p:txBody>
      </p:sp>
      <p:sp>
        <p:nvSpPr>
          <p:cNvPr id="24" name="Rectangle 23"/>
          <p:cNvSpPr/>
          <p:nvPr/>
        </p:nvSpPr>
        <p:spPr bwMode="auto">
          <a:xfrm>
            <a:off x="2127027" y="2819175"/>
            <a:ext cx="1794975" cy="46009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Access App 1</a:t>
            </a:r>
          </a:p>
        </p:txBody>
      </p:sp>
      <p:sp>
        <p:nvSpPr>
          <p:cNvPr id="2" name="Flowchart: Magnetic Disk 1"/>
          <p:cNvSpPr/>
          <p:nvPr/>
        </p:nvSpPr>
        <p:spPr bwMode="auto">
          <a:xfrm>
            <a:off x="5472979" y="2806014"/>
            <a:ext cx="560266" cy="485891"/>
          </a:xfrm>
          <a:prstGeom prst="flowChartMagneticDisk">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31" name="Flowchart: Magnetic Disk 30"/>
          <p:cNvSpPr/>
          <p:nvPr/>
        </p:nvSpPr>
        <p:spPr bwMode="auto">
          <a:xfrm>
            <a:off x="5472979" y="3488795"/>
            <a:ext cx="560266" cy="485891"/>
          </a:xfrm>
          <a:prstGeom prst="flowChartMagneticDisk">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32" name="Flowchart: Magnetic Disk 31"/>
          <p:cNvSpPr/>
          <p:nvPr/>
        </p:nvSpPr>
        <p:spPr bwMode="auto">
          <a:xfrm>
            <a:off x="5468425" y="4119667"/>
            <a:ext cx="560266" cy="485891"/>
          </a:xfrm>
          <a:prstGeom prst="flowChartMagneticDisk">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25" name="Left-Right Arrow 24"/>
          <p:cNvSpPr/>
          <p:nvPr/>
        </p:nvSpPr>
        <p:spPr bwMode="auto">
          <a:xfrm>
            <a:off x="3841333" y="1692177"/>
            <a:ext cx="1402986" cy="622637"/>
          </a:xfrm>
          <a:prstGeom prst="leftRightArrow">
            <a:avLst>
              <a:gd name="adj1" fmla="val 50000"/>
              <a:gd name="adj2" fmla="val 42042"/>
            </a:avLst>
          </a:prstGeom>
          <a:solidFill>
            <a:schemeClr val="bg1"/>
          </a:solidFill>
          <a:ln w="57150">
            <a:solidFill>
              <a:schemeClr val="tx1">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TextBox 2"/>
          <p:cNvSpPr txBox="1"/>
          <p:nvPr/>
        </p:nvSpPr>
        <p:spPr>
          <a:xfrm>
            <a:off x="4940161" y="1805666"/>
            <a:ext cx="2942317" cy="706095"/>
          </a:xfrm>
          <a:prstGeom prst="rect">
            <a:avLst/>
          </a:prstGeom>
          <a:noFill/>
        </p:spPr>
        <p:txBody>
          <a:bodyPr wrap="square" lIns="134464" tIns="107571" rIns="134464" bIns="107571" rtlCol="0">
            <a:spAutoFit/>
          </a:bodyPr>
          <a:lstStyle/>
          <a:p>
            <a:pPr algn="ctr">
              <a:lnSpc>
                <a:spcPct val="90000"/>
              </a:lnSpc>
              <a:spcAft>
                <a:spcPts val="441"/>
              </a:spcAft>
            </a:pPr>
            <a:r>
              <a:rPr lang="en-US" sz="1765" b="1" dirty="0">
                <a:solidFill>
                  <a:srgbClr val="FFFFFF"/>
                </a:solidFill>
              </a:rPr>
              <a:t>SQL server hosting Access apps</a:t>
            </a:r>
            <a:endParaRPr lang="en-US" sz="1765" dirty="0">
              <a:gradFill>
                <a:gsLst>
                  <a:gs pos="2917">
                    <a:srgbClr val="505050"/>
                  </a:gs>
                  <a:gs pos="30000">
                    <a:srgbClr val="505050"/>
                  </a:gs>
                </a:gsLst>
                <a:lin ang="5400000" scaled="0"/>
              </a:gradFill>
            </a:endParaRPr>
          </a:p>
        </p:txBody>
      </p:sp>
      <p:sp>
        <p:nvSpPr>
          <p:cNvPr id="12" name="TextBox 4"/>
          <p:cNvSpPr txBox="1"/>
          <p:nvPr/>
        </p:nvSpPr>
        <p:spPr>
          <a:xfrm>
            <a:off x="4083306" y="1821191"/>
            <a:ext cx="1212769" cy="400627"/>
          </a:xfrm>
          <a:prstGeom prst="rect">
            <a:avLst/>
          </a:prstGeom>
          <a:noFill/>
        </p:spPr>
        <p:txBody>
          <a:bodyPr wrap="square" lIns="134464" tIns="107571" rIns="134464" bIns="107571" rtlCol="0">
            <a:spAutoFit/>
          </a:bodyPr>
          <a:lstStyle/>
          <a:p>
            <a:pPr>
              <a:lnSpc>
                <a:spcPct val="90000"/>
              </a:lnSpc>
              <a:spcAft>
                <a:spcPts val="441"/>
              </a:spcAft>
            </a:pPr>
            <a:r>
              <a:rPr lang="en-US" sz="1324" b="1" dirty="0">
                <a:gradFill>
                  <a:gsLst>
                    <a:gs pos="2917">
                      <a:srgbClr val="505050"/>
                    </a:gs>
                    <a:gs pos="30000">
                      <a:srgbClr val="505050"/>
                    </a:gs>
                  </a:gsLst>
                  <a:lin ang="5400000" scaled="0"/>
                </a:gradFill>
              </a:rPr>
              <a:t>NT Auth</a:t>
            </a:r>
            <a:endParaRPr lang="en-US" sz="1324" dirty="0">
              <a:gradFill>
                <a:gsLst>
                  <a:gs pos="2917">
                    <a:srgbClr val="505050"/>
                  </a:gs>
                  <a:gs pos="30000">
                    <a:srgbClr val="505050"/>
                  </a:gs>
                </a:gsLst>
                <a:lin ang="5400000" scaled="0"/>
              </a:gradFill>
            </a:endParaRPr>
          </a:p>
        </p:txBody>
      </p:sp>
      <p:sp>
        <p:nvSpPr>
          <p:cNvPr id="29" name="Left-Right Arrow 5"/>
          <p:cNvSpPr/>
          <p:nvPr/>
        </p:nvSpPr>
        <p:spPr bwMode="auto">
          <a:xfrm>
            <a:off x="4074914" y="3488794"/>
            <a:ext cx="1276107" cy="491642"/>
          </a:xfrm>
          <a:prstGeom prst="leftRightArrow">
            <a:avLst>
              <a:gd name="adj1" fmla="val 48822"/>
              <a:gd name="adj2" fmla="val 22196"/>
            </a:avLst>
          </a:prstGeom>
          <a:solidFill>
            <a:schemeClr val="accent6"/>
          </a:solid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b="1" dirty="0">
                <a:gradFill>
                  <a:gsLst>
                    <a:gs pos="0">
                      <a:srgbClr val="FFFFFF"/>
                    </a:gs>
                    <a:gs pos="100000">
                      <a:srgbClr val="FFFFFF"/>
                    </a:gs>
                  </a:gsLst>
                  <a:lin ang="5400000" scaled="0"/>
                </a:gradFill>
              </a:rPr>
              <a:t>SQL Auth 2</a:t>
            </a:r>
          </a:p>
        </p:txBody>
      </p:sp>
      <p:sp>
        <p:nvSpPr>
          <p:cNvPr id="17" name="Title 1"/>
          <p:cNvSpPr>
            <a:spLocks noGrp="1"/>
          </p:cNvSpPr>
          <p:nvPr>
            <p:ph type="title"/>
          </p:nvPr>
        </p:nvSpPr>
        <p:spPr/>
        <p:txBody>
          <a:bodyPr/>
          <a:lstStyle/>
          <a:p>
            <a:r>
              <a:rPr lang="en-US" dirty="0" smtClean="0"/>
              <a:t>Security Model</a:t>
            </a:r>
            <a:endParaRPr lang="en-US" dirty="0"/>
          </a:p>
        </p:txBody>
      </p:sp>
      <p:sp>
        <p:nvSpPr>
          <p:cNvPr id="19" name="Rectangle 18"/>
          <p:cNvSpPr/>
          <p:nvPr/>
        </p:nvSpPr>
        <p:spPr bwMode="auto">
          <a:xfrm>
            <a:off x="2127027" y="4645736"/>
            <a:ext cx="1794975" cy="460094"/>
          </a:xfrm>
          <a:prstGeom prst="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dirty="0">
                <a:gradFill>
                  <a:gsLst>
                    <a:gs pos="0">
                      <a:srgbClr val="FFFFFF"/>
                    </a:gs>
                    <a:gs pos="100000">
                      <a:srgbClr val="FFFFFF"/>
                    </a:gs>
                  </a:gsLst>
                  <a:lin ang="5400000" scaled="0"/>
                </a:gradFill>
              </a:rPr>
              <a:t>Access App 4</a:t>
            </a:r>
          </a:p>
        </p:txBody>
      </p:sp>
      <p:sp>
        <p:nvSpPr>
          <p:cNvPr id="20" name="Rounded Rectangle 19"/>
          <p:cNvSpPr/>
          <p:nvPr/>
        </p:nvSpPr>
        <p:spPr>
          <a:xfrm>
            <a:off x="203531" y="4595628"/>
            <a:ext cx="914270" cy="685702"/>
          </a:xfrm>
          <a:prstGeom prst="roundRect">
            <a:avLst/>
          </a:prstGeom>
          <a:solidFill>
            <a:srgbClr val="C00000"/>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solidFill>
                  <a:srgbClr val="FFFFFF"/>
                </a:solidFill>
              </a:rPr>
              <a:t>Access IDE</a:t>
            </a:r>
          </a:p>
        </p:txBody>
      </p:sp>
      <p:cxnSp>
        <p:nvCxnSpPr>
          <p:cNvPr id="26" name="Straight Arrow Connector 25"/>
          <p:cNvCxnSpPr/>
          <p:nvPr/>
        </p:nvCxnSpPr>
        <p:spPr>
          <a:xfrm flipV="1">
            <a:off x="1149867" y="4825685"/>
            <a:ext cx="946847" cy="112794"/>
          </a:xfrm>
          <a:prstGeom prst="straightConnector1">
            <a:avLst/>
          </a:prstGeom>
          <a:noFill/>
          <a:ln w="5715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4" name="Left-Right Arrow 5"/>
          <p:cNvSpPr/>
          <p:nvPr/>
        </p:nvSpPr>
        <p:spPr bwMode="auto">
          <a:xfrm>
            <a:off x="4111710" y="2852894"/>
            <a:ext cx="1276107" cy="491642"/>
          </a:xfrm>
          <a:prstGeom prst="leftRightArrow">
            <a:avLst>
              <a:gd name="adj1" fmla="val 48822"/>
              <a:gd name="adj2" fmla="val 22196"/>
            </a:avLst>
          </a:prstGeom>
          <a:solidFill>
            <a:schemeClr val="accent6"/>
          </a:solid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b="1" dirty="0">
                <a:gradFill>
                  <a:gsLst>
                    <a:gs pos="0">
                      <a:srgbClr val="FFFFFF"/>
                    </a:gs>
                    <a:gs pos="100000">
                      <a:srgbClr val="FFFFFF"/>
                    </a:gs>
                  </a:gsLst>
                  <a:lin ang="5400000" scaled="0"/>
                </a:gradFill>
              </a:rPr>
              <a:t>SQL Auth 1</a:t>
            </a:r>
          </a:p>
        </p:txBody>
      </p:sp>
      <p:sp>
        <p:nvSpPr>
          <p:cNvPr id="35" name="Left-Right Arrow 5"/>
          <p:cNvSpPr/>
          <p:nvPr/>
        </p:nvSpPr>
        <p:spPr bwMode="auto">
          <a:xfrm>
            <a:off x="4111710" y="4102109"/>
            <a:ext cx="1276107" cy="491642"/>
          </a:xfrm>
          <a:prstGeom prst="leftRightArrow">
            <a:avLst>
              <a:gd name="adj1" fmla="val 48822"/>
              <a:gd name="adj2" fmla="val 22196"/>
            </a:avLst>
          </a:prstGeom>
          <a:solidFill>
            <a:schemeClr val="accent6"/>
          </a:solid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b="1" dirty="0">
                <a:gradFill>
                  <a:gsLst>
                    <a:gs pos="0">
                      <a:srgbClr val="FFFFFF"/>
                    </a:gs>
                    <a:gs pos="100000">
                      <a:srgbClr val="FFFFFF"/>
                    </a:gs>
                  </a:gsLst>
                  <a:lin ang="5400000" scaled="0"/>
                </a:gradFill>
              </a:rPr>
              <a:t>SQL Auth 3</a:t>
            </a:r>
          </a:p>
        </p:txBody>
      </p:sp>
      <p:sp>
        <p:nvSpPr>
          <p:cNvPr id="36" name="Left-Right Arrow 5"/>
          <p:cNvSpPr/>
          <p:nvPr/>
        </p:nvSpPr>
        <p:spPr bwMode="auto">
          <a:xfrm>
            <a:off x="4129822" y="4715424"/>
            <a:ext cx="1276107" cy="491642"/>
          </a:xfrm>
          <a:prstGeom prst="leftRightArrow">
            <a:avLst>
              <a:gd name="adj1" fmla="val 48822"/>
              <a:gd name="adj2" fmla="val 22196"/>
            </a:avLst>
          </a:prstGeom>
          <a:solidFill>
            <a:schemeClr val="accent6"/>
          </a:solidFill>
          <a:ln w="57150">
            <a:solidFill>
              <a:srgbClr val="00B05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r>
              <a:rPr lang="en-US" sz="1471" b="1" dirty="0">
                <a:gradFill>
                  <a:gsLst>
                    <a:gs pos="0">
                      <a:srgbClr val="FFFFFF"/>
                    </a:gs>
                    <a:gs pos="100000">
                      <a:srgbClr val="FFFFFF"/>
                    </a:gs>
                  </a:gsLst>
                  <a:lin ang="5400000" scaled="0"/>
                </a:gradFill>
              </a:rPr>
              <a:t>SQL Auth 4</a:t>
            </a:r>
          </a:p>
        </p:txBody>
      </p:sp>
      <p:sp>
        <p:nvSpPr>
          <p:cNvPr id="37" name="Flowchart: Magnetic Disk 36"/>
          <p:cNvSpPr/>
          <p:nvPr/>
        </p:nvSpPr>
        <p:spPr bwMode="auto">
          <a:xfrm>
            <a:off x="5469597" y="4750539"/>
            <a:ext cx="560266" cy="485891"/>
          </a:xfrm>
          <a:prstGeom prst="flowChartMagneticDisk">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7" name="Freeform 6"/>
          <p:cNvSpPr/>
          <p:nvPr/>
        </p:nvSpPr>
        <p:spPr bwMode="auto">
          <a:xfrm>
            <a:off x="5175291" y="2374240"/>
            <a:ext cx="1357639" cy="2626734"/>
          </a:xfrm>
          <a:custGeom>
            <a:avLst/>
            <a:gdLst>
              <a:gd name="connsiteX0" fmla="*/ 0 w 2064243"/>
              <a:gd name="connsiteY0" fmla="*/ 0 h 3572540"/>
              <a:gd name="connsiteX1" fmla="*/ 1424763 w 2064243"/>
              <a:gd name="connsiteY1" fmla="*/ 404037 h 3572540"/>
              <a:gd name="connsiteX2" fmla="*/ 2062717 w 2064243"/>
              <a:gd name="connsiteY2" fmla="*/ 2126512 h 3572540"/>
              <a:gd name="connsiteX3" fmla="*/ 1616149 w 2064243"/>
              <a:gd name="connsiteY3" fmla="*/ 3572540 h 3572540"/>
              <a:gd name="connsiteX4" fmla="*/ 1616149 w 2064243"/>
              <a:gd name="connsiteY4" fmla="*/ 3572540 h 3572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4243" h="3572540">
                <a:moveTo>
                  <a:pt x="0" y="0"/>
                </a:moveTo>
                <a:cubicBezTo>
                  <a:pt x="540488" y="24809"/>
                  <a:pt x="1080977" y="49618"/>
                  <a:pt x="1424763" y="404037"/>
                </a:cubicBezTo>
                <a:cubicBezTo>
                  <a:pt x="1768549" y="758456"/>
                  <a:pt x="2030819" y="1598428"/>
                  <a:pt x="2062717" y="2126512"/>
                </a:cubicBezTo>
                <a:cubicBezTo>
                  <a:pt x="2094615" y="2654596"/>
                  <a:pt x="1616149" y="3572540"/>
                  <a:pt x="1616149" y="3572540"/>
                </a:cubicBezTo>
                <a:lnTo>
                  <a:pt x="1616149" y="3572540"/>
                </a:lnTo>
              </a:path>
            </a:pathLst>
          </a:custGeom>
          <a:noFill/>
          <a:ln w="57150">
            <a:solidFill>
              <a:schemeClr val="bg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24" dirty="0">
              <a:solidFill>
                <a:srgbClr val="FFFFFF"/>
              </a:solidFill>
            </a:endParaRPr>
          </a:p>
        </p:txBody>
      </p:sp>
    </p:spTree>
    <p:extLst>
      <p:ext uri="{BB962C8B-B14F-4D97-AF65-F5344CB8AC3E}">
        <p14:creationId xmlns:p14="http://schemas.microsoft.com/office/powerpoint/2010/main" val="1841539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70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70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36" grpId="0" animBg="1"/>
      <p:bldP spid="37"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 Brief History of Access</a:t>
            </a:r>
          </a:p>
          <a:p>
            <a:pPr>
              <a:buFont typeface="Wingdings" panose="05000000000000000000" pitchFamily="2" charset="2"/>
              <a:buChar char="ü"/>
            </a:pPr>
            <a:r>
              <a:rPr lang="en-US" dirty="0" smtClean="0"/>
              <a:t>Access Services 2013 Architecture</a:t>
            </a:r>
          </a:p>
          <a:p>
            <a:pPr>
              <a:buFont typeface="Wingdings" panose="05000000000000000000" pitchFamily="2" charset="2"/>
              <a:buChar char="Ø"/>
            </a:pPr>
            <a:r>
              <a:rPr lang="en-US" dirty="0" smtClean="0"/>
              <a:t>Setup and Configuration</a:t>
            </a:r>
          </a:p>
          <a:p>
            <a:r>
              <a:rPr lang="en-US" dirty="0" smtClean="0"/>
              <a:t>Designing Access Apps</a:t>
            </a:r>
            <a:endParaRPr lang="en-US" dirty="0"/>
          </a:p>
        </p:txBody>
      </p:sp>
    </p:spTree>
    <p:extLst>
      <p:ext uri="{BB962C8B-B14F-4D97-AF65-F5344CB8AC3E}">
        <p14:creationId xmlns:p14="http://schemas.microsoft.com/office/powerpoint/2010/main" val="38712233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Sharepoint Server Container"/>
          <p:cNvSpPr/>
          <p:nvPr/>
        </p:nvSpPr>
        <p:spPr bwMode="auto">
          <a:xfrm>
            <a:off x="5471094" y="1660895"/>
            <a:ext cx="3034543" cy="4177247"/>
          </a:xfrm>
          <a:prstGeom prst="roundRect">
            <a:avLst>
              <a:gd name="adj" fmla="val 0"/>
            </a:avLst>
          </a:prstGeom>
          <a:solidFill>
            <a:srgbClr val="002060"/>
          </a:soli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68567" tIns="34284" rIns="68567" bIns="34284" numCol="1" rtlCol="0" anchor="t" anchorCtr="0" compatLnSpc="1">
            <a:prstTxWarp prst="textNoShape">
              <a:avLst/>
            </a:prstTxWarp>
          </a:bodyPr>
          <a:lstStyle/>
          <a:p>
            <a:pPr defTabSz="685513"/>
            <a:endParaRPr lang="en-US" b="1" dirty="0">
              <a:gradFill>
                <a:gsLst>
                  <a:gs pos="0">
                    <a:srgbClr val="FFFFFF"/>
                  </a:gs>
                  <a:gs pos="100000">
                    <a:srgbClr val="FFFFFF"/>
                  </a:gs>
                </a:gsLst>
                <a:lin ang="5400000" scaled="0"/>
              </a:gradFill>
            </a:endParaRPr>
          </a:p>
          <a:p>
            <a:pPr defTabSz="685513"/>
            <a:endParaRPr lang="en-US" b="1" dirty="0">
              <a:gradFill>
                <a:gsLst>
                  <a:gs pos="0">
                    <a:srgbClr val="FFFFFF"/>
                  </a:gs>
                  <a:gs pos="100000">
                    <a:srgbClr val="FFFFFF"/>
                  </a:gs>
                </a:gsLst>
                <a:lin ang="5400000" scaled="0"/>
              </a:gradFill>
            </a:endParaRPr>
          </a:p>
        </p:txBody>
      </p:sp>
      <p:sp>
        <p:nvSpPr>
          <p:cNvPr id="9" name="Sharepoint Server Container"/>
          <p:cNvSpPr/>
          <p:nvPr/>
        </p:nvSpPr>
        <p:spPr bwMode="auto">
          <a:xfrm>
            <a:off x="426035" y="1660896"/>
            <a:ext cx="4986364" cy="4177246"/>
          </a:xfrm>
          <a:prstGeom prst="roundRect">
            <a:avLst>
              <a:gd name="adj" fmla="val 0"/>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68567" tIns="34284" rIns="68567" bIns="34284" numCol="1" rtlCol="0" anchor="t" anchorCtr="0" compatLnSpc="1">
            <a:prstTxWarp prst="textNoShape">
              <a:avLst/>
            </a:prstTxWarp>
          </a:bodyPr>
          <a:lstStyle/>
          <a:p>
            <a:pPr defTabSz="685513"/>
            <a:endParaRPr lang="en-US" b="1" dirty="0">
              <a:gradFill>
                <a:gsLst>
                  <a:gs pos="0">
                    <a:srgbClr val="FFFFFF"/>
                  </a:gs>
                  <a:gs pos="100000">
                    <a:srgbClr val="FFFFFF"/>
                  </a:gs>
                </a:gsLst>
                <a:lin ang="5400000" scaled="0"/>
              </a:gradFill>
            </a:endParaRPr>
          </a:p>
          <a:p>
            <a:pPr defTabSz="685513"/>
            <a:endParaRPr lang="en-US" b="1"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Software Requirement</a:t>
            </a:r>
            <a:endParaRPr lang="en-US" dirty="0"/>
          </a:p>
        </p:txBody>
      </p:sp>
      <p:sp>
        <p:nvSpPr>
          <p:cNvPr id="13" name="TextBox 12"/>
          <p:cNvSpPr txBox="1"/>
          <p:nvPr/>
        </p:nvSpPr>
        <p:spPr>
          <a:xfrm>
            <a:off x="846533" y="4137162"/>
            <a:ext cx="1706708" cy="923330"/>
          </a:xfrm>
          <a:prstGeom prst="rect">
            <a:avLst/>
          </a:prstGeom>
          <a:noFill/>
        </p:spPr>
        <p:txBody>
          <a:bodyPr wrap="square" rtlCol="0">
            <a:spAutoFit/>
          </a:bodyPr>
          <a:lstStyle/>
          <a:p>
            <a:r>
              <a:rPr lang="en-US" dirty="0">
                <a:solidFill>
                  <a:srgbClr val="FFFFFF"/>
                </a:solidFill>
              </a:rPr>
              <a:t>SQL Server </a:t>
            </a:r>
          </a:p>
          <a:p>
            <a:r>
              <a:rPr lang="en-US" dirty="0">
                <a:solidFill>
                  <a:srgbClr val="FFFFFF"/>
                </a:solidFill>
              </a:rPr>
              <a:t>2008 R2 SP1 </a:t>
            </a:r>
            <a:endParaRPr lang="en-US" dirty="0">
              <a:solidFill>
                <a:srgbClr val="505050"/>
              </a:solidFill>
            </a:endParaRPr>
          </a:p>
          <a:p>
            <a:r>
              <a:rPr lang="en-US" dirty="0">
                <a:solidFill>
                  <a:srgbClr val="FFFFFF"/>
                </a:solidFill>
              </a:rPr>
              <a:t>or 2012</a:t>
            </a:r>
            <a:endParaRPr lang="en-US" dirty="0">
              <a:solidFill>
                <a:srgbClr val="505050"/>
              </a:solidFill>
            </a:endParaRPr>
          </a:p>
        </p:txBody>
      </p:sp>
      <p:sp>
        <p:nvSpPr>
          <p:cNvPr id="33" name="TextBox 32"/>
          <p:cNvSpPr txBox="1"/>
          <p:nvPr/>
        </p:nvSpPr>
        <p:spPr>
          <a:xfrm>
            <a:off x="5763006" y="2700656"/>
            <a:ext cx="2450721" cy="409215"/>
          </a:xfrm>
          <a:prstGeom prst="rect">
            <a:avLst/>
          </a:prstGeom>
          <a:noFill/>
        </p:spPr>
        <p:txBody>
          <a:bodyPr wrap="square" rtlCol="0">
            <a:spAutoFit/>
          </a:bodyPr>
          <a:lstStyle/>
          <a:p>
            <a:r>
              <a:rPr lang="en-US" sz="2059" dirty="0">
                <a:solidFill>
                  <a:srgbClr val="FFFFFF"/>
                </a:solidFill>
              </a:rPr>
              <a:t>SQL Server </a:t>
            </a:r>
            <a:r>
              <a:rPr lang="en-US" sz="2059" b="1" u="sng" dirty="0">
                <a:solidFill>
                  <a:srgbClr val="FFFFFF"/>
                </a:solidFill>
              </a:rPr>
              <a:t>2012</a:t>
            </a:r>
            <a:r>
              <a:rPr lang="en-US" sz="2059" dirty="0">
                <a:solidFill>
                  <a:srgbClr val="FFFFFF"/>
                </a:solidFill>
              </a:rPr>
              <a:t> </a:t>
            </a:r>
          </a:p>
        </p:txBody>
      </p:sp>
      <p:sp>
        <p:nvSpPr>
          <p:cNvPr id="35" name="TextBox 34"/>
          <p:cNvSpPr txBox="1"/>
          <p:nvPr/>
        </p:nvSpPr>
        <p:spPr>
          <a:xfrm>
            <a:off x="482062" y="2659034"/>
            <a:ext cx="2042867" cy="369332"/>
          </a:xfrm>
          <a:prstGeom prst="rect">
            <a:avLst/>
          </a:prstGeom>
          <a:noFill/>
        </p:spPr>
        <p:txBody>
          <a:bodyPr wrap="square" rtlCol="0">
            <a:spAutoFit/>
          </a:bodyPr>
          <a:lstStyle/>
          <a:p>
            <a:r>
              <a:rPr lang="en-US" dirty="0">
                <a:solidFill>
                  <a:srgbClr val="FFFFFF"/>
                </a:solidFill>
              </a:rPr>
              <a:t>SharePoint 2013</a:t>
            </a:r>
            <a:endParaRPr lang="en-US" dirty="0">
              <a:solidFill>
                <a:srgbClr val="505050"/>
              </a:solidFill>
            </a:endParaRPr>
          </a:p>
        </p:txBody>
      </p:sp>
      <p:pic>
        <p:nvPicPr>
          <p:cNvPr id="7" name="Picture 6"/>
          <p:cNvPicPr>
            <a:picLocks noChangeAspect="1"/>
          </p:cNvPicPr>
          <p:nvPr/>
        </p:nvPicPr>
        <p:blipFill>
          <a:blip r:embed="rId3"/>
          <a:stretch>
            <a:fillRect/>
          </a:stretch>
        </p:blipFill>
        <p:spPr>
          <a:xfrm>
            <a:off x="2634910" y="1956715"/>
            <a:ext cx="2609409" cy="3826363"/>
          </a:xfrm>
          <a:prstGeom prst="rect">
            <a:avLst/>
          </a:prstGeom>
        </p:spPr>
      </p:pic>
      <p:pic>
        <p:nvPicPr>
          <p:cNvPr id="8" name="Picture 7"/>
          <p:cNvPicPr>
            <a:picLocks noChangeAspect="1"/>
          </p:cNvPicPr>
          <p:nvPr/>
        </p:nvPicPr>
        <p:blipFill>
          <a:blip r:embed="rId4"/>
          <a:stretch>
            <a:fillRect/>
          </a:stretch>
        </p:blipFill>
        <p:spPr>
          <a:xfrm>
            <a:off x="5634433" y="3220553"/>
            <a:ext cx="2613428" cy="1833218"/>
          </a:xfrm>
          <a:prstGeom prst="rect">
            <a:avLst/>
          </a:prstGeom>
        </p:spPr>
      </p:pic>
    </p:spTree>
    <p:extLst>
      <p:ext uri="{BB962C8B-B14F-4D97-AF65-F5344CB8AC3E}">
        <p14:creationId xmlns:p14="http://schemas.microsoft.com/office/powerpoint/2010/main" val="10571348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Install Access pre-</a:t>
            </a:r>
            <a:r>
              <a:rPr lang="en-US" dirty="0" smtClean="0"/>
              <a:t>req</a:t>
            </a:r>
            <a:r>
              <a:rPr lang="en-US" dirty="0" smtClean="0"/>
              <a:t> components (cont.)</a:t>
            </a:r>
            <a:endParaRPr lang="en-US" dirty="0"/>
          </a:p>
        </p:txBody>
      </p:sp>
      <p:sp>
        <p:nvSpPr>
          <p:cNvPr id="2" name="Text Placeholder 1"/>
          <p:cNvSpPr>
            <a:spLocks noGrp="1"/>
          </p:cNvSpPr>
          <p:nvPr>
            <p:ph idx="1"/>
          </p:nvPr>
        </p:nvSpPr>
        <p:spPr/>
        <p:txBody>
          <a:bodyPr>
            <a:normAutofit/>
          </a:bodyPr>
          <a:lstStyle/>
          <a:p>
            <a:pPr marL="252134" indent="-252134" fontAlgn="ctr">
              <a:buFont typeface="Arial" panose="020B0604020202020204" pitchFamily="34" charset="0"/>
              <a:buChar char="•"/>
            </a:pPr>
            <a:r>
              <a:rPr lang="en-US" sz="1600" dirty="0">
                <a:solidFill>
                  <a:schemeClr val="tx1">
                    <a:lumMod val="50000"/>
                  </a:schemeClr>
                </a:solidFill>
              </a:rPr>
              <a:t>Microsoft SQL Server 2012 Transact-SQL </a:t>
            </a:r>
            <a:r>
              <a:rPr lang="en-US" sz="1600" dirty="0">
                <a:solidFill>
                  <a:schemeClr val="tx1">
                    <a:lumMod val="50000"/>
                  </a:schemeClr>
                </a:solidFill>
              </a:rPr>
              <a:t>ScriptDom</a:t>
            </a:r>
            <a:r>
              <a:rPr lang="en-US" sz="1600" dirty="0">
                <a:solidFill>
                  <a:schemeClr val="tx1">
                    <a:lumMod val="50000"/>
                  </a:schemeClr>
                </a:solidFill>
              </a:rPr>
              <a:t> (</a:t>
            </a:r>
            <a:r>
              <a:rPr lang="en-US" sz="1600" b="1" dirty="0">
                <a:solidFill>
                  <a:schemeClr val="tx1">
                    <a:lumMod val="50000"/>
                  </a:schemeClr>
                </a:solidFill>
              </a:rPr>
              <a:t>sqldom.msi</a:t>
            </a:r>
            <a:r>
              <a:rPr lang="en-US" sz="1600" dirty="0">
                <a:solidFill>
                  <a:schemeClr val="tx1">
                    <a:lumMod val="50000"/>
                  </a:schemeClr>
                </a:solidFill>
              </a:rPr>
              <a:t>) </a:t>
            </a:r>
          </a:p>
          <a:p>
            <a:pPr marL="252134" indent="-252134" fontAlgn="ctr">
              <a:buFont typeface="Arial" panose="020B0604020202020204" pitchFamily="34" charset="0"/>
              <a:buChar char="•"/>
            </a:pPr>
            <a:r>
              <a:rPr lang="en-US" sz="1600" dirty="0">
                <a:solidFill>
                  <a:schemeClr val="tx1">
                    <a:lumMod val="50000"/>
                  </a:schemeClr>
                </a:solidFill>
              </a:rPr>
              <a:t>Microsoft System CLR Types for Microsoft SQL Server 2012 (</a:t>
            </a:r>
            <a:r>
              <a:rPr lang="en-US" sz="1600" b="1" dirty="0">
                <a:solidFill>
                  <a:schemeClr val="tx1">
                    <a:lumMod val="50000"/>
                  </a:schemeClr>
                </a:solidFill>
              </a:rPr>
              <a:t>SQLSysClrTypes.msi</a:t>
            </a:r>
            <a:r>
              <a:rPr lang="en-US" sz="1600" dirty="0">
                <a:solidFill>
                  <a:schemeClr val="tx1">
                    <a:lumMod val="50000"/>
                  </a:schemeClr>
                </a:solidFill>
              </a:rPr>
              <a:t>) </a:t>
            </a:r>
          </a:p>
          <a:p>
            <a:pPr marL="252134" indent="-252134" fontAlgn="ctr">
              <a:buFont typeface="Arial" panose="020B0604020202020204" pitchFamily="34" charset="0"/>
              <a:buChar char="•"/>
            </a:pPr>
            <a:r>
              <a:rPr lang="en-US" sz="1600" dirty="0">
                <a:solidFill>
                  <a:schemeClr val="tx1">
                    <a:lumMod val="50000"/>
                  </a:schemeClr>
                </a:solidFill>
              </a:rPr>
              <a:t>Microsoft SQL Server 2012 Data-Tier Application Framework (</a:t>
            </a:r>
            <a:r>
              <a:rPr lang="en-US" sz="1600" b="1" dirty="0">
                <a:solidFill>
                  <a:schemeClr val="tx1">
                    <a:lumMod val="50000"/>
                  </a:schemeClr>
                </a:solidFill>
              </a:rPr>
              <a:t>DACFramework.msi</a:t>
            </a:r>
            <a:r>
              <a:rPr lang="en-US" sz="1600" dirty="0">
                <a:solidFill>
                  <a:schemeClr val="tx1">
                    <a:lumMod val="50000"/>
                  </a:schemeClr>
                </a:solidFill>
              </a:rPr>
              <a:t>)</a:t>
            </a:r>
          </a:p>
          <a:p>
            <a:pPr marL="252134" indent="-252134" fontAlgn="ctr">
              <a:buFont typeface="Arial" panose="020B0604020202020204" pitchFamily="34" charset="0"/>
              <a:buChar char="•"/>
            </a:pPr>
            <a:r>
              <a:rPr lang="en-US" sz="1600" dirty="0" smtClean="0">
                <a:solidFill>
                  <a:schemeClr val="tx1">
                    <a:lumMod val="50000"/>
                  </a:schemeClr>
                </a:solidFill>
              </a:rPr>
              <a:t>Microsoft </a:t>
            </a:r>
            <a:r>
              <a:rPr lang="en-US" sz="1600" dirty="0">
                <a:solidFill>
                  <a:schemeClr val="tx1">
                    <a:lumMod val="50000"/>
                  </a:schemeClr>
                </a:solidFill>
              </a:rPr>
              <a:t>SQL Server 2012 Local DB (</a:t>
            </a:r>
            <a:r>
              <a:rPr lang="en-US" sz="1600" b="1" dirty="0">
                <a:solidFill>
                  <a:schemeClr val="tx1">
                    <a:lumMod val="50000"/>
                  </a:schemeClr>
                </a:solidFill>
              </a:rPr>
              <a:t>SQLLocalDB.msi</a:t>
            </a:r>
            <a:r>
              <a:rPr lang="en-US" sz="1600" dirty="0">
                <a:solidFill>
                  <a:schemeClr val="tx1">
                    <a:lumMod val="50000"/>
                  </a:schemeClr>
                </a:solidFill>
              </a:rPr>
              <a:t>)</a:t>
            </a:r>
          </a:p>
          <a:p>
            <a:pPr marL="252134" indent="-252134" fontAlgn="ctr">
              <a:buFont typeface="Arial" panose="020B0604020202020204" pitchFamily="34" charset="0"/>
              <a:buChar char="•"/>
            </a:pPr>
            <a:r>
              <a:rPr lang="en-US" sz="1600" dirty="0">
                <a:solidFill>
                  <a:schemeClr val="tx1">
                    <a:lumMod val="50000"/>
                  </a:schemeClr>
                </a:solidFill>
              </a:rPr>
              <a:t>Microsoft SQL Server 2012 Native Client (</a:t>
            </a:r>
            <a:r>
              <a:rPr lang="en-US" sz="1600" b="1" dirty="0">
                <a:solidFill>
                  <a:schemeClr val="tx1">
                    <a:lumMod val="50000"/>
                  </a:schemeClr>
                </a:solidFill>
              </a:rPr>
              <a:t>sqlncli.msi</a:t>
            </a:r>
            <a:r>
              <a:rPr lang="en-US" sz="1600" dirty="0">
                <a:solidFill>
                  <a:schemeClr val="tx1">
                    <a:lumMod val="50000"/>
                  </a:schemeClr>
                </a:solidFill>
              </a:rPr>
              <a:t>)</a:t>
            </a:r>
          </a:p>
          <a:p>
            <a:pPr marL="252134" indent="-252134" fontAlgn="ctr">
              <a:buFont typeface="Arial" panose="020B0604020202020204" pitchFamily="34" charset="0"/>
              <a:buChar char="•"/>
            </a:pPr>
            <a:endParaRPr lang="en-US" sz="1600" dirty="0">
              <a:solidFill>
                <a:schemeClr val="tx1">
                  <a:lumMod val="50000"/>
                </a:schemeClr>
              </a:solidFill>
            </a:endParaRPr>
          </a:p>
          <a:p>
            <a:pPr fontAlgn="ctr"/>
            <a:endParaRPr lang="en-US" sz="2400" dirty="0">
              <a:solidFill>
                <a:schemeClr val="tx1">
                  <a:lumMod val="50000"/>
                </a:schemeClr>
              </a:solidFill>
            </a:endParaRPr>
          </a:p>
        </p:txBody>
      </p:sp>
      <p:sp>
        <p:nvSpPr>
          <p:cNvPr id="4" name="Sharepoint Server Container"/>
          <p:cNvSpPr/>
          <p:nvPr/>
        </p:nvSpPr>
        <p:spPr bwMode="auto">
          <a:xfrm>
            <a:off x="4863530" y="3657599"/>
            <a:ext cx="1807087" cy="2465169"/>
          </a:xfrm>
          <a:prstGeom prst="roundRect">
            <a:avLst>
              <a:gd name="adj" fmla="val 0"/>
            </a:avLst>
          </a:prstGeom>
          <a:solidFill>
            <a:srgbClr val="002060"/>
          </a:solidFill>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68567" tIns="34284" rIns="68567" bIns="34284" numCol="1" rtlCol="0" anchor="t" anchorCtr="0" compatLnSpc="1">
            <a:prstTxWarp prst="textNoShape">
              <a:avLst/>
            </a:prstTxWarp>
          </a:bodyPr>
          <a:lstStyle/>
          <a:p>
            <a:pPr defTabSz="685513"/>
            <a:endParaRPr lang="en-US" b="1" dirty="0">
              <a:gradFill>
                <a:gsLst>
                  <a:gs pos="0">
                    <a:srgbClr val="FFFFFF"/>
                  </a:gs>
                  <a:gs pos="100000">
                    <a:srgbClr val="FFFFFF"/>
                  </a:gs>
                </a:gsLst>
                <a:lin ang="5400000" scaled="0"/>
              </a:gradFill>
            </a:endParaRPr>
          </a:p>
          <a:p>
            <a:pPr defTabSz="685513"/>
            <a:endParaRPr lang="en-US" b="1" dirty="0">
              <a:gradFill>
                <a:gsLst>
                  <a:gs pos="0">
                    <a:srgbClr val="FFFFFF"/>
                  </a:gs>
                  <a:gs pos="100000">
                    <a:srgbClr val="FFFFFF"/>
                  </a:gs>
                </a:gsLst>
                <a:lin ang="5400000" scaled="0"/>
              </a:gradFill>
            </a:endParaRPr>
          </a:p>
        </p:txBody>
      </p:sp>
      <p:sp>
        <p:nvSpPr>
          <p:cNvPr id="5" name="Sharepoint Server Container"/>
          <p:cNvSpPr/>
          <p:nvPr/>
        </p:nvSpPr>
        <p:spPr bwMode="auto">
          <a:xfrm>
            <a:off x="2895600" y="3657600"/>
            <a:ext cx="1904903" cy="2465168"/>
          </a:xfrm>
          <a:prstGeom prst="roundRect">
            <a:avLst>
              <a:gd name="adj" fmla="val 0"/>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68567" tIns="34284" rIns="68567" bIns="34284" numCol="1" rtlCol="0" anchor="t" anchorCtr="0" compatLnSpc="1">
            <a:prstTxWarp prst="textNoShape">
              <a:avLst/>
            </a:prstTxWarp>
          </a:bodyPr>
          <a:lstStyle/>
          <a:p>
            <a:pPr defTabSz="685513"/>
            <a:endParaRPr lang="en-US" b="1" dirty="0">
              <a:gradFill>
                <a:gsLst>
                  <a:gs pos="0">
                    <a:srgbClr val="FFFFFF"/>
                  </a:gs>
                  <a:gs pos="100000">
                    <a:srgbClr val="FFFFFF"/>
                  </a:gs>
                </a:gsLst>
                <a:lin ang="5400000" scaled="0"/>
              </a:gradFill>
            </a:endParaRPr>
          </a:p>
          <a:p>
            <a:pPr defTabSz="685513"/>
            <a:endParaRPr lang="en-US" b="1" dirty="0">
              <a:gradFill>
                <a:gsLst>
                  <a:gs pos="0">
                    <a:srgbClr val="FFFFFF"/>
                  </a:gs>
                  <a:gs pos="100000">
                    <a:srgbClr val="FFFFFF"/>
                  </a:gs>
                </a:gsLst>
                <a:lin ang="5400000" scaled="0"/>
              </a:gradFill>
            </a:endParaRPr>
          </a:p>
        </p:txBody>
      </p:sp>
      <p:pic>
        <p:nvPicPr>
          <p:cNvPr id="9" name="Picture 7"/>
          <p:cNvPicPr>
            <a:picLocks noChangeAspect="1"/>
          </p:cNvPicPr>
          <p:nvPr/>
        </p:nvPicPr>
        <p:blipFill>
          <a:blip r:embed="rId3"/>
          <a:stretch>
            <a:fillRect/>
          </a:stretch>
        </p:blipFill>
        <p:spPr>
          <a:xfrm>
            <a:off x="3078505" y="3789083"/>
            <a:ext cx="1553918" cy="2278621"/>
          </a:xfrm>
          <a:prstGeom prst="rect">
            <a:avLst/>
          </a:prstGeom>
        </p:spPr>
      </p:pic>
      <p:pic>
        <p:nvPicPr>
          <p:cNvPr id="10" name="Picture 11"/>
          <p:cNvPicPr>
            <a:picLocks noChangeAspect="1"/>
          </p:cNvPicPr>
          <p:nvPr/>
        </p:nvPicPr>
        <p:blipFill>
          <a:blip r:embed="rId4"/>
          <a:stretch>
            <a:fillRect/>
          </a:stretch>
        </p:blipFill>
        <p:spPr>
          <a:xfrm>
            <a:off x="5001139" y="4273892"/>
            <a:ext cx="1556312" cy="1091692"/>
          </a:xfrm>
          <a:prstGeom prst="rect">
            <a:avLst/>
          </a:prstGeom>
        </p:spPr>
      </p:pic>
      <p:sp>
        <p:nvSpPr>
          <p:cNvPr id="11" name="Bent-Up Arrow 12"/>
          <p:cNvSpPr/>
          <p:nvPr/>
        </p:nvSpPr>
        <p:spPr bwMode="auto">
          <a:xfrm rot="5400000">
            <a:off x="1848185" y="3558703"/>
            <a:ext cx="1140152" cy="728345"/>
          </a:xfrm>
          <a:prstGeom prst="bentUp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647" fontAlgn="base">
              <a:spcBef>
                <a:spcPct val="0"/>
              </a:spcBef>
              <a:spcAft>
                <a:spcPct val="0"/>
              </a:spcAft>
            </a:pPr>
            <a:endParaRPr lang="en-US" sz="1471"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895323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Install &amp; Configure SQL Server 2012 (1)</a:t>
            </a:r>
            <a:endParaRPr lang="en-US" dirty="0"/>
          </a:p>
        </p:txBody>
      </p:sp>
      <p:sp>
        <p:nvSpPr>
          <p:cNvPr id="4" name="Text Placeholder 3"/>
          <p:cNvSpPr>
            <a:spLocks noGrp="1"/>
          </p:cNvSpPr>
          <p:nvPr>
            <p:ph idx="1"/>
          </p:nvPr>
        </p:nvSpPr>
        <p:spPr>
          <a:prstGeom prst="rect">
            <a:avLst/>
          </a:prstGeom>
        </p:spPr>
        <p:txBody>
          <a:bodyPr>
            <a:normAutofit/>
          </a:bodyPr>
          <a:lstStyle/>
          <a:p>
            <a:pPr lvl="0"/>
            <a:r>
              <a:rPr lang="en-US" b="1" dirty="0"/>
              <a:t>Security Mode = Mixed Mode </a:t>
            </a:r>
            <a:endParaRPr lang="en-US" b="1" dirty="0" smtClean="0"/>
          </a:p>
          <a:p>
            <a:pPr lvl="1"/>
            <a:r>
              <a:rPr lang="en-US" b="1" dirty="0" smtClean="0"/>
              <a:t>Security uses SQL</a:t>
            </a:r>
            <a:r>
              <a:rPr lang="en-US" b="1" dirty="0"/>
              <a:t> Server </a:t>
            </a:r>
            <a:r>
              <a:rPr lang="en-US" b="1" dirty="0" smtClean="0"/>
              <a:t>auth</a:t>
            </a:r>
            <a:r>
              <a:rPr lang="en-US" b="1" dirty="0" smtClean="0"/>
              <a:t> and </a:t>
            </a:r>
            <a:r>
              <a:rPr lang="en-US" b="1" dirty="0"/>
              <a:t>Windows </a:t>
            </a:r>
            <a:r>
              <a:rPr lang="en-US" b="1" dirty="0" smtClean="0"/>
              <a:t>auth</a:t>
            </a:r>
            <a:endParaRPr lang="en-US" dirty="0"/>
          </a:p>
          <a:p>
            <a:endParaRPr lang="en-US" dirty="0"/>
          </a:p>
        </p:txBody>
      </p:sp>
      <p:pic>
        <p:nvPicPr>
          <p:cNvPr id="7" name="Picture 6"/>
          <p:cNvPicPr/>
          <p:nvPr/>
        </p:nvPicPr>
        <p:blipFill>
          <a:blip r:embed="rId3"/>
          <a:stretch>
            <a:fillRect/>
          </a:stretch>
        </p:blipFill>
        <p:spPr>
          <a:xfrm>
            <a:off x="2162858" y="2868734"/>
            <a:ext cx="4258018" cy="22970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9064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Configure SQL Server 2012 (</a:t>
            </a:r>
            <a:r>
              <a:rPr lang="en-US" dirty="0" smtClean="0"/>
              <a:t>2)</a:t>
            </a:r>
            <a:endParaRPr lang="en-US" dirty="0"/>
          </a:p>
        </p:txBody>
      </p:sp>
      <p:sp>
        <p:nvSpPr>
          <p:cNvPr id="2" name="Text Placeholder 1"/>
          <p:cNvSpPr>
            <a:spLocks noGrp="1"/>
          </p:cNvSpPr>
          <p:nvPr>
            <p:ph idx="1"/>
          </p:nvPr>
        </p:nvSpPr>
        <p:spPr/>
        <p:txBody>
          <a:bodyPr vert="horz" wrap="square" lIns="107571" tIns="67232" rIns="107571" bIns="67232" rtlCol="0">
            <a:spAutoFit/>
          </a:bodyPr>
          <a:lstStyle/>
          <a:p>
            <a:pPr marL="252134" indent="-252134">
              <a:buChar char="•"/>
            </a:pPr>
            <a:r>
              <a:rPr lang="en-US" dirty="0"/>
              <a:t> </a:t>
            </a:r>
            <a:r>
              <a:rPr lang="en-US" b="1" dirty="0">
                <a:gradFill>
                  <a:gsLst>
                    <a:gs pos="1250">
                      <a:schemeClr val="tx1"/>
                    </a:gs>
                    <a:gs pos="100000">
                      <a:schemeClr val="tx1"/>
                    </a:gs>
                  </a:gsLst>
                  <a:lin ang="5400000" scaled="0"/>
                </a:gradFill>
              </a:rPr>
              <a:t>Turn on Full-text search</a:t>
            </a:r>
          </a:p>
        </p:txBody>
      </p:sp>
      <p:pic>
        <p:nvPicPr>
          <p:cNvPr id="4"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593" y="2812708"/>
            <a:ext cx="5372409" cy="1960929"/>
          </a:xfrm>
          <a:prstGeom prst="rect">
            <a:avLst/>
          </a:prstGeom>
        </p:spPr>
      </p:pic>
    </p:spTree>
    <p:extLst>
      <p:ext uri="{BB962C8B-B14F-4D97-AF65-F5344CB8AC3E}">
        <p14:creationId xmlns:p14="http://schemas.microsoft.com/office/powerpoint/2010/main" val="19072742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Install &amp; Configure SQL Server 2012 (</a:t>
            </a:r>
            <a:r>
              <a:rPr lang="en-US" dirty="0" smtClean="0"/>
              <a:t>3)</a:t>
            </a:r>
            <a:endParaRPr lang="en-US" dirty="0"/>
          </a:p>
        </p:txBody>
      </p:sp>
      <p:sp>
        <p:nvSpPr>
          <p:cNvPr id="2" name="Text Placeholder 1"/>
          <p:cNvSpPr>
            <a:spLocks noGrp="1"/>
          </p:cNvSpPr>
          <p:nvPr>
            <p:ph idx="1"/>
          </p:nvPr>
        </p:nvSpPr>
        <p:spPr>
          <a:prstGeom prst="rect">
            <a:avLst/>
          </a:prstGeom>
        </p:spPr>
        <p:txBody>
          <a:bodyPr/>
          <a:lstStyle/>
          <a:p>
            <a:r>
              <a:rPr lang="en-US" b="1" dirty="0" smtClean="0"/>
              <a:t>Enable </a:t>
            </a:r>
            <a:r>
              <a:rPr lang="en-US" b="1" dirty="0"/>
              <a:t>Contained Databases property</a:t>
            </a:r>
          </a:p>
          <a:p>
            <a:endParaRPr lang="en-US" dirty="0"/>
          </a:p>
        </p:txBody>
      </p:sp>
      <p:pic>
        <p:nvPicPr>
          <p:cNvPr id="4" name="Picture 3"/>
          <p:cNvPicPr/>
          <p:nvPr/>
        </p:nvPicPr>
        <p:blipFill>
          <a:blip r:embed="rId3"/>
          <a:stretch>
            <a:fillRect/>
          </a:stretch>
        </p:blipFill>
        <p:spPr>
          <a:xfrm>
            <a:off x="1378486" y="2790326"/>
            <a:ext cx="6050868" cy="1479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86725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Install &amp; Configure SQL Server 2012 (</a:t>
            </a:r>
            <a:r>
              <a:rPr lang="en-US" dirty="0" smtClean="0"/>
              <a:t>4)</a:t>
            </a:r>
            <a:endParaRPr lang="en-US" dirty="0"/>
          </a:p>
        </p:txBody>
      </p:sp>
      <p:sp>
        <p:nvSpPr>
          <p:cNvPr id="2" name="Text Placeholder 1"/>
          <p:cNvSpPr>
            <a:spLocks noGrp="1"/>
          </p:cNvSpPr>
          <p:nvPr>
            <p:ph idx="1"/>
          </p:nvPr>
        </p:nvSpPr>
        <p:spPr>
          <a:prstGeom prst="rect">
            <a:avLst/>
          </a:prstGeom>
        </p:spPr>
        <p:txBody>
          <a:bodyPr/>
          <a:lstStyle/>
          <a:p>
            <a:r>
              <a:rPr lang="en-US" b="1" dirty="0" smtClean="0"/>
              <a:t>Allow </a:t>
            </a:r>
            <a:r>
              <a:rPr lang="en-US" b="1" dirty="0"/>
              <a:t>Triggers to Fire Others property</a:t>
            </a:r>
          </a:p>
          <a:p>
            <a:endParaRPr lang="en-US" dirty="0"/>
          </a:p>
        </p:txBody>
      </p:sp>
      <p:pic>
        <p:nvPicPr>
          <p:cNvPr id="4" name="Picture 3"/>
          <p:cNvPicPr/>
          <p:nvPr/>
        </p:nvPicPr>
        <p:blipFill>
          <a:blip r:embed="rId3"/>
          <a:stretch>
            <a:fillRect/>
          </a:stretch>
        </p:blipFill>
        <p:spPr>
          <a:xfrm>
            <a:off x="1658619" y="2588602"/>
            <a:ext cx="5210469" cy="21486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56774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A Brief History of Access</a:t>
            </a:r>
          </a:p>
          <a:p>
            <a:r>
              <a:rPr lang="en-US" dirty="0" smtClean="0"/>
              <a:t>Access Services 2013 </a:t>
            </a:r>
            <a:r>
              <a:rPr lang="en-US" dirty="0" smtClean="0"/>
              <a:t>Architecture</a:t>
            </a:r>
            <a:endParaRPr lang="en-US" dirty="0" smtClean="0"/>
          </a:p>
          <a:p>
            <a:r>
              <a:rPr lang="en-US" dirty="0" smtClean="0"/>
              <a:t>Designing Access </a:t>
            </a:r>
            <a:r>
              <a:rPr lang="en-US" dirty="0" smtClean="0"/>
              <a:t>Apps</a:t>
            </a:r>
          </a:p>
          <a:p>
            <a:r>
              <a:rPr lang="en-US" dirty="0" smtClean="0"/>
              <a:t>Packaging Apps for Redistribution</a:t>
            </a:r>
            <a:endParaRPr lang="en-US" dirty="0"/>
          </a:p>
        </p:txBody>
      </p:sp>
    </p:spTree>
    <p:extLst>
      <p:ext uri="{BB962C8B-B14F-4D97-AF65-F5344CB8AC3E}">
        <p14:creationId xmlns:p14="http://schemas.microsoft.com/office/powerpoint/2010/main" val="3017940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IIS Application Pool Load User </a:t>
            </a:r>
            <a:r>
              <a:rPr lang="en-US" b="1" dirty="0" smtClean="0"/>
              <a:t>Profile</a:t>
            </a:r>
            <a:endParaRPr lang="en-US" b="1" dirty="0"/>
          </a:p>
        </p:txBody>
      </p:sp>
      <p:pic>
        <p:nvPicPr>
          <p:cNvPr id="5" name="Picture 1"/>
          <p:cNvPicPr/>
          <p:nvPr/>
        </p:nvPicPr>
        <p:blipFill>
          <a:blip r:embed="rId3"/>
          <a:stretch>
            <a:fillRect/>
          </a:stretch>
        </p:blipFill>
        <p:spPr>
          <a:xfrm>
            <a:off x="2667097" y="1860257"/>
            <a:ext cx="3263547" cy="39806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404993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Enable Access Services on SharePoint </a:t>
            </a:r>
            <a:endParaRPr lang="en-US" dirty="0"/>
          </a:p>
        </p:txBody>
      </p:sp>
      <p:pic>
        <p:nvPicPr>
          <p:cNvPr id="2" name="Picture 1"/>
          <p:cNvPicPr>
            <a:picLocks noChangeAspect="1"/>
          </p:cNvPicPr>
          <p:nvPr/>
        </p:nvPicPr>
        <p:blipFill>
          <a:blip r:embed="rId3"/>
          <a:stretch>
            <a:fillRect/>
          </a:stretch>
        </p:blipFill>
        <p:spPr>
          <a:xfrm>
            <a:off x="228600" y="1219200"/>
            <a:ext cx="8645308" cy="4191000"/>
          </a:xfrm>
          <a:prstGeom prst="rect">
            <a:avLst/>
          </a:prstGeom>
        </p:spPr>
      </p:pic>
    </p:spTree>
    <p:extLst>
      <p:ext uri="{BB962C8B-B14F-4D97-AF65-F5344CB8AC3E}">
        <p14:creationId xmlns:p14="http://schemas.microsoft.com/office/powerpoint/2010/main" val="18925169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for Setup/Configuration</a:t>
            </a:r>
            <a:endParaRPr lang="en-US" dirty="0"/>
          </a:p>
        </p:txBody>
      </p:sp>
      <p:sp>
        <p:nvSpPr>
          <p:cNvPr id="3" name="Content Placeholder 2"/>
          <p:cNvSpPr>
            <a:spLocks noGrp="1"/>
          </p:cNvSpPr>
          <p:nvPr>
            <p:ph idx="1"/>
          </p:nvPr>
        </p:nvSpPr>
        <p:spPr/>
        <p:txBody>
          <a:bodyPr/>
          <a:lstStyle/>
          <a:p>
            <a:r>
              <a:rPr lang="en-US" dirty="0" smtClean="0"/>
              <a:t>Kirk Evans Blog</a:t>
            </a:r>
          </a:p>
          <a:p>
            <a:pPr lvl="1"/>
            <a:r>
              <a:rPr lang="en-US" sz="1800" dirty="0">
                <a:hlinkClick r:id="rId2"/>
              </a:rPr>
              <a:t>http://</a:t>
            </a:r>
            <a:r>
              <a:rPr lang="en-US" sz="1800" dirty="0" smtClean="0">
                <a:hlinkClick r:id="rId2"/>
              </a:rPr>
              <a:t>blogs.msdn.com/b/kaevans/archive/2012/08/30/configuring-access-services-2013-on-premises.aspx</a:t>
            </a:r>
            <a:r>
              <a:rPr lang="en-US" sz="1800" dirty="0" smtClean="0"/>
              <a:t> </a:t>
            </a:r>
          </a:p>
          <a:p>
            <a:r>
              <a:rPr lang="en-US" dirty="0" smtClean="0"/>
              <a:t>Microsoft White Paper</a:t>
            </a:r>
          </a:p>
          <a:p>
            <a:pPr lvl="1"/>
            <a:r>
              <a:rPr lang="en-US" sz="1800" dirty="0">
                <a:hlinkClick r:id="rId3"/>
              </a:rPr>
              <a:t>http://</a:t>
            </a:r>
            <a:r>
              <a:rPr lang="en-US" sz="1800" dirty="0" smtClean="0">
                <a:hlinkClick r:id="rId3"/>
              </a:rPr>
              <a:t>www.microsoft.com/en-us/download/details.aspx?id=30445</a:t>
            </a:r>
            <a:r>
              <a:rPr lang="en-US" sz="1800" dirty="0" smtClean="0"/>
              <a:t> </a:t>
            </a:r>
            <a:endParaRPr lang="en-US" sz="1800" dirty="0"/>
          </a:p>
        </p:txBody>
      </p:sp>
      <p:pic>
        <p:nvPicPr>
          <p:cNvPr id="4" name="Picture 3">
            <a:hlinkClick r:id="rId3"/>
          </p:cNvPr>
          <p:cNvPicPr>
            <a:picLocks noChangeAspect="1"/>
          </p:cNvPicPr>
          <p:nvPr/>
        </p:nvPicPr>
        <p:blipFill>
          <a:blip r:embed="rId4"/>
          <a:stretch>
            <a:fillRect/>
          </a:stretch>
        </p:blipFill>
        <p:spPr>
          <a:xfrm>
            <a:off x="1143000" y="3584359"/>
            <a:ext cx="5978039" cy="30724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20082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 Brief History of Access</a:t>
            </a:r>
          </a:p>
          <a:p>
            <a:pPr>
              <a:buFont typeface="Wingdings" panose="05000000000000000000" pitchFamily="2" charset="2"/>
              <a:buChar char="ü"/>
            </a:pPr>
            <a:r>
              <a:rPr lang="en-US" dirty="0" smtClean="0"/>
              <a:t>Access Services 2013 Architecture</a:t>
            </a:r>
          </a:p>
          <a:p>
            <a:pPr>
              <a:buFont typeface="Wingdings" panose="05000000000000000000" pitchFamily="2" charset="2"/>
              <a:buChar char="Ø"/>
            </a:pPr>
            <a:r>
              <a:rPr lang="en-US" dirty="0" smtClean="0"/>
              <a:t>Designing </a:t>
            </a:r>
            <a:r>
              <a:rPr lang="en-US" dirty="0" smtClean="0"/>
              <a:t>Access </a:t>
            </a:r>
            <a:r>
              <a:rPr lang="en-US" dirty="0" smtClean="0"/>
              <a:t>Apps</a:t>
            </a:r>
          </a:p>
          <a:p>
            <a:r>
              <a:rPr lang="en-US" dirty="0"/>
              <a:t>Packaging Apps for Redistribution</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8441660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an Access App</a:t>
            </a:r>
            <a:endParaRPr lang="en-US" dirty="0"/>
          </a:p>
        </p:txBody>
      </p:sp>
      <p:sp>
        <p:nvSpPr>
          <p:cNvPr id="3" name="Content Placeholder 2"/>
          <p:cNvSpPr>
            <a:spLocks noGrp="1"/>
          </p:cNvSpPr>
          <p:nvPr>
            <p:ph idx="1"/>
          </p:nvPr>
        </p:nvSpPr>
        <p:spPr/>
        <p:txBody>
          <a:bodyPr/>
          <a:lstStyle/>
          <a:p>
            <a:r>
              <a:rPr lang="en-US" dirty="0" smtClean="0"/>
              <a:t>Tables</a:t>
            </a:r>
          </a:p>
          <a:p>
            <a:pPr lvl="1"/>
            <a:r>
              <a:rPr lang="en-US" dirty="0" smtClean="0"/>
              <a:t>Create New from Scratch or Templates</a:t>
            </a:r>
          </a:p>
          <a:p>
            <a:pPr lvl="1"/>
            <a:r>
              <a:rPr lang="en-US" dirty="0" smtClean="0"/>
              <a:t>Import from external data (Access, Excel, SQL, etc.)</a:t>
            </a:r>
          </a:p>
          <a:p>
            <a:pPr lvl="1"/>
            <a:r>
              <a:rPr lang="en-US" dirty="0" smtClean="0"/>
              <a:t>Link to SharePoint Lists</a:t>
            </a:r>
          </a:p>
          <a:p>
            <a:r>
              <a:rPr lang="en-US" dirty="0" smtClean="0"/>
              <a:t>Views (“Forms” on Desktop)</a:t>
            </a:r>
          </a:p>
          <a:p>
            <a:r>
              <a:rPr lang="en-US" dirty="0" smtClean="0"/>
              <a:t>Table Selector</a:t>
            </a:r>
          </a:p>
          <a:p>
            <a:r>
              <a:rPr lang="en-US" dirty="0" smtClean="0"/>
              <a:t>View Selector</a:t>
            </a:r>
          </a:p>
          <a:p>
            <a:r>
              <a:rPr lang="en-US" dirty="0" smtClean="0"/>
              <a:t>Macros</a:t>
            </a:r>
          </a:p>
          <a:p>
            <a:pPr lvl="1"/>
            <a:r>
              <a:rPr lang="en-US" dirty="0" smtClean="0"/>
              <a:t>Data Macros (triggers)</a:t>
            </a:r>
          </a:p>
          <a:p>
            <a:pPr lvl="1"/>
            <a:r>
              <a:rPr lang="en-US" dirty="0" smtClean="0"/>
              <a:t>UI Macros </a:t>
            </a:r>
            <a:endParaRPr lang="en-US" dirty="0"/>
          </a:p>
        </p:txBody>
      </p:sp>
    </p:spTree>
    <p:extLst>
      <p:ext uri="{BB962C8B-B14F-4D97-AF65-F5344CB8AC3E}">
        <p14:creationId xmlns:p14="http://schemas.microsoft.com/office/powerpoint/2010/main" val="4023336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p:txBody>
          <a:bodyPr/>
          <a:lstStyle/>
          <a:p>
            <a:r>
              <a:rPr lang="en-US" dirty="0" smtClean="0"/>
              <a:t>Polished, Professional User Interface</a:t>
            </a:r>
            <a:endParaRPr lang="en-US" dirty="0"/>
          </a:p>
        </p:txBody>
      </p:sp>
      <p:pic>
        <p:nvPicPr>
          <p:cNvPr id="6" name="Screenshot"/>
          <p:cNvPicPr>
            <a:picLocks noChangeAspect="1" noChangeArrowheads="1"/>
          </p:cNvPicPr>
          <p:nvPr/>
        </p:nvPicPr>
        <p:blipFill rotWithShape="1">
          <a:blip r:embed="rId3">
            <a:extLst>
              <a:ext uri="{28A0092B-C50C-407E-A947-70E740481C1C}">
                <a14:useLocalDpi xmlns:a14="http://schemas.microsoft.com/office/drawing/2010/main" val="0"/>
              </a:ext>
            </a:extLst>
          </a:blip>
          <a:srcRect l="460" r="5286" b="39683"/>
          <a:stretch/>
        </p:blipFill>
        <p:spPr bwMode="auto">
          <a:xfrm>
            <a:off x="648890" y="1882621"/>
            <a:ext cx="7694088" cy="3589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4rectangle"/>
          <p:cNvSpPr/>
          <p:nvPr/>
        </p:nvSpPr>
        <p:spPr bwMode="auto">
          <a:xfrm>
            <a:off x="4000581" y="3167667"/>
            <a:ext cx="4342396" cy="2152458"/>
          </a:xfrm>
          <a:prstGeom prst="rect">
            <a:avLst/>
          </a:prstGeom>
          <a:solidFill>
            <a:srgbClr val="EB3C0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23" name="4arrow"/>
          <p:cNvSpPr/>
          <p:nvPr/>
        </p:nvSpPr>
        <p:spPr bwMode="auto">
          <a:xfrm rot="5400000">
            <a:off x="3823964" y="5059794"/>
            <a:ext cx="182734" cy="170502"/>
          </a:xfrm>
          <a:prstGeom prst="upArrow">
            <a:avLst>
              <a:gd name="adj1" fmla="val 34144"/>
              <a:gd name="adj2" fmla="val 3847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22" name="4text"/>
          <p:cNvSpPr/>
          <p:nvPr/>
        </p:nvSpPr>
        <p:spPr bwMode="auto">
          <a:xfrm>
            <a:off x="1751810" y="4979201"/>
            <a:ext cx="2088181" cy="331688"/>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r>
              <a:rPr lang="en-US" sz="1500" dirty="0">
                <a:solidFill>
                  <a:srgbClr val="00AEEF"/>
                </a:solidFill>
                <a:ea typeface="Segoe UI" pitchFamily="34" charset="0"/>
                <a:cs typeface="Segoe UI" pitchFamily="34" charset="0"/>
              </a:rPr>
              <a:t>4. Add and edit items</a:t>
            </a:r>
          </a:p>
        </p:txBody>
      </p:sp>
      <p:sp>
        <p:nvSpPr>
          <p:cNvPr id="9" name="3rectangle"/>
          <p:cNvSpPr/>
          <p:nvPr/>
        </p:nvSpPr>
        <p:spPr bwMode="auto">
          <a:xfrm>
            <a:off x="1987520" y="3167667"/>
            <a:ext cx="1898777" cy="1153006"/>
          </a:xfrm>
          <a:prstGeom prst="rect">
            <a:avLst/>
          </a:prstGeom>
          <a:solidFill>
            <a:srgbClr val="EB3C0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20" name="3arrow"/>
          <p:cNvSpPr/>
          <p:nvPr/>
        </p:nvSpPr>
        <p:spPr bwMode="auto">
          <a:xfrm>
            <a:off x="2790457" y="4320673"/>
            <a:ext cx="182734" cy="170502"/>
          </a:xfrm>
          <a:prstGeom prst="upArrow">
            <a:avLst>
              <a:gd name="adj1" fmla="val 34144"/>
              <a:gd name="adj2" fmla="val 3847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21" name="3text"/>
          <p:cNvSpPr/>
          <p:nvPr/>
        </p:nvSpPr>
        <p:spPr bwMode="auto">
          <a:xfrm>
            <a:off x="2052226" y="4491175"/>
            <a:ext cx="1659195" cy="443999"/>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r>
              <a:rPr lang="en-US" sz="1500" dirty="0">
                <a:solidFill>
                  <a:srgbClr val="00AEEF"/>
                </a:solidFill>
                <a:ea typeface="Segoe UI" pitchFamily="34" charset="0"/>
                <a:cs typeface="Segoe UI" pitchFamily="34" charset="0"/>
              </a:rPr>
              <a:t>3. Search and filter</a:t>
            </a:r>
          </a:p>
        </p:txBody>
      </p:sp>
      <p:sp>
        <p:nvSpPr>
          <p:cNvPr id="7" name="2rectangle"/>
          <p:cNvSpPr/>
          <p:nvPr/>
        </p:nvSpPr>
        <p:spPr bwMode="auto">
          <a:xfrm>
            <a:off x="1987521" y="2811771"/>
            <a:ext cx="2508413" cy="274377"/>
          </a:xfrm>
          <a:prstGeom prst="rect">
            <a:avLst/>
          </a:prstGeom>
          <a:solidFill>
            <a:srgbClr val="EB3C0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16" name="2arrow"/>
          <p:cNvSpPr/>
          <p:nvPr/>
        </p:nvSpPr>
        <p:spPr bwMode="auto">
          <a:xfrm rot="16200000">
            <a:off x="4489818" y="2874296"/>
            <a:ext cx="182734" cy="170502"/>
          </a:xfrm>
          <a:prstGeom prst="upArrow">
            <a:avLst>
              <a:gd name="adj1" fmla="val 34144"/>
              <a:gd name="adj2" fmla="val 3847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19" name="2text"/>
          <p:cNvSpPr/>
          <p:nvPr/>
        </p:nvSpPr>
        <p:spPr bwMode="auto">
          <a:xfrm>
            <a:off x="4655633" y="2783117"/>
            <a:ext cx="1659195" cy="331688"/>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r>
              <a:rPr lang="en-US" sz="1500" dirty="0">
                <a:solidFill>
                  <a:srgbClr val="00AEEF"/>
                </a:solidFill>
                <a:ea typeface="Segoe UI" pitchFamily="34" charset="0"/>
                <a:cs typeface="Segoe UI" pitchFamily="34" charset="0"/>
              </a:rPr>
              <a:t>2. Choose view</a:t>
            </a:r>
          </a:p>
        </p:txBody>
      </p:sp>
      <p:sp>
        <p:nvSpPr>
          <p:cNvPr id="2" name="1rectangle"/>
          <p:cNvSpPr/>
          <p:nvPr/>
        </p:nvSpPr>
        <p:spPr bwMode="auto">
          <a:xfrm>
            <a:off x="676676" y="2811772"/>
            <a:ext cx="1230550" cy="1050735"/>
          </a:xfrm>
          <a:prstGeom prst="rect">
            <a:avLst/>
          </a:prstGeom>
          <a:solidFill>
            <a:srgbClr val="EB3C00">
              <a:alpha val="5019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12" name="1arrow"/>
          <p:cNvSpPr/>
          <p:nvPr/>
        </p:nvSpPr>
        <p:spPr bwMode="auto">
          <a:xfrm>
            <a:off x="1175459" y="3862508"/>
            <a:ext cx="182734" cy="170502"/>
          </a:xfrm>
          <a:prstGeom prst="upArrow">
            <a:avLst>
              <a:gd name="adj1" fmla="val 34144"/>
              <a:gd name="adj2" fmla="val 3847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endParaRPr lang="en-US" sz="1650" dirty="0">
              <a:gradFill>
                <a:gsLst>
                  <a:gs pos="0">
                    <a:srgbClr val="FFFFFF"/>
                  </a:gs>
                  <a:gs pos="100000">
                    <a:srgbClr val="FFFFFF"/>
                  </a:gs>
                </a:gsLst>
                <a:lin ang="5400000" scaled="0"/>
              </a:gradFill>
              <a:ea typeface="Segoe UI" pitchFamily="34" charset="0"/>
              <a:cs typeface="Segoe UI" pitchFamily="34" charset="0"/>
            </a:endParaRPr>
          </a:p>
        </p:txBody>
      </p:sp>
      <p:sp>
        <p:nvSpPr>
          <p:cNvPr id="17" name="1text"/>
          <p:cNvSpPr/>
          <p:nvPr/>
        </p:nvSpPr>
        <p:spPr bwMode="auto">
          <a:xfrm>
            <a:off x="437229" y="4033011"/>
            <a:ext cx="1659195" cy="331688"/>
          </a:xfrm>
          <a:prstGeom prst="rect">
            <a:avLst/>
          </a:prstGeom>
          <a:solidFill>
            <a:schemeClr val="tx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85" tIns="34285" rIns="34285" bIns="34285" numCol="1" spcCol="0" rtlCol="0" fromWordArt="0" anchor="ctr" anchorCtr="0" forceAA="0" compatLnSpc="1">
            <a:prstTxWarp prst="textNoShape">
              <a:avLst/>
            </a:prstTxWarp>
            <a:noAutofit/>
          </a:bodyPr>
          <a:lstStyle/>
          <a:p>
            <a:pPr algn="ctr" defTabSz="685513" fontAlgn="base">
              <a:spcBef>
                <a:spcPct val="0"/>
              </a:spcBef>
              <a:spcAft>
                <a:spcPct val="0"/>
              </a:spcAft>
            </a:pPr>
            <a:r>
              <a:rPr lang="en-US" sz="1500" dirty="0">
                <a:solidFill>
                  <a:srgbClr val="00AEEF"/>
                </a:solidFill>
                <a:ea typeface="Segoe UI" pitchFamily="34" charset="0"/>
                <a:cs typeface="Segoe UI" pitchFamily="34" charset="0"/>
              </a:rPr>
              <a:t>1. Choose table</a:t>
            </a:r>
          </a:p>
        </p:txBody>
      </p:sp>
    </p:spTree>
    <p:extLst>
      <p:ext uri="{BB962C8B-B14F-4D97-AF65-F5344CB8AC3E}">
        <p14:creationId xmlns:p14="http://schemas.microsoft.com/office/powerpoint/2010/main" val="384674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3" grpId="0" animBg="1"/>
      <p:bldP spid="22" grpId="0" animBg="1"/>
      <p:bldP spid="9" grpId="0" animBg="1"/>
      <p:bldP spid="20" grpId="0" animBg="1"/>
      <p:bldP spid="21" grpId="0" animBg="1"/>
      <p:bldP spid="7" grpId="0" animBg="1"/>
      <p:bldP spid="16" grpId="0" animBg="1"/>
      <p:bldP spid="19" grpId="0" animBg="1"/>
      <p:bldP spid="2" grpId="0" animBg="1"/>
      <p:bldP spid="12"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p:txBody>
          <a:bodyPr/>
          <a:lstStyle/>
          <a:p>
            <a:r>
              <a:rPr lang="en-US" dirty="0" smtClean="0"/>
              <a:t>Access Services User Interface Elements</a:t>
            </a:r>
            <a:endParaRPr lang="en-US" dirty="0"/>
          </a:p>
        </p:txBody>
      </p:sp>
      <p:pic>
        <p:nvPicPr>
          <p:cNvPr id="2057" name="AutocompletePic"/>
          <p:cNvPicPr>
            <a:picLocks noChangeAspect="1" noChangeArrowheads="1"/>
          </p:cNvPicPr>
          <p:nvPr/>
        </p:nvPicPr>
        <p:blipFill rotWithShape="1">
          <a:blip r:embed="rId3">
            <a:extLst>
              <a:ext uri="{28A0092B-C50C-407E-A947-70E740481C1C}">
                <a14:useLocalDpi xmlns:a14="http://schemas.microsoft.com/office/drawing/2010/main" val="0"/>
              </a:ext>
            </a:extLst>
          </a:blip>
          <a:srcRect l="16086" t="18469" r="30832" b="29272"/>
          <a:stretch/>
        </p:blipFill>
        <p:spPr bwMode="auto">
          <a:xfrm>
            <a:off x="332653" y="2296501"/>
            <a:ext cx="2535506" cy="14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AutocompleteText"/>
          <p:cNvSpPr/>
          <p:nvPr/>
        </p:nvSpPr>
        <p:spPr>
          <a:xfrm>
            <a:off x="332653" y="1882073"/>
            <a:ext cx="2580265" cy="221599"/>
          </a:xfrm>
          <a:prstGeom prst="rect">
            <a:avLst/>
          </a:prstGeom>
        </p:spPr>
        <p:txBody>
          <a:bodyPr vert="horz" wrap="square" lIns="0" tIns="0" rIns="0" bIns="0" rtlCol="0">
            <a:spAutoFit/>
          </a:bodyPr>
          <a:lstStyle/>
          <a:p>
            <a:pPr>
              <a:lnSpc>
                <a:spcPct val="90000"/>
              </a:lnSpc>
              <a:spcBef>
                <a:spcPts val="900"/>
              </a:spcBef>
              <a:buSzPct val="90000"/>
            </a:pPr>
            <a:r>
              <a:rPr lang="en-US" sz="1600" spc="-52" dirty="0">
                <a:gradFill>
                  <a:gsLst>
                    <a:gs pos="100000">
                      <a:schemeClr val="tx2"/>
                    </a:gs>
                    <a:gs pos="0">
                      <a:schemeClr val="tx2"/>
                    </a:gs>
                  </a:gsLst>
                  <a:lin ang="5400000" scaled="0"/>
                </a:gradFill>
                <a:latin typeface="+mj-lt"/>
              </a:rPr>
              <a:t>Autocomplete Control</a:t>
            </a:r>
          </a:p>
        </p:txBody>
      </p:sp>
      <p:pic>
        <p:nvPicPr>
          <p:cNvPr id="2054" name="DatasheetPic"/>
          <p:cNvPicPr>
            <a:picLocks noChangeAspect="1" noChangeArrowheads="1"/>
          </p:cNvPicPr>
          <p:nvPr/>
        </p:nvPicPr>
        <p:blipFill rotWithShape="1">
          <a:blip r:embed="rId4">
            <a:extLst>
              <a:ext uri="{28A0092B-C50C-407E-A947-70E740481C1C}">
                <a14:useLocalDpi xmlns:a14="http://schemas.microsoft.com/office/drawing/2010/main" val="0"/>
              </a:ext>
            </a:extLst>
          </a:blip>
          <a:srcRect r="18523" b="19567"/>
          <a:stretch/>
        </p:blipFill>
        <p:spPr bwMode="auto">
          <a:xfrm>
            <a:off x="3393348" y="2296176"/>
            <a:ext cx="2485344" cy="142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DatasheetText"/>
          <p:cNvSpPr/>
          <p:nvPr/>
        </p:nvSpPr>
        <p:spPr>
          <a:xfrm>
            <a:off x="3393348" y="1878035"/>
            <a:ext cx="2580265" cy="221599"/>
          </a:xfrm>
          <a:prstGeom prst="rect">
            <a:avLst/>
          </a:prstGeom>
        </p:spPr>
        <p:txBody>
          <a:bodyPr vert="horz" wrap="square" lIns="0" tIns="0" rIns="0" bIns="0" rtlCol="0">
            <a:spAutoFit/>
          </a:bodyPr>
          <a:lstStyle/>
          <a:p>
            <a:pPr>
              <a:lnSpc>
                <a:spcPct val="90000"/>
              </a:lnSpc>
              <a:spcBef>
                <a:spcPts val="900"/>
              </a:spcBef>
              <a:buSzPct val="90000"/>
            </a:pPr>
            <a:r>
              <a:rPr lang="en-US" sz="1600" spc="-52" dirty="0">
                <a:gradFill>
                  <a:gsLst>
                    <a:gs pos="100000">
                      <a:schemeClr val="tx2"/>
                    </a:gs>
                    <a:gs pos="0">
                      <a:schemeClr val="tx2"/>
                    </a:gs>
                  </a:gsLst>
                  <a:lin ang="5400000" scaled="0"/>
                </a:gradFill>
                <a:latin typeface="+mj-lt"/>
              </a:rPr>
              <a:t>Datasheet</a:t>
            </a:r>
          </a:p>
        </p:txBody>
      </p:sp>
      <p:pic>
        <p:nvPicPr>
          <p:cNvPr id="2051" name="DrillPic1"/>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603" r="27919" b="10983"/>
          <a:stretch/>
        </p:blipFill>
        <p:spPr bwMode="auto">
          <a:xfrm>
            <a:off x="6341229" y="2296176"/>
            <a:ext cx="1863139" cy="142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DrillPic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341229" y="2296501"/>
            <a:ext cx="1863139" cy="142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DrillText"/>
          <p:cNvSpPr/>
          <p:nvPr/>
        </p:nvSpPr>
        <p:spPr>
          <a:xfrm>
            <a:off x="6341229" y="1878035"/>
            <a:ext cx="2580265" cy="221599"/>
          </a:xfrm>
          <a:prstGeom prst="rect">
            <a:avLst/>
          </a:prstGeom>
        </p:spPr>
        <p:txBody>
          <a:bodyPr vert="horz" wrap="square" lIns="0" tIns="0" rIns="0" bIns="0" rtlCol="0">
            <a:spAutoFit/>
          </a:bodyPr>
          <a:lstStyle/>
          <a:p>
            <a:pPr>
              <a:lnSpc>
                <a:spcPct val="90000"/>
              </a:lnSpc>
              <a:spcBef>
                <a:spcPts val="900"/>
              </a:spcBef>
              <a:buSzPct val="90000"/>
            </a:pPr>
            <a:r>
              <a:rPr lang="en-US" sz="1600" spc="-52" dirty="0">
                <a:gradFill>
                  <a:gsLst>
                    <a:gs pos="100000">
                      <a:schemeClr val="tx2"/>
                    </a:gs>
                    <a:gs pos="0">
                      <a:schemeClr val="tx2"/>
                    </a:gs>
                  </a:gsLst>
                  <a:lin ang="5400000" scaled="0"/>
                </a:gradFill>
                <a:latin typeface="+mj-lt"/>
              </a:rPr>
              <a:t>Drill-Through Popups</a:t>
            </a:r>
          </a:p>
        </p:txBody>
      </p:sp>
      <p:pic>
        <p:nvPicPr>
          <p:cNvPr id="2055" name="SummaryPic"/>
          <p:cNvPicPr>
            <a:picLocks noChangeAspect="1" noChangeArrowheads="1"/>
          </p:cNvPicPr>
          <p:nvPr/>
        </p:nvPicPr>
        <p:blipFill rotWithShape="1">
          <a:blip r:embed="rId7">
            <a:extLst>
              <a:ext uri="{28A0092B-C50C-407E-A947-70E740481C1C}">
                <a14:useLocalDpi xmlns:a14="http://schemas.microsoft.com/office/drawing/2010/main" val="0"/>
              </a:ext>
            </a:extLst>
          </a:blip>
          <a:srcRect l="13834" t="8717" r="43437" b="42231"/>
          <a:stretch/>
        </p:blipFill>
        <p:spPr bwMode="auto">
          <a:xfrm>
            <a:off x="332652" y="4338882"/>
            <a:ext cx="2580265" cy="1452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SummaryText"/>
          <p:cNvSpPr/>
          <p:nvPr/>
        </p:nvSpPr>
        <p:spPr>
          <a:xfrm>
            <a:off x="332654" y="3976314"/>
            <a:ext cx="2580265" cy="221599"/>
          </a:xfrm>
          <a:prstGeom prst="rect">
            <a:avLst/>
          </a:prstGeom>
        </p:spPr>
        <p:txBody>
          <a:bodyPr vert="horz" wrap="square" lIns="0" tIns="0" rIns="0" bIns="0" rtlCol="0">
            <a:spAutoFit/>
          </a:bodyPr>
          <a:lstStyle/>
          <a:p>
            <a:pPr>
              <a:lnSpc>
                <a:spcPct val="90000"/>
              </a:lnSpc>
              <a:spcBef>
                <a:spcPts val="900"/>
              </a:spcBef>
              <a:buSzPct val="90000"/>
            </a:pPr>
            <a:r>
              <a:rPr lang="en-US" sz="1600" spc="-52" dirty="0">
                <a:gradFill>
                  <a:gsLst>
                    <a:gs pos="100000">
                      <a:schemeClr val="tx2"/>
                    </a:gs>
                    <a:gs pos="0">
                      <a:schemeClr val="tx2"/>
                    </a:gs>
                  </a:gsLst>
                  <a:lin ang="5400000" scaled="0"/>
                </a:gradFill>
                <a:latin typeface="+mj-lt"/>
              </a:rPr>
              <a:t>Summary View</a:t>
            </a:r>
          </a:p>
        </p:txBody>
      </p:sp>
      <p:pic>
        <p:nvPicPr>
          <p:cNvPr id="2053" name="RELICPi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93347" y="4338882"/>
            <a:ext cx="2202126" cy="1437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LICText"/>
          <p:cNvSpPr/>
          <p:nvPr/>
        </p:nvSpPr>
        <p:spPr>
          <a:xfrm>
            <a:off x="3393348" y="3949712"/>
            <a:ext cx="2580265" cy="221599"/>
          </a:xfrm>
          <a:prstGeom prst="rect">
            <a:avLst/>
          </a:prstGeom>
        </p:spPr>
        <p:txBody>
          <a:bodyPr vert="horz" wrap="square" lIns="0" tIns="0" rIns="0" bIns="0" rtlCol="0">
            <a:spAutoFit/>
          </a:bodyPr>
          <a:lstStyle/>
          <a:p>
            <a:pPr>
              <a:lnSpc>
                <a:spcPct val="90000"/>
              </a:lnSpc>
              <a:spcBef>
                <a:spcPts val="900"/>
              </a:spcBef>
              <a:buSzPct val="90000"/>
            </a:pPr>
            <a:r>
              <a:rPr lang="en-US" sz="1600" spc="-52" dirty="0">
                <a:gradFill>
                  <a:gsLst>
                    <a:gs pos="100000">
                      <a:schemeClr val="tx2"/>
                    </a:gs>
                    <a:gs pos="0">
                      <a:schemeClr val="tx2"/>
                    </a:gs>
                  </a:gsLst>
                  <a:lin ang="5400000" scaled="0"/>
                </a:gradFill>
                <a:latin typeface="+mj-lt"/>
              </a:rPr>
              <a:t>Related Items Control</a:t>
            </a:r>
          </a:p>
        </p:txBody>
      </p:sp>
      <p:pic>
        <p:nvPicPr>
          <p:cNvPr id="2056" name="ActionPic"/>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41229" y="4338882"/>
            <a:ext cx="1863139" cy="427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ActionText"/>
          <p:cNvSpPr/>
          <p:nvPr/>
        </p:nvSpPr>
        <p:spPr>
          <a:xfrm>
            <a:off x="6341230" y="3949712"/>
            <a:ext cx="2580265" cy="221599"/>
          </a:xfrm>
          <a:prstGeom prst="rect">
            <a:avLst/>
          </a:prstGeom>
        </p:spPr>
        <p:txBody>
          <a:bodyPr vert="horz" wrap="square" lIns="0" tIns="0" rIns="0" bIns="0" rtlCol="0">
            <a:spAutoFit/>
          </a:bodyPr>
          <a:lstStyle/>
          <a:p>
            <a:pPr>
              <a:lnSpc>
                <a:spcPct val="90000"/>
              </a:lnSpc>
              <a:spcBef>
                <a:spcPts val="900"/>
              </a:spcBef>
              <a:buSzPct val="90000"/>
            </a:pPr>
            <a:r>
              <a:rPr lang="en-US" sz="1600" spc="-52" dirty="0">
                <a:gradFill>
                  <a:gsLst>
                    <a:gs pos="100000">
                      <a:schemeClr val="tx2"/>
                    </a:gs>
                    <a:gs pos="0">
                      <a:schemeClr val="tx2"/>
                    </a:gs>
                  </a:gsLst>
                  <a:lin ang="5400000" scaled="0"/>
                </a:gradFill>
                <a:latin typeface="+mj-lt"/>
              </a:rPr>
              <a:t>Action Bar</a:t>
            </a:r>
          </a:p>
        </p:txBody>
      </p:sp>
      <p:cxnSp>
        <p:nvCxnSpPr>
          <p:cNvPr id="3" name="Straight Connector 2"/>
          <p:cNvCxnSpPr/>
          <p:nvPr/>
        </p:nvCxnSpPr>
        <p:spPr>
          <a:xfrm>
            <a:off x="152400" y="3810000"/>
            <a:ext cx="876909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124200" y="1600200"/>
            <a:ext cx="0" cy="47244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172200" y="1600200"/>
            <a:ext cx="0" cy="472440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7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17" grpId="0"/>
      <p:bldP spid="20" grpId="0"/>
      <p:bldP spid="19"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Data</a:t>
            </a:r>
            <a:endParaRPr lang="en-US" dirty="0"/>
          </a:p>
        </p:txBody>
      </p:sp>
      <p:sp>
        <p:nvSpPr>
          <p:cNvPr id="5" name="Text Placeholder 4"/>
          <p:cNvSpPr>
            <a:spLocks noGrp="1"/>
          </p:cNvSpPr>
          <p:nvPr>
            <p:ph idx="1"/>
          </p:nvPr>
        </p:nvSpPr>
        <p:spPr/>
        <p:txBody>
          <a:bodyPr/>
          <a:lstStyle/>
          <a:p>
            <a:r>
              <a:rPr lang="en-US" dirty="0" smtClean="0"/>
              <a:t>Import data from earlier version of Access</a:t>
            </a:r>
          </a:p>
          <a:p>
            <a:pPr lvl="1"/>
            <a:r>
              <a:rPr lang="en-US" dirty="0" smtClean="0"/>
              <a:t>Just the data or the whole applications</a:t>
            </a:r>
          </a:p>
          <a:p>
            <a:r>
              <a:rPr lang="en-US" dirty="0" smtClean="0"/>
              <a:t>Import data from Excel spreadsheets</a:t>
            </a:r>
          </a:p>
          <a:p>
            <a:r>
              <a:rPr lang="en-US" dirty="0" smtClean="0"/>
              <a:t>Import </a:t>
            </a:r>
            <a:r>
              <a:rPr lang="en-US" dirty="0" smtClean="0"/>
              <a:t>data from Other sources</a:t>
            </a:r>
          </a:p>
          <a:p>
            <a:pPr lvl="1"/>
            <a:r>
              <a:rPr lang="en-US" dirty="0" smtClean="0"/>
              <a:t>CSV files</a:t>
            </a:r>
          </a:p>
          <a:p>
            <a:pPr lvl="1"/>
            <a:r>
              <a:rPr lang="en-US" dirty="0" smtClean="0"/>
              <a:t>ODBC Data</a:t>
            </a:r>
          </a:p>
          <a:p>
            <a:r>
              <a:rPr lang="en-US" dirty="0"/>
              <a:t>Import/Link Data from SharePoint lists</a:t>
            </a:r>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1828800" y="5105400"/>
            <a:ext cx="4863105" cy="980465"/>
          </a:xfrm>
          <a:prstGeom prst="rect">
            <a:avLst/>
          </a:prstGeom>
          <a:ln>
            <a:solidFill>
              <a:schemeClr val="bg1">
                <a:lumMod val="50000"/>
              </a:schemeClr>
            </a:solidFill>
          </a:ln>
        </p:spPr>
      </p:pic>
    </p:spTree>
    <p:extLst>
      <p:ext uri="{BB962C8B-B14F-4D97-AF65-F5344CB8AC3E}">
        <p14:creationId xmlns:p14="http://schemas.microsoft.com/office/powerpoint/2010/main" val="3464454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Pane</a:t>
            </a:r>
            <a:endParaRPr lang="en-US" dirty="0"/>
          </a:p>
        </p:txBody>
      </p:sp>
      <p:sp>
        <p:nvSpPr>
          <p:cNvPr id="3" name="Content Placeholder 2"/>
          <p:cNvSpPr>
            <a:spLocks noGrp="1"/>
          </p:cNvSpPr>
          <p:nvPr>
            <p:ph idx="1"/>
          </p:nvPr>
        </p:nvSpPr>
        <p:spPr/>
        <p:txBody>
          <a:bodyPr/>
          <a:lstStyle/>
          <a:p>
            <a:r>
              <a:rPr lang="en-US" dirty="0" smtClean="0"/>
              <a:t>List objects in your Web App</a:t>
            </a:r>
          </a:p>
          <a:p>
            <a:pPr lvl="1"/>
            <a:r>
              <a:rPr lang="en-US" dirty="0" smtClean="0"/>
              <a:t>Tables</a:t>
            </a:r>
          </a:p>
          <a:p>
            <a:pPr lvl="1"/>
            <a:r>
              <a:rPr lang="en-US" dirty="0" smtClean="0"/>
              <a:t>Queries</a:t>
            </a:r>
          </a:p>
          <a:p>
            <a:pPr lvl="1"/>
            <a:r>
              <a:rPr lang="en-US" dirty="0" smtClean="0"/>
              <a:t>Views (Forms)</a:t>
            </a:r>
          </a:p>
          <a:p>
            <a:pPr lvl="1"/>
            <a:r>
              <a:rPr lang="en-US" dirty="0" smtClean="0"/>
              <a:t>Named Macros</a:t>
            </a:r>
          </a:p>
          <a:p>
            <a:endParaRPr lang="en-US" dirty="0"/>
          </a:p>
        </p:txBody>
      </p:sp>
      <p:grpSp>
        <p:nvGrpSpPr>
          <p:cNvPr id="11" name="Group 10"/>
          <p:cNvGrpSpPr/>
          <p:nvPr/>
        </p:nvGrpSpPr>
        <p:grpSpPr>
          <a:xfrm>
            <a:off x="4572000" y="2209800"/>
            <a:ext cx="3285172" cy="4294631"/>
            <a:chOff x="7290802" y="625976"/>
            <a:chExt cx="4468062" cy="5840997"/>
          </a:xfrm>
        </p:grpSpPr>
        <p:pic>
          <p:nvPicPr>
            <p:cNvPr id="6" name="Picture 5"/>
            <p:cNvPicPr>
              <a:picLocks noChangeAspect="1"/>
            </p:cNvPicPr>
            <p:nvPr/>
          </p:nvPicPr>
          <p:blipFill>
            <a:blip r:embed="rId3"/>
            <a:stretch>
              <a:fillRect/>
            </a:stretch>
          </p:blipFill>
          <p:spPr>
            <a:xfrm>
              <a:off x="7290802" y="625976"/>
              <a:ext cx="4468062" cy="5840997"/>
            </a:xfrm>
            <a:prstGeom prst="rect">
              <a:avLst/>
            </a:prstGeom>
          </p:spPr>
        </p:pic>
        <p:sp>
          <p:nvSpPr>
            <p:cNvPr id="9" name="Rectangle 8"/>
            <p:cNvSpPr/>
            <p:nvPr/>
          </p:nvSpPr>
          <p:spPr bwMode="auto">
            <a:xfrm>
              <a:off x="7290802" y="2277979"/>
              <a:ext cx="2575093" cy="4188994"/>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p:cNvSpPr/>
            <p:nvPr/>
          </p:nvSpPr>
          <p:spPr bwMode="auto">
            <a:xfrm>
              <a:off x="9705474" y="1058779"/>
              <a:ext cx="1026694" cy="12192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336893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Tables</a:t>
            </a:r>
            <a:endParaRPr lang="en-US" dirty="0"/>
          </a:p>
        </p:txBody>
      </p:sp>
      <p:sp>
        <p:nvSpPr>
          <p:cNvPr id="3" name="Content Placeholder 2"/>
          <p:cNvSpPr>
            <a:spLocks noGrp="1"/>
          </p:cNvSpPr>
          <p:nvPr>
            <p:ph idx="1"/>
          </p:nvPr>
        </p:nvSpPr>
        <p:spPr/>
        <p:txBody>
          <a:bodyPr>
            <a:normAutofit/>
          </a:bodyPr>
          <a:lstStyle/>
          <a:p>
            <a:r>
              <a:rPr lang="en-US" sz="2000" dirty="0" smtClean="0"/>
              <a:t>Home</a:t>
            </a:r>
            <a:r>
              <a:rPr lang="en-US" sz="2000" dirty="0" smtClean="0">
                <a:sym typeface="Wingdings" panose="05000000000000000000" pitchFamily="2" charset="2"/>
              </a:rPr>
              <a:t> Create Table</a:t>
            </a:r>
          </a:p>
          <a:p>
            <a:pPr lvl="1"/>
            <a:r>
              <a:rPr lang="en-US" sz="1800" dirty="0" smtClean="0">
                <a:sym typeface="Wingdings" panose="05000000000000000000" pitchFamily="2" charset="2"/>
              </a:rPr>
              <a:t>From templates</a:t>
            </a:r>
          </a:p>
          <a:p>
            <a:pPr lvl="1"/>
            <a:r>
              <a:rPr lang="en-US" sz="1800" dirty="0" smtClean="0">
                <a:sym typeface="Wingdings" panose="05000000000000000000" pitchFamily="2" charset="2"/>
              </a:rPr>
              <a:t>Blank table (from scratch)</a:t>
            </a:r>
          </a:p>
          <a:p>
            <a:pPr lvl="1"/>
            <a:r>
              <a:rPr lang="en-US" sz="1800" dirty="0" smtClean="0">
                <a:sym typeface="Wingdings" panose="05000000000000000000" pitchFamily="2" charset="2"/>
              </a:rPr>
              <a:t>From data source</a:t>
            </a:r>
            <a:endParaRPr lang="en-US" sz="1800" dirty="0" smtClean="0"/>
          </a:p>
          <a:p>
            <a:endParaRPr lang="en-US" sz="2000" dirty="0"/>
          </a:p>
        </p:txBody>
      </p:sp>
      <p:pic>
        <p:nvPicPr>
          <p:cNvPr id="8" name="Picture 7"/>
          <p:cNvPicPr>
            <a:picLocks noChangeAspect="1"/>
          </p:cNvPicPr>
          <p:nvPr/>
        </p:nvPicPr>
        <p:blipFill>
          <a:blip r:embed="rId3"/>
          <a:stretch>
            <a:fillRect/>
          </a:stretch>
        </p:blipFill>
        <p:spPr>
          <a:xfrm>
            <a:off x="3200400" y="2667000"/>
            <a:ext cx="5257800" cy="4072944"/>
          </a:xfrm>
          <a:prstGeom prst="rect">
            <a:avLst/>
          </a:prstGeom>
        </p:spPr>
      </p:pic>
    </p:spTree>
    <p:extLst>
      <p:ext uri="{BB962C8B-B14F-4D97-AF65-F5344CB8AC3E}">
        <p14:creationId xmlns:p14="http://schemas.microsoft.com/office/powerpoint/2010/main" val="2376881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Your Data?</a:t>
            </a:r>
            <a:endParaRPr lang="en-US" dirty="0"/>
          </a:p>
        </p:txBody>
      </p:sp>
      <p:sp>
        <p:nvSpPr>
          <p:cNvPr id="3" name="Text Placeholder 2"/>
          <p:cNvSpPr>
            <a:spLocks noGrp="1"/>
          </p:cNvSpPr>
          <p:nvPr>
            <p:ph idx="1"/>
          </p:nvPr>
        </p:nvSpPr>
        <p:spPr/>
        <p:txBody>
          <a:bodyPr/>
          <a:lstStyle/>
          <a:p>
            <a:r>
              <a:rPr lang="en-US" dirty="0" smtClean="0"/>
              <a:t>On paper</a:t>
            </a:r>
          </a:p>
          <a:p>
            <a:r>
              <a:rPr lang="en-US" dirty="0" smtClean="0"/>
              <a:t>MS Word documents</a:t>
            </a:r>
          </a:p>
          <a:p>
            <a:r>
              <a:rPr lang="en-US" dirty="0" smtClean="0"/>
              <a:t>MS Excel spreadsheets</a:t>
            </a:r>
          </a:p>
          <a:p>
            <a:r>
              <a:rPr lang="en-US" dirty="0" smtClean="0"/>
              <a:t>RDMS systems</a:t>
            </a:r>
          </a:p>
          <a:p>
            <a:r>
              <a:rPr lang="en-US" dirty="0" smtClean="0"/>
              <a:t>Mainframes</a:t>
            </a:r>
          </a:p>
          <a:p>
            <a:r>
              <a:rPr lang="en-US" dirty="0" smtClean="0"/>
              <a:t>Cloud</a:t>
            </a:r>
          </a:p>
          <a:p>
            <a:r>
              <a:rPr lang="en-US" dirty="0" smtClean="0"/>
              <a:t>All of the above</a:t>
            </a:r>
          </a:p>
          <a:p>
            <a:endParaRPr lang="en-US" dirty="0"/>
          </a:p>
        </p:txBody>
      </p:sp>
      <p:sp>
        <p:nvSpPr>
          <p:cNvPr id="7" name="Text Placeholder 6"/>
          <p:cNvSpPr>
            <a:spLocks noGrp="1"/>
          </p:cNvSpPr>
          <p:nvPr>
            <p:ph type="body" sz="quarter" idx="4294967295"/>
          </p:nvPr>
        </p:nvSpPr>
        <p:spPr>
          <a:xfrm>
            <a:off x="5110163" y="1749425"/>
            <a:ext cx="4033837" cy="2590800"/>
          </a:xfrm>
        </p:spPr>
        <p:txBody>
          <a:bodyPr/>
          <a:lstStyle/>
          <a:p>
            <a:r>
              <a:rPr lang="en-US" dirty="0" smtClean="0"/>
              <a:t>Laptops</a:t>
            </a:r>
          </a:p>
          <a:p>
            <a:r>
              <a:rPr lang="en-US" dirty="0" smtClean="0"/>
              <a:t>Thumb drives</a:t>
            </a:r>
          </a:p>
          <a:p>
            <a:r>
              <a:rPr lang="en-US" dirty="0" smtClean="0"/>
              <a:t>Servers</a:t>
            </a:r>
          </a:p>
          <a:p>
            <a:r>
              <a:rPr lang="en-US" dirty="0" smtClean="0"/>
              <a:t>Whiteboards</a:t>
            </a:r>
          </a:p>
          <a:p>
            <a:endParaRPr lang="en-US" dirty="0"/>
          </a:p>
        </p:txBody>
      </p:sp>
    </p:spTree>
    <p:extLst>
      <p:ext uri="{BB962C8B-B14F-4D97-AF65-F5344CB8AC3E}">
        <p14:creationId xmlns:p14="http://schemas.microsoft.com/office/powerpoint/2010/main" val="610124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Creating an Access App</a:t>
            </a:r>
            <a:endParaRPr lang="en-US" dirty="0"/>
          </a:p>
        </p:txBody>
      </p:sp>
    </p:spTree>
    <p:extLst>
      <p:ext uri="{BB962C8B-B14F-4D97-AF65-F5344CB8AC3E}">
        <p14:creationId xmlns:p14="http://schemas.microsoft.com/office/powerpoint/2010/main" val="1682057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to SharePoint Lists</a:t>
            </a:r>
            <a:endParaRPr lang="en-US" dirty="0"/>
          </a:p>
        </p:txBody>
      </p:sp>
      <p:sp>
        <p:nvSpPr>
          <p:cNvPr id="3" name="Text Placeholder 2"/>
          <p:cNvSpPr>
            <a:spLocks noGrp="1"/>
          </p:cNvSpPr>
          <p:nvPr>
            <p:ph idx="1"/>
          </p:nvPr>
        </p:nvSpPr>
        <p:spPr/>
        <p:txBody>
          <a:bodyPr>
            <a:normAutofit/>
          </a:bodyPr>
          <a:lstStyle/>
          <a:p>
            <a:r>
              <a:rPr lang="en-US" dirty="0" smtClean="0"/>
              <a:t>What can you create?</a:t>
            </a:r>
          </a:p>
          <a:p>
            <a:pPr lvl="1"/>
            <a:r>
              <a:rPr lang="en-US" dirty="0" smtClean="0"/>
              <a:t>Forms with lookups to SharePoint </a:t>
            </a:r>
            <a:r>
              <a:rPr lang="en-US" dirty="0" smtClean="0"/>
              <a:t>Lists</a:t>
            </a:r>
          </a:p>
          <a:p>
            <a:endParaRPr lang="en-US" dirty="0" smtClean="0"/>
          </a:p>
          <a:p>
            <a:r>
              <a:rPr lang="en-US" dirty="0" smtClean="0"/>
              <a:t>Limitations in the 2013 Release…</a:t>
            </a:r>
          </a:p>
          <a:p>
            <a:pPr lvl="1"/>
            <a:r>
              <a:rPr lang="en-US" sz="1953" dirty="0" smtClean="0"/>
              <a:t>Read-Only</a:t>
            </a:r>
            <a:endParaRPr lang="en-US" sz="1953" dirty="0"/>
          </a:p>
          <a:p>
            <a:pPr lvl="1"/>
            <a:r>
              <a:rPr lang="en-US" sz="1953" dirty="0" smtClean="0"/>
              <a:t>No </a:t>
            </a:r>
            <a:r>
              <a:rPr lang="en-US" sz="1953" dirty="0"/>
              <a:t>Data Macro support</a:t>
            </a:r>
          </a:p>
          <a:p>
            <a:pPr lvl="1"/>
            <a:r>
              <a:rPr lang="en-US" sz="1953" dirty="0" smtClean="0"/>
              <a:t>List </a:t>
            </a:r>
            <a:r>
              <a:rPr lang="en-US" sz="1953" dirty="0"/>
              <a:t>must be in the same site collection	</a:t>
            </a:r>
          </a:p>
          <a:p>
            <a:pPr lvl="1"/>
            <a:r>
              <a:rPr lang="en-US" sz="1953" dirty="0" smtClean="0"/>
              <a:t>SharePoint </a:t>
            </a:r>
            <a:r>
              <a:rPr lang="en-US" sz="1953" dirty="0"/>
              <a:t>Lists is the only supported data-linking source</a:t>
            </a:r>
          </a:p>
        </p:txBody>
      </p:sp>
    </p:spTree>
    <p:extLst>
      <p:ext uri="{BB962C8B-B14F-4D97-AF65-F5344CB8AC3E}">
        <p14:creationId xmlns:p14="http://schemas.microsoft.com/office/powerpoint/2010/main" val="728048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Access App Design </a:t>
            </a:r>
            <a:r>
              <a:rPr lang="en-US" dirty="0"/>
              <a:t>E</a:t>
            </a:r>
            <a:r>
              <a:rPr lang="en-US" dirty="0" smtClean="0"/>
              <a:t>lements </a:t>
            </a:r>
            <a:endParaRPr lang="en-US" dirty="0"/>
          </a:p>
        </p:txBody>
      </p:sp>
      <p:sp>
        <p:nvSpPr>
          <p:cNvPr id="3" name="Content Placeholder 2"/>
          <p:cNvSpPr>
            <a:spLocks noGrp="1"/>
          </p:cNvSpPr>
          <p:nvPr>
            <p:ph idx="1"/>
          </p:nvPr>
        </p:nvSpPr>
        <p:spPr/>
        <p:txBody>
          <a:bodyPr/>
          <a:lstStyle/>
          <a:p>
            <a:pPr lvl="1"/>
            <a:r>
              <a:rPr lang="en-US" dirty="0" smtClean="0">
                <a:sym typeface="Wingdings" panose="05000000000000000000" pitchFamily="2" charset="2"/>
              </a:rPr>
              <a:t>Query</a:t>
            </a:r>
          </a:p>
          <a:p>
            <a:pPr lvl="1"/>
            <a:r>
              <a:rPr lang="en-US" dirty="0" smtClean="0">
                <a:sym typeface="Wingdings" panose="05000000000000000000" pitchFamily="2" charset="2"/>
              </a:rPr>
              <a:t>Blank View</a:t>
            </a:r>
          </a:p>
          <a:p>
            <a:pPr lvl="1"/>
            <a:r>
              <a:rPr lang="en-US" dirty="0" smtClean="0">
                <a:sym typeface="Wingdings" panose="05000000000000000000" pitchFamily="2" charset="2"/>
              </a:rPr>
              <a:t>List View</a:t>
            </a:r>
          </a:p>
          <a:p>
            <a:pPr lvl="1"/>
            <a:r>
              <a:rPr lang="en-US" dirty="0" smtClean="0">
                <a:sym typeface="Wingdings" panose="05000000000000000000" pitchFamily="2" charset="2"/>
              </a:rPr>
              <a:t>Datasheet View</a:t>
            </a:r>
          </a:p>
          <a:p>
            <a:pPr lvl="1"/>
            <a:r>
              <a:rPr lang="en-US" dirty="0" smtClean="0">
                <a:sym typeface="Wingdings" panose="05000000000000000000" pitchFamily="2" charset="2"/>
              </a:rPr>
              <a:t>Macro</a:t>
            </a:r>
          </a:p>
          <a:p>
            <a:pPr lvl="1"/>
            <a:r>
              <a:rPr lang="en-US" dirty="0" smtClean="0">
                <a:sym typeface="Wingdings" panose="05000000000000000000" pitchFamily="2" charset="2"/>
              </a:rPr>
              <a:t>Data Macro</a:t>
            </a:r>
          </a:p>
          <a:p>
            <a:pPr lvl="1"/>
            <a:r>
              <a:rPr lang="en-US" dirty="0" smtClean="0">
                <a:sym typeface="Wingdings" panose="05000000000000000000" pitchFamily="2" charset="2"/>
              </a:rPr>
              <a:t>On Start Macro</a:t>
            </a:r>
            <a:endParaRPr lang="en-US" dirty="0" smtClean="0"/>
          </a:p>
          <a:p>
            <a:endParaRPr lang="en-US" dirty="0"/>
          </a:p>
        </p:txBody>
      </p:sp>
      <p:pic>
        <p:nvPicPr>
          <p:cNvPr id="6" name="Picture 5"/>
          <p:cNvPicPr>
            <a:picLocks noChangeAspect="1"/>
          </p:cNvPicPr>
          <p:nvPr/>
        </p:nvPicPr>
        <p:blipFill>
          <a:blip r:embed="rId3"/>
          <a:stretch>
            <a:fillRect/>
          </a:stretch>
        </p:blipFill>
        <p:spPr>
          <a:xfrm>
            <a:off x="4191000" y="1447800"/>
            <a:ext cx="4059959" cy="4857986"/>
          </a:xfrm>
          <a:prstGeom prst="rect">
            <a:avLst/>
          </a:prstGeom>
        </p:spPr>
      </p:pic>
      <p:sp>
        <p:nvSpPr>
          <p:cNvPr id="7" name="Rectangle 6"/>
          <p:cNvSpPr/>
          <p:nvPr/>
        </p:nvSpPr>
        <p:spPr bwMode="auto">
          <a:xfrm>
            <a:off x="5608536" y="2703266"/>
            <a:ext cx="1421840" cy="1834703"/>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180761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Macros</a:t>
            </a:r>
            <a:endParaRPr lang="en-US" dirty="0"/>
          </a:p>
        </p:txBody>
      </p:sp>
      <p:sp>
        <p:nvSpPr>
          <p:cNvPr id="3" name="Text Placeholder 2"/>
          <p:cNvSpPr>
            <a:spLocks noGrp="1"/>
          </p:cNvSpPr>
          <p:nvPr>
            <p:ph idx="1"/>
          </p:nvPr>
        </p:nvSpPr>
        <p:spPr/>
        <p:txBody>
          <a:bodyPr>
            <a:normAutofit/>
          </a:bodyPr>
          <a:lstStyle/>
          <a:p>
            <a:r>
              <a:rPr lang="en-US" sz="2353" dirty="0"/>
              <a:t>Used for…</a:t>
            </a:r>
          </a:p>
          <a:p>
            <a:pPr lvl="1"/>
            <a:r>
              <a:rPr lang="en-US" sz="1953" dirty="0" smtClean="0"/>
              <a:t>App </a:t>
            </a:r>
            <a:r>
              <a:rPr lang="en-US" sz="1953" dirty="0"/>
              <a:t>Navigation</a:t>
            </a:r>
          </a:p>
          <a:p>
            <a:pPr lvl="1"/>
            <a:r>
              <a:rPr lang="en-US" sz="1953" dirty="0" smtClean="0"/>
              <a:t>Controls</a:t>
            </a:r>
            <a:r>
              <a:rPr lang="en-US" sz="1953" dirty="0"/>
              <a:t>: filling in defaults, validation</a:t>
            </a:r>
          </a:p>
          <a:p>
            <a:pPr lvl="1"/>
            <a:r>
              <a:rPr lang="en-US" sz="1953" dirty="0" smtClean="0"/>
              <a:t>Calls </a:t>
            </a:r>
            <a:r>
              <a:rPr lang="en-US" sz="1953" dirty="0"/>
              <a:t>to Data Macros</a:t>
            </a:r>
          </a:p>
          <a:p>
            <a:pPr lvl="1"/>
            <a:r>
              <a:rPr lang="en-US" sz="1953" dirty="0"/>
              <a:t>Cannot </a:t>
            </a:r>
            <a:r>
              <a:rPr lang="en-US" sz="1953" i="1" dirty="0"/>
              <a:t>Directly</a:t>
            </a:r>
            <a:r>
              <a:rPr lang="en-US" sz="1953" dirty="0"/>
              <a:t> Manipulate Data</a:t>
            </a:r>
          </a:p>
          <a:p>
            <a:pPr lvl="1"/>
            <a:r>
              <a:rPr lang="en-US" sz="1953" dirty="0" smtClean="0"/>
              <a:t>Can </a:t>
            </a:r>
            <a:r>
              <a:rPr lang="en-US" sz="1953" dirty="0"/>
              <a:t>manipulate data bound controls</a:t>
            </a:r>
          </a:p>
          <a:p>
            <a:pPr lvl="1"/>
            <a:r>
              <a:rPr lang="en-US" sz="1953" dirty="0" smtClean="0"/>
              <a:t>Cannot </a:t>
            </a:r>
            <a:r>
              <a:rPr lang="en-US" sz="1953" dirty="0"/>
              <a:t>Iterate a </a:t>
            </a:r>
            <a:r>
              <a:rPr lang="en-US" sz="1953" dirty="0"/>
              <a:t>Recordset</a:t>
            </a:r>
            <a:endParaRPr lang="en-US" sz="1953" dirty="0"/>
          </a:p>
          <a:p>
            <a:endParaRPr lang="en-US" sz="2353" dirty="0" smtClean="0"/>
          </a:p>
          <a:p>
            <a:r>
              <a:rPr lang="en-US" sz="2353" dirty="0" smtClean="0"/>
              <a:t>Notes about creating UI Macros</a:t>
            </a:r>
          </a:p>
          <a:p>
            <a:pPr lvl="1"/>
            <a:r>
              <a:rPr lang="en-US" sz="1953" dirty="0" smtClean="0"/>
              <a:t>Debugging</a:t>
            </a:r>
            <a:r>
              <a:rPr lang="en-US" sz="1953" dirty="0"/>
              <a:t>: </a:t>
            </a:r>
            <a:r>
              <a:rPr lang="en-US" sz="1953" dirty="0"/>
              <a:t>MessageBox</a:t>
            </a:r>
            <a:r>
              <a:rPr lang="en-US" sz="1953" dirty="0"/>
              <a:t> and Exceptions</a:t>
            </a:r>
          </a:p>
          <a:p>
            <a:pPr lvl="1"/>
            <a:r>
              <a:rPr lang="en-US" sz="1953" dirty="0"/>
              <a:t>UI Macros are converted to JavaScript</a:t>
            </a:r>
          </a:p>
        </p:txBody>
      </p:sp>
    </p:spTree>
    <p:extLst>
      <p:ext uri="{BB962C8B-B14F-4D97-AF65-F5344CB8AC3E}">
        <p14:creationId xmlns:p14="http://schemas.microsoft.com/office/powerpoint/2010/main" val="1792802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Macros</a:t>
            </a:r>
            <a:endParaRPr lang="en-US" dirty="0"/>
          </a:p>
        </p:txBody>
      </p:sp>
      <p:sp>
        <p:nvSpPr>
          <p:cNvPr id="3" name="Text Placeholder 2"/>
          <p:cNvSpPr>
            <a:spLocks noGrp="1"/>
          </p:cNvSpPr>
          <p:nvPr>
            <p:ph idx="1"/>
          </p:nvPr>
        </p:nvSpPr>
        <p:spPr/>
        <p:txBody>
          <a:bodyPr>
            <a:normAutofit/>
          </a:bodyPr>
          <a:lstStyle/>
          <a:p>
            <a:r>
              <a:rPr lang="en-US" sz="2353" dirty="0"/>
              <a:t>Used for…</a:t>
            </a:r>
          </a:p>
          <a:p>
            <a:pPr lvl="1"/>
            <a:r>
              <a:rPr lang="en-US" sz="1953" dirty="0" smtClean="0"/>
              <a:t>Iterating </a:t>
            </a:r>
            <a:r>
              <a:rPr lang="en-US" sz="1953" dirty="0"/>
              <a:t>Recordsets</a:t>
            </a:r>
            <a:endParaRPr lang="en-US" sz="1953" dirty="0"/>
          </a:p>
          <a:p>
            <a:pPr lvl="1"/>
            <a:r>
              <a:rPr lang="en-US" sz="1953" dirty="0" smtClean="0"/>
              <a:t>Bulk </a:t>
            </a:r>
            <a:r>
              <a:rPr lang="en-US" sz="1953" dirty="0"/>
              <a:t>data operations</a:t>
            </a:r>
          </a:p>
          <a:p>
            <a:pPr lvl="1"/>
            <a:r>
              <a:rPr lang="en-US" sz="1953" dirty="0" smtClean="0"/>
              <a:t>Complex </a:t>
            </a:r>
            <a:r>
              <a:rPr lang="en-US" sz="1953" dirty="0"/>
              <a:t>data validation</a:t>
            </a:r>
          </a:p>
          <a:p>
            <a:endParaRPr lang="en-US" sz="2353" dirty="0" smtClean="0"/>
          </a:p>
          <a:p>
            <a:r>
              <a:rPr lang="en-US" sz="2353" dirty="0" smtClean="0"/>
              <a:t>Notes on Data Macros</a:t>
            </a:r>
          </a:p>
          <a:p>
            <a:pPr lvl="1"/>
            <a:r>
              <a:rPr lang="en-US" sz="1953" dirty="0" smtClean="0"/>
              <a:t>Cannot </a:t>
            </a:r>
            <a:r>
              <a:rPr lang="en-US" sz="1953" dirty="0"/>
              <a:t>Interact with UI</a:t>
            </a:r>
          </a:p>
          <a:p>
            <a:pPr lvl="1"/>
            <a:r>
              <a:rPr lang="en-US" sz="1953" dirty="0"/>
              <a:t>Debugging: Tracing and Exceptions</a:t>
            </a:r>
          </a:p>
          <a:p>
            <a:pPr lvl="1"/>
            <a:r>
              <a:rPr lang="en-US" sz="1953" dirty="0" smtClean="0"/>
              <a:t>Hint</a:t>
            </a:r>
            <a:r>
              <a:rPr lang="en-US" sz="1953" dirty="0"/>
              <a:t>: </a:t>
            </a:r>
            <a:r>
              <a:rPr lang="en-US" sz="1953" dirty="0"/>
              <a:t>RaiseError</a:t>
            </a:r>
            <a:r>
              <a:rPr lang="en-US" sz="1953" dirty="0"/>
              <a:t> = </a:t>
            </a:r>
            <a:r>
              <a:rPr lang="en-US" sz="1953" dirty="0"/>
              <a:t>MessageBox</a:t>
            </a:r>
            <a:endParaRPr lang="en-US" sz="1953" dirty="0"/>
          </a:p>
          <a:p>
            <a:pPr lvl="1"/>
            <a:r>
              <a:rPr lang="en-US" sz="1953" dirty="0"/>
              <a:t>Data Macros are converted to SQL triggers and stored procedures</a:t>
            </a:r>
          </a:p>
          <a:p>
            <a:pPr lvl="1"/>
            <a:r>
              <a:rPr lang="en-US" sz="1953" dirty="0"/>
              <a:t>All Data Macros run in a Transaction</a:t>
            </a:r>
          </a:p>
        </p:txBody>
      </p:sp>
    </p:spTree>
    <p:extLst>
      <p:ext uri="{BB962C8B-B14F-4D97-AF65-F5344CB8AC3E}">
        <p14:creationId xmlns:p14="http://schemas.microsoft.com/office/powerpoint/2010/main" val="4093977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and UI Macros</a:t>
            </a:r>
            <a:endParaRPr lang="en-US" dirty="0"/>
          </a:p>
        </p:txBody>
      </p:sp>
    </p:spTree>
    <p:extLst>
      <p:ext uri="{BB962C8B-B14F-4D97-AF65-F5344CB8AC3E}">
        <p14:creationId xmlns:p14="http://schemas.microsoft.com/office/powerpoint/2010/main" val="584470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Visualize Access App Data in Excel</a:t>
            </a:r>
            <a:endParaRPr lang="en-US" dirty="0"/>
          </a:p>
        </p:txBody>
      </p:sp>
      <p:pic>
        <p:nvPicPr>
          <p:cNvPr id="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 r="42350" b="23775"/>
          <a:stretch/>
        </p:blipFill>
        <p:spPr bwMode="auto">
          <a:xfrm>
            <a:off x="76200" y="3046111"/>
            <a:ext cx="2662807" cy="1943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823" y="4191000"/>
            <a:ext cx="2170029" cy="93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4466" t="7340" r="27963" b="35323"/>
          <a:stretch/>
        </p:blipFill>
        <p:spPr bwMode="auto">
          <a:xfrm>
            <a:off x="3111899" y="3046111"/>
            <a:ext cx="2656914" cy="1943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06050" y="3812049"/>
            <a:ext cx="1666416" cy="131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164701" y="1368383"/>
            <a:ext cx="2607476" cy="1209562"/>
          </a:xfrm>
          <a:prstGeom prst="rect">
            <a:avLst/>
          </a:prstGeom>
        </p:spPr>
        <p:txBody>
          <a:bodyPr wrap="square">
            <a:spAutoFit/>
          </a:bodyPr>
          <a:lstStyle/>
          <a:p>
            <a:pPr indent="-173815">
              <a:lnSpc>
                <a:spcPct val="90000"/>
              </a:lnSpc>
              <a:spcBef>
                <a:spcPts val="1800"/>
              </a:spcBef>
              <a:buSzPct val="90000"/>
            </a:pPr>
            <a:r>
              <a:rPr lang="en-US" spc="-52" dirty="0">
                <a:gradFill>
                  <a:gsLst>
                    <a:gs pos="100000">
                      <a:schemeClr val="tx2"/>
                    </a:gs>
                    <a:gs pos="0">
                      <a:schemeClr val="tx2"/>
                    </a:gs>
                  </a:gsLst>
                  <a:lin ang="5400000" scaled="0"/>
                </a:gradFill>
                <a:latin typeface="+mj-lt"/>
              </a:rPr>
              <a:t>Authorize in Access</a:t>
            </a:r>
          </a:p>
          <a:p>
            <a:pPr marL="0" lvl="1">
              <a:lnSpc>
                <a:spcPct val="90000"/>
              </a:lnSpc>
              <a:spcBef>
                <a:spcPct val="20000"/>
              </a:spcBef>
              <a:buSzPct val="90000"/>
            </a:pPr>
            <a:r>
              <a:rPr lang="en-US" sz="1200" dirty="0">
                <a:gradFill>
                  <a:gsLst>
                    <a:gs pos="100000">
                      <a:schemeClr val="tx1"/>
                    </a:gs>
                    <a:gs pos="6000">
                      <a:schemeClr val="tx1"/>
                    </a:gs>
                  </a:gsLst>
                  <a:lin ang="5400000" scaled="0"/>
                </a:gradFill>
              </a:rPr>
              <a:t>Allow other programs to connect to the SQL Server database that powers your access app. You’ll find all the necessary credentials in one place.</a:t>
            </a:r>
          </a:p>
        </p:txBody>
      </p:sp>
      <p:sp>
        <p:nvSpPr>
          <p:cNvPr id="19" name="Rectangle 18"/>
          <p:cNvSpPr/>
          <p:nvPr/>
        </p:nvSpPr>
        <p:spPr>
          <a:xfrm>
            <a:off x="3001040" y="1368091"/>
            <a:ext cx="3127877" cy="1541961"/>
          </a:xfrm>
          <a:prstGeom prst="rect">
            <a:avLst/>
          </a:prstGeom>
        </p:spPr>
        <p:txBody>
          <a:bodyPr wrap="square">
            <a:spAutoFit/>
          </a:bodyPr>
          <a:lstStyle/>
          <a:p>
            <a:pPr indent="-173815">
              <a:lnSpc>
                <a:spcPct val="90000"/>
              </a:lnSpc>
              <a:spcBef>
                <a:spcPts val="1800"/>
              </a:spcBef>
              <a:buSzPct val="90000"/>
            </a:pPr>
            <a:r>
              <a:rPr lang="en-US" spc="-52" dirty="0">
                <a:gradFill>
                  <a:gsLst>
                    <a:gs pos="100000">
                      <a:schemeClr val="tx2"/>
                    </a:gs>
                    <a:gs pos="0">
                      <a:schemeClr val="tx2"/>
                    </a:gs>
                  </a:gsLst>
                  <a:lin ang="5400000" scaled="0"/>
                </a:gradFill>
                <a:latin typeface="+mj-lt"/>
              </a:rPr>
              <a:t>Connect from Anywhere</a:t>
            </a:r>
          </a:p>
          <a:p>
            <a:pPr marL="0" lvl="1">
              <a:lnSpc>
                <a:spcPct val="90000"/>
              </a:lnSpc>
              <a:spcBef>
                <a:spcPct val="20000"/>
              </a:spcBef>
              <a:buSzPct val="90000"/>
            </a:pPr>
            <a:r>
              <a:rPr lang="en-US" sz="1200" dirty="0">
                <a:gradFill>
                  <a:gsLst>
                    <a:gs pos="100000">
                      <a:schemeClr val="tx1"/>
                    </a:gs>
                    <a:gs pos="6000">
                      <a:schemeClr val="tx1"/>
                    </a:gs>
                  </a:gsLst>
                  <a:lin ang="5400000" scaled="0"/>
                </a:gradFill>
              </a:rPr>
              <a:t>Enter the SQL Server connection information from Access into your analysis program, and you’ll find all your database’s queries and tables available.  SQL Server is an industry standard, so you have a choice of tools, from Excel to Crystal Reports.</a:t>
            </a:r>
          </a:p>
        </p:txBody>
      </p:sp>
      <p:pic>
        <p:nvPicPr>
          <p:cNvPr id="1035" name="Picture 11"/>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30728"/>
          <a:stretch/>
        </p:blipFill>
        <p:spPr bwMode="auto">
          <a:xfrm>
            <a:off x="6144899" y="3046111"/>
            <a:ext cx="2555171" cy="1884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Rectangle 21"/>
          <p:cNvSpPr/>
          <p:nvPr/>
        </p:nvSpPr>
        <p:spPr>
          <a:xfrm>
            <a:off x="6205735" y="1368384"/>
            <a:ext cx="2752373" cy="1043363"/>
          </a:xfrm>
          <a:prstGeom prst="rect">
            <a:avLst/>
          </a:prstGeom>
        </p:spPr>
        <p:txBody>
          <a:bodyPr wrap="square">
            <a:spAutoFit/>
          </a:bodyPr>
          <a:lstStyle/>
          <a:p>
            <a:pPr indent="-173815">
              <a:lnSpc>
                <a:spcPct val="90000"/>
              </a:lnSpc>
              <a:spcBef>
                <a:spcPts val="1800"/>
              </a:spcBef>
              <a:buSzPct val="90000"/>
            </a:pPr>
            <a:r>
              <a:rPr lang="en-US" spc="-52" dirty="0">
                <a:gradFill>
                  <a:gsLst>
                    <a:gs pos="100000">
                      <a:schemeClr val="tx2"/>
                    </a:gs>
                    <a:gs pos="0">
                      <a:schemeClr val="tx2"/>
                    </a:gs>
                  </a:gsLst>
                  <a:lin ang="5400000" scaled="0"/>
                </a:gradFill>
                <a:latin typeface="+mj-lt"/>
              </a:rPr>
              <a:t>Analyze and Report</a:t>
            </a:r>
          </a:p>
          <a:p>
            <a:pPr marL="0" lvl="1">
              <a:lnSpc>
                <a:spcPct val="90000"/>
              </a:lnSpc>
              <a:spcBef>
                <a:spcPct val="20000"/>
              </a:spcBef>
              <a:buSzPct val="90000"/>
            </a:pPr>
            <a:r>
              <a:rPr lang="en-US" sz="1200" dirty="0">
                <a:gradFill>
                  <a:gsLst>
                    <a:gs pos="100000">
                      <a:schemeClr val="tx1"/>
                    </a:gs>
                    <a:gs pos="6000">
                      <a:schemeClr val="tx1"/>
                    </a:gs>
                  </a:gsLst>
                  <a:lin ang="5400000" scaled="0"/>
                </a:gradFill>
              </a:rPr>
              <a:t>Take advantage of the powerful charting and analysis tools that Excel already provides. Or crunch your data in a program of your choice.</a:t>
            </a:r>
          </a:p>
        </p:txBody>
      </p:sp>
      <p:cxnSp>
        <p:nvCxnSpPr>
          <p:cNvPr id="4" name="Straight Connector 3"/>
          <p:cNvCxnSpPr/>
          <p:nvPr/>
        </p:nvCxnSpPr>
        <p:spPr>
          <a:xfrm>
            <a:off x="2980678" y="1219200"/>
            <a:ext cx="0" cy="457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72200" y="1219200"/>
            <a:ext cx="0" cy="4572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68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 Brief History of Access</a:t>
            </a:r>
          </a:p>
          <a:p>
            <a:pPr>
              <a:buFont typeface="Wingdings" panose="05000000000000000000" pitchFamily="2" charset="2"/>
              <a:buChar char="ü"/>
            </a:pPr>
            <a:r>
              <a:rPr lang="en-US" dirty="0" smtClean="0"/>
              <a:t>Access Services 2013 Architecture</a:t>
            </a:r>
          </a:p>
          <a:p>
            <a:pPr>
              <a:buFont typeface="Wingdings" panose="05000000000000000000" pitchFamily="2" charset="2"/>
              <a:buChar char="ü"/>
            </a:pPr>
            <a:r>
              <a:rPr lang="en-US" dirty="0" smtClean="0"/>
              <a:t>Designing </a:t>
            </a:r>
            <a:r>
              <a:rPr lang="en-US" dirty="0" smtClean="0"/>
              <a:t>Access </a:t>
            </a:r>
            <a:r>
              <a:rPr lang="en-US" dirty="0" smtClean="0"/>
              <a:t>Apps</a:t>
            </a:r>
          </a:p>
          <a:p>
            <a:pPr>
              <a:buFont typeface="Wingdings" panose="05000000000000000000" pitchFamily="2" charset="2"/>
              <a:buChar char="Ø"/>
            </a:pPr>
            <a:r>
              <a:rPr lang="en-US" dirty="0"/>
              <a:t>Packaging Apps for Redistribution</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5170197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Packaging, and Publishing</a:t>
            </a:r>
            <a:endParaRPr lang="en-US" dirty="0"/>
          </a:p>
        </p:txBody>
      </p:sp>
      <p:sp>
        <p:nvSpPr>
          <p:cNvPr id="3" name="Text Placeholder 2"/>
          <p:cNvSpPr>
            <a:spLocks noGrp="1"/>
          </p:cNvSpPr>
          <p:nvPr>
            <p:ph idx="1"/>
          </p:nvPr>
        </p:nvSpPr>
        <p:spPr/>
        <p:txBody>
          <a:bodyPr>
            <a:normAutofit/>
          </a:bodyPr>
          <a:lstStyle/>
          <a:p>
            <a:r>
              <a:rPr lang="en-US" dirty="0" smtClean="0"/>
              <a:t>Export data through Access Client</a:t>
            </a:r>
          </a:p>
          <a:p>
            <a:r>
              <a:rPr lang="en-US" dirty="0" smtClean="0"/>
              <a:t>Save as Package</a:t>
            </a:r>
          </a:p>
          <a:p>
            <a:r>
              <a:rPr lang="en-US" dirty="0" smtClean="0"/>
              <a:t>Install App in other SharePoint sites</a:t>
            </a:r>
          </a:p>
          <a:p>
            <a:r>
              <a:rPr lang="en-US" dirty="0" smtClean="0"/>
              <a:t>Publish to the SharePoint Marketplace</a:t>
            </a:r>
            <a:endParaRPr lang="en-US" dirty="0"/>
          </a:p>
        </p:txBody>
      </p:sp>
      <p:pic>
        <p:nvPicPr>
          <p:cNvPr id="4" name="Picture 3"/>
          <p:cNvPicPr>
            <a:picLocks noChangeAspect="1"/>
          </p:cNvPicPr>
          <p:nvPr/>
        </p:nvPicPr>
        <p:blipFill>
          <a:blip r:embed="rId3"/>
          <a:stretch>
            <a:fillRect/>
          </a:stretch>
        </p:blipFill>
        <p:spPr>
          <a:xfrm>
            <a:off x="838200" y="3657600"/>
            <a:ext cx="6526529" cy="2861537"/>
          </a:xfrm>
          <a:prstGeom prst="rect">
            <a:avLst/>
          </a:prstGeom>
        </p:spPr>
      </p:pic>
    </p:spTree>
    <p:extLst>
      <p:ext uri="{BB962C8B-B14F-4D97-AF65-F5344CB8AC3E}">
        <p14:creationId xmlns:p14="http://schemas.microsoft.com/office/powerpoint/2010/main" val="2800178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Packaging an App</a:t>
            </a:r>
            <a:endParaRPr lang="en-US" dirty="0"/>
          </a:p>
        </p:txBody>
      </p:sp>
    </p:spTree>
    <p:extLst>
      <p:ext uri="{BB962C8B-B14F-4D97-AF65-F5344CB8AC3E}">
        <p14:creationId xmlns:p14="http://schemas.microsoft.com/office/powerpoint/2010/main" val="2229730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Desktop vs. Access Services</a:t>
            </a:r>
            <a:endParaRPr lang="en-US" dirty="0"/>
          </a:p>
        </p:txBody>
      </p:sp>
      <p:sp>
        <p:nvSpPr>
          <p:cNvPr id="3" name="Text Placeholder 2"/>
          <p:cNvSpPr>
            <a:spLocks noGrp="1"/>
          </p:cNvSpPr>
          <p:nvPr>
            <p:ph idx="1"/>
          </p:nvPr>
        </p:nvSpPr>
        <p:spPr/>
        <p:txBody>
          <a:bodyPr>
            <a:normAutofit fontScale="92500" lnSpcReduction="10000"/>
          </a:bodyPr>
          <a:lstStyle/>
          <a:p>
            <a:r>
              <a:rPr lang="en-US" dirty="0" smtClean="0"/>
              <a:t>Classic Access – a desktop applications</a:t>
            </a:r>
          </a:p>
          <a:p>
            <a:pPr lvl="1"/>
            <a:r>
              <a:rPr lang="en-US" dirty="0" smtClean="0"/>
              <a:t>20 </a:t>
            </a:r>
            <a:r>
              <a:rPr lang="en-US" dirty="0"/>
              <a:t>years </a:t>
            </a:r>
            <a:r>
              <a:rPr lang="en-US" dirty="0" smtClean="0"/>
              <a:t>old – industry has a wealth of Access talent</a:t>
            </a:r>
          </a:p>
          <a:p>
            <a:pPr lvl="1"/>
            <a:r>
              <a:rPr lang="en-US" dirty="0"/>
              <a:t>Must be deployed to a client computer</a:t>
            </a:r>
          </a:p>
          <a:p>
            <a:pPr lvl="1"/>
            <a:endParaRPr lang="en-US" dirty="0" smtClean="0"/>
          </a:p>
          <a:p>
            <a:r>
              <a:rPr lang="en-US" dirty="0" smtClean="0"/>
              <a:t>Access Services 2010</a:t>
            </a:r>
          </a:p>
          <a:p>
            <a:pPr lvl="1"/>
            <a:r>
              <a:rPr lang="en-US" dirty="0" smtClean="0"/>
              <a:t>Introduced in SharePoint 2010</a:t>
            </a:r>
          </a:p>
          <a:p>
            <a:pPr lvl="1"/>
            <a:r>
              <a:rPr lang="en-US" dirty="0" smtClean="0"/>
              <a:t>Support in SharePoint 2013</a:t>
            </a:r>
          </a:p>
          <a:p>
            <a:pPr lvl="1"/>
            <a:r>
              <a:rPr lang="en-US" dirty="0" smtClean="0"/>
              <a:t>Content stored using SharePoint lists</a:t>
            </a:r>
          </a:p>
          <a:p>
            <a:endParaRPr lang="en-US" dirty="0" smtClean="0"/>
          </a:p>
          <a:p>
            <a:r>
              <a:rPr lang="en-US" dirty="0" smtClean="0"/>
              <a:t>Access Services 2013</a:t>
            </a:r>
          </a:p>
          <a:p>
            <a:pPr lvl="1"/>
            <a:r>
              <a:rPr lang="en-US" dirty="0" smtClean="0"/>
              <a:t>Completely different than Access Services 2010</a:t>
            </a:r>
            <a:r>
              <a:rPr lang="en-US" dirty="0"/>
              <a:t>	</a:t>
            </a:r>
            <a:endParaRPr lang="en-US" dirty="0" smtClean="0"/>
          </a:p>
          <a:p>
            <a:pPr lvl="1"/>
            <a:r>
              <a:rPr lang="en-US" dirty="0" smtClean="0"/>
              <a:t>Content stored using SQL Server tables</a:t>
            </a:r>
            <a:endParaRPr lang="en-US" dirty="0"/>
          </a:p>
        </p:txBody>
      </p:sp>
    </p:spTree>
    <p:extLst>
      <p:ext uri="{BB962C8B-B14F-4D97-AF65-F5344CB8AC3E}">
        <p14:creationId xmlns:p14="http://schemas.microsoft.com/office/powerpoint/2010/main" val="2667985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 Brief History of Access</a:t>
            </a:r>
          </a:p>
          <a:p>
            <a:pPr>
              <a:buFont typeface="Wingdings" panose="05000000000000000000" pitchFamily="2" charset="2"/>
              <a:buChar char="ü"/>
            </a:pPr>
            <a:r>
              <a:rPr lang="en-US" dirty="0" smtClean="0"/>
              <a:t>Access Services 2013 Architecture</a:t>
            </a:r>
          </a:p>
          <a:p>
            <a:pPr>
              <a:buFont typeface="Wingdings" panose="05000000000000000000" pitchFamily="2" charset="2"/>
              <a:buChar char="ü"/>
            </a:pPr>
            <a:r>
              <a:rPr lang="en-US" dirty="0" smtClean="0"/>
              <a:t>Designing </a:t>
            </a:r>
            <a:r>
              <a:rPr lang="en-US" dirty="0" smtClean="0"/>
              <a:t>Access </a:t>
            </a:r>
            <a:r>
              <a:rPr lang="en-US" dirty="0" smtClean="0"/>
              <a:t>Apps</a:t>
            </a:r>
          </a:p>
          <a:p>
            <a:pPr>
              <a:buFont typeface="Wingdings" panose="05000000000000000000" pitchFamily="2" charset="2"/>
              <a:buChar char="ü"/>
            </a:pPr>
            <a:r>
              <a:rPr lang="en-US" dirty="0"/>
              <a:t>Packaging Apps for Redistribution</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35985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client vs. collaboration via the web</a:t>
            </a:r>
          </a:p>
        </p:txBody>
      </p:sp>
      <p:sp>
        <p:nvSpPr>
          <p:cNvPr id="3" name="Text Placeholder 2"/>
          <p:cNvSpPr>
            <a:spLocks noGrp="1"/>
          </p:cNvSpPr>
          <p:nvPr>
            <p:ph type="body" sz="quarter" idx="10"/>
          </p:nvPr>
        </p:nvSpPr>
        <p:spPr>
          <a:xfrm>
            <a:off x="201930" y="1189176"/>
            <a:ext cx="4033911" cy="2590774"/>
          </a:xfrm>
        </p:spPr>
        <p:txBody>
          <a:bodyPr/>
          <a:lstStyle/>
          <a:p>
            <a:r>
              <a:rPr lang="en-US" dirty="0" smtClean="0"/>
              <a:t>Desktop Client</a:t>
            </a:r>
          </a:p>
          <a:p>
            <a:pPr marL="457200" indent="-457200">
              <a:buFont typeface="Arial" panose="020B0604020202020204" pitchFamily="34" charset="0"/>
              <a:buChar char="•"/>
            </a:pPr>
            <a:r>
              <a:rPr lang="en-US" dirty="0" smtClean="0"/>
              <a:t>Rich functionality</a:t>
            </a:r>
          </a:p>
          <a:p>
            <a:pPr marL="457200" indent="-457200">
              <a:buFont typeface="Arial" panose="020B0604020202020204" pitchFamily="34" charset="0"/>
              <a:buChar char="•"/>
            </a:pPr>
            <a:r>
              <a:rPr lang="en-US" dirty="0" smtClean="0"/>
              <a:t>VBA</a:t>
            </a:r>
          </a:p>
          <a:p>
            <a:pPr marL="457200" indent="-457200">
              <a:buFont typeface="Arial" panose="020B0604020202020204" pitchFamily="34" charset="0"/>
              <a:buChar char="•"/>
            </a:pPr>
            <a:r>
              <a:rPr lang="en-US" dirty="0" smtClean="0"/>
              <a:t>Ecosystem</a:t>
            </a:r>
            <a:endParaRPr lang="en-US" dirty="0" smtClean="0"/>
          </a:p>
          <a:p>
            <a:pPr marL="457200" indent="-457200">
              <a:buFont typeface="Arial" panose="020B0604020202020204" pitchFamily="34" charset="0"/>
              <a:buChar char="•"/>
            </a:pPr>
            <a:r>
              <a:rPr lang="en-US" dirty="0" smtClean="0"/>
              <a:t>Supported 2013</a:t>
            </a:r>
            <a:endParaRPr lang="en-US" dirty="0"/>
          </a:p>
        </p:txBody>
      </p:sp>
      <p:sp>
        <p:nvSpPr>
          <p:cNvPr id="4" name="Text Placeholder 3"/>
          <p:cNvSpPr>
            <a:spLocks noGrp="1"/>
          </p:cNvSpPr>
          <p:nvPr>
            <p:ph type="body" sz="quarter" idx="11"/>
          </p:nvPr>
        </p:nvSpPr>
        <p:spPr>
          <a:xfrm>
            <a:off x="4908161" y="1189176"/>
            <a:ext cx="4033911" cy="3113545"/>
          </a:xfrm>
        </p:spPr>
        <p:txBody>
          <a:bodyPr/>
          <a:lstStyle/>
          <a:p>
            <a:r>
              <a:rPr lang="en-US" dirty="0" smtClean="0"/>
              <a:t>Web</a:t>
            </a:r>
          </a:p>
          <a:p>
            <a:pPr marL="457200" indent="-457200">
              <a:buFont typeface="Arial" panose="020B0604020202020204" pitchFamily="34" charset="0"/>
              <a:buChar char="•"/>
            </a:pPr>
            <a:r>
              <a:rPr lang="en-US" dirty="0" smtClean="0"/>
              <a:t>Easy sharing</a:t>
            </a:r>
          </a:p>
          <a:p>
            <a:pPr marL="457200" indent="-457200">
              <a:buFont typeface="Arial" panose="020B0604020202020204" pitchFamily="34" charset="0"/>
              <a:buChar char="•"/>
            </a:pPr>
            <a:r>
              <a:rPr lang="en-US" dirty="0" smtClean="0"/>
              <a:t>No code</a:t>
            </a:r>
          </a:p>
          <a:p>
            <a:pPr marL="457200" indent="-457200">
              <a:buFont typeface="Arial" panose="020B0604020202020204" pitchFamily="34" charset="0"/>
              <a:buChar char="•"/>
            </a:pPr>
            <a:r>
              <a:rPr lang="en-US" dirty="0" smtClean="0"/>
              <a:t>Latest technology</a:t>
            </a:r>
          </a:p>
          <a:p>
            <a:pPr marL="457200" indent="-457200">
              <a:buFont typeface="Arial" panose="020B0604020202020204" pitchFamily="34" charset="0"/>
              <a:buChar char="•"/>
            </a:pPr>
            <a:r>
              <a:rPr lang="en-US" dirty="0" smtClean="0"/>
              <a:t>New functionality</a:t>
            </a:r>
          </a:p>
          <a:p>
            <a:endParaRPr lang="en-US" dirty="0"/>
          </a:p>
        </p:txBody>
      </p:sp>
    </p:spTree>
    <p:extLst>
      <p:ext uri="{BB962C8B-B14F-4D97-AF65-F5344CB8AC3E}">
        <p14:creationId xmlns:p14="http://schemas.microsoft.com/office/powerpoint/2010/main" val="55627475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problems we are solving?</a:t>
            </a:r>
            <a:endParaRPr lang="en-US" dirty="0"/>
          </a:p>
        </p:txBody>
      </p:sp>
      <p:sp>
        <p:nvSpPr>
          <p:cNvPr id="3" name="Text Placeholder 2"/>
          <p:cNvSpPr>
            <a:spLocks noGrp="1"/>
          </p:cNvSpPr>
          <p:nvPr>
            <p:ph idx="1"/>
          </p:nvPr>
        </p:nvSpPr>
        <p:spPr/>
        <p:txBody>
          <a:bodyPr>
            <a:normAutofit/>
          </a:bodyPr>
          <a:lstStyle/>
          <a:p>
            <a:r>
              <a:rPr lang="en-US" dirty="0" smtClean="0"/>
              <a:t>Unknown/uncontrolled data applications</a:t>
            </a:r>
          </a:p>
          <a:p>
            <a:r>
              <a:rPr lang="en-US" dirty="0" smtClean="0"/>
              <a:t>Bad/broken end-user applications</a:t>
            </a:r>
          </a:p>
          <a:p>
            <a:r>
              <a:rPr lang="en-US" dirty="0" smtClean="0"/>
              <a:t>Inefficient business processes</a:t>
            </a:r>
          </a:p>
          <a:p>
            <a:r>
              <a:rPr lang="en-US" dirty="0" smtClean="0"/>
              <a:t>Backlog of IT requests</a:t>
            </a:r>
          </a:p>
          <a:p>
            <a:r>
              <a:rPr lang="en-US" dirty="0" smtClean="0"/>
              <a:t>No data access control/backup</a:t>
            </a:r>
          </a:p>
          <a:p>
            <a:r>
              <a:rPr lang="en-US" dirty="0" smtClean="0"/>
              <a:t>Difficult application sharing</a:t>
            </a:r>
          </a:p>
          <a:p>
            <a:r>
              <a:rPr lang="en-US" dirty="0" smtClean="0"/>
              <a:t>Lack of upgrade path </a:t>
            </a:r>
            <a:endParaRPr lang="en-US" dirty="0"/>
          </a:p>
        </p:txBody>
      </p:sp>
    </p:spTree>
    <p:extLst>
      <p:ext uri="{BB962C8B-B14F-4D97-AF65-F5344CB8AC3E}">
        <p14:creationId xmlns:p14="http://schemas.microsoft.com/office/powerpoint/2010/main" val="2317958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Advantages of Access Services</a:t>
            </a:r>
            <a:endParaRPr lang="en-US" dirty="0"/>
          </a:p>
        </p:txBody>
      </p:sp>
      <p:sp>
        <p:nvSpPr>
          <p:cNvPr id="2" name="Text Placeholder 1"/>
          <p:cNvSpPr>
            <a:spLocks noGrp="1"/>
          </p:cNvSpPr>
          <p:nvPr>
            <p:ph idx="1"/>
          </p:nvPr>
        </p:nvSpPr>
        <p:spPr/>
        <p:txBody>
          <a:bodyPr/>
          <a:lstStyle/>
          <a:p>
            <a:r>
              <a:rPr lang="en-US" dirty="0" smtClean="0"/>
              <a:t>Centralize data/administration/security </a:t>
            </a:r>
          </a:p>
          <a:p>
            <a:r>
              <a:rPr lang="en-US" dirty="0" smtClean="0"/>
              <a:t>End-user created</a:t>
            </a:r>
          </a:p>
          <a:p>
            <a:r>
              <a:rPr lang="en-US" dirty="0" smtClean="0"/>
              <a:t>Professional interface</a:t>
            </a:r>
          </a:p>
          <a:p>
            <a:r>
              <a:rPr lang="en-US" dirty="0" smtClean="0"/>
              <a:t>Usage monitoring</a:t>
            </a:r>
          </a:p>
          <a:p>
            <a:r>
              <a:rPr lang="en-US" dirty="0" smtClean="0"/>
              <a:t>App Store</a:t>
            </a:r>
          </a:p>
          <a:p>
            <a:r>
              <a:rPr lang="en-US" dirty="0" smtClean="0"/>
              <a:t>Upgrade </a:t>
            </a:r>
            <a:r>
              <a:rPr lang="en-US" dirty="0"/>
              <a:t>path</a:t>
            </a:r>
          </a:p>
          <a:p>
            <a:endParaRPr lang="en-US" dirty="0"/>
          </a:p>
        </p:txBody>
      </p:sp>
    </p:spTree>
    <p:extLst>
      <p:ext uri="{BB962C8B-B14F-4D97-AF65-F5344CB8AC3E}">
        <p14:creationId xmlns:p14="http://schemas.microsoft.com/office/powerpoint/2010/main" val="819944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dirty="0" smtClean="0"/>
              <a:t>A Brief History of Access</a:t>
            </a:r>
          </a:p>
          <a:p>
            <a:pPr>
              <a:buFont typeface="Wingdings" panose="05000000000000000000" pitchFamily="2" charset="2"/>
              <a:buChar char="Ø"/>
            </a:pPr>
            <a:r>
              <a:rPr lang="en-US" dirty="0" smtClean="0"/>
              <a:t>Access Services 2013 Architecture</a:t>
            </a:r>
          </a:p>
          <a:p>
            <a:r>
              <a:rPr lang="en-US" dirty="0" smtClean="0"/>
              <a:t>Designing </a:t>
            </a:r>
            <a:r>
              <a:rPr lang="en-US" dirty="0" smtClean="0"/>
              <a:t>Access </a:t>
            </a:r>
            <a:r>
              <a:rPr lang="en-US" dirty="0" smtClean="0"/>
              <a:t>Apps</a:t>
            </a:r>
          </a:p>
          <a:p>
            <a:r>
              <a:rPr lang="en-US" dirty="0"/>
              <a:t>Packaging Apps for Redistribution</a:t>
            </a:r>
          </a:p>
          <a:p>
            <a:endParaRPr lang="en-US" dirty="0"/>
          </a:p>
        </p:txBody>
      </p:sp>
    </p:spTree>
    <p:extLst>
      <p:ext uri="{BB962C8B-B14F-4D97-AF65-F5344CB8AC3E}">
        <p14:creationId xmlns:p14="http://schemas.microsoft.com/office/powerpoint/2010/main" val="39704934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6324352" y="2111658"/>
            <a:ext cx="1565626" cy="35268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title"/>
          </p:nvPr>
        </p:nvSpPr>
        <p:spPr/>
        <p:txBody>
          <a:bodyPr/>
          <a:lstStyle/>
          <a:p>
            <a:r>
              <a:rPr lang="en-US" dirty="0" smtClean="0"/>
              <a:t>Access Services Architecture</a:t>
            </a:r>
            <a:endParaRPr lang="en-US" dirty="0"/>
          </a:p>
        </p:txBody>
      </p:sp>
      <p:sp>
        <p:nvSpPr>
          <p:cNvPr id="5" name="Rounded Rectangle 4"/>
          <p:cNvSpPr/>
          <p:nvPr/>
        </p:nvSpPr>
        <p:spPr>
          <a:xfrm>
            <a:off x="1602593" y="2563877"/>
            <a:ext cx="914270" cy="685702"/>
          </a:xfrm>
          <a:prstGeom prst="roundRect">
            <a:avLst/>
          </a:prstGeom>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solidFill>
                  <a:srgbClr val="505050"/>
                </a:solidFill>
              </a:rPr>
              <a:t>Browser</a:t>
            </a:r>
          </a:p>
        </p:txBody>
      </p:sp>
      <p:sp>
        <p:nvSpPr>
          <p:cNvPr id="6" name="Rectangle 5"/>
          <p:cNvSpPr/>
          <p:nvPr/>
        </p:nvSpPr>
        <p:spPr>
          <a:xfrm>
            <a:off x="3718005" y="2111658"/>
            <a:ext cx="1565626" cy="3526829"/>
          </a:xfrm>
          <a:prstGeom prst="rect">
            <a:avLst/>
          </a:prstGeom>
          <a:solidFill>
            <a:schemeClr val="accent3">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 name="TextBox 6"/>
          <p:cNvSpPr txBox="1"/>
          <p:nvPr/>
        </p:nvSpPr>
        <p:spPr>
          <a:xfrm>
            <a:off x="3646639" y="2150019"/>
            <a:ext cx="1565626" cy="307777"/>
          </a:xfrm>
          <a:prstGeom prst="rect">
            <a:avLst/>
          </a:prstGeom>
          <a:noFill/>
        </p:spPr>
        <p:txBody>
          <a:bodyPr wrap="square" rtlCol="0">
            <a:spAutoFit/>
          </a:bodyPr>
          <a:lstStyle/>
          <a:p>
            <a:pPr algn="ctr"/>
            <a:r>
              <a:rPr lang="en-US" sz="1400" dirty="0" smtClean="0">
                <a:solidFill>
                  <a:srgbClr val="FFFFFF"/>
                </a:solidFill>
              </a:rPr>
              <a:t>SharePoint 2013</a:t>
            </a:r>
            <a:endParaRPr lang="en-US" sz="1400" dirty="0">
              <a:solidFill>
                <a:srgbClr val="FFFFFF"/>
              </a:solidFill>
            </a:endParaRPr>
          </a:p>
        </p:txBody>
      </p:sp>
      <p:sp>
        <p:nvSpPr>
          <p:cNvPr id="9" name="Rounded Rectangle 8"/>
          <p:cNvSpPr/>
          <p:nvPr/>
        </p:nvSpPr>
        <p:spPr>
          <a:xfrm>
            <a:off x="1447630" y="2678161"/>
            <a:ext cx="914270" cy="685702"/>
          </a:xfrm>
          <a:prstGeom prst="roundRect">
            <a:avLst/>
          </a:prstGeom>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solidFill>
                  <a:srgbClr val="505050"/>
                </a:solidFill>
              </a:rPr>
              <a:t>Browser</a:t>
            </a:r>
          </a:p>
        </p:txBody>
      </p:sp>
      <p:sp>
        <p:nvSpPr>
          <p:cNvPr id="10" name="Rounded Rectangle 9"/>
          <p:cNvSpPr/>
          <p:nvPr/>
        </p:nvSpPr>
        <p:spPr>
          <a:xfrm>
            <a:off x="1248589" y="2830540"/>
            <a:ext cx="914270" cy="685702"/>
          </a:xfrm>
          <a:prstGeom prst="roundRect">
            <a:avLst/>
          </a:prstGeom>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solidFill>
                  <a:srgbClr val="505050"/>
                </a:solidFill>
              </a:rPr>
              <a:t>Browser</a:t>
            </a:r>
          </a:p>
        </p:txBody>
      </p:sp>
      <p:cxnSp>
        <p:nvCxnSpPr>
          <p:cNvPr id="12" name="Straight Arrow Connector 11"/>
          <p:cNvCxnSpPr/>
          <p:nvPr/>
        </p:nvCxnSpPr>
        <p:spPr>
          <a:xfrm flipV="1">
            <a:off x="2857130" y="3021012"/>
            <a:ext cx="328166" cy="7361"/>
          </a:xfrm>
          <a:prstGeom prst="straightConnector1">
            <a:avLst/>
          </a:prstGeom>
          <a:ln w="28575">
            <a:solidFill>
              <a:srgbClr val="CC00CC"/>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282975" y="2150019"/>
            <a:ext cx="1641825" cy="307777"/>
          </a:xfrm>
          <a:prstGeom prst="rect">
            <a:avLst/>
          </a:prstGeom>
          <a:noFill/>
        </p:spPr>
        <p:txBody>
          <a:bodyPr wrap="square" rtlCol="0">
            <a:spAutoFit/>
          </a:bodyPr>
          <a:lstStyle/>
          <a:p>
            <a:pPr algn="ctr"/>
            <a:r>
              <a:rPr lang="en-US" sz="1400" dirty="0">
                <a:solidFill>
                  <a:srgbClr val="FFFFFF"/>
                </a:solidFill>
              </a:rPr>
              <a:t>SQL </a:t>
            </a:r>
            <a:r>
              <a:rPr lang="en-US" sz="1400" dirty="0" smtClean="0">
                <a:solidFill>
                  <a:srgbClr val="FFFFFF"/>
                </a:solidFill>
              </a:rPr>
              <a:t>Server 2012</a:t>
            </a:r>
            <a:endParaRPr lang="en-US" sz="1400" dirty="0">
              <a:solidFill>
                <a:srgbClr val="FFFFFF"/>
              </a:solidFill>
            </a:endParaRPr>
          </a:p>
        </p:txBody>
      </p:sp>
      <p:sp>
        <p:nvSpPr>
          <p:cNvPr id="23" name="TextBox 22"/>
          <p:cNvSpPr txBox="1"/>
          <p:nvPr/>
        </p:nvSpPr>
        <p:spPr>
          <a:xfrm>
            <a:off x="3798864" y="2804110"/>
            <a:ext cx="1382649" cy="369332"/>
          </a:xfrm>
          <a:prstGeom prst="rect">
            <a:avLst/>
          </a:prstGeom>
          <a:noFill/>
          <a:ln w="28575">
            <a:solidFill>
              <a:schemeClr val="accent2"/>
            </a:solidFill>
          </a:ln>
        </p:spPr>
        <p:txBody>
          <a:bodyPr wrap="square" rtlCol="0">
            <a:spAutoFit/>
          </a:bodyPr>
          <a:lstStyle/>
          <a:p>
            <a:r>
              <a:rPr lang="en-US" dirty="0">
                <a:solidFill>
                  <a:srgbClr val="FFFFFF"/>
                </a:solidFill>
              </a:rPr>
              <a:t>Web app 1</a:t>
            </a:r>
          </a:p>
        </p:txBody>
      </p:sp>
      <p:sp>
        <p:nvSpPr>
          <p:cNvPr id="24" name="TextBox 23"/>
          <p:cNvSpPr txBox="1"/>
          <p:nvPr/>
        </p:nvSpPr>
        <p:spPr>
          <a:xfrm>
            <a:off x="3798864" y="3364354"/>
            <a:ext cx="1382649" cy="369332"/>
          </a:xfrm>
          <a:prstGeom prst="rect">
            <a:avLst/>
          </a:prstGeom>
          <a:noFill/>
          <a:ln w="28575">
            <a:solidFill>
              <a:schemeClr val="accent2"/>
            </a:solidFill>
          </a:ln>
        </p:spPr>
        <p:txBody>
          <a:bodyPr wrap="square" rtlCol="0">
            <a:spAutoFit/>
          </a:bodyPr>
          <a:lstStyle/>
          <a:p>
            <a:r>
              <a:rPr lang="en-US" dirty="0">
                <a:solidFill>
                  <a:srgbClr val="FFFFFF"/>
                </a:solidFill>
              </a:rPr>
              <a:t>Web app 2</a:t>
            </a:r>
          </a:p>
        </p:txBody>
      </p:sp>
      <p:sp>
        <p:nvSpPr>
          <p:cNvPr id="25" name="TextBox 24"/>
          <p:cNvSpPr txBox="1"/>
          <p:nvPr/>
        </p:nvSpPr>
        <p:spPr>
          <a:xfrm>
            <a:off x="3798864" y="3924598"/>
            <a:ext cx="1382649" cy="369332"/>
          </a:xfrm>
          <a:prstGeom prst="rect">
            <a:avLst/>
          </a:prstGeom>
          <a:noFill/>
          <a:ln w="28575">
            <a:solidFill>
              <a:schemeClr val="accent2"/>
            </a:solidFill>
          </a:ln>
        </p:spPr>
        <p:txBody>
          <a:bodyPr wrap="square" rtlCol="0">
            <a:spAutoFit/>
          </a:bodyPr>
          <a:lstStyle/>
          <a:p>
            <a:r>
              <a:rPr lang="en-US" dirty="0">
                <a:solidFill>
                  <a:srgbClr val="FFFFFF"/>
                </a:solidFill>
              </a:rPr>
              <a:t>Web app 3</a:t>
            </a:r>
          </a:p>
        </p:txBody>
      </p:sp>
      <p:sp>
        <p:nvSpPr>
          <p:cNvPr id="28" name="TextBox 27"/>
          <p:cNvSpPr txBox="1"/>
          <p:nvPr/>
        </p:nvSpPr>
        <p:spPr>
          <a:xfrm>
            <a:off x="4277074" y="4561475"/>
            <a:ext cx="304756" cy="646331"/>
          </a:xfrm>
          <a:prstGeom prst="rect">
            <a:avLst/>
          </a:prstGeom>
          <a:noFill/>
        </p:spPr>
        <p:txBody>
          <a:bodyPr wrap="square" rtlCol="0">
            <a:spAutoFit/>
          </a:bodyPr>
          <a:lstStyle/>
          <a:p>
            <a:r>
              <a:rPr lang="en-US" dirty="0">
                <a:solidFill>
                  <a:srgbClr val="FFFFFF"/>
                </a:solidFill>
              </a:rPr>
              <a:t>…</a:t>
            </a:r>
          </a:p>
          <a:p>
            <a:endParaRPr lang="en-US" dirty="0">
              <a:solidFill>
                <a:srgbClr val="505050"/>
              </a:solidFill>
            </a:endParaRPr>
          </a:p>
        </p:txBody>
      </p:sp>
      <p:sp>
        <p:nvSpPr>
          <p:cNvPr id="31" name="Rounded Rectangle 30"/>
          <p:cNvSpPr/>
          <p:nvPr/>
        </p:nvSpPr>
        <p:spPr>
          <a:xfrm>
            <a:off x="1447630" y="3990539"/>
            <a:ext cx="914270" cy="685702"/>
          </a:xfrm>
          <a:prstGeom prst="roundRect">
            <a:avLst/>
          </a:prstGeom>
          <a:solidFill>
            <a:srgbClr val="C00000"/>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200" dirty="0">
                <a:solidFill>
                  <a:srgbClr val="FFFFFF"/>
                </a:solidFill>
              </a:rPr>
              <a:t>Access IDE</a:t>
            </a:r>
          </a:p>
        </p:txBody>
      </p:sp>
      <p:cxnSp>
        <p:nvCxnSpPr>
          <p:cNvPr id="32" name="Straight Arrow Connector 31"/>
          <p:cNvCxnSpPr/>
          <p:nvPr/>
        </p:nvCxnSpPr>
        <p:spPr>
          <a:xfrm flipV="1">
            <a:off x="2553634" y="3924597"/>
            <a:ext cx="631047" cy="369280"/>
          </a:xfrm>
          <a:prstGeom prst="straightConnector1">
            <a:avLst/>
          </a:prstGeom>
          <a:ln w="28575">
            <a:solidFill>
              <a:srgbClr val="CC00CC"/>
            </a:solidFill>
            <a:tailEnd type="triangle"/>
          </a:ln>
        </p:spPr>
        <p:style>
          <a:lnRef idx="1">
            <a:schemeClr val="accent1"/>
          </a:lnRef>
          <a:fillRef idx="0">
            <a:schemeClr val="accent1"/>
          </a:fillRef>
          <a:effectRef idx="0">
            <a:schemeClr val="accent1"/>
          </a:effectRef>
          <a:fontRef idx="minor">
            <a:schemeClr val="tx1"/>
          </a:fontRef>
        </p:style>
      </p:cxnSp>
      <p:sp>
        <p:nvSpPr>
          <p:cNvPr id="34" name="Flowchart: Magnetic Disk 33"/>
          <p:cNvSpPr/>
          <p:nvPr/>
        </p:nvSpPr>
        <p:spPr>
          <a:xfrm>
            <a:off x="6726219" y="2743899"/>
            <a:ext cx="761892" cy="429492"/>
          </a:xfrm>
          <a:prstGeom prst="flowChartMagneticDisk">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28575">
                <a:solidFill>
                  <a:srgbClr val="505050"/>
                </a:solidFill>
              </a:ln>
              <a:solidFill>
                <a:srgbClr val="FFFFFF"/>
              </a:solidFill>
            </a:endParaRPr>
          </a:p>
        </p:txBody>
      </p:sp>
      <p:sp>
        <p:nvSpPr>
          <p:cNvPr id="36" name="Flowchart: Magnetic Disk 35"/>
          <p:cNvSpPr/>
          <p:nvPr/>
        </p:nvSpPr>
        <p:spPr>
          <a:xfrm>
            <a:off x="6726219" y="3363864"/>
            <a:ext cx="761892" cy="446082"/>
          </a:xfrm>
          <a:prstGeom prst="flowChartMagneticDisk">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7" name="Flowchart: Magnetic Disk 36"/>
          <p:cNvSpPr/>
          <p:nvPr/>
        </p:nvSpPr>
        <p:spPr>
          <a:xfrm>
            <a:off x="6726219" y="3962926"/>
            <a:ext cx="761892" cy="532723"/>
          </a:xfrm>
          <a:prstGeom prst="flowChartMagneticDisk">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38" name="Straight Arrow Connector 37"/>
          <p:cNvCxnSpPr/>
          <p:nvPr/>
        </p:nvCxnSpPr>
        <p:spPr>
          <a:xfrm flipV="1">
            <a:off x="5758402" y="3010477"/>
            <a:ext cx="328166" cy="7361"/>
          </a:xfrm>
          <a:prstGeom prst="straightConnector1">
            <a:avLst/>
          </a:prstGeom>
          <a:ln w="28575">
            <a:solidFill>
              <a:srgbClr val="CC00CC"/>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5758402" y="3568936"/>
            <a:ext cx="328166" cy="7361"/>
          </a:xfrm>
          <a:prstGeom prst="straightConnector1">
            <a:avLst/>
          </a:prstGeom>
          <a:ln w="28575">
            <a:solidFill>
              <a:srgbClr val="CC00CC"/>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5758402" y="4100262"/>
            <a:ext cx="328166" cy="7361"/>
          </a:xfrm>
          <a:prstGeom prst="straightConnector1">
            <a:avLst/>
          </a:prstGeom>
          <a:ln w="28575">
            <a:solidFill>
              <a:srgbClr val="CC00CC"/>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53028" y="3733634"/>
            <a:ext cx="2704103" cy="0"/>
          </a:xfrm>
          <a:prstGeom prst="line">
            <a:avLst/>
          </a:prstGeom>
          <a:ln w="28575">
            <a:solidFill>
              <a:srgbClr val="CC00CC"/>
            </a:solidFill>
            <a:prstDash val="lgDash"/>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29895" y="3352811"/>
            <a:ext cx="1066035" cy="369332"/>
          </a:xfrm>
          <a:prstGeom prst="rect">
            <a:avLst/>
          </a:prstGeom>
          <a:noFill/>
        </p:spPr>
        <p:txBody>
          <a:bodyPr wrap="square" rtlCol="0">
            <a:spAutoFit/>
          </a:bodyPr>
          <a:lstStyle/>
          <a:p>
            <a:r>
              <a:rPr lang="en-US" dirty="0">
                <a:solidFill>
                  <a:srgbClr val="505050"/>
                </a:solidFill>
              </a:rPr>
              <a:t>runtime</a:t>
            </a:r>
          </a:p>
        </p:txBody>
      </p:sp>
      <p:sp>
        <p:nvSpPr>
          <p:cNvPr id="45" name="TextBox 44"/>
          <p:cNvSpPr txBox="1"/>
          <p:nvPr/>
        </p:nvSpPr>
        <p:spPr>
          <a:xfrm>
            <a:off x="129895" y="3745423"/>
            <a:ext cx="1066035" cy="369332"/>
          </a:xfrm>
          <a:prstGeom prst="rect">
            <a:avLst/>
          </a:prstGeom>
          <a:noFill/>
        </p:spPr>
        <p:txBody>
          <a:bodyPr wrap="square" rtlCol="0">
            <a:spAutoFit/>
          </a:bodyPr>
          <a:lstStyle/>
          <a:p>
            <a:r>
              <a:rPr lang="en-US" dirty="0">
                <a:solidFill>
                  <a:srgbClr val="505050"/>
                </a:solidFill>
              </a:rPr>
              <a:t>design</a:t>
            </a:r>
          </a:p>
        </p:txBody>
      </p:sp>
    </p:spTree>
    <p:extLst>
      <p:ext uri="{BB962C8B-B14F-4D97-AF65-F5344CB8AC3E}">
        <p14:creationId xmlns:p14="http://schemas.microsoft.com/office/powerpoint/2010/main" val="2036655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schemas.microsoft.com/office/2006/metadata/properties"/>
    <ds:schemaRef ds:uri="http://www.w3.org/XML/1998/namespace"/>
    <ds:schemaRef ds:uri="http://purl.org/dc/dcmitype/"/>
    <ds:schemaRef ds:uri="http://purl.org/dc/term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F3AF2407-8F22-470F-A159-5387E4E0E0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3896</TotalTime>
  <Words>4980</Words>
  <Application>Microsoft Office PowerPoint</Application>
  <PresentationFormat>On-screen Show (4:3)</PresentationFormat>
  <Paragraphs>409</Paragraphs>
  <Slides>40</Slides>
  <Notes>37</Notes>
  <HiddenSlides>10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Arial Black</vt:lpstr>
      <vt:lpstr>Calibri</vt:lpstr>
      <vt:lpstr>Lucida Console</vt:lpstr>
      <vt:lpstr>Segoe UI</vt:lpstr>
      <vt:lpstr>Wingdings</vt:lpstr>
      <vt:lpstr>CPT Course Module</vt:lpstr>
      <vt:lpstr>Working with Access Services 2013</vt:lpstr>
      <vt:lpstr>Agenda</vt:lpstr>
      <vt:lpstr>Where is Your Data?</vt:lpstr>
      <vt:lpstr>Access Desktop vs. Access Services</vt:lpstr>
      <vt:lpstr>Access client vs. collaboration via the web</vt:lpstr>
      <vt:lpstr>What are the problems we are solving?</vt:lpstr>
      <vt:lpstr>Advantages of Access Services</vt:lpstr>
      <vt:lpstr>Agenda</vt:lpstr>
      <vt:lpstr>Access Services Architecture</vt:lpstr>
      <vt:lpstr>Access Services uses New App Model</vt:lpstr>
      <vt:lpstr>Access App Data Stored in SQL Server</vt:lpstr>
      <vt:lpstr>Security Model</vt:lpstr>
      <vt:lpstr>Agenda</vt:lpstr>
      <vt:lpstr>Software Requirement</vt:lpstr>
      <vt:lpstr>Install Access pre-req components (cont.)</vt:lpstr>
      <vt:lpstr>Install &amp; Configure SQL Server 2012 (1)</vt:lpstr>
      <vt:lpstr>Configure SQL Server 2012 (2)</vt:lpstr>
      <vt:lpstr>Install &amp; Configure SQL Server 2012 (3)</vt:lpstr>
      <vt:lpstr>Install &amp; Configure SQL Server 2012 (4)</vt:lpstr>
      <vt:lpstr>IIS Application Pool Load User Profile</vt:lpstr>
      <vt:lpstr>Enable Access Services on SharePoint </vt:lpstr>
      <vt:lpstr>Resources for Setup/Configuration</vt:lpstr>
      <vt:lpstr>Agenda</vt:lpstr>
      <vt:lpstr>Components of an Access App</vt:lpstr>
      <vt:lpstr>Polished, Professional User Interface</vt:lpstr>
      <vt:lpstr>Access Services User Interface Elements</vt:lpstr>
      <vt:lpstr>Importing Data</vt:lpstr>
      <vt:lpstr>Navigation Pane</vt:lpstr>
      <vt:lpstr>Creating Tables</vt:lpstr>
      <vt:lpstr>Creating an Access App</vt:lpstr>
      <vt:lpstr>Linking to SharePoint Lists</vt:lpstr>
      <vt:lpstr>Creating Access App Design Elements </vt:lpstr>
      <vt:lpstr>UI Macros</vt:lpstr>
      <vt:lpstr>Data Macros</vt:lpstr>
      <vt:lpstr>Data and UI Macros</vt:lpstr>
      <vt:lpstr>Visualize Access App Data in Excel</vt:lpstr>
      <vt:lpstr>Agenda</vt:lpstr>
      <vt:lpstr>Backup, Packaging, and Publishing</vt:lpstr>
      <vt:lpstr>Packaging an App</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Access Services 2013</dc:title>
  <dc:creator>Windows User</dc:creator>
  <cp:lastModifiedBy>Matthew McDermott</cp:lastModifiedBy>
  <cp:revision>110</cp:revision>
  <dcterms:created xsi:type="dcterms:W3CDTF">2012-07-07T16:47:40Z</dcterms:created>
  <dcterms:modified xsi:type="dcterms:W3CDTF">2014-04-29T19:50:54Z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