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288" r:id="rId8"/>
    <p:sldId id="280" r:id="rId9"/>
    <p:sldId id="303" r:id="rId10"/>
    <p:sldId id="291" r:id="rId11"/>
    <p:sldId id="292" r:id="rId12"/>
    <p:sldId id="290" r:id="rId13"/>
    <p:sldId id="293" r:id="rId14"/>
    <p:sldId id="307" r:id="rId15"/>
    <p:sldId id="295" r:id="rId16"/>
    <p:sldId id="306" r:id="rId17"/>
    <p:sldId id="289" r:id="rId18"/>
    <p:sldId id="308" r:id="rId19"/>
    <p:sldId id="304" r:id="rId20"/>
    <p:sldId id="284" r:id="rId21"/>
    <p:sldId id="281" r:id="rId22"/>
    <p:sldId id="301" r:id="rId23"/>
    <p:sldId id="302" r:id="rId24"/>
    <p:sldId id="311" r:id="rId25"/>
    <p:sldId id="315" r:id="rId26"/>
    <p:sldId id="285" r:id="rId27"/>
    <p:sldId id="282" r:id="rId28"/>
    <p:sldId id="299" r:id="rId29"/>
    <p:sldId id="309" r:id="rId30"/>
    <p:sldId id="310" r:id="rId31"/>
    <p:sldId id="314" r:id="rId32"/>
    <p:sldId id="312" r:id="rId33"/>
    <p:sldId id="313" r:id="rId34"/>
    <p:sldId id="317" r:id="rId35"/>
    <p:sldId id="28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48" autoAdjust="0"/>
    <p:restoredTop sz="47796" autoAdjust="0"/>
  </p:normalViewPr>
  <p:slideViewPr>
    <p:cSldViewPr>
      <p:cViewPr varScale="1">
        <p:scale>
          <a:sx n="52" d="100"/>
          <a:sy n="52" d="100"/>
        </p:scale>
        <p:origin x="363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focuses on site customization of list and columns that can be accomplished in SharePoint 2013 using the browser or SharePoint Designer 2013. You will learn how to use the new SharePoint 2013 user interface to configure important site settings and to create essential site elements such as pages, lists, document libraries and child sites. You will also learn how to customize lists by creating and managing custom site columns and content types. The module concludes with an in-depth look at building no-code solutions which involve creating custom site columns and content types.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create column level validation for your lists to ensure that data is properly entered by your users. Column level validation is performed by creating a formula that must evaluate to “true”. If it doe not you can display a validation error message.</a:t>
            </a:r>
            <a:endParaRPr lang="en-US" dirty="0"/>
          </a:p>
        </p:txBody>
      </p:sp>
    </p:spTree>
    <p:extLst>
      <p:ext uri="{BB962C8B-B14F-4D97-AF65-F5344CB8AC3E}">
        <p14:creationId xmlns:p14="http://schemas.microsoft.com/office/powerpoint/2010/main" val="398440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achieve column validation when</a:t>
            </a:r>
            <a:r>
              <a:rPr lang="nl-BE" baseline="0" dirty="0" smtClean="0"/>
              <a:t> you create a new column or modify an existing column. </a:t>
            </a:r>
          </a:p>
          <a:p>
            <a:endParaRPr lang="nl-BE" baseline="0" dirty="0" smtClean="0"/>
          </a:p>
          <a:p>
            <a:r>
              <a:rPr lang="nl-BE" baseline="0" dirty="0" smtClean="0"/>
              <a:t>Notice the new section </a:t>
            </a:r>
            <a:r>
              <a:rPr lang="nl-BE" b="1" baseline="0" dirty="0" smtClean="0"/>
              <a:t>Column Validation</a:t>
            </a:r>
            <a:r>
              <a:rPr lang="nl-BE" b="0" baseline="0" dirty="0" smtClean="0"/>
              <a:t> where you can enter a formula against which the data entered in that column will be validated. The formula must evaluate to true before the list item can be saved.</a:t>
            </a:r>
            <a:endParaRPr lang="en-US" dirty="0"/>
          </a:p>
        </p:txBody>
      </p:sp>
    </p:spTree>
    <p:extLst>
      <p:ext uri="{BB962C8B-B14F-4D97-AF65-F5344CB8AC3E}">
        <p14:creationId xmlns:p14="http://schemas.microsoft.com/office/powerpoint/2010/main" val="40670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Calculated columns do not receive user input.</a:t>
            </a:r>
            <a:r>
              <a:rPr lang="en-US" baseline="0" dirty="0" smtClean="0"/>
              <a:t> They generate a value based on the values of other columns. For example you could calculate an extended price based on a column price multiplied by a quantity. </a:t>
            </a:r>
            <a:endParaRPr lang="en-US" dirty="0"/>
          </a:p>
        </p:txBody>
      </p:sp>
    </p:spTree>
    <p:extLst>
      <p:ext uri="{BB962C8B-B14F-4D97-AF65-F5344CB8AC3E}">
        <p14:creationId xmlns:p14="http://schemas.microsoft.com/office/powerpoint/2010/main" val="1236077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and libraries</a:t>
            </a:r>
            <a:r>
              <a:rPr lang="en-US" baseline="0" dirty="0" smtClean="0"/>
              <a:t> support versioning of items. This may be used in conjunction with check in/ check out, but is not necessary. The goal of versioning is to maintain a history of changes to an item. The versions are stored as complete copies of the previous item, not just the delta. For this reason, versioning can impact site quota limits if left unchecked.</a:t>
            </a:r>
            <a:endParaRPr lang="en-US" dirty="0"/>
          </a:p>
        </p:txBody>
      </p:sp>
    </p:spTree>
    <p:extLst>
      <p:ext uri="{BB962C8B-B14F-4D97-AF65-F5344CB8AC3E}">
        <p14:creationId xmlns:p14="http://schemas.microsoft.com/office/powerpoint/2010/main" val="1271434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feature that enables users to see previous versions of items and compare them to see what changed. You can also restore the previous version which create a new version number and copies the previous version information.</a:t>
            </a:r>
            <a:endParaRPr lang="en-US" dirty="0"/>
          </a:p>
        </p:txBody>
      </p:sp>
    </p:spTree>
    <p:extLst>
      <p:ext uri="{BB962C8B-B14F-4D97-AF65-F5344CB8AC3E}">
        <p14:creationId xmlns:p14="http://schemas.microsoft.com/office/powerpoint/2010/main" val="250006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70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2091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41850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list names, columns have</a:t>
            </a:r>
            <a:r>
              <a:rPr lang="en-US" baseline="0" dirty="0" smtClean="0"/>
              <a:t> two names. The internal name is created when the field is created and cannot be changed, the Display Name is initially the same but can be changed later. Any spaces in the initial name are converted to “_x0020_”. To avoid tis do not use space in the column names when creating them. Change the name after you have created the column, adding spaces for clarity, later.</a:t>
            </a:r>
            <a:endParaRPr lang="en-US" dirty="0"/>
          </a:p>
        </p:txBody>
      </p:sp>
    </p:spTree>
    <p:extLst>
      <p:ext uri="{BB962C8B-B14F-4D97-AF65-F5344CB8AC3E}">
        <p14:creationId xmlns:p14="http://schemas.microsoft.com/office/powerpoint/2010/main" val="300901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data types for Site Columns are the same as for List Columns, with</a:t>
            </a:r>
            <a:r>
              <a:rPr lang="en-US" baseline="0" dirty="0" smtClean="0"/>
              <a:t> some exceptions. For example you cannot create an External Data Column as a site column.</a:t>
            </a:r>
            <a:endParaRPr lang="en-US" dirty="0"/>
          </a:p>
        </p:txBody>
      </p:sp>
    </p:spTree>
    <p:extLst>
      <p:ext uri="{BB962C8B-B14F-4D97-AF65-F5344CB8AC3E}">
        <p14:creationId xmlns:p14="http://schemas.microsoft.com/office/powerpoint/2010/main" val="121694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your lab you will create Site Columns for your Products Content Type.</a:t>
            </a:r>
            <a:r>
              <a:rPr lang="en-US" baseline="0" dirty="0" smtClean="0"/>
              <a:t> There are many good reasons to use Site Columns rather than list columns, the most important being reusability. As site columns are defined at the site level they can be reused on many lists and libraries.</a:t>
            </a:r>
            <a:endParaRPr lang="en-US" dirty="0"/>
          </a:p>
        </p:txBody>
      </p:sp>
    </p:spTree>
    <p:extLst>
      <p:ext uri="{BB962C8B-B14F-4D97-AF65-F5344CB8AC3E}">
        <p14:creationId xmlns:p14="http://schemas.microsoft.com/office/powerpoint/2010/main" val="429299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797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38330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Types are hierarchical and must descend from a “parent”. The top most parent is</a:t>
            </a:r>
            <a:r>
              <a:rPr lang="en-US" baseline="0" dirty="0" smtClean="0"/>
              <a:t> the List Item. All content types come from this common parent and add additional fields as metadata to describe the content they contain.</a:t>
            </a:r>
            <a:endParaRPr lang="en-US" dirty="0"/>
          </a:p>
        </p:txBody>
      </p:sp>
    </p:spTree>
    <p:extLst>
      <p:ext uri="{BB962C8B-B14F-4D97-AF65-F5344CB8AC3E}">
        <p14:creationId xmlns:p14="http://schemas.microsoft.com/office/powerpoint/2010/main" val="2043795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fictitious company, the Product content type is a list item, so we will have it descend from Item. The product images</a:t>
            </a:r>
            <a:r>
              <a:rPr lang="en-US" baseline="0" dirty="0" smtClean="0"/>
              <a:t> are files so we will have the image descend from Document. It is important to consider what the parent content type is in order for you to minimize the amount of work you have to do on the solution that you are building.</a:t>
            </a:r>
            <a:endParaRPr lang="en-US" dirty="0"/>
          </a:p>
        </p:txBody>
      </p:sp>
    </p:spTree>
    <p:extLst>
      <p:ext uri="{BB962C8B-B14F-4D97-AF65-F5344CB8AC3E}">
        <p14:creationId xmlns:p14="http://schemas.microsoft.com/office/powerpoint/2010/main" val="1866995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 shot shows the completed Product Content type. Notice the column on the far right, it shows the inheritance</a:t>
            </a:r>
            <a:r>
              <a:rPr lang="en-US" baseline="0" dirty="0" smtClean="0"/>
              <a:t> of the column. In this case only the Title column was inherited from the Item content type.</a:t>
            </a:r>
            <a:endParaRPr lang="en-US" dirty="0"/>
          </a:p>
        </p:txBody>
      </p:sp>
    </p:spTree>
    <p:extLst>
      <p:ext uri="{BB962C8B-B14F-4D97-AF65-F5344CB8AC3E}">
        <p14:creationId xmlns:p14="http://schemas.microsoft.com/office/powerpoint/2010/main" val="1811617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3109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lists and</a:t>
            </a:r>
            <a:r>
              <a:rPr lang="en-US" baseline="0" dirty="0" smtClean="0"/>
              <a:t> libraries that you have worked with in SharePoint contain a single Content Type association. When building advanced solutions in SharePoint you have to consider that you can override this behavior and add your own content type association (or many associations). This is where you, as a SharePoint expert, must make decisions about how the information in your solution will </a:t>
            </a:r>
            <a:r>
              <a:rPr lang="en-US" baseline="0" smtClean="0"/>
              <a:t>be stored.</a:t>
            </a:r>
            <a:endParaRPr lang="en-US" dirty="0"/>
          </a:p>
        </p:txBody>
      </p:sp>
    </p:spTree>
    <p:extLst>
      <p:ext uri="{BB962C8B-B14F-4D97-AF65-F5344CB8AC3E}">
        <p14:creationId xmlns:p14="http://schemas.microsoft.com/office/powerpoint/2010/main" val="2364932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4290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Aside from the new look and new name (“Apps”) , SharePoint</a:t>
            </a:r>
            <a:r>
              <a:rPr lang="en-US" baseline="0" dirty="0" smtClean="0"/>
              <a:t> lists and libraries are still the main storage location for all your content in SharePoint. Many of the lists and libraries have gotten a “face lift” with updates to the UI. </a:t>
            </a:r>
            <a:endParaRPr lang="en-US" dirty="0"/>
          </a:p>
        </p:txBody>
      </p:sp>
    </p:spTree>
    <p:extLst>
      <p:ext uri="{BB962C8B-B14F-4D97-AF65-F5344CB8AC3E}">
        <p14:creationId xmlns:p14="http://schemas.microsoft.com/office/powerpoint/2010/main" val="2709446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 new list is very similar to the process</a:t>
            </a:r>
            <a:r>
              <a:rPr lang="en-US" baseline="0" dirty="0" smtClean="0"/>
              <a:t> in SharePoint 2010 except you choose “Add an App”. Then complete the necessary information to complete the creation process. Once the new list is created the Site Contents page reflects the new list and highlights it with a “new” icon. List settings are accessed through the ellipsis (“…”) menu.</a:t>
            </a:r>
            <a:endParaRPr lang="en-US" dirty="0"/>
          </a:p>
        </p:txBody>
      </p:sp>
    </p:spTree>
    <p:extLst>
      <p:ext uri="{BB962C8B-B14F-4D97-AF65-F5344CB8AC3E}">
        <p14:creationId xmlns:p14="http://schemas.microsoft.com/office/powerpoint/2010/main" val="31650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in SharePoint it is considered a best practice to create your lists and libraries with no spaces in the initial name. This can later be changed through the list</a:t>
            </a:r>
            <a:r>
              <a:rPr lang="en-US" baseline="0" dirty="0" smtClean="0"/>
              <a:t> settings. By omitting the spaces you prevent SharePoint from replacing the spaces with “%20” in the list URL. This leads to cleaner URLs for your lists and libraries.</a:t>
            </a:r>
            <a:endParaRPr lang="en-US" dirty="0"/>
          </a:p>
        </p:txBody>
      </p:sp>
    </p:spTree>
    <p:extLst>
      <p:ext uri="{BB962C8B-B14F-4D97-AF65-F5344CB8AC3E}">
        <p14:creationId xmlns:p14="http://schemas.microsoft.com/office/powerpoint/2010/main" val="406806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 Settings page is used to configure all of the options on the list like permissions, content types, and versioning. </a:t>
            </a:r>
            <a:endParaRPr lang="en-US" dirty="0"/>
          </a:p>
        </p:txBody>
      </p:sp>
    </p:spTree>
    <p:extLst>
      <p:ext uri="{BB962C8B-B14F-4D97-AF65-F5344CB8AC3E}">
        <p14:creationId xmlns:p14="http://schemas.microsoft.com/office/powerpoint/2010/main" val="17374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big difference between “List Columns” and “Site Columns” when it comes to list design. In this graphic the columns are added to the list and are only available on this list. As a result,</a:t>
            </a:r>
            <a:r>
              <a:rPr lang="en-US" baseline="0" dirty="0" smtClean="0"/>
              <a:t> if you need to reuse the column settings on another list, you will have to duplicate the effort.</a:t>
            </a:r>
            <a:endParaRPr lang="en-US" dirty="0"/>
          </a:p>
        </p:txBody>
      </p:sp>
    </p:spTree>
    <p:extLst>
      <p:ext uri="{BB962C8B-B14F-4D97-AF65-F5344CB8AC3E}">
        <p14:creationId xmlns:p14="http://schemas.microsoft.com/office/powerpoint/2010/main" val="402071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custom</a:t>
            </a:r>
            <a:r>
              <a:rPr lang="en-US" baseline="0" dirty="0" smtClean="0"/>
              <a:t> columns to a list is done through the list settings. You have a choice of data types when you add columns to the list. It is important to consider how the data will be used when you select a data type for your columns.</a:t>
            </a:r>
            <a:endParaRPr lang="en-US" dirty="0"/>
          </a:p>
        </p:txBody>
      </p:sp>
    </p:spTree>
    <p:extLst>
      <p:ext uri="{BB962C8B-B14F-4D97-AF65-F5344CB8AC3E}">
        <p14:creationId xmlns:p14="http://schemas.microsoft.com/office/powerpoint/2010/main" val="111702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a:t>
            </a:r>
            <a:r>
              <a:rPr lang="en-US" baseline="0" dirty="0" smtClean="0"/>
              <a:t> SharePoint 2013, you can indicate that a column must contain unique values within the list.  This means that no duplicate values can occur in the list for that column. Once the unique column constraint has been configured on an existing column in an existing list, the save item action will fail if a duplicate value is already present for that column in another item.</a:t>
            </a:r>
            <a:endParaRPr lang="en-US" dirty="0" smtClean="0"/>
          </a:p>
          <a:p>
            <a:pPr marL="0" indent="0">
              <a:buFont typeface="Arial" pitchFamily="34" charset="0"/>
              <a:buNone/>
            </a:pPr>
            <a:endParaRPr lang="en-US" baseline="0" dirty="0" smtClean="0"/>
          </a:p>
          <a:p>
            <a:pPr marL="0" indent="0">
              <a:buFont typeface="Arial" pitchFamily="34" charset="0"/>
              <a:buNone/>
            </a:pPr>
            <a:r>
              <a:rPr lang="nl-BE" baseline="0" dirty="0" smtClean="0"/>
              <a:t>A column can only be defined as unique when the column is indexed. However, when you configure a column to be unique, SharePoint will prompt you informing you that it will configuring the column indexing for you.</a:t>
            </a:r>
            <a:endParaRPr lang="en-US" dirty="0" smtClean="0"/>
          </a:p>
          <a:p>
            <a:pPr marL="0" indent="0">
              <a:buFont typeface="Arial" pitchFamily="34" charset="0"/>
              <a:buNone/>
            </a:pPr>
            <a:endParaRPr lang="en-US" baseline="0" dirty="0" smtClean="0"/>
          </a:p>
        </p:txBody>
      </p:sp>
    </p:spTree>
    <p:extLst>
      <p:ext uri="{BB962C8B-B14F-4D97-AF65-F5344CB8AC3E}">
        <p14:creationId xmlns:p14="http://schemas.microsoft.com/office/powerpoint/2010/main" val="330471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Lists and Content Types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Column-level Validation Settings</a:t>
            </a:r>
            <a:endParaRPr lang="en-US" dirty="0"/>
          </a:p>
        </p:txBody>
      </p:sp>
      <p:sp>
        <p:nvSpPr>
          <p:cNvPr id="3" name="Content Placeholder 2"/>
          <p:cNvSpPr>
            <a:spLocks noGrp="1"/>
          </p:cNvSpPr>
          <p:nvPr>
            <p:ph idx="1"/>
          </p:nvPr>
        </p:nvSpPr>
        <p:spPr/>
        <p:txBody>
          <a:bodyPr/>
          <a:lstStyle/>
          <a:p>
            <a:r>
              <a:rPr lang="en-US" dirty="0" smtClean="0"/>
              <a:t>Columns can define validation formulas</a:t>
            </a:r>
          </a:p>
          <a:p>
            <a:pPr lvl="1"/>
            <a:r>
              <a:rPr lang="en-US" dirty="0" smtClean="0"/>
              <a:t>Allows for domain-specific validation </a:t>
            </a:r>
          </a:p>
          <a:p>
            <a:pPr lvl="1"/>
            <a:r>
              <a:rPr lang="en-US" dirty="0" smtClean="0"/>
              <a:t>Example: Product Code must be exactly 6 characters</a:t>
            </a:r>
          </a:p>
          <a:p>
            <a:pPr lvl="1"/>
            <a:endParaRPr lang="en-US" dirty="0"/>
          </a:p>
        </p:txBody>
      </p:sp>
      <p:pic>
        <p:nvPicPr>
          <p:cNvPr id="4" name="Picture 3"/>
          <p:cNvPicPr>
            <a:picLocks noChangeAspect="1"/>
          </p:cNvPicPr>
          <p:nvPr/>
        </p:nvPicPr>
        <p:blipFill>
          <a:blip r:embed="rId3"/>
          <a:stretch>
            <a:fillRect/>
          </a:stretch>
        </p:blipFill>
        <p:spPr>
          <a:xfrm>
            <a:off x="1143000" y="2946482"/>
            <a:ext cx="4071937" cy="2184236"/>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971800" y="5257800"/>
            <a:ext cx="4038600" cy="1471944"/>
          </a:xfrm>
          <a:prstGeom prst="rect">
            <a:avLst/>
          </a:prstGeom>
          <a:ln>
            <a:solidFill>
              <a:schemeClr val="bg1">
                <a:lumMod val="50000"/>
              </a:schemeClr>
            </a:solidFill>
          </a:ln>
        </p:spPr>
      </p:pic>
      <p:sp>
        <p:nvSpPr>
          <p:cNvPr id="6" name="Rectangle 5"/>
          <p:cNvSpPr/>
          <p:nvPr/>
        </p:nvSpPr>
        <p:spPr>
          <a:xfrm>
            <a:off x="7270356" y="5715000"/>
            <a:ext cx="1573901" cy="431882"/>
          </a:xfrm>
          <a:prstGeom prst="rect">
            <a:avLst/>
          </a:prstGeom>
          <a:solidFill>
            <a:schemeClr val="accent2">
              <a:lumMod val="40000"/>
              <a:lumOff val="6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User experience when a formula returns false</a:t>
            </a:r>
            <a:endParaRPr lang="en-US" sz="1000" dirty="0">
              <a:solidFill>
                <a:schemeClr val="tx1"/>
              </a:solidFill>
            </a:endParaRPr>
          </a:p>
        </p:txBody>
      </p:sp>
      <p:cxnSp>
        <p:nvCxnSpPr>
          <p:cNvPr id="7" name="Straight Arrow Connector 6"/>
          <p:cNvCxnSpPr>
            <a:stCxn id="6" idx="1"/>
          </p:cNvCxnSpPr>
          <p:nvPr/>
        </p:nvCxnSpPr>
        <p:spPr>
          <a:xfrm flipH="1">
            <a:off x="6336064" y="5930941"/>
            <a:ext cx="934292" cy="247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5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List-level Validation Settings</a:t>
            </a:r>
            <a:endParaRPr lang="en-US" dirty="0"/>
          </a:p>
        </p:txBody>
      </p:sp>
      <p:sp>
        <p:nvSpPr>
          <p:cNvPr id="3" name="Content Placeholder 2"/>
          <p:cNvSpPr>
            <a:spLocks noGrp="1"/>
          </p:cNvSpPr>
          <p:nvPr>
            <p:ph idx="1"/>
          </p:nvPr>
        </p:nvSpPr>
        <p:spPr/>
        <p:txBody>
          <a:bodyPr/>
          <a:lstStyle/>
          <a:p>
            <a:r>
              <a:rPr lang="en-US" dirty="0" smtClean="0"/>
              <a:t>SharePoint supports list-scoped validation rules</a:t>
            </a:r>
          </a:p>
          <a:p>
            <a:pPr lvl="1"/>
            <a:r>
              <a:rPr lang="en-US" dirty="0" smtClean="0"/>
              <a:t>Evaluation rules can look at multiple columns</a:t>
            </a:r>
            <a:endParaRPr lang="en-US" dirty="0"/>
          </a:p>
        </p:txBody>
      </p:sp>
      <p:pic>
        <p:nvPicPr>
          <p:cNvPr id="4" name="Picture 3"/>
          <p:cNvPicPr>
            <a:picLocks noChangeAspect="1"/>
          </p:cNvPicPr>
          <p:nvPr/>
        </p:nvPicPr>
        <p:blipFill>
          <a:blip r:embed="rId3"/>
          <a:stretch>
            <a:fillRect/>
          </a:stretch>
        </p:blipFill>
        <p:spPr>
          <a:xfrm>
            <a:off x="990600" y="3195804"/>
            <a:ext cx="3893376" cy="2976905"/>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3625022" y="2740736"/>
            <a:ext cx="4447616" cy="3736264"/>
          </a:xfrm>
          <a:prstGeom prst="rect">
            <a:avLst/>
          </a:prstGeom>
          <a:ln w="12700">
            <a:solidFill>
              <a:schemeClr val="tx1"/>
            </a:solidFill>
          </a:ln>
        </p:spPr>
      </p:pic>
      <p:cxnSp>
        <p:nvCxnSpPr>
          <p:cNvPr id="9" name="Straight Arrow Connector 8"/>
          <p:cNvCxnSpPr>
            <a:stCxn id="11" idx="0"/>
          </p:cNvCxnSpPr>
          <p:nvPr/>
        </p:nvCxnSpPr>
        <p:spPr>
          <a:xfrm flipV="1">
            <a:off x="1506478" y="3780202"/>
            <a:ext cx="1990625" cy="155798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37124" y="5338189"/>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40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a:t>
            </a:r>
            <a:endParaRPr lang="en-US" dirty="0"/>
          </a:p>
        </p:txBody>
      </p:sp>
      <p:sp>
        <p:nvSpPr>
          <p:cNvPr id="3" name="Content Placeholder 2"/>
          <p:cNvSpPr>
            <a:spLocks noGrp="1"/>
          </p:cNvSpPr>
          <p:nvPr>
            <p:ph idx="1"/>
          </p:nvPr>
        </p:nvSpPr>
        <p:spPr/>
        <p:txBody>
          <a:bodyPr/>
          <a:lstStyle/>
          <a:p>
            <a:pPr lvl="1"/>
            <a:r>
              <a:rPr lang="en-US" dirty="0" smtClean="0"/>
              <a:t>SharePoint 2013 supports calculated columns</a:t>
            </a:r>
          </a:p>
          <a:p>
            <a:pPr lvl="2"/>
            <a:r>
              <a:rPr lang="en-US" dirty="0" smtClean="0"/>
              <a:t>Based on the evaluation of custom formulas</a:t>
            </a:r>
          </a:p>
          <a:p>
            <a:pPr lvl="2"/>
            <a:r>
              <a:rPr lang="en-US" dirty="0" smtClean="0"/>
              <a:t>Formula can reference other columns in list</a:t>
            </a:r>
          </a:p>
          <a:p>
            <a:pPr lvl="2"/>
            <a:r>
              <a:rPr lang="en-US" dirty="0" smtClean="0"/>
              <a:t>Formulas can use built-in function much like Microsoft Excel</a:t>
            </a:r>
          </a:p>
          <a:p>
            <a:pPr lvl="2"/>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457700" y="3581400"/>
            <a:ext cx="3678131" cy="2528715"/>
          </a:xfrm>
          <a:prstGeom prst="rect">
            <a:avLst/>
          </a:prstGeom>
          <a:noFill/>
          <a:ln>
            <a:solidFill>
              <a:schemeClr val="bg1">
                <a:lumMod val="50000"/>
              </a:schemeClr>
            </a:solidFill>
          </a:ln>
        </p:spPr>
      </p:pic>
      <p:pic>
        <p:nvPicPr>
          <p:cNvPr id="8" name="Picture 7"/>
          <p:cNvPicPr>
            <a:picLocks noChangeAspect="1"/>
          </p:cNvPicPr>
          <p:nvPr/>
        </p:nvPicPr>
        <p:blipFill>
          <a:blip r:embed="rId4"/>
          <a:stretch>
            <a:fillRect/>
          </a:stretch>
        </p:blipFill>
        <p:spPr>
          <a:xfrm>
            <a:off x="887702" y="3346729"/>
            <a:ext cx="2508567" cy="3199872"/>
          </a:xfrm>
          <a:prstGeom prst="rect">
            <a:avLst/>
          </a:prstGeom>
          <a:ln>
            <a:solidFill>
              <a:schemeClr val="bg1">
                <a:lumMod val="50000"/>
              </a:schemeClr>
            </a:solidFill>
          </a:ln>
        </p:spPr>
      </p:pic>
      <p:cxnSp>
        <p:nvCxnSpPr>
          <p:cNvPr id="10" name="Straight Arrow Connector 9"/>
          <p:cNvCxnSpPr/>
          <p:nvPr/>
        </p:nvCxnSpPr>
        <p:spPr>
          <a:xfrm flipV="1">
            <a:off x="2141985" y="5023129"/>
            <a:ext cx="2107646" cy="10473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38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Versioning</a:t>
            </a:r>
            <a:endParaRPr lang="en-US" dirty="0"/>
          </a:p>
        </p:txBody>
      </p:sp>
      <p:sp>
        <p:nvSpPr>
          <p:cNvPr id="3" name="Content Placeholder 2"/>
          <p:cNvSpPr>
            <a:spLocks noGrp="1"/>
          </p:cNvSpPr>
          <p:nvPr>
            <p:ph idx="1"/>
          </p:nvPr>
        </p:nvSpPr>
        <p:spPr/>
        <p:txBody>
          <a:bodyPr/>
          <a:lstStyle/>
          <a:p>
            <a:r>
              <a:rPr lang="en-US" dirty="0" smtClean="0"/>
              <a:t>List support versioning</a:t>
            </a:r>
          </a:p>
          <a:p>
            <a:pPr lvl="1"/>
            <a:r>
              <a:rPr lang="en-US" dirty="0" smtClean="0"/>
              <a:t>Can track and restore overwritten versions of an item</a:t>
            </a:r>
            <a:endParaRPr lang="en-US" dirty="0"/>
          </a:p>
        </p:txBody>
      </p:sp>
      <p:pic>
        <p:nvPicPr>
          <p:cNvPr id="6" name="Picture 5"/>
          <p:cNvPicPr>
            <a:picLocks noChangeAspect="1"/>
          </p:cNvPicPr>
          <p:nvPr/>
        </p:nvPicPr>
        <p:blipFill>
          <a:blip r:embed="rId3"/>
          <a:stretch>
            <a:fillRect/>
          </a:stretch>
        </p:blipFill>
        <p:spPr>
          <a:xfrm>
            <a:off x="413403" y="2673004"/>
            <a:ext cx="3181235" cy="2432396"/>
          </a:xfrm>
          <a:prstGeom prst="rect">
            <a:avLst/>
          </a:prstGeom>
          <a:ln>
            <a:solidFill>
              <a:schemeClr val="bg1">
                <a:lumMod val="50000"/>
              </a:schemeClr>
            </a:solidFill>
          </a:ln>
        </p:spPr>
      </p:pic>
      <p:cxnSp>
        <p:nvCxnSpPr>
          <p:cNvPr id="7" name="Straight Arrow Connector 6"/>
          <p:cNvCxnSpPr>
            <a:stCxn id="8" idx="0"/>
          </p:cNvCxnSpPr>
          <p:nvPr/>
        </p:nvCxnSpPr>
        <p:spPr>
          <a:xfrm flipV="1">
            <a:off x="883393" y="3352800"/>
            <a:ext cx="1097807" cy="81204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14038" y="4164844"/>
            <a:ext cx="938709" cy="2025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057400" y="3200400"/>
            <a:ext cx="3866957" cy="3048000"/>
          </a:xfrm>
          <a:prstGeom prst="rect">
            <a:avLst/>
          </a:prstGeom>
          <a:ln>
            <a:solidFill>
              <a:schemeClr val="bg1">
                <a:lumMod val="50000"/>
              </a:schemeClr>
            </a:solidFill>
          </a:ln>
        </p:spPr>
      </p:pic>
    </p:spTree>
    <p:extLst>
      <p:ext uri="{BB962C8B-B14F-4D97-AF65-F5344CB8AC3E}">
        <p14:creationId xmlns:p14="http://schemas.microsoft.com/office/powerpoint/2010/main" val="271161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User can view previous versions of a list item</a:t>
            </a:r>
          </a:p>
          <a:p>
            <a:pPr lvl="1"/>
            <a:r>
              <a:rPr lang="en-US" sz="2000" dirty="0" smtClean="0"/>
              <a:t>Can serve as a poor man's audit log</a:t>
            </a:r>
          </a:p>
          <a:p>
            <a:pPr lvl="1"/>
            <a:r>
              <a:rPr lang="en-US" sz="2000" dirty="0" smtClean="0"/>
              <a:t>User can restore pervious on top of current version</a:t>
            </a:r>
          </a:p>
          <a:p>
            <a:pPr lvl="1"/>
            <a:r>
              <a:rPr lang="en-US" sz="2000" dirty="0" smtClean="0"/>
              <a:t>Restoring version always creates new version number</a:t>
            </a:r>
            <a:endParaRPr lang="en-US" sz="2000" dirty="0"/>
          </a:p>
        </p:txBody>
      </p:sp>
      <p:sp>
        <p:nvSpPr>
          <p:cNvPr id="2" name="Title 1"/>
          <p:cNvSpPr>
            <a:spLocks noGrp="1"/>
          </p:cNvSpPr>
          <p:nvPr>
            <p:ph type="title"/>
          </p:nvPr>
        </p:nvSpPr>
        <p:spPr/>
        <p:txBody>
          <a:bodyPr/>
          <a:lstStyle/>
          <a:p>
            <a:r>
              <a:rPr lang="en-US" dirty="0" smtClean="0"/>
              <a:t>List Item Version History</a:t>
            </a:r>
            <a:endParaRPr lang="en-US" dirty="0"/>
          </a:p>
        </p:txBody>
      </p:sp>
      <p:grpSp>
        <p:nvGrpSpPr>
          <p:cNvPr id="19" name="Group 18"/>
          <p:cNvGrpSpPr/>
          <p:nvPr/>
        </p:nvGrpSpPr>
        <p:grpSpPr>
          <a:xfrm>
            <a:off x="1143000" y="3124200"/>
            <a:ext cx="6629400" cy="3562892"/>
            <a:chOff x="152400" y="2206500"/>
            <a:chExt cx="8229600" cy="4422900"/>
          </a:xfrm>
        </p:grpSpPr>
        <p:pic>
          <p:nvPicPr>
            <p:cNvPr id="13" name="Picture 12"/>
            <p:cNvPicPr>
              <a:picLocks noChangeAspect="1"/>
            </p:cNvPicPr>
            <p:nvPr/>
          </p:nvPicPr>
          <p:blipFill>
            <a:blip r:embed="rId3"/>
            <a:stretch>
              <a:fillRect/>
            </a:stretch>
          </p:blipFill>
          <p:spPr>
            <a:xfrm>
              <a:off x="152400" y="2206500"/>
              <a:ext cx="3951957" cy="1469650"/>
            </a:xfrm>
            <a:prstGeom prst="rect">
              <a:avLst/>
            </a:prstGeom>
            <a:ln>
              <a:solidFill>
                <a:schemeClr val="bg1">
                  <a:lumMod val="50000"/>
                </a:schemeClr>
              </a:solidFill>
            </a:ln>
          </p:spPr>
        </p:pic>
        <p:sp>
          <p:nvSpPr>
            <p:cNvPr id="14" name="Rectangle 13"/>
            <p:cNvSpPr/>
            <p:nvPr/>
          </p:nvSpPr>
          <p:spPr>
            <a:xfrm>
              <a:off x="3581400" y="2590800"/>
              <a:ext cx="4800600" cy="40386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3752681" y="2714354"/>
              <a:ext cx="4149156" cy="3429000"/>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307507" y="5180385"/>
              <a:ext cx="1924050" cy="1323975"/>
            </a:xfrm>
            <a:prstGeom prst="rect">
              <a:avLst/>
            </a:prstGeom>
            <a:ln w="28575">
              <a:solidFill>
                <a:schemeClr val="accent1"/>
              </a:solidFill>
            </a:ln>
          </p:spPr>
        </p:pic>
        <p:cxnSp>
          <p:nvCxnSpPr>
            <p:cNvPr id="7" name="Straight Arrow Connector 6"/>
            <p:cNvCxnSpPr/>
            <p:nvPr/>
          </p:nvCxnSpPr>
          <p:spPr>
            <a:xfrm>
              <a:off x="4948279" y="4572709"/>
              <a:ext cx="1295400" cy="69411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05279" y="4433387"/>
              <a:ext cx="1143000" cy="2286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419181" y="2819400"/>
              <a:ext cx="1333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963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customizing the Product Ideas list</a:t>
            </a:r>
            <a:endParaRPr lang="en-US" dirty="0"/>
          </a:p>
        </p:txBody>
      </p:sp>
    </p:spTree>
    <p:extLst>
      <p:ext uri="{BB962C8B-B14F-4D97-AF65-F5344CB8AC3E}">
        <p14:creationId xmlns:p14="http://schemas.microsoft.com/office/powerpoint/2010/main" val="80136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Ø"/>
            </a:pPr>
            <a:r>
              <a:rPr lang="en-US" dirty="0" smtClean="0"/>
              <a:t>Creating Site Columns </a:t>
            </a:r>
          </a:p>
          <a:p>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3849310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lstStyle/>
          <a:p>
            <a:r>
              <a:rPr lang="en-US" dirty="0" smtClean="0"/>
              <a:t>Reusable column templates that define…</a:t>
            </a:r>
          </a:p>
          <a:p>
            <a:pPr lvl="1"/>
            <a:r>
              <a:rPr lang="en-US" dirty="0" smtClean="0"/>
              <a:t>The underlying field type for column value</a:t>
            </a:r>
          </a:p>
          <a:p>
            <a:pPr lvl="1"/>
            <a:r>
              <a:rPr lang="en-US" dirty="0" smtClean="0"/>
              <a:t>The default value</a:t>
            </a:r>
          </a:p>
          <a:p>
            <a:pPr lvl="1"/>
            <a:r>
              <a:rPr lang="en-US" dirty="0" smtClean="0"/>
              <a:t>Rendering characteristics</a:t>
            </a:r>
          </a:p>
          <a:p>
            <a:pPr lvl="1"/>
            <a:endParaRPr lang="en-US" dirty="0"/>
          </a:p>
          <a:p>
            <a:r>
              <a:rPr lang="en-US" dirty="0" smtClean="0"/>
              <a:t>Each site has its own Site Column Gallery</a:t>
            </a:r>
          </a:p>
          <a:p>
            <a:pPr lvl="1"/>
            <a:r>
              <a:rPr lang="en-US" dirty="0" smtClean="0"/>
              <a:t>Site columns available in current site and sites below</a:t>
            </a:r>
          </a:p>
          <a:p>
            <a:pPr lvl="1"/>
            <a:r>
              <a:rPr lang="en-US" dirty="0" smtClean="0"/>
              <a:t>Site columns in top site available to site collection</a:t>
            </a:r>
          </a:p>
        </p:txBody>
      </p:sp>
    </p:spTree>
    <p:extLst>
      <p:ext uri="{BB962C8B-B14F-4D97-AF65-F5344CB8AC3E}">
        <p14:creationId xmlns:p14="http://schemas.microsoft.com/office/powerpoint/2010/main" val="238218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Name versus Internal Name</a:t>
            </a:r>
            <a:endParaRPr lang="en-US" dirty="0"/>
          </a:p>
        </p:txBody>
      </p:sp>
      <p:sp>
        <p:nvSpPr>
          <p:cNvPr id="3" name="Content Placeholder 2"/>
          <p:cNvSpPr>
            <a:spLocks noGrp="1"/>
          </p:cNvSpPr>
          <p:nvPr>
            <p:ph idx="1"/>
          </p:nvPr>
        </p:nvSpPr>
        <p:spPr/>
        <p:txBody>
          <a:bodyPr/>
          <a:lstStyle/>
          <a:p>
            <a:r>
              <a:rPr lang="en-US" dirty="0" smtClean="0"/>
              <a:t>Each site column really has two names</a:t>
            </a:r>
          </a:p>
          <a:p>
            <a:pPr lvl="1"/>
            <a:r>
              <a:rPr lang="en-US" dirty="0" smtClean="0"/>
              <a:t>Site column has display name and internal name</a:t>
            </a:r>
          </a:p>
          <a:p>
            <a:pPr lvl="1"/>
            <a:r>
              <a:rPr lang="en-US" dirty="0" smtClean="0"/>
              <a:t>Both names created when the site column is created</a:t>
            </a:r>
          </a:p>
          <a:p>
            <a:pPr lvl="1"/>
            <a:r>
              <a:rPr lang="en-US" dirty="0" smtClean="0"/>
              <a:t>Best to omit spaces from name during creation</a:t>
            </a:r>
            <a:br>
              <a:rPr lang="en-US" dirty="0" smtClean="0"/>
            </a:br>
            <a:r>
              <a:rPr lang="en-US" sz="1800" i="1" dirty="0" smtClean="0"/>
              <a:t>adding a space results in an internal name with a </a:t>
            </a:r>
            <a:r>
              <a:rPr lang="en-US" sz="1800" i="1" dirty="0"/>
              <a:t>funky </a:t>
            </a:r>
            <a:r>
              <a:rPr lang="en-US" sz="1800" b="1" i="1" dirty="0"/>
              <a:t>_x0020_</a:t>
            </a:r>
            <a:endParaRPr lang="en-US" b="1" dirty="0" smtClean="0"/>
          </a:p>
          <a:p>
            <a:pPr lvl="1"/>
            <a:r>
              <a:rPr lang="en-US" dirty="0" smtClean="0"/>
              <a:t>Display name can be updated with space after creation</a:t>
            </a:r>
            <a:endParaRPr lang="en-US" dirty="0"/>
          </a:p>
        </p:txBody>
      </p:sp>
      <p:pic>
        <p:nvPicPr>
          <p:cNvPr id="4" name="Picture 3"/>
          <p:cNvPicPr>
            <a:picLocks noChangeAspect="1"/>
          </p:cNvPicPr>
          <p:nvPr/>
        </p:nvPicPr>
        <p:blipFill>
          <a:blip r:embed="rId3"/>
          <a:stretch>
            <a:fillRect/>
          </a:stretch>
        </p:blipFill>
        <p:spPr>
          <a:xfrm>
            <a:off x="1257871" y="4582395"/>
            <a:ext cx="3199829" cy="1797939"/>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876800" y="4588681"/>
            <a:ext cx="3262694" cy="1791653"/>
          </a:xfrm>
          <a:prstGeom prst="rect">
            <a:avLst/>
          </a:prstGeom>
          <a:ln>
            <a:solidFill>
              <a:schemeClr val="bg1">
                <a:lumMod val="50000"/>
              </a:schemeClr>
            </a:solidFill>
          </a:ln>
        </p:spPr>
      </p:pic>
      <p:sp>
        <p:nvSpPr>
          <p:cNvPr id="6" name="TextBox 5"/>
          <p:cNvSpPr txBox="1"/>
          <p:nvPr/>
        </p:nvSpPr>
        <p:spPr>
          <a:xfrm>
            <a:off x="1193179" y="4198418"/>
            <a:ext cx="3150221" cy="307777"/>
          </a:xfrm>
          <a:prstGeom prst="rect">
            <a:avLst/>
          </a:prstGeom>
          <a:noFill/>
        </p:spPr>
        <p:txBody>
          <a:bodyPr wrap="none" rtlCol="0">
            <a:spAutoFit/>
          </a:bodyPr>
          <a:lstStyle/>
          <a:p>
            <a:r>
              <a:rPr lang="en-US" sz="1400" dirty="0" smtClean="0">
                <a:solidFill>
                  <a:schemeClr val="tx2"/>
                </a:solidFill>
              </a:rPr>
              <a:t>Create site columns names like this…</a:t>
            </a:r>
            <a:endParaRPr lang="en-US" sz="1400" dirty="0">
              <a:solidFill>
                <a:schemeClr val="tx2"/>
              </a:solidFill>
            </a:endParaRPr>
          </a:p>
        </p:txBody>
      </p:sp>
      <p:sp>
        <p:nvSpPr>
          <p:cNvPr id="7" name="TextBox 6"/>
          <p:cNvSpPr txBox="1"/>
          <p:nvPr/>
        </p:nvSpPr>
        <p:spPr>
          <a:xfrm>
            <a:off x="4800600" y="4201395"/>
            <a:ext cx="1290738" cy="307777"/>
          </a:xfrm>
          <a:prstGeom prst="rect">
            <a:avLst/>
          </a:prstGeom>
          <a:noFill/>
        </p:spPr>
        <p:txBody>
          <a:bodyPr wrap="none" rtlCol="0">
            <a:spAutoFit/>
          </a:bodyPr>
          <a:lstStyle/>
          <a:p>
            <a:r>
              <a:rPr lang="en-US" sz="1400" dirty="0" smtClean="0">
                <a:solidFill>
                  <a:schemeClr val="tx2"/>
                </a:solidFill>
              </a:rPr>
              <a:t>Not like this…</a:t>
            </a:r>
            <a:endParaRPr lang="en-US" sz="1400" dirty="0">
              <a:solidFill>
                <a:schemeClr val="tx2"/>
              </a:solidFill>
            </a:endParaRPr>
          </a:p>
        </p:txBody>
      </p:sp>
    </p:spTree>
    <p:extLst>
      <p:ext uri="{BB962C8B-B14F-4D97-AF65-F5344CB8AC3E}">
        <p14:creationId xmlns:p14="http://schemas.microsoft.com/office/powerpoint/2010/main" val="315458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Types (aka Field Types)</a:t>
            </a:r>
            <a:endParaRPr lang="en-US" dirty="0"/>
          </a:p>
        </p:txBody>
      </p:sp>
      <p:sp>
        <p:nvSpPr>
          <p:cNvPr id="3" name="Content Placeholder 2"/>
          <p:cNvSpPr>
            <a:spLocks noGrp="1"/>
          </p:cNvSpPr>
          <p:nvPr>
            <p:ph idx="1"/>
          </p:nvPr>
        </p:nvSpPr>
        <p:spPr/>
        <p:txBody>
          <a:bodyPr>
            <a:normAutofit/>
          </a:bodyPr>
          <a:lstStyle/>
          <a:p>
            <a:r>
              <a:rPr lang="en-US" sz="2400" dirty="0" smtClean="0"/>
              <a:t>List of available columns has extra choices</a:t>
            </a:r>
          </a:p>
          <a:p>
            <a:pPr lvl="1"/>
            <a:r>
              <a:rPr lang="en-US" sz="2000" dirty="0" smtClean="0"/>
              <a:t>More field types available for site column than for list column</a:t>
            </a:r>
            <a:endParaRPr lang="en-US" sz="2000" dirty="0"/>
          </a:p>
        </p:txBody>
      </p:sp>
      <p:pic>
        <p:nvPicPr>
          <p:cNvPr id="4" name="Picture 3"/>
          <p:cNvPicPr>
            <a:picLocks noChangeAspect="1"/>
          </p:cNvPicPr>
          <p:nvPr/>
        </p:nvPicPr>
        <p:blipFill>
          <a:blip r:embed="rId3"/>
          <a:stretch>
            <a:fillRect/>
          </a:stretch>
        </p:blipFill>
        <p:spPr>
          <a:xfrm>
            <a:off x="1219200" y="2438400"/>
            <a:ext cx="4943475" cy="4019550"/>
          </a:xfrm>
          <a:prstGeom prst="rect">
            <a:avLst/>
          </a:prstGeom>
          <a:ln>
            <a:solidFill>
              <a:schemeClr val="bg1">
                <a:lumMod val="50000"/>
              </a:schemeClr>
            </a:solidFill>
          </a:ln>
        </p:spPr>
      </p:pic>
    </p:spTree>
    <p:extLst>
      <p:ext uri="{BB962C8B-B14F-4D97-AF65-F5344CB8AC3E}">
        <p14:creationId xmlns:p14="http://schemas.microsoft.com/office/powerpoint/2010/main" val="210189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Working with Lists</a:t>
            </a:r>
          </a:p>
          <a:p>
            <a:r>
              <a:rPr lang="en-US" dirty="0" smtClean="0"/>
              <a:t>Creating Site Columns </a:t>
            </a:r>
          </a:p>
          <a:p>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 to Track Wingtip Products</a:t>
            </a:r>
            <a:endParaRPr lang="en-US" dirty="0"/>
          </a:p>
        </p:txBody>
      </p:sp>
      <p:pic>
        <p:nvPicPr>
          <p:cNvPr id="4" name="Picture 3"/>
          <p:cNvPicPr>
            <a:picLocks noChangeAspect="1"/>
          </p:cNvPicPr>
          <p:nvPr/>
        </p:nvPicPr>
        <p:blipFill>
          <a:blip r:embed="rId3"/>
          <a:stretch>
            <a:fillRect/>
          </a:stretch>
        </p:blipFill>
        <p:spPr>
          <a:xfrm>
            <a:off x="228599" y="1447800"/>
            <a:ext cx="8339329" cy="2743200"/>
          </a:xfrm>
          <a:prstGeom prst="rect">
            <a:avLst/>
          </a:prstGeom>
          <a:ln>
            <a:solidFill>
              <a:schemeClr val="bg1">
                <a:lumMod val="50000"/>
              </a:schemeClr>
            </a:solidFill>
          </a:ln>
        </p:spPr>
      </p:pic>
    </p:spTree>
    <p:extLst>
      <p:ext uri="{BB962C8B-B14F-4D97-AF65-F5344CB8AC3E}">
        <p14:creationId xmlns:p14="http://schemas.microsoft.com/office/powerpoint/2010/main" val="358772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Site Columns</a:t>
            </a:r>
            <a:endParaRPr lang="en-US" dirty="0"/>
          </a:p>
        </p:txBody>
      </p:sp>
    </p:spTree>
    <p:extLst>
      <p:ext uri="{BB962C8B-B14F-4D97-AF65-F5344CB8AC3E}">
        <p14:creationId xmlns:p14="http://schemas.microsoft.com/office/powerpoint/2010/main" val="147332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Ø"/>
            </a:pPr>
            <a:r>
              <a:rPr lang="en-US" dirty="0" smtClean="0"/>
              <a:t>Designing Content Types</a:t>
            </a:r>
          </a:p>
          <a:p>
            <a:r>
              <a:rPr lang="en-US" dirty="0" smtClean="0"/>
              <a:t>Using Content Types in Lists</a:t>
            </a:r>
          </a:p>
        </p:txBody>
      </p:sp>
    </p:spTree>
    <p:extLst>
      <p:ext uri="{BB962C8B-B14F-4D97-AF65-F5344CB8AC3E}">
        <p14:creationId xmlns:p14="http://schemas.microsoft.com/office/powerpoint/2010/main" val="16927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419063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0" y="3352800"/>
            <a:chExt cx="4419600" cy="3352800"/>
          </a:xfrm>
        </p:grpSpPr>
        <p:sp>
          <p:nvSpPr>
            <p:cNvPr id="53" name="Rectangle 52"/>
            <p:cNvSpPr/>
            <p:nvPr/>
          </p:nvSpPr>
          <p:spPr>
            <a:xfrm>
              <a:off x="2057400" y="3352800"/>
              <a:ext cx="4419600" cy="3352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4" y="371445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59" y="4059307"/>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2" y="415168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59" y="4310767"/>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2" y="4575912"/>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59" y="4734999"/>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2" y="5000144"/>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59" y="5159230"/>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2"/>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6"/>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69" y="5823019"/>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6"/>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69" y="6247251"/>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38"/>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1323640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Images</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93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Product Content Type</a:t>
            </a:r>
            <a:endParaRPr lang="en-US" dirty="0"/>
          </a:p>
        </p:txBody>
      </p:sp>
      <p:pic>
        <p:nvPicPr>
          <p:cNvPr id="5" name="Picture 4"/>
          <p:cNvPicPr>
            <a:picLocks noChangeAspect="1"/>
          </p:cNvPicPr>
          <p:nvPr/>
        </p:nvPicPr>
        <p:blipFill>
          <a:blip r:embed="rId3"/>
          <a:stretch>
            <a:fillRect/>
          </a:stretch>
        </p:blipFill>
        <p:spPr>
          <a:xfrm>
            <a:off x="457200" y="1600200"/>
            <a:ext cx="7239000" cy="3505083"/>
          </a:xfrm>
          <a:prstGeom prst="rect">
            <a:avLst/>
          </a:prstGeom>
          <a:ln>
            <a:solidFill>
              <a:schemeClr val="bg1">
                <a:lumMod val="50000"/>
              </a:schemeClr>
            </a:solidFill>
          </a:ln>
        </p:spPr>
      </p:pic>
    </p:spTree>
    <p:extLst>
      <p:ext uri="{BB962C8B-B14F-4D97-AF65-F5344CB8AC3E}">
        <p14:creationId xmlns:p14="http://schemas.microsoft.com/office/powerpoint/2010/main" val="400370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Product Content Type</a:t>
            </a:r>
            <a:endParaRPr lang="en-US" dirty="0"/>
          </a:p>
        </p:txBody>
      </p:sp>
    </p:spTree>
    <p:extLst>
      <p:ext uri="{BB962C8B-B14F-4D97-AF65-F5344CB8AC3E}">
        <p14:creationId xmlns:p14="http://schemas.microsoft.com/office/powerpoint/2010/main" val="257628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ü"/>
            </a:pPr>
            <a:r>
              <a:rPr lang="en-US" dirty="0" smtClean="0"/>
              <a:t>Designing Content Types</a:t>
            </a:r>
          </a:p>
          <a:p>
            <a:pPr>
              <a:buFont typeface="Wingdings" panose="05000000000000000000" pitchFamily="2" charset="2"/>
              <a:buChar char="Ø"/>
            </a:pPr>
            <a:r>
              <a:rPr lang="en-US" dirty="0" smtClean="0"/>
              <a:t>Using Content Types in Lists</a:t>
            </a:r>
          </a:p>
        </p:txBody>
      </p:sp>
    </p:spTree>
    <p:extLst>
      <p:ext uri="{BB962C8B-B14F-4D97-AF65-F5344CB8AC3E}">
        <p14:creationId xmlns:p14="http://schemas.microsoft.com/office/powerpoint/2010/main" val="3384722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35142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Out-of-the-box List Templates</a:t>
            </a:r>
            <a:endParaRPr lang="en-US" dirty="0"/>
          </a:p>
        </p:txBody>
      </p:sp>
      <p:grpSp>
        <p:nvGrpSpPr>
          <p:cNvPr id="11" name="Group 10"/>
          <p:cNvGrpSpPr/>
          <p:nvPr/>
        </p:nvGrpSpPr>
        <p:grpSpPr>
          <a:xfrm>
            <a:off x="2057400" y="1371601"/>
            <a:ext cx="4648200" cy="4724400"/>
            <a:chOff x="2057400" y="1371601"/>
            <a:chExt cx="4648200" cy="4724400"/>
          </a:xfrm>
        </p:grpSpPr>
        <p:sp>
          <p:nvSpPr>
            <p:cNvPr id="10" name="Rectangle 9"/>
            <p:cNvSpPr/>
            <p:nvPr/>
          </p:nvSpPr>
          <p:spPr>
            <a:xfrm>
              <a:off x="2057400" y="1371601"/>
              <a:ext cx="4648200" cy="4724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1510996"/>
              <a:ext cx="4343400" cy="4508804"/>
              <a:chOff x="4800600" y="1447800"/>
              <a:chExt cx="3376613" cy="3505200"/>
            </a:xfrm>
          </p:grpSpPr>
          <p:pic>
            <p:nvPicPr>
              <p:cNvPr id="4" name="Picture 3"/>
              <p:cNvPicPr>
                <a:picLocks noChangeAspect="1"/>
              </p:cNvPicPr>
              <p:nvPr/>
            </p:nvPicPr>
            <p:blipFill>
              <a:blip r:embed="rId3"/>
              <a:stretch>
                <a:fillRect/>
              </a:stretch>
            </p:blipFill>
            <p:spPr>
              <a:xfrm>
                <a:off x="4800600" y="1447800"/>
                <a:ext cx="3376613" cy="2767013"/>
              </a:xfrm>
              <a:prstGeom prst="rect">
                <a:avLst/>
              </a:prstGeom>
            </p:spPr>
          </p:pic>
          <p:pic>
            <p:nvPicPr>
              <p:cNvPr id="5" name="Picture 4"/>
              <p:cNvPicPr>
                <a:picLocks noChangeAspect="1"/>
              </p:cNvPicPr>
              <p:nvPr/>
            </p:nvPicPr>
            <p:blipFill>
              <a:blip r:embed="rId4"/>
              <a:stretch>
                <a:fillRect/>
              </a:stretch>
            </p:blipFill>
            <p:spPr>
              <a:xfrm>
                <a:off x="4800600" y="4219575"/>
                <a:ext cx="700088" cy="733425"/>
              </a:xfrm>
              <a:prstGeom prst="rect">
                <a:avLst/>
              </a:prstGeom>
            </p:spPr>
          </p:pic>
        </p:grpSp>
      </p:grpSp>
    </p:spTree>
    <p:extLst>
      <p:ext uri="{BB962C8B-B14F-4D97-AF65-F5344CB8AC3E}">
        <p14:creationId xmlns:p14="http://schemas.microsoft.com/office/powerpoint/2010/main" val="10026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Products list to use the Product content type</a:t>
            </a:r>
            <a:endParaRPr lang="en-US" dirty="0"/>
          </a:p>
        </p:txBody>
      </p:sp>
    </p:spTree>
    <p:extLst>
      <p:ext uri="{BB962C8B-B14F-4D97-AF65-F5344CB8AC3E}">
        <p14:creationId xmlns:p14="http://schemas.microsoft.com/office/powerpoint/2010/main" val="146903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Working with Lists</a:t>
            </a:r>
          </a:p>
          <a:p>
            <a:pPr>
              <a:buFont typeface="Wingdings" panose="05000000000000000000" pitchFamily="2" charset="2"/>
              <a:buChar char="ü"/>
            </a:pPr>
            <a:r>
              <a:rPr lang="en-US" dirty="0" smtClean="0"/>
              <a:t>Creating Site Columns </a:t>
            </a:r>
          </a:p>
          <a:p>
            <a:pPr>
              <a:buFont typeface="Wingdings" panose="05000000000000000000" pitchFamily="2" charset="2"/>
              <a:buChar char="ü"/>
            </a:pPr>
            <a:r>
              <a:rPr lang="en-US" dirty="0" smtClean="0"/>
              <a:t>Designing Content Types</a:t>
            </a:r>
          </a:p>
          <a:p>
            <a:pPr>
              <a:buFont typeface="Wingdings" panose="05000000000000000000" pitchFamily="2" charset="2"/>
              <a:buChar char="ü"/>
            </a:pPr>
            <a:r>
              <a:rPr lang="en-US" dirty="0" smtClean="0"/>
              <a:t>Using Content Types in Lists</a:t>
            </a:r>
          </a:p>
        </p:txBody>
      </p:sp>
    </p:spTree>
    <p:extLst>
      <p:ext uri="{BB962C8B-B14F-4D97-AF65-F5344CB8AC3E}">
        <p14:creationId xmlns:p14="http://schemas.microsoft.com/office/powerpoint/2010/main" val="272413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5943600" y="5562600"/>
            <a:ext cx="3071813" cy="116205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Creating a New List</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sz="1800" dirty="0"/>
              <a:t>Click </a:t>
            </a:r>
            <a:r>
              <a:rPr lang="en-US" sz="1800" b="1" dirty="0"/>
              <a:t>add an app</a:t>
            </a:r>
          </a:p>
          <a:p>
            <a:pPr marL="514350" indent="-514350">
              <a:buFont typeface="+mj-lt"/>
              <a:buAutoNum type="arabicPeriod"/>
            </a:pPr>
            <a:r>
              <a:rPr lang="en-US" sz="1800" dirty="0"/>
              <a:t>Click on tile of desired list type</a:t>
            </a:r>
          </a:p>
          <a:p>
            <a:pPr marL="514350" indent="-514350">
              <a:buFont typeface="+mj-lt"/>
              <a:buAutoNum type="arabicPeriod"/>
            </a:pPr>
            <a:r>
              <a:rPr lang="en-US" sz="1800" dirty="0"/>
              <a:t>Provide "Name" for new list</a:t>
            </a:r>
            <a:br>
              <a:rPr lang="en-US" sz="1800" dirty="0"/>
            </a:br>
            <a:r>
              <a:rPr lang="en-US" sz="1200" i="1" dirty="0"/>
              <a:t>name used to create list title and list URL</a:t>
            </a:r>
            <a:endParaRPr lang="en-US" sz="1400" i="1" dirty="0"/>
          </a:p>
          <a:p>
            <a:pPr marL="514350" indent="-514350">
              <a:buFont typeface="+mj-lt"/>
              <a:buAutoNum type="arabicPeriod"/>
            </a:pPr>
            <a:r>
              <a:rPr lang="en-US" sz="1800" dirty="0"/>
              <a:t>Locate tile for list on Site Contents page</a:t>
            </a:r>
          </a:p>
          <a:p>
            <a:pPr marL="514350" indent="-514350">
              <a:buFont typeface="+mj-lt"/>
              <a:buAutoNum type="arabicPeriod"/>
            </a:pPr>
            <a:r>
              <a:rPr lang="en-US" sz="1800" dirty="0"/>
              <a:t>Use </a:t>
            </a:r>
            <a:r>
              <a:rPr lang="en-US" sz="1800"/>
              <a:t>ellipse (…) </a:t>
            </a:r>
            <a:r>
              <a:rPr lang="en-US" sz="1800" smtClean="0"/>
              <a:t>menu </a:t>
            </a:r>
            <a:r>
              <a:rPr lang="en-US" sz="1800" dirty="0"/>
              <a:t>for setting</a:t>
            </a:r>
          </a:p>
          <a:p>
            <a:pPr marL="514350" indent="-514350">
              <a:buFont typeface="+mj-lt"/>
              <a:buAutoNum type="arabicPeriod"/>
            </a:pPr>
            <a:endParaRPr lang="en-US" sz="1800" dirty="0"/>
          </a:p>
        </p:txBody>
      </p:sp>
      <p:pic>
        <p:nvPicPr>
          <p:cNvPr id="7" name="Picture 6"/>
          <p:cNvPicPr>
            <a:picLocks noChangeAspect="1"/>
          </p:cNvPicPr>
          <p:nvPr/>
        </p:nvPicPr>
        <p:blipFill>
          <a:blip r:embed="rId4"/>
          <a:stretch>
            <a:fillRect/>
          </a:stretch>
        </p:blipFill>
        <p:spPr>
          <a:xfrm>
            <a:off x="926640" y="3925986"/>
            <a:ext cx="1371600" cy="609600"/>
          </a:xfrm>
          <a:prstGeom prst="rect">
            <a:avLst/>
          </a:prstGeom>
          <a:ln>
            <a:solidFill>
              <a:schemeClr val="bg1">
                <a:lumMod val="50000"/>
              </a:schemeClr>
            </a:solidFill>
          </a:ln>
        </p:spPr>
      </p:pic>
      <p:pic>
        <p:nvPicPr>
          <p:cNvPr id="3" name="Picture 2"/>
          <p:cNvPicPr>
            <a:picLocks noChangeAspect="1"/>
          </p:cNvPicPr>
          <p:nvPr/>
        </p:nvPicPr>
        <p:blipFill>
          <a:blip r:embed="rId5"/>
          <a:stretch>
            <a:fillRect/>
          </a:stretch>
        </p:blipFill>
        <p:spPr>
          <a:xfrm>
            <a:off x="5257800" y="3787664"/>
            <a:ext cx="2995613" cy="971550"/>
          </a:xfrm>
          <a:prstGeom prst="rect">
            <a:avLst/>
          </a:prstGeom>
          <a:ln>
            <a:solidFill>
              <a:schemeClr val="bg1">
                <a:lumMod val="50000"/>
              </a:schemeClr>
            </a:solidFill>
          </a:ln>
        </p:spPr>
      </p:pic>
      <p:pic>
        <p:nvPicPr>
          <p:cNvPr id="13" name="Picture 12"/>
          <p:cNvPicPr>
            <a:picLocks noChangeAspect="1"/>
          </p:cNvPicPr>
          <p:nvPr/>
        </p:nvPicPr>
        <p:blipFill>
          <a:blip r:embed="rId6"/>
          <a:stretch>
            <a:fillRect/>
          </a:stretch>
        </p:blipFill>
        <p:spPr>
          <a:xfrm>
            <a:off x="4122180" y="4664496"/>
            <a:ext cx="729234" cy="785813"/>
          </a:xfrm>
          <a:prstGeom prst="rect">
            <a:avLst/>
          </a:prstGeom>
          <a:ln>
            <a:solidFill>
              <a:schemeClr val="bg1">
                <a:lumMod val="50000"/>
              </a:schemeClr>
            </a:solidFill>
          </a:ln>
        </p:spPr>
      </p:pic>
      <p:pic>
        <p:nvPicPr>
          <p:cNvPr id="14" name="Picture 13"/>
          <p:cNvPicPr>
            <a:picLocks noChangeAspect="1"/>
          </p:cNvPicPr>
          <p:nvPr/>
        </p:nvPicPr>
        <p:blipFill>
          <a:blip r:embed="rId7"/>
          <a:stretch>
            <a:fillRect/>
          </a:stretch>
        </p:blipFill>
        <p:spPr>
          <a:xfrm>
            <a:off x="1659184" y="4995755"/>
            <a:ext cx="2048397" cy="1728895"/>
          </a:xfrm>
          <a:prstGeom prst="rect">
            <a:avLst/>
          </a:prstGeom>
          <a:ln>
            <a:solidFill>
              <a:schemeClr val="bg1">
                <a:lumMod val="50000"/>
              </a:schemeClr>
            </a:solidFill>
          </a:ln>
        </p:spPr>
      </p:pic>
      <p:sp>
        <p:nvSpPr>
          <p:cNvPr id="15" name="Rounded Rectangle 14"/>
          <p:cNvSpPr/>
          <p:nvPr/>
        </p:nvSpPr>
        <p:spPr>
          <a:xfrm>
            <a:off x="2073783" y="5443206"/>
            <a:ext cx="609600" cy="60960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2625718" y="5046707"/>
            <a:ext cx="1429265" cy="415404"/>
          </a:xfrm>
          <a:custGeom>
            <a:avLst/>
            <a:gdLst>
              <a:gd name="connsiteX0" fmla="*/ 1095632 w 1095632"/>
              <a:gd name="connsiteY0" fmla="*/ 415404 h 415404"/>
              <a:gd name="connsiteX1" fmla="*/ 329513 w 1095632"/>
              <a:gd name="connsiteY1" fmla="*/ 36463 h 415404"/>
              <a:gd name="connsiteX2" fmla="*/ 0 w 1095632"/>
              <a:gd name="connsiteY2" fmla="*/ 36463 h 415404"/>
            </a:gdLst>
            <a:ahLst/>
            <a:cxnLst>
              <a:cxn ang="0">
                <a:pos x="connsiteX0" y="connsiteY0"/>
              </a:cxn>
              <a:cxn ang="0">
                <a:pos x="connsiteX1" y="connsiteY1"/>
              </a:cxn>
              <a:cxn ang="0">
                <a:pos x="connsiteX2" y="connsiteY2"/>
              </a:cxn>
            </a:cxnLst>
            <a:rect l="l" t="t" r="r" b="b"/>
            <a:pathLst>
              <a:path w="1095632" h="415404">
                <a:moveTo>
                  <a:pt x="1095632" y="415404"/>
                </a:moveTo>
                <a:cubicBezTo>
                  <a:pt x="803875" y="257512"/>
                  <a:pt x="512118" y="99620"/>
                  <a:pt x="329513" y="36463"/>
                </a:cubicBezTo>
                <a:cubicBezTo>
                  <a:pt x="146908" y="-26694"/>
                  <a:pt x="73454" y="4884"/>
                  <a:pt x="0" y="36463"/>
                </a:cubicBez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923" y="3978627"/>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sp>
        <p:nvSpPr>
          <p:cNvPr id="17" name="Oval 16"/>
          <p:cNvSpPr/>
          <p:nvPr/>
        </p:nvSpPr>
        <p:spPr>
          <a:xfrm>
            <a:off x="1226580" y="4884741"/>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18" name="Oval 17"/>
          <p:cNvSpPr/>
          <p:nvPr/>
        </p:nvSpPr>
        <p:spPr>
          <a:xfrm>
            <a:off x="4825196" y="3619500"/>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endParaRPr lang="en-US" sz="1600" b="1" dirty="0">
              <a:solidFill>
                <a:schemeClr val="tx1"/>
              </a:solidFill>
            </a:endParaRPr>
          </a:p>
        </p:txBody>
      </p:sp>
      <p:sp>
        <p:nvSpPr>
          <p:cNvPr id="19" name="Oval 18"/>
          <p:cNvSpPr/>
          <p:nvPr/>
        </p:nvSpPr>
        <p:spPr>
          <a:xfrm>
            <a:off x="6385815" y="5800725"/>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endParaRPr lang="en-US" sz="1600" b="1" dirty="0">
              <a:solidFill>
                <a:schemeClr val="tx1"/>
              </a:solidFill>
            </a:endParaRPr>
          </a:p>
        </p:txBody>
      </p:sp>
      <p:sp>
        <p:nvSpPr>
          <p:cNvPr id="20" name="Oval 19"/>
          <p:cNvSpPr/>
          <p:nvPr/>
        </p:nvSpPr>
        <p:spPr>
          <a:xfrm>
            <a:off x="7467600" y="6286500"/>
            <a:ext cx="356404" cy="34290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5</a:t>
            </a:r>
            <a:endParaRPr lang="en-US" sz="1600" b="1" dirty="0">
              <a:solidFill>
                <a:schemeClr val="tx1"/>
              </a:solidFill>
            </a:endParaRPr>
          </a:p>
        </p:txBody>
      </p:sp>
    </p:spTree>
    <p:extLst>
      <p:ext uri="{BB962C8B-B14F-4D97-AF65-F5344CB8AC3E}">
        <p14:creationId xmlns:p14="http://schemas.microsoft.com/office/powerpoint/2010/main" val="52031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URL versus List Title</a:t>
            </a:r>
            <a:endParaRPr lang="en-US" dirty="0"/>
          </a:p>
        </p:txBody>
      </p:sp>
      <p:sp>
        <p:nvSpPr>
          <p:cNvPr id="3" name="Content Placeholder 2"/>
          <p:cNvSpPr>
            <a:spLocks noGrp="1"/>
          </p:cNvSpPr>
          <p:nvPr>
            <p:ph idx="1"/>
          </p:nvPr>
        </p:nvSpPr>
        <p:spPr/>
        <p:txBody>
          <a:bodyPr>
            <a:normAutofit/>
          </a:bodyPr>
          <a:lstStyle/>
          <a:p>
            <a:r>
              <a:rPr lang="en-US" sz="2400" dirty="0" smtClean="0"/>
              <a:t>Name you provide used to create URL and Title</a:t>
            </a:r>
          </a:p>
          <a:p>
            <a:pPr lvl="1"/>
            <a:r>
              <a:rPr lang="en-US" sz="2000" dirty="0" smtClean="0"/>
              <a:t>Spaces in name replaced in URL using </a:t>
            </a:r>
            <a:r>
              <a:rPr lang="en-US" sz="2000" b="1" dirty="0" smtClean="0"/>
              <a:t>%20</a:t>
            </a:r>
          </a:p>
          <a:p>
            <a:pPr lvl="1"/>
            <a:r>
              <a:rPr lang="en-US" sz="2000" dirty="0" smtClean="0"/>
              <a:t>Avoid spaces during list creation to make URLs more readable</a:t>
            </a:r>
          </a:p>
          <a:p>
            <a:pPr lvl="2"/>
            <a:r>
              <a:rPr lang="en-US" sz="1600" dirty="0" smtClean="0"/>
              <a:t>When using spaces</a:t>
            </a:r>
          </a:p>
          <a:p>
            <a:pPr lvl="2"/>
            <a:endParaRPr lang="en-US" sz="1600" dirty="0"/>
          </a:p>
          <a:p>
            <a:pPr lvl="2"/>
            <a:endParaRPr lang="en-US" sz="1600" dirty="0" smtClean="0"/>
          </a:p>
          <a:p>
            <a:pPr lvl="2"/>
            <a:endParaRPr lang="en-US" sz="1600" dirty="0"/>
          </a:p>
          <a:p>
            <a:pPr lvl="2"/>
            <a:endParaRPr lang="en-US" sz="1600" dirty="0" smtClean="0"/>
          </a:p>
          <a:p>
            <a:pPr lvl="2"/>
            <a:r>
              <a:rPr lang="en-US" sz="1600" dirty="0" smtClean="0"/>
              <a:t>When avoiding spaces</a:t>
            </a:r>
          </a:p>
          <a:p>
            <a:pPr lvl="2"/>
            <a:endParaRPr lang="en-US" sz="1600" dirty="0"/>
          </a:p>
          <a:p>
            <a:pPr lvl="2"/>
            <a:endParaRPr lang="en-US" sz="1600" dirty="0" smtClean="0"/>
          </a:p>
          <a:p>
            <a:pPr lvl="2"/>
            <a:endParaRPr lang="en-US" sz="1600" dirty="0"/>
          </a:p>
          <a:p>
            <a:pPr marL="679450" lvl="2" indent="0">
              <a:buNone/>
            </a:pPr>
            <a:endParaRPr lang="en-US" sz="1600" dirty="0"/>
          </a:p>
          <a:p>
            <a:pPr marL="679450" lvl="2" indent="0">
              <a:buNone/>
            </a:pPr>
            <a:endParaRPr lang="en-US" sz="1600" dirty="0" smtClean="0"/>
          </a:p>
          <a:p>
            <a:pPr lvl="1"/>
            <a:r>
              <a:rPr lang="en-US" sz="2000" dirty="0" smtClean="0"/>
              <a:t>List </a:t>
            </a:r>
            <a:r>
              <a:rPr lang="en-US" sz="2000" b="1" dirty="0" smtClean="0"/>
              <a:t>Title</a:t>
            </a:r>
            <a:r>
              <a:rPr lang="en-US" sz="2000" dirty="0" smtClean="0"/>
              <a:t> property can be modified with spaces after creation</a:t>
            </a:r>
          </a:p>
          <a:p>
            <a:pPr lvl="1"/>
            <a:endParaRPr lang="en-US" sz="2200" dirty="0" smtClean="0"/>
          </a:p>
          <a:p>
            <a:pPr lvl="1"/>
            <a:endParaRPr lang="en-US" sz="2000" dirty="0"/>
          </a:p>
        </p:txBody>
      </p:sp>
      <p:pic>
        <p:nvPicPr>
          <p:cNvPr id="4" name="Picture 3"/>
          <p:cNvPicPr>
            <a:picLocks noChangeAspect="1"/>
          </p:cNvPicPr>
          <p:nvPr/>
        </p:nvPicPr>
        <p:blipFill>
          <a:blip r:embed="rId3"/>
          <a:stretch>
            <a:fillRect/>
          </a:stretch>
        </p:blipFill>
        <p:spPr>
          <a:xfrm>
            <a:off x="1526697" y="3019425"/>
            <a:ext cx="2976563" cy="942975"/>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524000" y="4538662"/>
            <a:ext cx="2981325" cy="947738"/>
          </a:xfrm>
          <a:prstGeom prst="rect">
            <a:avLst/>
          </a:prstGeom>
          <a:ln>
            <a:solidFill>
              <a:schemeClr val="bg1">
                <a:lumMod val="50000"/>
              </a:schemeClr>
            </a:solidFill>
          </a:ln>
        </p:spPr>
      </p:pic>
      <p:sp>
        <p:nvSpPr>
          <p:cNvPr id="6" name="Rectangle 5"/>
          <p:cNvSpPr/>
          <p:nvPr/>
        </p:nvSpPr>
        <p:spPr>
          <a:xfrm>
            <a:off x="5181600" y="3338513"/>
            <a:ext cx="3810000" cy="3048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0" lvl="1"/>
            <a:r>
              <a:rPr lang="en-US" sz="1050" dirty="0" smtClean="0">
                <a:solidFill>
                  <a:schemeClr val="tx1"/>
                </a:solidFill>
              </a:rPr>
              <a:t>List URL</a:t>
            </a:r>
            <a:r>
              <a:rPr lang="en-US" sz="1050" dirty="0" smtClean="0">
                <a:solidFill>
                  <a:schemeClr val="tx1">
                    <a:lumMod val="65000"/>
                    <a:lumOff val="35000"/>
                  </a:schemeClr>
                </a:solidFill>
              </a:rPr>
              <a:t>: http</a:t>
            </a:r>
            <a:r>
              <a:rPr lang="en-US" sz="1050" dirty="0">
                <a:solidFill>
                  <a:schemeClr val="tx1">
                    <a:lumMod val="65000"/>
                    <a:lumOff val="35000"/>
                  </a:schemeClr>
                </a:solidFill>
              </a:rPr>
              <a:t>://</a:t>
            </a:r>
            <a:r>
              <a:rPr lang="en-US" sz="1050" dirty="0" smtClean="0">
                <a:solidFill>
                  <a:schemeClr val="tx1">
                    <a:lumMod val="65000"/>
                    <a:lumOff val="35000"/>
                  </a:schemeClr>
                </a:solidFill>
              </a:rPr>
              <a:t>intranet.wingtip.com/Lists/</a:t>
            </a:r>
            <a:r>
              <a:rPr lang="en-US" sz="1050" b="1" dirty="0" smtClean="0">
                <a:solidFill>
                  <a:schemeClr val="tx1"/>
                </a:solidFill>
              </a:rPr>
              <a:t>Product</a:t>
            </a:r>
            <a:r>
              <a:rPr lang="en-US" sz="1050" b="1" dirty="0" smtClean="0">
                <a:solidFill>
                  <a:schemeClr val="tx1">
                    <a:lumMod val="65000"/>
                    <a:lumOff val="35000"/>
                  </a:schemeClr>
                </a:solidFill>
              </a:rPr>
              <a:t>%20</a:t>
            </a:r>
            <a:r>
              <a:rPr lang="en-US" sz="1050" b="1" dirty="0" smtClean="0">
                <a:solidFill>
                  <a:schemeClr val="tx1"/>
                </a:solidFill>
              </a:rPr>
              <a:t>Ideas</a:t>
            </a:r>
            <a:endParaRPr lang="en-US" sz="1050" b="1" dirty="0">
              <a:solidFill>
                <a:schemeClr val="tx1"/>
              </a:solidFill>
            </a:endParaRPr>
          </a:p>
        </p:txBody>
      </p:sp>
      <p:sp>
        <p:nvSpPr>
          <p:cNvPr id="7" name="Right Arrow 6"/>
          <p:cNvSpPr/>
          <p:nvPr/>
        </p:nvSpPr>
        <p:spPr>
          <a:xfrm>
            <a:off x="4572000" y="3338513"/>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4876800"/>
            <a:ext cx="3810000" cy="3048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0" lvl="1"/>
            <a:r>
              <a:rPr lang="en-US" sz="1050" dirty="0" smtClean="0">
                <a:solidFill>
                  <a:schemeClr val="tx1"/>
                </a:solidFill>
              </a:rPr>
              <a:t>List URL</a:t>
            </a:r>
            <a:r>
              <a:rPr lang="en-US" sz="1050" dirty="0" smtClean="0">
                <a:solidFill>
                  <a:schemeClr val="tx1">
                    <a:lumMod val="65000"/>
                    <a:lumOff val="35000"/>
                  </a:schemeClr>
                </a:solidFill>
              </a:rPr>
              <a:t>: http</a:t>
            </a:r>
            <a:r>
              <a:rPr lang="en-US" sz="1050" dirty="0">
                <a:solidFill>
                  <a:schemeClr val="tx1">
                    <a:lumMod val="65000"/>
                    <a:lumOff val="35000"/>
                  </a:schemeClr>
                </a:solidFill>
              </a:rPr>
              <a:t>://</a:t>
            </a:r>
            <a:r>
              <a:rPr lang="en-US" sz="1050" dirty="0" smtClean="0">
                <a:solidFill>
                  <a:schemeClr val="tx1">
                    <a:lumMod val="65000"/>
                    <a:lumOff val="35000"/>
                  </a:schemeClr>
                </a:solidFill>
              </a:rPr>
              <a:t>intranet.wingtip.com/Lists/</a:t>
            </a:r>
            <a:r>
              <a:rPr lang="en-US" sz="1050" b="1" dirty="0" smtClean="0">
                <a:solidFill>
                  <a:schemeClr val="tx1"/>
                </a:solidFill>
              </a:rPr>
              <a:t>ProductIdeas</a:t>
            </a:r>
            <a:endParaRPr lang="en-US" sz="1050" b="1" dirty="0">
              <a:solidFill>
                <a:schemeClr val="tx1"/>
              </a:solidFill>
            </a:endParaRPr>
          </a:p>
        </p:txBody>
      </p:sp>
      <p:sp>
        <p:nvSpPr>
          <p:cNvPr id="11" name="Right Arrow 10"/>
          <p:cNvSpPr/>
          <p:nvPr/>
        </p:nvSpPr>
        <p:spPr>
          <a:xfrm>
            <a:off x="4572000" y="4876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6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Settings</a:t>
            </a:r>
            <a:endParaRPr lang="en-US" dirty="0"/>
          </a:p>
        </p:txBody>
      </p:sp>
      <p:sp>
        <p:nvSpPr>
          <p:cNvPr id="3" name="Content Placeholder 2"/>
          <p:cNvSpPr>
            <a:spLocks noGrp="1"/>
          </p:cNvSpPr>
          <p:nvPr>
            <p:ph idx="1"/>
          </p:nvPr>
        </p:nvSpPr>
        <p:spPr/>
        <p:txBody>
          <a:bodyPr/>
          <a:lstStyle/>
          <a:p>
            <a:r>
              <a:rPr lang="en-US" dirty="0" smtClean="0"/>
              <a:t>Used to configure many aspects of lists</a:t>
            </a:r>
            <a:endParaRPr lang="en-US" dirty="0"/>
          </a:p>
        </p:txBody>
      </p:sp>
      <p:pic>
        <p:nvPicPr>
          <p:cNvPr id="5" name="Picture 4"/>
          <p:cNvPicPr>
            <a:picLocks noChangeAspect="1"/>
          </p:cNvPicPr>
          <p:nvPr/>
        </p:nvPicPr>
        <p:blipFill>
          <a:blip r:embed="rId3"/>
          <a:stretch>
            <a:fillRect/>
          </a:stretch>
        </p:blipFill>
        <p:spPr>
          <a:xfrm>
            <a:off x="838200" y="2209800"/>
            <a:ext cx="7238999" cy="2449854"/>
          </a:xfrm>
          <a:prstGeom prst="rect">
            <a:avLst/>
          </a:prstGeom>
          <a:ln>
            <a:solidFill>
              <a:schemeClr val="bg1">
                <a:lumMod val="50000"/>
              </a:schemeClr>
            </a:solidFill>
          </a:ln>
        </p:spPr>
      </p:pic>
    </p:spTree>
    <p:extLst>
      <p:ext uri="{BB962C8B-B14F-4D97-AF65-F5344CB8AC3E}">
        <p14:creationId xmlns:p14="http://schemas.microsoft.com/office/powerpoint/2010/main" val="420289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Columns</a:t>
            </a:r>
            <a:endParaRPr lang="en-US" dirty="0"/>
          </a:p>
        </p:txBody>
      </p:sp>
      <p:sp>
        <p:nvSpPr>
          <p:cNvPr id="3" name="Content Placeholder 2"/>
          <p:cNvSpPr>
            <a:spLocks noGrp="1"/>
          </p:cNvSpPr>
          <p:nvPr>
            <p:ph idx="1"/>
          </p:nvPr>
        </p:nvSpPr>
        <p:spPr/>
        <p:txBody>
          <a:bodyPr/>
          <a:lstStyle/>
          <a:p>
            <a:r>
              <a:rPr lang="en-US" dirty="0" smtClean="0"/>
              <a:t>Used to add, remove and edit columns</a:t>
            </a:r>
            <a:endParaRPr lang="en-US" dirty="0"/>
          </a:p>
        </p:txBody>
      </p:sp>
      <p:pic>
        <p:nvPicPr>
          <p:cNvPr id="4" name="Picture 3"/>
          <p:cNvPicPr>
            <a:picLocks noChangeAspect="1"/>
          </p:cNvPicPr>
          <p:nvPr/>
        </p:nvPicPr>
        <p:blipFill>
          <a:blip r:embed="rId3"/>
          <a:stretch>
            <a:fillRect/>
          </a:stretch>
        </p:blipFill>
        <p:spPr>
          <a:xfrm>
            <a:off x="838200" y="2133600"/>
            <a:ext cx="6810375" cy="2519678"/>
          </a:xfrm>
          <a:prstGeom prst="rect">
            <a:avLst/>
          </a:prstGeom>
          <a:ln>
            <a:solidFill>
              <a:schemeClr val="bg1">
                <a:lumMod val="50000"/>
              </a:schemeClr>
            </a:solidFill>
          </a:ln>
        </p:spPr>
      </p:pic>
    </p:spTree>
    <p:extLst>
      <p:ext uri="{BB962C8B-B14F-4D97-AF65-F5344CB8AC3E}">
        <p14:creationId xmlns:p14="http://schemas.microsoft.com/office/powerpoint/2010/main" val="383339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Custom List Columns</a:t>
            </a:r>
            <a:endParaRPr lang="en-US" dirty="0"/>
          </a:p>
        </p:txBody>
      </p:sp>
      <p:sp>
        <p:nvSpPr>
          <p:cNvPr id="4" name="Content Placeholder 3"/>
          <p:cNvSpPr>
            <a:spLocks noGrp="1"/>
          </p:cNvSpPr>
          <p:nvPr>
            <p:ph idx="1"/>
          </p:nvPr>
        </p:nvSpPr>
        <p:spPr/>
        <p:txBody>
          <a:bodyPr/>
          <a:lstStyle/>
          <a:p>
            <a:r>
              <a:rPr lang="en-US" dirty="0" smtClean="0"/>
              <a:t>List columns must be created using field types.</a:t>
            </a:r>
            <a:endParaRPr lang="en-US" dirty="0"/>
          </a:p>
        </p:txBody>
      </p:sp>
      <p:pic>
        <p:nvPicPr>
          <p:cNvPr id="3" name="Picture 2"/>
          <p:cNvPicPr>
            <a:picLocks noChangeAspect="1"/>
          </p:cNvPicPr>
          <p:nvPr/>
        </p:nvPicPr>
        <p:blipFill>
          <a:blip r:embed="rId3"/>
          <a:stretch>
            <a:fillRect/>
          </a:stretch>
        </p:blipFill>
        <p:spPr>
          <a:xfrm>
            <a:off x="914400" y="2057400"/>
            <a:ext cx="4099087" cy="3686175"/>
          </a:xfrm>
          <a:prstGeom prst="rect">
            <a:avLst/>
          </a:prstGeom>
          <a:ln>
            <a:solidFill>
              <a:schemeClr val="bg1">
                <a:lumMod val="50000"/>
              </a:schemeClr>
            </a:solidFill>
          </a:ln>
        </p:spPr>
      </p:pic>
    </p:spTree>
    <p:extLst>
      <p:ext uri="{BB962C8B-B14F-4D97-AF65-F5344CB8AC3E}">
        <p14:creationId xmlns:p14="http://schemas.microsoft.com/office/powerpoint/2010/main" val="27699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Validation Constraints</a:t>
            </a:r>
            <a:endParaRPr lang="en-US" dirty="0"/>
          </a:p>
        </p:txBody>
      </p:sp>
      <p:sp>
        <p:nvSpPr>
          <p:cNvPr id="3" name="Content Placeholder 2"/>
          <p:cNvSpPr>
            <a:spLocks noGrp="1"/>
          </p:cNvSpPr>
          <p:nvPr>
            <p:ph idx="1"/>
          </p:nvPr>
        </p:nvSpPr>
        <p:spPr/>
        <p:txBody>
          <a:bodyPr>
            <a:normAutofit/>
          </a:bodyPr>
          <a:lstStyle/>
          <a:p>
            <a:r>
              <a:rPr lang="en-US" sz="2400" dirty="0" smtClean="0"/>
              <a:t>Columns can have field type-specific constraints</a:t>
            </a:r>
          </a:p>
          <a:p>
            <a:pPr lvl="1"/>
            <a:r>
              <a:rPr lang="en-US" sz="2000" dirty="0" smtClean="0"/>
              <a:t>Require a value</a:t>
            </a:r>
          </a:p>
          <a:p>
            <a:pPr lvl="1"/>
            <a:r>
              <a:rPr lang="en-US" sz="2000" dirty="0" smtClean="0"/>
              <a:t>Require a unique value required</a:t>
            </a:r>
          </a:p>
          <a:p>
            <a:pPr lvl="1"/>
            <a:r>
              <a:rPr lang="en-US" sz="2000" dirty="0" smtClean="0"/>
              <a:t>Min, Max, </a:t>
            </a:r>
            <a:r>
              <a:rPr lang="en-US" sz="2000" dirty="0" err="1" smtClean="0"/>
              <a:t>etc</a:t>
            </a:r>
            <a:endParaRPr lang="en-US" sz="2000" dirty="0" smtClean="0"/>
          </a:p>
          <a:p>
            <a:pPr lvl="1"/>
            <a:endParaRPr lang="en-US" sz="2000" dirty="0"/>
          </a:p>
          <a:p>
            <a:pPr lvl="1"/>
            <a:endParaRPr lang="en-US" sz="2000" dirty="0" smtClean="0"/>
          </a:p>
          <a:p>
            <a:pPr lvl="1"/>
            <a:endParaRPr lang="en-US" sz="2000" dirty="0"/>
          </a:p>
          <a:p>
            <a:pPr lvl="1"/>
            <a:endParaRPr lang="en-US" sz="2000" dirty="0" smtClean="0"/>
          </a:p>
          <a:p>
            <a:r>
              <a:rPr lang="en-US" sz="2400" dirty="0" smtClean="0"/>
              <a:t>Configuring a column to be unique</a:t>
            </a:r>
            <a:endParaRPr lang="en-US" sz="2400" dirty="0"/>
          </a:p>
          <a:p>
            <a:pPr lvl="1"/>
            <a:r>
              <a:rPr lang="en-US" sz="2000" dirty="0" smtClean="0"/>
              <a:t>Column can be configured to be unique per list</a:t>
            </a:r>
          </a:p>
          <a:p>
            <a:pPr lvl="1"/>
            <a:r>
              <a:rPr lang="en-US" sz="2000" dirty="0" smtClean="0"/>
              <a:t>Good for e-mail, social security number, etc.</a:t>
            </a:r>
          </a:p>
          <a:p>
            <a:pPr lvl="1"/>
            <a:r>
              <a:rPr lang="en-US" sz="2000" dirty="0" smtClean="0"/>
              <a:t>Unique columns must be indexed </a:t>
            </a:r>
          </a:p>
          <a:p>
            <a:pPr lvl="1"/>
            <a:r>
              <a:rPr lang="en-US" sz="2000" dirty="0" smtClean="0"/>
              <a:t>Caveat: Uniqueness determined by SQL collation</a:t>
            </a:r>
          </a:p>
        </p:txBody>
      </p:sp>
      <p:pic>
        <p:nvPicPr>
          <p:cNvPr id="4" name="Picture 3"/>
          <p:cNvPicPr>
            <a:picLocks noChangeAspect="1"/>
          </p:cNvPicPr>
          <p:nvPr/>
        </p:nvPicPr>
        <p:blipFill>
          <a:blip r:embed="rId3"/>
          <a:stretch>
            <a:fillRect/>
          </a:stretch>
        </p:blipFill>
        <p:spPr>
          <a:xfrm>
            <a:off x="1152525" y="3048000"/>
            <a:ext cx="3724275" cy="1485900"/>
          </a:xfrm>
          <a:prstGeom prst="rect">
            <a:avLst/>
          </a:prstGeom>
          <a:ln>
            <a:solidFill>
              <a:schemeClr val="bg1">
                <a:lumMod val="50000"/>
              </a:schemeClr>
            </a:solidFill>
          </a:ln>
        </p:spPr>
      </p:pic>
    </p:spTree>
    <p:extLst>
      <p:ext uri="{BB962C8B-B14F-4D97-AF65-F5344CB8AC3E}">
        <p14:creationId xmlns:p14="http://schemas.microsoft.com/office/powerpoint/2010/main" val="2895564082"/>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4268</TotalTime>
  <Words>2204</Words>
  <Application>Microsoft Office PowerPoint</Application>
  <PresentationFormat>On-screen Show (4:3)</PresentationFormat>
  <Paragraphs>198</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CPT_Wave15</vt:lpstr>
      <vt:lpstr>Working with Lists and Content Types</vt:lpstr>
      <vt:lpstr>Agenda</vt:lpstr>
      <vt:lpstr>Out-of-the-box List Templates</vt:lpstr>
      <vt:lpstr>Creating a New List</vt:lpstr>
      <vt:lpstr>List URL versus List Title</vt:lpstr>
      <vt:lpstr>List Settings</vt:lpstr>
      <vt:lpstr>List Columns</vt:lpstr>
      <vt:lpstr>Adding Custom List Columns</vt:lpstr>
      <vt:lpstr>Column Validation Constraints</vt:lpstr>
      <vt:lpstr>Column-level Validation Settings</vt:lpstr>
      <vt:lpstr>List-level Validation Settings</vt:lpstr>
      <vt:lpstr>Calculated Columns</vt:lpstr>
      <vt:lpstr>List Item Versioning</vt:lpstr>
      <vt:lpstr>List Item Version History</vt:lpstr>
      <vt:lpstr>Creating and customizing the Product Ideas list</vt:lpstr>
      <vt:lpstr>Agenda</vt:lpstr>
      <vt:lpstr>Site Columns</vt:lpstr>
      <vt:lpstr>Display Name versus Internal Name</vt:lpstr>
      <vt:lpstr>Column Types (aka Field Types)</vt:lpstr>
      <vt:lpstr>Site Columns to Track Wingtip Products</vt:lpstr>
      <vt:lpstr>Creating Custom Site Columns</vt:lpstr>
      <vt:lpstr>Agenda</vt:lpstr>
      <vt:lpstr>Content Types</vt:lpstr>
      <vt:lpstr>Content Type Hierarchy</vt:lpstr>
      <vt:lpstr>Creating Custom Content Types</vt:lpstr>
      <vt:lpstr>Example: The Product Content Type</vt:lpstr>
      <vt:lpstr>Creating the Product Content Type</vt:lpstr>
      <vt:lpstr>Agenda</vt:lpstr>
      <vt:lpstr>Lists and Content Types</vt:lpstr>
      <vt:lpstr>Configuring the Products list to use the Product content type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Lists and Content Types</dc:title>
  <dc:creator>Ted Pattison</dc:creator>
  <cp:lastModifiedBy>Matthew McDermott</cp:lastModifiedBy>
  <cp:revision>107</cp:revision>
  <dcterms:created xsi:type="dcterms:W3CDTF">2012-04-13T19:17:02Z</dcterms:created>
  <dcterms:modified xsi:type="dcterms:W3CDTF">2014-05-08T20:14:39Z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