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1"/>
  </p:notesMasterIdLst>
  <p:handoutMasterIdLst>
    <p:handoutMasterId r:id="rId32"/>
  </p:handoutMasterIdLst>
  <p:sldIdLst>
    <p:sldId id="279" r:id="rId6"/>
    <p:sldId id="278" r:id="rId7"/>
    <p:sldId id="285" r:id="rId8"/>
    <p:sldId id="287" r:id="rId9"/>
    <p:sldId id="286" r:id="rId10"/>
    <p:sldId id="300" r:id="rId11"/>
    <p:sldId id="280" r:id="rId12"/>
    <p:sldId id="288" r:id="rId13"/>
    <p:sldId id="289" r:id="rId14"/>
    <p:sldId id="281" r:id="rId15"/>
    <p:sldId id="290" r:id="rId16"/>
    <p:sldId id="291" r:id="rId17"/>
    <p:sldId id="301" r:id="rId18"/>
    <p:sldId id="282" r:id="rId19"/>
    <p:sldId id="292" r:id="rId20"/>
    <p:sldId id="302" r:id="rId21"/>
    <p:sldId id="283" r:id="rId22"/>
    <p:sldId id="304" r:id="rId23"/>
    <p:sldId id="305" r:id="rId24"/>
    <p:sldId id="293" r:id="rId25"/>
    <p:sldId id="297" r:id="rId26"/>
    <p:sldId id="298" r:id="rId27"/>
    <p:sldId id="299" r:id="rId28"/>
    <p:sldId id="303" r:id="rId29"/>
    <p:sldId id="284"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50801" autoAdjust="0"/>
  </p:normalViewPr>
  <p:slideViewPr>
    <p:cSldViewPr>
      <p:cViewPr varScale="1">
        <p:scale>
          <a:sx n="39" d="100"/>
          <a:sy n="39" d="100"/>
        </p:scale>
        <p:origin x="2008" y="28"/>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1398"/>
    </p:cViewPr>
  </p:sorterViewPr>
  <p:notesViewPr>
    <p:cSldViewPr>
      <p:cViewPr>
        <p:scale>
          <a:sx n="110" d="100"/>
          <a:sy n="110" d="100"/>
        </p:scale>
        <p:origin x="319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examines how SharePoint 2013 manages files, documents and pages within the context of a SharePoint site. You will learn how to create and configure document </a:t>
            </a:r>
            <a:r>
              <a:rPr lang="en-US" dirty="0"/>
              <a:t>l</a:t>
            </a:r>
            <a:r>
              <a:rPr lang="en-US" sz="1200" kern="1200" dirty="0" smtClean="0">
                <a:solidFill>
                  <a:schemeClr val="tx1"/>
                </a:solidFill>
                <a:effectLst/>
                <a:latin typeface="+mn-lt"/>
                <a:ea typeface="+mn-ea"/>
                <a:cs typeface="+mn-cs"/>
              </a:rPr>
              <a:t>ibraries and picture </a:t>
            </a:r>
            <a:r>
              <a:rPr lang="en-US" dirty="0"/>
              <a:t>l</a:t>
            </a:r>
            <a:r>
              <a:rPr lang="en-US" sz="1200" kern="1200" dirty="0" smtClean="0">
                <a:solidFill>
                  <a:schemeClr val="tx1"/>
                </a:solidFill>
                <a:effectLst/>
                <a:latin typeface="+mn-lt"/>
                <a:ea typeface="+mn-ea"/>
                <a:cs typeface="+mn-cs"/>
              </a:rPr>
              <a:t>ibraries. The module will also discuss how to configure a document </a:t>
            </a:r>
            <a:r>
              <a:rPr lang="en-US" dirty="0"/>
              <a:t>l</a:t>
            </a:r>
            <a:r>
              <a:rPr lang="en-US" sz="1200" kern="1200" dirty="0" smtClean="0">
                <a:solidFill>
                  <a:schemeClr val="tx1"/>
                </a:solidFill>
                <a:effectLst/>
                <a:latin typeface="+mn-lt"/>
                <a:ea typeface="+mn-ea"/>
                <a:cs typeface="+mn-cs"/>
              </a:rPr>
              <a:t>ibrary with a custom document template and explain why it is often better to configure document templates in terms of custom content types. The module introduces Document Sets and explains how to use them to automate business processes in scenarios where a set of files needs to be managed, versioned and disposed of as an atomic unit.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5239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 Libraries support many features for document management. The Document Template feature is</a:t>
            </a:r>
            <a:r>
              <a:rPr lang="en-US" baseline="0" dirty="0" smtClean="0"/>
              <a:t> used to create a template for the default New document for a library. Once configured you can show your users that they just need to click the New Document button and the template will be loaded from SharePoint. When they click Save, the default save location will be the Library that they started from.</a:t>
            </a:r>
            <a:endParaRPr lang="en-US" dirty="0"/>
          </a:p>
        </p:txBody>
      </p:sp>
    </p:spTree>
    <p:extLst>
      <p:ext uri="{BB962C8B-B14F-4D97-AF65-F5344CB8AC3E}">
        <p14:creationId xmlns:p14="http://schemas.microsoft.com/office/powerpoint/2010/main" val="515534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 Libraries also support more than one Content Type</a:t>
            </a:r>
            <a:r>
              <a:rPr lang="en-US" baseline="0" dirty="0" smtClean="0"/>
              <a:t> (as long as they are descended from Document). This means that you can configure a library to store more than one content type each having their own document template. Since the Content Type is a Site or Site Collection scoped resource, you can use them on many Libraries all using the same template.</a:t>
            </a:r>
            <a:endParaRPr lang="en-US" dirty="0"/>
          </a:p>
        </p:txBody>
      </p:sp>
    </p:spTree>
    <p:extLst>
      <p:ext uri="{BB962C8B-B14F-4D97-AF65-F5344CB8AC3E}">
        <p14:creationId xmlns:p14="http://schemas.microsoft.com/office/powerpoint/2010/main" val="3957312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2504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2010 introduced us to Wiki pages and wiki editing. This simple page editing mode</a:t>
            </a:r>
            <a:r>
              <a:rPr lang="en-US" baseline="0" dirty="0" smtClean="0"/>
              <a:t> enables us to easily create a multi page web site for our users with content, images and links to content in and outside of SharePoint. Each team site contains a Site Pages library specifically for this purpose.</a:t>
            </a:r>
            <a:endParaRPr lang="en-US" dirty="0"/>
          </a:p>
        </p:txBody>
      </p:sp>
    </p:spTree>
    <p:extLst>
      <p:ext uri="{BB962C8B-B14F-4D97-AF65-F5344CB8AC3E}">
        <p14:creationId xmlns:p14="http://schemas.microsoft.com/office/powerpoint/2010/main" val="1832534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4843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document set is a special content type that behaves like a folder, but offers very powerful</a:t>
            </a:r>
            <a:r>
              <a:rPr lang="en-US" baseline="0" dirty="0" smtClean="0"/>
              <a:t> features specifically intended for managing groups of related documents, called document sets. The process is to create the related content types and then create the Document Set content type, associating the related content types to the Document Set. You can event specify templates (or default documents) for each content type.</a:t>
            </a:r>
          </a:p>
        </p:txBody>
      </p:sp>
    </p:spTree>
    <p:extLst>
      <p:ext uri="{BB962C8B-B14F-4D97-AF65-F5344CB8AC3E}">
        <p14:creationId xmlns:p14="http://schemas.microsoft.com/office/powerpoint/2010/main" val="3466861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Document Set displays a Welcome Page of summary information (think folder properties) but</a:t>
            </a:r>
            <a:r>
              <a:rPr lang="en-US" baseline="0" dirty="0" smtClean="0"/>
              <a:t> the real power is in the shared properties, properties that span all documents in the document set. Change the property on the document set and all descendant documents will receive the updated property. When a Document Set is versioned, it grabs the version at that point in time for all documents. There is also a special out of the box workflow activity that treats all documents in the set as an atomic unit (rather than separate items).	</a:t>
            </a:r>
            <a:endParaRPr lang="en-US" dirty="0"/>
          </a:p>
        </p:txBody>
      </p:sp>
    </p:spTree>
    <p:extLst>
      <p:ext uri="{BB962C8B-B14F-4D97-AF65-F5344CB8AC3E}">
        <p14:creationId xmlns:p14="http://schemas.microsoft.com/office/powerpoint/2010/main" val="1435117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r>
              <a:rPr lang="en-US" dirty="0" smtClean="0"/>
              <a:t>Document Sets were introduced in SharePoint 2010. They are enabled through</a:t>
            </a:r>
            <a:r>
              <a:rPr lang="en-US" baseline="0" dirty="0" smtClean="0"/>
              <a:t> a Feature that is activated by default on the Team Site template. Document Sets behave like folders in some ways and like documents in others, for example they can be nested and contain templates. They can share properties, or have unique properties.</a:t>
            </a:r>
            <a:endParaRPr lang="en-US" dirty="0"/>
          </a:p>
        </p:txBody>
      </p:sp>
    </p:spTree>
    <p:extLst>
      <p:ext uri="{BB962C8B-B14F-4D97-AF65-F5344CB8AC3E}">
        <p14:creationId xmlns:p14="http://schemas.microsoft.com/office/powerpoint/2010/main" val="2756929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configuring a Document Set takes a little planning (or a lot). You have to initially configure the content types that the Document Set will contain,</a:t>
            </a:r>
            <a:r>
              <a:rPr lang="en-US" baseline="0" dirty="0" smtClean="0"/>
              <a:t> which means planning the Site Columns and Content Types. Once the content types are assigned to the Document Set you can define default and optional content types.</a:t>
            </a:r>
            <a:endParaRPr lang="en-US" dirty="0"/>
          </a:p>
        </p:txBody>
      </p:sp>
    </p:spTree>
    <p:extLst>
      <p:ext uri="{BB962C8B-B14F-4D97-AF65-F5344CB8AC3E}">
        <p14:creationId xmlns:p14="http://schemas.microsoft.com/office/powerpoint/2010/main" val="357864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 shows the Document Set configuration screen and the process for configuring  document</a:t>
            </a:r>
            <a:r>
              <a:rPr lang="en-US" baseline="0" dirty="0" smtClean="0"/>
              <a:t> templates (which is different from the Content Type template).</a:t>
            </a:r>
            <a:endParaRPr lang="en-US" dirty="0"/>
          </a:p>
        </p:txBody>
      </p:sp>
    </p:spTree>
    <p:extLst>
      <p:ext uri="{BB962C8B-B14F-4D97-AF65-F5344CB8AC3E}">
        <p14:creationId xmlns:p14="http://schemas.microsoft.com/office/powerpoint/2010/main" val="249220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top level of the Document Library you will see the list of Document Sets (notice the special icon that looks like a folder with different files). Clicking on a single Document Set takes you to the Welcome Page of the Document Set. From the Welcome Page you can begin working with the files, or change the properties from the top of </a:t>
            </a:r>
            <a:r>
              <a:rPr lang="en-US" smtClean="0"/>
              <a:t>the Welcome</a:t>
            </a:r>
            <a:r>
              <a:rPr lang="en-US" baseline="0" smtClean="0"/>
              <a:t> Page.</a:t>
            </a:r>
            <a:endParaRPr lang="en-US" dirty="0"/>
          </a:p>
        </p:txBody>
      </p:sp>
    </p:spTree>
    <p:extLst>
      <p:ext uri="{BB962C8B-B14F-4D97-AF65-F5344CB8AC3E}">
        <p14:creationId xmlns:p14="http://schemas.microsoft.com/office/powerpoint/2010/main" val="2066974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04526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site in a SharePoint</a:t>
            </a:r>
            <a:r>
              <a:rPr lang="en-US" baseline="0" dirty="0" smtClean="0"/>
              <a:t> site collection contains a root folder. The folder can contain files and sub-folders. Likewise, each library has a root folder as well. This folder can also contain files and folders. The difference is the ability to configure the settings for the Document Library.</a:t>
            </a:r>
            <a:endParaRPr lang="en-US" dirty="0"/>
          </a:p>
        </p:txBody>
      </p:sp>
    </p:spTree>
    <p:extLst>
      <p:ext uri="{BB962C8B-B14F-4D97-AF65-F5344CB8AC3E}">
        <p14:creationId xmlns:p14="http://schemas.microsoft.com/office/powerpoint/2010/main" val="161742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Explorer</a:t>
            </a:r>
            <a:r>
              <a:rPr lang="en-US" baseline="0" dirty="0" smtClean="0"/>
              <a:t> is still available and, depending on your network settings, can be accessed through a button on the ribbon. The new drag and drop features of the document libraries reduces the need for Windows Explorer. Now in SharePoint 2013 you can drag files directly into the library view in the browser.</a:t>
            </a:r>
            <a:endParaRPr lang="en-US" dirty="0"/>
          </a:p>
        </p:txBody>
      </p:sp>
    </p:spTree>
    <p:extLst>
      <p:ext uri="{BB962C8B-B14F-4D97-AF65-F5344CB8AC3E}">
        <p14:creationId xmlns:p14="http://schemas.microsoft.com/office/powerpoint/2010/main" val="1969180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Designer there is also an “All Files View” available to users with Administrative</a:t>
            </a:r>
            <a:r>
              <a:rPr lang="en-US" baseline="0" dirty="0" smtClean="0"/>
              <a:t> rights on the site. This view makes it easier to navigate the site as a set of files and folders, but you have to be very careful as it is also possible to do great damage to a site in this view. For example, deleting certain folders will cause issues on your site.</a:t>
            </a:r>
            <a:endParaRPr lang="en-US" dirty="0"/>
          </a:p>
        </p:txBody>
      </p:sp>
    </p:spTree>
    <p:extLst>
      <p:ext uri="{BB962C8B-B14F-4D97-AF65-F5344CB8AC3E}">
        <p14:creationId xmlns:p14="http://schemas.microsoft.com/office/powerpoint/2010/main" val="2843860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5680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5640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SharePoint content is based on Content Types. The Document Library is a “special” list that knows how to manage documents (or files) in a SharePoint team site. The Document Library is the default location on your team site for files and there are several “flavors” of Document Libraries</a:t>
            </a:r>
            <a:r>
              <a:rPr lang="en-US" baseline="0" dirty="0" smtClean="0"/>
              <a:t> that can be used for Forms and Pictures. </a:t>
            </a:r>
          </a:p>
          <a:p>
            <a:endParaRPr lang="en-US" baseline="0" dirty="0" smtClean="0"/>
          </a:p>
          <a:p>
            <a:r>
              <a:rPr lang="en-US" baseline="0" dirty="0" smtClean="0"/>
              <a:t>Document Libraries support advanced features that are not present in a traditional file share. These features, like versioning, check-in/check-out, and others make the storage and management of files in document libraries much better than on file shares.</a:t>
            </a:r>
            <a:endParaRPr lang="en-US" dirty="0"/>
          </a:p>
        </p:txBody>
      </p:sp>
    </p:spTree>
    <p:extLst>
      <p:ext uri="{BB962C8B-B14F-4D97-AF65-F5344CB8AC3E}">
        <p14:creationId xmlns:p14="http://schemas.microsoft.com/office/powerpoint/2010/main" val="2679758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Libraries are a special Document Library designed for storing images. The library will automatically generate a thumbnail of</a:t>
            </a:r>
            <a:r>
              <a:rPr lang="en-US" baseline="0" dirty="0" smtClean="0"/>
              <a:t> the image </a:t>
            </a:r>
            <a:r>
              <a:rPr lang="en-US" dirty="0" smtClean="0"/>
              <a:t>and grab additional metadata from then image. Search</a:t>
            </a:r>
            <a:r>
              <a:rPr lang="en-US" baseline="0" dirty="0" smtClean="0"/>
              <a:t> results from Picture Libraries will show the thumbnail. If you store images in Document Libraries, they will not.</a:t>
            </a:r>
            <a:endParaRPr lang="en-US" dirty="0"/>
          </a:p>
        </p:txBody>
      </p:sp>
    </p:spTree>
    <p:extLst>
      <p:ext uri="{BB962C8B-B14F-4D97-AF65-F5344CB8AC3E}">
        <p14:creationId xmlns:p14="http://schemas.microsoft.com/office/powerpoint/2010/main" val="33432878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smtClean="0"/>
              <a:t>Document Libraries and Document Sets</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Sites, Files, Folders and Pages</a:t>
            </a:r>
          </a:p>
          <a:p>
            <a:pPr>
              <a:buFont typeface="Wingdings" panose="05000000000000000000" pitchFamily="2" charset="2"/>
              <a:buChar char="ü"/>
            </a:pPr>
            <a:r>
              <a:rPr lang="en-US" dirty="0" smtClean="0"/>
              <a:t>Document Libraries</a:t>
            </a:r>
          </a:p>
          <a:p>
            <a:pPr>
              <a:buFont typeface="Wingdings" panose="05000000000000000000" pitchFamily="2" charset="2"/>
              <a:buChar char="Ø"/>
            </a:pPr>
            <a:r>
              <a:rPr lang="en-US" dirty="0" smtClean="0"/>
              <a:t>Document Templates</a:t>
            </a:r>
          </a:p>
          <a:p>
            <a:r>
              <a:rPr lang="en-US" dirty="0" smtClean="0"/>
              <a:t>Wiki </a:t>
            </a:r>
            <a:r>
              <a:rPr lang="en-US" dirty="0"/>
              <a:t>Page Libraries</a:t>
            </a:r>
          </a:p>
          <a:p>
            <a:r>
              <a:rPr lang="en-US" dirty="0" smtClean="0"/>
              <a:t>Document Sets</a:t>
            </a:r>
          </a:p>
        </p:txBody>
      </p:sp>
    </p:spTree>
    <p:extLst>
      <p:ext uri="{BB962C8B-B14F-4D97-AF65-F5344CB8AC3E}">
        <p14:creationId xmlns:p14="http://schemas.microsoft.com/office/powerpoint/2010/main" val="2983194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Document Libraries and Document Templates</a:t>
            </a:r>
            <a:endParaRPr lang="en-US" sz="2400" dirty="0"/>
          </a:p>
        </p:txBody>
      </p:sp>
      <p:sp>
        <p:nvSpPr>
          <p:cNvPr id="3" name="Content Placeholder 2"/>
          <p:cNvSpPr>
            <a:spLocks noGrp="1"/>
          </p:cNvSpPr>
          <p:nvPr>
            <p:ph idx="1"/>
          </p:nvPr>
        </p:nvSpPr>
        <p:spPr/>
        <p:txBody>
          <a:bodyPr>
            <a:normAutofit/>
          </a:bodyPr>
          <a:lstStyle/>
          <a:p>
            <a:r>
              <a:rPr lang="en-US" sz="2400" dirty="0" smtClean="0"/>
              <a:t>Document library can be configured document template</a:t>
            </a:r>
          </a:p>
          <a:p>
            <a:pPr lvl="1"/>
            <a:r>
              <a:rPr lang="en-US" sz="2000" dirty="0" smtClean="0"/>
              <a:t>Standard Document Library uses vanilla Word document template</a:t>
            </a:r>
          </a:p>
          <a:p>
            <a:pPr lvl="1"/>
            <a:r>
              <a:rPr lang="en-US" sz="2000" dirty="0" smtClean="0"/>
              <a:t>You can edit the template in Word and save it back to SharePoint</a:t>
            </a:r>
            <a:endParaRPr lang="en-US" sz="2000" dirty="0"/>
          </a:p>
        </p:txBody>
      </p:sp>
      <p:pic>
        <p:nvPicPr>
          <p:cNvPr id="4" name="Picture 3"/>
          <p:cNvPicPr>
            <a:picLocks noChangeAspect="1"/>
          </p:cNvPicPr>
          <p:nvPr/>
        </p:nvPicPr>
        <p:blipFill>
          <a:blip r:embed="rId3"/>
          <a:stretch>
            <a:fillRect/>
          </a:stretch>
        </p:blipFill>
        <p:spPr>
          <a:xfrm>
            <a:off x="1295400" y="2895600"/>
            <a:ext cx="4107506" cy="3048000"/>
          </a:xfrm>
          <a:prstGeom prst="rect">
            <a:avLst/>
          </a:prstGeom>
          <a:ln>
            <a:solidFill>
              <a:schemeClr val="bg1">
                <a:lumMod val="50000"/>
              </a:schemeClr>
            </a:solidFill>
          </a:ln>
        </p:spPr>
      </p:pic>
    </p:spTree>
    <p:extLst>
      <p:ext uri="{BB962C8B-B14F-4D97-AF65-F5344CB8AC3E}">
        <p14:creationId xmlns:p14="http://schemas.microsoft.com/office/powerpoint/2010/main" val="3472054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Types and Document Templates</a:t>
            </a:r>
            <a:endParaRPr lang="en-US" dirty="0"/>
          </a:p>
        </p:txBody>
      </p:sp>
      <p:sp>
        <p:nvSpPr>
          <p:cNvPr id="3" name="Content Placeholder 2"/>
          <p:cNvSpPr>
            <a:spLocks noGrp="1"/>
          </p:cNvSpPr>
          <p:nvPr>
            <p:ph idx="1"/>
          </p:nvPr>
        </p:nvSpPr>
        <p:spPr/>
        <p:txBody>
          <a:bodyPr/>
          <a:lstStyle/>
          <a:p>
            <a:r>
              <a:rPr lang="en-US" dirty="0" smtClean="0"/>
              <a:t>Content type can have a document template</a:t>
            </a:r>
          </a:p>
          <a:p>
            <a:pPr lvl="1"/>
            <a:r>
              <a:rPr lang="en-US" dirty="0" smtClean="0"/>
              <a:t>Supported for Document content type</a:t>
            </a:r>
          </a:p>
          <a:p>
            <a:pPr lvl="1"/>
            <a:r>
              <a:rPr lang="en-US" dirty="0" smtClean="0"/>
              <a:t>Supported for Document-derived content types</a:t>
            </a:r>
          </a:p>
          <a:p>
            <a:pPr lvl="1"/>
            <a:r>
              <a:rPr lang="en-US" dirty="0" smtClean="0"/>
              <a:t>Not supported in other content types</a:t>
            </a:r>
          </a:p>
          <a:p>
            <a:pPr lvl="1"/>
            <a:endParaRPr lang="en-US" dirty="0"/>
          </a:p>
          <a:p>
            <a:r>
              <a:rPr lang="en-US" dirty="0" smtClean="0"/>
              <a:t>What scenarios should this be used?</a:t>
            </a:r>
          </a:p>
          <a:p>
            <a:pPr lvl="1"/>
            <a:r>
              <a:rPr lang="en-US" dirty="0" smtClean="0"/>
              <a:t>When multiple document libraries use single template</a:t>
            </a:r>
          </a:p>
          <a:p>
            <a:pPr lvl="1"/>
            <a:r>
              <a:rPr lang="en-US" dirty="0" smtClean="0"/>
              <a:t>When document templates need to be reused across site collections</a:t>
            </a:r>
            <a:endParaRPr lang="en-US" dirty="0"/>
          </a:p>
        </p:txBody>
      </p:sp>
    </p:spTree>
    <p:extLst>
      <p:ext uri="{BB962C8B-B14F-4D97-AF65-F5344CB8AC3E}">
        <p14:creationId xmlns:p14="http://schemas.microsoft.com/office/powerpoint/2010/main" val="3004516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Document Library with a Custom Document Template</a:t>
            </a:r>
            <a:endParaRPr lang="en-US" dirty="0"/>
          </a:p>
        </p:txBody>
      </p:sp>
    </p:spTree>
    <p:extLst>
      <p:ext uri="{BB962C8B-B14F-4D97-AF65-F5344CB8AC3E}">
        <p14:creationId xmlns:p14="http://schemas.microsoft.com/office/powerpoint/2010/main" val="2269428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Sites, Files, Folders and Pages</a:t>
            </a:r>
          </a:p>
          <a:p>
            <a:pPr>
              <a:buFont typeface="Wingdings" panose="05000000000000000000" pitchFamily="2" charset="2"/>
              <a:buChar char="ü"/>
            </a:pPr>
            <a:r>
              <a:rPr lang="en-US" dirty="0" smtClean="0"/>
              <a:t>Document Libraries</a:t>
            </a:r>
          </a:p>
          <a:p>
            <a:pPr>
              <a:buFont typeface="Wingdings" panose="05000000000000000000" pitchFamily="2" charset="2"/>
              <a:buChar char="ü"/>
            </a:pPr>
            <a:r>
              <a:rPr lang="en-US" dirty="0" smtClean="0"/>
              <a:t>Document Templates</a:t>
            </a:r>
          </a:p>
          <a:p>
            <a:pPr>
              <a:buFont typeface="Wingdings" panose="05000000000000000000" pitchFamily="2" charset="2"/>
              <a:buChar char="Ø"/>
            </a:pPr>
            <a:r>
              <a:rPr lang="en-US" dirty="0" smtClean="0"/>
              <a:t>Wiki </a:t>
            </a:r>
            <a:r>
              <a:rPr lang="en-US" dirty="0"/>
              <a:t>Page Libraries</a:t>
            </a:r>
          </a:p>
          <a:p>
            <a:pPr>
              <a:buFont typeface="Wingdings" panose="05000000000000000000" pitchFamily="2" charset="2"/>
              <a:buChar char="§"/>
            </a:pPr>
            <a:r>
              <a:rPr lang="en-US" dirty="0" smtClean="0"/>
              <a:t>Document Sets</a:t>
            </a:r>
          </a:p>
        </p:txBody>
      </p:sp>
    </p:spTree>
    <p:extLst>
      <p:ext uri="{BB962C8B-B14F-4D97-AF65-F5344CB8AC3E}">
        <p14:creationId xmlns:p14="http://schemas.microsoft.com/office/powerpoint/2010/main" val="3413605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Page Libraries</a:t>
            </a:r>
            <a:endParaRPr lang="en-US" dirty="0"/>
          </a:p>
        </p:txBody>
      </p:sp>
      <p:sp>
        <p:nvSpPr>
          <p:cNvPr id="5" name="Content Placeholder 4"/>
          <p:cNvSpPr>
            <a:spLocks noGrp="1"/>
          </p:cNvSpPr>
          <p:nvPr>
            <p:ph idx="1"/>
          </p:nvPr>
        </p:nvSpPr>
        <p:spPr/>
        <p:txBody>
          <a:bodyPr/>
          <a:lstStyle/>
          <a:p>
            <a:r>
              <a:rPr lang="en-US" dirty="0" smtClean="0"/>
              <a:t>Wiki </a:t>
            </a:r>
            <a:r>
              <a:rPr lang="en-US" dirty="0"/>
              <a:t>p</a:t>
            </a:r>
            <a:r>
              <a:rPr lang="en-US" dirty="0" smtClean="0"/>
              <a:t>age libraries provide wiki-style editing</a:t>
            </a:r>
          </a:p>
          <a:p>
            <a:pPr lvl="1"/>
            <a:r>
              <a:rPr lang="en-US" b="1" dirty="0" smtClean="0"/>
              <a:t>Site Pages</a:t>
            </a:r>
            <a:r>
              <a:rPr lang="en-US" dirty="0" smtClean="0"/>
              <a:t> wiki page library create in a Team sites</a:t>
            </a:r>
          </a:p>
          <a:p>
            <a:pPr lvl="1"/>
            <a:r>
              <a:rPr lang="en-US" dirty="0" smtClean="0"/>
              <a:t>Users can easily add and link pages</a:t>
            </a:r>
          </a:p>
          <a:p>
            <a:pPr lvl="1"/>
            <a:r>
              <a:rPr lang="en-US" dirty="0" smtClean="0"/>
              <a:t>Read </a:t>
            </a:r>
            <a:r>
              <a:rPr lang="en-US" b="1" dirty="0" smtClean="0"/>
              <a:t>How To Use This Library</a:t>
            </a:r>
            <a:r>
              <a:rPr lang="en-US" dirty="0" smtClean="0"/>
              <a:t> page to get started</a:t>
            </a:r>
            <a:endParaRPr lang="en-US" dirty="0"/>
          </a:p>
        </p:txBody>
      </p:sp>
      <p:pic>
        <p:nvPicPr>
          <p:cNvPr id="4" name="Picture 3"/>
          <p:cNvPicPr>
            <a:picLocks noChangeAspect="1"/>
          </p:cNvPicPr>
          <p:nvPr/>
        </p:nvPicPr>
        <p:blipFill>
          <a:blip r:embed="rId3"/>
          <a:stretch>
            <a:fillRect/>
          </a:stretch>
        </p:blipFill>
        <p:spPr>
          <a:xfrm>
            <a:off x="838200" y="3429000"/>
            <a:ext cx="7058025" cy="2371725"/>
          </a:xfrm>
          <a:prstGeom prst="rect">
            <a:avLst/>
          </a:prstGeom>
          <a:ln>
            <a:solidFill>
              <a:schemeClr val="bg1">
                <a:lumMod val="50000"/>
              </a:schemeClr>
            </a:solidFill>
          </a:ln>
        </p:spPr>
      </p:pic>
    </p:spTree>
    <p:extLst>
      <p:ext uri="{BB962C8B-B14F-4D97-AF65-F5344CB8AC3E}">
        <p14:creationId xmlns:p14="http://schemas.microsoft.com/office/powerpoint/2010/main" val="1881820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Content and Hyperlinks to a Wiki Page Library</a:t>
            </a:r>
            <a:endParaRPr lang="en-US" dirty="0"/>
          </a:p>
        </p:txBody>
      </p:sp>
    </p:spTree>
    <p:extLst>
      <p:ext uri="{BB962C8B-B14F-4D97-AF65-F5344CB8AC3E}">
        <p14:creationId xmlns:p14="http://schemas.microsoft.com/office/powerpoint/2010/main" val="671188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Sites, Files, Folders and Pages</a:t>
            </a:r>
          </a:p>
          <a:p>
            <a:pPr>
              <a:buFont typeface="Wingdings" panose="05000000000000000000" pitchFamily="2" charset="2"/>
              <a:buChar char="ü"/>
            </a:pPr>
            <a:r>
              <a:rPr lang="en-US" dirty="0" smtClean="0"/>
              <a:t>Document Libraries</a:t>
            </a:r>
          </a:p>
          <a:p>
            <a:pPr>
              <a:buFont typeface="Wingdings" panose="05000000000000000000" pitchFamily="2" charset="2"/>
              <a:buChar char="ü"/>
            </a:pPr>
            <a:r>
              <a:rPr lang="en-US" dirty="0" smtClean="0"/>
              <a:t>Document Templates</a:t>
            </a:r>
          </a:p>
          <a:p>
            <a:pPr>
              <a:buFont typeface="Wingdings" panose="05000000000000000000" pitchFamily="2" charset="2"/>
              <a:buChar char="ü"/>
            </a:pPr>
            <a:r>
              <a:rPr lang="en-US" dirty="0" smtClean="0"/>
              <a:t>Wiki </a:t>
            </a:r>
            <a:r>
              <a:rPr lang="en-US" dirty="0"/>
              <a:t>Page Libraries</a:t>
            </a:r>
          </a:p>
          <a:p>
            <a:pPr>
              <a:buFont typeface="Wingdings" panose="05000000000000000000" pitchFamily="2" charset="2"/>
              <a:buChar char="Ø"/>
            </a:pPr>
            <a:r>
              <a:rPr lang="en-US" dirty="0" smtClean="0"/>
              <a:t>Document Sets</a:t>
            </a:r>
          </a:p>
        </p:txBody>
      </p:sp>
    </p:spTree>
    <p:extLst>
      <p:ext uri="{BB962C8B-B14F-4D97-AF65-F5344CB8AC3E}">
        <p14:creationId xmlns:p14="http://schemas.microsoft.com/office/powerpoint/2010/main" val="35510594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Document Sets</a:t>
            </a:r>
            <a:endParaRPr lang="en-US" dirty="0"/>
          </a:p>
        </p:txBody>
      </p:sp>
      <p:sp>
        <p:nvSpPr>
          <p:cNvPr id="3" name="Content Placeholder 2"/>
          <p:cNvSpPr>
            <a:spLocks noGrp="1"/>
          </p:cNvSpPr>
          <p:nvPr>
            <p:ph idx="1"/>
          </p:nvPr>
        </p:nvSpPr>
        <p:spPr/>
        <p:txBody>
          <a:bodyPr/>
          <a:lstStyle/>
          <a:p>
            <a:r>
              <a:rPr lang="en-US" dirty="0" smtClean="0"/>
              <a:t>A </a:t>
            </a:r>
            <a:r>
              <a:rPr lang="en-US" dirty="0"/>
              <a:t>collection of </a:t>
            </a:r>
            <a:r>
              <a:rPr lang="en-US" dirty="0" smtClean="0"/>
              <a:t>files and folders</a:t>
            </a:r>
          </a:p>
          <a:p>
            <a:pPr lvl="1"/>
            <a:r>
              <a:rPr lang="en-US" dirty="0" smtClean="0"/>
              <a:t>documents</a:t>
            </a:r>
            <a:r>
              <a:rPr lang="en-US" dirty="0"/>
              <a:t>, spreadsheets, presentations, etc</a:t>
            </a:r>
            <a:r>
              <a:rPr lang="en-US" dirty="0" smtClean="0"/>
              <a:t>. </a:t>
            </a:r>
          </a:p>
          <a:p>
            <a:pPr lvl="1"/>
            <a:r>
              <a:rPr lang="en-US" dirty="0" smtClean="0"/>
              <a:t>Whatever makes up a single work product</a:t>
            </a:r>
          </a:p>
          <a:p>
            <a:pPr lvl="1"/>
            <a:r>
              <a:rPr lang="en-US" dirty="0" smtClean="0"/>
              <a:t>Think “Super Folder”</a:t>
            </a:r>
          </a:p>
          <a:p>
            <a:r>
              <a:rPr lang="en-US" dirty="0" smtClean="0"/>
              <a:t>Metadata can be shared across all items in the Document Set</a:t>
            </a:r>
          </a:p>
          <a:p>
            <a:r>
              <a:rPr lang="en-US" dirty="0" smtClean="0"/>
              <a:t>Content Type Handling</a:t>
            </a:r>
          </a:p>
          <a:p>
            <a:pPr lvl="1"/>
            <a:r>
              <a:rPr lang="en-US" dirty="0" smtClean="0"/>
              <a:t>Default Content Types are included…by default</a:t>
            </a:r>
          </a:p>
          <a:p>
            <a:pPr lvl="1"/>
            <a:r>
              <a:rPr lang="en-US" dirty="0" smtClean="0"/>
              <a:t>Optional Content Types may be added</a:t>
            </a:r>
          </a:p>
          <a:p>
            <a:pPr lvl="1"/>
            <a:r>
              <a:rPr lang="en-US" dirty="0" smtClean="0"/>
              <a:t>This enforces the rules set by the Doc Set Creator</a:t>
            </a:r>
          </a:p>
          <a:p>
            <a:endParaRPr lang="en-US" dirty="0"/>
          </a:p>
          <a:p>
            <a:pPr marL="0" indent="0">
              <a:buNone/>
            </a:pPr>
            <a:endParaRPr lang="en-US" dirty="0"/>
          </a:p>
        </p:txBody>
      </p:sp>
    </p:spTree>
    <p:extLst>
      <p:ext uri="{BB962C8B-B14F-4D97-AF65-F5344CB8AC3E}">
        <p14:creationId xmlns:p14="http://schemas.microsoft.com/office/powerpoint/2010/main" val="3313678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Power of Document Sets</a:t>
            </a:r>
            <a:endParaRPr lang="en-US" dirty="0"/>
          </a:p>
        </p:txBody>
      </p:sp>
      <p:sp>
        <p:nvSpPr>
          <p:cNvPr id="3" name="Content Placeholder 2"/>
          <p:cNvSpPr>
            <a:spLocks noGrp="1"/>
          </p:cNvSpPr>
          <p:nvPr>
            <p:ph idx="1"/>
          </p:nvPr>
        </p:nvSpPr>
        <p:spPr/>
        <p:txBody>
          <a:bodyPr/>
          <a:lstStyle/>
          <a:p>
            <a:r>
              <a:rPr lang="en-US" dirty="0" smtClean="0"/>
              <a:t>Welcome page for status of the whole doc set</a:t>
            </a:r>
          </a:p>
          <a:p>
            <a:r>
              <a:rPr lang="en-US" dirty="0" smtClean="0"/>
              <a:t>Shared Columns</a:t>
            </a:r>
          </a:p>
          <a:p>
            <a:r>
              <a:rPr lang="en-US" dirty="0" smtClean="0"/>
              <a:t>Default Templates for each Content Type</a:t>
            </a:r>
          </a:p>
          <a:p>
            <a:r>
              <a:rPr lang="en-US" dirty="0" smtClean="0"/>
              <a:t>Document Set Versioning</a:t>
            </a:r>
          </a:p>
          <a:p>
            <a:pPr lvl="1"/>
            <a:r>
              <a:rPr lang="en-US" dirty="0" smtClean="0"/>
              <a:t>Captures State and key intervals</a:t>
            </a:r>
          </a:p>
          <a:p>
            <a:pPr lvl="1"/>
            <a:r>
              <a:rPr lang="en-US" dirty="0" smtClean="0"/>
              <a:t>Review points in time</a:t>
            </a:r>
          </a:p>
          <a:p>
            <a:pPr lvl="1"/>
            <a:r>
              <a:rPr lang="en-US" dirty="0" smtClean="0"/>
              <a:t>Set owner can restore version to point in time</a:t>
            </a:r>
          </a:p>
          <a:p>
            <a:r>
              <a:rPr lang="en-US" dirty="0" smtClean="0"/>
              <a:t>Special Out of the Box Workflow</a:t>
            </a:r>
          </a:p>
          <a:p>
            <a:pPr lvl="1"/>
            <a:r>
              <a:rPr lang="en-US" dirty="0" smtClean="0"/>
              <a:t>Treat the whole document set as an atomic item</a:t>
            </a:r>
          </a:p>
          <a:p>
            <a:endParaRPr lang="en-US" dirty="0"/>
          </a:p>
        </p:txBody>
      </p:sp>
    </p:spTree>
    <p:extLst>
      <p:ext uri="{BB962C8B-B14F-4D97-AF65-F5344CB8AC3E}">
        <p14:creationId xmlns:p14="http://schemas.microsoft.com/office/powerpoint/2010/main" val="1861771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Sites, Files, Folders and Pages</a:t>
            </a:r>
          </a:p>
          <a:p>
            <a:r>
              <a:rPr lang="en-US" dirty="0" smtClean="0"/>
              <a:t>Document Libraries</a:t>
            </a:r>
          </a:p>
          <a:p>
            <a:r>
              <a:rPr lang="en-US" dirty="0" smtClean="0"/>
              <a:t>Document Templates</a:t>
            </a:r>
          </a:p>
          <a:p>
            <a:r>
              <a:rPr lang="en-US" dirty="0" smtClean="0"/>
              <a:t>Wiki </a:t>
            </a:r>
            <a:r>
              <a:rPr lang="en-US" dirty="0"/>
              <a:t>Page Libraries</a:t>
            </a:r>
          </a:p>
          <a:p>
            <a:r>
              <a:rPr lang="en-US" dirty="0" smtClean="0"/>
              <a:t>Document Sets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Document Sets</a:t>
            </a:r>
            <a:endParaRPr lang="en-US" dirty="0"/>
          </a:p>
        </p:txBody>
      </p:sp>
      <p:sp>
        <p:nvSpPr>
          <p:cNvPr id="3" name="Content Placeholder 2"/>
          <p:cNvSpPr>
            <a:spLocks noGrp="1"/>
          </p:cNvSpPr>
          <p:nvPr>
            <p:ph idx="1"/>
          </p:nvPr>
        </p:nvSpPr>
        <p:spPr/>
        <p:txBody>
          <a:bodyPr/>
          <a:lstStyle/>
          <a:p>
            <a:r>
              <a:rPr lang="en-US" dirty="0" smtClean="0"/>
              <a:t>Document Set introduced in SharePoint 2010</a:t>
            </a:r>
          </a:p>
          <a:p>
            <a:pPr lvl="1"/>
            <a:r>
              <a:rPr lang="en-US" dirty="0" smtClean="0"/>
              <a:t>Implementing using Document Set content type</a:t>
            </a:r>
          </a:p>
          <a:p>
            <a:pPr lvl="1"/>
            <a:r>
              <a:rPr lang="en-US" dirty="0" smtClean="0"/>
              <a:t>Enabled by activating feature from SharePoint Server</a:t>
            </a:r>
          </a:p>
          <a:p>
            <a:pPr lvl="1"/>
            <a:r>
              <a:rPr lang="en-US" dirty="0" smtClean="0"/>
              <a:t>Feature automatically activated in Team sites</a:t>
            </a:r>
          </a:p>
          <a:p>
            <a:pPr lvl="1"/>
            <a:endParaRPr lang="en-US" dirty="0" smtClean="0"/>
          </a:p>
          <a:p>
            <a:pPr lvl="1"/>
            <a:endParaRPr lang="en-US" dirty="0"/>
          </a:p>
          <a:p>
            <a:pPr lvl="1"/>
            <a:endParaRPr lang="en-US" dirty="0" smtClean="0"/>
          </a:p>
          <a:p>
            <a:r>
              <a:rPr lang="en-US" dirty="0" smtClean="0"/>
              <a:t>Document set can contain many documents</a:t>
            </a:r>
          </a:p>
          <a:p>
            <a:pPr lvl="1"/>
            <a:r>
              <a:rPr lang="en-US" dirty="0" smtClean="0"/>
              <a:t>Documents can be nested in folder structure</a:t>
            </a:r>
          </a:p>
          <a:p>
            <a:pPr lvl="1"/>
            <a:r>
              <a:rPr lang="en-US" dirty="0" smtClean="0"/>
              <a:t>Document set can have custom document templates</a:t>
            </a:r>
          </a:p>
        </p:txBody>
      </p:sp>
      <p:pic>
        <p:nvPicPr>
          <p:cNvPr id="4" name="Picture 3"/>
          <p:cNvPicPr>
            <a:picLocks noChangeAspect="1"/>
          </p:cNvPicPr>
          <p:nvPr/>
        </p:nvPicPr>
        <p:blipFill>
          <a:blip r:embed="rId3"/>
          <a:stretch>
            <a:fillRect/>
          </a:stretch>
        </p:blipFill>
        <p:spPr>
          <a:xfrm>
            <a:off x="1187114" y="3429000"/>
            <a:ext cx="7446747" cy="838200"/>
          </a:xfrm>
          <a:prstGeom prst="rect">
            <a:avLst/>
          </a:prstGeom>
          <a:ln>
            <a:solidFill>
              <a:schemeClr val="bg1">
                <a:lumMod val="50000"/>
              </a:schemeClr>
            </a:solidFill>
          </a:ln>
        </p:spPr>
      </p:pic>
    </p:spTree>
    <p:extLst>
      <p:ext uri="{BB962C8B-B14F-4D97-AF65-F5344CB8AC3E}">
        <p14:creationId xmlns:p14="http://schemas.microsoft.com/office/powerpoint/2010/main" val="859928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Document Sets</a:t>
            </a:r>
            <a:endParaRPr lang="en-US" dirty="0"/>
          </a:p>
        </p:txBody>
      </p:sp>
      <p:sp>
        <p:nvSpPr>
          <p:cNvPr id="3" name="Content Placeholder 2"/>
          <p:cNvSpPr>
            <a:spLocks noGrp="1"/>
          </p:cNvSpPr>
          <p:nvPr>
            <p:ph idx="1"/>
          </p:nvPr>
        </p:nvSpPr>
        <p:spPr/>
        <p:txBody>
          <a:bodyPr>
            <a:normAutofit/>
          </a:bodyPr>
          <a:lstStyle/>
          <a:p>
            <a:r>
              <a:rPr lang="en-US" sz="2400" dirty="0" smtClean="0"/>
              <a:t>Create a new document library</a:t>
            </a:r>
          </a:p>
          <a:p>
            <a:r>
              <a:rPr lang="en-US" sz="2400" dirty="0" smtClean="0"/>
              <a:t>Configure support for the Document Set content type</a:t>
            </a:r>
          </a:p>
          <a:p>
            <a:endParaRPr lang="en-US" sz="2400" dirty="0"/>
          </a:p>
          <a:p>
            <a:endParaRPr lang="en-US" sz="2400" dirty="0" smtClean="0"/>
          </a:p>
          <a:p>
            <a:endParaRPr lang="en-US" sz="2400" dirty="0"/>
          </a:p>
          <a:p>
            <a:endParaRPr lang="en-US" sz="2400" dirty="0" smtClean="0"/>
          </a:p>
          <a:p>
            <a:r>
              <a:rPr lang="en-US" sz="2400" dirty="0" smtClean="0"/>
              <a:t>Configure the Document Set content type</a:t>
            </a:r>
          </a:p>
          <a:p>
            <a:pPr lvl="1"/>
            <a:r>
              <a:rPr lang="en-US" sz="2000" dirty="0" smtClean="0"/>
              <a:t>Add site columns to Document </a:t>
            </a:r>
            <a:r>
              <a:rPr lang="en-US" sz="2000" dirty="0"/>
              <a:t>S</a:t>
            </a:r>
            <a:r>
              <a:rPr lang="en-US" sz="2000" dirty="0" smtClean="0"/>
              <a:t>et</a:t>
            </a:r>
          </a:p>
          <a:p>
            <a:pPr lvl="1"/>
            <a:r>
              <a:rPr lang="en-US" sz="2000" dirty="0" smtClean="0"/>
              <a:t>Choose which site columns are shared with inner documents</a:t>
            </a:r>
          </a:p>
          <a:p>
            <a:pPr lvl="1"/>
            <a:r>
              <a:rPr lang="en-US" sz="2000" dirty="0" smtClean="0"/>
              <a:t>Configure document templates for Document </a:t>
            </a:r>
            <a:r>
              <a:rPr lang="en-US" sz="2000" dirty="0"/>
              <a:t>S</a:t>
            </a:r>
            <a:r>
              <a:rPr lang="en-US" sz="2000" dirty="0" smtClean="0"/>
              <a:t>et</a:t>
            </a:r>
          </a:p>
          <a:p>
            <a:pPr lvl="1"/>
            <a:r>
              <a:rPr lang="en-US" sz="2000" dirty="0" smtClean="0"/>
              <a:t>Configure default documents for Document Set</a:t>
            </a:r>
          </a:p>
          <a:p>
            <a:pPr lvl="1"/>
            <a:endParaRPr lang="en-US" sz="2000" dirty="0"/>
          </a:p>
        </p:txBody>
      </p:sp>
      <p:pic>
        <p:nvPicPr>
          <p:cNvPr id="4" name="Picture 3"/>
          <p:cNvPicPr>
            <a:picLocks noChangeAspect="1"/>
          </p:cNvPicPr>
          <p:nvPr/>
        </p:nvPicPr>
        <p:blipFill>
          <a:blip r:embed="rId3"/>
          <a:stretch>
            <a:fillRect/>
          </a:stretch>
        </p:blipFill>
        <p:spPr>
          <a:xfrm>
            <a:off x="914401" y="2590801"/>
            <a:ext cx="5659234" cy="1295400"/>
          </a:xfrm>
          <a:prstGeom prst="rect">
            <a:avLst/>
          </a:prstGeom>
          <a:ln>
            <a:solidFill>
              <a:schemeClr val="bg1">
                <a:lumMod val="50000"/>
              </a:schemeClr>
            </a:solidFill>
          </a:ln>
        </p:spPr>
      </p:pic>
    </p:spTree>
    <p:extLst>
      <p:ext uri="{BB962C8B-B14F-4D97-AF65-F5344CB8AC3E}">
        <p14:creationId xmlns:p14="http://schemas.microsoft.com/office/powerpoint/2010/main" val="11721717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Templates and Default Documents</a:t>
            </a:r>
            <a:endParaRPr lang="en-US" dirty="0"/>
          </a:p>
        </p:txBody>
      </p:sp>
      <p:pic>
        <p:nvPicPr>
          <p:cNvPr id="4" name="Picture 3"/>
          <p:cNvPicPr>
            <a:picLocks noChangeAspect="1"/>
          </p:cNvPicPr>
          <p:nvPr/>
        </p:nvPicPr>
        <p:blipFill>
          <a:blip r:embed="rId3"/>
          <a:stretch>
            <a:fillRect/>
          </a:stretch>
        </p:blipFill>
        <p:spPr>
          <a:xfrm>
            <a:off x="685800" y="1371600"/>
            <a:ext cx="7794886" cy="4953000"/>
          </a:xfrm>
          <a:prstGeom prst="rect">
            <a:avLst/>
          </a:prstGeom>
          <a:ln>
            <a:solidFill>
              <a:schemeClr val="bg1">
                <a:lumMod val="50000"/>
              </a:schemeClr>
            </a:solidFill>
          </a:ln>
        </p:spPr>
      </p:pic>
    </p:spTree>
    <p:extLst>
      <p:ext uri="{BB962C8B-B14F-4D97-AF65-F5344CB8AC3E}">
        <p14:creationId xmlns:p14="http://schemas.microsoft.com/office/powerpoint/2010/main" val="299337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705100" y="3601316"/>
            <a:ext cx="6286500" cy="3104284"/>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Outside View versus Inside View</a:t>
            </a:r>
            <a:endParaRPr lang="en-US" dirty="0"/>
          </a:p>
        </p:txBody>
      </p:sp>
      <p:pic>
        <p:nvPicPr>
          <p:cNvPr id="4" name="Picture 3"/>
          <p:cNvPicPr>
            <a:picLocks noChangeAspect="1"/>
          </p:cNvPicPr>
          <p:nvPr/>
        </p:nvPicPr>
        <p:blipFill>
          <a:blip r:embed="rId4"/>
          <a:stretch>
            <a:fillRect/>
          </a:stretch>
        </p:blipFill>
        <p:spPr>
          <a:xfrm>
            <a:off x="304800" y="1219201"/>
            <a:ext cx="4114800" cy="2064494"/>
          </a:xfrm>
          <a:prstGeom prst="rect">
            <a:avLst/>
          </a:prstGeom>
          <a:ln>
            <a:solidFill>
              <a:schemeClr val="bg1">
                <a:lumMod val="50000"/>
              </a:schemeClr>
            </a:solidFill>
          </a:ln>
        </p:spPr>
      </p:pic>
      <p:cxnSp>
        <p:nvCxnSpPr>
          <p:cNvPr id="7" name="Straight Arrow Connector 6"/>
          <p:cNvCxnSpPr/>
          <p:nvPr/>
        </p:nvCxnSpPr>
        <p:spPr>
          <a:xfrm>
            <a:off x="2133600" y="3048000"/>
            <a:ext cx="533400" cy="512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0262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Document Library to Support Document Sets</a:t>
            </a:r>
            <a:endParaRPr lang="en-US" dirty="0"/>
          </a:p>
        </p:txBody>
      </p:sp>
    </p:spTree>
    <p:extLst>
      <p:ext uri="{BB962C8B-B14F-4D97-AF65-F5344CB8AC3E}">
        <p14:creationId xmlns:p14="http://schemas.microsoft.com/office/powerpoint/2010/main" val="2253858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Sites, Files, Folders and Pages</a:t>
            </a:r>
          </a:p>
          <a:p>
            <a:pPr>
              <a:buFont typeface="Wingdings" panose="05000000000000000000" pitchFamily="2" charset="2"/>
              <a:buChar char="ü"/>
            </a:pPr>
            <a:r>
              <a:rPr lang="en-US" dirty="0" smtClean="0"/>
              <a:t>Document Libraries</a:t>
            </a:r>
          </a:p>
          <a:p>
            <a:pPr>
              <a:buFont typeface="Wingdings" panose="05000000000000000000" pitchFamily="2" charset="2"/>
              <a:buChar char="ü"/>
            </a:pPr>
            <a:r>
              <a:rPr lang="en-US" dirty="0" smtClean="0"/>
              <a:t>Document Templates</a:t>
            </a:r>
          </a:p>
          <a:p>
            <a:pPr>
              <a:buFont typeface="Wingdings" panose="05000000000000000000" pitchFamily="2" charset="2"/>
              <a:buChar char="ü"/>
            </a:pPr>
            <a:r>
              <a:rPr lang="en-US" dirty="0" smtClean="0"/>
              <a:t>Wiki </a:t>
            </a:r>
            <a:r>
              <a:rPr lang="en-US" dirty="0"/>
              <a:t>Page Libraries</a:t>
            </a:r>
          </a:p>
          <a:p>
            <a:pPr>
              <a:buFont typeface="Wingdings" panose="05000000000000000000" pitchFamily="2" charset="2"/>
              <a:buChar char="ü"/>
            </a:pPr>
            <a:r>
              <a:rPr lang="en-US" dirty="0" smtClean="0"/>
              <a:t>Document Sets</a:t>
            </a:r>
          </a:p>
        </p:txBody>
      </p:sp>
    </p:spTree>
    <p:extLst>
      <p:ext uri="{BB962C8B-B14F-4D97-AF65-F5344CB8AC3E}">
        <p14:creationId xmlns:p14="http://schemas.microsoft.com/office/powerpoint/2010/main" val="2584068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Root Folder</a:t>
            </a:r>
            <a:endParaRPr lang="en-US" dirty="0"/>
          </a:p>
        </p:txBody>
      </p:sp>
      <p:sp>
        <p:nvSpPr>
          <p:cNvPr id="3" name="Content Placeholder 2"/>
          <p:cNvSpPr>
            <a:spLocks noGrp="1"/>
          </p:cNvSpPr>
          <p:nvPr>
            <p:ph idx="1"/>
          </p:nvPr>
        </p:nvSpPr>
        <p:spPr/>
        <p:txBody>
          <a:bodyPr/>
          <a:lstStyle/>
          <a:p>
            <a:r>
              <a:rPr lang="en-US" dirty="0" smtClean="0"/>
              <a:t>Each site has a root folder</a:t>
            </a:r>
          </a:p>
          <a:p>
            <a:pPr lvl="1"/>
            <a:r>
              <a:rPr lang="en-US" dirty="0" smtClean="0"/>
              <a:t>Root folder contains child folders and files</a:t>
            </a:r>
          </a:p>
          <a:p>
            <a:pPr lvl="1"/>
            <a:r>
              <a:rPr lang="en-US" dirty="0" smtClean="0"/>
              <a:t>Child folders can contain </a:t>
            </a:r>
            <a:r>
              <a:rPr lang="en-US" dirty="0"/>
              <a:t>child folders and </a:t>
            </a:r>
            <a:r>
              <a:rPr lang="en-US" dirty="0" smtClean="0"/>
              <a:t>files</a:t>
            </a:r>
          </a:p>
          <a:p>
            <a:pPr lvl="1"/>
            <a:endParaRPr lang="en-US" dirty="0"/>
          </a:p>
          <a:p>
            <a:r>
              <a:rPr lang="en-US" dirty="0" smtClean="0"/>
              <a:t>Each document library contains a root folder</a:t>
            </a:r>
          </a:p>
          <a:p>
            <a:pPr lvl="1"/>
            <a:r>
              <a:rPr lang="en-US" dirty="0"/>
              <a:t>Root folder c</a:t>
            </a:r>
            <a:r>
              <a:rPr lang="en-US" dirty="0" smtClean="0"/>
              <a:t>an contain </a:t>
            </a:r>
            <a:r>
              <a:rPr lang="en-US" dirty="0"/>
              <a:t>child folders and files</a:t>
            </a:r>
          </a:p>
          <a:p>
            <a:pPr lvl="1"/>
            <a:r>
              <a:rPr lang="en-US" dirty="0"/>
              <a:t>Child folders can contain child folders and files</a:t>
            </a:r>
          </a:p>
          <a:p>
            <a:pPr lvl="1"/>
            <a:endParaRPr lang="en-US" dirty="0"/>
          </a:p>
        </p:txBody>
      </p:sp>
    </p:spTree>
    <p:extLst>
      <p:ext uri="{BB962C8B-B14F-4D97-AF65-F5344CB8AC3E}">
        <p14:creationId xmlns:p14="http://schemas.microsoft.com/office/powerpoint/2010/main" val="887696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Accessing Documents with Windows Explorer</a:t>
            </a:r>
            <a:endParaRPr lang="en-US" sz="2600" dirty="0"/>
          </a:p>
        </p:txBody>
      </p:sp>
      <p:pic>
        <p:nvPicPr>
          <p:cNvPr id="5" name="Picture 4"/>
          <p:cNvPicPr>
            <a:picLocks noChangeAspect="1"/>
          </p:cNvPicPr>
          <p:nvPr/>
        </p:nvPicPr>
        <p:blipFill>
          <a:blip r:embed="rId3"/>
          <a:stretch>
            <a:fillRect/>
          </a:stretch>
        </p:blipFill>
        <p:spPr>
          <a:xfrm>
            <a:off x="304799" y="1295400"/>
            <a:ext cx="7618093" cy="2362200"/>
          </a:xfrm>
          <a:prstGeom prst="rect">
            <a:avLst/>
          </a:prstGeom>
          <a:ln>
            <a:solidFill>
              <a:schemeClr val="bg1">
                <a:lumMod val="50000"/>
              </a:schemeClr>
            </a:solidFill>
          </a:ln>
        </p:spPr>
      </p:pic>
      <p:pic>
        <p:nvPicPr>
          <p:cNvPr id="4" name="Picture 3"/>
          <p:cNvPicPr>
            <a:picLocks noChangeAspect="1"/>
          </p:cNvPicPr>
          <p:nvPr/>
        </p:nvPicPr>
        <p:blipFill>
          <a:blip r:embed="rId4"/>
          <a:stretch>
            <a:fillRect/>
          </a:stretch>
        </p:blipFill>
        <p:spPr>
          <a:xfrm>
            <a:off x="2565140" y="3850168"/>
            <a:ext cx="6204684" cy="2819400"/>
          </a:xfrm>
          <a:prstGeom prst="rect">
            <a:avLst/>
          </a:prstGeom>
        </p:spPr>
      </p:pic>
      <p:sp>
        <p:nvSpPr>
          <p:cNvPr id="6" name="Rounded Rectangle 5"/>
          <p:cNvSpPr/>
          <p:nvPr/>
        </p:nvSpPr>
        <p:spPr>
          <a:xfrm>
            <a:off x="4065494" y="1745876"/>
            <a:ext cx="838200" cy="1904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2"/>
          </p:cNvCxnSpPr>
          <p:nvPr/>
        </p:nvCxnSpPr>
        <p:spPr>
          <a:xfrm>
            <a:off x="4484594" y="1936375"/>
            <a:ext cx="544606" cy="18736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924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Files View in SharePoint Designer</a:t>
            </a:r>
            <a:endParaRPr lang="en-US" dirty="0"/>
          </a:p>
        </p:txBody>
      </p:sp>
      <p:pic>
        <p:nvPicPr>
          <p:cNvPr id="5" name="Picture 4"/>
          <p:cNvPicPr>
            <a:picLocks noChangeAspect="1"/>
          </p:cNvPicPr>
          <p:nvPr/>
        </p:nvPicPr>
        <p:blipFill>
          <a:blip r:embed="rId3"/>
          <a:stretch>
            <a:fillRect/>
          </a:stretch>
        </p:blipFill>
        <p:spPr>
          <a:xfrm>
            <a:off x="360088" y="1676400"/>
            <a:ext cx="8195224" cy="4572000"/>
          </a:xfrm>
          <a:prstGeom prst="rect">
            <a:avLst/>
          </a:prstGeom>
          <a:ln>
            <a:solidFill>
              <a:schemeClr val="bg1">
                <a:lumMod val="50000"/>
              </a:schemeClr>
            </a:solidFill>
          </a:ln>
        </p:spPr>
      </p:pic>
    </p:spTree>
    <p:extLst>
      <p:ext uri="{BB962C8B-B14F-4D97-AF65-F5344CB8AC3E}">
        <p14:creationId xmlns:p14="http://schemas.microsoft.com/office/powerpoint/2010/main" val="453498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a Site using SharePoint Designer 2013 </a:t>
            </a:r>
            <a:r>
              <a:rPr lang="en-US" dirty="0"/>
              <a:t>All Files </a:t>
            </a:r>
            <a:r>
              <a:rPr lang="en-US" dirty="0" smtClean="0"/>
              <a:t>View</a:t>
            </a:r>
            <a:endParaRPr lang="en-US" dirty="0"/>
          </a:p>
        </p:txBody>
      </p:sp>
    </p:spTree>
    <p:extLst>
      <p:ext uri="{BB962C8B-B14F-4D97-AF65-F5344CB8AC3E}">
        <p14:creationId xmlns:p14="http://schemas.microsoft.com/office/powerpoint/2010/main" val="234251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Sites, Files, Folders and Pages</a:t>
            </a:r>
          </a:p>
          <a:p>
            <a:pPr>
              <a:buFont typeface="Wingdings" panose="05000000000000000000" pitchFamily="2" charset="2"/>
              <a:buChar char="Ø"/>
            </a:pPr>
            <a:r>
              <a:rPr lang="en-US" dirty="0" smtClean="0"/>
              <a:t>Document Libraries</a:t>
            </a:r>
          </a:p>
          <a:p>
            <a:r>
              <a:rPr lang="en-US" dirty="0" smtClean="0"/>
              <a:t>Document Templates</a:t>
            </a:r>
          </a:p>
          <a:p>
            <a:r>
              <a:rPr lang="en-US" dirty="0" smtClean="0"/>
              <a:t>Wiki </a:t>
            </a:r>
            <a:r>
              <a:rPr lang="en-US" dirty="0"/>
              <a:t>Page Libraries</a:t>
            </a:r>
          </a:p>
          <a:p>
            <a:r>
              <a:rPr lang="en-US" dirty="0" smtClean="0"/>
              <a:t>Document Sets</a:t>
            </a:r>
          </a:p>
        </p:txBody>
      </p:sp>
    </p:spTree>
    <p:extLst>
      <p:ext uri="{BB962C8B-B14F-4D97-AF65-F5344CB8AC3E}">
        <p14:creationId xmlns:p14="http://schemas.microsoft.com/office/powerpoint/2010/main" val="873449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Libraries</a:t>
            </a:r>
            <a:endParaRPr lang="en-US" dirty="0"/>
          </a:p>
        </p:txBody>
      </p:sp>
      <p:sp>
        <p:nvSpPr>
          <p:cNvPr id="3" name="Content Placeholder 2"/>
          <p:cNvSpPr>
            <a:spLocks noGrp="1"/>
          </p:cNvSpPr>
          <p:nvPr>
            <p:ph idx="1"/>
          </p:nvPr>
        </p:nvSpPr>
        <p:spPr/>
        <p:txBody>
          <a:bodyPr/>
          <a:lstStyle/>
          <a:p>
            <a:r>
              <a:rPr lang="en-US" dirty="0" smtClean="0"/>
              <a:t>A document library is a hybrid list type</a:t>
            </a:r>
          </a:p>
          <a:p>
            <a:pPr lvl="1"/>
            <a:r>
              <a:rPr lang="en-US" dirty="0" smtClean="0"/>
              <a:t>Same features as a list plus more</a:t>
            </a:r>
          </a:p>
          <a:p>
            <a:pPr lvl="1"/>
            <a:r>
              <a:rPr lang="en-US" dirty="0" smtClean="0"/>
              <a:t>Support for uploading and storing documents</a:t>
            </a:r>
          </a:p>
          <a:p>
            <a:pPr lvl="1"/>
            <a:r>
              <a:rPr lang="en-US" dirty="0" smtClean="0"/>
              <a:t>Support for major and minor versioning</a:t>
            </a:r>
          </a:p>
          <a:p>
            <a:pPr lvl="1"/>
            <a:endParaRPr lang="en-US" dirty="0"/>
          </a:p>
        </p:txBody>
      </p:sp>
      <p:pic>
        <p:nvPicPr>
          <p:cNvPr id="6" name="Picture 5"/>
          <p:cNvPicPr>
            <a:picLocks noChangeAspect="1"/>
          </p:cNvPicPr>
          <p:nvPr/>
        </p:nvPicPr>
        <p:blipFill>
          <a:blip r:embed="rId3"/>
          <a:stretch>
            <a:fillRect/>
          </a:stretch>
        </p:blipFill>
        <p:spPr>
          <a:xfrm>
            <a:off x="1219200" y="3429000"/>
            <a:ext cx="6477000" cy="2860480"/>
          </a:xfrm>
          <a:prstGeom prst="rect">
            <a:avLst/>
          </a:prstGeom>
          <a:ln>
            <a:solidFill>
              <a:schemeClr val="bg1">
                <a:lumMod val="50000"/>
              </a:schemeClr>
            </a:solidFill>
          </a:ln>
        </p:spPr>
      </p:pic>
    </p:spTree>
    <p:extLst>
      <p:ext uri="{BB962C8B-B14F-4D97-AF65-F5344CB8AC3E}">
        <p14:creationId xmlns:p14="http://schemas.microsoft.com/office/powerpoint/2010/main" val="2603960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 Libraries</a:t>
            </a:r>
            <a:endParaRPr lang="en-US" dirty="0"/>
          </a:p>
        </p:txBody>
      </p:sp>
      <p:sp>
        <p:nvSpPr>
          <p:cNvPr id="3" name="Content Placeholder 2"/>
          <p:cNvSpPr>
            <a:spLocks noGrp="1"/>
          </p:cNvSpPr>
          <p:nvPr>
            <p:ph idx="1"/>
          </p:nvPr>
        </p:nvSpPr>
        <p:spPr/>
        <p:txBody>
          <a:bodyPr/>
          <a:lstStyle/>
          <a:p>
            <a:r>
              <a:rPr lang="en-US" dirty="0" smtClean="0"/>
              <a:t>Picture library is a hybrid document library</a:t>
            </a:r>
          </a:p>
          <a:p>
            <a:pPr lvl="1"/>
            <a:r>
              <a:rPr lang="en-US" dirty="0" smtClean="0"/>
              <a:t>Provides support to render image files in default </a:t>
            </a:r>
            <a:r>
              <a:rPr lang="en-US" dirty="0" smtClean="0"/>
              <a:t>view</a:t>
            </a:r>
            <a:endParaRPr lang="en-US" dirty="0"/>
          </a:p>
        </p:txBody>
      </p:sp>
      <p:pic>
        <p:nvPicPr>
          <p:cNvPr id="4" name="Picture 3"/>
          <p:cNvPicPr>
            <a:picLocks noChangeAspect="1"/>
          </p:cNvPicPr>
          <p:nvPr/>
        </p:nvPicPr>
        <p:blipFill>
          <a:blip r:embed="rId3"/>
          <a:stretch>
            <a:fillRect/>
          </a:stretch>
        </p:blipFill>
        <p:spPr>
          <a:xfrm>
            <a:off x="1104900" y="2667000"/>
            <a:ext cx="6705600" cy="2961837"/>
          </a:xfrm>
          <a:prstGeom prst="rect">
            <a:avLst/>
          </a:prstGeom>
          <a:ln>
            <a:solidFill>
              <a:schemeClr val="bg1">
                <a:lumMod val="50000"/>
              </a:schemeClr>
            </a:solidFill>
          </a:ln>
        </p:spPr>
      </p:pic>
    </p:spTree>
    <p:extLst>
      <p:ext uri="{BB962C8B-B14F-4D97-AF65-F5344CB8AC3E}">
        <p14:creationId xmlns:p14="http://schemas.microsoft.com/office/powerpoint/2010/main" val="3269662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2294</TotalTime>
  <Words>1634</Words>
  <Application>Microsoft Office PowerPoint</Application>
  <PresentationFormat>On-screen Show (4:3)</PresentationFormat>
  <Paragraphs>139</Paragraphs>
  <Slides>25</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Lucida Console</vt:lpstr>
      <vt:lpstr>Wingdings</vt:lpstr>
      <vt:lpstr>CPT_Wave15</vt:lpstr>
      <vt:lpstr>Document Libraries and Document Sets</vt:lpstr>
      <vt:lpstr>Agenda</vt:lpstr>
      <vt:lpstr>Site Root Folder</vt:lpstr>
      <vt:lpstr>Accessing Documents with Windows Explorer</vt:lpstr>
      <vt:lpstr>All Files View in SharePoint Designer</vt:lpstr>
      <vt:lpstr>Examining a Site using SharePoint Designer 2013 All Files View</vt:lpstr>
      <vt:lpstr>Agenda</vt:lpstr>
      <vt:lpstr>Document Libraries</vt:lpstr>
      <vt:lpstr>Picture Libraries</vt:lpstr>
      <vt:lpstr>Agenda</vt:lpstr>
      <vt:lpstr>Document Libraries and Document Templates</vt:lpstr>
      <vt:lpstr>Content Types and Document Templates</vt:lpstr>
      <vt:lpstr>Configuring a Document Library with a Custom Document Template</vt:lpstr>
      <vt:lpstr>Agenda</vt:lpstr>
      <vt:lpstr>Wiki Page Libraries</vt:lpstr>
      <vt:lpstr>Adding Content and Hyperlinks to a Wiki Page Library</vt:lpstr>
      <vt:lpstr>Agenda</vt:lpstr>
      <vt:lpstr>Understanding Document Sets</vt:lpstr>
      <vt:lpstr>The Power of Document Sets</vt:lpstr>
      <vt:lpstr>Using Document Sets</vt:lpstr>
      <vt:lpstr>Configuring Document Sets</vt:lpstr>
      <vt:lpstr>Adding Templates and Default Documents</vt:lpstr>
      <vt:lpstr>Outside View versus Inside View</vt:lpstr>
      <vt:lpstr>Configuring a Document Library to Support Document Sets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Libraries and Document Sets</dc:title>
  <dc:creator>Ted Pattison</dc:creator>
  <cp:lastModifiedBy>Matthew McDermott</cp:lastModifiedBy>
  <cp:revision>87</cp:revision>
  <dcterms:created xsi:type="dcterms:W3CDTF">2012-04-13T19:17:02Z</dcterms:created>
  <dcterms:modified xsi:type="dcterms:W3CDTF">2014-05-08T13:31:59Z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