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1"/>
  </p:notesMasterIdLst>
  <p:handoutMasterIdLst>
    <p:handoutMasterId r:id="rId32"/>
  </p:handoutMasterIdLst>
  <p:sldIdLst>
    <p:sldId id="279" r:id="rId6"/>
    <p:sldId id="278" r:id="rId7"/>
    <p:sldId id="280" r:id="rId8"/>
    <p:sldId id="297" r:id="rId9"/>
    <p:sldId id="290" r:id="rId10"/>
    <p:sldId id="288" r:id="rId11"/>
    <p:sldId id="287" r:id="rId12"/>
    <p:sldId id="284" r:id="rId13"/>
    <p:sldId id="289" r:id="rId14"/>
    <p:sldId id="304" r:id="rId15"/>
    <p:sldId id="293" r:id="rId16"/>
    <p:sldId id="291" r:id="rId17"/>
    <p:sldId id="302" r:id="rId18"/>
    <p:sldId id="303" r:id="rId19"/>
    <p:sldId id="305" r:id="rId20"/>
    <p:sldId id="294" r:id="rId21"/>
    <p:sldId id="292" r:id="rId22"/>
    <p:sldId id="298" r:id="rId23"/>
    <p:sldId id="299" r:id="rId24"/>
    <p:sldId id="300" r:id="rId25"/>
    <p:sldId id="301" r:id="rId26"/>
    <p:sldId id="295" r:id="rId27"/>
    <p:sldId id="285" r:id="rId28"/>
    <p:sldId id="281" r:id="rId29"/>
    <p:sldId id="296"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784" autoAdjust="0"/>
    <p:restoredTop sz="65362" autoAdjust="0"/>
  </p:normalViewPr>
  <p:slideViewPr>
    <p:cSldViewPr>
      <p:cViewPr varScale="1">
        <p:scale>
          <a:sx n="72" d="100"/>
          <a:sy n="72" d="100"/>
        </p:scale>
        <p:origin x="2268"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4" d="100"/>
          <a:sy n="64" d="100"/>
        </p:scale>
        <p:origin x="792"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examines the architecture</a:t>
            </a:r>
            <a:r>
              <a:rPr lang="en-US" sz="1200" kern="1200" baseline="0" dirty="0" smtClean="0">
                <a:solidFill>
                  <a:schemeClr val="tx1"/>
                </a:solidFill>
                <a:effectLst/>
                <a:latin typeface="+mn-lt"/>
                <a:ea typeface="+mn-ea"/>
                <a:cs typeface="+mn-cs"/>
              </a:rPr>
              <a:t> of Excel Services and teaches you how to use Microsoft Excel to publish Excel workbooks which are accessible to users through the browser. You will also learn about the benefits and techniques involved with finer-grained publishing of Excel items such as worksheets, charts and tables. This module will teach you how to publish Excel workbooks with Pivot Charts and Pivot reports which rely on server-side connections to external data sources such cubes in SQL Server Analysis Services (SSAS). You will also learn how to take advantage of the new features in SharePoint 2013 that allow you to publish a workbook with an Excel table that is exposed as an OData data source.</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2654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REST API for Excel Services enables operations against Excel workbooks using operations specified in the HTTP standard. This allows for a flexible, secure, and a simple way to access and manipulate Excel Services content.</a:t>
            </a:r>
            <a:r>
              <a:rPr lang="en-US" baseline="0" dirty="0" smtClean="0"/>
              <a:t>  The REST Sample in the slide shows the URL for retrieving a chart named Chart7 from the ExcelFileName.xlsx file on the </a:t>
            </a:r>
            <a:r>
              <a:rPr lang="en-US" baseline="0" dirty="0" smtClean="0"/>
              <a:t>Contoso </a:t>
            </a:r>
            <a:r>
              <a:rPr lang="en-US" baseline="0" dirty="0" smtClean="0"/>
              <a:t>site which resides in the Documents library. This URL can be placed inside an Image Viewer web part to display the chart through the web part.</a:t>
            </a:r>
            <a:endParaRPr lang="en-US" dirty="0" smtClean="0"/>
          </a:p>
        </p:txBody>
      </p:sp>
    </p:spTree>
    <p:extLst>
      <p:ext uri="{BB962C8B-B14F-4D97-AF65-F5344CB8AC3E}">
        <p14:creationId xmlns:p14="http://schemas.microsoft.com/office/powerpoint/2010/main" val="483461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Through Excel</a:t>
            </a:r>
            <a:r>
              <a:rPr lang="en-US" baseline="0" dirty="0" smtClean="0"/>
              <a:t> Services REST API you can expose named items from the spreadsheet. In this example the chart is “Chart 7” so the request would be: </a:t>
            </a:r>
            <a:r>
              <a:rPr lang="en-US" sz="1200" b="1" dirty="0" smtClean="0">
                <a:solidFill>
                  <a:schemeClr val="tx2"/>
                </a:solidFill>
              </a:rPr>
              <a:t>http://intranet.wingtip.com</a:t>
            </a:r>
            <a:r>
              <a:rPr lang="en-US" sz="1200" b="1" dirty="0" smtClean="0"/>
              <a:t>/</a:t>
            </a:r>
            <a:r>
              <a:rPr lang="en-US" sz="1200" b="1" dirty="0" smtClean="0">
                <a:solidFill>
                  <a:schemeClr val="accent3">
                    <a:lumMod val="50000"/>
                  </a:schemeClr>
                </a:solidFill>
              </a:rPr>
              <a:t>_vti_bin/ExcelRest.aspx</a:t>
            </a:r>
            <a:r>
              <a:rPr lang="en-US" sz="1200" b="1" dirty="0" smtClean="0"/>
              <a:t>/</a:t>
            </a:r>
            <a:r>
              <a:rPr lang="en-US" sz="1200" b="1" dirty="0" smtClean="0">
                <a:solidFill>
                  <a:schemeClr val="tx1">
                    <a:lumMod val="65000"/>
                    <a:lumOff val="35000"/>
                  </a:schemeClr>
                </a:solidFill>
              </a:rPr>
              <a:t>Documents/Excel</a:t>
            </a:r>
            <a:r>
              <a:rPr lang="en-US" sz="1200" b="1" baseline="0" dirty="0" smtClean="0">
                <a:solidFill>
                  <a:schemeClr val="tx1">
                    <a:lumMod val="65000"/>
                    <a:lumOff val="35000"/>
                  </a:schemeClr>
                </a:solidFill>
              </a:rPr>
              <a:t> Services Sample </a:t>
            </a:r>
            <a:r>
              <a:rPr lang="en-US" sz="1200" b="1" dirty="0" smtClean="0">
                <a:solidFill>
                  <a:schemeClr val="tx1">
                    <a:lumMod val="65000"/>
                    <a:lumOff val="35000"/>
                  </a:schemeClr>
                </a:solidFill>
              </a:rPr>
              <a:t>Workbook.xlsx/</a:t>
            </a:r>
            <a:r>
              <a:rPr lang="en-US" sz="1200" b="1" dirty="0" smtClean="0">
                <a:solidFill>
                  <a:srgbClr val="74001E"/>
                </a:solidFill>
              </a:rPr>
              <a:t>Model/Charts(</a:t>
            </a:r>
            <a:r>
              <a:rPr lang="en-US" sz="1200" b="1" dirty="0" smtClean="0">
                <a:solidFill>
                  <a:schemeClr val="tx1">
                    <a:lumMod val="50000"/>
                    <a:lumOff val="50000"/>
                  </a:schemeClr>
                </a:solidFill>
              </a:rPr>
              <a:t>'Chart</a:t>
            </a:r>
            <a:r>
              <a:rPr lang="en-US" sz="1200" b="1" baseline="0" dirty="0" smtClean="0">
                <a:solidFill>
                  <a:schemeClr val="tx1">
                    <a:lumMod val="50000"/>
                    <a:lumOff val="50000"/>
                  </a:schemeClr>
                </a:solidFill>
              </a:rPr>
              <a:t> 7</a:t>
            </a:r>
            <a:r>
              <a:rPr lang="en-US" sz="1200" b="1" dirty="0" smtClean="0">
                <a:solidFill>
                  <a:srgbClr val="74001E"/>
                </a:solidFill>
              </a:rPr>
              <a:t>')</a:t>
            </a:r>
            <a:endParaRPr lang="en-US" b="1" dirty="0" smtClean="0">
              <a:solidFill>
                <a:srgbClr val="74001E"/>
              </a:solidFill>
            </a:endParaRPr>
          </a:p>
          <a:p>
            <a:endParaRPr lang="en-US" dirty="0"/>
          </a:p>
        </p:txBody>
      </p:sp>
    </p:spTree>
    <p:extLst>
      <p:ext uri="{BB962C8B-B14F-4D97-AF65-F5344CB8AC3E}">
        <p14:creationId xmlns:p14="http://schemas.microsoft.com/office/powerpoint/2010/main" val="3750261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you can add an</a:t>
            </a:r>
            <a:r>
              <a:rPr lang="en-US" baseline="0" dirty="0" smtClean="0"/>
              <a:t> image web part to the page and reference the REST URL and Excel Services will return an image.</a:t>
            </a:r>
            <a:endParaRPr lang="en-US" dirty="0"/>
          </a:p>
        </p:txBody>
      </p:sp>
    </p:spTree>
    <p:extLst>
      <p:ext uri="{BB962C8B-B14F-4D97-AF65-F5344CB8AC3E}">
        <p14:creationId xmlns:p14="http://schemas.microsoft.com/office/powerpoint/2010/main" val="375711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145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Data Model is a dataset</a:t>
            </a:r>
            <a:r>
              <a:rPr lang="en-US" baseline="0" dirty="0" smtClean="0"/>
              <a:t> consisting of one or more tables of data from different databases. You can create relationships between the tables of data and some of the various sources you can connect to are Microsoft Access, SQL Server, OData data feeds, Azure, XML, and Oracle. Data models are created and organized through PowerPivot using the Excel client. They can be used as the data source for providing tabular data for PivotTables, </a:t>
            </a:r>
            <a:r>
              <a:rPr lang="en-US" baseline="0" dirty="0" err="1" smtClean="0"/>
              <a:t>PivotCharts</a:t>
            </a:r>
            <a:r>
              <a:rPr lang="en-US" baseline="0" dirty="0" smtClean="0"/>
              <a:t>, and Power View reports to create various reports, scorecards, and dashboards. In order to create data models from the Excel client, the PowerPivot add-in must be enabled. Users who have the appropriate access can view and interact with the items in the workbook that contain the data models.</a:t>
            </a:r>
            <a:endParaRPr lang="en-US" dirty="0"/>
          </a:p>
        </p:txBody>
      </p:sp>
    </p:spTree>
    <p:extLst>
      <p:ext uri="{BB962C8B-B14F-4D97-AF65-F5344CB8AC3E}">
        <p14:creationId xmlns:p14="http://schemas.microsoft.com/office/powerpoint/2010/main" val="516321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other data connection wizards, you can connect from Excel to Databases, SharePoint</a:t>
            </a:r>
            <a:r>
              <a:rPr lang="en-US" baseline="0" dirty="0" smtClean="0"/>
              <a:t> Lists and Data Warehouses. Then decide how you wish to use the imported data.</a:t>
            </a:r>
            <a:endParaRPr lang="en-US" dirty="0"/>
          </a:p>
        </p:txBody>
      </p:sp>
    </p:spTree>
    <p:extLst>
      <p:ext uri="{BB962C8B-B14F-4D97-AF65-F5344CB8AC3E}">
        <p14:creationId xmlns:p14="http://schemas.microsoft.com/office/powerpoint/2010/main" val="2792996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Excel</a:t>
            </a:r>
            <a:r>
              <a:rPr lang="en-US" baseline="0" dirty="0" smtClean="0"/>
              <a:t> and Excel Services support the creation and use of Pivot Charts and Pivot Tables.</a:t>
            </a:r>
            <a:endParaRPr lang="en-US" dirty="0"/>
          </a:p>
        </p:txBody>
      </p:sp>
    </p:spTree>
    <p:extLst>
      <p:ext uri="{BB962C8B-B14F-4D97-AF65-F5344CB8AC3E}">
        <p14:creationId xmlns:p14="http://schemas.microsoft.com/office/powerpoint/2010/main" val="2401631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Excel Data Models are create for you when you import data. You can also create a data model for a specific purpose to support other features of the Business Intelligence suite of tools.</a:t>
            </a:r>
            <a:endParaRPr lang="en-US" dirty="0"/>
          </a:p>
        </p:txBody>
      </p:sp>
    </p:spTree>
    <p:extLst>
      <p:ext uri="{BB962C8B-B14F-4D97-AF65-F5344CB8AC3E}">
        <p14:creationId xmlns:p14="http://schemas.microsoft.com/office/powerpoint/2010/main" val="3179715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t>
            </a:r>
            <a:r>
              <a:rPr lang="en-US" smtClean="0"/>
              <a:t>the data </a:t>
            </a:r>
            <a:r>
              <a:rPr lang="en-US" dirty="0" smtClean="0"/>
              <a:t>source (like SQL) already has defined relationships Excel will create</a:t>
            </a:r>
            <a:r>
              <a:rPr lang="en-US" baseline="0" dirty="0" smtClean="0"/>
              <a:t> the relationship for you when you import the tables.</a:t>
            </a:r>
            <a:endParaRPr lang="en-US" dirty="0"/>
          </a:p>
        </p:txBody>
      </p:sp>
    </p:spTree>
    <p:extLst>
      <p:ext uri="{BB962C8B-B14F-4D97-AF65-F5344CB8AC3E}">
        <p14:creationId xmlns:p14="http://schemas.microsoft.com/office/powerpoint/2010/main" val="2444428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5213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you can publish Excel 2013</a:t>
            </a:r>
            <a:r>
              <a:rPr lang="en-US" baseline="0" dirty="0" smtClean="0"/>
              <a:t> </a:t>
            </a:r>
            <a:r>
              <a:rPr lang="en-US" dirty="0" smtClean="0"/>
              <a:t>workbooks to your SharePoint Server,</a:t>
            </a:r>
            <a:r>
              <a:rPr lang="en-US" baseline="0" dirty="0" smtClean="0"/>
              <a:t> the prerequisites must be addressed first based on your requirements.</a:t>
            </a:r>
            <a:endParaRPr lang="en-US" dirty="0"/>
          </a:p>
        </p:txBody>
      </p:sp>
    </p:spTree>
    <p:extLst>
      <p:ext uri="{BB962C8B-B14F-4D97-AF65-F5344CB8AC3E}">
        <p14:creationId xmlns:p14="http://schemas.microsoft.com/office/powerpoint/2010/main" val="3367129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publish an Excel workbook, </a:t>
            </a:r>
            <a:r>
              <a:rPr lang="en-US" baseline="0" dirty="0" smtClean="0"/>
              <a:t> a workbook must be created and contain at least one item such as a chart, table, Pivot chart report, PivotTable report, or a range of data. The document library you are publishing to must have the location added to the trusted location in Excel Services.</a:t>
            </a:r>
            <a:endParaRPr lang="en-US" dirty="0"/>
          </a:p>
        </p:txBody>
      </p:sp>
    </p:spTree>
    <p:extLst>
      <p:ext uri="{BB962C8B-B14F-4D97-AF65-F5344CB8AC3E}">
        <p14:creationId xmlns:p14="http://schemas.microsoft.com/office/powerpoint/2010/main" val="3685734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6433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Excel</a:t>
            </a:r>
            <a:r>
              <a:rPr lang="en-US" baseline="0" dirty="0" smtClean="0"/>
              <a:t> Services is a shared service used to publish Excel 2013 workbooks which </a:t>
            </a:r>
            <a:r>
              <a:rPr lang="en-US" dirty="0" smtClean="0"/>
              <a:t>enables the ability to load, calculate, and display Excel workbooks in SharePoint Server 2013.</a:t>
            </a:r>
            <a:r>
              <a:rPr lang="en-US" baseline="0" dirty="0" smtClean="0"/>
              <a:t> The published workbooks can be managed and secured according to your organization’s needs. They can be shared among SharePoint 2013 users so they can render the workbook through the browser. By using Excel Services, you can reuse and share Excel workbooks on SharePoint 2013 portals and dashboards. Excel Services was first introduced in MOSS 2007 and is only available in the Enterprise edition of SharePoint Server 2013 and the E3 plan for O365.</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Excel Services is designed as a web-based, data exploration and reporting system used primarily for Business Intelligence (BI) solutions. Excel workbooks can connect to external data sources, reports are created, and then the workbook is published to a SharePoint document library.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1" baseline="0" dirty="0" smtClean="0"/>
              <a:t>Excel Services includes three core components:</a:t>
            </a:r>
          </a:p>
          <a:p>
            <a:pPr marL="628650" lvl="1" indent="-171450">
              <a:buFont typeface="Arial" panose="020B0604020202020204" pitchFamily="34" charset="0"/>
              <a:buChar char="•"/>
            </a:pPr>
            <a:r>
              <a:rPr lang="en-US" b="0" i="1" dirty="0" smtClean="0"/>
              <a:t>Excel Calculation Services</a:t>
            </a:r>
            <a:r>
              <a:rPr lang="en-US" b="0" i="1" baseline="0" dirty="0" smtClean="0"/>
              <a:t> </a:t>
            </a:r>
            <a:r>
              <a:rPr lang="en-US" b="0" baseline="0" dirty="0" smtClean="0"/>
              <a:t>– Main Excel Services component that loads the Excel workbook, calculates the spreadsheet, refreshes external data, and maintains the session state.</a:t>
            </a:r>
            <a:endParaRPr lang="en-US" b="0" dirty="0" smtClean="0"/>
          </a:p>
          <a:p>
            <a:pPr marL="628650" lvl="1" indent="-171450">
              <a:buFont typeface="Arial" panose="020B0604020202020204" pitchFamily="34" charset="0"/>
              <a:buChar char="•"/>
            </a:pPr>
            <a:r>
              <a:rPr lang="en-US" b="0" i="1" dirty="0" smtClean="0"/>
              <a:t>Excel Web Access</a:t>
            </a:r>
            <a:r>
              <a:rPr lang="en-US" b="0" i="0" baseline="0" dirty="0" smtClean="0"/>
              <a:t> – Web Part that displays the Excel workbooks data and charts.</a:t>
            </a:r>
            <a:endParaRPr lang="en-US" b="0" i="1" dirty="0" smtClean="0"/>
          </a:p>
          <a:p>
            <a:pPr marL="628650" lvl="1" indent="-171450">
              <a:buFont typeface="Arial" panose="020B0604020202020204" pitchFamily="34" charset="0"/>
              <a:buChar char="•"/>
            </a:pPr>
            <a:r>
              <a:rPr lang="en-US" b="0" i="1" dirty="0" smtClean="0"/>
              <a:t>Excel Web Services</a:t>
            </a:r>
            <a:r>
              <a:rPr lang="en-US" b="0" dirty="0" smtClean="0"/>
              <a:t> – Web Service hosted in SharePoint that provides various methods for developers to calculate, set, extract values from workbooks, and refresh external data connections.</a:t>
            </a:r>
            <a:endParaRPr lang="en-US" b="0" dirty="0"/>
          </a:p>
        </p:txBody>
      </p:sp>
    </p:spTree>
    <p:extLst>
      <p:ext uri="{BB962C8B-B14F-4D97-AF65-F5344CB8AC3E}">
        <p14:creationId xmlns:p14="http://schemas.microsoft.com/office/powerpoint/2010/main" val="3958088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sample Excel spreadsheet</a:t>
            </a:r>
            <a:r>
              <a:rPr lang="en-US" baseline="0" dirty="0" smtClean="0"/>
              <a:t> you can see how the rendering of spreadsheets in Excel Services is amazingly accurate. You can still choose to open the spreadsheet in the Excel Client, but if all you need is a dashboard view Excel Services is much more efficient.</a:t>
            </a:r>
            <a:endParaRPr lang="en-US" dirty="0"/>
          </a:p>
        </p:txBody>
      </p:sp>
    </p:spTree>
    <p:extLst>
      <p:ext uri="{BB962C8B-B14F-4D97-AF65-F5344CB8AC3E}">
        <p14:creationId xmlns:p14="http://schemas.microsoft.com/office/powerpoint/2010/main" val="1909603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Offloading calculations to servers frees the</a:t>
            </a:r>
            <a:r>
              <a:rPr lang="en-US" baseline="0" dirty="0" smtClean="0"/>
              <a:t> users’ computers and takes advantage of the server’s additional computing power.</a:t>
            </a:r>
            <a:endParaRPr lang="en-US" dirty="0"/>
          </a:p>
        </p:txBody>
      </p:sp>
    </p:spTree>
    <p:extLst>
      <p:ext uri="{BB962C8B-B14F-4D97-AF65-F5344CB8AC3E}">
        <p14:creationId xmlns:p14="http://schemas.microsoft.com/office/powerpoint/2010/main" val="1328254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i="0" dirty="0" smtClean="0"/>
              <a:t>The settings</a:t>
            </a:r>
            <a:r>
              <a:rPr lang="en-US" i="0" baseline="0" dirty="0" smtClean="0"/>
              <a:t> for managing Excel Services include the following:</a:t>
            </a:r>
            <a:endParaRPr lang="en-US" i="0" dirty="0" smtClean="0"/>
          </a:p>
          <a:p>
            <a:pPr marL="171450" indent="-171450">
              <a:lnSpc>
                <a:spcPct val="100000"/>
              </a:lnSpc>
              <a:spcBef>
                <a:spcPts val="0"/>
              </a:spcBef>
              <a:spcAft>
                <a:spcPts val="600"/>
              </a:spcAft>
              <a:buFont typeface="Arial" panose="020B0604020202020204" pitchFamily="34" charset="0"/>
              <a:buChar char="•"/>
            </a:pPr>
            <a:r>
              <a:rPr lang="en-US" dirty="0" smtClean="0"/>
              <a:t>Global Settings - settings for security, load balancing, session management, memory utilization, workbook, caches, and external data connections.</a:t>
            </a:r>
          </a:p>
          <a:p>
            <a:pPr marL="171450" indent="-171450">
              <a:lnSpc>
                <a:spcPct val="100000"/>
              </a:lnSpc>
              <a:spcBef>
                <a:spcPts val="0"/>
              </a:spcBef>
              <a:spcAft>
                <a:spcPts val="600"/>
              </a:spcAft>
              <a:buFont typeface="Arial" panose="020B0604020202020204" pitchFamily="34" charset="0"/>
              <a:buChar char="•"/>
            </a:pPr>
            <a:r>
              <a:rPr lang="en-US" dirty="0" smtClean="0"/>
              <a:t>Trusted File Locations - Allows you to define which document libraries are trusted by Excel Services. Settings also include session management, workbook size, calculation behavior, and external data settings of workbooks stored in the defined locations.</a:t>
            </a:r>
          </a:p>
          <a:p>
            <a:pPr marL="171450" indent="-171450">
              <a:lnSpc>
                <a:spcPct val="100000"/>
              </a:lnSpc>
              <a:spcBef>
                <a:spcPts val="0"/>
              </a:spcBef>
              <a:spcAft>
                <a:spcPts val="600"/>
              </a:spcAft>
              <a:buFont typeface="Arial" panose="020B0604020202020204" pitchFamily="34" charset="0"/>
              <a:buChar char="•"/>
            </a:pPr>
            <a:r>
              <a:rPr lang="en-US" dirty="0" smtClean="0"/>
              <a:t>Trusted Data Providers - Contains a predefined list of trust data providers for connecting to your external data. Also provides the ability to add your own trusted data provider.</a:t>
            </a:r>
          </a:p>
          <a:p>
            <a:pPr marL="171450" indent="-171450">
              <a:lnSpc>
                <a:spcPct val="100000"/>
              </a:lnSpc>
              <a:spcBef>
                <a:spcPts val="0"/>
              </a:spcBef>
              <a:spcAft>
                <a:spcPts val="600"/>
              </a:spcAft>
              <a:buFont typeface="Arial" panose="020B0604020202020204" pitchFamily="34" charset="0"/>
              <a:buChar char="•"/>
            </a:pPr>
            <a:r>
              <a:rPr lang="en-US" dirty="0" smtClean="0"/>
              <a:t>Trusted Data Connection Libraries - Allows you to define which data connection libraries in your farm are trusted by Excel Services. Data Connection libraries are used to store the shared data connection files.</a:t>
            </a:r>
          </a:p>
          <a:p>
            <a:pPr marL="171450" indent="-171450">
              <a:lnSpc>
                <a:spcPct val="100000"/>
              </a:lnSpc>
              <a:spcBef>
                <a:spcPts val="0"/>
              </a:spcBef>
              <a:spcAft>
                <a:spcPts val="600"/>
              </a:spcAft>
              <a:buFont typeface="Arial" panose="020B0604020202020204" pitchFamily="34" charset="0"/>
              <a:buChar char="•"/>
            </a:pPr>
            <a:r>
              <a:rPr lang="en-US" dirty="0" smtClean="0"/>
              <a:t>User-defined Function Assemblies - Provides the ability to add your own custom user-defined assemblies.</a:t>
            </a:r>
          </a:p>
          <a:p>
            <a:pPr marL="171450" indent="-171450">
              <a:lnSpc>
                <a:spcPct val="100000"/>
              </a:lnSpc>
              <a:spcBef>
                <a:spcPts val="0"/>
              </a:spcBef>
              <a:spcAft>
                <a:spcPts val="600"/>
              </a:spcAft>
              <a:buFont typeface="Arial" panose="020B0604020202020204" pitchFamily="34" charset="0"/>
              <a:buChar char="•"/>
            </a:pPr>
            <a:r>
              <a:rPr lang="en-US" dirty="0" smtClean="0"/>
              <a:t>Data Model Settings – Registers instances of SSAS for Excel Services.</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850536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Excel business intelligence provides the capability to explore and analyze data of any size, and integrate and show interactive solutions of the data. In SharePoint 2013, Excel BI offers the following new features:</a:t>
            </a:r>
          </a:p>
          <a:p>
            <a:pPr marL="171450" indent="-171450">
              <a:buFont typeface="Arial" panose="020B0604020202020204" pitchFamily="34" charset="0"/>
              <a:buChar char="•"/>
            </a:pPr>
            <a:r>
              <a:rPr lang="en-US" dirty="0" smtClean="0"/>
              <a:t>External data connections.</a:t>
            </a:r>
            <a:r>
              <a:rPr lang="en-US" baseline="0" dirty="0" smtClean="0"/>
              <a:t> </a:t>
            </a:r>
            <a:r>
              <a:rPr lang="en-US" dirty="0" smtClean="0"/>
              <a:t>As mentioned in the previous chapter, most external data connections are supported in Excel Services. This includes SQL Server</a:t>
            </a:r>
            <a:r>
              <a:rPr lang="en-US" baseline="0" dirty="0" smtClean="0"/>
              <a:t> </a:t>
            </a:r>
            <a:r>
              <a:rPr lang="en-US" dirty="0" smtClean="0"/>
              <a:t>Analysis Services (SSAS), SQL Server databases, OLE DB, and ODBC data sources.</a:t>
            </a:r>
          </a:p>
          <a:p>
            <a:pPr marL="171450" indent="-171450">
              <a:buFont typeface="Arial" panose="020B0604020202020204" pitchFamily="34" charset="0"/>
              <a:buChar char="•"/>
            </a:pPr>
            <a:r>
              <a:rPr lang="en-US" dirty="0" smtClean="0"/>
              <a:t>Data models.</a:t>
            </a:r>
            <a:r>
              <a:rPr lang="en-US" baseline="0" dirty="0" smtClean="0"/>
              <a:t> </a:t>
            </a:r>
            <a:r>
              <a:rPr lang="en-US" dirty="0" smtClean="0"/>
              <a:t>Data models are supported as long as an instance of SSAS is registered in Excel Services.</a:t>
            </a:r>
          </a:p>
          <a:p>
            <a:pPr marL="171450" indent="-171450">
              <a:buFont typeface="Arial" panose="020B0604020202020204" pitchFamily="34" charset="0"/>
              <a:buChar char="•"/>
            </a:pPr>
            <a:r>
              <a:rPr lang="en-US" dirty="0" smtClean="0"/>
              <a:t>Reports and scorecards.</a:t>
            </a:r>
            <a:r>
              <a:rPr lang="en-US" baseline="0" dirty="0" smtClean="0"/>
              <a:t> </a:t>
            </a:r>
            <a:r>
              <a:rPr lang="en-US" dirty="0" smtClean="0"/>
              <a:t>Reports, dashboards, and scorecards created in Excel are supported in Excel Services. PivotTable reports can be viewed, sorted, filtered, and interacted with in the browser through SharePoint. This includes views created by Power View.</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748985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The</a:t>
            </a:r>
            <a:r>
              <a:rPr lang="en-US" b="0" baseline="0" dirty="0" smtClean="0"/>
              <a:t> figure above shows an example of an on-premises SharePoint 2013 Excel Services environment. </a:t>
            </a:r>
            <a:r>
              <a:rPr lang="en-US" b="0" dirty="0" smtClean="0"/>
              <a:t>The Excel Services components can be divided</a:t>
            </a:r>
            <a:r>
              <a:rPr lang="en-US" b="0" baseline="0" dirty="0" smtClean="0"/>
              <a:t> between the Web Front End (WFE) and the Application Server. The WFE includes JavaScript, Excel Web Access, Excel Web Services, and the REST API.  Excel Calculation Services component resides on the Application Server along with any UDF assemblies that an administrator has added.</a:t>
            </a:r>
          </a:p>
          <a:p>
            <a:endParaRPr lang="en-US" b="0" baseline="0" dirty="0" smtClean="0"/>
          </a:p>
          <a:p>
            <a:r>
              <a:rPr lang="en-US" b="0" baseline="0" dirty="0" smtClean="0"/>
              <a:t>Developers can access the Excel Services REST API on SharePoint Online for O365. The REST API enables developers to access workbook parts manually or programmatically. A subset of .NET SharePoint web services REST API is available and for on-premises all .NET SharePoint web services REST API is available.</a:t>
            </a:r>
          </a:p>
        </p:txBody>
      </p:sp>
    </p:spTree>
    <p:extLst>
      <p:ext uri="{BB962C8B-B14F-4D97-AF65-F5344CB8AC3E}">
        <p14:creationId xmlns:p14="http://schemas.microsoft.com/office/powerpoint/2010/main" val="3825496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 UDFs are similar to user-defined</a:t>
            </a:r>
            <a:r>
              <a:rPr lang="en-US" baseline="0" dirty="0" smtClean="0"/>
              <a:t> functions (UDFs) that can be created in the Excel client. UDFs can be added to the list of available functions in Excel when Excel doesn’t provide the necessary function out-of-the-box. The difference with JavaScript UDFs are they are only used in the embedded workbooks and only exist in page rendering the Excel workbook. When the page rendering the workbook is closed, the JavaScript UDF is no longer available.</a:t>
            </a:r>
          </a:p>
          <a:p>
            <a:endParaRPr lang="en-US" baseline="0" dirty="0" smtClean="0"/>
          </a:p>
          <a:p>
            <a:r>
              <a:rPr lang="en-US" baseline="0" dirty="0" smtClean="0"/>
              <a:t>JavaScript UDFs on workbooks can either be rendered in SharePoint through the Excel Web Access Web part or hosted on a page that has the embedded workbook stored on SkyDrive.</a:t>
            </a:r>
            <a:endParaRPr lang="en-US" dirty="0"/>
          </a:p>
        </p:txBody>
      </p:sp>
    </p:spTree>
    <p:extLst>
      <p:ext uri="{BB962C8B-B14F-4D97-AF65-F5344CB8AC3E}">
        <p14:creationId xmlns:p14="http://schemas.microsoft.com/office/powerpoint/2010/main" val="3623928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600" smtClean="0"/>
              <a:t>Using Excel Services </a:t>
            </a:r>
            <a:r>
              <a:rPr lang="en-US" sz="2600" dirty="0" smtClean="0"/>
              <a:t>in SharePoint 2013</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an Excel Workbook to a SharePoint Document Library</a:t>
            </a:r>
            <a:endParaRPr lang="en-US" dirty="0"/>
          </a:p>
        </p:txBody>
      </p:sp>
    </p:spTree>
    <p:extLst>
      <p:ext uri="{BB962C8B-B14F-4D97-AF65-F5344CB8AC3E}">
        <p14:creationId xmlns:p14="http://schemas.microsoft.com/office/powerpoint/2010/main" val="2199914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Excel Services Architecture</a:t>
            </a:r>
          </a:p>
          <a:p>
            <a:pPr>
              <a:buFont typeface="Wingdings" panose="05000000000000000000" pitchFamily="2" charset="2"/>
              <a:buChar char="Ø"/>
            </a:pPr>
            <a:r>
              <a:rPr lang="en-US" dirty="0"/>
              <a:t>Excel Services REST </a:t>
            </a:r>
            <a:r>
              <a:rPr lang="en-US" dirty="0" smtClean="0"/>
              <a:t>API</a:t>
            </a:r>
          </a:p>
          <a:p>
            <a:r>
              <a:rPr lang="en-US" dirty="0" smtClean="0"/>
              <a:t>Data Models</a:t>
            </a:r>
          </a:p>
          <a:p>
            <a:r>
              <a:rPr lang="en-US" dirty="0" smtClean="0"/>
              <a:t>Publishing Workbooks</a:t>
            </a:r>
          </a:p>
          <a:p>
            <a:endParaRPr lang="en-US" dirty="0" smtClean="0"/>
          </a:p>
        </p:txBody>
      </p:sp>
    </p:spTree>
    <p:extLst>
      <p:ext uri="{BB962C8B-B14F-4D97-AF65-F5344CB8AC3E}">
        <p14:creationId xmlns:p14="http://schemas.microsoft.com/office/powerpoint/2010/main" val="2100907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REST API</a:t>
            </a:r>
            <a:endParaRPr lang="en-US" dirty="0"/>
          </a:p>
        </p:txBody>
      </p:sp>
      <p:sp>
        <p:nvSpPr>
          <p:cNvPr id="3" name="Content Placeholder 2"/>
          <p:cNvSpPr>
            <a:spLocks noGrp="1"/>
          </p:cNvSpPr>
          <p:nvPr>
            <p:ph idx="1"/>
          </p:nvPr>
        </p:nvSpPr>
        <p:spPr/>
        <p:txBody>
          <a:bodyPr/>
          <a:lstStyle/>
          <a:p>
            <a:r>
              <a:rPr lang="en-US" dirty="0" smtClean="0"/>
              <a:t>REST API was introduced in SharePoint 2010</a:t>
            </a:r>
          </a:p>
          <a:p>
            <a:r>
              <a:rPr lang="en-US" dirty="0" smtClean="0"/>
              <a:t>Allows the access of workbook parts or elements directly through a URL</a:t>
            </a:r>
          </a:p>
          <a:p>
            <a:r>
              <a:rPr lang="en-US" dirty="0" smtClean="0"/>
              <a:t>REST Services based on two requirements:</a:t>
            </a:r>
          </a:p>
          <a:p>
            <a:pPr lvl="1"/>
            <a:r>
              <a:rPr lang="en-US" dirty="0" smtClean="0"/>
              <a:t>An addressing scheme used to locate networked resources</a:t>
            </a:r>
          </a:p>
          <a:p>
            <a:pPr lvl="1"/>
            <a:r>
              <a:rPr lang="en-US" dirty="0" smtClean="0"/>
              <a:t>Methodology for returning representations of the resources</a:t>
            </a:r>
          </a:p>
          <a:p>
            <a:r>
              <a:rPr lang="en-US" dirty="0" smtClean="0"/>
              <a:t>REST Sample</a:t>
            </a:r>
          </a:p>
          <a:p>
            <a:pPr marL="339725" lvl="1" indent="0">
              <a:buNone/>
            </a:pPr>
            <a:r>
              <a:rPr lang="en-US" sz="1200" b="1" dirty="0" smtClean="0">
                <a:solidFill>
                  <a:schemeClr val="tx2"/>
                </a:solidFill>
              </a:rPr>
              <a:t>http://intranet.wingtip.com</a:t>
            </a:r>
            <a:r>
              <a:rPr lang="en-US" sz="1200" b="1" dirty="0" smtClean="0"/>
              <a:t>/</a:t>
            </a:r>
            <a:r>
              <a:rPr lang="en-US" sz="1200" b="1" dirty="0" smtClean="0">
                <a:solidFill>
                  <a:schemeClr val="accent3">
                    <a:lumMod val="50000"/>
                  </a:schemeClr>
                </a:solidFill>
              </a:rPr>
              <a:t>_vti_bin/ExcelRest.aspx</a:t>
            </a:r>
            <a:r>
              <a:rPr lang="en-US" sz="1200" b="1" dirty="0" smtClean="0"/>
              <a:t>/</a:t>
            </a:r>
            <a:r>
              <a:rPr lang="en-US" sz="1200" b="1" dirty="0" smtClean="0">
                <a:solidFill>
                  <a:schemeClr val="tx1">
                    <a:lumMod val="65000"/>
                    <a:lumOff val="35000"/>
                  </a:schemeClr>
                </a:solidFill>
              </a:rPr>
              <a:t>Documents/MyWorkbook.xlsx/</a:t>
            </a:r>
            <a:r>
              <a:rPr lang="en-US" sz="1200" b="1" dirty="0" smtClean="0">
                <a:solidFill>
                  <a:srgbClr val="74001E"/>
                </a:solidFill>
              </a:rPr>
              <a:t>Model/Charts</a:t>
            </a:r>
            <a:r>
              <a:rPr lang="en-US" sz="1200" b="1" dirty="0">
                <a:solidFill>
                  <a:srgbClr val="74001E"/>
                </a:solidFill>
              </a:rPr>
              <a:t>(</a:t>
            </a:r>
            <a:r>
              <a:rPr lang="en-US" sz="1200" b="1" dirty="0" smtClean="0">
                <a:solidFill>
                  <a:schemeClr val="tx1">
                    <a:lumMod val="50000"/>
                    <a:lumOff val="50000"/>
                  </a:schemeClr>
                </a:solidFill>
              </a:rPr>
              <a:t>'Chart1</a:t>
            </a:r>
            <a:r>
              <a:rPr lang="en-US" sz="1200" b="1" dirty="0" smtClean="0">
                <a:solidFill>
                  <a:srgbClr val="74001E"/>
                </a:solidFill>
              </a:rPr>
              <a:t>')</a:t>
            </a:r>
            <a:endParaRPr lang="en-US" b="1" dirty="0">
              <a:solidFill>
                <a:srgbClr val="74001E"/>
              </a:solidFill>
            </a:endParaRPr>
          </a:p>
        </p:txBody>
      </p:sp>
    </p:spTree>
    <p:extLst>
      <p:ext uri="{BB962C8B-B14F-4D97-AF65-F5344CB8AC3E}">
        <p14:creationId xmlns:p14="http://schemas.microsoft.com/office/powerpoint/2010/main" val="1914515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REST API</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22" y="1104886"/>
            <a:ext cx="7803556" cy="5547841"/>
          </a:xfrm>
          <a:prstGeom prst="rect">
            <a:avLst/>
          </a:prstGeom>
        </p:spPr>
      </p:pic>
    </p:spTree>
    <p:extLst>
      <p:ext uri="{BB962C8B-B14F-4D97-AF65-F5344CB8AC3E}">
        <p14:creationId xmlns:p14="http://schemas.microsoft.com/office/powerpoint/2010/main" val="2655249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REST API</a:t>
            </a:r>
            <a:endParaRPr lang="en-US" dirty="0"/>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487336" y="1447800"/>
            <a:ext cx="7940728" cy="4839119"/>
          </a:xfrm>
          <a:prstGeom prst="rect">
            <a:avLst/>
          </a:prstGeom>
        </p:spPr>
      </p:pic>
    </p:spTree>
    <p:extLst>
      <p:ext uri="{BB962C8B-B14F-4D97-AF65-F5344CB8AC3E}">
        <p14:creationId xmlns:p14="http://schemas.microsoft.com/office/powerpoint/2010/main" val="861548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the Excel Services REST API</a:t>
            </a:r>
            <a:endParaRPr lang="en-US" dirty="0"/>
          </a:p>
        </p:txBody>
      </p:sp>
    </p:spTree>
    <p:extLst>
      <p:ext uri="{BB962C8B-B14F-4D97-AF65-F5344CB8AC3E}">
        <p14:creationId xmlns:p14="http://schemas.microsoft.com/office/powerpoint/2010/main" val="2078972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Excel Services Architecture</a:t>
            </a:r>
          </a:p>
          <a:p>
            <a:pPr>
              <a:buFont typeface="Wingdings" panose="05000000000000000000" pitchFamily="2" charset="2"/>
              <a:buChar char="ü"/>
            </a:pPr>
            <a:r>
              <a:rPr lang="en-US" dirty="0"/>
              <a:t>Excel Services REST </a:t>
            </a:r>
            <a:r>
              <a:rPr lang="en-US" dirty="0" smtClean="0"/>
              <a:t>API</a:t>
            </a:r>
          </a:p>
          <a:p>
            <a:pPr>
              <a:buFont typeface="Wingdings" panose="05000000000000000000" pitchFamily="2" charset="2"/>
              <a:buChar char="Ø"/>
            </a:pPr>
            <a:r>
              <a:rPr lang="en-US" dirty="0" smtClean="0"/>
              <a:t>Data Models</a:t>
            </a:r>
          </a:p>
          <a:p>
            <a:r>
              <a:rPr lang="en-US" dirty="0" smtClean="0"/>
              <a:t>Publishing Workbooks</a:t>
            </a:r>
          </a:p>
          <a:p>
            <a:endParaRPr lang="en-US" dirty="0" smtClean="0"/>
          </a:p>
        </p:txBody>
      </p:sp>
    </p:spTree>
    <p:extLst>
      <p:ext uri="{BB962C8B-B14F-4D97-AF65-F5344CB8AC3E}">
        <p14:creationId xmlns:p14="http://schemas.microsoft.com/office/powerpoint/2010/main" val="217339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Models Overview</a:t>
            </a:r>
            <a:endParaRPr lang="en-US" dirty="0"/>
          </a:p>
        </p:txBody>
      </p:sp>
      <p:sp>
        <p:nvSpPr>
          <p:cNvPr id="3" name="Content Placeholder 2"/>
          <p:cNvSpPr>
            <a:spLocks noGrp="1"/>
          </p:cNvSpPr>
          <p:nvPr>
            <p:ph idx="1"/>
          </p:nvPr>
        </p:nvSpPr>
        <p:spPr/>
        <p:txBody>
          <a:bodyPr>
            <a:normAutofit fontScale="92500"/>
          </a:bodyPr>
          <a:lstStyle/>
          <a:p>
            <a:r>
              <a:rPr lang="en-US" dirty="0" smtClean="0"/>
              <a:t>What is a Data Model?</a:t>
            </a:r>
          </a:p>
          <a:p>
            <a:pPr lvl="1"/>
            <a:r>
              <a:rPr lang="en-US" dirty="0" smtClean="0"/>
              <a:t>A dataset consisting of one or more tables of data</a:t>
            </a:r>
          </a:p>
          <a:p>
            <a:r>
              <a:rPr lang="en-US" dirty="0" smtClean="0"/>
              <a:t>Use to bring together data from different database</a:t>
            </a:r>
          </a:p>
          <a:p>
            <a:pPr lvl="1"/>
            <a:r>
              <a:rPr lang="en-US" dirty="0" smtClean="0"/>
              <a:t>Create relationships between tables of data</a:t>
            </a:r>
          </a:p>
          <a:p>
            <a:r>
              <a:rPr lang="en-US" dirty="0" smtClean="0"/>
              <a:t>Created </a:t>
            </a:r>
            <a:r>
              <a:rPr lang="en-US" dirty="0"/>
              <a:t>and organized through </a:t>
            </a:r>
            <a:r>
              <a:rPr lang="en-US" dirty="0" smtClean="0"/>
              <a:t>PowerPivot</a:t>
            </a:r>
          </a:p>
          <a:p>
            <a:r>
              <a:rPr lang="en-US" dirty="0"/>
              <a:t>Provide tabular data used in PivotTables, </a:t>
            </a:r>
            <a:r>
              <a:rPr lang="en-US" dirty="0" err="1"/>
              <a:t>PivotCharts</a:t>
            </a:r>
            <a:r>
              <a:rPr lang="en-US" dirty="0"/>
              <a:t>, and Power View reports</a:t>
            </a:r>
          </a:p>
          <a:p>
            <a:pPr lvl="1"/>
            <a:r>
              <a:rPr lang="en-US" dirty="0" smtClean="0"/>
              <a:t>Used as a source for reports, scorecards, and dashboards</a:t>
            </a:r>
          </a:p>
          <a:p>
            <a:r>
              <a:rPr lang="en-US" dirty="0" smtClean="0"/>
              <a:t>PowerPivot add-in must be enabled in Excel client</a:t>
            </a:r>
          </a:p>
          <a:p>
            <a:r>
              <a:rPr lang="en-US" dirty="0" smtClean="0"/>
              <a:t>Users </a:t>
            </a:r>
            <a:r>
              <a:rPr lang="en-US" dirty="0"/>
              <a:t>can view and interact with items in workbooks that contain data </a:t>
            </a:r>
            <a:r>
              <a:rPr lang="en-US" dirty="0" smtClean="0"/>
              <a:t>models</a:t>
            </a:r>
            <a:endParaRPr lang="en-US" dirty="0"/>
          </a:p>
        </p:txBody>
      </p:sp>
    </p:spTree>
    <p:extLst>
      <p:ext uri="{BB962C8B-B14F-4D97-AF65-F5344CB8AC3E}">
        <p14:creationId xmlns:p14="http://schemas.microsoft.com/office/powerpoint/2010/main" val="1380807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Models Creation in Excel</a:t>
            </a:r>
            <a:endParaRPr lang="en-US" dirty="0"/>
          </a:p>
        </p:txBody>
      </p:sp>
      <p:sp>
        <p:nvSpPr>
          <p:cNvPr id="3" name="Content Placeholder 2"/>
          <p:cNvSpPr>
            <a:spLocks noGrp="1"/>
          </p:cNvSpPr>
          <p:nvPr>
            <p:ph idx="1"/>
          </p:nvPr>
        </p:nvSpPr>
        <p:spPr/>
        <p:txBody>
          <a:bodyPr/>
          <a:lstStyle/>
          <a:p>
            <a:r>
              <a:rPr lang="en-US" dirty="0" smtClean="0"/>
              <a:t>Creating a Data Model automatically occurs when you select multiple tables in Excel</a:t>
            </a:r>
          </a:p>
          <a:p>
            <a:endParaRPr lang="en-US" dirty="0" smtClean="0"/>
          </a:p>
          <a:p>
            <a:endParaRPr lang="en-US" dirty="0"/>
          </a:p>
        </p:txBody>
      </p:sp>
      <p:pic>
        <p:nvPicPr>
          <p:cNvPr id="11" name="Picture 10"/>
          <p:cNvPicPr>
            <a:picLocks noChangeAspect="1"/>
          </p:cNvPicPr>
          <p:nvPr/>
        </p:nvPicPr>
        <p:blipFill>
          <a:blip r:embed="rId3"/>
          <a:stretch>
            <a:fillRect/>
          </a:stretch>
        </p:blipFill>
        <p:spPr>
          <a:xfrm>
            <a:off x="1082641" y="2895600"/>
            <a:ext cx="4084674" cy="3170195"/>
          </a:xfrm>
          <a:prstGeom prst="rect">
            <a:avLst/>
          </a:prstGeom>
        </p:spPr>
      </p:pic>
      <p:pic>
        <p:nvPicPr>
          <p:cNvPr id="12" name="Picture 11"/>
          <p:cNvPicPr>
            <a:picLocks noChangeAspect="1"/>
          </p:cNvPicPr>
          <p:nvPr/>
        </p:nvPicPr>
        <p:blipFill>
          <a:blip r:embed="rId4"/>
          <a:stretch>
            <a:fillRect/>
          </a:stretch>
        </p:blipFill>
        <p:spPr>
          <a:xfrm>
            <a:off x="5753472" y="3360460"/>
            <a:ext cx="2423370" cy="2240474"/>
          </a:xfrm>
          <a:prstGeom prst="rect">
            <a:avLst/>
          </a:prstGeom>
        </p:spPr>
      </p:pic>
    </p:spTree>
    <p:extLst>
      <p:ext uri="{BB962C8B-B14F-4D97-AF65-F5344CB8AC3E}">
        <p14:creationId xmlns:p14="http://schemas.microsoft.com/office/powerpoint/2010/main" val="4254019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Models Visualization</a:t>
            </a:r>
            <a:endParaRPr lang="en-US" dirty="0"/>
          </a:p>
        </p:txBody>
      </p:sp>
      <p:sp>
        <p:nvSpPr>
          <p:cNvPr id="3" name="Content Placeholder 2"/>
          <p:cNvSpPr>
            <a:spLocks noGrp="1"/>
          </p:cNvSpPr>
          <p:nvPr>
            <p:ph idx="1"/>
          </p:nvPr>
        </p:nvSpPr>
        <p:spPr/>
        <p:txBody>
          <a:bodyPr/>
          <a:lstStyle/>
          <a:p>
            <a:r>
              <a:rPr lang="en-US" dirty="0"/>
              <a:t>A Data Model is visualized as a collection of tables in a Field List</a:t>
            </a:r>
          </a:p>
          <a:p>
            <a:endParaRPr lang="en-US" dirty="0"/>
          </a:p>
        </p:txBody>
      </p:sp>
      <p:pic>
        <p:nvPicPr>
          <p:cNvPr id="7" name="Picture 6"/>
          <p:cNvPicPr>
            <a:picLocks noChangeAspect="1"/>
          </p:cNvPicPr>
          <p:nvPr/>
        </p:nvPicPr>
        <p:blipFill>
          <a:blip r:embed="rId3"/>
          <a:stretch>
            <a:fillRect/>
          </a:stretch>
        </p:blipFill>
        <p:spPr>
          <a:xfrm>
            <a:off x="1676400" y="2382355"/>
            <a:ext cx="6019800" cy="4279702"/>
          </a:xfrm>
          <a:prstGeom prst="rect">
            <a:avLst/>
          </a:prstGeom>
        </p:spPr>
      </p:pic>
    </p:spTree>
    <p:extLst>
      <p:ext uri="{BB962C8B-B14F-4D97-AF65-F5344CB8AC3E}">
        <p14:creationId xmlns:p14="http://schemas.microsoft.com/office/powerpoint/2010/main" val="2680205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Excel Services Architecture</a:t>
            </a:r>
          </a:p>
          <a:p>
            <a:r>
              <a:rPr lang="en-US" dirty="0"/>
              <a:t>Excel Services REST </a:t>
            </a:r>
            <a:r>
              <a:rPr lang="en-US" dirty="0" smtClean="0"/>
              <a:t>API</a:t>
            </a:r>
          </a:p>
          <a:p>
            <a:r>
              <a:rPr lang="en-US" dirty="0" smtClean="0"/>
              <a:t>Data Models</a:t>
            </a:r>
          </a:p>
          <a:p>
            <a:r>
              <a:rPr lang="en-US" dirty="0" smtClean="0"/>
              <a:t>Publishing Workbooks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Models Creation in Excel</a:t>
            </a:r>
            <a:endParaRPr lang="en-US" dirty="0"/>
          </a:p>
        </p:txBody>
      </p:sp>
      <p:sp>
        <p:nvSpPr>
          <p:cNvPr id="3" name="Content Placeholder 2"/>
          <p:cNvSpPr>
            <a:spLocks noGrp="1"/>
          </p:cNvSpPr>
          <p:nvPr>
            <p:ph idx="1"/>
          </p:nvPr>
        </p:nvSpPr>
        <p:spPr/>
        <p:txBody>
          <a:bodyPr>
            <a:normAutofit lnSpcReduction="10000"/>
          </a:bodyPr>
          <a:lstStyle/>
          <a:p>
            <a:r>
              <a:rPr lang="en-US" dirty="0" smtClean="0"/>
              <a:t>Created implicitly when importing two or more tables</a:t>
            </a:r>
          </a:p>
          <a:p>
            <a:r>
              <a:rPr lang="en-US" dirty="0" smtClean="0"/>
              <a:t>Created explicitly when using the PowerPivot add-in to import data</a:t>
            </a:r>
          </a:p>
          <a:p>
            <a:pPr lvl="1"/>
            <a:r>
              <a:rPr lang="en-US" dirty="0" smtClean="0"/>
              <a:t>Models are represented in a tabbed layout in PowerPivot</a:t>
            </a:r>
          </a:p>
          <a:p>
            <a:r>
              <a:rPr lang="en-US" dirty="0" smtClean="0"/>
              <a:t>A model can contain a single table</a:t>
            </a:r>
          </a:p>
          <a:p>
            <a:pPr lvl="1"/>
            <a:r>
              <a:rPr lang="en-US" dirty="0" smtClean="0"/>
              <a:t>In PowerPivot, select one table and click </a:t>
            </a:r>
            <a:r>
              <a:rPr lang="en-US" b="1" dirty="0" smtClean="0"/>
              <a:t>Add to Data Model</a:t>
            </a:r>
            <a:endParaRPr lang="en-US" dirty="0" smtClean="0"/>
          </a:p>
          <a:p>
            <a:pPr lvl="1"/>
            <a:r>
              <a:rPr lang="en-US" dirty="0" smtClean="0"/>
              <a:t>Use when you want to use PowerPivot features such as filtered datasets, calculated columns, calculated fields, KPIs, and hierarchies</a:t>
            </a:r>
          </a:p>
          <a:p>
            <a:endParaRPr lang="en-US" dirty="0"/>
          </a:p>
        </p:txBody>
      </p:sp>
    </p:spTree>
    <p:extLst>
      <p:ext uri="{BB962C8B-B14F-4D97-AF65-F5344CB8AC3E}">
        <p14:creationId xmlns:p14="http://schemas.microsoft.com/office/powerpoint/2010/main" val="21470894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Models Table Relationships</a:t>
            </a:r>
            <a:endParaRPr lang="en-US" dirty="0"/>
          </a:p>
        </p:txBody>
      </p:sp>
      <p:sp>
        <p:nvSpPr>
          <p:cNvPr id="3" name="Content Placeholder 2"/>
          <p:cNvSpPr>
            <a:spLocks noGrp="1"/>
          </p:cNvSpPr>
          <p:nvPr>
            <p:ph idx="1"/>
          </p:nvPr>
        </p:nvSpPr>
        <p:spPr/>
        <p:txBody>
          <a:bodyPr/>
          <a:lstStyle/>
          <a:p>
            <a:r>
              <a:rPr lang="en-US" dirty="0" smtClean="0"/>
              <a:t>Table relationships can be created automatically</a:t>
            </a:r>
          </a:p>
          <a:p>
            <a:pPr lvl="1"/>
            <a:r>
              <a:rPr lang="en-US" dirty="0" smtClean="0"/>
              <a:t>If imported related tables have primary and foreign key</a:t>
            </a:r>
          </a:p>
          <a:p>
            <a:r>
              <a:rPr lang="en-US" dirty="0" smtClean="0"/>
              <a:t>Table relationships can be created manually </a:t>
            </a:r>
            <a:endParaRPr lang="en-US" dirty="0"/>
          </a:p>
        </p:txBody>
      </p:sp>
      <p:pic>
        <p:nvPicPr>
          <p:cNvPr id="4" name="Picture 3"/>
          <p:cNvPicPr>
            <a:picLocks noChangeAspect="1"/>
          </p:cNvPicPr>
          <p:nvPr/>
        </p:nvPicPr>
        <p:blipFill>
          <a:blip r:embed="rId3"/>
          <a:stretch>
            <a:fillRect/>
          </a:stretch>
        </p:blipFill>
        <p:spPr>
          <a:xfrm>
            <a:off x="875979" y="3143103"/>
            <a:ext cx="2065199" cy="1150720"/>
          </a:xfrm>
          <a:prstGeom prst="rect">
            <a:avLst/>
          </a:prstGeom>
        </p:spPr>
      </p:pic>
      <p:pic>
        <p:nvPicPr>
          <p:cNvPr id="6" name="Picture 5"/>
          <p:cNvPicPr>
            <a:picLocks noChangeAspect="1"/>
          </p:cNvPicPr>
          <p:nvPr/>
        </p:nvPicPr>
        <p:blipFill>
          <a:blip r:embed="rId4"/>
          <a:stretch>
            <a:fillRect/>
          </a:stretch>
        </p:blipFill>
        <p:spPr>
          <a:xfrm>
            <a:off x="1922575" y="4436477"/>
            <a:ext cx="5326842" cy="2240474"/>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4585996" y="3077798"/>
            <a:ext cx="3995420" cy="1216025"/>
          </a:xfrm>
          <a:prstGeom prst="rect">
            <a:avLst/>
          </a:prstGeom>
        </p:spPr>
      </p:pic>
    </p:spTree>
    <p:extLst>
      <p:ext uri="{BB962C8B-B14F-4D97-AF65-F5344CB8AC3E}">
        <p14:creationId xmlns:p14="http://schemas.microsoft.com/office/powerpoint/2010/main" val="2332382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Excel Services Architecture</a:t>
            </a:r>
          </a:p>
          <a:p>
            <a:pPr>
              <a:buFont typeface="Wingdings" panose="05000000000000000000" pitchFamily="2" charset="2"/>
              <a:buChar char="ü"/>
            </a:pPr>
            <a:r>
              <a:rPr lang="en-US" dirty="0"/>
              <a:t>Excel Services REST </a:t>
            </a:r>
            <a:r>
              <a:rPr lang="en-US" dirty="0" smtClean="0"/>
              <a:t>API</a:t>
            </a:r>
          </a:p>
          <a:p>
            <a:pPr>
              <a:buFont typeface="Wingdings" panose="05000000000000000000" pitchFamily="2" charset="2"/>
              <a:buChar char="ü"/>
            </a:pPr>
            <a:r>
              <a:rPr lang="en-US" dirty="0" smtClean="0"/>
              <a:t>Data Models</a:t>
            </a:r>
          </a:p>
          <a:p>
            <a:pPr>
              <a:buFont typeface="Wingdings" panose="05000000000000000000" pitchFamily="2" charset="2"/>
              <a:buChar char="Ø"/>
            </a:pPr>
            <a:r>
              <a:rPr lang="en-US" dirty="0" smtClean="0"/>
              <a:t>Publishing Workbooks</a:t>
            </a:r>
          </a:p>
          <a:p>
            <a:endParaRPr lang="en-US" dirty="0" smtClean="0"/>
          </a:p>
        </p:txBody>
      </p:sp>
    </p:spTree>
    <p:extLst>
      <p:ext uri="{BB962C8B-B14F-4D97-AF65-F5344CB8AC3E}">
        <p14:creationId xmlns:p14="http://schemas.microsoft.com/office/powerpoint/2010/main" val="21706142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 Workbooks</a:t>
            </a:r>
          </a:p>
        </p:txBody>
      </p:sp>
      <p:sp>
        <p:nvSpPr>
          <p:cNvPr id="3" name="Content Placeholder 2"/>
          <p:cNvSpPr>
            <a:spLocks noGrp="1"/>
          </p:cNvSpPr>
          <p:nvPr>
            <p:ph idx="1"/>
          </p:nvPr>
        </p:nvSpPr>
        <p:spPr/>
        <p:txBody>
          <a:bodyPr/>
          <a:lstStyle/>
          <a:p>
            <a:r>
              <a:rPr lang="en-US" dirty="0" smtClean="0"/>
              <a:t>Before you can publish a workbook the following is required:</a:t>
            </a:r>
          </a:p>
          <a:p>
            <a:pPr lvl="1"/>
            <a:r>
              <a:rPr lang="en-US" dirty="0" smtClean="0"/>
              <a:t>Trusted data connections library and trusted document library must be configured</a:t>
            </a:r>
          </a:p>
          <a:p>
            <a:pPr lvl="1"/>
            <a:r>
              <a:rPr lang="en-US" dirty="0" smtClean="0"/>
              <a:t>Administrator has provided the data authentication information</a:t>
            </a:r>
          </a:p>
          <a:p>
            <a:pPr lvl="1"/>
            <a:r>
              <a:rPr lang="en-US" dirty="0" smtClean="0"/>
              <a:t>Contribute permissions are required on the SharePoint library you are publishing to</a:t>
            </a:r>
          </a:p>
          <a:p>
            <a:pPr lvl="1"/>
            <a:r>
              <a:rPr lang="en-US" dirty="0" smtClean="0"/>
              <a:t>If you are publishing Data Models, data models must be configured in Excel Services</a:t>
            </a:r>
          </a:p>
          <a:p>
            <a:pPr lvl="1"/>
            <a:r>
              <a:rPr lang="en-US" dirty="0" smtClean="0"/>
              <a:t>If using Power View, SSRS must be configured in SharePoint integrated mode</a:t>
            </a:r>
            <a:endParaRPr lang="en-US" dirty="0"/>
          </a:p>
        </p:txBody>
      </p:sp>
    </p:spTree>
    <p:extLst>
      <p:ext uri="{BB962C8B-B14F-4D97-AF65-F5344CB8AC3E}">
        <p14:creationId xmlns:p14="http://schemas.microsoft.com/office/powerpoint/2010/main" val="13745344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Workbooks</a:t>
            </a:r>
            <a:endParaRPr lang="en-US" dirty="0"/>
          </a:p>
        </p:txBody>
      </p:sp>
      <p:sp>
        <p:nvSpPr>
          <p:cNvPr id="3" name="Content Placeholder 2"/>
          <p:cNvSpPr>
            <a:spLocks noGrp="1"/>
          </p:cNvSpPr>
          <p:nvPr>
            <p:ph idx="1"/>
          </p:nvPr>
        </p:nvSpPr>
        <p:spPr/>
        <p:txBody>
          <a:bodyPr/>
          <a:lstStyle/>
          <a:p>
            <a:r>
              <a:rPr lang="en-US" dirty="0" smtClean="0"/>
              <a:t>An Excel workbook must be created</a:t>
            </a:r>
          </a:p>
          <a:p>
            <a:r>
              <a:rPr lang="en-US" dirty="0" smtClean="0"/>
              <a:t>Workbook must contain at least one item</a:t>
            </a:r>
          </a:p>
          <a:p>
            <a:pPr lvl="1"/>
            <a:r>
              <a:rPr lang="en-US" dirty="0" smtClean="0"/>
              <a:t>Chart, table, PivotChart report, PivotTable report, or a range of data</a:t>
            </a:r>
          </a:p>
          <a:p>
            <a:r>
              <a:rPr lang="en-US" dirty="0" smtClean="0"/>
              <a:t>When publishing to a document library</a:t>
            </a:r>
          </a:p>
          <a:p>
            <a:pPr lvl="1"/>
            <a:r>
              <a:rPr lang="en-US" dirty="0" smtClean="0"/>
              <a:t>The location used must be specified as a trusted location for Excel Services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289" y="4981597"/>
            <a:ext cx="2663421" cy="51439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0999" y="4913010"/>
            <a:ext cx="4103726" cy="651567"/>
          </a:xfrm>
          <a:prstGeom prst="rect">
            <a:avLst/>
          </a:prstGeom>
        </p:spPr>
      </p:pic>
    </p:spTree>
    <p:extLst>
      <p:ext uri="{BB962C8B-B14F-4D97-AF65-F5344CB8AC3E}">
        <p14:creationId xmlns:p14="http://schemas.microsoft.com/office/powerpoint/2010/main" val="19813805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Excel Services Architecture</a:t>
            </a:r>
          </a:p>
          <a:p>
            <a:pPr>
              <a:buFont typeface="Wingdings" panose="05000000000000000000" pitchFamily="2" charset="2"/>
              <a:buChar char="ü"/>
            </a:pPr>
            <a:r>
              <a:rPr lang="en-US" dirty="0"/>
              <a:t>Excel Services REST </a:t>
            </a:r>
            <a:r>
              <a:rPr lang="en-US" dirty="0" smtClean="0"/>
              <a:t>API</a:t>
            </a:r>
          </a:p>
          <a:p>
            <a:pPr>
              <a:buFont typeface="Wingdings" panose="05000000000000000000" pitchFamily="2" charset="2"/>
              <a:buChar char="ü"/>
            </a:pPr>
            <a:r>
              <a:rPr lang="en-US" dirty="0" smtClean="0"/>
              <a:t>Data Models</a:t>
            </a:r>
          </a:p>
          <a:p>
            <a:pPr>
              <a:buFont typeface="Wingdings" panose="05000000000000000000" pitchFamily="2" charset="2"/>
              <a:buChar char="ü"/>
            </a:pPr>
            <a:r>
              <a:rPr lang="en-US" dirty="0" smtClean="0"/>
              <a:t>Publishing Workbooks</a:t>
            </a:r>
          </a:p>
        </p:txBody>
      </p:sp>
    </p:spTree>
    <p:extLst>
      <p:ext uri="{BB962C8B-B14F-4D97-AF65-F5344CB8AC3E}">
        <p14:creationId xmlns:p14="http://schemas.microsoft.com/office/powerpoint/2010/main" val="3589586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Overview</a:t>
            </a:r>
            <a:endParaRPr lang="en-US" dirty="0"/>
          </a:p>
        </p:txBody>
      </p:sp>
      <p:sp>
        <p:nvSpPr>
          <p:cNvPr id="3" name="Content Placeholder 2"/>
          <p:cNvSpPr>
            <a:spLocks noGrp="1"/>
          </p:cNvSpPr>
          <p:nvPr>
            <p:ph idx="1"/>
          </p:nvPr>
        </p:nvSpPr>
        <p:spPr/>
        <p:txBody>
          <a:bodyPr/>
          <a:lstStyle/>
          <a:p>
            <a:r>
              <a:rPr lang="en-US" dirty="0" smtClean="0"/>
              <a:t>What is Excel Services?</a:t>
            </a:r>
          </a:p>
          <a:p>
            <a:pPr lvl="1"/>
            <a:r>
              <a:rPr lang="en-US" dirty="0" smtClean="0"/>
              <a:t>Service application</a:t>
            </a:r>
          </a:p>
          <a:p>
            <a:pPr lvl="1"/>
            <a:r>
              <a:rPr lang="en-US" dirty="0" smtClean="0"/>
              <a:t>Enables Excel workbooks to load, calculate, and display in SharePoint through the browser</a:t>
            </a:r>
          </a:p>
          <a:p>
            <a:endParaRPr lang="en-US" dirty="0" smtClean="0"/>
          </a:p>
          <a:p>
            <a:r>
              <a:rPr lang="en-US" dirty="0" smtClean="0"/>
              <a:t>Excel Services Components</a:t>
            </a:r>
          </a:p>
          <a:p>
            <a:pPr lvl="1"/>
            <a:r>
              <a:rPr lang="en-US" dirty="0" smtClean="0"/>
              <a:t>Excel Calculation Services</a:t>
            </a:r>
          </a:p>
          <a:p>
            <a:pPr lvl="1"/>
            <a:r>
              <a:rPr lang="en-US" dirty="0" smtClean="0"/>
              <a:t>Excel Web Access</a:t>
            </a:r>
          </a:p>
          <a:p>
            <a:pPr lvl="1"/>
            <a:r>
              <a:rPr lang="en-US" dirty="0" smtClean="0"/>
              <a:t>Excel Web Services</a:t>
            </a:r>
            <a:endParaRPr lang="en-US" dirty="0"/>
          </a:p>
        </p:txBody>
      </p:sp>
    </p:spTree>
    <p:extLst>
      <p:ext uri="{BB962C8B-B14F-4D97-AF65-F5344CB8AC3E}">
        <p14:creationId xmlns:p14="http://schemas.microsoft.com/office/powerpoint/2010/main" val="4240925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Overview</a:t>
            </a:r>
            <a:endParaRPr lang="en-US" dirty="0"/>
          </a:p>
        </p:txBody>
      </p:sp>
      <p:pic>
        <p:nvPicPr>
          <p:cNvPr id="5" name="Picture 4"/>
          <p:cNvPicPr>
            <a:picLocks noChangeAspect="1"/>
          </p:cNvPicPr>
          <p:nvPr/>
        </p:nvPicPr>
        <p:blipFill>
          <a:blip r:embed="rId3"/>
          <a:stretch>
            <a:fillRect/>
          </a:stretch>
        </p:blipFill>
        <p:spPr>
          <a:xfrm>
            <a:off x="685800" y="1295400"/>
            <a:ext cx="7940728" cy="4839119"/>
          </a:xfrm>
          <a:prstGeom prst="rect">
            <a:avLst/>
          </a:prstGeom>
        </p:spPr>
      </p:pic>
    </p:spTree>
    <p:extLst>
      <p:ext uri="{BB962C8B-B14F-4D97-AF65-F5344CB8AC3E}">
        <p14:creationId xmlns:p14="http://schemas.microsoft.com/office/powerpoint/2010/main" val="3066980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Benefits</a:t>
            </a:r>
            <a:endParaRPr lang="en-US" dirty="0"/>
          </a:p>
        </p:txBody>
      </p:sp>
      <p:sp>
        <p:nvSpPr>
          <p:cNvPr id="3" name="Content Placeholder 2"/>
          <p:cNvSpPr>
            <a:spLocks noGrp="1"/>
          </p:cNvSpPr>
          <p:nvPr>
            <p:ph idx="1"/>
          </p:nvPr>
        </p:nvSpPr>
        <p:spPr/>
        <p:txBody>
          <a:bodyPr>
            <a:normAutofit/>
          </a:bodyPr>
          <a:lstStyle/>
          <a:p>
            <a:r>
              <a:rPr lang="en-US" sz="2400" dirty="0" smtClean="0"/>
              <a:t>Secure sharing of workbooks</a:t>
            </a:r>
          </a:p>
          <a:p>
            <a:pPr lvl="1"/>
            <a:r>
              <a:rPr lang="en-US" sz="2000" dirty="0" smtClean="0"/>
              <a:t>Share workbooks w/o exposing proprietary business logic</a:t>
            </a:r>
          </a:p>
          <a:p>
            <a:pPr lvl="1"/>
            <a:r>
              <a:rPr lang="en-US" sz="2000" dirty="0" smtClean="0"/>
              <a:t>Prevent users from editing workbooks when required</a:t>
            </a:r>
          </a:p>
          <a:p>
            <a:pPr>
              <a:lnSpc>
                <a:spcPct val="150000"/>
              </a:lnSpc>
            </a:pPr>
            <a:r>
              <a:rPr lang="en-US" sz="2400" dirty="0" smtClean="0"/>
              <a:t>Business Intelligence</a:t>
            </a:r>
          </a:p>
          <a:p>
            <a:pPr lvl="1"/>
            <a:r>
              <a:rPr lang="en-US" sz="2000" dirty="0" smtClean="0"/>
              <a:t>Workbooks connected to enterprise data sources</a:t>
            </a:r>
          </a:p>
          <a:p>
            <a:pPr lvl="1"/>
            <a:r>
              <a:rPr lang="en-US" sz="2000" dirty="0" smtClean="0"/>
              <a:t>Workbooks can contain dashboards and scorecards</a:t>
            </a:r>
          </a:p>
          <a:p>
            <a:pPr lvl="1"/>
            <a:r>
              <a:rPr lang="en-US" sz="2000" dirty="0" smtClean="0"/>
              <a:t>Workbooks can be published to SharePoint</a:t>
            </a:r>
          </a:p>
          <a:p>
            <a:pPr>
              <a:lnSpc>
                <a:spcPct val="150000"/>
              </a:lnSpc>
            </a:pPr>
            <a:r>
              <a:rPr lang="en-US" sz="2400" dirty="0" smtClean="0"/>
              <a:t>Extensibility</a:t>
            </a:r>
          </a:p>
          <a:p>
            <a:pPr lvl="1"/>
            <a:r>
              <a:rPr lang="en-US" sz="2000" dirty="0" smtClean="0"/>
              <a:t>Create reusable logic that is contained inside workbooks</a:t>
            </a:r>
          </a:p>
          <a:p>
            <a:pPr>
              <a:lnSpc>
                <a:spcPct val="150000"/>
              </a:lnSpc>
            </a:pPr>
            <a:r>
              <a:rPr lang="en-US" sz="2400" dirty="0" smtClean="0"/>
              <a:t>Reliability and availability</a:t>
            </a:r>
          </a:p>
          <a:p>
            <a:pPr lvl="1"/>
            <a:r>
              <a:rPr lang="en-US" sz="2000" dirty="0" smtClean="0"/>
              <a:t>Calculations performed on server instead of client machines</a:t>
            </a:r>
            <a:endParaRPr lang="en-US" sz="2000" dirty="0"/>
          </a:p>
        </p:txBody>
      </p:sp>
    </p:spTree>
    <p:extLst>
      <p:ext uri="{BB962C8B-B14F-4D97-AF65-F5344CB8AC3E}">
        <p14:creationId xmlns:p14="http://schemas.microsoft.com/office/powerpoint/2010/main" val="1756848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Excel Services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6836" y="1447800"/>
            <a:ext cx="8161728" cy="4618121"/>
          </a:xfrm>
        </p:spPr>
      </p:pic>
    </p:spTree>
    <p:extLst>
      <p:ext uri="{BB962C8B-B14F-4D97-AF65-F5344CB8AC3E}">
        <p14:creationId xmlns:p14="http://schemas.microsoft.com/office/powerpoint/2010/main" val="2506472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Architecture</a:t>
            </a:r>
            <a:endParaRPr lang="en-US" dirty="0"/>
          </a:p>
        </p:txBody>
      </p:sp>
      <p:sp>
        <p:nvSpPr>
          <p:cNvPr id="3" name="Content Placeholder 2"/>
          <p:cNvSpPr>
            <a:spLocks noGrp="1"/>
          </p:cNvSpPr>
          <p:nvPr>
            <p:ph idx="1"/>
          </p:nvPr>
        </p:nvSpPr>
        <p:spPr/>
        <p:txBody>
          <a:bodyPr/>
          <a:lstStyle/>
          <a:p>
            <a:r>
              <a:rPr lang="en-US" dirty="0" smtClean="0"/>
              <a:t>External data connections</a:t>
            </a:r>
          </a:p>
          <a:p>
            <a:pPr lvl="1"/>
            <a:r>
              <a:rPr lang="en-US" dirty="0" smtClean="0"/>
              <a:t>There is support for SQL Server, SQL Server Analysis Services (SSAS), OLE DB, and ODBC</a:t>
            </a:r>
          </a:p>
          <a:p>
            <a:pPr>
              <a:lnSpc>
                <a:spcPct val="150000"/>
              </a:lnSpc>
            </a:pPr>
            <a:r>
              <a:rPr lang="en-US" dirty="0" smtClean="0"/>
              <a:t>Data models</a:t>
            </a:r>
          </a:p>
          <a:p>
            <a:pPr lvl="1"/>
            <a:r>
              <a:rPr lang="en-US" dirty="0" smtClean="0"/>
              <a:t>Supported if SSAS is registered in Excel Services</a:t>
            </a:r>
          </a:p>
          <a:p>
            <a:pPr>
              <a:lnSpc>
                <a:spcPct val="150000"/>
              </a:lnSpc>
            </a:pPr>
            <a:r>
              <a:rPr lang="en-US" dirty="0" smtClean="0"/>
              <a:t>Reports and scorecards</a:t>
            </a:r>
          </a:p>
          <a:p>
            <a:pPr lvl="1"/>
            <a:r>
              <a:rPr lang="en-US" dirty="0" smtClean="0"/>
              <a:t>Reports, dashboards, and scorecards are supported in Excel Services. PivotTable reports are also supported.</a:t>
            </a:r>
            <a:endParaRPr lang="en-US" dirty="0"/>
          </a:p>
        </p:txBody>
      </p:sp>
    </p:spTree>
    <p:extLst>
      <p:ext uri="{BB962C8B-B14F-4D97-AF65-F5344CB8AC3E}">
        <p14:creationId xmlns:p14="http://schemas.microsoft.com/office/powerpoint/2010/main" val="2622238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6117" y="1447800"/>
            <a:ext cx="7691765" cy="5181600"/>
          </a:xfrm>
        </p:spPr>
      </p:pic>
    </p:spTree>
    <p:extLst>
      <p:ext uri="{BB962C8B-B14F-4D97-AF65-F5344CB8AC3E}">
        <p14:creationId xmlns:p14="http://schemas.microsoft.com/office/powerpoint/2010/main" val="2063484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Architecture	</a:t>
            </a:r>
            <a:endParaRPr lang="en-US" dirty="0"/>
          </a:p>
        </p:txBody>
      </p:sp>
      <p:sp>
        <p:nvSpPr>
          <p:cNvPr id="3" name="Content Placeholder 2"/>
          <p:cNvSpPr>
            <a:spLocks noGrp="1"/>
          </p:cNvSpPr>
          <p:nvPr>
            <p:ph idx="1"/>
          </p:nvPr>
        </p:nvSpPr>
        <p:spPr/>
        <p:txBody>
          <a:bodyPr/>
          <a:lstStyle/>
          <a:p>
            <a:r>
              <a:rPr lang="en-US" dirty="0" smtClean="0"/>
              <a:t>JavaScript UDFs</a:t>
            </a:r>
          </a:p>
          <a:p>
            <a:pPr lvl="1"/>
            <a:r>
              <a:rPr lang="en-US" dirty="0" smtClean="0"/>
              <a:t>Similar to user-defined functions (UDFs)</a:t>
            </a:r>
          </a:p>
          <a:p>
            <a:r>
              <a:rPr lang="en-US" dirty="0" smtClean="0"/>
              <a:t>Store in SharePoint</a:t>
            </a:r>
          </a:p>
          <a:p>
            <a:pPr lvl="1"/>
            <a:r>
              <a:rPr lang="en-US" dirty="0" smtClean="0"/>
              <a:t>Insert Web Part on a SharePoint page that contains a workbook stored in a trusted location</a:t>
            </a:r>
          </a:p>
          <a:p>
            <a:pPr lvl="1"/>
            <a:r>
              <a:rPr lang="en-US" dirty="0" smtClean="0"/>
              <a:t>Include the code in the SharePoint</a:t>
            </a:r>
          </a:p>
          <a:p>
            <a:r>
              <a:rPr lang="en-US" dirty="0" smtClean="0"/>
              <a:t>Store on SkyDrive</a:t>
            </a:r>
          </a:p>
          <a:p>
            <a:pPr lvl="1"/>
            <a:r>
              <a:rPr lang="en-US" dirty="0" smtClean="0"/>
              <a:t>Embed a workbook stored on SkyDrive into the host web page using an HTML &lt;div&gt; element</a:t>
            </a:r>
          </a:p>
          <a:p>
            <a:endParaRPr lang="en-US" dirty="0"/>
          </a:p>
        </p:txBody>
      </p:sp>
    </p:spTree>
    <p:extLst>
      <p:ext uri="{BB962C8B-B14F-4D97-AF65-F5344CB8AC3E}">
        <p14:creationId xmlns:p14="http://schemas.microsoft.com/office/powerpoint/2010/main" val="1852082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A5547237-B119-45CA-BEFC-A2DA2BDB03E7}">
  <ds:schemaRefs>
    <ds:schemaRef ds:uri="http://purl.org/dc/elements/1.1/"/>
    <ds:schemaRef ds:uri="http://purl.org/dc/dcmitype/"/>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CPT_Wave15</Template>
  <TotalTime>2454</TotalTime>
  <Words>2166</Words>
  <Application>Microsoft Office PowerPoint</Application>
  <PresentationFormat>On-screen Show (4:3)</PresentationFormat>
  <Paragraphs>152</Paragraphs>
  <Slides>25</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Calibri</vt:lpstr>
      <vt:lpstr>Lucida Console</vt:lpstr>
      <vt:lpstr>Wingdings</vt:lpstr>
      <vt:lpstr>CPT_Wave15</vt:lpstr>
      <vt:lpstr>Using Excel Services in SharePoint 2013</vt:lpstr>
      <vt:lpstr>Agenda</vt:lpstr>
      <vt:lpstr>Excel Services Overview</vt:lpstr>
      <vt:lpstr>Excel Services Overview</vt:lpstr>
      <vt:lpstr>Excel Services Benefits</vt:lpstr>
      <vt:lpstr>Configuring Excel Services</vt:lpstr>
      <vt:lpstr>Excel Services Architecture</vt:lpstr>
      <vt:lpstr>Excel Services Architecture</vt:lpstr>
      <vt:lpstr>Excel Services Architecture </vt:lpstr>
      <vt:lpstr>Publishing an Excel Workbook to a SharePoint Document Library</vt:lpstr>
      <vt:lpstr>Agenda</vt:lpstr>
      <vt:lpstr>Excel Services REST API</vt:lpstr>
      <vt:lpstr>Excel Services REST API</vt:lpstr>
      <vt:lpstr>Excel Services REST API</vt:lpstr>
      <vt:lpstr>Calling the Excel Services REST API</vt:lpstr>
      <vt:lpstr>Agenda</vt:lpstr>
      <vt:lpstr>Data Models Overview</vt:lpstr>
      <vt:lpstr>Data Models Creation in Excel</vt:lpstr>
      <vt:lpstr>Data Models Visualization</vt:lpstr>
      <vt:lpstr>Data Models Creation in Excel</vt:lpstr>
      <vt:lpstr>Data Models Table Relationships</vt:lpstr>
      <vt:lpstr>Agenda</vt:lpstr>
      <vt:lpstr>Publishing Workbooks</vt:lpstr>
      <vt:lpstr>Publishing Workbooks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Excel Services in SharePoint 2013</dc:title>
  <dc:creator>Ted Pattison</dc:creator>
  <cp:lastModifiedBy>Matthew McDermott</cp:lastModifiedBy>
  <cp:revision>117</cp:revision>
  <dcterms:created xsi:type="dcterms:W3CDTF">2012-04-13T19:17:02Z</dcterms:created>
  <dcterms:modified xsi:type="dcterms:W3CDTF">2014-05-09T17:32:17Z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