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279" r:id="rId6"/>
    <p:sldId id="278" r:id="rId7"/>
    <p:sldId id="288" r:id="rId8"/>
    <p:sldId id="287" r:id="rId9"/>
    <p:sldId id="295" r:id="rId10"/>
    <p:sldId id="289" r:id="rId11"/>
    <p:sldId id="296" r:id="rId12"/>
    <p:sldId id="290" r:id="rId13"/>
    <p:sldId id="291" r:id="rId14"/>
    <p:sldId id="292" r:id="rId15"/>
    <p:sldId id="305" r:id="rId16"/>
    <p:sldId id="280" r:id="rId17"/>
    <p:sldId id="285" r:id="rId18"/>
    <p:sldId id="286" r:id="rId19"/>
    <p:sldId id="293" r:id="rId20"/>
    <p:sldId id="294" r:id="rId21"/>
    <p:sldId id="281" r:id="rId22"/>
    <p:sldId id="298" r:id="rId23"/>
    <p:sldId id="315" r:id="rId24"/>
    <p:sldId id="309" r:id="rId25"/>
    <p:sldId id="310" r:id="rId26"/>
    <p:sldId id="306" r:id="rId27"/>
    <p:sldId id="282" r:id="rId28"/>
    <p:sldId id="299" r:id="rId29"/>
    <p:sldId id="303" r:id="rId30"/>
    <p:sldId id="300" r:id="rId31"/>
    <p:sldId id="308" r:id="rId32"/>
    <p:sldId id="304" r:id="rId33"/>
    <p:sldId id="307" r:id="rId34"/>
    <p:sldId id="316" r:id="rId35"/>
    <p:sldId id="283" r:id="rId36"/>
    <p:sldId id="301" r:id="rId37"/>
    <p:sldId id="302" r:id="rId38"/>
    <p:sldId id="317" r:id="rId39"/>
    <p:sldId id="284" r:id="rId40"/>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95512" autoAdjust="0"/>
  </p:normalViewPr>
  <p:slideViewPr>
    <p:cSldViewPr>
      <p:cViewPr varScale="1">
        <p:scale>
          <a:sx n="107" d="100"/>
          <a:sy n="107" d="100"/>
        </p:scale>
        <p:origin x="1470"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2" d="100"/>
          <a:sy n="92" d="100"/>
        </p:scale>
        <p:origin x="3163" y="7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82148" cy="312103"/>
          </a:xfrm>
          <a:prstGeom prst="rect">
            <a:avLst/>
          </a:prstGeom>
        </p:spPr>
        <p:txBody>
          <a:bodyPr vert="horz" lIns="93935" tIns="46968" rIns="93935" bIns="46968"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560782" y="0"/>
            <a:ext cx="2514655" cy="312103"/>
          </a:xfrm>
          <a:prstGeom prst="rect">
            <a:avLst/>
          </a:prstGeom>
        </p:spPr>
        <p:txBody>
          <a:bodyPr vert="horz" lIns="93935" tIns="46968" rIns="93935" bIns="46968"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050972"/>
            <a:ext cx="3774440" cy="310478"/>
          </a:xfrm>
          <a:prstGeom prst="rect">
            <a:avLst/>
          </a:prstGeom>
        </p:spPr>
        <p:txBody>
          <a:bodyPr vert="horz" lIns="93935" tIns="46968" rIns="93935" bIns="46968"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008704" y="9050972"/>
            <a:ext cx="3066733" cy="310478"/>
          </a:xfrm>
          <a:prstGeom prst="rect">
            <a:avLst/>
          </a:prstGeom>
        </p:spPr>
        <p:txBody>
          <a:bodyPr vert="horz" lIns="93935" tIns="46968" rIns="93935" bIns="46968"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42988" y="468313"/>
            <a:ext cx="4991100" cy="3744912"/>
          </a:xfrm>
          <a:prstGeom prst="rect">
            <a:avLst/>
          </a:prstGeom>
          <a:noFill/>
          <a:ln w="12700">
            <a:solidFill>
              <a:prstClr val="black"/>
            </a:solidFill>
          </a:ln>
        </p:spPr>
        <p:txBody>
          <a:bodyPr vert="horz" lIns="93935" tIns="46968" rIns="93935" bIns="46968"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5" tIns="46968" rIns="93935" bIns="4696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explains the new features and architectural changes that have been introduced to the platform with SharePoint 2013. You will learn about the difference between using SharePoint 2013 in an Office 365 environment versus using SharePoint 2013 in an on-premises environment. The module also explains why building business solutions with a no-code approach works equally well across both environments. The module concludes with an exploration of the new SharePoint 2013 team site and demonstrates new ways in which to change a site's appearance.</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2013 supports a special type of site collection known as a </a:t>
            </a:r>
            <a:r>
              <a:rPr lang="en-US" b="1" dirty="0" smtClean="0"/>
              <a:t>host-named site collection (HNSC)</a:t>
            </a:r>
            <a:r>
              <a:rPr lang="en-US" dirty="0" smtClean="0"/>
              <a:t>. The key difference</a:t>
            </a:r>
            <a:r>
              <a:rPr lang="en-US" baseline="0" dirty="0" smtClean="0"/>
              <a:t> between a path-based site collections and a HNSC is that a HNSC does not need to be created within the context of a DNS domain (e.g. intranet.wingtip.com) that is defined by the hosting web application. Instead, </a:t>
            </a:r>
            <a:r>
              <a:rPr lang="en-US" dirty="0" smtClean="0"/>
              <a:t>HNSCs are created in a web application that</a:t>
            </a:r>
            <a:r>
              <a:rPr lang="en-US" baseline="0" dirty="0" smtClean="0"/>
              <a:t> has no path, which means you can create the HNSC using any DNS domain you would like.</a:t>
            </a:r>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01-</a:t>
            </a:r>
            <a:fld id="{073E6628-0705-4E34-90AA-D61A964D0AFD}" type="slidenum">
              <a:rPr lang="en-US" smtClean="0"/>
              <a:pPr/>
              <a:t>10</a:t>
            </a:fld>
            <a:endParaRPr lang="en-US"/>
          </a:p>
        </p:txBody>
      </p:sp>
    </p:spTree>
    <p:extLst>
      <p:ext uri="{BB962C8B-B14F-4D97-AF65-F5344CB8AC3E}">
        <p14:creationId xmlns:p14="http://schemas.microsoft.com/office/powerpoint/2010/main" val="1845231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8856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marked the first version of the product in which Microsoft shifted its focus to support hosting SharePoint in the cloud. Much of this has to do with Microsoft’s recent investments in Office 365 (aka</a:t>
            </a:r>
            <a:r>
              <a:rPr lang="en-US" baseline="0" dirty="0" smtClean="0"/>
              <a:t> SharePoint Online). A significant percentage of the investment that Microsoft has made to make SharePoint 2013 better than SharePoint 2010 resolves around making things work in cloud-based hosting scenarios.</a:t>
            </a:r>
          </a:p>
          <a:p>
            <a:endParaRPr lang="en-US" baseline="0" dirty="0" smtClean="0"/>
          </a:p>
          <a:p>
            <a:pPr lvl="0"/>
            <a:r>
              <a:rPr lang="en-US" dirty="0" smtClean="0"/>
              <a:t>With the SharePoint 2013 environment hosted within Office 365,</a:t>
            </a:r>
            <a:r>
              <a:rPr lang="en-US" baseline="0" dirty="0" smtClean="0"/>
              <a:t> </a:t>
            </a:r>
            <a:r>
              <a:rPr lang="en-US" dirty="0" smtClean="0"/>
              <a:t>Microsoft assumes the role of SharePoint administrator. One important factor to note is that </a:t>
            </a:r>
            <a:r>
              <a:rPr lang="en-US" sz="1700" dirty="0">
                <a:solidFill>
                  <a:schemeClr val="bg1">
                    <a:lumMod val="50000"/>
                  </a:schemeClr>
                </a:solidFill>
              </a:rPr>
              <a:t>companies don't require hardware or as much SharePoint expertise to leverage SharePoint in their business. </a:t>
            </a:r>
          </a:p>
          <a:p>
            <a:pPr lvl="0"/>
            <a:endParaRPr lang="en-US" sz="1700" dirty="0">
              <a:solidFill>
                <a:schemeClr val="bg1">
                  <a:lumMod val="50000"/>
                </a:schemeClr>
              </a:solidFill>
            </a:endParaRPr>
          </a:p>
          <a:p>
            <a:pPr lvl="0"/>
            <a:r>
              <a:rPr lang="en-US" sz="1700" dirty="0">
                <a:solidFill>
                  <a:schemeClr val="bg1">
                    <a:lumMod val="50000"/>
                  </a:schemeClr>
                </a:solidFill>
              </a:rPr>
              <a:t>In this training course, the focus will be on installing and configuring SharePoint 2013 in an on-premises environment as opposed to learning how to use SharePoint 2013 in Office 365.</a:t>
            </a:r>
            <a:endParaRPr lang="en-US" dirty="0" smtClean="0"/>
          </a:p>
          <a:p>
            <a:endParaRPr lang="en-US" dirty="0"/>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0x-</a:t>
            </a:r>
            <a:fld id="{073E6628-0705-4E34-90AA-D61A964D0AFD}" type="slidenum">
              <a:rPr lang="en-US" smtClean="0"/>
              <a:pPr/>
              <a:t>13</a:t>
            </a:fld>
            <a:endParaRPr lang="en-US"/>
          </a:p>
        </p:txBody>
      </p:sp>
    </p:spTree>
    <p:extLst>
      <p:ext uri="{BB962C8B-B14F-4D97-AF65-F5344CB8AC3E}">
        <p14:creationId xmlns:p14="http://schemas.microsoft.com/office/powerpoint/2010/main" val="4184848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primary ways in which a company can use SharePoint 2013. A company can install</a:t>
            </a:r>
            <a:r>
              <a:rPr lang="en-US" baseline="0" dirty="0" smtClean="0"/>
              <a:t> SharePoint 2013 on server computers which it controls. This type of SharePoint 2013 installation is known as an on-premises farm. Alternately, a company </a:t>
            </a:r>
            <a:r>
              <a:rPr lang="en-US" dirty="0" smtClean="0"/>
              <a:t>can establish an account in Office 365 which makes it possible to create and utilize</a:t>
            </a:r>
            <a:r>
              <a:rPr lang="en-US" baseline="0" dirty="0" smtClean="0"/>
              <a:t> SharePoint sites which make use of SharePoint services. Furthermore, there is nothing that prevents a company from using both approaches at the same time which involves one or more on-premises farms used in conjunction with a SharePoint presence in Office 365.</a:t>
            </a:r>
            <a:endParaRPr lang="en-US" dirty="0" smtClean="0"/>
          </a:p>
          <a:p>
            <a:pPr lvl="1"/>
            <a:endParaRPr lang="en-US" dirty="0" smtClean="0"/>
          </a:p>
          <a:p>
            <a:r>
              <a:rPr lang="en-US" dirty="0" smtClean="0"/>
              <a:t>With an on-premises farm deployment,</a:t>
            </a:r>
            <a:r>
              <a:rPr lang="en-US" baseline="0" dirty="0" smtClean="0"/>
              <a:t> a company must </a:t>
            </a:r>
            <a:r>
              <a:rPr lang="en-US" dirty="0" smtClean="0"/>
              <a:t>acquire its own hardware and purchase licenses from Microsoft. The company must also maintain expertise</a:t>
            </a:r>
            <a:r>
              <a:rPr lang="en-US" baseline="0" dirty="0" smtClean="0"/>
              <a:t> within its IT staff to install </a:t>
            </a:r>
            <a:r>
              <a:rPr lang="en-US" dirty="0" smtClean="0"/>
              <a:t>SharePoint 2013 on servers running on premises. This is largely the focus of this training class.</a:t>
            </a:r>
          </a:p>
          <a:p>
            <a:endParaRPr lang="en-US" dirty="0" smtClean="0"/>
          </a:p>
          <a:p>
            <a:r>
              <a:rPr lang="en-US" dirty="0" smtClean="0"/>
              <a:t>When establishing a company account in Office 365, a company must purchase an Office 365 plan for hosting SharePoint sites which typically</a:t>
            </a:r>
            <a:r>
              <a:rPr lang="en-US" baseline="0" dirty="0" smtClean="0"/>
              <a:t> involves monthly per-user charges but eliminates the need to purchase SharePoint 2013 licenses. </a:t>
            </a:r>
            <a:r>
              <a:rPr lang="en-US" dirty="0" smtClean="0"/>
              <a:t>Microsoft provides the hardware and manages the SharePoint farm behind the scenes. A company will administrate</a:t>
            </a:r>
            <a:r>
              <a:rPr lang="en-US" baseline="0" dirty="0" smtClean="0"/>
              <a:t> its account at a higher level which is known as “tenancy level”. Therefore, the company will have one or more users who will play the role of tenancy administrator.</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738613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Office</a:t>
            </a:r>
            <a:r>
              <a:rPr lang="en-US" baseline="0" dirty="0" smtClean="0"/>
              <a:t> 365 environment, customers are never permitted to perform administrative work at the farm level or the web application level. Instead, Office 365 customers using SharePoint Online create and manage site collections with the scope of a </a:t>
            </a:r>
            <a:r>
              <a:rPr lang="en-US" b="1" baseline="0" dirty="0" smtClean="0"/>
              <a:t>tenancy</a:t>
            </a:r>
            <a:r>
              <a:rPr lang="en-US" baseline="0" dirty="0" smtClean="0"/>
              <a:t>. </a:t>
            </a:r>
          </a:p>
          <a:p>
            <a:endParaRPr lang="en-US" baseline="0" dirty="0" smtClean="0"/>
          </a:p>
          <a:p>
            <a:r>
              <a:rPr lang="en-US" baseline="0" dirty="0" smtClean="0"/>
              <a:t>SharePoint Online provides each customers with a Tenant Admin site collection that is accessible to users who have been granted Tenant Admin permissions. If you have been granted the required permissions, you can use the Tenant Admin site collection to create and manage site collections with your tenancy and to configure the tenancy's service applications.</a:t>
            </a:r>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01-</a:t>
            </a:r>
            <a:fld id="{073E6628-0705-4E34-90AA-D61A964D0AFD}" type="slidenum">
              <a:rPr lang="en-US" smtClean="0"/>
              <a:pPr/>
              <a:t>15</a:t>
            </a:fld>
            <a:endParaRPr lang="en-US"/>
          </a:p>
        </p:txBody>
      </p:sp>
    </p:spTree>
    <p:extLst>
      <p:ext uri="{BB962C8B-B14F-4D97-AF65-F5344CB8AC3E}">
        <p14:creationId xmlns:p14="http://schemas.microsoft.com/office/powerpoint/2010/main" val="2710080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working in a multi-tenant</a:t>
            </a:r>
            <a:r>
              <a:rPr lang="en-US" baseline="0" dirty="0" smtClean="0"/>
              <a:t> site like Office 365, your Administration Pages will appear a little differently that the way they look on-premises.</a:t>
            </a:r>
          </a:p>
          <a:p>
            <a:endParaRPr lang="en-US" dirty="0"/>
          </a:p>
        </p:txBody>
      </p:sp>
    </p:spTree>
    <p:extLst>
      <p:ext uri="{BB962C8B-B14F-4D97-AF65-F5344CB8AC3E}">
        <p14:creationId xmlns:p14="http://schemas.microsoft.com/office/powerpoint/2010/main" val="2847980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5589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No-Code solutions you will be using all of the tools available to you that</a:t>
            </a:r>
            <a:r>
              <a:rPr lang="en-US" baseline="0" dirty="0" smtClean="0"/>
              <a:t> do not require you to deploy code. For example, the browser, SharePoint Designer, InfoPath. You will also run a few scripts and use editors like Notepad to create visuals in SharePoint with HTML and CSS.</a:t>
            </a:r>
            <a:endParaRPr lang="en-US" dirty="0"/>
          </a:p>
        </p:txBody>
      </p:sp>
    </p:spTree>
    <p:extLst>
      <p:ext uri="{BB962C8B-B14F-4D97-AF65-F5344CB8AC3E}">
        <p14:creationId xmlns:p14="http://schemas.microsoft.com/office/powerpoint/2010/main" val="1730261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example shows a PowerShell script which uses the </a:t>
            </a:r>
            <a:r>
              <a:rPr lang="en-US" b="1" dirty="0" smtClean="0"/>
              <a:t>New-</a:t>
            </a:r>
            <a:r>
              <a:rPr lang="en-US" b="1" dirty="0" err="1" smtClean="0"/>
              <a:t>SPSite</a:t>
            </a:r>
            <a:r>
              <a:rPr lang="en-US" b="1" dirty="0" smtClean="0"/>
              <a:t> </a:t>
            </a:r>
            <a:r>
              <a:rPr lang="en-US" dirty="0" smtClean="0"/>
              <a:t>cmdlet to create a new site. You should observe that the </a:t>
            </a:r>
            <a:r>
              <a:rPr lang="en-US" b="1" dirty="0" smtClean="0"/>
              <a:t>New-</a:t>
            </a:r>
            <a:r>
              <a:rPr lang="en-US" b="1" dirty="0" err="1" smtClean="0"/>
              <a:t>SPSite</a:t>
            </a:r>
            <a:r>
              <a:rPr lang="en-US" b="1" dirty="0" smtClean="0"/>
              <a:t> </a:t>
            </a:r>
            <a:r>
              <a:rPr lang="en-US" dirty="0" smtClean="0"/>
              <a:t>cmdlet returns a </a:t>
            </a:r>
            <a:r>
              <a:rPr lang="en-US" dirty="0" err="1" smtClean="0"/>
              <a:t>SPSite</a:t>
            </a:r>
            <a:r>
              <a:rPr lang="en-US" dirty="0" smtClean="0"/>
              <a:t> object which is then used to access the </a:t>
            </a:r>
            <a:r>
              <a:rPr lang="en-US" dirty="0" err="1" smtClean="0"/>
              <a:t>SPWeb</a:t>
            </a:r>
            <a:r>
              <a:rPr lang="en-US" dirty="0" smtClean="0"/>
              <a:t> object for the top-level site.</a:t>
            </a:r>
            <a:endParaRPr lang="en-US" dirty="0"/>
          </a:p>
        </p:txBody>
      </p:sp>
      <p:sp>
        <p:nvSpPr>
          <p:cNvPr id="4" name="Header Placeholder 3"/>
          <p:cNvSpPr>
            <a:spLocks noGrp="1"/>
          </p:cNvSpPr>
          <p:nvPr>
            <p:ph type="hdr" sz="quarter" idx="10"/>
          </p:nvPr>
        </p:nvSpPr>
        <p:spPr>
          <a:xfrm>
            <a:off x="0" y="0"/>
            <a:ext cx="4088977" cy="312103"/>
          </a:xfrm>
          <a:prstGeom prst="rect">
            <a:avLst/>
          </a:prstGeom>
        </p:spPr>
        <p:txBody>
          <a:bodyPr lIns="88861" tIns="44431" rIns="88861" bIns="44431"/>
          <a:lstStyle/>
          <a:p>
            <a:r>
              <a:rPr lang="en-US" smtClean="0"/>
              <a:t>Writing Administrative Scripts using PowerShell</a:t>
            </a:r>
            <a:endParaRPr lang="en-US"/>
          </a:p>
        </p:txBody>
      </p:sp>
      <p:sp>
        <p:nvSpPr>
          <p:cNvPr id="5" name="Date Placeholder 4"/>
          <p:cNvSpPr>
            <a:spLocks noGrp="1"/>
          </p:cNvSpPr>
          <p:nvPr>
            <p:ph type="dt" idx="11"/>
          </p:nvPr>
        </p:nvSpPr>
        <p:spPr>
          <a:xfrm>
            <a:off x="4008704" y="0"/>
            <a:ext cx="3066733" cy="312103"/>
          </a:xfrm>
          <a:prstGeom prst="rect">
            <a:avLst/>
          </a:prstGeom>
        </p:spPr>
        <p:txBody>
          <a:bodyPr lIns="88861" tIns="44431" rIns="88861" bIns="44431"/>
          <a:lstStyle/>
          <a:p>
            <a:endParaRPr lang="en-US"/>
          </a:p>
        </p:txBody>
      </p:sp>
      <p:sp>
        <p:nvSpPr>
          <p:cNvPr id="6" name="Footer Placeholder 5"/>
          <p:cNvSpPr>
            <a:spLocks noGrp="1"/>
          </p:cNvSpPr>
          <p:nvPr>
            <p:ph type="ftr" sz="quarter" idx="12"/>
          </p:nvPr>
        </p:nvSpPr>
        <p:spPr>
          <a:xfrm>
            <a:off x="0" y="9050972"/>
            <a:ext cx="4010343" cy="310478"/>
          </a:xfrm>
          <a:prstGeom prst="rect">
            <a:avLst/>
          </a:prstGeom>
        </p:spPr>
        <p:txBody>
          <a:bodyPr lIns="88861" tIns="44431" rIns="88861" bIns="44431"/>
          <a:lstStyle/>
          <a:p>
            <a:endParaRPr lang="en-US"/>
          </a:p>
        </p:txBody>
      </p:sp>
      <p:sp>
        <p:nvSpPr>
          <p:cNvPr id="7" name="Slide Number Placeholder 6"/>
          <p:cNvSpPr>
            <a:spLocks noGrp="1"/>
          </p:cNvSpPr>
          <p:nvPr>
            <p:ph type="sldNum" sz="quarter" idx="13"/>
          </p:nvPr>
        </p:nvSpPr>
        <p:spPr>
          <a:xfrm>
            <a:off x="4008704" y="9050971"/>
            <a:ext cx="3066733" cy="310478"/>
          </a:xfrm>
          <a:prstGeom prst="rect">
            <a:avLst/>
          </a:prstGeom>
        </p:spPr>
        <p:txBody>
          <a:bodyPr lIns="88861" tIns="44431" rIns="88861" bIns="44431"/>
          <a:lstStyle/>
          <a:p>
            <a:r>
              <a:rPr lang="en-US" smtClean="0"/>
              <a:t>06-</a:t>
            </a:r>
            <a:fld id="{073E6628-0705-4E34-90AA-D61A964D0AFD}" type="slidenum">
              <a:rPr lang="en-US" smtClean="0"/>
              <a:pPr/>
              <a:t>19</a:t>
            </a:fld>
            <a:endParaRPr lang="en-US" dirty="0"/>
          </a:p>
        </p:txBody>
      </p:sp>
    </p:spTree>
    <p:extLst>
      <p:ext uri="{BB962C8B-B14F-4D97-AF65-F5344CB8AC3E}">
        <p14:creationId xmlns:p14="http://schemas.microsoft.com/office/powerpoint/2010/main" val="622462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Designer 2013 is the go to tool for Site management and workflow creation. If you are a visual designer, you may use SharePoint Designer, but you don’t have to. New features of SharePoint</a:t>
            </a:r>
            <a:r>
              <a:rPr lang="en-US" baseline="0" dirty="0" smtClean="0"/>
              <a:t> enable you to use any text editor you like for creating Master Pages and Page Layouts.</a:t>
            </a:r>
            <a:endParaRPr lang="en-US" dirty="0"/>
          </a:p>
        </p:txBody>
      </p:sp>
    </p:spTree>
    <p:extLst>
      <p:ext uri="{BB962C8B-B14F-4D97-AF65-F5344CB8AC3E}">
        <p14:creationId xmlns:p14="http://schemas.microsoft.com/office/powerpoint/2010/main" val="3827115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Designer 2013 is now</a:t>
            </a:r>
            <a:r>
              <a:rPr lang="en-US" baseline="0" dirty="0" smtClean="0"/>
              <a:t> used mainly for building workflows in SharePoint 2013. You don’t need it for visual design, but if you decide to use it you should know in advance that it no longer has any preview capability. It only has code view. Use a browser for previews.</a:t>
            </a:r>
            <a:endParaRPr lang="en-US" dirty="0"/>
          </a:p>
        </p:txBody>
      </p:sp>
    </p:spTree>
    <p:extLst>
      <p:ext uri="{BB962C8B-B14F-4D97-AF65-F5344CB8AC3E}">
        <p14:creationId xmlns:p14="http://schemas.microsoft.com/office/powerpoint/2010/main" val="3434477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3179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2013 is the fifth</a:t>
            </a:r>
            <a:r>
              <a:rPr lang="en-US" baseline="0" dirty="0" smtClean="0"/>
              <a:t> major version of the SharePoint technology stack. Each version has enhanced the product and made significant changes to account for changes in the IT industry. However, a few things have remained consistent across versions. One example of this is the site template for creating Team Sites which has been available since the very first version of SharePoint technologies released in 2001.  Team sites are the most commonly-created type of site in all versions of SharePoint.</a:t>
            </a:r>
          </a:p>
          <a:p>
            <a:endParaRPr lang="en-US" baseline="0" dirty="0" smtClean="0"/>
          </a:p>
          <a:p>
            <a:r>
              <a:rPr lang="en-US" dirty="0" smtClean="0"/>
              <a:t>The new team site in SharePoint 2013 looks quite a bit different from SharePoint 2010. The master page has changed. The Site Actions menu has been moved from the left to the right. Much of the user interface has been redesigned around the new app model.</a:t>
            </a:r>
            <a:endParaRPr lang="en-US" dirty="0"/>
          </a:p>
        </p:txBody>
      </p:sp>
      <p:sp>
        <p:nvSpPr>
          <p:cNvPr id="4" name="Header Placeholder 3"/>
          <p:cNvSpPr>
            <a:spLocks noGrp="1"/>
          </p:cNvSpPr>
          <p:nvPr>
            <p:ph type="hdr" sz="quarter" idx="10"/>
          </p:nvPr>
        </p:nvSpPr>
        <p:spPr>
          <a:xfrm>
            <a:off x="0" y="0"/>
            <a:ext cx="4088977" cy="312103"/>
          </a:xfrm>
          <a:prstGeom prst="rect">
            <a:avLst/>
          </a:prstGeom>
        </p:spPr>
        <p:txBody>
          <a:bodyPr lIns="88861" tIns="44431" rIns="88861" bIns="44431"/>
          <a:lstStyle/>
          <a:p>
            <a:r>
              <a:rPr lang="en-US" smtClean="0"/>
              <a:t>01 - SharePoint 2010 Developer Roadmap</a:t>
            </a:r>
            <a:endParaRPr lang="en-US"/>
          </a:p>
        </p:txBody>
      </p:sp>
      <p:sp>
        <p:nvSpPr>
          <p:cNvPr id="5" name="Date Placeholder 4"/>
          <p:cNvSpPr>
            <a:spLocks noGrp="1"/>
          </p:cNvSpPr>
          <p:nvPr>
            <p:ph type="dt" idx="11"/>
          </p:nvPr>
        </p:nvSpPr>
        <p:spPr>
          <a:xfrm>
            <a:off x="4008704" y="0"/>
            <a:ext cx="3066733" cy="312103"/>
          </a:xfrm>
          <a:prstGeom prst="rect">
            <a:avLst/>
          </a:prstGeom>
        </p:spPr>
        <p:txBody>
          <a:bodyPr lIns="88861" tIns="44431" rIns="88861" bIns="44431"/>
          <a:lstStyle/>
          <a:p>
            <a:r>
              <a:rPr lang="en-US" smtClean="0"/>
              <a:t>v1.2</a:t>
            </a:r>
            <a:endParaRPr lang="en-US"/>
          </a:p>
        </p:txBody>
      </p:sp>
      <p:sp>
        <p:nvSpPr>
          <p:cNvPr id="6" name="Footer Placeholder 5"/>
          <p:cNvSpPr>
            <a:spLocks noGrp="1"/>
          </p:cNvSpPr>
          <p:nvPr>
            <p:ph type="ftr" sz="quarter" idx="12"/>
          </p:nvPr>
        </p:nvSpPr>
        <p:spPr>
          <a:xfrm>
            <a:off x="0" y="9050972"/>
            <a:ext cx="4010343" cy="310478"/>
          </a:xfrm>
          <a:prstGeom prst="rect">
            <a:avLst/>
          </a:prstGeom>
        </p:spPr>
        <p:txBody>
          <a:bodyPr lIns="88861" tIns="44431" rIns="88861" bIns="44431"/>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008704" y="9050971"/>
            <a:ext cx="3066733" cy="310478"/>
          </a:xfrm>
          <a:prstGeom prst="rect">
            <a:avLst/>
          </a:prstGeom>
        </p:spPr>
        <p:txBody>
          <a:bodyPr lIns="88861" tIns="44431" rIns="88861" bIns="44431"/>
          <a:lstStyle/>
          <a:p>
            <a:r>
              <a:rPr lang="en-US" smtClean="0"/>
              <a:t>01-</a:t>
            </a:r>
            <a:fld id="{073E6628-0705-4E34-90AA-D61A964D0AFD}" type="slidenum">
              <a:rPr lang="en-US" smtClean="0"/>
              <a:pPr/>
              <a:t>24</a:t>
            </a:fld>
            <a:endParaRPr lang="en-US"/>
          </a:p>
        </p:txBody>
      </p:sp>
    </p:spTree>
    <p:extLst>
      <p:ext uri="{BB962C8B-B14F-4D97-AF65-F5344CB8AC3E}">
        <p14:creationId xmlns:p14="http://schemas.microsoft.com/office/powerpoint/2010/main" val="577065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Site Actions menu by default is now a Gear icon. It supports most of</a:t>
            </a:r>
            <a:r>
              <a:rPr lang="en-US" baseline="0" dirty="0" smtClean="0"/>
              <a:t> the necessary functions for managing your site and getting you to the site settings page.</a:t>
            </a:r>
            <a:endParaRPr lang="en-US" dirty="0"/>
          </a:p>
        </p:txBody>
      </p:sp>
    </p:spTree>
    <p:extLst>
      <p:ext uri="{BB962C8B-B14F-4D97-AF65-F5344CB8AC3E}">
        <p14:creationId xmlns:p14="http://schemas.microsoft.com/office/powerpoint/2010/main" val="3111023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 users are given the role as “site administrator”. Quite often this means that the user has been assigned the permissions of a site collection administrator. In some scenarios, the IT staff within a company</a:t>
            </a:r>
            <a:r>
              <a:rPr lang="en-US" baseline="0" dirty="0" smtClean="0"/>
              <a:t> may elect to use a more elaborate security configuration where business users are never configured as site collection administrators, but instead they are assigned less-powerful administrative permissions on one or more sites within a site collection. In either case, these users will be responsible for certain administrative duties at the site level.</a:t>
            </a:r>
          </a:p>
          <a:p>
            <a:endParaRPr lang="en-US" baseline="0" dirty="0" smtClean="0"/>
          </a:p>
          <a:p>
            <a:r>
              <a:rPr lang="en-US" baseline="0" dirty="0" smtClean="0"/>
              <a:t>Each site contains a site settings page (</a:t>
            </a:r>
            <a:r>
              <a:rPr lang="en-US" b="1" baseline="0" dirty="0" smtClean="0"/>
              <a:t>[</a:t>
            </a:r>
            <a:r>
              <a:rPr lang="en-US" b="1" baseline="0" dirty="0" err="1" smtClean="0"/>
              <a:t>site_url</a:t>
            </a:r>
            <a:r>
              <a:rPr lang="en-US" b="1" baseline="0" dirty="0" smtClean="0"/>
              <a:t>]_layouts/settings.aspx</a:t>
            </a:r>
            <a:r>
              <a:rPr lang="en-US" baseline="0" dirty="0" smtClean="0"/>
              <a:t>) which provides links to administrative pages which make it possible to perform common administrative tasks at the site level. The site settings page of the top-level site also contains links to pages which are used to perform administrative tasks on the site collection as a whole.</a:t>
            </a:r>
            <a:endParaRPr lang="en-US" dirty="0"/>
          </a:p>
        </p:txBody>
      </p:sp>
    </p:spTree>
    <p:extLst>
      <p:ext uri="{BB962C8B-B14F-4D97-AF65-F5344CB8AC3E}">
        <p14:creationId xmlns:p14="http://schemas.microsoft.com/office/powerpoint/2010/main" val="3910509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adds functionality to sites through “Features”. If a desired behavior is not present you can Activate</a:t>
            </a:r>
            <a:r>
              <a:rPr lang="en-US" baseline="0" dirty="0" smtClean="0"/>
              <a:t> the associated feature and add that feature to your site. Features are scoped to the Site or Site Collection and may also have dependencies that must also be activated.</a:t>
            </a:r>
            <a:endParaRPr lang="en-US" dirty="0"/>
          </a:p>
        </p:txBody>
      </p:sp>
    </p:spTree>
    <p:extLst>
      <p:ext uri="{BB962C8B-B14F-4D97-AF65-F5344CB8AC3E}">
        <p14:creationId xmlns:p14="http://schemas.microsoft.com/office/powerpoint/2010/main" val="1541259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feature Minimal Download Strategy uses an optimization that only sends the part of the page that has changed from view to view. This optimization does cause the</a:t>
            </a:r>
            <a:r>
              <a:rPr lang="en-US" baseline="0" dirty="0" smtClean="0"/>
              <a:t> URLs to get “funny looking” if you deactivate the MDS feature it will result in longer page load times and more predictable URLs.</a:t>
            </a:r>
            <a:endParaRPr lang="en-US" dirty="0"/>
          </a:p>
        </p:txBody>
      </p:sp>
    </p:spTree>
    <p:extLst>
      <p:ext uri="{BB962C8B-B14F-4D97-AF65-F5344CB8AC3E}">
        <p14:creationId xmlns:p14="http://schemas.microsoft.com/office/powerpoint/2010/main" val="2845684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Site Contents page shows the Apps (aka, lists and libraries) for the current site and a list of sub sites. From this page you can navigate to lists or directly to their</a:t>
            </a:r>
            <a:r>
              <a:rPr lang="en-US" baseline="0" dirty="0" smtClean="0"/>
              <a:t> settings and permissions pages.</a:t>
            </a:r>
            <a:endParaRPr lang="en-US" dirty="0"/>
          </a:p>
        </p:txBody>
      </p:sp>
    </p:spTree>
    <p:extLst>
      <p:ext uri="{BB962C8B-B14F-4D97-AF65-F5344CB8AC3E}">
        <p14:creationId xmlns:p14="http://schemas.microsoft.com/office/powerpoint/2010/main" val="41716882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list or library (App) involves the following steps:</a:t>
            </a:r>
          </a:p>
          <a:p>
            <a:pPr marL="228600" indent="-228600">
              <a:buAutoNum type="arabicPeriod"/>
            </a:pPr>
            <a:r>
              <a:rPr lang="en-US" dirty="0" smtClean="0"/>
              <a:t>Navigate to the Site Contents page,</a:t>
            </a:r>
            <a:r>
              <a:rPr lang="en-US" baseline="0" dirty="0" smtClean="0"/>
              <a:t> this displays “Your Apps”.</a:t>
            </a:r>
          </a:p>
          <a:p>
            <a:pPr marL="228600" indent="-228600">
              <a:buAutoNum type="arabicPeriod"/>
            </a:pPr>
            <a:r>
              <a:rPr lang="en-US" baseline="0" dirty="0" smtClean="0"/>
              <a:t>Choose the list or library (or App).</a:t>
            </a:r>
          </a:p>
          <a:p>
            <a:pPr marL="228600" indent="-228600">
              <a:buAutoNum type="arabicPeriod"/>
            </a:pPr>
            <a:r>
              <a:rPr lang="en-US" baseline="0" dirty="0" smtClean="0"/>
              <a:t>Provide a name and other optional information,</a:t>
            </a:r>
          </a:p>
          <a:p>
            <a:pPr marL="228600" indent="-228600">
              <a:buAutoNum type="arabicPeriod"/>
            </a:pPr>
            <a:r>
              <a:rPr lang="en-US" baseline="0" dirty="0" smtClean="0"/>
              <a:t>Configure additional settings after the App is created.</a:t>
            </a:r>
          </a:p>
          <a:p>
            <a:pPr marL="228600" indent="-228600">
              <a:buAutoNum type="arabicPeriod"/>
            </a:pPr>
            <a:r>
              <a:rPr lang="en-US" baseline="0" dirty="0" smtClean="0"/>
              <a:t>Use the list.</a:t>
            </a:r>
          </a:p>
          <a:p>
            <a:endParaRPr lang="en-US" dirty="0"/>
          </a:p>
        </p:txBody>
      </p:sp>
    </p:spTree>
    <p:extLst>
      <p:ext uri="{BB962C8B-B14F-4D97-AF65-F5344CB8AC3E}">
        <p14:creationId xmlns:p14="http://schemas.microsoft.com/office/powerpoint/2010/main" val="2987330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776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139825" y="684213"/>
            <a:ext cx="4565650" cy="3424237"/>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684671" y="4337157"/>
            <a:ext cx="5477361" cy="4108885"/>
          </a:xfrm>
          <a:prstGeom prst="rect">
            <a:avLst/>
          </a:prstGeom>
        </p:spPr>
        <p:txBody>
          <a:bodyPr>
            <a:normAutofit lnSpcReduction="10000"/>
          </a:bodyPr>
          <a:lstStyle/>
          <a:p>
            <a:pPr hangingPunct="1"/>
            <a:r>
              <a:rPr lang="en-US" dirty="0" smtClean="0">
                <a:latin typeface="Arial" pitchFamily="34" charset="0"/>
                <a:cs typeface="MS PGothic"/>
              </a:rPr>
              <a:t>SharePoint Foundation 2013 is the </a:t>
            </a:r>
            <a:r>
              <a:rPr lang="en-US" baseline="0" dirty="0" smtClean="0">
                <a:latin typeface="Arial" pitchFamily="34" charset="0"/>
                <a:cs typeface="MS PGothic"/>
              </a:rPr>
              <a:t>free version of SharePoint 2013. </a:t>
            </a:r>
            <a:r>
              <a:rPr lang="en-US" dirty="0" smtClean="0">
                <a:latin typeface="Arial" pitchFamily="34" charset="0"/>
                <a:cs typeface="MS PGothic"/>
              </a:rPr>
              <a:t>SharePoint Server 2013 is the new version of the SharePoint technology stack. There are different SKUs for SharePoint Server 2013</a:t>
            </a:r>
            <a:r>
              <a:rPr lang="en-US" baseline="0" dirty="0" smtClean="0">
                <a:latin typeface="Arial" pitchFamily="34" charset="0"/>
                <a:cs typeface="MS PGothic"/>
              </a:rPr>
              <a:t> which includes (1) </a:t>
            </a:r>
            <a:r>
              <a:rPr lang="en-US" dirty="0" smtClean="0">
                <a:latin typeface="Arial" pitchFamily="34" charset="0"/>
                <a:cs typeface="MS PGothic"/>
              </a:rPr>
              <a:t>SharePoint Foundation 2013, (2) SharePoint Server 2013 Standard and (3) SharePoint Server 2013 Enterprise.</a:t>
            </a:r>
          </a:p>
          <a:p>
            <a:pPr marL="593694" lvl="1" indent="-161916">
              <a:buFont typeface="Arial" pitchFamily="34" charset="0"/>
              <a:buChar char="•"/>
            </a:pPr>
            <a:endParaRPr lang="en-US" dirty="0" smtClean="0">
              <a:latin typeface="Arial" pitchFamily="34" charset="0"/>
              <a:cs typeface="MS PGothic"/>
            </a:endParaRPr>
          </a:p>
          <a:p>
            <a:pPr defTabSz="863555">
              <a:defRPr/>
            </a:pPr>
            <a:r>
              <a:rPr lang="en-US" i="0" dirty="0" smtClean="0">
                <a:latin typeface="Arial" pitchFamily="34" charset="0"/>
                <a:cs typeface="MS PGothic"/>
              </a:rPr>
              <a:t>Like SharePoint Server 2010, SharePoint Server 2013 requires</a:t>
            </a:r>
            <a:r>
              <a:rPr lang="en-US" i="0" baseline="0" dirty="0" smtClean="0">
                <a:latin typeface="Arial" pitchFamily="34" charset="0"/>
                <a:cs typeface="MS PGothic"/>
              </a:rPr>
              <a:t> both server-side licenses and client access licenses (CAL). A server-side license is required for each server computer on which SharePoint is installed. A Standard Edition CAL is required for each authenticated user that uses SharePoint Server 2013. An additional Enterprise Edition CAL is required for users that utilize features that are part of the Enterprise SKU.</a:t>
            </a:r>
          </a:p>
          <a:p>
            <a:pPr defTabSz="863555">
              <a:defRPr/>
            </a:pPr>
            <a:endParaRPr lang="en-US" i="0" baseline="0" dirty="0" smtClean="0">
              <a:latin typeface="Arial" pitchFamily="34" charset="0"/>
              <a:cs typeface="MS PGothic"/>
            </a:endParaRPr>
          </a:p>
          <a:p>
            <a:r>
              <a:rPr lang="en-US" dirty="0" smtClean="0">
                <a:latin typeface="Arial" pitchFamily="34" charset="0"/>
                <a:cs typeface="MS PGothic"/>
              </a:rPr>
              <a:t>Note that with SharePoint 2013, Microsoft has discontinued the two “</a:t>
            </a:r>
            <a:r>
              <a:rPr lang="en-US" baseline="0" dirty="0" smtClean="0">
                <a:latin typeface="Arial" pitchFamily="34" charset="0"/>
                <a:cs typeface="MS PGothic"/>
              </a:rPr>
              <a:t>for Internet Sites” </a:t>
            </a:r>
            <a:r>
              <a:rPr lang="en-US" dirty="0" smtClean="0">
                <a:latin typeface="Arial" pitchFamily="34" charset="0"/>
                <a:cs typeface="MS PGothic"/>
              </a:rPr>
              <a:t>SKUs that were introduced with</a:t>
            </a:r>
            <a:r>
              <a:rPr lang="en-US" baseline="0" dirty="0" smtClean="0">
                <a:latin typeface="Arial" pitchFamily="34" charset="0"/>
                <a:cs typeface="MS PGothic"/>
              </a:rPr>
              <a:t> SharePoint 2010. A significant change here is that with SharePoint 2013, anonymous users are covered under the server-side license. </a:t>
            </a:r>
            <a:endParaRPr lang="en-US" dirty="0" smtClean="0">
              <a:latin typeface="Arial" pitchFamily="34" charset="0"/>
              <a:cs typeface="MS PGothic"/>
            </a:endParaRPr>
          </a:p>
          <a:p>
            <a:pPr lvl="1" hangingPunct="1"/>
            <a:endParaRPr lang="en-US" i="1" dirty="0" smtClean="0">
              <a:latin typeface="Arial" pitchFamily="34" charset="0"/>
              <a:cs typeface="MS PGothic"/>
            </a:endParaRPr>
          </a:p>
          <a:p>
            <a:pPr hangingPunct="1"/>
            <a:r>
              <a:rPr lang="en-US" dirty="0" smtClean="0">
                <a:latin typeface="Arial" pitchFamily="34" charset="0"/>
                <a:cs typeface="MS PGothic"/>
              </a:rPr>
              <a:t>SharePoint 2013 only runs on 64-bit operating systems. No version of SharePoint 2013 supports installation on a client OS. However, you can run a 64-bit version of Windows</a:t>
            </a:r>
            <a:r>
              <a:rPr lang="en-US" baseline="0" dirty="0" smtClean="0">
                <a:latin typeface="Arial" pitchFamily="34" charset="0"/>
                <a:cs typeface="MS PGothic"/>
              </a:rPr>
              <a:t> 8 with Hyper-V which allows you to run 64-bit virtual machine’s with SharePoint 2013.</a:t>
            </a:r>
            <a:endParaRPr lang="en-US" dirty="0" smtClean="0">
              <a:latin typeface="Arial" pitchFamily="34" charset="0"/>
              <a:cs typeface="MS PGothic"/>
            </a:endParaRPr>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01-</a:t>
            </a:r>
            <a:fld id="{073E6628-0705-4E34-90AA-D61A964D0AFD}" type="slidenum">
              <a:rPr lang="en-US" smtClean="0"/>
              <a:pPr/>
              <a:t>3</a:t>
            </a:fld>
            <a:endParaRPr lang="en-US"/>
          </a:p>
        </p:txBody>
      </p:sp>
    </p:spTree>
    <p:extLst>
      <p:ext uri="{BB962C8B-B14F-4D97-AF65-F5344CB8AC3E}">
        <p14:creationId xmlns:p14="http://schemas.microsoft.com/office/powerpoint/2010/main" val="2043516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nl-BE" b="1" dirty="0" smtClean="0"/>
              <a:t>In SharePoint 2010:</a:t>
            </a:r>
          </a:p>
          <a:p>
            <a:r>
              <a:rPr lang="nl-BE" dirty="0" smtClean="0"/>
              <a:t>When </a:t>
            </a:r>
            <a:r>
              <a:rPr lang="nl-BE" baseline="0" dirty="0" smtClean="0"/>
              <a:t>a site is created, a Master Page Gallery is created and SharePoint provisions an instance of the following master pages.</a:t>
            </a:r>
          </a:p>
          <a:p>
            <a:pPr marL="171450" indent="-171450">
              <a:buFont typeface="Arial" panose="020B0604020202020204" pitchFamily="34" charset="0"/>
              <a:buChar char="•"/>
            </a:pPr>
            <a:r>
              <a:rPr lang="nl-BE" baseline="0" dirty="0" smtClean="0"/>
              <a:t>v4.master</a:t>
            </a:r>
          </a:p>
          <a:p>
            <a:pPr marL="171450" indent="-171450">
              <a:buFont typeface="Arial" panose="020B0604020202020204" pitchFamily="34" charset="0"/>
              <a:buChar char="•"/>
            </a:pPr>
            <a:r>
              <a:rPr lang="nl-BE" baseline="0" dirty="0" smtClean="0"/>
              <a:t>minimal.master</a:t>
            </a:r>
          </a:p>
          <a:p>
            <a:pPr lvl="0">
              <a:buFont typeface="Arial" pitchFamily="34" charset="0"/>
              <a:buChar char="•"/>
            </a:pPr>
            <a:endParaRPr lang="nl-BE" baseline="0" dirty="0" smtClean="0"/>
          </a:p>
          <a:p>
            <a:pPr lvl="0">
              <a:buFont typeface="Arial" pitchFamily="34" charset="0"/>
              <a:buNone/>
            </a:pPr>
            <a:r>
              <a:rPr lang="nl-BE" b="1" baseline="0" dirty="0" smtClean="0"/>
              <a:t>In SharePoint 2013:</a:t>
            </a:r>
          </a:p>
          <a:p>
            <a:r>
              <a:rPr lang="nl-BE" dirty="0" smtClean="0"/>
              <a:t>When </a:t>
            </a:r>
            <a:r>
              <a:rPr lang="nl-BE" baseline="0" dirty="0" smtClean="0"/>
              <a:t>a site is created, a Master Page Gallery is created and SharePoint provisions an instance of the following master pages.</a:t>
            </a:r>
          </a:p>
          <a:p>
            <a:pPr marL="171450" indent="-171450">
              <a:buFont typeface="Arial" panose="020B0604020202020204" pitchFamily="34" charset="0"/>
              <a:buChar char="•"/>
            </a:pPr>
            <a:r>
              <a:rPr lang="nl-BE" baseline="0" dirty="0" smtClean="0"/>
              <a:t>Seattle.master - used in SharePoint 2013 UI mode (15)</a:t>
            </a:r>
          </a:p>
          <a:p>
            <a:pPr marL="171450" indent="-171450">
              <a:buFont typeface="Arial" panose="020B0604020202020204" pitchFamily="34" charset="0"/>
              <a:buChar char="•"/>
            </a:pPr>
            <a:r>
              <a:rPr lang="nl-BE" baseline="0" dirty="0" smtClean="0"/>
              <a:t>Oslo.master - used in SharePoint 2013 UI mode (15)</a:t>
            </a:r>
          </a:p>
          <a:p>
            <a:pPr marL="171450" indent="-171450">
              <a:buFont typeface="Arial" panose="020B0604020202020204" pitchFamily="34" charset="0"/>
              <a:buChar char="•"/>
            </a:pPr>
            <a:r>
              <a:rPr lang="nl-BE" baseline="0" dirty="0" smtClean="0"/>
              <a:t>v4.master - used in SharePoint 2010 UI mode (4)</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aseline="0" dirty="0" smtClean="0"/>
              <a:t>minimal.master - used in SharePoint 2010 UI mode (4)</a:t>
            </a:r>
          </a:p>
          <a:p>
            <a:pPr marL="171450" indent="-171450">
              <a:buFont typeface="Arial" panose="020B0604020202020204" pitchFamily="34" charset="0"/>
              <a:buChar char="•"/>
            </a:pPr>
            <a:endParaRPr lang="nl-BE" baseline="0" dirty="0" smtClean="0"/>
          </a:p>
        </p:txBody>
      </p:sp>
      <p:sp>
        <p:nvSpPr>
          <p:cNvPr id="4" name="Header Placeholder 3"/>
          <p:cNvSpPr>
            <a:spLocks noGrp="1"/>
          </p:cNvSpPr>
          <p:nvPr>
            <p:ph type="hdr" sz="quarter" idx="10"/>
          </p:nvPr>
        </p:nvSpPr>
        <p:spPr>
          <a:xfrm>
            <a:off x="0" y="0"/>
            <a:ext cx="4088977" cy="312103"/>
          </a:xfrm>
          <a:prstGeom prst="rect">
            <a:avLst/>
          </a:prstGeom>
        </p:spPr>
        <p:txBody>
          <a:bodyPr lIns="88861" tIns="44431" rIns="88861" bIns="44431"/>
          <a:lstStyle/>
          <a:p>
            <a:r>
              <a:rPr lang="en-US" smtClean="0"/>
              <a:t>05 - Pages and Navigation</a:t>
            </a:r>
            <a:endParaRPr lang="en-US"/>
          </a:p>
        </p:txBody>
      </p:sp>
      <p:sp>
        <p:nvSpPr>
          <p:cNvPr id="5" name="Date Placeholder 4"/>
          <p:cNvSpPr>
            <a:spLocks noGrp="1"/>
          </p:cNvSpPr>
          <p:nvPr>
            <p:ph type="dt" idx="11"/>
          </p:nvPr>
        </p:nvSpPr>
        <p:spPr>
          <a:xfrm>
            <a:off x="4008704" y="0"/>
            <a:ext cx="3066733" cy="312103"/>
          </a:xfrm>
          <a:prstGeom prst="rect">
            <a:avLst/>
          </a:prstGeom>
        </p:spPr>
        <p:txBody>
          <a:bodyPr lIns="88861" tIns="44431" rIns="88861" bIns="44431"/>
          <a:lstStyle/>
          <a:p>
            <a:r>
              <a:rPr lang="en-US" smtClean="0"/>
              <a:t>v1.2</a:t>
            </a:r>
            <a:endParaRPr lang="en-US"/>
          </a:p>
        </p:txBody>
      </p:sp>
      <p:sp>
        <p:nvSpPr>
          <p:cNvPr id="6" name="Footer Placeholder 5"/>
          <p:cNvSpPr>
            <a:spLocks noGrp="1"/>
          </p:cNvSpPr>
          <p:nvPr>
            <p:ph type="ftr" sz="quarter" idx="12"/>
          </p:nvPr>
        </p:nvSpPr>
        <p:spPr>
          <a:xfrm>
            <a:off x="0" y="9050973"/>
            <a:ext cx="4010343" cy="310478"/>
          </a:xfrm>
          <a:prstGeom prst="rect">
            <a:avLst/>
          </a:prstGeom>
        </p:spPr>
        <p:txBody>
          <a:bodyPr lIns="88861" tIns="44431" rIns="88861" bIns="44431"/>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008704" y="9050972"/>
            <a:ext cx="3066733" cy="310478"/>
          </a:xfrm>
          <a:prstGeom prst="rect">
            <a:avLst/>
          </a:prstGeom>
        </p:spPr>
        <p:txBody>
          <a:bodyPr lIns="88861" tIns="44431" rIns="88861" bIns="44431"/>
          <a:lstStyle/>
          <a:p>
            <a:r>
              <a:rPr lang="en-US" smtClean="0"/>
              <a:t>05-</a:t>
            </a:r>
            <a:fld id="{073E6628-0705-4E34-90AA-D61A964D0AFD}" type="slidenum">
              <a:rPr lang="en-US" smtClean="0"/>
              <a:pPr/>
              <a:t>32</a:t>
            </a:fld>
            <a:endParaRPr lang="en-US" dirty="0"/>
          </a:p>
        </p:txBody>
      </p:sp>
    </p:spTree>
    <p:extLst>
      <p:ext uri="{BB962C8B-B14F-4D97-AF65-F5344CB8AC3E}">
        <p14:creationId xmlns:p14="http://schemas.microsoft.com/office/powerpoint/2010/main" val="1626246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introduces</a:t>
            </a:r>
            <a:r>
              <a:rPr lang="en-US" baseline="0" dirty="0" smtClean="0"/>
              <a:t> a new way to theme sites called Composed looks. These consist of a color pallet and fonts you can use to change the way a site looks.</a:t>
            </a:r>
            <a:endParaRPr lang="en-US" dirty="0"/>
          </a:p>
        </p:txBody>
      </p:sp>
    </p:spTree>
    <p:extLst>
      <p:ext uri="{BB962C8B-B14F-4D97-AF65-F5344CB8AC3E}">
        <p14:creationId xmlns:p14="http://schemas.microsoft.com/office/powerpoint/2010/main" val="17414136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12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 SharePoint Farm is simply a collection of servers that have SharePoint installed on them and are all connected to the same configuration database (aka:</a:t>
            </a:r>
            <a:r>
              <a:rPr lang="en-US" baseline="0" dirty="0" smtClean="0"/>
              <a:t> the </a:t>
            </a:r>
            <a:r>
              <a:rPr lang="en-US" baseline="0" dirty="0" err="1" smtClean="0"/>
              <a:t>config</a:t>
            </a:r>
            <a:r>
              <a:rPr lang="en-US" baseline="0" dirty="0" smtClean="0"/>
              <a:t> DB).</a:t>
            </a:r>
          </a:p>
          <a:p>
            <a:endParaRPr lang="en-US" baseline="0" dirty="0" smtClean="0"/>
          </a:p>
          <a:p>
            <a:pPr lvl="0"/>
            <a:r>
              <a:rPr lang="en-US" sz="1800" dirty="0"/>
              <a:t>A SharePoint farm typically consists of one or more web servers and a database server. The number of web servers required in the farm largely depends upon the number of users and other factors such as the processing requirements of the services being utilized. Each farm must run SQL Server on at least one server to run the databases required in a SharePoint environment. The first database that is created is called the configuration database. </a:t>
            </a:r>
          </a:p>
          <a:p>
            <a:pPr lvl="1"/>
            <a:endParaRPr lang="en-US" sz="1800" dirty="0"/>
          </a:p>
          <a:p>
            <a:pPr lvl="0"/>
            <a:r>
              <a:rPr lang="en-US" sz="1800" dirty="0"/>
              <a:t>In a development or testing environment, a SharePoint 2013 farm can be built entirely on a single server. This is the type of farm you will create and configure in the labs for this course. However, a single-server farm is not something which should be used in a production environment. For starters, a SharePoint 2013 farm in a production environment should always have a database server that is separate from the web server or web servers.</a:t>
            </a:r>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01-</a:t>
            </a:r>
            <a:fld id="{073E6628-0705-4E34-90AA-D61A964D0AFD}" type="slidenum">
              <a:rPr lang="en-US" smtClean="0"/>
              <a:pPr/>
              <a:t>4</a:t>
            </a:fld>
            <a:endParaRPr lang="en-US"/>
          </a:p>
        </p:txBody>
      </p:sp>
    </p:spTree>
    <p:extLst>
      <p:ext uri="{BB962C8B-B14F-4D97-AF65-F5344CB8AC3E}">
        <p14:creationId xmlns:p14="http://schemas.microsoft.com/office/powerpoint/2010/main" val="171963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 is</a:t>
            </a:r>
            <a:r>
              <a:rPr lang="nl-BE" baseline="0" dirty="0" smtClean="0"/>
              <a:t> the new layout of the SharePoint 2013 Central Administration. The home page displays a better overview of the different management tasks. Each hyperlink brings you to a page where you can configure details of your SharePoint farm.</a:t>
            </a:r>
            <a:endParaRPr lang="nl-BE" dirty="0"/>
          </a:p>
        </p:txBody>
      </p:sp>
      <p:sp>
        <p:nvSpPr>
          <p:cNvPr id="4" name="Header Placeholder 3"/>
          <p:cNvSpPr>
            <a:spLocks noGrp="1"/>
          </p:cNvSpPr>
          <p:nvPr>
            <p:ph type="hdr" sz="quarter" idx="10"/>
          </p:nvPr>
        </p:nvSpPr>
        <p:spPr>
          <a:xfrm>
            <a:off x="0" y="0"/>
            <a:ext cx="4088977" cy="312103"/>
          </a:xfrm>
          <a:prstGeom prst="rect">
            <a:avLst/>
          </a:prstGeom>
        </p:spPr>
        <p:txBody>
          <a:bodyPr lIns="88861" tIns="44431" rIns="88861" bIns="44431"/>
          <a:lstStyle/>
          <a:p>
            <a:r>
              <a:rPr lang="en-US" dirty="0" smtClean="0"/>
              <a:t>Installing SharePoint Server 2013</a:t>
            </a:r>
            <a:endParaRPr lang="en-US" dirty="0"/>
          </a:p>
        </p:txBody>
      </p:sp>
      <p:sp>
        <p:nvSpPr>
          <p:cNvPr id="5" name="Date Placeholder 4"/>
          <p:cNvSpPr>
            <a:spLocks noGrp="1"/>
          </p:cNvSpPr>
          <p:nvPr>
            <p:ph type="dt" idx="11"/>
          </p:nvPr>
        </p:nvSpPr>
        <p:spPr>
          <a:xfrm>
            <a:off x="4008704" y="0"/>
            <a:ext cx="3066733" cy="312103"/>
          </a:xfrm>
          <a:prstGeom prst="rect">
            <a:avLst/>
          </a:prstGeom>
        </p:spPr>
        <p:txBody>
          <a:bodyPr lIns="88861" tIns="44431" rIns="88861" bIns="44431"/>
          <a:lstStyle/>
          <a:p>
            <a:endParaRPr lang="en-US"/>
          </a:p>
        </p:txBody>
      </p:sp>
      <p:sp>
        <p:nvSpPr>
          <p:cNvPr id="6" name="Footer Placeholder 5"/>
          <p:cNvSpPr>
            <a:spLocks noGrp="1"/>
          </p:cNvSpPr>
          <p:nvPr>
            <p:ph type="ftr" sz="quarter" idx="12"/>
          </p:nvPr>
        </p:nvSpPr>
        <p:spPr>
          <a:xfrm>
            <a:off x="0" y="9050972"/>
            <a:ext cx="4010343" cy="310478"/>
          </a:xfrm>
          <a:prstGeom prst="rect">
            <a:avLst/>
          </a:prstGeom>
        </p:spPr>
        <p:txBody>
          <a:bodyPr lIns="88861" tIns="44431" rIns="88861" bIns="44431"/>
          <a:lstStyle/>
          <a:p>
            <a:endParaRPr lang="en-US"/>
          </a:p>
        </p:txBody>
      </p:sp>
      <p:sp>
        <p:nvSpPr>
          <p:cNvPr id="7" name="Slide Number Placeholder 6"/>
          <p:cNvSpPr>
            <a:spLocks noGrp="1"/>
          </p:cNvSpPr>
          <p:nvPr>
            <p:ph type="sldNum" sz="quarter" idx="13"/>
          </p:nvPr>
        </p:nvSpPr>
        <p:spPr>
          <a:xfrm>
            <a:off x="4008704" y="9050971"/>
            <a:ext cx="3066733" cy="310478"/>
          </a:xfrm>
          <a:prstGeom prst="rect">
            <a:avLst/>
          </a:prstGeom>
        </p:spPr>
        <p:txBody>
          <a:bodyPr lIns="88861" tIns="44431" rIns="88861" bIns="44431"/>
          <a:lstStyle/>
          <a:p>
            <a:r>
              <a:rPr lang="en-US"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1338874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r>
              <a:rPr lang="en-US" dirty="0" smtClean="0"/>
              <a:t>Starting in</a:t>
            </a:r>
            <a:r>
              <a:rPr lang="en-US" baseline="0" dirty="0" smtClean="0"/>
              <a:t> SharePoint 2010, </a:t>
            </a:r>
            <a:r>
              <a:rPr lang="en-US" dirty="0" smtClean="0"/>
              <a:t>Microsoft introduced</a:t>
            </a:r>
            <a:r>
              <a:rPr lang="en-US" baseline="0" dirty="0" smtClean="0"/>
              <a:t> a new model based on </a:t>
            </a:r>
            <a:r>
              <a:rPr lang="en-US" b="1" baseline="0" dirty="0" smtClean="0"/>
              <a:t>Service Applications</a:t>
            </a:r>
            <a:r>
              <a:rPr lang="en-US" baseline="0" dirty="0" smtClean="0"/>
              <a:t> for sharing resources across sites and web applications. The service application model continues to be a central figure in the architecture for SharePoint 2013. Furthermore, the service applications model facilitates multitenant deployment in SharePoint 2013 which provides more flexibility in SharePoint farm topologies.</a:t>
            </a:r>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01-</a:t>
            </a:r>
            <a:fld id="{073E6628-0705-4E34-90AA-D61A964D0AFD}" type="slidenum">
              <a:rPr lang="en-US" smtClean="0"/>
              <a:pPr/>
              <a:t>6</a:t>
            </a:fld>
            <a:endParaRPr lang="en-US"/>
          </a:p>
        </p:txBody>
      </p:sp>
    </p:spTree>
    <p:extLst>
      <p:ext uri="{BB962C8B-B14F-4D97-AF65-F5344CB8AC3E}">
        <p14:creationId xmlns:p14="http://schemas.microsoft.com/office/powerpoint/2010/main" val="1895191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 </a:t>
            </a:r>
            <a:r>
              <a:rPr lang="nl-BE" b="1" dirty="0" smtClean="0"/>
              <a:t>Service Applications </a:t>
            </a:r>
            <a:r>
              <a:rPr lang="nl-BE" dirty="0" smtClean="0"/>
              <a:t>page is accessible from </a:t>
            </a:r>
            <a:r>
              <a:rPr lang="nl-BE" b="1" dirty="0" smtClean="0"/>
              <a:t>SharePoint</a:t>
            </a:r>
            <a:r>
              <a:rPr lang="nl-BE" b="1" baseline="0" dirty="0" smtClean="0"/>
              <a:t> Central Administration </a:t>
            </a:r>
            <a:r>
              <a:rPr lang="nl-BE" baseline="0" dirty="0" smtClean="0"/>
              <a:t>&gt; </a:t>
            </a:r>
            <a:r>
              <a:rPr lang="nl-BE" b="1" baseline="0" dirty="0" smtClean="0"/>
              <a:t>Application Management</a:t>
            </a:r>
            <a:r>
              <a:rPr lang="nl-BE" baseline="0" dirty="0" smtClean="0"/>
              <a:t> &gt; </a:t>
            </a:r>
            <a:r>
              <a:rPr lang="nl-BE" b="1" baseline="0" dirty="0" smtClean="0"/>
              <a:t>Manage service applications</a:t>
            </a:r>
            <a:r>
              <a:rPr lang="nl-BE" baseline="0" dirty="0" smtClean="0"/>
              <a:t>. This page lists all service applications instances. Clicking the hyperlinked name of the service application brings you to a page where you can manage the service application instance. You can highlight the service application instance by clicking on the row of the service application instance. Once the instance is hightlighted, you can use the buttons on the ribbon to configure additional settings like administrators and permissions.</a:t>
            </a:r>
          </a:p>
        </p:txBody>
      </p:sp>
      <p:sp>
        <p:nvSpPr>
          <p:cNvPr id="4" name="Header Placeholder 3"/>
          <p:cNvSpPr>
            <a:spLocks noGrp="1"/>
          </p:cNvSpPr>
          <p:nvPr>
            <p:ph type="hdr" sz="quarter" idx="10"/>
          </p:nvPr>
        </p:nvSpPr>
        <p:spPr>
          <a:xfrm>
            <a:off x="0" y="0"/>
            <a:ext cx="4088977" cy="312103"/>
          </a:xfrm>
          <a:prstGeom prst="rect">
            <a:avLst/>
          </a:prstGeom>
        </p:spPr>
        <p:txBody>
          <a:bodyPr lIns="88861" tIns="44431" rIns="88861" bIns="44431"/>
          <a:lstStyle/>
          <a:p>
            <a:r>
              <a:rPr lang="en-US" smtClean="0"/>
              <a:t>Configuring SharePoint Server 2010</a:t>
            </a:r>
            <a:endParaRPr lang="en-US"/>
          </a:p>
        </p:txBody>
      </p:sp>
      <p:sp>
        <p:nvSpPr>
          <p:cNvPr id="5" name="Date Placeholder 4"/>
          <p:cNvSpPr>
            <a:spLocks noGrp="1"/>
          </p:cNvSpPr>
          <p:nvPr>
            <p:ph type="dt" idx="11"/>
          </p:nvPr>
        </p:nvSpPr>
        <p:spPr>
          <a:xfrm>
            <a:off x="4008704" y="0"/>
            <a:ext cx="3066733" cy="312103"/>
          </a:xfrm>
          <a:prstGeom prst="rect">
            <a:avLst/>
          </a:prstGeom>
        </p:spPr>
        <p:txBody>
          <a:bodyPr lIns="88861" tIns="44431" rIns="88861" bIns="44431"/>
          <a:lstStyle/>
          <a:p>
            <a:endParaRPr lang="en-US"/>
          </a:p>
        </p:txBody>
      </p:sp>
      <p:sp>
        <p:nvSpPr>
          <p:cNvPr id="6" name="Footer Placeholder 5"/>
          <p:cNvSpPr>
            <a:spLocks noGrp="1"/>
          </p:cNvSpPr>
          <p:nvPr>
            <p:ph type="ftr" sz="quarter" idx="12"/>
          </p:nvPr>
        </p:nvSpPr>
        <p:spPr>
          <a:xfrm>
            <a:off x="0" y="9050972"/>
            <a:ext cx="4010343" cy="310478"/>
          </a:xfrm>
          <a:prstGeom prst="rect">
            <a:avLst/>
          </a:prstGeom>
        </p:spPr>
        <p:txBody>
          <a:bodyPr lIns="88861" tIns="44431" rIns="88861" bIns="44431"/>
          <a:lstStyle/>
          <a:p>
            <a:endParaRPr lang="en-US"/>
          </a:p>
        </p:txBody>
      </p:sp>
      <p:sp>
        <p:nvSpPr>
          <p:cNvPr id="7" name="Slide Number Placeholder 6"/>
          <p:cNvSpPr>
            <a:spLocks noGrp="1"/>
          </p:cNvSpPr>
          <p:nvPr>
            <p:ph type="sldNum" sz="quarter" idx="13"/>
          </p:nvPr>
        </p:nvSpPr>
        <p:spPr>
          <a:xfrm>
            <a:off x="4008704" y="9050971"/>
            <a:ext cx="3066733" cy="310478"/>
          </a:xfrm>
          <a:prstGeom prst="rect">
            <a:avLst/>
          </a:prstGeom>
        </p:spPr>
        <p:txBody>
          <a:bodyPr lIns="88861" tIns="44431" rIns="88861" bIns="44431"/>
          <a:lstStyle/>
          <a:p>
            <a:r>
              <a:rPr lang="en-US" smtClean="0"/>
              <a:t>03-</a:t>
            </a:r>
            <a:fld id="{073E6628-0705-4E34-90AA-D61A964D0AFD}" type="slidenum">
              <a:rPr lang="en-US" smtClean="0"/>
              <a:pPr/>
              <a:t>7</a:t>
            </a:fld>
            <a:endParaRPr lang="en-US" dirty="0"/>
          </a:p>
        </p:txBody>
      </p:sp>
    </p:spTree>
    <p:extLst>
      <p:ext uri="{BB962C8B-B14F-4D97-AF65-F5344CB8AC3E}">
        <p14:creationId xmlns:p14="http://schemas.microsoft.com/office/powerpoint/2010/main" val="125171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aseline="0" dirty="0" smtClean="0"/>
              <a:t>SharePoint 2013 is primarily a web-based application which means it must provide </a:t>
            </a:r>
            <a:r>
              <a:rPr lang="en-US" dirty="0"/>
              <a:t>HTTP entry points to its clients. SharePoint 2013 leverages the web server infrastructure of Internet Information Services (IIS) and IIS website to listen for incoming HTTP requests and to process them inside server-side processes that are launched on demand. SharePoint 2013 creates an abstraction on top of an IIS websites known as a </a:t>
            </a:r>
            <a:r>
              <a:rPr lang="en-US" b="1" dirty="0"/>
              <a:t>web application</a:t>
            </a:r>
            <a:r>
              <a:rPr lang="en-US" dirty="0"/>
              <a:t>. Therefore, a SharePoint web application provides an HTTP entry point into a SharePoint farm for browser-based clients as well as other types of clients such as Office application that communicate with a SharePoint farm using HTTP requests.</a:t>
            </a:r>
          </a:p>
          <a:p>
            <a:endParaRPr lang="en-US" dirty="0"/>
          </a:p>
          <a:p>
            <a:r>
              <a:rPr lang="en-US" sz="2200" dirty="0"/>
              <a:t>A web </a:t>
            </a:r>
            <a:r>
              <a:rPr lang="en-US" sz="2200" dirty="0" smtClean="0"/>
              <a:t>application </a:t>
            </a:r>
            <a:r>
              <a:rPr lang="en-US" sz="2200" dirty="0"/>
              <a:t>provides a scope for </a:t>
            </a:r>
            <a:r>
              <a:rPr lang="en-US" sz="1800" dirty="0"/>
              <a:t>creating sites which are accessible to business users. In fact, </a:t>
            </a:r>
            <a:r>
              <a:rPr lang="en-US" sz="1800" dirty="0" smtClean="0"/>
              <a:t>every </a:t>
            </a:r>
            <a:r>
              <a:rPr lang="en-US" sz="1800" dirty="0"/>
              <a:t>SharePoint site must be created within the scope of a particular web application. </a:t>
            </a:r>
          </a:p>
          <a:p>
            <a:endParaRPr lang="en-US" dirty="0" smtClean="0"/>
          </a:p>
          <a:p>
            <a:r>
              <a:rPr lang="en-US" dirty="0" smtClean="0"/>
              <a:t>The content within a SharePoint site is stored within a SQL</a:t>
            </a:r>
            <a:r>
              <a:rPr lang="en-US" baseline="0" dirty="0" smtClean="0"/>
              <a:t> Server database known as a </a:t>
            </a:r>
            <a:r>
              <a:rPr lang="en-US" b="1" baseline="0" dirty="0" smtClean="0"/>
              <a:t>content database</a:t>
            </a:r>
            <a:r>
              <a:rPr lang="en-US" baseline="0" dirty="0" smtClean="0"/>
              <a:t>.  Therefore, every web application must have at least one content database associated with it. However, there will often be more than one content database associated with a specific web application. In this training course, you will learn how to manage the association between web applications, content databases and sites.</a:t>
            </a:r>
          </a:p>
          <a:p>
            <a:endParaRPr lang="en-US" baseline="0" dirty="0" smtClean="0"/>
          </a:p>
          <a:p>
            <a:pPr marL="0" lvl="1" defTabSz="863555">
              <a:defRPr/>
            </a:pPr>
            <a:r>
              <a:rPr lang="en-US" sz="1800" dirty="0"/>
              <a:t>A web application defines a scope for configuring user authentication. For example, one web application might require integrated windows authentication and disable anonymous access.  A second web application within the same farm could be configured to support other types of user authentication such as forms-based authentication (FBA) and/or to permit anonymous access.</a:t>
            </a:r>
          </a:p>
          <a:p>
            <a:endParaRPr lang="en-US" dirty="0"/>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01-</a:t>
            </a:r>
            <a:fld id="{073E6628-0705-4E34-90AA-D61A964D0AFD}" type="slidenum">
              <a:rPr lang="en-US" smtClean="0"/>
              <a:pPr/>
              <a:t>8</a:t>
            </a:fld>
            <a:endParaRPr lang="en-US"/>
          </a:p>
        </p:txBody>
      </p:sp>
    </p:spTree>
    <p:extLst>
      <p:ext uri="{BB962C8B-B14F-4D97-AF65-F5344CB8AC3E}">
        <p14:creationId xmlns:p14="http://schemas.microsoft.com/office/powerpoint/2010/main" val="402687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All user-generated content resides in SharePoint sites. The primary types</a:t>
            </a:r>
            <a:r>
              <a:rPr lang="en-US" baseline="0" dirty="0" smtClean="0"/>
              <a:t> of content include items within lists and documents inside document libraries. However, there are other forms of user-generated content as well such as customization data and personalization data tracked by server-side web parts as well. </a:t>
            </a:r>
          </a:p>
          <a:p>
            <a:endParaRPr lang="en-US" baseline="0" dirty="0" smtClean="0"/>
          </a:p>
          <a:p>
            <a:r>
              <a:rPr lang="en-US" baseline="0" dirty="0" smtClean="0"/>
              <a:t>Sites are grouped into site collections. Whenever a site is created, it is always created within a scope of a specific site collection. Furthermore, each site collection is associated with exactly one content database which is used to store the content of all the sites inside.</a:t>
            </a:r>
          </a:p>
          <a:p>
            <a:endParaRPr lang="en-US" baseline="0" dirty="0" smtClean="0"/>
          </a:p>
          <a:p>
            <a:r>
              <a:rPr lang="en-US" baseline="0" dirty="0" smtClean="0"/>
              <a:t>Each site collection must have exactly one site referred to as the “top-level” or “root” site. The URL of the top-level site is always the same as the URL of the site collection. A site collection may additionally contain child sites below the root site. Child sites can be nested within other child sites within a site collection resulting in the creation of a site hierarchy. While SharePoint supports nested child sites more than 10 levels in depth, experience has taught the SharePoint community that creating deep site hierarchies can be very hard to manage and to scale. </a:t>
            </a:r>
          </a:p>
          <a:p>
            <a:endParaRPr lang="en-US" baseline="0" dirty="0" smtClean="0"/>
          </a:p>
          <a:p>
            <a:r>
              <a:rPr lang="en-US" sz="2200" dirty="0"/>
              <a:t>A key reason why the SharePoint architecture requires that sites are always partitioned into site collections has to do with security. More specifically, s</a:t>
            </a:r>
            <a:r>
              <a:rPr lang="en-US" sz="1800" dirty="0"/>
              <a:t>ite collections provide a scope for administrative privileges. If you are configured as the site collection administrator (aka site collection owner), you are guaranteed to have full administrative control over all the sites inside. Web application can support </a:t>
            </a:r>
            <a:r>
              <a:rPr lang="en-US" sz="1800" dirty="0" smtClean="0"/>
              <a:t>thousands of </a:t>
            </a:r>
            <a:r>
              <a:rPr lang="en-US" sz="1800" dirty="0"/>
              <a:t>site collections.</a:t>
            </a:r>
          </a:p>
          <a:p>
            <a:endParaRPr lang="en-US" baseline="0" dirty="0" smtClean="0"/>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01-</a:t>
            </a:r>
            <a:fld id="{073E6628-0705-4E34-90AA-D61A964D0AFD}" type="slidenum">
              <a:rPr lang="en-US" smtClean="0"/>
              <a:pPr/>
              <a:t>9</a:t>
            </a:fld>
            <a:endParaRPr lang="en-US"/>
          </a:p>
        </p:txBody>
      </p:sp>
    </p:spTree>
    <p:extLst>
      <p:ext uri="{BB962C8B-B14F-4D97-AF65-F5344CB8AC3E}">
        <p14:creationId xmlns:p14="http://schemas.microsoft.com/office/powerpoint/2010/main" val="2502632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626403"/>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066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a:t>
            </a:r>
            <a:r>
              <a:rPr lang="en-US" dirty="0"/>
              <a:t>S</a:t>
            </a:r>
            <a:r>
              <a:rPr lang="en-US" dirty="0" smtClean="0"/>
              <a:t>tarted with SharePoint 2013</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Host-named Site Collections (HNSC)</a:t>
            </a:r>
            <a:endParaRPr lang="en-US" dirty="0"/>
          </a:p>
        </p:txBody>
      </p:sp>
      <p:sp>
        <p:nvSpPr>
          <p:cNvPr id="3" name="Content Placeholder 2"/>
          <p:cNvSpPr>
            <a:spLocks noGrp="1"/>
          </p:cNvSpPr>
          <p:nvPr>
            <p:ph idx="1"/>
          </p:nvPr>
        </p:nvSpPr>
        <p:spPr/>
        <p:txBody>
          <a:bodyPr/>
          <a:lstStyle/>
          <a:p>
            <a:r>
              <a:rPr lang="en-US" dirty="0" smtClean="0"/>
              <a:t>SharePoint 2013  supports HNSC</a:t>
            </a:r>
          </a:p>
          <a:p>
            <a:pPr lvl="1"/>
            <a:r>
              <a:rPr lang="en-US" dirty="0" smtClean="0"/>
              <a:t>Supported in web applications without host header path</a:t>
            </a:r>
          </a:p>
          <a:p>
            <a:pPr lvl="1"/>
            <a:r>
              <a:rPr lang="en-US" dirty="0" smtClean="0"/>
              <a:t>Each site collection can be created in unique domain</a:t>
            </a:r>
          </a:p>
          <a:p>
            <a:pPr lvl="1"/>
            <a:r>
              <a:rPr lang="en-US" dirty="0" smtClean="0"/>
              <a:t>Creating a HNSC only possible using PowerShell</a:t>
            </a:r>
          </a:p>
          <a:p>
            <a:pPr lvl="1"/>
            <a:endParaRPr lang="en-US" dirty="0" smtClean="0"/>
          </a:p>
        </p:txBody>
      </p:sp>
      <p:sp>
        <p:nvSpPr>
          <p:cNvPr id="5" name="Rectangle 4"/>
          <p:cNvSpPr/>
          <p:nvPr/>
        </p:nvSpPr>
        <p:spPr bwMode="auto">
          <a:xfrm>
            <a:off x="1219200" y="3352800"/>
            <a:ext cx="6858000" cy="3276600"/>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dirty="0" smtClean="0"/>
              <a:t>SharePoint Web Application</a:t>
            </a:r>
            <a:r>
              <a:rPr lang="en-US" sz="1600" dirty="0"/>
              <a:t/>
            </a:r>
            <a:br>
              <a:rPr lang="en-US" sz="1600" dirty="0"/>
            </a:br>
            <a:r>
              <a:rPr lang="en-US" sz="1200" dirty="0">
                <a:solidFill>
                  <a:schemeClr val="tx1">
                    <a:lumMod val="50000"/>
                    <a:lumOff val="50000"/>
                  </a:schemeClr>
                </a:solidFill>
              </a:rPr>
              <a:t>Host Header Path:</a:t>
            </a:r>
            <a:r>
              <a:rPr lang="en-US" sz="1200" dirty="0">
                <a:solidFill>
                  <a:srgbClr val="000099"/>
                </a:solidFill>
              </a:rPr>
              <a:t> </a:t>
            </a:r>
            <a:r>
              <a:rPr lang="en-US" sz="1200" dirty="0" smtClean="0">
                <a:solidFill>
                  <a:srgbClr val="000099"/>
                </a:solidFill>
              </a:rPr>
              <a:t>(blank)</a:t>
            </a:r>
            <a:endParaRPr lang="en-US" sz="2000" dirty="0">
              <a:solidFill>
                <a:srgbClr val="000099"/>
              </a:solidFill>
            </a:endParaRPr>
          </a:p>
          <a:p>
            <a:pPr algn="ctr"/>
            <a:endParaRPr lang="en-US" sz="1600" dirty="0">
              <a:solidFill>
                <a:srgbClr val="000099"/>
              </a:solidFill>
            </a:endParaRPr>
          </a:p>
        </p:txBody>
      </p:sp>
      <p:sp>
        <p:nvSpPr>
          <p:cNvPr id="9" name="Rectangle 8"/>
          <p:cNvSpPr/>
          <p:nvPr/>
        </p:nvSpPr>
        <p:spPr bwMode="auto">
          <a:xfrm>
            <a:off x="1372930" y="3984337"/>
            <a:ext cx="1352685"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operations.wingtip.com</a:t>
            </a:r>
            <a:endParaRPr lang="en-US" sz="900" b="1" dirty="0">
              <a:solidFill>
                <a:srgbClr val="000099"/>
              </a:solidFill>
            </a:endParaRPr>
          </a:p>
        </p:txBody>
      </p:sp>
      <p:sp>
        <p:nvSpPr>
          <p:cNvPr id="10" name="Rounded Rectangle 9"/>
          <p:cNvSpPr/>
          <p:nvPr/>
        </p:nvSpPr>
        <p:spPr bwMode="auto">
          <a:xfrm>
            <a:off x="1601530" y="4448111"/>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11" name="Rectangle 10"/>
          <p:cNvSpPr/>
          <p:nvPr/>
        </p:nvSpPr>
        <p:spPr bwMode="auto">
          <a:xfrm>
            <a:off x="2896930" y="3984337"/>
            <a:ext cx="2114685" cy="1752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sales.wingtip.com</a:t>
            </a:r>
            <a:endParaRPr lang="en-US" sz="1100" b="1" dirty="0">
              <a:solidFill>
                <a:srgbClr val="000099"/>
              </a:solidFill>
            </a:endParaRPr>
          </a:p>
        </p:txBody>
      </p:sp>
      <p:sp>
        <p:nvSpPr>
          <p:cNvPr id="12" name="Rounded Rectangle 11"/>
          <p:cNvSpPr/>
          <p:nvPr/>
        </p:nvSpPr>
        <p:spPr bwMode="auto">
          <a:xfrm>
            <a:off x="3466822" y="4448111"/>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13" name="Rounded Rectangle 12"/>
          <p:cNvSpPr/>
          <p:nvPr/>
        </p:nvSpPr>
        <p:spPr bwMode="auto">
          <a:xfrm>
            <a:off x="2980978" y="5152887"/>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WestDivision</a:t>
            </a:r>
            <a:endParaRPr lang="en-US" sz="1100" b="1" dirty="0">
              <a:solidFill>
                <a:srgbClr val="000099"/>
              </a:solidFill>
            </a:endParaRPr>
          </a:p>
        </p:txBody>
      </p:sp>
      <p:sp>
        <p:nvSpPr>
          <p:cNvPr id="15" name="Rounded Rectangle 14"/>
          <p:cNvSpPr/>
          <p:nvPr/>
        </p:nvSpPr>
        <p:spPr bwMode="auto">
          <a:xfrm>
            <a:off x="3944814" y="5152887"/>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EastDivision</a:t>
            </a:r>
            <a:endParaRPr lang="en-US" sz="1100" b="1" dirty="0">
              <a:solidFill>
                <a:srgbClr val="000099"/>
              </a:solidFill>
            </a:endParaRPr>
          </a:p>
        </p:txBody>
      </p:sp>
      <p:grpSp>
        <p:nvGrpSpPr>
          <p:cNvPr id="30" name="Group 29"/>
          <p:cNvGrpSpPr/>
          <p:nvPr/>
        </p:nvGrpSpPr>
        <p:grpSpPr>
          <a:xfrm>
            <a:off x="3438178" y="4905312"/>
            <a:ext cx="971687" cy="249308"/>
            <a:chOff x="2381113" y="5714643"/>
            <a:chExt cx="971687" cy="228959"/>
          </a:xfrm>
        </p:grpSpPr>
        <p:cxnSp>
          <p:nvCxnSpPr>
            <p:cNvPr id="16" name="Straight Connector 1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20" name="Elbow Connector 19"/>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6" name="Elbow Connector 2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31" name="Rectangle 30"/>
          <p:cNvSpPr/>
          <p:nvPr/>
        </p:nvSpPr>
        <p:spPr bwMode="auto">
          <a:xfrm>
            <a:off x="5182930" y="3984337"/>
            <a:ext cx="2694977" cy="24384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finance.wingtip.com</a:t>
            </a:r>
            <a:endParaRPr lang="en-US" sz="1050" b="1" dirty="0">
              <a:solidFill>
                <a:srgbClr val="000099"/>
              </a:solidFill>
            </a:endParaRPr>
          </a:p>
        </p:txBody>
      </p:sp>
      <p:sp>
        <p:nvSpPr>
          <p:cNvPr id="32" name="Rounded Rectangle 31"/>
          <p:cNvSpPr/>
          <p:nvPr/>
        </p:nvSpPr>
        <p:spPr bwMode="auto">
          <a:xfrm>
            <a:off x="5875914" y="4448111"/>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33" name="Rounded Rectangle 32"/>
          <p:cNvSpPr/>
          <p:nvPr/>
        </p:nvSpPr>
        <p:spPr bwMode="auto">
          <a:xfrm>
            <a:off x="5390070" y="5152887"/>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solidFill>
                <a:srgbClr val="000099"/>
              </a:solidFill>
            </a:endParaRPr>
          </a:p>
          <a:p>
            <a:pPr algn="ctr"/>
            <a:r>
              <a:rPr lang="en-US" sz="900" b="1" dirty="0" smtClean="0">
                <a:solidFill>
                  <a:srgbClr val="000099"/>
                </a:solidFill>
              </a:rPr>
              <a:t>/FY2012</a:t>
            </a:r>
            <a:endParaRPr lang="en-US" sz="1050" b="1" dirty="0">
              <a:solidFill>
                <a:srgbClr val="000099"/>
              </a:solidFill>
            </a:endParaRPr>
          </a:p>
        </p:txBody>
      </p:sp>
      <p:sp>
        <p:nvSpPr>
          <p:cNvPr id="34" name="Rounded Rectangle 33"/>
          <p:cNvSpPr/>
          <p:nvPr/>
        </p:nvSpPr>
        <p:spPr bwMode="auto">
          <a:xfrm>
            <a:off x="6353906" y="5152887"/>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/FY2013</a:t>
            </a:r>
            <a:endParaRPr lang="en-US" sz="1050" b="1" dirty="0">
              <a:solidFill>
                <a:srgbClr val="000099"/>
              </a:solidFill>
            </a:endParaRPr>
          </a:p>
        </p:txBody>
      </p:sp>
      <p:grpSp>
        <p:nvGrpSpPr>
          <p:cNvPr id="35" name="Group 34"/>
          <p:cNvGrpSpPr/>
          <p:nvPr/>
        </p:nvGrpSpPr>
        <p:grpSpPr>
          <a:xfrm>
            <a:off x="5847270" y="4905312"/>
            <a:ext cx="971687" cy="249308"/>
            <a:chOff x="2381113" y="5714643"/>
            <a:chExt cx="971687" cy="228959"/>
          </a:xfrm>
        </p:grpSpPr>
        <p:cxnSp>
          <p:nvCxnSpPr>
            <p:cNvPr id="36" name="Straight Connector 3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8" name="Elbow Connector 37"/>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39" name="Elbow Connector 38"/>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40" name="Rounded Rectangle 39"/>
          <p:cNvSpPr/>
          <p:nvPr/>
        </p:nvSpPr>
        <p:spPr bwMode="auto">
          <a:xfrm>
            <a:off x="5847271" y="583211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900" b="1" dirty="0" smtClean="0"/>
          </a:p>
          <a:p>
            <a:pPr algn="ctr"/>
            <a:r>
              <a:rPr lang="en-US" sz="900" b="1" dirty="0" smtClean="0">
                <a:solidFill>
                  <a:srgbClr val="000099"/>
                </a:solidFill>
              </a:rPr>
              <a:t>/Reports</a:t>
            </a:r>
            <a:endParaRPr lang="en-US" sz="1100" b="1" dirty="0">
              <a:solidFill>
                <a:srgbClr val="000099"/>
              </a:solidFill>
            </a:endParaRPr>
          </a:p>
        </p:txBody>
      </p:sp>
      <p:sp>
        <p:nvSpPr>
          <p:cNvPr id="41" name="Rounded Rectangle 40"/>
          <p:cNvSpPr/>
          <p:nvPr/>
        </p:nvSpPr>
        <p:spPr bwMode="auto">
          <a:xfrm>
            <a:off x="6811107" y="583211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/Dashboards</a:t>
            </a:r>
            <a:endParaRPr lang="en-US" sz="1050" b="1" dirty="0">
              <a:solidFill>
                <a:srgbClr val="000099"/>
              </a:solidFill>
            </a:endParaRPr>
          </a:p>
        </p:txBody>
      </p:sp>
      <p:grpSp>
        <p:nvGrpSpPr>
          <p:cNvPr id="42" name="Group 41"/>
          <p:cNvGrpSpPr/>
          <p:nvPr/>
        </p:nvGrpSpPr>
        <p:grpSpPr>
          <a:xfrm>
            <a:off x="6304471" y="5584537"/>
            <a:ext cx="971687" cy="249308"/>
            <a:chOff x="2381113" y="5714643"/>
            <a:chExt cx="971687" cy="228959"/>
          </a:xfrm>
        </p:grpSpPr>
        <p:cxnSp>
          <p:nvCxnSpPr>
            <p:cNvPr id="43" name="Straight Connector 42"/>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5" name="Elbow Connector 44"/>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46" name="Elbow Connector 4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4885917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5" grpId="0" animBg="1"/>
      <p:bldP spid="31" grpId="0" animBg="1"/>
      <p:bldP spid="32" grpId="0" animBg="1"/>
      <p:bldP spid="33" grpId="0" animBg="1"/>
      <p:bldP spid="34" grpId="0" animBg="1"/>
      <p:bldP spid="40" grpId="0" animBg="1"/>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site collection using Central Administration</a:t>
            </a:r>
            <a:endParaRPr lang="en-US" dirty="0"/>
          </a:p>
        </p:txBody>
      </p:sp>
    </p:spTree>
    <p:extLst>
      <p:ext uri="{BB962C8B-B14F-4D97-AF65-F5344CB8AC3E}">
        <p14:creationId xmlns:p14="http://schemas.microsoft.com/office/powerpoint/2010/main" val="2939536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Overview</a:t>
            </a:r>
          </a:p>
          <a:p>
            <a:pPr>
              <a:buFont typeface="Wingdings" panose="05000000000000000000" pitchFamily="2" charset="2"/>
              <a:buChar char="Ø"/>
            </a:pPr>
            <a:r>
              <a:rPr lang="en-US" dirty="0" smtClean="0"/>
              <a:t>Office </a:t>
            </a:r>
            <a:r>
              <a:rPr lang="en-US" dirty="0"/>
              <a:t>365 versus SharePoint On-premises</a:t>
            </a:r>
            <a:endParaRPr lang="en-US" dirty="0" smtClean="0"/>
          </a:p>
          <a:p>
            <a:r>
              <a:rPr lang="en-US" dirty="0" smtClean="0"/>
              <a:t>Strategies for Building No Code Solutions</a:t>
            </a:r>
          </a:p>
          <a:p>
            <a:r>
              <a:rPr lang="en-US" dirty="0" smtClean="0"/>
              <a:t>Working with Team Sites in </a:t>
            </a:r>
            <a:r>
              <a:rPr lang="en-US" dirty="0"/>
              <a:t>SharePoint </a:t>
            </a:r>
            <a:r>
              <a:rPr lang="en-US" dirty="0" smtClean="0"/>
              <a:t>2013</a:t>
            </a:r>
          </a:p>
          <a:p>
            <a:r>
              <a:rPr lang="en-US" dirty="0" smtClean="0"/>
              <a:t>Working with Composed Looks</a:t>
            </a:r>
          </a:p>
        </p:txBody>
      </p:sp>
    </p:spTree>
    <p:extLst>
      <p:ext uri="{BB962C8B-B14F-4D97-AF65-F5344CB8AC3E}">
        <p14:creationId xmlns:p14="http://schemas.microsoft.com/office/powerpoint/2010/main" val="3516545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Office 365 and SharePoint Online</a:t>
            </a:r>
            <a:endParaRPr lang="en-US" dirty="0"/>
          </a:p>
        </p:txBody>
      </p:sp>
      <p:sp>
        <p:nvSpPr>
          <p:cNvPr id="3" name="Content Placeholder 2"/>
          <p:cNvSpPr>
            <a:spLocks noGrp="1"/>
          </p:cNvSpPr>
          <p:nvPr>
            <p:ph idx="1"/>
          </p:nvPr>
        </p:nvSpPr>
        <p:spPr/>
        <p:txBody>
          <a:bodyPr/>
          <a:lstStyle/>
          <a:p>
            <a:r>
              <a:rPr lang="en-US" dirty="0" smtClean="0"/>
              <a:t>SharePoint 2013 was designed for Office 365</a:t>
            </a:r>
          </a:p>
          <a:p>
            <a:pPr lvl="1"/>
            <a:r>
              <a:rPr lang="en-US" dirty="0" smtClean="0"/>
              <a:t>Architectural changes made to improve hosting support</a:t>
            </a:r>
          </a:p>
          <a:p>
            <a:pPr lvl="1"/>
            <a:r>
              <a:rPr lang="en-US" dirty="0" smtClean="0"/>
              <a:t>SharePoint Online now runs SharePoint 2013</a:t>
            </a:r>
            <a:br>
              <a:rPr lang="en-US" dirty="0" smtClean="0"/>
            </a:br>
            <a:r>
              <a:rPr lang="en-US" sz="1600" i="1" dirty="0" smtClean="0"/>
              <a:t>upgrade from SharePoint 2010 to SharePoint 2013 occurred in Q1 of 2013</a:t>
            </a:r>
            <a:endParaRPr lang="en-US" i="1" dirty="0" smtClean="0"/>
          </a:p>
          <a:p>
            <a:pPr lvl="1"/>
            <a:r>
              <a:rPr lang="en-US" dirty="0" smtClean="0"/>
              <a:t>Microsoft pushing hard to get customers into the cloud</a:t>
            </a:r>
          </a:p>
        </p:txBody>
      </p:sp>
      <p:sp>
        <p:nvSpPr>
          <p:cNvPr id="4" name="Cloud"/>
          <p:cNvSpPr>
            <a:spLocks noChangeAspect="1" noEditPoints="1" noChangeArrowheads="1"/>
          </p:cNvSpPr>
          <p:nvPr/>
        </p:nvSpPr>
        <p:spPr bwMode="auto">
          <a:xfrm>
            <a:off x="3810000" y="4125075"/>
            <a:ext cx="3505200" cy="234897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rgbClr val="A4D289"/>
              </a:gs>
              <a:gs pos="100000">
                <a:schemeClr val="bg1"/>
              </a:gs>
            </a:gsLst>
            <a:lin ang="5400000" scaled="1"/>
          </a:gra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sz="2400" dirty="0" smtClean="0">
                <a:latin typeface="Tekton Pro" panose="020F0403020208020904" pitchFamily="34" charset="0"/>
              </a:rPr>
              <a:t>Office 365</a:t>
            </a:r>
          </a:p>
          <a:p>
            <a:pPr algn="ctr"/>
            <a:r>
              <a:rPr lang="en-US" dirty="0" smtClean="0">
                <a:solidFill>
                  <a:schemeClr val="tx1">
                    <a:lumMod val="50000"/>
                    <a:lumOff val="50000"/>
                  </a:schemeClr>
                </a:solidFill>
                <a:latin typeface="Tekton Pro" panose="020F0403020208020904" pitchFamily="34" charset="0"/>
              </a:rPr>
              <a:t>Exchange</a:t>
            </a:r>
          </a:p>
          <a:p>
            <a:pPr algn="ctr"/>
            <a:r>
              <a:rPr lang="en-US" dirty="0" smtClean="0">
                <a:solidFill>
                  <a:schemeClr val="tx1">
                    <a:lumMod val="50000"/>
                    <a:lumOff val="50000"/>
                  </a:schemeClr>
                </a:solidFill>
                <a:latin typeface="Tekton Pro" panose="020F0403020208020904" pitchFamily="34" charset="0"/>
              </a:rPr>
              <a:t>Lync</a:t>
            </a:r>
          </a:p>
          <a:p>
            <a:pPr algn="ctr"/>
            <a:r>
              <a:rPr lang="en-US" dirty="0" smtClean="0">
                <a:solidFill>
                  <a:schemeClr val="tx1">
                    <a:lumMod val="50000"/>
                    <a:lumOff val="50000"/>
                  </a:schemeClr>
                </a:solidFill>
                <a:latin typeface="Tekton Pro" panose="020F0403020208020904" pitchFamily="34" charset="0"/>
              </a:rPr>
              <a:t>SharePoint Online</a:t>
            </a:r>
          </a:p>
        </p:txBody>
      </p:sp>
      <p:pic>
        <p:nvPicPr>
          <p:cNvPr id="5" name="Picture 4"/>
          <p:cNvPicPr>
            <a:picLocks noChangeAspect="1"/>
          </p:cNvPicPr>
          <p:nvPr/>
        </p:nvPicPr>
        <p:blipFill>
          <a:blip r:embed="rId3"/>
          <a:stretch>
            <a:fillRect/>
          </a:stretch>
        </p:blipFill>
        <p:spPr>
          <a:xfrm>
            <a:off x="2085975" y="3966000"/>
            <a:ext cx="792000" cy="633600"/>
          </a:xfrm>
          <a:prstGeom prst="rect">
            <a:avLst/>
          </a:prstGeom>
          <a:noFill/>
        </p:spPr>
      </p:pic>
      <p:pic>
        <p:nvPicPr>
          <p:cNvPr id="6" name="Picture 5"/>
          <p:cNvPicPr>
            <a:picLocks noChangeAspect="1"/>
          </p:cNvPicPr>
          <p:nvPr/>
        </p:nvPicPr>
        <p:blipFill>
          <a:blip r:embed="rId4"/>
          <a:stretch>
            <a:fillRect/>
          </a:stretch>
        </p:blipFill>
        <p:spPr>
          <a:xfrm>
            <a:off x="2057400" y="4707900"/>
            <a:ext cx="792000" cy="633600"/>
          </a:xfrm>
          <a:prstGeom prst="rect">
            <a:avLst/>
          </a:prstGeom>
        </p:spPr>
      </p:pic>
      <p:pic>
        <p:nvPicPr>
          <p:cNvPr id="7" name="Picture 6"/>
          <p:cNvPicPr>
            <a:picLocks noChangeAspect="1"/>
          </p:cNvPicPr>
          <p:nvPr/>
        </p:nvPicPr>
        <p:blipFill>
          <a:blip r:embed="rId5"/>
          <a:stretch>
            <a:fillRect/>
          </a:stretch>
        </p:blipFill>
        <p:spPr>
          <a:xfrm>
            <a:off x="2057400" y="5449800"/>
            <a:ext cx="792000" cy="1027200"/>
          </a:xfrm>
          <a:prstGeom prst="rect">
            <a:avLst/>
          </a:prstGeom>
        </p:spPr>
      </p:pic>
      <p:cxnSp>
        <p:nvCxnSpPr>
          <p:cNvPr id="9" name="Straight Arrow Connector 8"/>
          <p:cNvCxnSpPr>
            <a:stCxn id="5" idx="3"/>
          </p:cNvCxnSpPr>
          <p:nvPr/>
        </p:nvCxnSpPr>
        <p:spPr>
          <a:xfrm>
            <a:off x="2877975" y="4282800"/>
            <a:ext cx="932025" cy="42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2849400" y="5024700"/>
            <a:ext cx="808200" cy="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p:cNvCxnSpPr>
          <p:nvPr/>
        </p:nvCxnSpPr>
        <p:spPr>
          <a:xfrm flipV="1">
            <a:off x="2849400" y="5560388"/>
            <a:ext cx="960600" cy="40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5120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22" presetClass="entr" presetSubtype="8"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Online versus On-premises</a:t>
            </a:r>
            <a:endParaRPr lang="en-US" dirty="0"/>
          </a:p>
        </p:txBody>
      </p:sp>
      <p:sp>
        <p:nvSpPr>
          <p:cNvPr id="3" name="Content Placeholder 2"/>
          <p:cNvSpPr>
            <a:spLocks noGrp="1"/>
          </p:cNvSpPr>
          <p:nvPr>
            <p:ph idx="1"/>
          </p:nvPr>
        </p:nvSpPr>
        <p:spPr/>
        <p:txBody>
          <a:bodyPr/>
          <a:lstStyle/>
          <a:p>
            <a:r>
              <a:rPr lang="en-US" dirty="0" smtClean="0"/>
              <a:t>Using SharePoint Server 2013 </a:t>
            </a:r>
            <a:r>
              <a:rPr lang="en-US" dirty="0"/>
              <a:t>On-Premises</a:t>
            </a:r>
          </a:p>
          <a:p>
            <a:pPr lvl="1"/>
            <a:r>
              <a:rPr lang="en-US" dirty="0"/>
              <a:t>SharePoint farm must be </a:t>
            </a:r>
            <a:r>
              <a:rPr lang="en-US" dirty="0" smtClean="0"/>
              <a:t>created/configured</a:t>
            </a:r>
          </a:p>
          <a:p>
            <a:pPr lvl="1"/>
            <a:r>
              <a:rPr lang="en-US" dirty="0" smtClean="0"/>
              <a:t>Runs within the context of local </a:t>
            </a:r>
            <a:r>
              <a:rPr lang="en-US" dirty="0"/>
              <a:t>Active Directory </a:t>
            </a:r>
            <a:r>
              <a:rPr lang="en-US" dirty="0" smtClean="0"/>
              <a:t>domain</a:t>
            </a:r>
          </a:p>
          <a:p>
            <a:pPr lvl="1"/>
            <a:r>
              <a:rPr lang="en-US" dirty="0"/>
              <a:t>Services configured at web application scope</a:t>
            </a:r>
          </a:p>
          <a:p>
            <a:endParaRPr lang="en-US" dirty="0" smtClean="0"/>
          </a:p>
          <a:p>
            <a:r>
              <a:rPr lang="en-US" dirty="0" smtClean="0"/>
              <a:t>Using SharePoint Online in Office 365</a:t>
            </a:r>
          </a:p>
          <a:p>
            <a:pPr lvl="1"/>
            <a:r>
              <a:rPr lang="en-US" dirty="0" smtClean="0"/>
              <a:t>New tenancy is provisioned for each new customer</a:t>
            </a:r>
          </a:p>
          <a:p>
            <a:pPr lvl="1"/>
            <a:r>
              <a:rPr lang="en-US" dirty="0" smtClean="0"/>
              <a:t>Tenancy defines a scope for creating user accounts</a:t>
            </a:r>
          </a:p>
          <a:p>
            <a:pPr lvl="1"/>
            <a:r>
              <a:rPr lang="en-US" dirty="0" smtClean="0"/>
              <a:t>Active Directory accounts can be imported</a:t>
            </a:r>
          </a:p>
        </p:txBody>
      </p:sp>
    </p:spTree>
    <p:extLst>
      <p:ext uri="{BB962C8B-B14F-4D97-AF65-F5344CB8AC3E}">
        <p14:creationId xmlns:p14="http://schemas.microsoft.com/office/powerpoint/2010/main" val="6024595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SharePoint Online Tenancy</a:t>
            </a:r>
            <a:endParaRPr lang="en-US" dirty="0"/>
          </a:p>
        </p:txBody>
      </p:sp>
      <p:sp>
        <p:nvSpPr>
          <p:cNvPr id="3" name="Content Placeholder 2"/>
          <p:cNvSpPr>
            <a:spLocks noGrp="1"/>
          </p:cNvSpPr>
          <p:nvPr>
            <p:ph idx="1"/>
          </p:nvPr>
        </p:nvSpPr>
        <p:spPr/>
        <p:txBody>
          <a:bodyPr/>
          <a:lstStyle/>
          <a:p>
            <a:r>
              <a:rPr lang="en-US" dirty="0" smtClean="0"/>
              <a:t>Tenancy provides top-level administrative scope</a:t>
            </a:r>
          </a:p>
          <a:p>
            <a:pPr lvl="1"/>
            <a:r>
              <a:rPr lang="en-US" dirty="0" smtClean="0"/>
              <a:t>Customer has no visibility to farm or web application</a:t>
            </a:r>
          </a:p>
          <a:p>
            <a:pPr lvl="1"/>
            <a:r>
              <a:rPr lang="en-US" dirty="0" smtClean="0"/>
              <a:t>Special site collection created for tenant administration</a:t>
            </a:r>
          </a:p>
        </p:txBody>
      </p:sp>
      <p:sp>
        <p:nvSpPr>
          <p:cNvPr id="5" name="Rectangle 4"/>
          <p:cNvSpPr/>
          <p:nvPr/>
        </p:nvSpPr>
        <p:spPr bwMode="auto">
          <a:xfrm>
            <a:off x="914400" y="3200400"/>
            <a:ext cx="7212237" cy="2515162"/>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400" dirty="0" smtClean="0"/>
              <a:t>SharePoint Online Tenancy</a:t>
            </a:r>
            <a:endParaRPr lang="en-US" sz="1200" dirty="0">
              <a:solidFill>
                <a:srgbClr val="000099"/>
              </a:solidFill>
            </a:endParaRPr>
          </a:p>
        </p:txBody>
      </p:sp>
      <p:sp>
        <p:nvSpPr>
          <p:cNvPr id="11" name="Rectangle 10"/>
          <p:cNvSpPr/>
          <p:nvPr/>
        </p:nvSpPr>
        <p:spPr bwMode="auto">
          <a:xfrm>
            <a:off x="1116238" y="3581962"/>
            <a:ext cx="2114685" cy="19050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400" dirty="0"/>
              <a:t>site collection</a:t>
            </a:r>
            <a:r>
              <a:rPr lang="en-US" sz="1400"/>
              <a:t/>
            </a:r>
            <a:br>
              <a:rPr lang="en-US" sz="1400"/>
            </a:br>
            <a:r>
              <a:rPr lang="en-US" sz="1050" b="1" smtClean="0">
                <a:solidFill>
                  <a:srgbClr val="000099"/>
                </a:solidFill>
              </a:rPr>
              <a:t>wingtip-admin.sharepoint.com</a:t>
            </a:r>
            <a:endParaRPr lang="en-US" sz="1400" b="1" dirty="0">
              <a:solidFill>
                <a:srgbClr val="000099"/>
              </a:solidFill>
            </a:endParaRPr>
          </a:p>
        </p:txBody>
      </p:sp>
      <p:sp>
        <p:nvSpPr>
          <p:cNvPr id="12" name="Rounded Rectangle 11"/>
          <p:cNvSpPr/>
          <p:nvPr/>
        </p:nvSpPr>
        <p:spPr bwMode="auto">
          <a:xfrm>
            <a:off x="1686130" y="4172586"/>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47" name="Rectangle 46"/>
          <p:cNvSpPr/>
          <p:nvPr/>
        </p:nvSpPr>
        <p:spPr bwMode="auto">
          <a:xfrm>
            <a:off x="3344953" y="3581962"/>
            <a:ext cx="2114685" cy="19050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400" dirty="0"/>
              <a:t>site collection</a:t>
            </a:r>
            <a:r>
              <a:rPr lang="en-US" sz="1400"/>
              <a:t/>
            </a:r>
            <a:br>
              <a:rPr lang="en-US" sz="1400"/>
            </a:br>
            <a:r>
              <a:rPr lang="en-US" sz="1050" b="1" smtClean="0">
                <a:solidFill>
                  <a:srgbClr val="000099"/>
                </a:solidFill>
              </a:rPr>
              <a:t>wingtip.sharepoint.com</a:t>
            </a:r>
            <a:endParaRPr lang="en-US" sz="1400" b="1" dirty="0">
              <a:solidFill>
                <a:srgbClr val="000099"/>
              </a:solidFill>
            </a:endParaRPr>
          </a:p>
        </p:txBody>
      </p:sp>
      <p:sp>
        <p:nvSpPr>
          <p:cNvPr id="48" name="Rounded Rectangle 47"/>
          <p:cNvSpPr/>
          <p:nvPr/>
        </p:nvSpPr>
        <p:spPr bwMode="auto">
          <a:xfrm>
            <a:off x="3914845" y="4172586"/>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49" name="Rounded Rectangle 48"/>
          <p:cNvSpPr/>
          <p:nvPr/>
        </p:nvSpPr>
        <p:spPr bwMode="auto">
          <a:xfrm>
            <a:off x="3429001" y="487736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/Reports</a:t>
            </a:r>
            <a:endParaRPr lang="en-US" sz="1100" b="1" dirty="0">
              <a:solidFill>
                <a:srgbClr val="000099"/>
              </a:solidFill>
            </a:endParaRPr>
          </a:p>
        </p:txBody>
      </p:sp>
      <p:sp>
        <p:nvSpPr>
          <p:cNvPr id="50" name="Rounded Rectangle 49"/>
          <p:cNvSpPr/>
          <p:nvPr/>
        </p:nvSpPr>
        <p:spPr bwMode="auto">
          <a:xfrm>
            <a:off x="4392837" y="487736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/Operations</a:t>
            </a:r>
            <a:endParaRPr lang="en-US" sz="1100" b="1" dirty="0">
              <a:solidFill>
                <a:srgbClr val="000099"/>
              </a:solidFill>
            </a:endParaRPr>
          </a:p>
        </p:txBody>
      </p:sp>
      <p:grpSp>
        <p:nvGrpSpPr>
          <p:cNvPr id="51" name="Group 50"/>
          <p:cNvGrpSpPr/>
          <p:nvPr/>
        </p:nvGrpSpPr>
        <p:grpSpPr>
          <a:xfrm>
            <a:off x="3886201" y="4629787"/>
            <a:ext cx="971687" cy="249308"/>
            <a:chOff x="2381113" y="5714643"/>
            <a:chExt cx="971687" cy="228959"/>
          </a:xfrm>
        </p:grpSpPr>
        <p:cxnSp>
          <p:nvCxnSpPr>
            <p:cNvPr id="52" name="Straight Connector 51"/>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54" name="Elbow Connector 53"/>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55" name="Elbow Connector 54"/>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56" name="Rectangle 55"/>
          <p:cNvSpPr/>
          <p:nvPr/>
        </p:nvSpPr>
        <p:spPr bwMode="auto">
          <a:xfrm>
            <a:off x="5554753" y="3581962"/>
            <a:ext cx="2343285" cy="19050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400" dirty="0"/>
              <a:t>site collection</a:t>
            </a:r>
            <a:r>
              <a:rPr lang="en-US" sz="1400"/>
              <a:t/>
            </a:r>
            <a:br>
              <a:rPr lang="en-US" sz="1400"/>
            </a:br>
            <a:r>
              <a:rPr lang="en-US" sz="1050" b="1" smtClean="0">
                <a:solidFill>
                  <a:srgbClr val="000099"/>
                </a:solidFill>
              </a:rPr>
              <a:t>wingtip.sharepoint.com/sites/sales</a:t>
            </a:r>
            <a:endParaRPr lang="en-US" sz="1400" b="1" dirty="0">
              <a:solidFill>
                <a:srgbClr val="000099"/>
              </a:solidFill>
            </a:endParaRPr>
          </a:p>
        </p:txBody>
      </p:sp>
      <p:sp>
        <p:nvSpPr>
          <p:cNvPr id="57" name="Rounded Rectangle 56"/>
          <p:cNvSpPr/>
          <p:nvPr/>
        </p:nvSpPr>
        <p:spPr bwMode="auto">
          <a:xfrm>
            <a:off x="6250282" y="4172586"/>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58" name="Rounded Rectangle 57"/>
          <p:cNvSpPr/>
          <p:nvPr/>
        </p:nvSpPr>
        <p:spPr bwMode="auto">
          <a:xfrm>
            <a:off x="5764438" y="487736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WestDivision</a:t>
            </a:r>
            <a:endParaRPr lang="en-US" sz="1100" b="1" dirty="0">
              <a:solidFill>
                <a:srgbClr val="000099"/>
              </a:solidFill>
            </a:endParaRPr>
          </a:p>
        </p:txBody>
      </p:sp>
      <p:sp>
        <p:nvSpPr>
          <p:cNvPr id="59" name="Rounded Rectangle 58"/>
          <p:cNvSpPr/>
          <p:nvPr/>
        </p:nvSpPr>
        <p:spPr bwMode="auto">
          <a:xfrm>
            <a:off x="6728274" y="487736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EastDivision</a:t>
            </a:r>
            <a:endParaRPr lang="en-US" sz="1100" b="1" dirty="0">
              <a:solidFill>
                <a:srgbClr val="000099"/>
              </a:solidFill>
            </a:endParaRPr>
          </a:p>
        </p:txBody>
      </p:sp>
      <p:grpSp>
        <p:nvGrpSpPr>
          <p:cNvPr id="60" name="Group 59"/>
          <p:cNvGrpSpPr/>
          <p:nvPr/>
        </p:nvGrpSpPr>
        <p:grpSpPr>
          <a:xfrm>
            <a:off x="6221638" y="4629787"/>
            <a:ext cx="971687" cy="249308"/>
            <a:chOff x="2381113" y="5714643"/>
            <a:chExt cx="971687" cy="228959"/>
          </a:xfrm>
        </p:grpSpPr>
        <p:cxnSp>
          <p:nvCxnSpPr>
            <p:cNvPr id="61" name="Straight Connector 60"/>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63" name="Elbow Connector 62"/>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64" name="Elbow Connector 63"/>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4462746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47" grpId="0" animBg="1"/>
      <p:bldP spid="48" grpId="0" animBg="1"/>
      <p:bldP spid="49" grpId="0" animBg="1"/>
      <p:bldP spid="50" grpId="0" animBg="1"/>
      <p:bldP spid="56" grpId="0" animBg="1"/>
      <p:bldP spid="57" grpId="0" animBg="1"/>
      <p:bldP spid="58" grpId="0" animBg="1"/>
      <p:bldP spid="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Admin Site Collection</a:t>
            </a:r>
            <a:endParaRPr lang="en-US" dirty="0"/>
          </a:p>
        </p:txBody>
      </p:sp>
      <p:sp>
        <p:nvSpPr>
          <p:cNvPr id="3" name="Content Placeholder 2"/>
          <p:cNvSpPr>
            <a:spLocks noGrp="1"/>
          </p:cNvSpPr>
          <p:nvPr>
            <p:ph idx="1"/>
          </p:nvPr>
        </p:nvSpPr>
        <p:spPr/>
        <p:txBody>
          <a:bodyPr/>
          <a:lstStyle/>
          <a:p>
            <a:r>
              <a:rPr lang="en-US" dirty="0" smtClean="0"/>
              <a:t>Tenant Admin Site Collection used to…</a:t>
            </a:r>
          </a:p>
          <a:p>
            <a:pPr lvl="1"/>
            <a:r>
              <a:rPr lang="en-US" dirty="0" smtClean="0"/>
              <a:t>Create and manage site collections</a:t>
            </a:r>
          </a:p>
          <a:p>
            <a:pPr lvl="1"/>
            <a:r>
              <a:rPr lang="en-US" dirty="0" smtClean="0"/>
              <a:t>Configure SharePoint Services</a:t>
            </a:r>
            <a:endParaRPr lang="en-US" dirty="0"/>
          </a:p>
        </p:txBody>
      </p:sp>
      <p:pic>
        <p:nvPicPr>
          <p:cNvPr id="4" name="Picture 3"/>
          <p:cNvPicPr>
            <a:picLocks noChangeAspect="1"/>
          </p:cNvPicPr>
          <p:nvPr/>
        </p:nvPicPr>
        <p:blipFill>
          <a:blip r:embed="rId3"/>
          <a:stretch>
            <a:fillRect/>
          </a:stretch>
        </p:blipFill>
        <p:spPr>
          <a:xfrm>
            <a:off x="887782" y="2971800"/>
            <a:ext cx="7368436" cy="2396453"/>
          </a:xfrm>
          <a:prstGeom prst="rect">
            <a:avLst/>
          </a:prstGeom>
          <a:ln>
            <a:solidFill>
              <a:schemeClr val="tx1"/>
            </a:solidFill>
          </a:ln>
        </p:spPr>
      </p:pic>
    </p:spTree>
    <p:extLst>
      <p:ext uri="{BB962C8B-B14F-4D97-AF65-F5344CB8AC3E}">
        <p14:creationId xmlns:p14="http://schemas.microsoft.com/office/powerpoint/2010/main" val="2679814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Overview</a:t>
            </a:r>
          </a:p>
          <a:p>
            <a:pPr>
              <a:buFont typeface="Wingdings" panose="05000000000000000000" pitchFamily="2" charset="2"/>
              <a:buChar char="ü"/>
            </a:pPr>
            <a:r>
              <a:rPr lang="en-US" dirty="0" smtClean="0"/>
              <a:t>Office </a:t>
            </a:r>
            <a:r>
              <a:rPr lang="en-US" dirty="0"/>
              <a:t>365 versus SharePoint On-premises</a:t>
            </a:r>
            <a:endParaRPr lang="en-US" dirty="0" smtClean="0"/>
          </a:p>
          <a:p>
            <a:pPr>
              <a:buFont typeface="Wingdings" panose="05000000000000000000" pitchFamily="2" charset="2"/>
              <a:buChar char="Ø"/>
            </a:pPr>
            <a:r>
              <a:rPr lang="en-US" dirty="0" smtClean="0"/>
              <a:t>Strategies for Building No Code Solutions</a:t>
            </a:r>
          </a:p>
          <a:p>
            <a:r>
              <a:rPr lang="en-US" dirty="0" smtClean="0"/>
              <a:t>Working with Team Sites in </a:t>
            </a:r>
            <a:r>
              <a:rPr lang="en-US" dirty="0"/>
              <a:t>SharePoint </a:t>
            </a:r>
            <a:r>
              <a:rPr lang="en-US" dirty="0" smtClean="0"/>
              <a:t>2013</a:t>
            </a:r>
          </a:p>
          <a:p>
            <a:r>
              <a:rPr lang="en-US" dirty="0" smtClean="0"/>
              <a:t>Working with Composed Looks</a:t>
            </a:r>
          </a:p>
        </p:txBody>
      </p:sp>
    </p:spTree>
    <p:extLst>
      <p:ext uri="{BB962C8B-B14F-4D97-AF65-F5344CB8AC3E}">
        <p14:creationId xmlns:p14="http://schemas.microsoft.com/office/powerpoint/2010/main" val="4067209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"No Code" Solutions</a:t>
            </a:r>
            <a:endParaRPr lang="en-US" dirty="0"/>
          </a:p>
        </p:txBody>
      </p:sp>
      <p:sp>
        <p:nvSpPr>
          <p:cNvPr id="3" name="Content Placeholder 2"/>
          <p:cNvSpPr>
            <a:spLocks noGrp="1"/>
          </p:cNvSpPr>
          <p:nvPr>
            <p:ph idx="1"/>
          </p:nvPr>
        </p:nvSpPr>
        <p:spPr/>
        <p:txBody>
          <a:bodyPr/>
          <a:lstStyle/>
          <a:p>
            <a:r>
              <a:rPr lang="en-US" dirty="0" smtClean="0"/>
              <a:t>What do you need to get started?</a:t>
            </a:r>
          </a:p>
          <a:p>
            <a:pPr lvl="1"/>
            <a:r>
              <a:rPr lang="en-US" dirty="0"/>
              <a:t>An out-of-the-box SharePoint environment</a:t>
            </a:r>
          </a:p>
          <a:p>
            <a:pPr lvl="1"/>
            <a:r>
              <a:rPr lang="en-US" dirty="0" smtClean="0"/>
              <a:t>A browser (IE10, </a:t>
            </a:r>
            <a:r>
              <a:rPr lang="en-US" dirty="0" err="1" smtClean="0"/>
              <a:t>FireFox</a:t>
            </a:r>
            <a:r>
              <a:rPr lang="en-US" dirty="0" smtClean="0"/>
              <a:t>, Chrome, Safari, etc.)</a:t>
            </a:r>
          </a:p>
          <a:p>
            <a:pPr lvl="1"/>
            <a:r>
              <a:rPr lang="en-US" dirty="0" smtClean="0"/>
              <a:t>SharePoint Designer 2013</a:t>
            </a:r>
          </a:p>
          <a:p>
            <a:pPr lvl="1"/>
            <a:r>
              <a:rPr lang="en-US" dirty="0" smtClean="0"/>
              <a:t>Modest ability to read/write PowerShell scripts</a:t>
            </a:r>
          </a:p>
          <a:p>
            <a:pPr lvl="1"/>
            <a:r>
              <a:rPr lang="en-US" dirty="0" smtClean="0"/>
              <a:t>Modest coding skills with HTML, CSS and JavaScript</a:t>
            </a:r>
          </a:p>
          <a:p>
            <a:pPr lvl="1"/>
            <a:endParaRPr lang="en-US" dirty="0"/>
          </a:p>
          <a:p>
            <a:r>
              <a:rPr lang="en-US" dirty="0" smtClean="0"/>
              <a:t>What will be avoided?</a:t>
            </a:r>
          </a:p>
          <a:p>
            <a:pPr lvl="1"/>
            <a:r>
              <a:rPr lang="en-US" dirty="0" smtClean="0"/>
              <a:t>Use of Visual Studio is </a:t>
            </a:r>
            <a:r>
              <a:rPr lang="en-US" u="sng" dirty="0" smtClean="0"/>
              <a:t>explicitly prohibited</a:t>
            </a:r>
          </a:p>
          <a:p>
            <a:pPr lvl="1"/>
            <a:r>
              <a:rPr lang="en-US" dirty="0" smtClean="0"/>
              <a:t>No custom development of SharePoint solutions</a:t>
            </a:r>
          </a:p>
          <a:p>
            <a:pPr lvl="1"/>
            <a:r>
              <a:rPr lang="en-US" dirty="0"/>
              <a:t>No custom development of SharePoint </a:t>
            </a:r>
            <a:r>
              <a:rPr lang="en-US" dirty="0" smtClean="0"/>
              <a:t>apps</a:t>
            </a:r>
            <a:endParaRPr lang="en-US" dirty="0"/>
          </a:p>
        </p:txBody>
      </p:sp>
    </p:spTree>
    <p:extLst>
      <p:ext uri="{BB962C8B-B14F-4D97-AF65-F5344CB8AC3E}">
        <p14:creationId xmlns:p14="http://schemas.microsoft.com/office/powerpoint/2010/main" val="1625850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t>
            </a:r>
            <a:r>
              <a:rPr dirty="0" smtClean="0"/>
              <a:t>Scripting</a:t>
            </a:r>
            <a:r>
              <a:rPr lang="en-US" dirty="0"/>
              <a:t> for SharePoint </a:t>
            </a:r>
            <a:r>
              <a:rPr lang="en-US" dirty="0" smtClean="0"/>
              <a:t>2013</a:t>
            </a:r>
            <a:endParaRPr lang="en-US" dirty="0"/>
          </a:p>
        </p:txBody>
      </p:sp>
      <p:pic>
        <p:nvPicPr>
          <p:cNvPr id="7173" name="Picture 5"/>
          <p:cNvPicPr>
            <a:picLocks noChangeAspect="1" noChangeArrowheads="1"/>
          </p:cNvPicPr>
          <p:nvPr/>
        </p:nvPicPr>
        <p:blipFill>
          <a:blip r:embed="rId3" cstate="print"/>
          <a:srcRect/>
          <a:stretch>
            <a:fillRect/>
          </a:stretch>
        </p:blipFill>
        <p:spPr bwMode="auto">
          <a:xfrm>
            <a:off x="561975" y="1219200"/>
            <a:ext cx="7515225" cy="3705225"/>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pic>
        <p:nvPicPr>
          <p:cNvPr id="7174" name="Picture 6"/>
          <p:cNvPicPr>
            <a:picLocks noChangeAspect="1" noChangeArrowheads="1"/>
          </p:cNvPicPr>
          <p:nvPr/>
        </p:nvPicPr>
        <p:blipFill>
          <a:blip r:embed="rId4" cstate="print"/>
          <a:srcRect/>
          <a:stretch>
            <a:fillRect/>
          </a:stretch>
        </p:blipFill>
        <p:spPr bwMode="auto">
          <a:xfrm>
            <a:off x="638175" y="5082015"/>
            <a:ext cx="3276600" cy="1623585"/>
          </a:xfrm>
          <a:prstGeom prst="rect">
            <a:avLst/>
          </a:prstGeom>
          <a:noFill/>
          <a:ln w="9525">
            <a:noFill/>
            <a:miter lim="800000"/>
            <a:headEnd/>
            <a:tailEnd/>
          </a:ln>
          <a:effectLst>
            <a:outerShdw blurRad="50800" dist="38100" dir="2700000" algn="tl" rotWithShape="0">
              <a:prstClr val="black">
                <a:alpha val="40000"/>
              </a:prstClr>
            </a:outerShdw>
          </a:effectLst>
        </p:spPr>
      </p:pic>
      <p:cxnSp>
        <p:nvCxnSpPr>
          <p:cNvPr id="13" name="Straight Arrow Connector 12"/>
          <p:cNvCxnSpPr/>
          <p:nvPr/>
        </p:nvCxnSpPr>
        <p:spPr>
          <a:xfrm>
            <a:off x="4067175" y="5920215"/>
            <a:ext cx="5334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stretch>
            <a:fillRect/>
          </a:stretch>
        </p:blipFill>
        <p:spPr>
          <a:xfrm>
            <a:off x="4752975" y="5054583"/>
            <a:ext cx="3682920" cy="1676514"/>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551875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SharePoint 2013 Overview</a:t>
            </a:r>
          </a:p>
          <a:p>
            <a:r>
              <a:rPr lang="en-US" dirty="0" smtClean="0"/>
              <a:t>Office </a:t>
            </a:r>
            <a:r>
              <a:rPr lang="en-US" dirty="0"/>
              <a:t>365 versus SharePoint On-premises</a:t>
            </a:r>
            <a:endParaRPr lang="en-US" dirty="0" smtClean="0"/>
          </a:p>
          <a:p>
            <a:r>
              <a:rPr lang="en-US" dirty="0" smtClean="0"/>
              <a:t>Strategies for Building No Code Solutions</a:t>
            </a:r>
          </a:p>
          <a:p>
            <a:r>
              <a:rPr lang="en-US" dirty="0" smtClean="0"/>
              <a:t>Working with Team Sites in </a:t>
            </a:r>
            <a:r>
              <a:rPr lang="en-US" dirty="0"/>
              <a:t>SharePoint </a:t>
            </a:r>
            <a:r>
              <a:rPr lang="en-US" dirty="0" smtClean="0"/>
              <a:t>2013</a:t>
            </a:r>
          </a:p>
          <a:p>
            <a:r>
              <a:rPr lang="en-US" dirty="0" smtClean="0"/>
              <a:t>Working with Composed Looks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2013</a:t>
            </a:r>
            <a:endParaRPr lang="en-US" dirty="0"/>
          </a:p>
        </p:txBody>
      </p:sp>
      <p:sp>
        <p:nvSpPr>
          <p:cNvPr id="5" name="Content Placeholder 4"/>
          <p:cNvSpPr>
            <a:spLocks noGrp="1"/>
          </p:cNvSpPr>
          <p:nvPr>
            <p:ph idx="1"/>
          </p:nvPr>
        </p:nvSpPr>
        <p:spPr/>
        <p:txBody>
          <a:bodyPr>
            <a:normAutofit/>
          </a:bodyPr>
          <a:lstStyle/>
          <a:p>
            <a:r>
              <a:rPr lang="en-US" sz="2400" dirty="0" smtClean="0"/>
              <a:t>A Valuable SharePoint Utility Tool</a:t>
            </a:r>
          </a:p>
          <a:p>
            <a:pPr lvl="1"/>
            <a:r>
              <a:rPr lang="en-US" sz="2000" dirty="0" smtClean="0"/>
              <a:t>Inspect and update site properties</a:t>
            </a:r>
          </a:p>
          <a:p>
            <a:pPr lvl="1"/>
            <a:r>
              <a:rPr lang="en-US" sz="2000" dirty="0" smtClean="0"/>
              <a:t>Create and manage lists and document libraries</a:t>
            </a:r>
          </a:p>
          <a:p>
            <a:pPr lvl="1"/>
            <a:r>
              <a:rPr lang="en-US" sz="2000" dirty="0" smtClean="0"/>
              <a:t>Many other things as well (e.g. create custom workflows)</a:t>
            </a:r>
            <a:endParaRPr lang="en-US" sz="2000" dirty="0"/>
          </a:p>
        </p:txBody>
      </p:sp>
      <p:pic>
        <p:nvPicPr>
          <p:cNvPr id="4" name="Picture 3"/>
          <p:cNvPicPr>
            <a:picLocks noChangeAspect="1"/>
          </p:cNvPicPr>
          <p:nvPr/>
        </p:nvPicPr>
        <p:blipFill>
          <a:blip r:embed="rId3"/>
          <a:stretch>
            <a:fillRect/>
          </a:stretch>
        </p:blipFill>
        <p:spPr>
          <a:xfrm>
            <a:off x="1143000" y="3124200"/>
            <a:ext cx="5749438" cy="3505200"/>
          </a:xfrm>
          <a:prstGeom prst="rect">
            <a:avLst/>
          </a:prstGeom>
        </p:spPr>
      </p:pic>
    </p:spTree>
    <p:extLst>
      <p:ext uri="{BB962C8B-B14F-4D97-AF65-F5344CB8AC3E}">
        <p14:creationId xmlns:p14="http://schemas.microsoft.com/office/powerpoint/2010/main" val="2134507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SharePoint Designer 2013?</a:t>
            </a:r>
            <a:endParaRPr lang="en-US" dirty="0"/>
          </a:p>
        </p:txBody>
      </p:sp>
      <p:sp>
        <p:nvSpPr>
          <p:cNvPr id="3" name="Content Placeholder 2"/>
          <p:cNvSpPr>
            <a:spLocks noGrp="1"/>
          </p:cNvSpPr>
          <p:nvPr>
            <p:ph idx="1"/>
          </p:nvPr>
        </p:nvSpPr>
        <p:spPr/>
        <p:txBody>
          <a:bodyPr/>
          <a:lstStyle/>
          <a:p>
            <a:r>
              <a:rPr lang="en-US" dirty="0" smtClean="0"/>
              <a:t>The Good News</a:t>
            </a:r>
          </a:p>
          <a:p>
            <a:pPr lvl="1"/>
            <a:r>
              <a:rPr lang="en-US" dirty="0" smtClean="0"/>
              <a:t>Significantly improved support for creating workflows</a:t>
            </a:r>
          </a:p>
          <a:p>
            <a:pPr>
              <a:lnSpc>
                <a:spcPct val="150000"/>
              </a:lnSpc>
            </a:pPr>
            <a:r>
              <a:rPr lang="en-US" dirty="0" smtClean="0"/>
              <a:t>The Bad News</a:t>
            </a:r>
          </a:p>
          <a:p>
            <a:pPr lvl="1"/>
            <a:r>
              <a:rPr lang="en-US" dirty="0" smtClean="0"/>
              <a:t>No more Design </a:t>
            </a:r>
            <a:r>
              <a:rPr lang="en-US" dirty="0"/>
              <a:t>V</a:t>
            </a:r>
            <a:r>
              <a:rPr lang="en-US" dirty="0" smtClean="0"/>
              <a:t>iew for editing HTML in web pages</a:t>
            </a:r>
          </a:p>
          <a:p>
            <a:pPr lvl="1"/>
            <a:r>
              <a:rPr lang="en-US" dirty="0" smtClean="0"/>
              <a:t>Site pages must be edited in Code View</a:t>
            </a:r>
            <a:endParaRPr lang="en-US" dirty="0"/>
          </a:p>
        </p:txBody>
      </p:sp>
      <p:pic>
        <p:nvPicPr>
          <p:cNvPr id="4" name="Picture 3"/>
          <p:cNvPicPr>
            <a:picLocks noChangeAspect="1"/>
          </p:cNvPicPr>
          <p:nvPr/>
        </p:nvPicPr>
        <p:blipFill>
          <a:blip r:embed="rId3"/>
          <a:stretch>
            <a:fillRect/>
          </a:stretch>
        </p:blipFill>
        <p:spPr>
          <a:xfrm>
            <a:off x="1143000" y="4114800"/>
            <a:ext cx="6096000" cy="2605302"/>
          </a:xfrm>
          <a:prstGeom prst="rect">
            <a:avLst/>
          </a:prstGeom>
        </p:spPr>
      </p:pic>
    </p:spTree>
    <p:extLst>
      <p:ext uri="{BB962C8B-B14F-4D97-AF65-F5344CB8AC3E}">
        <p14:creationId xmlns:p14="http://schemas.microsoft.com/office/powerpoint/2010/main" val="3838772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a SharePoint 2013 Site using SharePoint Designer 2013</a:t>
            </a:r>
            <a:endParaRPr lang="en-US" dirty="0"/>
          </a:p>
        </p:txBody>
      </p:sp>
    </p:spTree>
    <p:extLst>
      <p:ext uri="{BB962C8B-B14F-4D97-AF65-F5344CB8AC3E}">
        <p14:creationId xmlns:p14="http://schemas.microsoft.com/office/powerpoint/2010/main" val="1726048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Overview</a:t>
            </a:r>
          </a:p>
          <a:p>
            <a:pPr>
              <a:buFont typeface="Wingdings" panose="05000000000000000000" pitchFamily="2" charset="2"/>
              <a:buChar char="ü"/>
            </a:pPr>
            <a:r>
              <a:rPr lang="en-US" dirty="0" smtClean="0"/>
              <a:t>Office </a:t>
            </a:r>
            <a:r>
              <a:rPr lang="en-US" dirty="0"/>
              <a:t>365 versus SharePoint On-premises</a:t>
            </a:r>
            <a:endParaRPr lang="en-US" dirty="0" smtClean="0"/>
          </a:p>
          <a:p>
            <a:pPr>
              <a:buFont typeface="Wingdings" panose="05000000000000000000" pitchFamily="2" charset="2"/>
              <a:buChar char="ü"/>
            </a:pPr>
            <a:r>
              <a:rPr lang="en-US" dirty="0" smtClean="0"/>
              <a:t>Strategies for Building No Code Solutions</a:t>
            </a:r>
          </a:p>
          <a:p>
            <a:pPr>
              <a:buFont typeface="Wingdings" panose="05000000000000000000" pitchFamily="2" charset="2"/>
              <a:buChar char="Ø"/>
            </a:pPr>
            <a:r>
              <a:rPr lang="en-US" dirty="0" smtClean="0"/>
              <a:t>Working with Team Sites in </a:t>
            </a:r>
            <a:r>
              <a:rPr lang="en-US" dirty="0"/>
              <a:t>SharePoint </a:t>
            </a:r>
            <a:r>
              <a:rPr lang="en-US" dirty="0" smtClean="0"/>
              <a:t>2013</a:t>
            </a:r>
          </a:p>
          <a:p>
            <a:r>
              <a:rPr lang="en-US" dirty="0" smtClean="0"/>
              <a:t>Working with Composed Looks</a:t>
            </a:r>
          </a:p>
        </p:txBody>
      </p:sp>
    </p:spTree>
    <p:extLst>
      <p:ext uri="{BB962C8B-B14F-4D97-AF65-F5344CB8AC3E}">
        <p14:creationId xmlns:p14="http://schemas.microsoft.com/office/powerpoint/2010/main" val="65506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2013 Team Sites</a:t>
            </a:r>
            <a:endParaRPr lang="en-US"/>
          </a:p>
        </p:txBody>
      </p:sp>
      <p:sp>
        <p:nvSpPr>
          <p:cNvPr id="9" name="Content Placeholder 8"/>
          <p:cNvSpPr>
            <a:spLocks noGrp="1"/>
          </p:cNvSpPr>
          <p:nvPr>
            <p:ph idx="1"/>
          </p:nvPr>
        </p:nvSpPr>
        <p:spPr/>
        <p:txBody>
          <a:bodyPr/>
          <a:lstStyle/>
          <a:p>
            <a:r>
              <a:rPr lang="en-US" dirty="0" smtClean="0"/>
              <a:t>Team sites provide support for collaboration</a:t>
            </a:r>
          </a:p>
          <a:p>
            <a:pPr lvl="1"/>
            <a:r>
              <a:rPr lang="en-US" dirty="0" smtClean="0"/>
              <a:t>Same functionality as in earlier versions</a:t>
            </a:r>
          </a:p>
          <a:p>
            <a:pPr lvl="1"/>
            <a:r>
              <a:rPr lang="en-US" dirty="0" smtClean="0"/>
              <a:t>SharePoint 2013 introduces new UI experiences</a:t>
            </a:r>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4901236" y="2933817"/>
            <a:ext cx="3861764" cy="1702912"/>
          </a:xfrm>
          <a:prstGeom prst="rect">
            <a:avLst/>
          </a:prstGeom>
          <a:ln>
            <a:solidFill>
              <a:schemeClr val="bg1">
                <a:lumMod val="50000"/>
              </a:schemeClr>
            </a:solidFill>
          </a:ln>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827" y="4066458"/>
            <a:ext cx="7753590" cy="2056288"/>
          </a:xfrm>
          <a:prstGeom prst="rect">
            <a:avLst/>
          </a:prstGeom>
          <a:noFill/>
          <a:ln>
            <a:solidFill>
              <a:schemeClr val="bg1">
                <a:lumMod val="50000"/>
              </a:schemeClr>
            </a:solidFill>
          </a:ln>
        </p:spPr>
      </p:pic>
      <p:cxnSp>
        <p:nvCxnSpPr>
          <p:cNvPr id="8" name="Straight Arrow Connector 7"/>
          <p:cNvCxnSpPr/>
          <p:nvPr/>
        </p:nvCxnSpPr>
        <p:spPr>
          <a:xfrm flipH="1">
            <a:off x="4800600" y="3622766"/>
            <a:ext cx="1347651" cy="1177834"/>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4932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82000" cy="5181600"/>
          </a:xfrm>
        </p:spPr>
        <p:txBody>
          <a:bodyPr/>
          <a:lstStyle/>
          <a:p>
            <a:r>
              <a:rPr lang="en-US" dirty="0" smtClean="0"/>
              <a:t>Site Actions menu displayed in top right corner</a:t>
            </a:r>
          </a:p>
          <a:p>
            <a:pPr lvl="1"/>
            <a:endParaRPr lang="en-US" dirty="0"/>
          </a:p>
          <a:p>
            <a:pPr lvl="1"/>
            <a:endParaRPr lang="en-US" dirty="0" smtClean="0"/>
          </a:p>
          <a:p>
            <a:pPr lvl="1"/>
            <a:endParaRPr lang="en-US" dirty="0" smtClean="0"/>
          </a:p>
          <a:p>
            <a:r>
              <a:rPr lang="en-US" dirty="0" smtClean="0"/>
              <a:t>Provides commands for actions and navigation</a:t>
            </a:r>
          </a:p>
        </p:txBody>
      </p:sp>
      <p:sp>
        <p:nvSpPr>
          <p:cNvPr id="2" name="Title 1"/>
          <p:cNvSpPr>
            <a:spLocks noGrp="1"/>
          </p:cNvSpPr>
          <p:nvPr>
            <p:ph type="title"/>
          </p:nvPr>
        </p:nvSpPr>
        <p:spPr/>
        <p:txBody>
          <a:bodyPr/>
          <a:lstStyle/>
          <a:p>
            <a:r>
              <a:rPr lang="en-US" dirty="0" smtClean="0"/>
              <a:t>Site Actions Menu</a:t>
            </a:r>
            <a:endParaRPr lang="en-US" dirty="0"/>
          </a:p>
        </p:txBody>
      </p:sp>
      <p:pic>
        <p:nvPicPr>
          <p:cNvPr id="35" name="Picture 34"/>
          <p:cNvPicPr>
            <a:picLocks noChangeAspect="1"/>
          </p:cNvPicPr>
          <p:nvPr/>
        </p:nvPicPr>
        <p:blipFill>
          <a:blip r:embed="rId3"/>
          <a:stretch>
            <a:fillRect/>
          </a:stretch>
        </p:blipFill>
        <p:spPr>
          <a:xfrm>
            <a:off x="990600" y="3907970"/>
            <a:ext cx="2714491" cy="2714491"/>
          </a:xfrm>
          <a:prstGeom prst="rect">
            <a:avLst/>
          </a:prstGeom>
          <a:ln>
            <a:solidFill>
              <a:schemeClr val="bg1">
                <a:lumMod val="50000"/>
              </a:schemeClr>
            </a:solidFill>
          </a:ln>
        </p:spPr>
      </p:pic>
      <p:sp>
        <p:nvSpPr>
          <p:cNvPr id="5" name="Rectangle 4"/>
          <p:cNvSpPr/>
          <p:nvPr/>
        </p:nvSpPr>
        <p:spPr>
          <a:xfrm>
            <a:off x="3969883" y="4264527"/>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Configure permissions to this site</a:t>
            </a:r>
            <a:endParaRPr lang="en-US" sz="800" dirty="0">
              <a:solidFill>
                <a:schemeClr val="tx1"/>
              </a:solidFill>
            </a:endParaRPr>
          </a:p>
        </p:txBody>
      </p:sp>
      <p:sp>
        <p:nvSpPr>
          <p:cNvPr id="6" name="Rectangle 5"/>
          <p:cNvSpPr/>
          <p:nvPr/>
        </p:nvSpPr>
        <p:spPr>
          <a:xfrm>
            <a:off x="3983736" y="4546923"/>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Edit the current page (applies to web part pages or wiki pages)</a:t>
            </a:r>
            <a:endParaRPr lang="en-US" sz="800" dirty="0">
              <a:solidFill>
                <a:schemeClr val="tx1"/>
              </a:solidFill>
            </a:endParaRPr>
          </a:p>
        </p:txBody>
      </p:sp>
      <p:sp>
        <p:nvSpPr>
          <p:cNvPr id="7" name="Rectangle 6"/>
          <p:cNvSpPr/>
          <p:nvPr/>
        </p:nvSpPr>
        <p:spPr>
          <a:xfrm>
            <a:off x="3983736" y="4829318"/>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Add a new wiki page to the </a:t>
            </a:r>
            <a:r>
              <a:rPr lang="en-US" sz="800" dirty="0" err="1" smtClean="0">
                <a:solidFill>
                  <a:schemeClr val="tx1"/>
                </a:solidFill>
              </a:rPr>
              <a:t>SitePages</a:t>
            </a:r>
            <a:r>
              <a:rPr lang="en-US" sz="800" dirty="0" smtClean="0">
                <a:solidFill>
                  <a:schemeClr val="tx1"/>
                </a:solidFill>
              </a:rPr>
              <a:t> wiki page library</a:t>
            </a:r>
            <a:endParaRPr lang="en-US" sz="800" dirty="0">
              <a:solidFill>
                <a:schemeClr val="tx1"/>
              </a:solidFill>
            </a:endParaRPr>
          </a:p>
        </p:txBody>
      </p:sp>
      <p:sp>
        <p:nvSpPr>
          <p:cNvPr id="8" name="Rectangle 7"/>
          <p:cNvSpPr/>
          <p:nvPr/>
        </p:nvSpPr>
        <p:spPr>
          <a:xfrm>
            <a:off x="3983736" y="5111714"/>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(Create new list or document library) OR (Install a new SharePoint app)</a:t>
            </a:r>
            <a:endParaRPr lang="en-US" sz="800" dirty="0">
              <a:solidFill>
                <a:schemeClr val="tx1"/>
              </a:solidFill>
            </a:endParaRPr>
          </a:p>
        </p:txBody>
      </p:sp>
      <p:sp>
        <p:nvSpPr>
          <p:cNvPr id="9" name="Rectangle 8"/>
          <p:cNvSpPr/>
          <p:nvPr/>
        </p:nvSpPr>
        <p:spPr>
          <a:xfrm>
            <a:off x="3983736" y="5394110"/>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a:t>
            </a:r>
            <a:r>
              <a:rPr lang="en-US" sz="800" b="1" dirty="0" smtClean="0">
                <a:solidFill>
                  <a:schemeClr val="tx1"/>
                </a:solidFill>
              </a:rPr>
              <a:t>Site </a:t>
            </a:r>
            <a:r>
              <a:rPr lang="en-US" sz="800" b="1" dirty="0">
                <a:solidFill>
                  <a:schemeClr val="tx1"/>
                </a:solidFill>
              </a:rPr>
              <a:t>C</a:t>
            </a:r>
            <a:r>
              <a:rPr lang="en-US" sz="800" b="1" dirty="0" smtClean="0">
                <a:solidFill>
                  <a:schemeClr val="tx1"/>
                </a:solidFill>
              </a:rPr>
              <a:t>ontents</a:t>
            </a:r>
            <a:r>
              <a:rPr lang="en-US" sz="800" dirty="0" smtClean="0">
                <a:solidFill>
                  <a:schemeClr val="tx1"/>
                </a:solidFill>
              </a:rPr>
              <a:t> page</a:t>
            </a:r>
            <a:endParaRPr lang="en-US" sz="800" dirty="0">
              <a:solidFill>
                <a:schemeClr val="tx1"/>
              </a:solidFill>
            </a:endParaRPr>
          </a:p>
        </p:txBody>
      </p:sp>
      <p:sp>
        <p:nvSpPr>
          <p:cNvPr id="10" name="Rectangle 9"/>
          <p:cNvSpPr/>
          <p:nvPr/>
        </p:nvSpPr>
        <p:spPr>
          <a:xfrm>
            <a:off x="3983736" y="5676506"/>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the </a:t>
            </a:r>
            <a:r>
              <a:rPr lang="en-US" sz="800" b="1" dirty="0" smtClean="0">
                <a:solidFill>
                  <a:schemeClr val="tx1"/>
                </a:solidFill>
              </a:rPr>
              <a:t>Change the Look</a:t>
            </a:r>
            <a:r>
              <a:rPr lang="en-US" sz="800" dirty="0" smtClean="0">
                <a:solidFill>
                  <a:schemeClr val="tx1"/>
                </a:solidFill>
              </a:rPr>
              <a:t> page</a:t>
            </a:r>
            <a:endParaRPr lang="en-US" sz="800" dirty="0">
              <a:solidFill>
                <a:schemeClr val="tx1"/>
              </a:solidFill>
            </a:endParaRPr>
          </a:p>
        </p:txBody>
      </p:sp>
      <p:sp>
        <p:nvSpPr>
          <p:cNvPr id="11" name="Rectangle 10"/>
          <p:cNvSpPr/>
          <p:nvPr/>
        </p:nvSpPr>
        <p:spPr>
          <a:xfrm>
            <a:off x="3983736" y="5958902"/>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the </a:t>
            </a:r>
            <a:r>
              <a:rPr lang="en-US" sz="800" b="1" dirty="0" smtClean="0">
                <a:solidFill>
                  <a:schemeClr val="tx1"/>
                </a:solidFill>
              </a:rPr>
              <a:t>Site </a:t>
            </a:r>
            <a:r>
              <a:rPr lang="en-US" sz="800" b="1" dirty="0">
                <a:solidFill>
                  <a:schemeClr val="tx1"/>
                </a:solidFill>
              </a:rPr>
              <a:t>S</a:t>
            </a:r>
            <a:r>
              <a:rPr lang="en-US" sz="800" b="1" dirty="0" smtClean="0">
                <a:solidFill>
                  <a:schemeClr val="tx1"/>
                </a:solidFill>
              </a:rPr>
              <a:t>ettings</a:t>
            </a:r>
            <a:r>
              <a:rPr lang="en-US" sz="800" dirty="0" smtClean="0">
                <a:solidFill>
                  <a:schemeClr val="tx1"/>
                </a:solidFill>
              </a:rPr>
              <a:t> page</a:t>
            </a:r>
            <a:endParaRPr lang="en-US" sz="800" dirty="0">
              <a:solidFill>
                <a:schemeClr val="tx1"/>
              </a:solidFill>
            </a:endParaRPr>
          </a:p>
        </p:txBody>
      </p:sp>
      <p:cxnSp>
        <p:nvCxnSpPr>
          <p:cNvPr id="14" name="Straight Arrow Connector 13"/>
          <p:cNvCxnSpPr>
            <a:endCxn id="5" idx="1"/>
          </p:cNvCxnSpPr>
          <p:nvPr/>
        </p:nvCxnSpPr>
        <p:spPr>
          <a:xfrm flipV="1">
            <a:off x="3269222" y="4377485"/>
            <a:ext cx="700660" cy="225917"/>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1"/>
          </p:cNvCxnSpPr>
          <p:nvPr/>
        </p:nvCxnSpPr>
        <p:spPr>
          <a:xfrm flipV="1">
            <a:off x="3136550" y="4659881"/>
            <a:ext cx="847186" cy="169438"/>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1"/>
          </p:cNvCxnSpPr>
          <p:nvPr/>
        </p:nvCxnSpPr>
        <p:spPr>
          <a:xfrm flipV="1">
            <a:off x="3193029" y="4942277"/>
            <a:ext cx="790708" cy="112960"/>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flipV="1">
            <a:off x="3193029" y="5224673"/>
            <a:ext cx="790708" cy="56479"/>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1"/>
          </p:cNvCxnSpPr>
          <p:nvPr/>
        </p:nvCxnSpPr>
        <p:spPr>
          <a:xfrm>
            <a:off x="3269222" y="5462152"/>
            <a:ext cx="714514" cy="44916"/>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3347015" y="5693184"/>
            <a:ext cx="636722" cy="96281"/>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3249508" y="5942225"/>
            <a:ext cx="734229" cy="129637"/>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1"/>
          </p:cNvCxnSpPr>
          <p:nvPr/>
        </p:nvCxnSpPr>
        <p:spPr>
          <a:xfrm>
            <a:off x="3347015" y="6168142"/>
            <a:ext cx="636720" cy="166519"/>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83735" y="6241299"/>
            <a:ext cx="3477563" cy="186724"/>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the </a:t>
            </a:r>
            <a:r>
              <a:rPr lang="en-US" sz="800" b="1" dirty="0" smtClean="0">
                <a:solidFill>
                  <a:schemeClr val="tx1"/>
                </a:solidFill>
              </a:rPr>
              <a:t>Getting Started</a:t>
            </a:r>
            <a:r>
              <a:rPr lang="en-US" sz="800" dirty="0" smtClean="0">
                <a:solidFill>
                  <a:schemeClr val="tx1"/>
                </a:solidFill>
              </a:rPr>
              <a:t> page</a:t>
            </a:r>
            <a:endParaRPr lang="en-US" sz="800" dirty="0">
              <a:solidFill>
                <a:schemeClr val="tx1"/>
              </a:solidFill>
            </a:endParaRPr>
          </a:p>
        </p:txBody>
      </p:sp>
      <p:pic>
        <p:nvPicPr>
          <p:cNvPr id="36" name="Picture 35"/>
          <p:cNvPicPr>
            <a:picLocks noChangeAspect="1"/>
          </p:cNvPicPr>
          <p:nvPr/>
        </p:nvPicPr>
        <p:blipFill>
          <a:blip r:embed="rId4"/>
          <a:stretch>
            <a:fillRect/>
          </a:stretch>
        </p:blipFill>
        <p:spPr>
          <a:xfrm>
            <a:off x="990600" y="2074769"/>
            <a:ext cx="2147506" cy="1109075"/>
          </a:xfrm>
          <a:prstGeom prst="rect">
            <a:avLst/>
          </a:prstGeom>
          <a:ln>
            <a:solidFill>
              <a:schemeClr val="bg1">
                <a:lumMod val="50000"/>
              </a:schemeClr>
            </a:solidFill>
          </a:ln>
        </p:spPr>
      </p:pic>
      <p:sp>
        <p:nvSpPr>
          <p:cNvPr id="39" name="Rectangle 38"/>
          <p:cNvSpPr/>
          <p:nvPr/>
        </p:nvSpPr>
        <p:spPr>
          <a:xfrm>
            <a:off x="3336267" y="2142013"/>
            <a:ext cx="1739468" cy="212226"/>
          </a:xfrm>
          <a:prstGeom prst="rect">
            <a:avLst/>
          </a:prstGeom>
          <a:solidFill>
            <a:schemeClr val="accent3">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Internet Explorer </a:t>
            </a:r>
            <a:r>
              <a:rPr lang="en-US" sz="800" b="1" dirty="0" smtClean="0">
                <a:solidFill>
                  <a:schemeClr val="tx1"/>
                </a:solidFill>
              </a:rPr>
              <a:t>Settings</a:t>
            </a:r>
            <a:r>
              <a:rPr lang="en-US" sz="800" dirty="0" smtClean="0">
                <a:solidFill>
                  <a:schemeClr val="tx1"/>
                </a:solidFill>
              </a:rPr>
              <a:t> menu</a:t>
            </a:r>
            <a:endParaRPr lang="en-US" sz="800" dirty="0">
              <a:solidFill>
                <a:schemeClr val="tx1"/>
              </a:solidFill>
            </a:endParaRPr>
          </a:p>
        </p:txBody>
      </p:sp>
      <p:sp>
        <p:nvSpPr>
          <p:cNvPr id="40" name="Rectangle 39"/>
          <p:cNvSpPr/>
          <p:nvPr/>
        </p:nvSpPr>
        <p:spPr>
          <a:xfrm>
            <a:off x="3313644" y="2456095"/>
            <a:ext cx="1739468" cy="212226"/>
          </a:xfrm>
          <a:prstGeom prst="rect">
            <a:avLst/>
          </a:prstGeom>
          <a:solidFill>
            <a:schemeClr val="accent5">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SharePoint </a:t>
            </a:r>
            <a:r>
              <a:rPr lang="en-US" sz="800" b="1" dirty="0" smtClean="0">
                <a:solidFill>
                  <a:schemeClr val="tx1"/>
                </a:solidFill>
              </a:rPr>
              <a:t>Site Actions</a:t>
            </a:r>
            <a:r>
              <a:rPr lang="en-US" sz="800" dirty="0" smtClean="0">
                <a:solidFill>
                  <a:schemeClr val="tx1"/>
                </a:solidFill>
              </a:rPr>
              <a:t> menu</a:t>
            </a:r>
            <a:endParaRPr lang="en-US" sz="800" dirty="0">
              <a:solidFill>
                <a:schemeClr val="tx1"/>
              </a:solidFill>
            </a:endParaRPr>
          </a:p>
        </p:txBody>
      </p:sp>
      <p:cxnSp>
        <p:nvCxnSpPr>
          <p:cNvPr id="43" name="Straight Arrow Connector 42"/>
          <p:cNvCxnSpPr>
            <a:stCxn id="48" idx="6"/>
            <a:endCxn id="39" idx="1"/>
          </p:cNvCxnSpPr>
          <p:nvPr/>
        </p:nvCxnSpPr>
        <p:spPr>
          <a:xfrm flipV="1">
            <a:off x="3077724" y="2248126"/>
            <a:ext cx="258543" cy="102895"/>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7" idx="6"/>
            <a:endCxn id="40" idx="1"/>
          </p:cNvCxnSpPr>
          <p:nvPr/>
        </p:nvCxnSpPr>
        <p:spPr>
          <a:xfrm flipV="1">
            <a:off x="2814630" y="2562208"/>
            <a:ext cx="499014" cy="223426"/>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565123" y="2668321"/>
            <a:ext cx="249507" cy="234625"/>
          </a:xfrm>
          <a:prstGeom prst="ellipse">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77007" y="2257455"/>
            <a:ext cx="200717" cy="187131"/>
          </a:xfrm>
          <a:prstGeom prst="ellipse">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190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Settings</a:t>
            </a:r>
            <a:endParaRPr lang="en-US"/>
          </a:p>
        </p:txBody>
      </p:sp>
      <p:pic>
        <p:nvPicPr>
          <p:cNvPr id="8" name="Picture 7"/>
          <p:cNvPicPr>
            <a:picLocks noChangeAspect="1"/>
          </p:cNvPicPr>
          <p:nvPr/>
        </p:nvPicPr>
        <p:blipFill>
          <a:blip r:embed="rId3"/>
          <a:stretch>
            <a:fillRect/>
          </a:stretch>
        </p:blipFill>
        <p:spPr>
          <a:xfrm>
            <a:off x="457200" y="1189707"/>
            <a:ext cx="5410200" cy="5515894"/>
          </a:xfrm>
          <a:prstGeom prst="rect">
            <a:avLst/>
          </a:prstGeom>
          <a:ln>
            <a:solidFill>
              <a:schemeClr val="tx1"/>
            </a:solidFill>
          </a:ln>
        </p:spPr>
      </p:pic>
    </p:spTree>
    <p:extLst>
      <p:ext uri="{BB962C8B-B14F-4D97-AF65-F5344CB8AC3E}">
        <p14:creationId xmlns:p14="http://schemas.microsoft.com/office/powerpoint/2010/main" val="2341028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2848162" y="3048000"/>
            <a:ext cx="4714875" cy="3200400"/>
          </a:xfrm>
          <a:prstGeom prst="rect">
            <a:avLst/>
          </a:prstGeom>
          <a:ln>
            <a:solidFill>
              <a:schemeClr val="bg1">
                <a:lumMod val="50000"/>
              </a:schemeClr>
            </a:solidFill>
          </a:ln>
        </p:spPr>
      </p:pic>
      <p:pic>
        <p:nvPicPr>
          <p:cNvPr id="17" name="Picture 16"/>
          <p:cNvPicPr>
            <a:picLocks noChangeAspect="1"/>
          </p:cNvPicPr>
          <p:nvPr/>
        </p:nvPicPr>
        <p:blipFill>
          <a:blip r:embed="rId4"/>
          <a:stretch>
            <a:fillRect/>
          </a:stretch>
        </p:blipFill>
        <p:spPr>
          <a:xfrm>
            <a:off x="4085396" y="3572739"/>
            <a:ext cx="4739211" cy="302983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Managing Features</a:t>
            </a:r>
            <a:endParaRPr lang="en-US" dirty="0"/>
          </a:p>
        </p:txBody>
      </p:sp>
      <p:sp>
        <p:nvSpPr>
          <p:cNvPr id="3" name="Content Placeholder 2"/>
          <p:cNvSpPr>
            <a:spLocks noGrp="1"/>
          </p:cNvSpPr>
          <p:nvPr>
            <p:ph idx="1"/>
          </p:nvPr>
        </p:nvSpPr>
        <p:spPr/>
        <p:txBody>
          <a:bodyPr/>
          <a:lstStyle/>
          <a:p>
            <a:r>
              <a:rPr lang="en-US" dirty="0" smtClean="0"/>
              <a:t>Site collection administrator can activate features</a:t>
            </a:r>
          </a:p>
          <a:p>
            <a:pPr lvl="1"/>
            <a:r>
              <a:rPr lang="en-US" dirty="0" smtClean="0"/>
              <a:t>Some features activate at site (aka web) level</a:t>
            </a:r>
          </a:p>
          <a:p>
            <a:pPr lvl="1"/>
            <a:r>
              <a:rPr lang="en-US" dirty="0" smtClean="0"/>
              <a:t>Other features activate at site collection level</a:t>
            </a:r>
            <a:endParaRPr lang="en-US" dirty="0"/>
          </a:p>
        </p:txBody>
      </p:sp>
      <p:grpSp>
        <p:nvGrpSpPr>
          <p:cNvPr id="9" name="Group 8"/>
          <p:cNvGrpSpPr/>
          <p:nvPr/>
        </p:nvGrpSpPr>
        <p:grpSpPr>
          <a:xfrm>
            <a:off x="323124" y="3167433"/>
            <a:ext cx="2188840" cy="3219951"/>
            <a:chOff x="1600200" y="3048000"/>
            <a:chExt cx="2282151" cy="3477169"/>
          </a:xfrm>
        </p:grpSpPr>
        <p:pic>
          <p:nvPicPr>
            <p:cNvPr id="4" name="Picture 3"/>
            <p:cNvPicPr>
              <a:picLocks noChangeAspect="1"/>
            </p:cNvPicPr>
            <p:nvPr/>
          </p:nvPicPr>
          <p:blipFill>
            <a:blip r:embed="rId5"/>
            <a:stretch>
              <a:fillRect/>
            </a:stretch>
          </p:blipFill>
          <p:spPr>
            <a:xfrm>
              <a:off x="1600200" y="3048000"/>
              <a:ext cx="2282151" cy="3477169"/>
            </a:xfrm>
            <a:prstGeom prst="rect">
              <a:avLst/>
            </a:prstGeom>
            <a:ln>
              <a:solidFill>
                <a:schemeClr val="bg1">
                  <a:lumMod val="50000"/>
                </a:schemeClr>
              </a:solidFill>
            </a:ln>
          </p:spPr>
        </p:pic>
        <p:sp>
          <p:nvSpPr>
            <p:cNvPr id="7" name="Rounded Rectangle 6"/>
            <p:cNvSpPr/>
            <p:nvPr/>
          </p:nvSpPr>
          <p:spPr>
            <a:xfrm>
              <a:off x="1828800" y="3352800"/>
              <a:ext cx="1371600" cy="152400"/>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ounded Rectangle 7"/>
            <p:cNvSpPr/>
            <p:nvPr/>
          </p:nvSpPr>
          <p:spPr>
            <a:xfrm>
              <a:off x="1828800" y="5638800"/>
              <a:ext cx="1371600" cy="152400"/>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11" name="Straight Arrow Connector 10"/>
          <p:cNvCxnSpPr/>
          <p:nvPr/>
        </p:nvCxnSpPr>
        <p:spPr>
          <a:xfrm flipV="1">
            <a:off x="1784812" y="3351146"/>
            <a:ext cx="1063350" cy="169104"/>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772915" y="3962400"/>
            <a:ext cx="2418085" cy="1674746"/>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360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Download Strategy (MDS) Feature</a:t>
            </a:r>
            <a:endParaRPr lang="en-US" dirty="0"/>
          </a:p>
        </p:txBody>
      </p:sp>
      <p:sp>
        <p:nvSpPr>
          <p:cNvPr id="3" name="Content Placeholder 2"/>
          <p:cNvSpPr>
            <a:spLocks noGrp="1"/>
          </p:cNvSpPr>
          <p:nvPr>
            <p:ph idx="1"/>
          </p:nvPr>
        </p:nvSpPr>
        <p:spPr/>
        <p:txBody>
          <a:bodyPr>
            <a:normAutofit/>
          </a:bodyPr>
          <a:lstStyle/>
          <a:p>
            <a:r>
              <a:rPr lang="en-US" sz="2400" dirty="0" smtClean="0"/>
              <a:t>MDS features used to smooth page transitions</a:t>
            </a:r>
          </a:p>
          <a:p>
            <a:pPr lvl="1"/>
            <a:r>
              <a:rPr lang="en-US" sz="2000" dirty="0" smtClean="0"/>
              <a:t>Implemented with site-scoped feature that's </a:t>
            </a:r>
          </a:p>
          <a:p>
            <a:pPr lvl="1"/>
            <a:r>
              <a:rPr lang="en-US" sz="2000" dirty="0" smtClean="0"/>
              <a:t>MDS features is activated in Team Site by default</a:t>
            </a:r>
          </a:p>
          <a:p>
            <a:pPr lvl="1"/>
            <a:r>
              <a:rPr lang="en-US" sz="2000" dirty="0" smtClean="0"/>
              <a:t>Feature can be deactivated if change to URLs is undesirable</a:t>
            </a:r>
          </a:p>
          <a:p>
            <a:pPr lvl="1"/>
            <a:endParaRPr lang="en-US" sz="2000" dirty="0"/>
          </a:p>
          <a:p>
            <a:pPr lvl="1"/>
            <a:endParaRPr lang="en-US" sz="2000" dirty="0" smtClean="0"/>
          </a:p>
          <a:p>
            <a:endParaRPr lang="en-US" dirty="0"/>
          </a:p>
        </p:txBody>
      </p:sp>
      <p:pic>
        <p:nvPicPr>
          <p:cNvPr id="5" name="Picture 4"/>
          <p:cNvPicPr>
            <a:picLocks noChangeAspect="1"/>
          </p:cNvPicPr>
          <p:nvPr/>
        </p:nvPicPr>
        <p:blipFill>
          <a:blip r:embed="rId3"/>
          <a:stretch>
            <a:fillRect/>
          </a:stretch>
        </p:blipFill>
        <p:spPr>
          <a:xfrm>
            <a:off x="1172711" y="3124200"/>
            <a:ext cx="4981147" cy="1285830"/>
          </a:xfrm>
          <a:prstGeom prst="rect">
            <a:avLst/>
          </a:prstGeom>
          <a:ln>
            <a:solidFill>
              <a:schemeClr val="bg1">
                <a:lumMod val="50000"/>
              </a:schemeClr>
            </a:solidFill>
          </a:ln>
        </p:spPr>
      </p:pic>
      <p:grpSp>
        <p:nvGrpSpPr>
          <p:cNvPr id="13" name="Group 12"/>
          <p:cNvGrpSpPr/>
          <p:nvPr/>
        </p:nvGrpSpPr>
        <p:grpSpPr>
          <a:xfrm>
            <a:off x="362658" y="4648200"/>
            <a:ext cx="8171742" cy="1905000"/>
            <a:chOff x="381000" y="4267200"/>
            <a:chExt cx="7518003" cy="1752600"/>
          </a:xfrm>
        </p:grpSpPr>
        <p:pic>
          <p:nvPicPr>
            <p:cNvPr id="4" name="Picture 3"/>
            <p:cNvPicPr>
              <a:picLocks noChangeAspect="1"/>
            </p:cNvPicPr>
            <p:nvPr/>
          </p:nvPicPr>
          <p:blipFill rotWithShape="1">
            <a:blip r:embed="rId4"/>
            <a:srcRect r="23523" b="47249"/>
            <a:stretch/>
          </p:blipFill>
          <p:spPr>
            <a:xfrm>
              <a:off x="383877" y="4572000"/>
              <a:ext cx="3554801" cy="1447800"/>
            </a:xfrm>
            <a:prstGeom prst="rect">
              <a:avLst/>
            </a:prstGeom>
            <a:ln w="12700">
              <a:solidFill>
                <a:schemeClr val="tx1">
                  <a:lumMod val="50000"/>
                  <a:lumOff val="50000"/>
                </a:schemeClr>
              </a:solidFill>
            </a:ln>
          </p:spPr>
        </p:pic>
        <p:pic>
          <p:nvPicPr>
            <p:cNvPr id="6" name="Picture 5"/>
            <p:cNvPicPr>
              <a:picLocks noChangeAspect="1"/>
            </p:cNvPicPr>
            <p:nvPr/>
          </p:nvPicPr>
          <p:blipFill rotWithShape="1">
            <a:blip r:embed="rId5"/>
            <a:srcRect b="48796"/>
            <a:stretch/>
          </p:blipFill>
          <p:spPr>
            <a:xfrm>
              <a:off x="4266483" y="4572000"/>
              <a:ext cx="3632520" cy="1447800"/>
            </a:xfrm>
            <a:prstGeom prst="rect">
              <a:avLst/>
            </a:prstGeom>
            <a:ln w="12700">
              <a:solidFill>
                <a:schemeClr val="tx1">
                  <a:lumMod val="50000"/>
                  <a:lumOff val="50000"/>
                </a:schemeClr>
              </a:solidFill>
            </a:ln>
          </p:spPr>
        </p:pic>
        <p:sp>
          <p:nvSpPr>
            <p:cNvPr id="7" name="Rounded Rectangle 6"/>
            <p:cNvSpPr/>
            <p:nvPr/>
          </p:nvSpPr>
          <p:spPr>
            <a:xfrm>
              <a:off x="852578" y="4698768"/>
              <a:ext cx="2895600" cy="228600"/>
            </a:xfrm>
            <a:prstGeom prst="roundRect">
              <a:avLst/>
            </a:pr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38778" y="4724400"/>
              <a:ext cx="2057400" cy="228600"/>
            </a:xfrm>
            <a:prstGeom prst="roundRect">
              <a:avLst/>
            </a:pr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 y="4267200"/>
              <a:ext cx="3540508" cy="304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URL structure to site page with MDS feature activated</a:t>
              </a:r>
              <a:endParaRPr lang="en-US" sz="1050" dirty="0">
                <a:solidFill>
                  <a:schemeClr val="tx1"/>
                </a:solidFill>
              </a:endParaRPr>
            </a:p>
          </p:txBody>
        </p:sp>
        <p:sp>
          <p:nvSpPr>
            <p:cNvPr id="12" name="Rectangle 11"/>
            <p:cNvSpPr/>
            <p:nvPr/>
          </p:nvSpPr>
          <p:spPr>
            <a:xfrm>
              <a:off x="4281577" y="4267200"/>
              <a:ext cx="3617425" cy="304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URL structure to site page with MDS feature deactivated</a:t>
              </a:r>
              <a:endParaRPr lang="en-US" sz="1050" dirty="0">
                <a:solidFill>
                  <a:schemeClr val="tx1"/>
                </a:solidFill>
              </a:endParaRPr>
            </a:p>
          </p:txBody>
        </p:sp>
      </p:grpSp>
    </p:spTree>
    <p:extLst>
      <p:ext uri="{BB962C8B-B14F-4D97-AF65-F5344CB8AC3E}">
        <p14:creationId xmlns:p14="http://schemas.microsoft.com/office/powerpoint/2010/main" val="1621644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Contents</a:t>
            </a:r>
            <a:endParaRPr lang="en-US" dirty="0"/>
          </a:p>
        </p:txBody>
      </p:sp>
      <p:sp>
        <p:nvSpPr>
          <p:cNvPr id="3" name="Content Placeholder 2"/>
          <p:cNvSpPr>
            <a:spLocks noGrp="1"/>
          </p:cNvSpPr>
          <p:nvPr>
            <p:ph idx="1"/>
          </p:nvPr>
        </p:nvSpPr>
        <p:spPr/>
        <p:txBody>
          <a:bodyPr/>
          <a:lstStyle/>
          <a:p>
            <a:r>
              <a:rPr lang="en-US" dirty="0" smtClean="0"/>
              <a:t>Site Contents page shows…</a:t>
            </a:r>
          </a:p>
          <a:p>
            <a:pPr lvl="1"/>
            <a:r>
              <a:rPr lang="en-US" dirty="0" smtClean="0"/>
              <a:t>Lists in current site</a:t>
            </a:r>
          </a:p>
          <a:p>
            <a:pPr lvl="1"/>
            <a:r>
              <a:rPr lang="en-US" dirty="0" smtClean="0"/>
              <a:t>Document libraries in current site</a:t>
            </a:r>
          </a:p>
          <a:p>
            <a:pPr lvl="1"/>
            <a:r>
              <a:rPr lang="en-US" dirty="0" smtClean="0"/>
              <a:t>Apps available in current site</a:t>
            </a:r>
          </a:p>
          <a:p>
            <a:pPr lvl="1"/>
            <a:r>
              <a:rPr lang="en-US" dirty="0" smtClean="0"/>
              <a:t>Add an app icon</a:t>
            </a:r>
            <a:endParaRPr lang="en-US" dirty="0"/>
          </a:p>
        </p:txBody>
      </p:sp>
      <p:pic>
        <p:nvPicPr>
          <p:cNvPr id="5" name="Picture 4"/>
          <p:cNvPicPr>
            <a:picLocks noChangeAspect="1"/>
          </p:cNvPicPr>
          <p:nvPr/>
        </p:nvPicPr>
        <p:blipFill>
          <a:blip r:embed="rId3"/>
          <a:stretch>
            <a:fillRect/>
          </a:stretch>
        </p:blipFill>
        <p:spPr>
          <a:xfrm>
            <a:off x="1295400" y="3962400"/>
            <a:ext cx="5943600" cy="2586655"/>
          </a:xfrm>
          <a:prstGeom prst="rect">
            <a:avLst/>
          </a:prstGeom>
          <a:ln>
            <a:solidFill>
              <a:schemeClr val="bg1">
                <a:lumMod val="50000"/>
              </a:schemeClr>
            </a:solidFill>
          </a:ln>
        </p:spPr>
      </p:pic>
    </p:spTree>
    <p:extLst>
      <p:ext uri="{BB962C8B-B14F-4D97-AF65-F5344CB8AC3E}">
        <p14:creationId xmlns:p14="http://schemas.microsoft.com/office/powerpoint/2010/main" val="129009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87393"/>
          <p:cNvSpPr>
            <a:spLocks noGrp="1" noChangeArrowheads="1"/>
          </p:cNvSpPr>
          <p:nvPr>
            <p:ph type="title"/>
          </p:nvPr>
        </p:nvSpPr>
        <p:spPr/>
        <p:txBody>
          <a:bodyPr/>
          <a:lstStyle/>
          <a:p>
            <a:r>
              <a:rPr lang="en-US" dirty="0" smtClean="0"/>
              <a:t>SharePoint 2013 Architecture</a:t>
            </a:r>
          </a:p>
        </p:txBody>
      </p:sp>
      <p:sp>
        <p:nvSpPr>
          <p:cNvPr id="8194" name="Shape 187394"/>
          <p:cNvSpPr>
            <a:spLocks noGrp="1" noChangeArrowheads="1"/>
          </p:cNvSpPr>
          <p:nvPr>
            <p:ph idx="1"/>
          </p:nvPr>
        </p:nvSpPr>
        <p:spPr/>
        <p:txBody>
          <a:bodyPr/>
          <a:lstStyle/>
          <a:p>
            <a:r>
              <a:rPr lang="en-US" dirty="0" smtClean="0"/>
              <a:t>SharePoint 2013 runs on Windows Server</a:t>
            </a:r>
          </a:p>
          <a:p>
            <a:pPr lvl="1"/>
            <a:r>
              <a:rPr lang="en-US" dirty="0" smtClean="0"/>
              <a:t>SharePoint Server 2013 provides services</a:t>
            </a:r>
          </a:p>
          <a:p>
            <a:pPr lvl="1"/>
            <a:r>
              <a:rPr lang="en-US" dirty="0" smtClean="0"/>
              <a:t>SharePoint Foundation 2013 provides platform</a:t>
            </a:r>
          </a:p>
          <a:p>
            <a:pPr lvl="1"/>
            <a:r>
              <a:rPr lang="en-US" dirty="0" smtClean="0"/>
              <a:t>Runs on top of IIS</a:t>
            </a:r>
            <a:r>
              <a:rPr lang="en-US" dirty="0"/>
              <a:t>, </a:t>
            </a:r>
            <a:r>
              <a:rPr lang="en-US" dirty="0" smtClean="0"/>
              <a:t>the .NET Framework and </a:t>
            </a:r>
            <a:r>
              <a:rPr lang="en-US" dirty="0"/>
              <a:t>ASP.NET</a:t>
            </a:r>
          </a:p>
          <a:p>
            <a:pPr lvl="1"/>
            <a:endParaRPr lang="en-US" dirty="0" smtClean="0"/>
          </a:p>
        </p:txBody>
      </p:sp>
      <p:sp>
        <p:nvSpPr>
          <p:cNvPr id="2" name="Rectangle 1"/>
          <p:cNvSpPr/>
          <p:nvPr/>
        </p:nvSpPr>
        <p:spPr bwMode="auto">
          <a:xfrm>
            <a:off x="2133600" y="5801710"/>
            <a:ext cx="4876800" cy="446690"/>
          </a:xfrm>
          <a:prstGeom prst="rect">
            <a:avLst/>
          </a:prstGeom>
          <a:gradFill rotWithShape="1">
            <a:gsLst>
              <a:gs pos="0">
                <a:srgbClr val="8ECEB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600" dirty="0" smtClean="0">
                <a:latin typeface="+mj-lt"/>
              </a:rPr>
              <a:t>Windows Server 2012 </a:t>
            </a:r>
            <a:r>
              <a:rPr lang="en-US" sz="1200" dirty="0" smtClean="0">
                <a:solidFill>
                  <a:schemeClr val="tx1">
                    <a:lumMod val="65000"/>
                    <a:lumOff val="35000"/>
                  </a:schemeClr>
                </a:solidFill>
                <a:latin typeface="+mj-lt"/>
              </a:rPr>
              <a:t>(64-bit only)</a:t>
            </a:r>
            <a:endParaRPr lang="en-US" sz="1600" dirty="0">
              <a:solidFill>
                <a:schemeClr val="tx1">
                  <a:lumMod val="65000"/>
                  <a:lumOff val="35000"/>
                </a:schemeClr>
              </a:solidFill>
              <a:latin typeface="+mj-lt"/>
            </a:endParaRPr>
          </a:p>
        </p:txBody>
      </p:sp>
      <p:sp>
        <p:nvSpPr>
          <p:cNvPr id="6" name="Rectangle 5"/>
          <p:cNvSpPr/>
          <p:nvPr/>
        </p:nvSpPr>
        <p:spPr bwMode="auto">
          <a:xfrm>
            <a:off x="2133600" y="5265683"/>
            <a:ext cx="4876800" cy="446690"/>
          </a:xfrm>
          <a:prstGeom prst="rect">
            <a:avLst/>
          </a:prstGeom>
          <a:gradFill rotWithShape="1">
            <a:gsLst>
              <a:gs pos="0">
                <a:srgbClr val="8A8CD2">
                  <a:alpha val="74000"/>
                </a:srgb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600" dirty="0" smtClean="0">
                <a:latin typeface="+mj-lt"/>
              </a:rPr>
              <a:t>Internet Information Services  8.0 (IIS)</a:t>
            </a:r>
            <a:endParaRPr lang="en-US" sz="1600" dirty="0">
              <a:latin typeface="+mj-lt"/>
            </a:endParaRPr>
          </a:p>
        </p:txBody>
      </p:sp>
      <p:sp>
        <p:nvSpPr>
          <p:cNvPr id="7" name="Rectangle 6"/>
          <p:cNvSpPr/>
          <p:nvPr/>
        </p:nvSpPr>
        <p:spPr bwMode="auto">
          <a:xfrm>
            <a:off x="2133600" y="4729655"/>
            <a:ext cx="4876800" cy="446690"/>
          </a:xfrm>
          <a:prstGeom prst="rect">
            <a:avLst/>
          </a:prstGeom>
          <a:gradFill rotWithShape="1">
            <a:gsLst>
              <a:gs pos="19000">
                <a:srgbClr val="E0997C">
                  <a:alpha val="46000"/>
                </a:srgb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600" dirty="0" smtClean="0">
                <a:latin typeface="+mj-lt"/>
              </a:rPr>
              <a:t>.NET Framework 4.5 and ASP.NET 4.5</a:t>
            </a:r>
            <a:endParaRPr lang="en-US" sz="1600" dirty="0">
              <a:latin typeface="+mj-lt"/>
            </a:endParaRPr>
          </a:p>
        </p:txBody>
      </p:sp>
      <p:sp>
        <p:nvSpPr>
          <p:cNvPr id="8" name="Rectangle 7"/>
          <p:cNvSpPr/>
          <p:nvPr/>
        </p:nvSpPr>
        <p:spPr bwMode="auto">
          <a:xfrm>
            <a:off x="2133600" y="4193628"/>
            <a:ext cx="4876800" cy="446690"/>
          </a:xfrm>
          <a:prstGeom prst="rect">
            <a:avLst/>
          </a:prstGeom>
          <a:gradFill rotWithShape="1">
            <a:gsLst>
              <a:gs pos="0">
                <a:srgbClr val="BDE17B"/>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600" dirty="0" smtClean="0">
                <a:latin typeface="+mj-lt"/>
              </a:rPr>
              <a:t>SharePoint Foundation 2013</a:t>
            </a:r>
            <a:endParaRPr lang="en-US" sz="1600" dirty="0">
              <a:latin typeface="+mj-lt"/>
            </a:endParaRPr>
          </a:p>
        </p:txBody>
      </p:sp>
      <p:sp>
        <p:nvSpPr>
          <p:cNvPr id="9" name="Rectangle 8"/>
          <p:cNvSpPr/>
          <p:nvPr/>
        </p:nvSpPr>
        <p:spPr bwMode="auto">
          <a:xfrm>
            <a:off x="2133600" y="3657600"/>
            <a:ext cx="4876800" cy="44669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600" dirty="0" smtClean="0">
                <a:latin typeface="+mj-lt"/>
              </a:rPr>
              <a:t>SharePoint Server 2013</a:t>
            </a:r>
            <a:endParaRPr lang="en-US" sz="1600" dirty="0">
              <a:latin typeface="+mj-lt"/>
            </a:endParaRPr>
          </a:p>
        </p:txBody>
      </p:sp>
    </p:spTree>
    <p:extLst>
      <p:ext uri="{BB962C8B-B14F-4D97-AF65-F5344CB8AC3E}">
        <p14:creationId xmlns:p14="http://schemas.microsoft.com/office/powerpoint/2010/main" val="17309290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Apps</a:t>
            </a:r>
            <a:endParaRPr lang="en-US" dirty="0"/>
          </a:p>
        </p:txBody>
      </p:sp>
      <p:sp>
        <p:nvSpPr>
          <p:cNvPr id="5" name="Content Placeholder 4"/>
          <p:cNvSpPr>
            <a:spLocks noGrp="1"/>
          </p:cNvSpPr>
          <p:nvPr>
            <p:ph idx="1"/>
          </p:nvPr>
        </p:nvSpPr>
        <p:spPr/>
        <p:txBody>
          <a:bodyPr/>
          <a:lstStyle/>
          <a:p>
            <a:r>
              <a:rPr lang="en-US" dirty="0" smtClean="0"/>
              <a:t>Steps to create a new list</a:t>
            </a:r>
          </a:p>
          <a:p>
            <a:pPr marL="804862" lvl="1" indent="-457200">
              <a:buFont typeface="+mj-lt"/>
              <a:buAutoNum type="arabicPeriod"/>
            </a:pPr>
            <a:r>
              <a:rPr lang="en-US" dirty="0" smtClean="0"/>
              <a:t>Go to the </a:t>
            </a:r>
            <a:r>
              <a:rPr lang="en-US" b="1" dirty="0" smtClean="0"/>
              <a:t>Your Apps</a:t>
            </a:r>
            <a:r>
              <a:rPr lang="en-US" dirty="0" smtClean="0"/>
              <a:t> page</a:t>
            </a:r>
          </a:p>
          <a:p>
            <a:pPr marL="804862" lvl="1" indent="-457200">
              <a:buFont typeface="+mj-lt"/>
              <a:buAutoNum type="arabicPeriod"/>
            </a:pPr>
            <a:r>
              <a:rPr lang="en-US" dirty="0" smtClean="0"/>
              <a:t>Click on desired list type</a:t>
            </a:r>
          </a:p>
          <a:p>
            <a:pPr marL="804862" lvl="1" indent="-457200">
              <a:buFont typeface="+mj-lt"/>
              <a:buAutoNum type="arabicPeriod"/>
            </a:pPr>
            <a:r>
              <a:rPr lang="en-US" dirty="0" smtClean="0"/>
              <a:t>Provide title for new list</a:t>
            </a:r>
          </a:p>
          <a:p>
            <a:pPr marL="804862" lvl="1" indent="-457200">
              <a:buFont typeface="+mj-lt"/>
              <a:buAutoNum type="arabicPeriod"/>
            </a:pPr>
            <a:r>
              <a:rPr lang="en-US" dirty="0" smtClean="0"/>
              <a:t>Configure list as required</a:t>
            </a:r>
          </a:p>
          <a:p>
            <a:pPr marL="804862" lvl="1" indent="-457200">
              <a:buFont typeface="+mj-lt"/>
              <a:buAutoNum type="arabicPeriod"/>
            </a:pPr>
            <a:r>
              <a:rPr lang="en-US" dirty="0" smtClean="0"/>
              <a:t>Begin using list</a:t>
            </a:r>
            <a:endParaRPr lang="en-US" dirty="0"/>
          </a:p>
        </p:txBody>
      </p:sp>
      <p:pic>
        <p:nvPicPr>
          <p:cNvPr id="4" name="Picture 3"/>
          <p:cNvPicPr>
            <a:picLocks noChangeAspect="1"/>
          </p:cNvPicPr>
          <p:nvPr/>
        </p:nvPicPr>
        <p:blipFill>
          <a:blip r:embed="rId3"/>
          <a:stretch>
            <a:fillRect/>
          </a:stretch>
        </p:blipFill>
        <p:spPr>
          <a:xfrm>
            <a:off x="5181601" y="1600200"/>
            <a:ext cx="3581399" cy="3945877"/>
          </a:xfrm>
          <a:prstGeom prst="rect">
            <a:avLst/>
          </a:prstGeom>
          <a:ln>
            <a:solidFill>
              <a:schemeClr val="bg1">
                <a:lumMod val="50000"/>
              </a:schemeClr>
            </a:solidFill>
          </a:ln>
        </p:spPr>
      </p:pic>
    </p:spTree>
    <p:extLst>
      <p:ext uri="{BB962C8B-B14F-4D97-AF65-F5344CB8AC3E}">
        <p14:creationId xmlns:p14="http://schemas.microsoft.com/office/powerpoint/2010/main" val="1075856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Overview</a:t>
            </a:r>
          </a:p>
          <a:p>
            <a:pPr>
              <a:buFont typeface="Wingdings" panose="05000000000000000000" pitchFamily="2" charset="2"/>
              <a:buChar char="ü"/>
            </a:pPr>
            <a:r>
              <a:rPr lang="en-US" dirty="0" smtClean="0"/>
              <a:t>Office </a:t>
            </a:r>
            <a:r>
              <a:rPr lang="en-US" dirty="0"/>
              <a:t>365 versus SharePoint On-premises</a:t>
            </a:r>
            <a:endParaRPr lang="en-US" dirty="0" smtClean="0"/>
          </a:p>
          <a:p>
            <a:pPr>
              <a:buFont typeface="Wingdings" panose="05000000000000000000" pitchFamily="2" charset="2"/>
              <a:buChar char="ü"/>
            </a:pPr>
            <a:r>
              <a:rPr lang="en-US" dirty="0" smtClean="0"/>
              <a:t>Strategies for Building No Code Solutions</a:t>
            </a:r>
          </a:p>
          <a:p>
            <a:pPr>
              <a:buFont typeface="Wingdings" panose="05000000000000000000" pitchFamily="2" charset="2"/>
              <a:buChar char="ü"/>
            </a:pPr>
            <a:r>
              <a:rPr lang="en-US" dirty="0" smtClean="0"/>
              <a:t>Working with Team Sites in </a:t>
            </a:r>
            <a:r>
              <a:rPr lang="en-US" dirty="0"/>
              <a:t>SharePoint </a:t>
            </a:r>
            <a:r>
              <a:rPr lang="en-US" dirty="0" smtClean="0"/>
              <a:t>2013</a:t>
            </a:r>
          </a:p>
          <a:p>
            <a:pPr>
              <a:buFont typeface="Wingdings" panose="05000000000000000000" pitchFamily="2" charset="2"/>
              <a:buChar char="Ø"/>
            </a:pPr>
            <a:r>
              <a:rPr lang="en-US" dirty="0" smtClean="0"/>
              <a:t>Working with Composed Looks</a:t>
            </a:r>
          </a:p>
        </p:txBody>
      </p:sp>
    </p:spTree>
    <p:extLst>
      <p:ext uri="{BB962C8B-B14F-4D97-AF65-F5344CB8AC3E}">
        <p14:creationId xmlns:p14="http://schemas.microsoft.com/office/powerpoint/2010/main" val="1781958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Integration with Master Pages </a:t>
            </a:r>
            <a:endParaRPr lang="en-US" dirty="0"/>
          </a:p>
        </p:txBody>
      </p:sp>
      <p:sp>
        <p:nvSpPr>
          <p:cNvPr id="3" name="Content Placeholder 2"/>
          <p:cNvSpPr>
            <a:spLocks noGrp="1"/>
          </p:cNvSpPr>
          <p:nvPr>
            <p:ph idx="1"/>
          </p:nvPr>
        </p:nvSpPr>
        <p:spPr/>
        <p:txBody>
          <a:bodyPr>
            <a:normAutofit/>
          </a:bodyPr>
          <a:lstStyle/>
          <a:p>
            <a:r>
              <a:rPr lang="en-US" dirty="0" smtClean="0"/>
              <a:t>Each site has master page gallery</a:t>
            </a:r>
          </a:p>
          <a:p>
            <a:pPr lvl="1"/>
            <a:r>
              <a:rPr lang="en-US" dirty="0" smtClean="0"/>
              <a:t>Contains a set of master pages</a:t>
            </a:r>
          </a:p>
          <a:p>
            <a:pPr lvl="1"/>
            <a:r>
              <a:rPr lang="en-US" dirty="0" err="1" smtClean="0"/>
              <a:t>MasterUrl</a:t>
            </a:r>
            <a:r>
              <a:rPr lang="en-US" dirty="0" smtClean="0"/>
              <a:t> property of site points to current master page</a:t>
            </a:r>
          </a:p>
          <a:p>
            <a:endParaRPr lang="en-US" dirty="0"/>
          </a:p>
          <a:p>
            <a:r>
              <a:rPr lang="en-US" dirty="0" smtClean="0"/>
              <a:t>Standard SharePoint 2013 master pages</a:t>
            </a:r>
          </a:p>
          <a:p>
            <a:pPr lvl="1"/>
            <a:r>
              <a:rPr lang="en-US" dirty="0" err="1" smtClean="0"/>
              <a:t>Seattle.master</a:t>
            </a:r>
            <a:r>
              <a:rPr lang="en-US" dirty="0" smtClean="0"/>
              <a:t> - default used in SharePoint 2013</a:t>
            </a:r>
          </a:p>
          <a:p>
            <a:pPr lvl="1"/>
            <a:r>
              <a:rPr lang="en-US" dirty="0" err="1" smtClean="0"/>
              <a:t>Oslo.master</a:t>
            </a:r>
            <a:r>
              <a:rPr lang="en-US" dirty="0" smtClean="0"/>
              <a:t> - alternate master page</a:t>
            </a:r>
          </a:p>
          <a:p>
            <a:pPr lvl="1"/>
            <a:r>
              <a:rPr lang="en-US" dirty="0" smtClean="0"/>
              <a:t>V4.master - used for SharePoint 2010 UI mode</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280425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Look of a Site </a:t>
            </a:r>
            <a:endParaRPr lang="en-US" dirty="0"/>
          </a:p>
        </p:txBody>
      </p:sp>
      <p:pic>
        <p:nvPicPr>
          <p:cNvPr id="6" name="Picture 5"/>
          <p:cNvPicPr>
            <a:picLocks noChangeAspect="1"/>
          </p:cNvPicPr>
          <p:nvPr/>
        </p:nvPicPr>
        <p:blipFill>
          <a:blip r:embed="rId3"/>
          <a:stretch>
            <a:fillRect/>
          </a:stretch>
        </p:blipFill>
        <p:spPr>
          <a:xfrm>
            <a:off x="533400" y="1524000"/>
            <a:ext cx="4191000" cy="3048000"/>
          </a:xfrm>
          <a:prstGeom prst="rect">
            <a:avLst/>
          </a:prstGeom>
          <a:ln>
            <a:solidFill>
              <a:schemeClr val="bg1">
                <a:lumMod val="50000"/>
              </a:schemeClr>
            </a:solidFill>
          </a:ln>
        </p:spPr>
      </p:pic>
      <p:pic>
        <p:nvPicPr>
          <p:cNvPr id="4" name="Picture 3"/>
          <p:cNvPicPr>
            <a:picLocks noChangeAspect="1"/>
          </p:cNvPicPr>
          <p:nvPr/>
        </p:nvPicPr>
        <p:blipFill>
          <a:blip r:embed="rId4"/>
          <a:stretch>
            <a:fillRect/>
          </a:stretch>
        </p:blipFill>
        <p:spPr>
          <a:xfrm>
            <a:off x="5027946" y="3124200"/>
            <a:ext cx="3767138" cy="2579110"/>
          </a:xfrm>
          <a:prstGeom prst="rect">
            <a:avLst/>
          </a:prstGeom>
        </p:spPr>
      </p:pic>
      <p:sp>
        <p:nvSpPr>
          <p:cNvPr id="7" name="Oval 6"/>
          <p:cNvSpPr/>
          <p:nvPr/>
        </p:nvSpPr>
        <p:spPr>
          <a:xfrm>
            <a:off x="3810000" y="1905000"/>
            <a:ext cx="990600" cy="3048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6"/>
          </p:cNvCxnSpPr>
          <p:nvPr/>
        </p:nvCxnSpPr>
        <p:spPr>
          <a:xfrm>
            <a:off x="4800600" y="2057400"/>
            <a:ext cx="609600" cy="990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1527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Look and Feel of a Team Site in SharePoint 2013</a:t>
            </a:r>
            <a:endParaRPr lang="en-US" dirty="0"/>
          </a:p>
        </p:txBody>
      </p:sp>
    </p:spTree>
    <p:extLst>
      <p:ext uri="{BB962C8B-B14F-4D97-AF65-F5344CB8AC3E}">
        <p14:creationId xmlns:p14="http://schemas.microsoft.com/office/powerpoint/2010/main" val="447007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Overview</a:t>
            </a:r>
          </a:p>
          <a:p>
            <a:pPr>
              <a:buFont typeface="Wingdings" panose="05000000000000000000" pitchFamily="2" charset="2"/>
              <a:buChar char="ü"/>
            </a:pPr>
            <a:r>
              <a:rPr lang="en-US" dirty="0" smtClean="0"/>
              <a:t>Office </a:t>
            </a:r>
            <a:r>
              <a:rPr lang="en-US" dirty="0"/>
              <a:t>365 versus SharePoint On-premises</a:t>
            </a:r>
            <a:endParaRPr lang="en-US" dirty="0" smtClean="0"/>
          </a:p>
          <a:p>
            <a:pPr>
              <a:buFont typeface="Wingdings" panose="05000000000000000000" pitchFamily="2" charset="2"/>
              <a:buChar char="ü"/>
            </a:pPr>
            <a:r>
              <a:rPr lang="en-US" dirty="0" smtClean="0"/>
              <a:t>Strategies for Building No Code Solutions</a:t>
            </a:r>
          </a:p>
          <a:p>
            <a:pPr>
              <a:buFont typeface="Wingdings" panose="05000000000000000000" pitchFamily="2" charset="2"/>
              <a:buChar char="ü"/>
            </a:pPr>
            <a:r>
              <a:rPr lang="en-US" dirty="0" smtClean="0"/>
              <a:t>Working with Team Sites in </a:t>
            </a:r>
            <a:r>
              <a:rPr lang="en-US" dirty="0"/>
              <a:t>SharePoint </a:t>
            </a:r>
            <a:r>
              <a:rPr lang="en-US" dirty="0" smtClean="0"/>
              <a:t>2013</a:t>
            </a:r>
          </a:p>
          <a:p>
            <a:pPr>
              <a:buFont typeface="Wingdings" panose="05000000000000000000" pitchFamily="2" charset="2"/>
              <a:buChar char="ü"/>
            </a:pPr>
            <a:r>
              <a:rPr lang="en-US" dirty="0" smtClean="0"/>
              <a:t>Working with Composed Looks</a:t>
            </a:r>
          </a:p>
        </p:txBody>
      </p:sp>
    </p:spTree>
    <p:extLst>
      <p:ext uri="{BB962C8B-B14F-4D97-AF65-F5344CB8AC3E}">
        <p14:creationId xmlns:p14="http://schemas.microsoft.com/office/powerpoint/2010/main" val="1634671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676400" y="4051748"/>
            <a:ext cx="762000" cy="685800"/>
          </a:xfrm>
          <a:prstGeom prst="rect">
            <a:avLst/>
          </a:prstGeom>
          <a:gradFill rotWithShape="1">
            <a:gsLst>
              <a:gs pos="0">
                <a:srgbClr val="80DCD1"/>
              </a:gs>
              <a:gs pos="100000">
                <a:schemeClr val="bg1"/>
              </a:gs>
            </a:gsLst>
            <a:lin ang="5400000" scaled="1"/>
          </a:gradFill>
          <a:ln w="317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1600" dirty="0">
              <a:latin typeface="+mj-lt"/>
            </a:endParaRPr>
          </a:p>
        </p:txBody>
      </p:sp>
      <p:sp>
        <p:nvSpPr>
          <p:cNvPr id="2" name="Title 1"/>
          <p:cNvSpPr>
            <a:spLocks noGrp="1"/>
          </p:cNvSpPr>
          <p:nvPr>
            <p:ph type="title"/>
          </p:nvPr>
        </p:nvSpPr>
        <p:spPr/>
        <p:txBody>
          <a:bodyPr/>
          <a:lstStyle/>
          <a:p>
            <a:r>
              <a:rPr lang="en-US" dirty="0" smtClean="0"/>
              <a:t>SharePoint Farms</a:t>
            </a:r>
            <a:endParaRPr lang="en-US" dirty="0"/>
          </a:p>
        </p:txBody>
      </p:sp>
      <p:sp>
        <p:nvSpPr>
          <p:cNvPr id="3" name="Content Placeholder 2"/>
          <p:cNvSpPr>
            <a:spLocks noGrp="1"/>
          </p:cNvSpPr>
          <p:nvPr>
            <p:ph idx="1"/>
          </p:nvPr>
        </p:nvSpPr>
        <p:spPr/>
        <p:txBody>
          <a:bodyPr/>
          <a:lstStyle/>
          <a:p>
            <a:r>
              <a:rPr lang="en-US" dirty="0" smtClean="0"/>
              <a:t>Farm contains SQL Server database server</a:t>
            </a:r>
            <a:endParaRPr lang="en-US" dirty="0"/>
          </a:p>
          <a:p>
            <a:r>
              <a:rPr lang="en-US" dirty="0" smtClean="0"/>
              <a:t>Farm contains web server(s) running SharePoint</a:t>
            </a:r>
          </a:p>
          <a:p>
            <a:r>
              <a:rPr lang="en-US" dirty="0" smtClean="0"/>
              <a:t>Production farms contains many servers</a:t>
            </a:r>
          </a:p>
          <a:p>
            <a:r>
              <a:rPr lang="en-US" dirty="0" smtClean="0"/>
              <a:t>Simple farm can be built on a single server or VM</a:t>
            </a:r>
          </a:p>
          <a:p>
            <a:endParaRPr lang="en-US" dirty="0" smtClean="0"/>
          </a:p>
        </p:txBody>
      </p:sp>
      <p:pic>
        <p:nvPicPr>
          <p:cNvPr id="4" name="Picture 3"/>
          <p:cNvPicPr>
            <a:picLocks noChangeAspect="1"/>
          </p:cNvPicPr>
          <p:nvPr/>
        </p:nvPicPr>
        <p:blipFill>
          <a:blip r:embed="rId3"/>
          <a:stretch>
            <a:fillRect/>
          </a:stretch>
        </p:blipFill>
        <p:spPr>
          <a:xfrm>
            <a:off x="1782376" y="4145534"/>
            <a:ext cx="536910" cy="533400"/>
          </a:xfrm>
          <a:prstGeom prst="rect">
            <a:avLst/>
          </a:prstGeom>
        </p:spPr>
      </p:pic>
      <p:sp>
        <p:nvSpPr>
          <p:cNvPr id="7" name="Rectangle 6"/>
          <p:cNvSpPr/>
          <p:nvPr/>
        </p:nvSpPr>
        <p:spPr bwMode="auto">
          <a:xfrm>
            <a:off x="1676400" y="4889948"/>
            <a:ext cx="762000" cy="685800"/>
          </a:xfrm>
          <a:prstGeom prst="rect">
            <a:avLst/>
          </a:prstGeom>
          <a:gradFill rotWithShape="1">
            <a:gsLst>
              <a:gs pos="0">
                <a:srgbClr val="89C5D3"/>
              </a:gs>
              <a:gs pos="100000">
                <a:schemeClr val="bg1"/>
              </a:gs>
            </a:gsLst>
            <a:lin ang="5400000" scaled="1"/>
          </a:gradFill>
          <a:ln w="317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1600" dirty="0">
              <a:latin typeface="+mj-lt"/>
            </a:endParaRPr>
          </a:p>
        </p:txBody>
      </p:sp>
      <p:pic>
        <p:nvPicPr>
          <p:cNvPr id="6" name="Picture 5"/>
          <p:cNvPicPr>
            <a:picLocks noChangeAspect="1"/>
          </p:cNvPicPr>
          <p:nvPr/>
        </p:nvPicPr>
        <p:blipFill>
          <a:blip r:embed="rId4"/>
          <a:stretch>
            <a:fillRect/>
          </a:stretch>
        </p:blipFill>
        <p:spPr>
          <a:xfrm>
            <a:off x="1808752" y="4992525"/>
            <a:ext cx="503625" cy="481333"/>
          </a:xfrm>
          <a:prstGeom prst="rect">
            <a:avLst/>
          </a:prstGeom>
        </p:spPr>
      </p:pic>
      <p:sp>
        <p:nvSpPr>
          <p:cNvPr id="9" name="Rectangle 8"/>
          <p:cNvSpPr/>
          <p:nvPr/>
        </p:nvSpPr>
        <p:spPr bwMode="auto">
          <a:xfrm>
            <a:off x="1676400" y="5728148"/>
            <a:ext cx="762000" cy="685800"/>
          </a:xfrm>
          <a:prstGeom prst="rect">
            <a:avLst/>
          </a:prstGeom>
          <a:gradFill rotWithShape="1">
            <a:gsLst>
              <a:gs pos="0">
                <a:srgbClr val="D389C5"/>
              </a:gs>
              <a:gs pos="100000">
                <a:schemeClr val="bg1"/>
              </a:gs>
            </a:gsLst>
            <a:lin ang="5400000" scaled="1"/>
          </a:gradFill>
          <a:ln w="317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1600" dirty="0">
              <a:latin typeface="+mj-lt"/>
            </a:endParaRPr>
          </a:p>
        </p:txBody>
      </p:sp>
      <p:pic>
        <p:nvPicPr>
          <p:cNvPr id="8" name="Picture 7"/>
          <p:cNvPicPr>
            <a:picLocks noChangeAspect="1"/>
          </p:cNvPicPr>
          <p:nvPr/>
        </p:nvPicPr>
        <p:blipFill>
          <a:blip r:embed="rId5"/>
          <a:stretch>
            <a:fillRect/>
          </a:stretch>
        </p:blipFill>
        <p:spPr>
          <a:xfrm>
            <a:off x="1905000" y="5804348"/>
            <a:ext cx="304800" cy="529914"/>
          </a:xfrm>
          <a:prstGeom prst="rect">
            <a:avLst/>
          </a:prstGeom>
        </p:spPr>
      </p:pic>
      <p:pic>
        <p:nvPicPr>
          <p:cNvPr id="11" name="Picture 10"/>
          <p:cNvPicPr>
            <a:picLocks noChangeAspect="1"/>
          </p:cNvPicPr>
          <p:nvPr/>
        </p:nvPicPr>
        <p:blipFill>
          <a:blip r:embed="rId5"/>
          <a:stretch>
            <a:fillRect/>
          </a:stretch>
        </p:blipFill>
        <p:spPr>
          <a:xfrm>
            <a:off x="1940169" y="5784381"/>
            <a:ext cx="304800" cy="529914"/>
          </a:xfrm>
          <a:prstGeom prst="rect">
            <a:avLst/>
          </a:prstGeom>
        </p:spPr>
      </p:pic>
      <p:sp>
        <p:nvSpPr>
          <p:cNvPr id="10" name="Rectangle 9"/>
          <p:cNvSpPr/>
          <p:nvPr/>
        </p:nvSpPr>
        <p:spPr bwMode="auto">
          <a:xfrm>
            <a:off x="3555024" y="3733800"/>
            <a:ext cx="3493476" cy="2756347"/>
          </a:xfrm>
          <a:prstGeom prst="rect">
            <a:avLst/>
          </a:prstGeom>
          <a:gradFill rotWithShape="1">
            <a:gsLst>
              <a:gs pos="0">
                <a:srgbClr val="A4D289">
                  <a:alpha val="50000"/>
                </a:srgb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600" dirty="0" smtClean="0">
                <a:latin typeface="+mj-lt"/>
              </a:rPr>
              <a:t>SharePoint Farm</a:t>
            </a:r>
            <a:endParaRPr lang="en-US" sz="1600" dirty="0">
              <a:latin typeface="+mj-lt"/>
            </a:endParaRPr>
          </a:p>
        </p:txBody>
      </p:sp>
      <p:pic>
        <p:nvPicPr>
          <p:cNvPr id="13" name="Picture 12"/>
          <p:cNvPicPr>
            <a:picLocks noChangeAspect="1"/>
          </p:cNvPicPr>
          <p:nvPr/>
        </p:nvPicPr>
        <p:blipFill>
          <a:blip r:embed="rId6"/>
          <a:stretch>
            <a:fillRect/>
          </a:stretch>
        </p:blipFill>
        <p:spPr>
          <a:xfrm>
            <a:off x="4152900" y="4356548"/>
            <a:ext cx="489872" cy="679311"/>
          </a:xfrm>
          <a:prstGeom prst="rect">
            <a:avLst/>
          </a:prstGeom>
        </p:spPr>
      </p:pic>
      <p:pic>
        <p:nvPicPr>
          <p:cNvPr id="14" name="Picture 13"/>
          <p:cNvPicPr>
            <a:picLocks noChangeAspect="1"/>
          </p:cNvPicPr>
          <p:nvPr/>
        </p:nvPicPr>
        <p:blipFill>
          <a:blip r:embed="rId6"/>
          <a:stretch>
            <a:fillRect/>
          </a:stretch>
        </p:blipFill>
        <p:spPr>
          <a:xfrm>
            <a:off x="4196428" y="5194748"/>
            <a:ext cx="489872" cy="679311"/>
          </a:xfrm>
          <a:prstGeom prst="rect">
            <a:avLst/>
          </a:prstGeom>
        </p:spPr>
      </p:pic>
      <p:pic>
        <p:nvPicPr>
          <p:cNvPr id="15" name="Picture 14"/>
          <p:cNvPicPr>
            <a:picLocks noChangeAspect="1"/>
          </p:cNvPicPr>
          <p:nvPr/>
        </p:nvPicPr>
        <p:blipFill>
          <a:blip r:embed="rId7"/>
          <a:stretch>
            <a:fillRect/>
          </a:stretch>
        </p:blipFill>
        <p:spPr>
          <a:xfrm>
            <a:off x="5734567" y="4836739"/>
            <a:ext cx="628133" cy="878261"/>
          </a:xfrm>
          <a:prstGeom prst="rect">
            <a:avLst/>
          </a:prstGeom>
        </p:spPr>
      </p:pic>
      <p:sp>
        <p:nvSpPr>
          <p:cNvPr id="12" name="Rectangle 11"/>
          <p:cNvSpPr/>
          <p:nvPr/>
        </p:nvSpPr>
        <p:spPr bwMode="auto">
          <a:xfrm>
            <a:off x="3771900" y="4210011"/>
            <a:ext cx="1307122" cy="2089637"/>
          </a:xfrm>
          <a:prstGeom prst="rect">
            <a:avLst/>
          </a:prstGeom>
          <a:noFill/>
          <a:ln w="9525" algn="ctr">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nchor="b"/>
          <a:lstStyle/>
          <a:p>
            <a:pPr algn="ctr"/>
            <a:r>
              <a:rPr lang="en-US" sz="1200" dirty="0" smtClean="0">
                <a:latin typeface="+mj-lt"/>
              </a:rPr>
              <a:t>web servers</a:t>
            </a:r>
            <a:endParaRPr lang="en-US" sz="1200" dirty="0">
              <a:latin typeface="+mj-lt"/>
            </a:endParaRPr>
          </a:p>
        </p:txBody>
      </p:sp>
      <p:sp>
        <p:nvSpPr>
          <p:cNvPr id="17" name="Rectangle 16"/>
          <p:cNvSpPr/>
          <p:nvPr/>
        </p:nvSpPr>
        <p:spPr bwMode="auto">
          <a:xfrm>
            <a:off x="5295900" y="4204148"/>
            <a:ext cx="1512276" cy="2089637"/>
          </a:xfrm>
          <a:prstGeom prst="rect">
            <a:avLst/>
          </a:prstGeom>
          <a:noFill/>
          <a:ln w="9525" algn="ctr">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nchor="b"/>
          <a:lstStyle/>
          <a:p>
            <a:pPr algn="ctr"/>
            <a:r>
              <a:rPr lang="en-US" sz="1200" dirty="0">
                <a:latin typeface="+mj-lt"/>
              </a:rPr>
              <a:t>d</a:t>
            </a:r>
            <a:r>
              <a:rPr lang="en-US" sz="1200" dirty="0" smtClean="0">
                <a:latin typeface="+mj-lt"/>
              </a:rPr>
              <a:t>atabase server</a:t>
            </a:r>
            <a:endParaRPr lang="en-US" sz="1200" dirty="0">
              <a:latin typeface="+mj-lt"/>
            </a:endParaRPr>
          </a:p>
        </p:txBody>
      </p:sp>
      <p:cxnSp>
        <p:nvCxnSpPr>
          <p:cNvPr id="21" name="Straight Arrow Connector 20"/>
          <p:cNvCxnSpPr>
            <a:stCxn id="5" idx="3"/>
          </p:cNvCxnSpPr>
          <p:nvPr/>
        </p:nvCxnSpPr>
        <p:spPr bwMode="auto">
          <a:xfrm>
            <a:off x="2438400" y="4394648"/>
            <a:ext cx="876300" cy="228600"/>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3" name="Straight Arrow Connector 22"/>
          <p:cNvCxnSpPr>
            <a:stCxn id="9" idx="3"/>
          </p:cNvCxnSpPr>
          <p:nvPr/>
        </p:nvCxnSpPr>
        <p:spPr bwMode="auto">
          <a:xfrm flipV="1">
            <a:off x="2438400" y="5804348"/>
            <a:ext cx="888024" cy="266700"/>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5" name="Straight Arrow Connector 24"/>
          <p:cNvCxnSpPr>
            <a:stCxn id="7" idx="3"/>
          </p:cNvCxnSpPr>
          <p:nvPr/>
        </p:nvCxnSpPr>
        <p:spPr bwMode="auto">
          <a:xfrm>
            <a:off x="2438400" y="5232848"/>
            <a:ext cx="923193" cy="0"/>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sp>
        <p:nvSpPr>
          <p:cNvPr id="29" name="Flowchart: Magnetic Disk 28"/>
          <p:cNvSpPr/>
          <p:nvPr/>
        </p:nvSpPr>
        <p:spPr bwMode="auto">
          <a:xfrm>
            <a:off x="5943600" y="4270927"/>
            <a:ext cx="762168" cy="466621"/>
          </a:xfrm>
          <a:prstGeom prst="flowChartMagneticDisk">
            <a:avLst/>
          </a:prstGeom>
          <a:solidFill>
            <a:srgbClr val="D8B684"/>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900" dirty="0" err="1">
                <a:latin typeface="+mj-lt"/>
              </a:rPr>
              <a:t>C</a:t>
            </a:r>
            <a:r>
              <a:rPr lang="en-US" sz="900" dirty="0" err="1" smtClean="0">
                <a:latin typeface="+mj-lt"/>
              </a:rPr>
              <a:t>onfig</a:t>
            </a:r>
            <a:r>
              <a:rPr lang="en-US" sz="900" dirty="0" smtClean="0">
                <a:latin typeface="+mj-lt"/>
              </a:rPr>
              <a:t> DB</a:t>
            </a:r>
            <a:endParaRPr lang="en-US" sz="900" dirty="0">
              <a:latin typeface="+mj-lt"/>
            </a:endParaRPr>
          </a:p>
        </p:txBody>
      </p:sp>
    </p:spTree>
    <p:extLst>
      <p:ext uri="{BB962C8B-B14F-4D97-AF65-F5344CB8AC3E}">
        <p14:creationId xmlns:p14="http://schemas.microsoft.com/office/powerpoint/2010/main" val="7040506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par>
                                <p:cTn id="41" presetID="22" presetClass="entr" presetSubtype="8"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par>
                                <p:cTn id="50" presetID="22" presetClass="entr" presetSubtype="8"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2" grpId="0" animBg="1"/>
      <p:bldP spid="17"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Administration</a:t>
            </a:r>
            <a:endParaRPr lang="en-US" dirty="0"/>
          </a:p>
        </p:txBody>
      </p:sp>
      <p:sp>
        <p:nvSpPr>
          <p:cNvPr id="4" name="Content Placeholder 3"/>
          <p:cNvSpPr>
            <a:spLocks noGrp="1"/>
          </p:cNvSpPr>
          <p:nvPr>
            <p:ph idx="1"/>
          </p:nvPr>
        </p:nvSpPr>
        <p:spPr/>
        <p:txBody>
          <a:bodyPr/>
          <a:lstStyle/>
          <a:p>
            <a:pPr marL="0" indent="0">
              <a:buNone/>
            </a:pPr>
            <a:r>
              <a:rPr lang="en-US" dirty="0" smtClean="0"/>
              <a:t>Central Administration is for farm administrators</a:t>
            </a:r>
          </a:p>
          <a:p>
            <a:pPr marL="334962" lvl="1" indent="0">
              <a:buNone/>
            </a:pPr>
            <a:r>
              <a:rPr lang="en-US" dirty="0" smtClean="0"/>
              <a:t>Can be used to create and configure service applications</a:t>
            </a:r>
          </a:p>
          <a:p>
            <a:pPr marL="334962" lvl="1" indent="0">
              <a:buNone/>
            </a:pPr>
            <a:r>
              <a:rPr lang="en-US" dirty="0"/>
              <a:t>Can be used to </a:t>
            </a:r>
            <a:r>
              <a:rPr lang="en-US" dirty="0" smtClean="0"/>
              <a:t>create and configure web applications</a:t>
            </a:r>
          </a:p>
          <a:p>
            <a:pPr marL="334962" lvl="1" indent="0">
              <a:buNone/>
            </a:pPr>
            <a:r>
              <a:rPr lang="en-US" dirty="0"/>
              <a:t>Can be used to </a:t>
            </a:r>
            <a:r>
              <a:rPr lang="en-US" dirty="0" smtClean="0"/>
              <a:t>create and managed site collections</a:t>
            </a:r>
            <a:endParaRPr lang="en-US" dirty="0"/>
          </a:p>
          <a:p>
            <a:pPr marL="334962" lvl="1" indent="0">
              <a:buNone/>
            </a:pPr>
            <a:endParaRPr lang="en-US" dirty="0"/>
          </a:p>
          <a:p>
            <a:pPr marL="334962" lvl="1" indent="0">
              <a:buNone/>
            </a:pPr>
            <a:endParaRPr lang="en-US" dirty="0" smtClean="0"/>
          </a:p>
        </p:txBody>
      </p:sp>
      <p:pic>
        <p:nvPicPr>
          <p:cNvPr id="3" name="Picture 2"/>
          <p:cNvPicPr>
            <a:picLocks noChangeAspect="1"/>
          </p:cNvPicPr>
          <p:nvPr/>
        </p:nvPicPr>
        <p:blipFill>
          <a:blip r:embed="rId3"/>
          <a:stretch>
            <a:fillRect/>
          </a:stretch>
        </p:blipFill>
        <p:spPr>
          <a:xfrm>
            <a:off x="838199" y="3352800"/>
            <a:ext cx="6038293" cy="3048000"/>
          </a:xfrm>
          <a:prstGeom prst="rect">
            <a:avLst/>
          </a:prstGeom>
          <a:ln>
            <a:solidFill>
              <a:schemeClr val="tx1">
                <a:lumMod val="65000"/>
                <a:lumOff val="35000"/>
              </a:schemeClr>
            </a:solidFill>
          </a:ln>
        </p:spPr>
      </p:pic>
    </p:spTree>
    <p:extLst>
      <p:ext uri="{BB962C8B-B14F-4D97-AF65-F5344CB8AC3E}">
        <p14:creationId xmlns:p14="http://schemas.microsoft.com/office/powerpoint/2010/main" val="1364155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Service Applications</a:t>
            </a:r>
            <a:endParaRPr lang="en-US" dirty="0"/>
          </a:p>
        </p:txBody>
      </p:sp>
      <p:sp>
        <p:nvSpPr>
          <p:cNvPr id="3" name="Content Placeholder 2"/>
          <p:cNvSpPr>
            <a:spLocks noGrp="1"/>
          </p:cNvSpPr>
          <p:nvPr>
            <p:ph idx="1"/>
          </p:nvPr>
        </p:nvSpPr>
        <p:spPr/>
        <p:txBody>
          <a:bodyPr/>
          <a:lstStyle/>
          <a:p>
            <a:r>
              <a:rPr lang="en-US" dirty="0" smtClean="0"/>
              <a:t>SharePoint support service application model</a:t>
            </a:r>
          </a:p>
          <a:p>
            <a:pPr lvl="1"/>
            <a:r>
              <a:rPr lang="en-US" dirty="0" smtClean="0"/>
              <a:t>Service applications supply essential functionality</a:t>
            </a:r>
          </a:p>
          <a:p>
            <a:pPr lvl="1"/>
            <a:r>
              <a:rPr lang="en-US" dirty="0" smtClean="0"/>
              <a:t>Farm administrator creates service applications</a:t>
            </a:r>
          </a:p>
        </p:txBody>
      </p:sp>
      <p:pic>
        <p:nvPicPr>
          <p:cNvPr id="6" name="Picture 5"/>
          <p:cNvPicPr>
            <a:picLocks noChangeAspect="1"/>
          </p:cNvPicPr>
          <p:nvPr/>
        </p:nvPicPr>
        <p:blipFill>
          <a:blip r:embed="rId3"/>
          <a:stretch>
            <a:fillRect/>
          </a:stretch>
        </p:blipFill>
        <p:spPr>
          <a:xfrm>
            <a:off x="1239256" y="3048000"/>
            <a:ext cx="6665487" cy="3371850"/>
          </a:xfrm>
          <a:prstGeom prst="rect">
            <a:avLst/>
          </a:prstGeom>
          <a:ln w="6350">
            <a:solidFill>
              <a:schemeClr val="tx1"/>
            </a:solidFill>
          </a:ln>
        </p:spPr>
      </p:pic>
    </p:spTree>
    <p:extLst>
      <p:ext uri="{BB962C8B-B14F-4D97-AF65-F5344CB8AC3E}">
        <p14:creationId xmlns:p14="http://schemas.microsoft.com/office/powerpoint/2010/main" val="3052670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Application Management</a:t>
            </a:r>
            <a:endParaRPr lang="en-US" dirty="0"/>
          </a:p>
        </p:txBody>
      </p:sp>
      <p:sp>
        <p:nvSpPr>
          <p:cNvPr id="3" name="Content Placeholder 2"/>
          <p:cNvSpPr>
            <a:spLocks noGrp="1"/>
          </p:cNvSpPr>
          <p:nvPr>
            <p:ph idx="1"/>
          </p:nvPr>
        </p:nvSpPr>
        <p:spPr/>
        <p:txBody>
          <a:bodyPr>
            <a:normAutofit/>
          </a:bodyPr>
          <a:lstStyle/>
          <a:p>
            <a:r>
              <a:rPr lang="en-US" sz="2400" dirty="0" smtClean="0"/>
              <a:t>Use ribbon buttons to configure service applications</a:t>
            </a:r>
          </a:p>
          <a:p>
            <a:pPr marL="687387" lvl="2" indent="0">
              <a:buNone/>
            </a:pPr>
            <a:r>
              <a:rPr lang="en-US" sz="1600" b="1" dirty="0" smtClean="0"/>
              <a:t>Manage</a:t>
            </a:r>
            <a:r>
              <a:rPr lang="en-US" sz="1600" dirty="0" smtClean="0"/>
              <a:t> - navigate to main administrative page for service application</a:t>
            </a:r>
          </a:p>
          <a:p>
            <a:pPr marL="687387" lvl="2" indent="0">
              <a:buNone/>
            </a:pPr>
            <a:r>
              <a:rPr lang="en-US" sz="1600" b="1" dirty="0" smtClean="0"/>
              <a:t>Administrators</a:t>
            </a:r>
            <a:r>
              <a:rPr lang="en-US" sz="1600" dirty="0" smtClean="0"/>
              <a:t> - set who can administrate/configure this service application</a:t>
            </a:r>
          </a:p>
          <a:p>
            <a:pPr marL="679450" lvl="2" indent="0">
              <a:buNone/>
            </a:pPr>
            <a:r>
              <a:rPr lang="en-US" sz="1600" b="1" dirty="0" smtClean="0"/>
              <a:t>Properties</a:t>
            </a:r>
            <a:r>
              <a:rPr lang="en-US" sz="1600" dirty="0" smtClean="0"/>
              <a:t> - view and modify properties such as database location</a:t>
            </a:r>
          </a:p>
          <a:p>
            <a:pPr marL="679450" lvl="2" indent="0">
              <a:buNone/>
            </a:pPr>
            <a:r>
              <a:rPr lang="en-US" sz="1600" b="1" dirty="0" smtClean="0"/>
              <a:t>Publish</a:t>
            </a:r>
            <a:r>
              <a:rPr lang="en-US" sz="1600" dirty="0" smtClean="0"/>
              <a:t> - configure service application for access by other farms</a:t>
            </a:r>
          </a:p>
          <a:p>
            <a:pPr marL="679450" lvl="2" indent="0">
              <a:buNone/>
            </a:pPr>
            <a:r>
              <a:rPr lang="en-US" sz="1600" b="1" dirty="0" smtClean="0"/>
              <a:t>Permissions</a:t>
            </a:r>
            <a:r>
              <a:rPr lang="en-US" sz="1600" dirty="0" smtClean="0"/>
              <a:t> - configure which users can use this service application</a:t>
            </a:r>
            <a:endParaRPr lang="en-US" sz="1600" dirty="0"/>
          </a:p>
        </p:txBody>
      </p:sp>
      <p:pic>
        <p:nvPicPr>
          <p:cNvPr id="4" name="Picture 3"/>
          <p:cNvPicPr>
            <a:picLocks noChangeAspect="1"/>
          </p:cNvPicPr>
          <p:nvPr/>
        </p:nvPicPr>
        <p:blipFill>
          <a:blip r:embed="rId3"/>
          <a:stretch>
            <a:fillRect/>
          </a:stretch>
        </p:blipFill>
        <p:spPr>
          <a:xfrm>
            <a:off x="1219200" y="3581400"/>
            <a:ext cx="6096000" cy="2133600"/>
          </a:xfrm>
          <a:prstGeom prst="rect">
            <a:avLst/>
          </a:prstGeom>
          <a:ln>
            <a:solidFill>
              <a:schemeClr val="bg1">
                <a:lumMod val="50000"/>
              </a:schemeClr>
            </a:solidFill>
          </a:ln>
        </p:spPr>
      </p:pic>
      <p:sp>
        <p:nvSpPr>
          <p:cNvPr id="5" name="Rectangle 4"/>
          <p:cNvSpPr/>
          <p:nvPr/>
        </p:nvSpPr>
        <p:spPr>
          <a:xfrm>
            <a:off x="5029200" y="5943600"/>
            <a:ext cx="1295400" cy="609600"/>
          </a:xfrm>
          <a:prstGeom prst="rect">
            <a:avLst/>
          </a:prstGeom>
          <a:solidFill>
            <a:schemeClr val="accent2">
              <a:lumMod val="40000"/>
              <a:lumOff val="6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solidFill>
              </a:rPr>
              <a:t>Administrator</a:t>
            </a:r>
          </a:p>
          <a:p>
            <a:pPr algn="ctr"/>
            <a:r>
              <a:rPr lang="en-US" sz="1200" dirty="0" smtClean="0">
                <a:solidFill>
                  <a:schemeClr val="accent1"/>
                </a:solidFill>
              </a:rPr>
              <a:t>Permissions</a:t>
            </a:r>
            <a:endParaRPr lang="en-US" sz="1200" dirty="0">
              <a:solidFill>
                <a:schemeClr val="accent1"/>
              </a:solidFill>
            </a:endParaRPr>
          </a:p>
        </p:txBody>
      </p:sp>
      <p:sp>
        <p:nvSpPr>
          <p:cNvPr id="6" name="Rectangle 5"/>
          <p:cNvSpPr/>
          <p:nvPr/>
        </p:nvSpPr>
        <p:spPr>
          <a:xfrm>
            <a:off x="6858000" y="5943600"/>
            <a:ext cx="1295400" cy="609600"/>
          </a:xfrm>
          <a:prstGeom prst="rect">
            <a:avLst/>
          </a:prstGeom>
          <a:solidFill>
            <a:schemeClr val="accent2">
              <a:lumMod val="40000"/>
              <a:lumOff val="6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solidFill>
              </a:rPr>
              <a:t>User</a:t>
            </a:r>
          </a:p>
          <a:p>
            <a:pPr algn="ctr"/>
            <a:r>
              <a:rPr lang="en-US" sz="1200" dirty="0" smtClean="0">
                <a:solidFill>
                  <a:schemeClr val="accent1"/>
                </a:solidFill>
              </a:rPr>
              <a:t>Permissions</a:t>
            </a:r>
            <a:endParaRPr lang="en-US" sz="1200" dirty="0">
              <a:solidFill>
                <a:schemeClr val="accent1"/>
              </a:solidFill>
            </a:endParaRPr>
          </a:p>
        </p:txBody>
      </p:sp>
      <p:cxnSp>
        <p:nvCxnSpPr>
          <p:cNvPr id="8" name="Straight Arrow Connector 7"/>
          <p:cNvCxnSpPr>
            <a:stCxn id="5" idx="0"/>
          </p:cNvCxnSpPr>
          <p:nvPr/>
        </p:nvCxnSpPr>
        <p:spPr>
          <a:xfrm flipH="1" flipV="1">
            <a:off x="4800600" y="5334000"/>
            <a:ext cx="876300" cy="609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H="1" flipV="1">
            <a:off x="7010400" y="5257800"/>
            <a:ext cx="495300" cy="685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145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381000" y="5057475"/>
            <a:ext cx="6172200" cy="1479698"/>
          </a:xfrm>
          <a:prstGeom prst="rect">
            <a:avLst/>
          </a:prstGeom>
          <a:ln w="28575">
            <a:solidFill>
              <a:schemeClr val="bg1">
                <a:lumMod val="85000"/>
              </a:schemeClr>
            </a:solidFill>
          </a:ln>
        </p:spPr>
      </p:pic>
      <p:sp>
        <p:nvSpPr>
          <p:cNvPr id="2" name="Title 1"/>
          <p:cNvSpPr>
            <a:spLocks noGrp="1"/>
          </p:cNvSpPr>
          <p:nvPr>
            <p:ph type="title"/>
          </p:nvPr>
        </p:nvSpPr>
        <p:spPr/>
        <p:txBody>
          <a:bodyPr/>
          <a:lstStyle/>
          <a:p>
            <a:r>
              <a:rPr lang="en-US" smtClean="0"/>
              <a:t>Web Applications</a:t>
            </a:r>
            <a:endParaRPr lang="en-US"/>
          </a:p>
        </p:txBody>
      </p:sp>
      <p:sp>
        <p:nvSpPr>
          <p:cNvPr id="3" name="Content Placeholder 2"/>
          <p:cNvSpPr>
            <a:spLocks noGrp="1"/>
          </p:cNvSpPr>
          <p:nvPr>
            <p:ph idx="1"/>
          </p:nvPr>
        </p:nvSpPr>
        <p:spPr/>
        <p:txBody>
          <a:bodyPr>
            <a:normAutofit/>
          </a:bodyPr>
          <a:lstStyle/>
          <a:p>
            <a:r>
              <a:rPr lang="en-US" sz="2400" dirty="0" smtClean="0"/>
              <a:t>Web applications created to host SharePoint sites</a:t>
            </a:r>
          </a:p>
          <a:p>
            <a:pPr lvl="1"/>
            <a:r>
              <a:rPr lang="en-US" sz="2000" dirty="0" smtClean="0"/>
              <a:t>Web application is SharePoint object built on top of IIS Web sites</a:t>
            </a:r>
          </a:p>
          <a:p>
            <a:pPr lvl="1"/>
            <a:r>
              <a:rPr lang="en-US" sz="2000" dirty="0" smtClean="0"/>
              <a:t>Web application stores site data in content database(s)</a:t>
            </a:r>
          </a:p>
          <a:p>
            <a:pPr lvl="1"/>
            <a:r>
              <a:rPr lang="en-US" sz="2000" dirty="0" smtClean="0"/>
              <a:t>Web application is scope for configuring service applications</a:t>
            </a:r>
            <a:br>
              <a:rPr lang="en-US" sz="2000" dirty="0" smtClean="0"/>
            </a:br>
            <a:r>
              <a:rPr lang="en-US" sz="1600" i="1" dirty="0" smtClean="0"/>
              <a:t>this is the way it's usually done in on-premises SharePoint farms</a:t>
            </a:r>
            <a:endParaRPr lang="en-US" sz="2000" dirty="0" smtClean="0"/>
          </a:p>
        </p:txBody>
      </p:sp>
      <p:grpSp>
        <p:nvGrpSpPr>
          <p:cNvPr id="17" name="Group 16"/>
          <p:cNvGrpSpPr/>
          <p:nvPr/>
        </p:nvGrpSpPr>
        <p:grpSpPr>
          <a:xfrm>
            <a:off x="4191000" y="3417964"/>
            <a:ext cx="4343400" cy="2171700"/>
            <a:chOff x="3733799" y="3352800"/>
            <a:chExt cx="4572000" cy="2286000"/>
          </a:xfrm>
        </p:grpSpPr>
        <p:sp>
          <p:nvSpPr>
            <p:cNvPr id="16" name="Rectangle 15"/>
            <p:cNvSpPr/>
            <p:nvPr/>
          </p:nvSpPr>
          <p:spPr>
            <a:xfrm>
              <a:off x="3733799" y="3352800"/>
              <a:ext cx="4572000" cy="228600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3886200" y="3465885"/>
              <a:ext cx="4267200" cy="2051955"/>
              <a:chOff x="1171837" y="3476237"/>
              <a:chExt cx="6524363" cy="3137348"/>
            </a:xfrm>
          </p:grpSpPr>
          <p:sp>
            <p:nvSpPr>
              <p:cNvPr id="13" name="Rectangle 12"/>
              <p:cNvSpPr/>
              <p:nvPr/>
            </p:nvSpPr>
            <p:spPr bwMode="auto">
              <a:xfrm>
                <a:off x="2743200" y="3476237"/>
                <a:ext cx="4953000" cy="3137348"/>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400" dirty="0" smtClean="0"/>
                  <a:t>SharePoint Farm</a:t>
                </a:r>
                <a:endParaRPr lang="en-US" sz="1400" dirty="0"/>
              </a:p>
            </p:txBody>
          </p:sp>
          <p:sp>
            <p:nvSpPr>
              <p:cNvPr id="27" name="Rectangle 26"/>
              <p:cNvSpPr/>
              <p:nvPr/>
            </p:nvSpPr>
            <p:spPr bwMode="auto">
              <a:xfrm>
                <a:off x="2895600" y="3857238"/>
                <a:ext cx="3335213" cy="2620107"/>
              </a:xfrm>
              <a:prstGeom prst="rect">
                <a:avLst/>
              </a:prstGeom>
              <a:noFill/>
              <a:ln w="9525" algn="ctr">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nchor="b"/>
              <a:lstStyle/>
              <a:p>
                <a:pPr algn="ctr"/>
                <a:r>
                  <a:rPr lang="en-US" sz="1200" dirty="0" smtClean="0"/>
                  <a:t>Web Applications</a:t>
                </a:r>
                <a:endParaRPr lang="en-US" sz="1200" dirty="0"/>
              </a:p>
            </p:txBody>
          </p:sp>
          <p:sp>
            <p:nvSpPr>
              <p:cNvPr id="6" name="Rectangle 5"/>
              <p:cNvSpPr/>
              <p:nvPr/>
            </p:nvSpPr>
            <p:spPr bwMode="auto">
              <a:xfrm>
                <a:off x="1171837" y="3822069"/>
                <a:ext cx="762000" cy="685800"/>
              </a:xfrm>
              <a:prstGeom prst="rect">
                <a:avLst/>
              </a:prstGeom>
              <a:gradFill rotWithShape="1">
                <a:gsLst>
                  <a:gs pos="0">
                    <a:srgbClr val="80DCD1"/>
                  </a:gs>
                  <a:gs pos="100000">
                    <a:schemeClr val="bg1"/>
                  </a:gs>
                </a:gsLst>
                <a:lin ang="5400000" scaled="1"/>
              </a:gradFill>
              <a:ln w="317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dirty="0">
                  <a:latin typeface="Tekton Pro" pitchFamily="34" charset="0"/>
                </a:endParaRPr>
              </a:p>
            </p:txBody>
          </p:sp>
          <p:pic>
            <p:nvPicPr>
              <p:cNvPr id="7" name="Picture 6"/>
              <p:cNvPicPr>
                <a:picLocks noChangeAspect="1"/>
              </p:cNvPicPr>
              <p:nvPr/>
            </p:nvPicPr>
            <p:blipFill>
              <a:blip r:embed="rId4"/>
              <a:stretch>
                <a:fillRect/>
              </a:stretch>
            </p:blipFill>
            <p:spPr>
              <a:xfrm>
                <a:off x="1277813" y="3915855"/>
                <a:ext cx="536910" cy="533400"/>
              </a:xfrm>
              <a:prstGeom prst="rect">
                <a:avLst/>
              </a:prstGeom>
            </p:spPr>
          </p:pic>
          <p:sp>
            <p:nvSpPr>
              <p:cNvPr id="8" name="Rectangle 7"/>
              <p:cNvSpPr/>
              <p:nvPr/>
            </p:nvSpPr>
            <p:spPr bwMode="auto">
              <a:xfrm>
                <a:off x="1171837" y="4660269"/>
                <a:ext cx="762000" cy="685800"/>
              </a:xfrm>
              <a:prstGeom prst="rect">
                <a:avLst/>
              </a:prstGeom>
              <a:gradFill rotWithShape="1">
                <a:gsLst>
                  <a:gs pos="0">
                    <a:srgbClr val="89C5D3"/>
                  </a:gs>
                  <a:gs pos="100000">
                    <a:schemeClr val="bg1"/>
                  </a:gs>
                </a:gsLst>
                <a:lin ang="5400000" scaled="1"/>
              </a:gradFill>
              <a:ln w="317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dirty="0">
                  <a:latin typeface="Tekton Pro" pitchFamily="34" charset="0"/>
                </a:endParaRPr>
              </a:p>
            </p:txBody>
          </p:sp>
          <p:pic>
            <p:nvPicPr>
              <p:cNvPr id="9" name="Picture 8"/>
              <p:cNvPicPr>
                <a:picLocks noChangeAspect="1"/>
              </p:cNvPicPr>
              <p:nvPr/>
            </p:nvPicPr>
            <p:blipFill>
              <a:blip r:embed="rId5"/>
              <a:stretch>
                <a:fillRect/>
              </a:stretch>
            </p:blipFill>
            <p:spPr>
              <a:xfrm>
                <a:off x="1304189" y="4762846"/>
                <a:ext cx="503625" cy="481333"/>
              </a:xfrm>
              <a:prstGeom prst="rect">
                <a:avLst/>
              </a:prstGeom>
            </p:spPr>
          </p:pic>
          <p:sp>
            <p:nvSpPr>
              <p:cNvPr id="10" name="Rectangle 9"/>
              <p:cNvSpPr/>
              <p:nvPr/>
            </p:nvSpPr>
            <p:spPr bwMode="auto">
              <a:xfrm>
                <a:off x="1171837" y="5498469"/>
                <a:ext cx="762000" cy="685800"/>
              </a:xfrm>
              <a:prstGeom prst="rect">
                <a:avLst/>
              </a:prstGeom>
              <a:gradFill rotWithShape="1">
                <a:gsLst>
                  <a:gs pos="0">
                    <a:srgbClr val="D389C5"/>
                  </a:gs>
                  <a:gs pos="100000">
                    <a:schemeClr val="bg1"/>
                  </a:gs>
                </a:gsLst>
                <a:lin ang="5400000" scaled="1"/>
              </a:gradFill>
              <a:ln w="317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dirty="0">
                  <a:latin typeface="Tekton Pro" pitchFamily="34" charset="0"/>
                </a:endParaRPr>
              </a:p>
            </p:txBody>
          </p:sp>
          <p:pic>
            <p:nvPicPr>
              <p:cNvPr id="11" name="Picture 10"/>
              <p:cNvPicPr>
                <a:picLocks noChangeAspect="1"/>
              </p:cNvPicPr>
              <p:nvPr/>
            </p:nvPicPr>
            <p:blipFill>
              <a:blip r:embed="rId6"/>
              <a:stretch>
                <a:fillRect/>
              </a:stretch>
            </p:blipFill>
            <p:spPr>
              <a:xfrm>
                <a:off x="1400437" y="5574669"/>
                <a:ext cx="304800" cy="529914"/>
              </a:xfrm>
              <a:prstGeom prst="rect">
                <a:avLst/>
              </a:prstGeom>
            </p:spPr>
          </p:pic>
          <p:pic>
            <p:nvPicPr>
              <p:cNvPr id="12" name="Picture 11"/>
              <p:cNvPicPr>
                <a:picLocks noChangeAspect="1"/>
              </p:cNvPicPr>
              <p:nvPr/>
            </p:nvPicPr>
            <p:blipFill>
              <a:blip r:embed="rId6"/>
              <a:stretch>
                <a:fillRect/>
              </a:stretch>
            </p:blipFill>
            <p:spPr>
              <a:xfrm>
                <a:off x="1435606" y="5554702"/>
                <a:ext cx="304800" cy="529914"/>
              </a:xfrm>
              <a:prstGeom prst="rect">
                <a:avLst/>
              </a:prstGeom>
            </p:spPr>
          </p:pic>
          <p:sp>
            <p:nvSpPr>
              <p:cNvPr id="23" name="Rectangle 22"/>
              <p:cNvSpPr/>
              <p:nvPr/>
            </p:nvSpPr>
            <p:spPr bwMode="auto">
              <a:xfrm>
                <a:off x="2977661" y="5617720"/>
                <a:ext cx="3118339" cy="446690"/>
              </a:xfrm>
              <a:prstGeom prst="rect">
                <a:avLst/>
              </a:prstGeom>
              <a:gradFill rotWithShape="1">
                <a:gsLst>
                  <a:gs pos="0">
                    <a:srgbClr val="8A8CD2">
                      <a:alpha val="74000"/>
                    </a:srgb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700" dirty="0" smtClean="0">
                    <a:latin typeface="+mj-lt"/>
                  </a:rPr>
                  <a:t>SharePoint Central Administration</a:t>
                </a:r>
              </a:p>
              <a:p>
                <a:pPr algn="ctr"/>
                <a:r>
                  <a:rPr lang="en-US" sz="700" b="1" dirty="0" smtClean="0">
                    <a:solidFill>
                      <a:srgbClr val="000099"/>
                    </a:solidFill>
                  </a:rPr>
                  <a:t>https://wingtipserver:9999</a:t>
                </a:r>
                <a:endParaRPr lang="en-US" sz="600" b="1" dirty="0">
                  <a:solidFill>
                    <a:srgbClr val="000099"/>
                  </a:solidFill>
                </a:endParaRPr>
              </a:p>
            </p:txBody>
          </p:sp>
          <p:sp>
            <p:nvSpPr>
              <p:cNvPr id="24" name="Rectangle 23"/>
              <p:cNvSpPr/>
              <p:nvPr/>
            </p:nvSpPr>
            <p:spPr bwMode="auto">
              <a:xfrm>
                <a:off x="2977661" y="5081692"/>
                <a:ext cx="3118339" cy="446690"/>
              </a:xfrm>
              <a:prstGeom prst="rect">
                <a:avLst/>
              </a:prstGeom>
              <a:gradFill rotWithShape="1">
                <a:gsLst>
                  <a:gs pos="19000">
                    <a:srgbClr val="E0997C">
                      <a:alpha val="46000"/>
                    </a:srgb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700" dirty="0" smtClean="0">
                    <a:latin typeface="+mj-lt"/>
                  </a:rPr>
                  <a:t>Wingtip HNSC Web Application</a:t>
                </a:r>
                <a:endParaRPr lang="en-US" sz="500" dirty="0" smtClean="0">
                  <a:latin typeface="+mj-lt"/>
                </a:endParaRPr>
              </a:p>
              <a:p>
                <a:pPr algn="ctr"/>
                <a:r>
                  <a:rPr lang="en-US" sz="700" b="1" dirty="0" smtClean="0">
                    <a:solidFill>
                      <a:srgbClr val="000099"/>
                    </a:solidFill>
                  </a:rPr>
                  <a:t>http://wingtipserver</a:t>
                </a:r>
                <a:endParaRPr lang="en-US" sz="700" b="1" dirty="0">
                  <a:solidFill>
                    <a:srgbClr val="000099"/>
                  </a:solidFill>
                </a:endParaRPr>
              </a:p>
            </p:txBody>
          </p:sp>
          <p:sp>
            <p:nvSpPr>
              <p:cNvPr id="25" name="Rectangle 24"/>
              <p:cNvSpPr/>
              <p:nvPr/>
            </p:nvSpPr>
            <p:spPr bwMode="auto">
              <a:xfrm>
                <a:off x="2977661" y="4545665"/>
                <a:ext cx="3118339" cy="446690"/>
              </a:xfrm>
              <a:prstGeom prst="rect">
                <a:avLst/>
              </a:prstGeom>
              <a:gradFill rotWithShape="1">
                <a:gsLst>
                  <a:gs pos="0">
                    <a:srgbClr val="BDE17B"/>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700" dirty="0" smtClean="0">
                    <a:latin typeface="+mj-lt"/>
                  </a:rPr>
                  <a:t>Wingtip My Site Host Web Application</a:t>
                </a:r>
              </a:p>
              <a:p>
                <a:pPr algn="ctr"/>
                <a:r>
                  <a:rPr lang="en-US" sz="700" b="1" dirty="0" smtClean="0">
                    <a:solidFill>
                      <a:srgbClr val="000099"/>
                    </a:solidFill>
                  </a:rPr>
                  <a:t>http://my.wingtip.com</a:t>
                </a:r>
                <a:endParaRPr lang="en-US" sz="500" b="1" dirty="0">
                  <a:solidFill>
                    <a:srgbClr val="000099"/>
                  </a:solidFill>
                </a:endParaRPr>
              </a:p>
            </p:txBody>
          </p:sp>
          <p:sp>
            <p:nvSpPr>
              <p:cNvPr id="26" name="Rectangle 25"/>
              <p:cNvSpPr/>
              <p:nvPr/>
            </p:nvSpPr>
            <p:spPr bwMode="auto">
              <a:xfrm>
                <a:off x="2977661" y="4009637"/>
                <a:ext cx="3118339" cy="44669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700" dirty="0" smtClean="0">
                    <a:latin typeface="+mj-lt"/>
                  </a:rPr>
                  <a:t>Wingtip Intranet</a:t>
                </a:r>
              </a:p>
              <a:p>
                <a:pPr algn="ctr"/>
                <a:r>
                  <a:rPr lang="en-US" sz="700" b="1" dirty="0" smtClean="0">
                    <a:solidFill>
                      <a:srgbClr val="000099"/>
                    </a:solidFill>
                  </a:rPr>
                  <a:t>http:/intranet.wingtip.com</a:t>
                </a:r>
                <a:endParaRPr lang="en-US" sz="900" b="1" dirty="0">
                  <a:solidFill>
                    <a:srgbClr val="000099"/>
                  </a:solidFill>
                </a:endParaRPr>
              </a:p>
            </p:txBody>
          </p:sp>
          <p:sp>
            <p:nvSpPr>
              <p:cNvPr id="28" name="Flowchart: Magnetic Disk 27"/>
              <p:cNvSpPr/>
              <p:nvPr/>
            </p:nvSpPr>
            <p:spPr bwMode="auto">
              <a:xfrm>
                <a:off x="6553200" y="3993684"/>
                <a:ext cx="820613" cy="457919"/>
              </a:xfrm>
              <a:prstGeom prst="flowChartMagneticDisk">
                <a:avLst/>
              </a:prstGeom>
              <a:solidFill>
                <a:schemeClr val="accent3">
                  <a:lumMod val="60000"/>
                  <a:lumOff val="4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tIns="91440" rtlCol="0" anchor="ctr"/>
              <a:lstStyle/>
              <a:p>
                <a:pPr algn="ctr"/>
                <a:r>
                  <a:rPr lang="en-US" sz="700" dirty="0" smtClean="0"/>
                  <a:t>Content DB</a:t>
                </a:r>
                <a:endParaRPr lang="en-US" sz="700" dirty="0"/>
              </a:p>
            </p:txBody>
          </p:sp>
          <p:sp>
            <p:nvSpPr>
              <p:cNvPr id="29" name="Flowchart: Magnetic Disk 28"/>
              <p:cNvSpPr/>
              <p:nvPr/>
            </p:nvSpPr>
            <p:spPr bwMode="auto">
              <a:xfrm>
                <a:off x="6594231" y="4537202"/>
                <a:ext cx="820613" cy="457919"/>
              </a:xfrm>
              <a:prstGeom prst="flowChartMagneticDisk">
                <a:avLst/>
              </a:prstGeom>
              <a:solidFill>
                <a:schemeClr val="accent3">
                  <a:lumMod val="40000"/>
                  <a:lumOff val="6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tIns="91440" rtlCol="0" anchor="ctr"/>
              <a:lstStyle/>
              <a:p>
                <a:pPr algn="ctr"/>
                <a:r>
                  <a:rPr lang="en-US" sz="700" dirty="0" smtClean="0"/>
                  <a:t>Content DB</a:t>
                </a:r>
                <a:endParaRPr lang="en-US" sz="700" dirty="0"/>
              </a:p>
            </p:txBody>
          </p:sp>
          <p:sp>
            <p:nvSpPr>
              <p:cNvPr id="30" name="Flowchart: Magnetic Disk 29"/>
              <p:cNvSpPr/>
              <p:nvPr/>
            </p:nvSpPr>
            <p:spPr bwMode="auto">
              <a:xfrm>
                <a:off x="6594231" y="5057373"/>
                <a:ext cx="820613" cy="457919"/>
              </a:xfrm>
              <a:prstGeom prst="flowChartMagneticDisk">
                <a:avLst/>
              </a:prstGeom>
              <a:solidFill>
                <a:schemeClr val="accent2">
                  <a:lumMod val="40000"/>
                  <a:lumOff val="6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tIns="91440" rtlCol="0" anchor="ctr"/>
              <a:lstStyle/>
              <a:p>
                <a:pPr algn="ctr"/>
                <a:r>
                  <a:rPr lang="en-US" sz="700" dirty="0" smtClean="0"/>
                  <a:t>Content DB</a:t>
                </a:r>
                <a:endParaRPr lang="en-US" sz="700" dirty="0"/>
              </a:p>
            </p:txBody>
          </p:sp>
          <p:sp>
            <p:nvSpPr>
              <p:cNvPr id="31" name="Flowchart: Magnetic Disk 30"/>
              <p:cNvSpPr/>
              <p:nvPr/>
            </p:nvSpPr>
            <p:spPr bwMode="auto">
              <a:xfrm>
                <a:off x="6594230" y="5597699"/>
                <a:ext cx="820613" cy="457919"/>
              </a:xfrm>
              <a:prstGeom prst="flowChartMagneticDisk">
                <a:avLst/>
              </a:prstGeom>
              <a:solidFill>
                <a:schemeClr val="accent4">
                  <a:lumMod val="60000"/>
                  <a:lumOff val="4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tIns="91440" rtlCol="0" anchor="ctr"/>
              <a:lstStyle/>
              <a:p>
                <a:pPr algn="ctr"/>
                <a:r>
                  <a:rPr lang="en-US" sz="700" dirty="0" smtClean="0"/>
                  <a:t>Content DB</a:t>
                </a:r>
                <a:endParaRPr lang="en-US" sz="700" dirty="0"/>
              </a:p>
            </p:txBody>
          </p:sp>
          <p:cxnSp>
            <p:nvCxnSpPr>
              <p:cNvPr id="32" name="Straight Arrow Connector 31"/>
              <p:cNvCxnSpPr>
                <a:stCxn id="26" idx="3"/>
                <a:endCxn id="28" idx="2"/>
              </p:cNvCxnSpPr>
              <p:nvPr/>
            </p:nvCxnSpPr>
            <p:spPr bwMode="auto">
              <a:xfrm flipV="1">
                <a:off x="6096000" y="4222644"/>
                <a:ext cx="457200" cy="10338"/>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34" name="Straight Arrow Connector 33"/>
              <p:cNvCxnSpPr>
                <a:stCxn id="25" idx="3"/>
                <a:endCxn id="29" idx="2"/>
              </p:cNvCxnSpPr>
              <p:nvPr/>
            </p:nvCxnSpPr>
            <p:spPr bwMode="auto">
              <a:xfrm flipV="1">
                <a:off x="6096000" y="4766162"/>
                <a:ext cx="498231" cy="2848"/>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36" name="Straight Arrow Connector 35"/>
              <p:cNvCxnSpPr>
                <a:stCxn id="24" idx="3"/>
                <a:endCxn id="30" idx="2"/>
              </p:cNvCxnSpPr>
              <p:nvPr/>
            </p:nvCxnSpPr>
            <p:spPr bwMode="auto">
              <a:xfrm flipV="1">
                <a:off x="6096000" y="5286333"/>
                <a:ext cx="498231" cy="18704"/>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38" name="Straight Arrow Connector 37"/>
              <p:cNvCxnSpPr>
                <a:stCxn id="23" idx="3"/>
                <a:endCxn id="31" idx="2"/>
              </p:cNvCxnSpPr>
              <p:nvPr/>
            </p:nvCxnSpPr>
            <p:spPr bwMode="auto">
              <a:xfrm flipV="1">
                <a:off x="6096000" y="5826659"/>
                <a:ext cx="498230" cy="14406"/>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40" name="Straight Arrow Connector 39"/>
              <p:cNvCxnSpPr/>
              <p:nvPr/>
            </p:nvCxnSpPr>
            <p:spPr bwMode="auto">
              <a:xfrm>
                <a:off x="1967123" y="4139006"/>
                <a:ext cx="535288" cy="1"/>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44" name="Straight Arrow Connector 43"/>
              <p:cNvCxnSpPr/>
              <p:nvPr/>
            </p:nvCxnSpPr>
            <p:spPr bwMode="auto">
              <a:xfrm>
                <a:off x="1970474" y="4977206"/>
                <a:ext cx="535288" cy="1"/>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45" name="Straight Arrow Connector 44"/>
              <p:cNvCxnSpPr/>
              <p:nvPr/>
            </p:nvCxnSpPr>
            <p:spPr bwMode="auto">
              <a:xfrm>
                <a:off x="1970474" y="5815406"/>
                <a:ext cx="535288" cy="1"/>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grpSp>
    </p:spTree>
    <p:extLst>
      <p:ext uri="{BB962C8B-B14F-4D97-AF65-F5344CB8AC3E}">
        <p14:creationId xmlns:p14="http://schemas.microsoft.com/office/powerpoint/2010/main" val="3840687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Collections and Sites</a:t>
            </a:r>
            <a:endParaRPr lang="en-US"/>
          </a:p>
        </p:txBody>
      </p:sp>
      <p:sp>
        <p:nvSpPr>
          <p:cNvPr id="3" name="Content Placeholder 2"/>
          <p:cNvSpPr>
            <a:spLocks noGrp="1"/>
          </p:cNvSpPr>
          <p:nvPr>
            <p:ph idx="1"/>
          </p:nvPr>
        </p:nvSpPr>
        <p:spPr/>
        <p:txBody>
          <a:bodyPr/>
          <a:lstStyle/>
          <a:p>
            <a:r>
              <a:rPr lang="en-US" dirty="0" smtClean="0"/>
              <a:t>Sites always created in scope of a site collection</a:t>
            </a:r>
          </a:p>
          <a:p>
            <a:pPr lvl="1"/>
            <a:r>
              <a:rPr lang="en-US" dirty="0" smtClean="0"/>
              <a:t>Site collections created in scope of a web application</a:t>
            </a:r>
          </a:p>
          <a:p>
            <a:pPr lvl="1"/>
            <a:r>
              <a:rPr lang="en-US" dirty="0"/>
              <a:t>Web </a:t>
            </a:r>
            <a:r>
              <a:rPr lang="en-US" dirty="0" smtClean="0"/>
              <a:t>applications </a:t>
            </a:r>
            <a:r>
              <a:rPr lang="en-US" dirty="0"/>
              <a:t>can </a:t>
            </a:r>
            <a:r>
              <a:rPr lang="en-US" dirty="0" smtClean="0"/>
              <a:t>scale to1000s </a:t>
            </a:r>
            <a:r>
              <a:rPr lang="en-US" dirty="0"/>
              <a:t>of site collections</a:t>
            </a:r>
          </a:p>
          <a:p>
            <a:pPr lvl="1"/>
            <a:r>
              <a:rPr lang="en-US" dirty="0" smtClean="0"/>
              <a:t>Site collection has site collection administrator(s)</a:t>
            </a:r>
          </a:p>
        </p:txBody>
      </p:sp>
      <p:sp>
        <p:nvSpPr>
          <p:cNvPr id="5" name="Rectangle 4"/>
          <p:cNvSpPr/>
          <p:nvPr/>
        </p:nvSpPr>
        <p:spPr bwMode="auto">
          <a:xfrm>
            <a:off x="609600" y="3365500"/>
            <a:ext cx="8352692" cy="3263900"/>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dirty="0" smtClean="0"/>
              <a:t>SharePoint Web Application</a:t>
            </a:r>
            <a:br>
              <a:rPr lang="en-US" dirty="0" smtClean="0"/>
            </a:br>
            <a:r>
              <a:rPr lang="en-US" sz="1200" dirty="0" smtClean="0">
                <a:solidFill>
                  <a:schemeClr val="tx1">
                    <a:lumMod val="50000"/>
                    <a:lumOff val="50000"/>
                  </a:schemeClr>
                </a:solidFill>
              </a:rPr>
              <a:t>Host Header Path:</a:t>
            </a:r>
            <a:r>
              <a:rPr lang="en-US" sz="1200" dirty="0" smtClean="0">
                <a:solidFill>
                  <a:srgbClr val="000099"/>
                </a:solidFill>
              </a:rPr>
              <a:t> http://intranet.wingtip.com</a:t>
            </a:r>
            <a:endParaRPr lang="en-US" sz="1600" dirty="0">
              <a:solidFill>
                <a:srgbClr val="000099"/>
              </a:solidFill>
            </a:endParaRPr>
          </a:p>
        </p:txBody>
      </p:sp>
      <p:sp>
        <p:nvSpPr>
          <p:cNvPr id="4" name="Rectangle 3"/>
          <p:cNvSpPr/>
          <p:nvPr/>
        </p:nvSpPr>
        <p:spPr bwMode="auto">
          <a:xfrm>
            <a:off x="780915" y="4051300"/>
            <a:ext cx="1352685"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(root)</a:t>
            </a:r>
            <a:endParaRPr lang="en-US" sz="1100" b="1" dirty="0">
              <a:solidFill>
                <a:srgbClr val="000099"/>
              </a:solidFill>
            </a:endParaRPr>
          </a:p>
        </p:txBody>
      </p:sp>
      <p:sp>
        <p:nvSpPr>
          <p:cNvPr id="6" name="Rounded Rectangle 5"/>
          <p:cNvSpPr/>
          <p:nvPr/>
        </p:nvSpPr>
        <p:spPr bwMode="auto">
          <a:xfrm>
            <a:off x="1009515"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9" name="Rectangle 8"/>
          <p:cNvSpPr/>
          <p:nvPr/>
        </p:nvSpPr>
        <p:spPr bwMode="auto">
          <a:xfrm>
            <a:off x="2304915" y="4051300"/>
            <a:ext cx="1352685"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/sites/operations</a:t>
            </a:r>
            <a:endParaRPr lang="en-US" sz="900" b="1" dirty="0">
              <a:solidFill>
                <a:srgbClr val="000099"/>
              </a:solidFill>
            </a:endParaRPr>
          </a:p>
        </p:txBody>
      </p:sp>
      <p:sp>
        <p:nvSpPr>
          <p:cNvPr id="10" name="Rounded Rectangle 9"/>
          <p:cNvSpPr/>
          <p:nvPr/>
        </p:nvSpPr>
        <p:spPr bwMode="auto">
          <a:xfrm>
            <a:off x="2533515"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11" name="Rectangle 10"/>
          <p:cNvSpPr/>
          <p:nvPr/>
        </p:nvSpPr>
        <p:spPr bwMode="auto">
          <a:xfrm>
            <a:off x="3828915" y="4051300"/>
            <a:ext cx="2114685" cy="1752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/sites/sales</a:t>
            </a:r>
            <a:endParaRPr lang="en-US" sz="1100" b="1" dirty="0">
              <a:solidFill>
                <a:srgbClr val="000099"/>
              </a:solidFill>
            </a:endParaRPr>
          </a:p>
        </p:txBody>
      </p:sp>
      <p:sp>
        <p:nvSpPr>
          <p:cNvPr id="12" name="Rounded Rectangle 11"/>
          <p:cNvSpPr/>
          <p:nvPr/>
        </p:nvSpPr>
        <p:spPr bwMode="auto">
          <a:xfrm>
            <a:off x="4398807"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13" name="Rounded Rectangle 12"/>
          <p:cNvSpPr/>
          <p:nvPr/>
        </p:nvSpPr>
        <p:spPr bwMode="auto">
          <a:xfrm>
            <a:off x="3912963"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WestDivision</a:t>
            </a:r>
            <a:endParaRPr lang="en-US" sz="1100" b="1" dirty="0">
              <a:solidFill>
                <a:srgbClr val="000099"/>
              </a:solidFill>
            </a:endParaRPr>
          </a:p>
        </p:txBody>
      </p:sp>
      <p:sp>
        <p:nvSpPr>
          <p:cNvPr id="15" name="Rounded Rectangle 14"/>
          <p:cNvSpPr/>
          <p:nvPr/>
        </p:nvSpPr>
        <p:spPr bwMode="auto">
          <a:xfrm>
            <a:off x="4876799"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EastDivision</a:t>
            </a:r>
            <a:endParaRPr lang="en-US" sz="1100" b="1" dirty="0">
              <a:solidFill>
                <a:srgbClr val="000099"/>
              </a:solidFill>
            </a:endParaRPr>
          </a:p>
        </p:txBody>
      </p:sp>
      <p:grpSp>
        <p:nvGrpSpPr>
          <p:cNvPr id="30" name="Group 29"/>
          <p:cNvGrpSpPr/>
          <p:nvPr/>
        </p:nvGrpSpPr>
        <p:grpSpPr>
          <a:xfrm>
            <a:off x="4370163" y="4972275"/>
            <a:ext cx="971687" cy="249308"/>
            <a:chOff x="2381113" y="5714643"/>
            <a:chExt cx="971687" cy="228959"/>
          </a:xfrm>
        </p:grpSpPr>
        <p:cxnSp>
          <p:nvCxnSpPr>
            <p:cNvPr id="16" name="Straight Connector 1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20" name="Elbow Connector 19"/>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6" name="Elbow Connector 2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31" name="Rectangle 30"/>
          <p:cNvSpPr/>
          <p:nvPr/>
        </p:nvSpPr>
        <p:spPr bwMode="auto">
          <a:xfrm>
            <a:off x="6114915" y="4051300"/>
            <a:ext cx="2694977" cy="24384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/sites/finance</a:t>
            </a:r>
            <a:endParaRPr lang="en-US" sz="1050" b="1" dirty="0">
              <a:solidFill>
                <a:srgbClr val="000099"/>
              </a:solidFill>
            </a:endParaRPr>
          </a:p>
        </p:txBody>
      </p:sp>
      <p:sp>
        <p:nvSpPr>
          <p:cNvPr id="32" name="Rounded Rectangle 31"/>
          <p:cNvSpPr/>
          <p:nvPr/>
        </p:nvSpPr>
        <p:spPr bwMode="auto">
          <a:xfrm>
            <a:off x="6807899"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33" name="Rounded Rectangle 32"/>
          <p:cNvSpPr/>
          <p:nvPr/>
        </p:nvSpPr>
        <p:spPr bwMode="auto">
          <a:xfrm>
            <a:off x="6322055"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solidFill>
                <a:srgbClr val="000099"/>
              </a:solidFill>
            </a:endParaRPr>
          </a:p>
          <a:p>
            <a:pPr algn="ctr"/>
            <a:r>
              <a:rPr lang="en-US" sz="900" b="1" dirty="0" smtClean="0">
                <a:solidFill>
                  <a:srgbClr val="000099"/>
                </a:solidFill>
              </a:rPr>
              <a:t>/FY2012</a:t>
            </a:r>
            <a:endParaRPr lang="en-US" sz="1050" b="1" dirty="0">
              <a:solidFill>
                <a:srgbClr val="000099"/>
              </a:solidFill>
            </a:endParaRPr>
          </a:p>
        </p:txBody>
      </p:sp>
      <p:sp>
        <p:nvSpPr>
          <p:cNvPr id="34" name="Rounded Rectangle 33"/>
          <p:cNvSpPr/>
          <p:nvPr/>
        </p:nvSpPr>
        <p:spPr bwMode="auto">
          <a:xfrm>
            <a:off x="7285891"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/FY2013</a:t>
            </a:r>
            <a:endParaRPr lang="en-US" sz="1050" b="1" dirty="0">
              <a:solidFill>
                <a:srgbClr val="000099"/>
              </a:solidFill>
            </a:endParaRPr>
          </a:p>
        </p:txBody>
      </p:sp>
      <p:grpSp>
        <p:nvGrpSpPr>
          <p:cNvPr id="35" name="Group 34"/>
          <p:cNvGrpSpPr/>
          <p:nvPr/>
        </p:nvGrpSpPr>
        <p:grpSpPr>
          <a:xfrm>
            <a:off x="6779255" y="4972275"/>
            <a:ext cx="971687" cy="249308"/>
            <a:chOff x="2381113" y="5714643"/>
            <a:chExt cx="971687" cy="228959"/>
          </a:xfrm>
        </p:grpSpPr>
        <p:cxnSp>
          <p:nvCxnSpPr>
            <p:cNvPr id="36" name="Straight Connector 3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8" name="Elbow Connector 37"/>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39" name="Elbow Connector 38"/>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40" name="Rounded Rectangle 39"/>
          <p:cNvSpPr/>
          <p:nvPr/>
        </p:nvSpPr>
        <p:spPr bwMode="auto">
          <a:xfrm>
            <a:off x="6779256" y="5899075"/>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900" b="1" dirty="0" smtClean="0"/>
          </a:p>
          <a:p>
            <a:pPr algn="ctr"/>
            <a:r>
              <a:rPr lang="en-US" sz="900" b="1" dirty="0" smtClean="0">
                <a:solidFill>
                  <a:srgbClr val="000099"/>
                </a:solidFill>
              </a:rPr>
              <a:t>/Reports</a:t>
            </a:r>
            <a:endParaRPr lang="en-US" sz="1100" b="1" dirty="0">
              <a:solidFill>
                <a:srgbClr val="000099"/>
              </a:solidFill>
            </a:endParaRPr>
          </a:p>
        </p:txBody>
      </p:sp>
      <p:sp>
        <p:nvSpPr>
          <p:cNvPr id="41" name="Rounded Rectangle 40"/>
          <p:cNvSpPr/>
          <p:nvPr/>
        </p:nvSpPr>
        <p:spPr bwMode="auto">
          <a:xfrm>
            <a:off x="7743092" y="5899075"/>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/Dashboards</a:t>
            </a:r>
            <a:endParaRPr lang="en-US" sz="1050" b="1" dirty="0">
              <a:solidFill>
                <a:srgbClr val="000099"/>
              </a:solidFill>
            </a:endParaRPr>
          </a:p>
        </p:txBody>
      </p:sp>
      <p:grpSp>
        <p:nvGrpSpPr>
          <p:cNvPr id="42" name="Group 41"/>
          <p:cNvGrpSpPr/>
          <p:nvPr/>
        </p:nvGrpSpPr>
        <p:grpSpPr>
          <a:xfrm>
            <a:off x="7236456" y="5651500"/>
            <a:ext cx="971687" cy="249308"/>
            <a:chOff x="2381113" y="5714643"/>
            <a:chExt cx="971687" cy="228959"/>
          </a:xfrm>
        </p:grpSpPr>
        <p:cxnSp>
          <p:nvCxnSpPr>
            <p:cNvPr id="43" name="Straight Connector 42"/>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5" name="Elbow Connector 44"/>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46" name="Elbow Connector 4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2119602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9" grpId="0" animBg="1"/>
      <p:bldP spid="10" grpId="0" animBg="1"/>
      <p:bldP spid="11" grpId="0" animBg="1"/>
      <p:bldP spid="12" grpId="0" animBg="1"/>
      <p:bldP spid="13" grpId="0" animBg="1"/>
      <p:bldP spid="15" grpId="0" animBg="1"/>
      <p:bldP spid="31" grpId="0" animBg="1"/>
      <p:bldP spid="32" grpId="0" animBg="1"/>
      <p:bldP spid="33" grpId="0" animBg="1"/>
      <p:bldP spid="34" grpId="0" animBg="1"/>
      <p:bldP spid="40" grpId="0" animBg="1"/>
      <p:bldP spid="41" grpId="0" animBg="1"/>
    </p:bld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schemas.microsoft.com/office/2006/metadata/properties"/>
    <ds:schemaRef ds:uri="http://purl.org/dc/dcmitype/"/>
    <ds:schemaRef ds:uri="http://schemas.microsoft.com/office/infopath/2007/PartnerControls"/>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6218</TotalTime>
  <Words>4205</Words>
  <Application>Microsoft Office PowerPoint</Application>
  <PresentationFormat>On-screen Show (4:3)</PresentationFormat>
  <Paragraphs>396</Paragraphs>
  <Slides>35</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MS PGothic</vt:lpstr>
      <vt:lpstr>Arial</vt:lpstr>
      <vt:lpstr>Arial Black</vt:lpstr>
      <vt:lpstr>Calibri</vt:lpstr>
      <vt:lpstr>Courier New</vt:lpstr>
      <vt:lpstr>Lucida Console</vt:lpstr>
      <vt:lpstr>Myriad Pro</vt:lpstr>
      <vt:lpstr>Myriad Pro Light</vt:lpstr>
      <vt:lpstr>Tekton Pro</vt:lpstr>
      <vt:lpstr>Wingdings</vt:lpstr>
      <vt:lpstr>CPT_Wave15</vt:lpstr>
      <vt:lpstr>Getting Started with SharePoint 2013</vt:lpstr>
      <vt:lpstr>Agenda</vt:lpstr>
      <vt:lpstr>SharePoint 2013 Architecture</vt:lpstr>
      <vt:lpstr>SharePoint Farms</vt:lpstr>
      <vt:lpstr>Central Administration</vt:lpstr>
      <vt:lpstr>SharePoint Service Applications</vt:lpstr>
      <vt:lpstr>Service Application Management</vt:lpstr>
      <vt:lpstr>Web Applications</vt:lpstr>
      <vt:lpstr>Site Collections and Sites</vt:lpstr>
      <vt:lpstr>Host-named Site Collections (HNSC)</vt:lpstr>
      <vt:lpstr>Creating a new site collection using Central Administration</vt:lpstr>
      <vt:lpstr>Agenda</vt:lpstr>
      <vt:lpstr>Office 365 and SharePoint Online</vt:lpstr>
      <vt:lpstr>SharePoint Online versus On-premises</vt:lpstr>
      <vt:lpstr>A SharePoint Online Tenancy</vt:lpstr>
      <vt:lpstr>Tenant Admin Site Collection</vt:lpstr>
      <vt:lpstr>Agenda</vt:lpstr>
      <vt:lpstr>Building "No Code" Solutions</vt:lpstr>
      <vt:lpstr>PowerShell Scripting for SharePoint 2013</vt:lpstr>
      <vt:lpstr>SharePoint Designer 2013</vt:lpstr>
      <vt:lpstr>What’s New in SharePoint Designer 2013?</vt:lpstr>
      <vt:lpstr>Customizing a SharePoint 2013 Site using SharePoint Designer 2013</vt:lpstr>
      <vt:lpstr>Agenda</vt:lpstr>
      <vt:lpstr>SharePoint 2013 Team Sites</vt:lpstr>
      <vt:lpstr>Site Actions Menu</vt:lpstr>
      <vt:lpstr>Site Settings</vt:lpstr>
      <vt:lpstr>Managing Features</vt:lpstr>
      <vt:lpstr>Minimal Download Strategy (MDS) Feature</vt:lpstr>
      <vt:lpstr>Site Contents</vt:lpstr>
      <vt:lpstr>Your Apps</vt:lpstr>
      <vt:lpstr>Agenda</vt:lpstr>
      <vt:lpstr>SharePoint Integration with Master Pages </vt:lpstr>
      <vt:lpstr>Changing the Look of a Site </vt:lpstr>
      <vt:lpstr>Customizing the Look and Feel of a Team Site in SharePoint 2013</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SharePoint 2013</dc:title>
  <dc:creator>Ted Pattison</dc:creator>
  <cp:lastModifiedBy>Matthew McDermott</cp:lastModifiedBy>
  <cp:revision>103</cp:revision>
  <cp:lastPrinted>2013-06-10T19:26:00Z</cp:lastPrinted>
  <dcterms:created xsi:type="dcterms:W3CDTF">2012-04-13T19:17:02Z</dcterms:created>
  <dcterms:modified xsi:type="dcterms:W3CDTF">2015-04-01T14:16:04Z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