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79" r:id="rId6"/>
    <p:sldId id="278" r:id="rId7"/>
    <p:sldId id="293" r:id="rId8"/>
    <p:sldId id="282" r:id="rId9"/>
    <p:sldId id="283" r:id="rId10"/>
    <p:sldId id="299" r:id="rId11"/>
    <p:sldId id="284" r:id="rId12"/>
    <p:sldId id="295" r:id="rId13"/>
    <p:sldId id="285" r:id="rId14"/>
    <p:sldId id="289" r:id="rId15"/>
    <p:sldId id="290" r:id="rId16"/>
    <p:sldId id="296" r:id="rId17"/>
    <p:sldId id="286" r:id="rId18"/>
    <p:sldId id="292" r:id="rId19"/>
    <p:sldId id="297" r:id="rId20"/>
    <p:sldId id="287" r:id="rId21"/>
    <p:sldId id="291" r:id="rId22"/>
    <p:sldId id="298" r:id="rId23"/>
    <p:sldId id="288"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47719" autoAdjust="0"/>
  </p:normalViewPr>
  <p:slideViewPr>
    <p:cSldViewPr>
      <p:cViewPr varScale="1">
        <p:scale>
          <a:sx n="52" d="100"/>
          <a:sy n="52" d="100"/>
        </p:scale>
        <p:origin x="316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focuses on InfoPath 2013 and its integration with SharePoint 2013. You will learn how InfoPath 2013 can be used to replace the standard edit form for a SharePoint list with a custom InfoPath form designed</a:t>
            </a:r>
            <a:r>
              <a:rPr lang="en-US" sz="1200" kern="1200" baseline="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improve the user experience. You will also learn about the possibilities and techniques for creating custom InfoPath forms based </a:t>
            </a:r>
            <a:r>
              <a:rPr lang="en-US" sz="1200" kern="1200" smtClean="0">
                <a:solidFill>
                  <a:schemeClr val="tx1"/>
                </a:solidFill>
                <a:effectLst/>
                <a:latin typeface="+mn-lt"/>
                <a:ea typeface="+mn-ea"/>
                <a:cs typeface="+mn-cs"/>
              </a:rPr>
              <a:t>on hierarchical </a:t>
            </a:r>
            <a:r>
              <a:rPr lang="en-US" sz="1200" kern="1200" dirty="0" smtClean="0">
                <a:solidFill>
                  <a:schemeClr val="tx1"/>
                </a:solidFill>
                <a:effectLst/>
                <a:latin typeface="+mn-lt"/>
                <a:ea typeface="+mn-ea"/>
                <a:cs typeface="+mn-cs"/>
              </a:rPr>
              <a:t>data which can be published </a:t>
            </a:r>
            <a:r>
              <a:rPr lang="en-US" sz="1200" kern="1200" smtClean="0">
                <a:solidFill>
                  <a:schemeClr val="tx1"/>
                </a:solidFill>
                <a:effectLst/>
                <a:latin typeface="+mn-lt"/>
                <a:ea typeface="+mn-ea"/>
                <a:cs typeface="+mn-cs"/>
              </a:rPr>
              <a:t>to a site </a:t>
            </a:r>
            <a:r>
              <a:rPr lang="en-US" sz="1200" kern="1200" dirty="0" smtClean="0">
                <a:solidFill>
                  <a:schemeClr val="tx1"/>
                </a:solidFill>
                <a:effectLst/>
                <a:latin typeface="+mn-lt"/>
                <a:ea typeface="+mn-ea"/>
                <a:cs typeface="+mn-cs"/>
              </a:rPr>
              <a:t>in SharePoint 2013 using a Forms library.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 has</a:t>
            </a:r>
            <a:r>
              <a:rPr lang="en-US" baseline="0" dirty="0" smtClean="0"/>
              <a:t> been done in the InfoPath team to ensure that Information Workers get the experience they expect when editing forms using InfoPath. The InfoPath data source is hidden behind a ‘advanced view’ to hide the hierarchical nature of InfoPath data. The controls that you can use in InfoPath now also have parity with SharePoint. </a:t>
            </a:r>
            <a:endParaRPr lang="nl-NL"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242230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7207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a:t>
            </a:r>
            <a:r>
              <a:rPr lang="en-US" baseline="0" dirty="0" smtClean="0"/>
              <a:t> excels in its capability to fetch data from external sources. Information can be fetched from a variety of places and incorporated within the form’s controls. Data can be gathered when the form is loaded or it can be queried based upon an event or action taken by the user.</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14</a:t>
            </a:fld>
            <a:endParaRPr lang="en-US" dirty="0"/>
          </a:p>
        </p:txBody>
      </p:sp>
    </p:spTree>
    <p:extLst>
      <p:ext uri="{BB962C8B-B14F-4D97-AF65-F5344CB8AC3E}">
        <p14:creationId xmlns:p14="http://schemas.microsoft.com/office/powerpoint/2010/main" val="10866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212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Form Library in SharePoint is enabled to host forms created in InfoPath.</a:t>
            </a:r>
            <a:r>
              <a:rPr lang="en-US" baseline="0" dirty="0" smtClean="0"/>
              <a:t> InfoPath publishes a form template, with a *.XSN extension, to a specified form library. End users can then visit this library and fill out forms using this template. The forms can get served either in the InfoPath client or the browser (this functionality requires SharePoint Enterprise CAL) depending on the settings set at the form library level. The resulting forms get saved with a *.XML extension.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17</a:t>
            </a:fld>
            <a:endParaRPr lang="en-US" dirty="0"/>
          </a:p>
        </p:txBody>
      </p:sp>
    </p:spTree>
    <p:extLst>
      <p:ext uri="{BB962C8B-B14F-4D97-AF65-F5344CB8AC3E}">
        <p14:creationId xmlns:p14="http://schemas.microsoft.com/office/powerpoint/2010/main" val="20855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887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Microsoft InfoPath 2013 is a powerful</a:t>
            </a:r>
            <a:r>
              <a:rPr lang="en-US" baseline="0" dirty="0" smtClean="0"/>
              <a:t> electronic form generation tool. InfoPath 2013 is the fourth iteration of this software, the first one coming out in 2003 (InfoPath 2003). </a:t>
            </a:r>
            <a:r>
              <a:rPr lang="en-US" b="0" dirty="0" smtClean="0"/>
              <a:t>InfoPath uses an XML format to standardize your</a:t>
            </a:r>
            <a:r>
              <a:rPr lang="en-US" b="0" baseline="0" dirty="0" smtClean="0"/>
              <a:t> form information.  Because it follows a standard, it’s easy to write computer programs to interact with the form data to control the business process.  In fact, InfoPath can often control the entire business process itself.</a:t>
            </a:r>
            <a:endParaRPr lang="en-US" baseline="0" dirty="0" smtClean="0"/>
          </a:p>
          <a:p>
            <a:pPr eaLnBrk="1" hangingPunct="1">
              <a:spcBef>
                <a:spcPct val="0"/>
              </a:spcBef>
            </a:pPr>
            <a:endParaRPr lang="en-US" baseline="0" dirty="0" smtClean="0"/>
          </a:p>
          <a:p>
            <a:pPr eaLnBrk="1" hangingPunct="1">
              <a:spcBef>
                <a:spcPct val="0"/>
              </a:spcBef>
            </a:pPr>
            <a:r>
              <a:rPr lang="en-US" baseline="0" dirty="0" smtClean="0"/>
              <a:t>InfoPath 2013 is deeply integrated in designing list and library forms for SharePoint 2013 in both on-premises farms and in SharePoint Online. In addition to designing SharePoint list and library forms, you can design InfoPath form templates that can be published and hosted in a Form Library within SharePoint. Later in this module the differences between the two are compared.</a:t>
            </a:r>
          </a:p>
          <a:p>
            <a:pPr eaLnBrk="1" hangingPunct="1">
              <a:spcBef>
                <a:spcPct val="0"/>
              </a:spcBef>
            </a:pPr>
            <a:endParaRPr lang="en-US" baseline="0" dirty="0" smtClean="0"/>
          </a:p>
          <a:p>
            <a:pPr defTabSz="966573">
              <a:spcAft>
                <a:spcPts val="352"/>
              </a:spcAft>
              <a:defRPr/>
            </a:pPr>
            <a:r>
              <a:rPr lang="en-US" baseline="0" dirty="0" smtClean="0"/>
              <a:t>InfoPath 2013 is actually a set of two applications:</a:t>
            </a:r>
          </a:p>
          <a:p>
            <a:pPr marL="628650" lvl="1" indent="-171450" defTabSz="966573">
              <a:spcAft>
                <a:spcPts val="352"/>
              </a:spcAft>
              <a:buFont typeface="Arial" pitchFamily="34" charset="0"/>
              <a:buChar char="•"/>
              <a:defRPr/>
            </a:pPr>
            <a:r>
              <a:rPr lang="en-US" b="1" baseline="0" dirty="0" smtClean="0"/>
              <a:t>InfoPath Designer</a:t>
            </a:r>
            <a:r>
              <a:rPr lang="en-US" b="0" baseline="0" dirty="0" smtClean="0"/>
              <a:t>: </a:t>
            </a:r>
            <a:r>
              <a:rPr lang="en-US" baseline="0" dirty="0" smtClean="0"/>
              <a:t>The tool that’s necessary to create/design forms.</a:t>
            </a:r>
          </a:p>
          <a:p>
            <a:pPr marL="628650" lvl="1" indent="-171450" defTabSz="966573">
              <a:spcAft>
                <a:spcPts val="352"/>
              </a:spcAft>
              <a:buFont typeface="Arial" pitchFamily="34" charset="0"/>
              <a:buChar char="•"/>
              <a:defRPr/>
            </a:pPr>
            <a:r>
              <a:rPr lang="en-US" b="1" baseline="0" dirty="0" smtClean="0"/>
              <a:t>InfoPath Filler</a:t>
            </a:r>
            <a:r>
              <a:rPr lang="en-US" b="0" baseline="0" dirty="0" smtClean="0"/>
              <a:t>: The tool for users to fill in the pre-designed forms (if you are running Forms Services then forms can be filled using the browser as well).</a:t>
            </a:r>
            <a:endParaRPr lang="en-US" b="1" baseline="0" dirty="0" smtClean="0"/>
          </a:p>
          <a:p>
            <a:pPr defTabSz="966573">
              <a:spcAft>
                <a:spcPts val="352"/>
              </a:spcAft>
              <a:defRPr/>
            </a:pPr>
            <a:endParaRPr lang="en-US" baseline="0" dirty="0" smtClean="0"/>
          </a:p>
          <a:p>
            <a:pPr defTabSz="966573">
              <a:spcAft>
                <a:spcPts val="352"/>
              </a:spcAft>
              <a:defRPr/>
            </a:pPr>
            <a:r>
              <a:rPr lang="en-US" baseline="0" dirty="0" smtClean="0"/>
              <a:t>InfoPath gives the non-developer user a lot of power with a minimal amount of effort. The layout of forms is created using tables to align the labels and controls in the form. An extensive collection of controls (text boxes, drop-down lists, checkboxes etc.) is available at the form creator’s disposal. Form designers can easily and quickly configure form logic by clicking around in the interface. Data connections can be created also to a variety of data sources. And best of all, none of this requires any coding at all. These concepts are further discussed in later slides.</a:t>
            </a:r>
            <a:endParaRPr lang="en-US" dirty="0" smtClean="0"/>
          </a:p>
        </p:txBody>
      </p:sp>
    </p:spTree>
    <p:extLst>
      <p:ext uri="{BB962C8B-B14F-4D97-AF65-F5344CB8AC3E}">
        <p14:creationId xmlns:p14="http://schemas.microsoft.com/office/powerpoint/2010/main" val="115411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InfoPath </a:t>
            </a:r>
            <a:r>
              <a:rPr lang="en-US" dirty="0" smtClean="0"/>
              <a:t>Backstage</a:t>
            </a:r>
            <a:r>
              <a:rPr lang="en-US" baseline="0" dirty="0" smtClean="0"/>
              <a:t> shows all of the different types of form solutions you can create. You can start with a Blank form and later decide where you want to publish it or start with a template that will guide you towards publishing your forms solution to a specific type of location.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4</a:t>
            </a:fld>
            <a:endParaRPr lang="en-US" dirty="0"/>
          </a:p>
        </p:txBody>
      </p:sp>
    </p:spTree>
    <p:extLst>
      <p:ext uri="{BB962C8B-B14F-4D97-AF65-F5344CB8AC3E}">
        <p14:creationId xmlns:p14="http://schemas.microsoft.com/office/powerpoint/2010/main" val="130525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started</a:t>
            </a:r>
            <a:r>
              <a:rPr lang="en-US" baseline="0" dirty="0" smtClean="0"/>
              <a:t> with form design, you can use the easy to use form development tools provided in the ribbon.</a:t>
            </a:r>
          </a:p>
          <a:p>
            <a:endParaRPr lang="en-US" baseline="0" dirty="0" smtClean="0"/>
          </a:p>
          <a:p>
            <a:r>
              <a:rPr lang="en-US" baseline="0" dirty="0" smtClean="0"/>
              <a:t>Start with using an existing pre-defined page Layout that comes close to what you envision the final form to be. Then use the Table Layouts within sections of the page to create various parts of the form. Finally, choose from a myriad of provided Themes to change the colors of your form.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260639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 provides a useful number of themes. This makes it much easier to add a stylish</a:t>
            </a:r>
            <a:r>
              <a:rPr lang="en-US" baseline="0" dirty="0" smtClean="0"/>
              <a:t> </a:t>
            </a:r>
            <a:r>
              <a:rPr lang="en-US" dirty="0" smtClean="0"/>
              <a:t>color scheme</a:t>
            </a:r>
            <a:r>
              <a:rPr lang="en-US" baseline="0" dirty="0" smtClean="0"/>
              <a:t> to the form instead of having </a:t>
            </a:r>
            <a:r>
              <a:rPr lang="en-US" baseline="0" smtClean="0"/>
              <a:t>it produce a </a:t>
            </a:r>
            <a:r>
              <a:rPr lang="en-US" baseline="0" dirty="0" smtClean="0"/>
              <a:t>bland visual </a:t>
            </a:r>
            <a:r>
              <a:rPr lang="en-US" baseline="0" smtClean="0"/>
              <a:t>experience lacking </a:t>
            </a:r>
            <a:r>
              <a:rPr lang="en-US" baseline="0" dirty="0" smtClean="0"/>
              <a:t>in personality.</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6</a:t>
            </a:fld>
            <a:endParaRPr lang="en-US" dirty="0"/>
          </a:p>
        </p:txBody>
      </p:sp>
    </p:spTree>
    <p:extLst>
      <p:ext uri="{BB962C8B-B14F-4D97-AF65-F5344CB8AC3E}">
        <p14:creationId xmlns:p14="http://schemas.microsoft.com/office/powerpoint/2010/main" val="1319351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Formatting</a:t>
            </a:r>
            <a:r>
              <a:rPr lang="en-US" baseline="0" dirty="0" smtClean="0"/>
              <a:t> of text in InfoPath is just like within Microsoft Word. Form designers will realize that their knowledge of text formatting in Word transfers over very well to InfoPath.</a:t>
            </a:r>
          </a:p>
          <a:p>
            <a:endParaRPr lang="en-US" baseline="0" dirty="0" smtClean="0"/>
          </a:p>
          <a:p>
            <a:r>
              <a:rPr lang="en-US" baseline="0" dirty="0" smtClean="0"/>
              <a:t>A large set of input controls are available for the designer. Controls such as text box, check box, date picker and more which are usually used by developers to create forms are available to create robust and interactive applications.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7</a:t>
            </a:fld>
            <a:endParaRPr lang="en-US" dirty="0"/>
          </a:p>
        </p:txBody>
      </p:sp>
    </p:spTree>
    <p:extLst>
      <p:ext uri="{BB962C8B-B14F-4D97-AF65-F5344CB8AC3E}">
        <p14:creationId xmlns:p14="http://schemas.microsoft.com/office/powerpoint/2010/main" val="384430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192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Rules in InfoPath</a:t>
            </a:r>
            <a:r>
              <a:rPr lang="en-US" baseline="0" dirty="0" smtClean="0"/>
              <a:t> are like mini workflows. They can be attached to and executed on any control within the form. A rule is usually configured with certain conditions and multiple subsequent actions.</a:t>
            </a:r>
          </a:p>
          <a:p>
            <a:endParaRPr lang="en-US" baseline="0" dirty="0" smtClean="0"/>
          </a:p>
          <a:p>
            <a:r>
              <a:rPr lang="en-US" baseline="0" dirty="0" smtClean="0"/>
              <a:t>An Add Rule wizard exists in the ribbon to quickly create the most popular types of rules (shown in image on slide). If none of these will suffice for your need then clicking on Manage Rules button brings up the rules configuration task pane. </a:t>
            </a:r>
          </a:p>
          <a:p>
            <a:endParaRPr lang="en-US" baseline="0" dirty="0" smtClean="0"/>
          </a:p>
          <a:p>
            <a:r>
              <a:rPr lang="en-US" baseline="0" dirty="0" smtClean="0"/>
              <a:t>Three types of rules can be configured here:</a:t>
            </a:r>
            <a:endParaRPr lang="en-US" b="1" baseline="0" dirty="0" smtClean="0"/>
          </a:p>
          <a:p>
            <a:pPr marL="628650" lvl="1" indent="-171450">
              <a:buFont typeface="Arial" pitchFamily="34" charset="0"/>
              <a:buChar char="•"/>
            </a:pPr>
            <a:r>
              <a:rPr lang="en-US" b="1" baseline="0" dirty="0" smtClean="0"/>
              <a:t>Validation</a:t>
            </a:r>
            <a:r>
              <a:rPr lang="en-US" b="0" baseline="0" dirty="0" smtClean="0"/>
              <a:t>:</a:t>
            </a:r>
            <a:r>
              <a:rPr lang="en-US" baseline="0" dirty="0" smtClean="0"/>
              <a:t> Data validation is a necessity for many scenarios. An example of a validation rule would be to check if a field’s value is not equal to another field’s value and display an error if that’s the case.</a:t>
            </a:r>
          </a:p>
          <a:p>
            <a:pPr marL="628650" lvl="1" indent="-171450">
              <a:buFont typeface="Arial" pitchFamily="34" charset="0"/>
              <a:buChar char="•"/>
            </a:pPr>
            <a:r>
              <a:rPr lang="en-US" b="1" baseline="0" dirty="0" smtClean="0"/>
              <a:t>Formatting:</a:t>
            </a:r>
            <a:r>
              <a:rPr lang="en-US" baseline="0" dirty="0" smtClean="0"/>
              <a:t> Formatting of control usually deals with changing the font or colors of a control based on certain criteria.</a:t>
            </a:r>
          </a:p>
          <a:p>
            <a:pPr marL="628650" lvl="1" indent="-171450">
              <a:buFont typeface="Arial" pitchFamily="34" charset="0"/>
              <a:buChar char="•"/>
            </a:pPr>
            <a:r>
              <a:rPr lang="en-US" b="1" baseline="0" dirty="0" smtClean="0"/>
              <a:t>Action:</a:t>
            </a:r>
            <a:r>
              <a:rPr lang="en-US" b="0" baseline="0" dirty="0" smtClean="0"/>
              <a:t> Setting a field’s value, querying for data and submitting data are all different types of actions you can take when, for example, a button is clicked.</a:t>
            </a:r>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InfoPath 2010 and Forms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3012209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Creating Custom Forms using InfoPath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Rules Which Contain Form Logic</a:t>
            </a:r>
            <a:endParaRPr lang="en-US" dirty="0"/>
          </a:p>
        </p:txBody>
      </p:sp>
      <p:sp>
        <p:nvSpPr>
          <p:cNvPr id="3" name="Content Placeholder 2"/>
          <p:cNvSpPr>
            <a:spLocks noGrp="1"/>
          </p:cNvSpPr>
          <p:nvPr>
            <p:ph idx="1"/>
          </p:nvPr>
        </p:nvSpPr>
        <p:spPr/>
        <p:txBody>
          <a:bodyPr/>
          <a:lstStyle/>
          <a:p>
            <a:r>
              <a:rPr lang="en-US" dirty="0" smtClean="0"/>
              <a:t>Create Rules in Forms for:</a:t>
            </a:r>
          </a:p>
          <a:p>
            <a:pPr lvl="1"/>
            <a:r>
              <a:rPr lang="en-US" b="1" dirty="0" smtClean="0"/>
              <a:t>Validation </a:t>
            </a:r>
            <a:r>
              <a:rPr lang="en-US" dirty="0" smtClean="0"/>
              <a:t>– Data Validation </a:t>
            </a:r>
            <a:br>
              <a:rPr lang="en-US" dirty="0" smtClean="0"/>
            </a:br>
            <a:r>
              <a:rPr lang="en-US" dirty="0" smtClean="0"/>
              <a:t>within controls</a:t>
            </a:r>
          </a:p>
          <a:p>
            <a:pPr lvl="1"/>
            <a:r>
              <a:rPr lang="en-US" b="1" dirty="0" smtClean="0"/>
              <a:t>Formatting</a:t>
            </a:r>
            <a:r>
              <a:rPr lang="en-US" dirty="0" smtClean="0"/>
              <a:t> – Formatting of </a:t>
            </a:r>
            <a:br>
              <a:rPr lang="en-US" dirty="0" smtClean="0"/>
            </a:br>
            <a:r>
              <a:rPr lang="en-US" dirty="0" smtClean="0"/>
              <a:t>information displayed in controls </a:t>
            </a:r>
          </a:p>
          <a:p>
            <a:pPr lvl="1"/>
            <a:r>
              <a:rPr lang="en-US" b="1" dirty="0" smtClean="0"/>
              <a:t>Action </a:t>
            </a:r>
            <a:r>
              <a:rPr lang="en-US" dirty="0" smtClean="0"/>
              <a:t>– Usually used on </a:t>
            </a:r>
            <a:br>
              <a:rPr lang="en-US" dirty="0" smtClean="0"/>
            </a:br>
            <a:r>
              <a:rPr lang="en-US" dirty="0" smtClean="0"/>
              <a:t>Buttons and Picture Buttons </a:t>
            </a:r>
            <a:br>
              <a:rPr lang="en-US" dirty="0" smtClean="0"/>
            </a:br>
            <a:r>
              <a:rPr lang="en-US" dirty="0" smtClean="0"/>
              <a:t>to execute an action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561605"/>
            <a:ext cx="3364639" cy="4557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srcRect/>
          <a:stretch>
            <a:fillRect/>
          </a:stretch>
        </p:blipFill>
        <p:spPr bwMode="auto">
          <a:xfrm>
            <a:off x="1143000" y="5334000"/>
            <a:ext cx="5724525" cy="1076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673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List Form</a:t>
            </a:r>
            <a:endParaRPr lang="en-US" dirty="0"/>
          </a:p>
        </p:txBody>
      </p:sp>
      <p:sp>
        <p:nvSpPr>
          <p:cNvPr id="6" name="Content Placeholder 3"/>
          <p:cNvSpPr>
            <a:spLocks noGrp="1"/>
          </p:cNvSpPr>
          <p:nvPr>
            <p:ph idx="1"/>
          </p:nvPr>
        </p:nvSpPr>
        <p:spPr/>
        <p:txBody>
          <a:bodyPr/>
          <a:lstStyle/>
          <a:p>
            <a:r>
              <a:rPr lang="en-US" smtClean="0"/>
              <a:t>Use the power of InfoPath to manage List Forms</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85800" y="2241804"/>
            <a:ext cx="7562850" cy="42351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29032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New and Edit Forms for a SharePoint List</a:t>
            </a:r>
            <a:endParaRPr lang="en-US" dirty="0"/>
          </a:p>
        </p:txBody>
      </p:sp>
    </p:spTree>
    <p:extLst>
      <p:ext uri="{BB962C8B-B14F-4D97-AF65-F5344CB8AC3E}">
        <p14:creationId xmlns:p14="http://schemas.microsoft.com/office/powerpoint/2010/main" val="427954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Ø"/>
            </a:pPr>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364170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Connections to External Sources</a:t>
            </a:r>
            <a:endParaRPr lang="en-US" dirty="0"/>
          </a:p>
        </p:txBody>
      </p:sp>
      <p:sp>
        <p:nvSpPr>
          <p:cNvPr id="3" name="Content Placeholder 2"/>
          <p:cNvSpPr>
            <a:spLocks noGrp="1"/>
          </p:cNvSpPr>
          <p:nvPr>
            <p:ph idx="1"/>
          </p:nvPr>
        </p:nvSpPr>
        <p:spPr/>
        <p:txBody>
          <a:bodyPr/>
          <a:lstStyle/>
          <a:p>
            <a:r>
              <a:rPr lang="en-US" dirty="0" smtClean="0"/>
              <a:t>Bring in data from a variety of sources:</a:t>
            </a:r>
          </a:p>
          <a:p>
            <a:pPr lvl="1"/>
            <a:r>
              <a:rPr lang="en-US" dirty="0" smtClean="0"/>
              <a:t>Web Services</a:t>
            </a:r>
          </a:p>
          <a:p>
            <a:pPr lvl="1"/>
            <a:r>
              <a:rPr lang="en-US" dirty="0" smtClean="0"/>
              <a:t>SharePoint List and Libraries</a:t>
            </a:r>
          </a:p>
          <a:p>
            <a:pPr lvl="1"/>
            <a:r>
              <a:rPr lang="en-US" dirty="0" smtClean="0"/>
              <a:t>Databases</a:t>
            </a:r>
          </a:p>
          <a:p>
            <a:pPr lvl="1"/>
            <a:r>
              <a:rPr lang="en-US" dirty="0" smtClean="0"/>
              <a:t>XML Files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306" y="4081463"/>
            <a:ext cx="6456363" cy="1304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10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Performing a Column Lookup using a Secondary Connection</a:t>
            </a:r>
            <a:endParaRPr lang="en-US" dirty="0"/>
          </a:p>
        </p:txBody>
      </p:sp>
    </p:spTree>
    <p:extLst>
      <p:ext uri="{BB962C8B-B14F-4D97-AF65-F5344CB8AC3E}">
        <p14:creationId xmlns:p14="http://schemas.microsoft.com/office/powerpoint/2010/main" val="371950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ü"/>
            </a:pPr>
            <a:r>
              <a:rPr lang="en-US" dirty="0" smtClean="0"/>
              <a:t>Working with Secondary Connections</a:t>
            </a:r>
          </a:p>
          <a:p>
            <a:pPr>
              <a:buFont typeface="Wingdings" panose="05000000000000000000" pitchFamily="2" charset="2"/>
              <a:buChar char="Ø"/>
            </a:pPr>
            <a:r>
              <a:rPr lang="en-US" dirty="0" smtClean="0"/>
              <a:t>Publishing InfoPath Forms to a Forms Library</a:t>
            </a:r>
          </a:p>
        </p:txBody>
      </p:sp>
    </p:spTree>
    <p:extLst>
      <p:ext uri="{BB962C8B-B14F-4D97-AF65-F5344CB8AC3E}">
        <p14:creationId xmlns:p14="http://schemas.microsoft.com/office/powerpoint/2010/main" val="2743718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Library Forms</a:t>
            </a:r>
            <a:endParaRPr lang="en-US" dirty="0"/>
          </a:p>
        </p:txBody>
      </p:sp>
      <p:sp>
        <p:nvSpPr>
          <p:cNvPr id="3" name="Content Placeholder 2"/>
          <p:cNvSpPr>
            <a:spLocks noGrp="1"/>
          </p:cNvSpPr>
          <p:nvPr>
            <p:ph idx="1"/>
          </p:nvPr>
        </p:nvSpPr>
        <p:spPr/>
        <p:txBody>
          <a:bodyPr/>
          <a:lstStyle/>
          <a:p>
            <a:r>
              <a:rPr lang="en-US" dirty="0" smtClean="0"/>
              <a:t>InfoPath Forms </a:t>
            </a:r>
            <a:br>
              <a:rPr lang="en-US" dirty="0" smtClean="0"/>
            </a:br>
            <a:r>
              <a:rPr lang="en-US" dirty="0" smtClean="0"/>
              <a:t>published to Form </a:t>
            </a:r>
            <a:br>
              <a:rPr lang="en-US" dirty="0" smtClean="0"/>
            </a:br>
            <a:r>
              <a:rPr lang="en-US" dirty="0" smtClean="0"/>
              <a:t>Library in SharePoint</a:t>
            </a:r>
          </a:p>
          <a:p>
            <a:endParaRPr lang="en-US" dirty="0" smtClean="0"/>
          </a:p>
          <a:p>
            <a:r>
              <a:rPr lang="en-US" dirty="0" smtClean="0"/>
              <a:t>Forms can be </a:t>
            </a:r>
            <a:br>
              <a:rPr lang="en-US" dirty="0" smtClean="0"/>
            </a:br>
            <a:r>
              <a:rPr lang="en-US" dirty="0" smtClean="0"/>
              <a:t>filled using InfoPath </a:t>
            </a:r>
            <a:br>
              <a:rPr lang="en-US" dirty="0" smtClean="0"/>
            </a:br>
            <a:r>
              <a:rPr lang="en-US" dirty="0" smtClean="0"/>
              <a:t>Filler or the browser</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299936" y="1981200"/>
            <a:ext cx="4520213" cy="38290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53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Publishing a Custom InfoPath Form to a Forms Library</a:t>
            </a:r>
            <a:endParaRPr lang="en-US" dirty="0"/>
          </a:p>
        </p:txBody>
      </p:sp>
    </p:spTree>
    <p:extLst>
      <p:ext uri="{BB962C8B-B14F-4D97-AF65-F5344CB8AC3E}">
        <p14:creationId xmlns:p14="http://schemas.microsoft.com/office/powerpoint/2010/main" val="41539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ü"/>
            </a:pPr>
            <a:r>
              <a:rPr lang="en-US" dirty="0"/>
              <a:t>Customizing Lists using InfoPath Forms</a:t>
            </a:r>
            <a:endParaRPr lang="en-US" dirty="0" smtClean="0"/>
          </a:p>
          <a:p>
            <a:pPr>
              <a:buFont typeface="Wingdings" panose="05000000000000000000" pitchFamily="2" charset="2"/>
              <a:buChar char="ü"/>
            </a:pPr>
            <a:r>
              <a:rPr lang="en-US" dirty="0" smtClean="0"/>
              <a:t>Working with Secondary Connections</a:t>
            </a:r>
          </a:p>
          <a:p>
            <a:pPr>
              <a:buFont typeface="Wingdings" panose="05000000000000000000" pitchFamily="2" charset="2"/>
              <a:buChar char="ü"/>
            </a:pPr>
            <a:r>
              <a:rPr lang="en-US" dirty="0" smtClean="0"/>
              <a:t>Publishing InfoPath Forms to a Forms Library</a:t>
            </a:r>
          </a:p>
        </p:txBody>
      </p:sp>
    </p:spTree>
    <p:extLst>
      <p:ext uri="{BB962C8B-B14F-4D97-AF65-F5344CB8AC3E}">
        <p14:creationId xmlns:p14="http://schemas.microsoft.com/office/powerpoint/2010/main" val="324876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InfoPath 2013 Overview</a:t>
            </a:r>
          </a:p>
          <a:p>
            <a:r>
              <a:rPr lang="en-US" dirty="0"/>
              <a:t>Customizing </a:t>
            </a:r>
            <a:r>
              <a:rPr lang="en-US" dirty="0" smtClean="0"/>
              <a:t>Lists using InfoPath Forms</a:t>
            </a:r>
          </a:p>
          <a:p>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InfoPath?</a:t>
            </a:r>
            <a:endParaRPr lang="en-US" dirty="0"/>
          </a:p>
        </p:txBody>
      </p:sp>
      <p:sp>
        <p:nvSpPr>
          <p:cNvPr id="3" name="Content Placeholder 2"/>
          <p:cNvSpPr>
            <a:spLocks noGrp="1"/>
          </p:cNvSpPr>
          <p:nvPr>
            <p:ph idx="1"/>
          </p:nvPr>
        </p:nvSpPr>
        <p:spPr/>
        <p:txBody>
          <a:bodyPr/>
          <a:lstStyle/>
          <a:p>
            <a:r>
              <a:rPr lang="en-US" dirty="0" smtClean="0"/>
              <a:t>A Form Designer for Business Users</a:t>
            </a:r>
          </a:p>
          <a:p>
            <a:pPr lvl="1"/>
            <a:r>
              <a:rPr lang="en-US" dirty="0" smtClean="0"/>
              <a:t>Visual Layout</a:t>
            </a:r>
          </a:p>
          <a:p>
            <a:pPr lvl="1"/>
            <a:r>
              <a:rPr lang="en-US" dirty="0" smtClean="0"/>
              <a:t>Form Logic</a:t>
            </a:r>
          </a:p>
          <a:p>
            <a:pPr lvl="1"/>
            <a:r>
              <a:rPr lang="en-US" dirty="0" smtClean="0"/>
              <a:t>Data Connections</a:t>
            </a:r>
          </a:p>
          <a:p>
            <a:pPr lvl="1"/>
            <a:endParaRPr lang="en-US" dirty="0"/>
          </a:p>
          <a:p>
            <a:r>
              <a:rPr lang="en-US" dirty="0" smtClean="0"/>
              <a:t>Filling out InfoPath forms</a:t>
            </a:r>
          </a:p>
          <a:p>
            <a:pPr lvl="1"/>
            <a:r>
              <a:rPr lang="en-US" dirty="0" smtClean="0"/>
              <a:t>InfoPath Designer 2013/2010</a:t>
            </a:r>
          </a:p>
          <a:p>
            <a:pPr lvl="1"/>
            <a:r>
              <a:rPr lang="en-US" dirty="0" smtClean="0"/>
              <a:t>InfoPath Filler</a:t>
            </a:r>
          </a:p>
          <a:p>
            <a:pPr lvl="1"/>
            <a:r>
              <a:rPr lang="en-US" dirty="0" smtClean="0"/>
              <a:t>Browser (thin client forms)</a:t>
            </a:r>
            <a:endParaRPr lang="en-US" dirty="0"/>
          </a:p>
        </p:txBody>
      </p:sp>
      <p:pic>
        <p:nvPicPr>
          <p:cNvPr id="4" name="Picture 3"/>
          <p:cNvPicPr>
            <a:picLocks noChangeAspect="1"/>
          </p:cNvPicPr>
          <p:nvPr/>
        </p:nvPicPr>
        <p:blipFill>
          <a:blip r:embed="rId3"/>
          <a:stretch>
            <a:fillRect/>
          </a:stretch>
        </p:blipFill>
        <p:spPr>
          <a:xfrm>
            <a:off x="6496049" y="2671762"/>
            <a:ext cx="1228725" cy="1228725"/>
          </a:xfrm>
          <a:prstGeom prst="rect">
            <a:avLst/>
          </a:prstGeom>
        </p:spPr>
      </p:pic>
      <p:pic>
        <p:nvPicPr>
          <p:cNvPr id="5" name="Picture 4"/>
          <p:cNvPicPr>
            <a:picLocks noChangeAspect="1"/>
          </p:cNvPicPr>
          <p:nvPr/>
        </p:nvPicPr>
        <p:blipFill>
          <a:blip r:embed="rId4"/>
          <a:stretch>
            <a:fillRect/>
          </a:stretch>
        </p:blipFill>
        <p:spPr>
          <a:xfrm>
            <a:off x="6477000" y="4343400"/>
            <a:ext cx="1266825" cy="1228725"/>
          </a:xfrm>
          <a:prstGeom prst="rect">
            <a:avLst/>
          </a:prstGeom>
        </p:spPr>
      </p:pic>
    </p:spTree>
    <p:extLst>
      <p:ext uri="{BB962C8B-B14F-4D97-AF65-F5344CB8AC3E}">
        <p14:creationId xmlns:p14="http://schemas.microsoft.com/office/powerpoint/2010/main" val="309095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Backstage</a:t>
            </a:r>
            <a:endParaRPr lang="en-US" dirty="0"/>
          </a:p>
        </p:txBody>
      </p:sp>
      <p:sp>
        <p:nvSpPr>
          <p:cNvPr id="3" name="Content Placeholder 2"/>
          <p:cNvSpPr>
            <a:spLocks noGrp="1"/>
          </p:cNvSpPr>
          <p:nvPr>
            <p:ph idx="1"/>
          </p:nvPr>
        </p:nvSpPr>
        <p:spPr/>
        <p:txBody>
          <a:bodyPr/>
          <a:lstStyle/>
          <a:p>
            <a:r>
              <a:rPr lang="en-US" dirty="0" smtClean="0"/>
              <a:t>Pick a template to get started</a:t>
            </a:r>
            <a:endParaRPr lang="en-US" dirty="0"/>
          </a:p>
        </p:txBody>
      </p:sp>
      <p:pic>
        <p:nvPicPr>
          <p:cNvPr id="6" name="Picture 5"/>
          <p:cNvPicPr>
            <a:picLocks noChangeAspect="1"/>
          </p:cNvPicPr>
          <p:nvPr/>
        </p:nvPicPr>
        <p:blipFill>
          <a:blip r:embed="rId3"/>
          <a:stretch>
            <a:fillRect/>
          </a:stretch>
        </p:blipFill>
        <p:spPr>
          <a:xfrm>
            <a:off x="252570" y="2362200"/>
            <a:ext cx="1228725" cy="1228725"/>
          </a:xfrm>
          <a:prstGeom prst="rect">
            <a:avLst/>
          </a:prstGeom>
        </p:spPr>
      </p:pic>
      <p:cxnSp>
        <p:nvCxnSpPr>
          <p:cNvPr id="7" name="Straight Arrow Connector 6"/>
          <p:cNvCxnSpPr/>
          <p:nvPr/>
        </p:nvCxnSpPr>
        <p:spPr>
          <a:xfrm>
            <a:off x="1600200" y="2976562"/>
            <a:ext cx="4546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209800" y="2362200"/>
            <a:ext cx="6754444" cy="3676470"/>
          </a:xfrm>
          <a:prstGeom prst="rect">
            <a:avLst/>
          </a:prstGeom>
        </p:spPr>
      </p:pic>
    </p:spTree>
    <p:extLst>
      <p:ext uri="{BB962C8B-B14F-4D97-AF65-F5344CB8AC3E}">
        <p14:creationId xmlns:p14="http://schemas.microsoft.com/office/powerpoint/2010/main" val="426257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Page and Table Layouts</a:t>
            </a:r>
            <a:endParaRPr lang="en-US" dirty="0"/>
          </a:p>
        </p:txBody>
      </p:sp>
      <p:sp>
        <p:nvSpPr>
          <p:cNvPr id="3" name="Content Placeholder 2"/>
          <p:cNvSpPr>
            <a:spLocks noGrp="1"/>
          </p:cNvSpPr>
          <p:nvPr>
            <p:ph idx="1"/>
          </p:nvPr>
        </p:nvSpPr>
        <p:spPr/>
        <p:txBody>
          <a:bodyPr/>
          <a:lstStyle/>
          <a:p>
            <a:r>
              <a:rPr lang="en-US" dirty="0" smtClean="0"/>
              <a:t>Page Layouts</a:t>
            </a:r>
            <a:endParaRPr lang="en-US" dirty="0"/>
          </a:p>
        </p:txBody>
      </p:sp>
      <p:sp>
        <p:nvSpPr>
          <p:cNvPr id="8" name="Content Placeholder 2"/>
          <p:cNvSpPr txBox="1">
            <a:spLocks/>
          </p:cNvSpPr>
          <p:nvPr/>
        </p:nvSpPr>
        <p:spPr>
          <a:xfrm>
            <a:off x="4114800" y="1905000"/>
            <a:ext cx="2590800" cy="5334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Table</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Layouts</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6" name="Picture 5"/>
          <p:cNvPicPr>
            <a:picLocks noChangeAspect="1"/>
          </p:cNvPicPr>
          <p:nvPr/>
        </p:nvPicPr>
        <p:blipFill>
          <a:blip r:embed="rId3"/>
          <a:stretch>
            <a:fillRect/>
          </a:stretch>
        </p:blipFill>
        <p:spPr>
          <a:xfrm>
            <a:off x="552294" y="2047875"/>
            <a:ext cx="2648106" cy="2295525"/>
          </a:xfrm>
          <a:prstGeom prst="rect">
            <a:avLst/>
          </a:prstGeom>
        </p:spPr>
      </p:pic>
      <p:pic>
        <p:nvPicPr>
          <p:cNvPr id="7" name="Picture 6"/>
          <p:cNvPicPr>
            <a:picLocks noChangeAspect="1"/>
          </p:cNvPicPr>
          <p:nvPr/>
        </p:nvPicPr>
        <p:blipFill>
          <a:blip r:embed="rId4"/>
          <a:stretch>
            <a:fillRect/>
          </a:stretch>
        </p:blipFill>
        <p:spPr>
          <a:xfrm>
            <a:off x="4191000" y="2743200"/>
            <a:ext cx="4410075" cy="3133725"/>
          </a:xfrm>
          <a:prstGeom prst="rect">
            <a:avLst/>
          </a:prstGeom>
        </p:spPr>
      </p:pic>
    </p:spTree>
    <p:extLst>
      <p:ext uri="{BB962C8B-B14F-4D97-AF65-F5344CB8AC3E}">
        <p14:creationId xmlns:p14="http://schemas.microsoft.com/office/powerpoint/2010/main" val="260692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Themes</a:t>
            </a:r>
            <a:endParaRPr lang="en-US" dirty="0"/>
          </a:p>
        </p:txBody>
      </p:sp>
      <p:sp>
        <p:nvSpPr>
          <p:cNvPr id="3" name="Content Placeholder 2"/>
          <p:cNvSpPr>
            <a:spLocks noGrp="1"/>
          </p:cNvSpPr>
          <p:nvPr>
            <p:ph idx="1"/>
          </p:nvPr>
        </p:nvSpPr>
        <p:spPr/>
        <p:txBody>
          <a:bodyPr/>
          <a:lstStyle/>
          <a:p>
            <a:r>
              <a:rPr lang="en-US" dirty="0" smtClean="0"/>
              <a:t>Themes provide pre-designed color combinations</a:t>
            </a:r>
            <a:endParaRPr lang="en-US" dirty="0"/>
          </a:p>
        </p:txBody>
      </p:sp>
      <p:pic>
        <p:nvPicPr>
          <p:cNvPr id="5" name="Picture 4"/>
          <p:cNvPicPr>
            <a:picLocks noChangeAspect="1"/>
          </p:cNvPicPr>
          <p:nvPr/>
        </p:nvPicPr>
        <p:blipFill>
          <a:blip r:embed="rId3"/>
          <a:stretch>
            <a:fillRect/>
          </a:stretch>
        </p:blipFill>
        <p:spPr>
          <a:xfrm>
            <a:off x="914400" y="2133600"/>
            <a:ext cx="3790950" cy="3217899"/>
          </a:xfrm>
          <a:prstGeom prst="rect">
            <a:avLst/>
          </a:prstGeom>
        </p:spPr>
      </p:pic>
    </p:spTree>
    <p:extLst>
      <p:ext uri="{BB962C8B-B14F-4D97-AF65-F5344CB8AC3E}">
        <p14:creationId xmlns:p14="http://schemas.microsoft.com/office/powerpoint/2010/main" val="40759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Controls and Formatting</a:t>
            </a:r>
            <a:endParaRPr lang="en-US" dirty="0"/>
          </a:p>
        </p:txBody>
      </p:sp>
      <p:sp>
        <p:nvSpPr>
          <p:cNvPr id="3" name="Content Placeholder 2"/>
          <p:cNvSpPr>
            <a:spLocks noGrp="1"/>
          </p:cNvSpPr>
          <p:nvPr>
            <p:ph idx="1"/>
          </p:nvPr>
        </p:nvSpPr>
        <p:spPr/>
        <p:txBody>
          <a:bodyPr/>
          <a:lstStyle/>
          <a:p>
            <a:r>
              <a:rPr lang="en-US" smtClean="0"/>
              <a:t>A rich set of design tools:</a:t>
            </a:r>
          </a:p>
          <a:p>
            <a:pPr lvl="1"/>
            <a:r>
              <a:rPr lang="en-US" smtClean="0"/>
              <a:t>MS Word like formatting</a:t>
            </a:r>
          </a:p>
          <a:p>
            <a:pPr lvl="1"/>
            <a:r>
              <a:rPr lang="en-US" smtClean="0"/>
              <a:t>Variety of Form Controls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2000" y="3048000"/>
            <a:ext cx="5715000" cy="1437551"/>
          </a:xfrm>
          <a:prstGeom prst="rect">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6542"/>
          <a:stretch/>
        </p:blipFill>
        <p:spPr bwMode="auto">
          <a:xfrm>
            <a:off x="1445821" y="4800600"/>
            <a:ext cx="7164779" cy="1323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75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Lap Around </a:t>
            </a:r>
            <a:r>
              <a:rPr lang="en-US" dirty="0" smtClean="0"/>
              <a:t>InfoPath 2013</a:t>
            </a:r>
            <a:endParaRPr lang="en-US" dirty="0"/>
          </a:p>
        </p:txBody>
      </p:sp>
    </p:spTree>
    <p:extLst>
      <p:ext uri="{BB962C8B-B14F-4D97-AF65-F5344CB8AC3E}">
        <p14:creationId xmlns:p14="http://schemas.microsoft.com/office/powerpoint/2010/main" val="209818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InfoPath 2013 Overview</a:t>
            </a:r>
          </a:p>
          <a:p>
            <a:pPr>
              <a:buFont typeface="Wingdings" panose="05000000000000000000" pitchFamily="2" charset="2"/>
              <a:buChar char="Ø"/>
            </a:pPr>
            <a:r>
              <a:rPr lang="en-US" dirty="0"/>
              <a:t>Customizing Lists using InfoPath Forms</a:t>
            </a:r>
          </a:p>
          <a:p>
            <a:r>
              <a:rPr lang="en-US" dirty="0" smtClean="0"/>
              <a:t>Working with Secondary Connections</a:t>
            </a:r>
          </a:p>
          <a:p>
            <a:r>
              <a:rPr lang="en-US" dirty="0" smtClean="0"/>
              <a:t>Publishing InfoPath Forms to a Forms Library</a:t>
            </a:r>
          </a:p>
        </p:txBody>
      </p:sp>
    </p:spTree>
    <p:extLst>
      <p:ext uri="{BB962C8B-B14F-4D97-AF65-F5344CB8AC3E}">
        <p14:creationId xmlns:p14="http://schemas.microsoft.com/office/powerpoint/2010/main" val="168418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elements/1.1/"/>
    <ds:schemaRef ds:uri="http://www.w3.org/XML/1998/namespace"/>
    <ds:schemaRef ds:uri="http://schemas.microsoft.com/office/2006/documentManagement/types"/>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1877</TotalTime>
  <Words>1439</Words>
  <Application>Microsoft Office PowerPoint</Application>
  <PresentationFormat>On-screen Show (4:3)</PresentationFormat>
  <Paragraphs>129</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Lucida Console</vt:lpstr>
      <vt:lpstr>Wingdings</vt:lpstr>
      <vt:lpstr>CPT_Wave15</vt:lpstr>
      <vt:lpstr>Creating Custom Forms using InfoPath 2013</vt:lpstr>
      <vt:lpstr>Agenda</vt:lpstr>
      <vt:lpstr>What is InfoPath?</vt:lpstr>
      <vt:lpstr>InfoPath Backstage</vt:lpstr>
      <vt:lpstr>Using Page and Table Layouts</vt:lpstr>
      <vt:lpstr>Using Themes</vt:lpstr>
      <vt:lpstr>Working with Controls and Formatting</vt:lpstr>
      <vt:lpstr>A Lap Around InfoPath 2013</vt:lpstr>
      <vt:lpstr>Agenda</vt:lpstr>
      <vt:lpstr>Creating Rules Which Contain Form Logic</vt:lpstr>
      <vt:lpstr>InfoPath List Form</vt:lpstr>
      <vt:lpstr>Customizing the New and Edit Forms for a SharePoint List</vt:lpstr>
      <vt:lpstr>Agenda</vt:lpstr>
      <vt:lpstr>Data Connections to External Sources</vt:lpstr>
      <vt:lpstr>Performing a Column Lookup using a Secondary Connection</vt:lpstr>
      <vt:lpstr>Agenda</vt:lpstr>
      <vt:lpstr>Form Library Forms</vt:lpstr>
      <vt:lpstr>Publishing a Custom InfoPath Form to a Forms Library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Custom Forms using InfoPath 2013</dc:title>
  <dc:creator>Ted Pattison</dc:creator>
  <cp:lastModifiedBy>Matthew McDermott</cp:lastModifiedBy>
  <cp:revision>64</cp:revision>
  <dcterms:created xsi:type="dcterms:W3CDTF">2012-04-13T19:17:02Z</dcterms:created>
  <dcterms:modified xsi:type="dcterms:W3CDTF">2014-05-09T16:48:55Z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