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3"/>
  </p:notesMasterIdLst>
  <p:handoutMasterIdLst>
    <p:handoutMasterId r:id="rId34"/>
  </p:handoutMasterIdLst>
  <p:sldIdLst>
    <p:sldId id="279" r:id="rId6"/>
    <p:sldId id="278" r:id="rId7"/>
    <p:sldId id="280" r:id="rId8"/>
    <p:sldId id="317" r:id="rId9"/>
    <p:sldId id="291" r:id="rId10"/>
    <p:sldId id="304" r:id="rId11"/>
    <p:sldId id="303" r:id="rId12"/>
    <p:sldId id="292" r:id="rId13"/>
    <p:sldId id="318" r:id="rId14"/>
    <p:sldId id="308" r:id="rId15"/>
    <p:sldId id="315" r:id="rId16"/>
    <p:sldId id="321" r:id="rId17"/>
    <p:sldId id="319" r:id="rId18"/>
    <p:sldId id="316" r:id="rId19"/>
    <p:sldId id="306" r:id="rId20"/>
    <p:sldId id="307" r:id="rId21"/>
    <p:sldId id="322" r:id="rId22"/>
    <p:sldId id="309" r:id="rId23"/>
    <p:sldId id="310" r:id="rId24"/>
    <p:sldId id="311" r:id="rId25"/>
    <p:sldId id="312" r:id="rId26"/>
    <p:sldId id="313" r:id="rId27"/>
    <p:sldId id="314" r:id="rId28"/>
    <p:sldId id="323" r:id="rId29"/>
    <p:sldId id="302" r:id="rId30"/>
    <p:sldId id="324" r:id="rId31"/>
    <p:sldId id="320"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80842" autoAdjust="0"/>
  </p:normalViewPr>
  <p:slideViewPr>
    <p:cSldViewPr>
      <p:cViewPr varScale="1">
        <p:scale>
          <a:sx n="71" d="100"/>
          <a:sy n="71" d="100"/>
        </p:scale>
        <p:origin x="1800" y="6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4" d="100"/>
          <a:sy n="64" d="100"/>
        </p:scale>
        <p:origin x="79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examines SQL Reporting Services (SSRS)</a:t>
            </a:r>
            <a:r>
              <a:rPr lang="en-US" sz="1200" kern="1200" baseline="0" dirty="0" smtClean="0">
                <a:solidFill>
                  <a:schemeClr val="tx1"/>
                </a:solidFill>
                <a:effectLst/>
                <a:latin typeface="+mn-lt"/>
                <a:ea typeface="+mn-ea"/>
                <a:cs typeface="+mn-cs"/>
              </a:rPr>
              <a:t> in SharePoint 2013 and teaches you how to integrate SSRS with SharePoint. You will learn how to use the SQL Server 2012 Report Builder as well as how to build various different types of reports.</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Connections in SharePoint are</a:t>
            </a:r>
            <a:r>
              <a:rPr lang="en-US" baseline="0" dirty="0" smtClean="0"/>
              <a:t> created to access external data. When you create a data source you can optionally create a shared source outside of the report. The data source can be secured separately.</a:t>
            </a:r>
            <a:endParaRPr lang="en-US" dirty="0"/>
          </a:p>
        </p:txBody>
      </p:sp>
    </p:spTree>
    <p:extLst>
      <p:ext uri="{BB962C8B-B14F-4D97-AF65-F5344CB8AC3E}">
        <p14:creationId xmlns:p14="http://schemas.microsoft.com/office/powerpoint/2010/main" val="435956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other data connections,</a:t>
            </a:r>
            <a:r>
              <a:rPr lang="en-US" baseline="0" dirty="0" smtClean="0"/>
              <a:t> you need to know the location and other connection information. If your report designer does not have this information the data source can be created separately by someone who does.</a:t>
            </a:r>
            <a:endParaRPr lang="en-US" dirty="0"/>
          </a:p>
        </p:txBody>
      </p:sp>
    </p:spTree>
    <p:extLst>
      <p:ext uri="{BB962C8B-B14F-4D97-AF65-F5344CB8AC3E}">
        <p14:creationId xmlns:p14="http://schemas.microsoft.com/office/powerpoint/2010/main" val="514530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33239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Report Builder installs from the report site. This enables users to create</a:t>
            </a:r>
            <a:r>
              <a:rPr lang="en-US" baseline="0" dirty="0" smtClean="0"/>
              <a:t> reports without having to install software beforehand. The click once installation is installed on demand. And provides the necessary features for creating the reports.</a:t>
            </a:r>
            <a:endParaRPr lang="en-US" dirty="0"/>
          </a:p>
        </p:txBody>
      </p:sp>
    </p:spTree>
    <p:extLst>
      <p:ext uri="{BB962C8B-B14F-4D97-AF65-F5344CB8AC3E}">
        <p14:creationId xmlns:p14="http://schemas.microsoft.com/office/powerpoint/2010/main" val="3747496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report builder in action. Create new reports with</a:t>
            </a:r>
            <a:r>
              <a:rPr lang="en-US" baseline="0" dirty="0" smtClean="0"/>
              <a:t> or without a wizard.</a:t>
            </a:r>
            <a:endParaRPr lang="en-US" dirty="0"/>
          </a:p>
        </p:txBody>
      </p:sp>
    </p:spTree>
    <p:extLst>
      <p:ext uri="{BB962C8B-B14F-4D97-AF65-F5344CB8AC3E}">
        <p14:creationId xmlns:p14="http://schemas.microsoft.com/office/powerpoint/2010/main" val="2179736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graphical query designer makes it very easy to create and test complex queries. </a:t>
            </a:r>
            <a:endParaRPr lang="en-US" dirty="0"/>
          </a:p>
        </p:txBody>
      </p:sp>
    </p:spTree>
    <p:extLst>
      <p:ext uri="{BB962C8B-B14F-4D97-AF65-F5344CB8AC3E}">
        <p14:creationId xmlns:p14="http://schemas.microsoft.com/office/powerpoint/2010/main" val="548152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sources can include SharePoint lists as well as data from external databases. The Query Designer helps you craft the query and test the results.</a:t>
            </a:r>
            <a:endParaRPr lang="en-US" dirty="0"/>
          </a:p>
        </p:txBody>
      </p:sp>
    </p:spTree>
    <p:extLst>
      <p:ext uri="{BB962C8B-B14F-4D97-AF65-F5344CB8AC3E}">
        <p14:creationId xmlns:p14="http://schemas.microsoft.com/office/powerpoint/2010/main" val="1603749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query designer you</a:t>
            </a:r>
            <a:r>
              <a:rPr lang="en-US" baseline="0" dirty="0" smtClean="0"/>
              <a:t> can select the table or list you wish to report and then choose the specific fields that you want to display in your reports. The hierarchical view is based on the schema of the lists (or tables) and columns (or fields) in the data source. If the data source is SQL, you can also target Stored Procedures and Views.</a:t>
            </a:r>
            <a:endParaRPr lang="en-US" dirty="0"/>
          </a:p>
        </p:txBody>
      </p:sp>
    </p:spTree>
    <p:extLst>
      <p:ext uri="{BB962C8B-B14F-4D97-AF65-F5344CB8AC3E}">
        <p14:creationId xmlns:p14="http://schemas.microsoft.com/office/powerpoint/2010/main" val="612750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fields list helps you select the fields to return in your query for inclusion in your report. As you design the query use the checkboxes to select the fields for inclusion.</a:t>
            </a:r>
            <a:endParaRPr lang="en-US" dirty="0"/>
          </a:p>
        </p:txBody>
      </p:sp>
    </p:spTree>
    <p:extLst>
      <p:ext uri="{BB962C8B-B14F-4D97-AF65-F5344CB8AC3E}">
        <p14:creationId xmlns:p14="http://schemas.microsoft.com/office/powerpoint/2010/main" val="3658968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filters pane creates a where clause for the query. Select the field and operator,</a:t>
            </a:r>
            <a:r>
              <a:rPr lang="en-US" baseline="0" dirty="0" smtClean="0"/>
              <a:t> for static filters you can specify a value. For dynamic filters you can specify that the filter accepts a parameter that can later be passed to </a:t>
            </a:r>
            <a:r>
              <a:rPr lang="en-US" baseline="0" smtClean="0"/>
              <a:t>the report.</a:t>
            </a:r>
            <a:endParaRPr lang="en-US" dirty="0"/>
          </a:p>
        </p:txBody>
      </p:sp>
    </p:spTree>
    <p:extLst>
      <p:ext uri="{BB962C8B-B14F-4D97-AF65-F5344CB8AC3E}">
        <p14:creationId xmlns:p14="http://schemas.microsoft.com/office/powerpoint/2010/main" val="2742838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Query Result Pane shows a live interactive view of</a:t>
            </a:r>
            <a:r>
              <a:rPr lang="en-US" baseline="0" dirty="0" smtClean="0"/>
              <a:t> the results of your query. This is very helpful in determining if the query you are writing is working the way you want.</a:t>
            </a:r>
            <a:endParaRPr lang="en-US" dirty="0"/>
          </a:p>
        </p:txBody>
      </p:sp>
    </p:spTree>
    <p:extLst>
      <p:ext uri="{BB962C8B-B14F-4D97-AF65-F5344CB8AC3E}">
        <p14:creationId xmlns:p14="http://schemas.microsoft.com/office/powerpoint/2010/main" val="3338418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Tools in the Query Designer Toolbar help you fine tune your query. You can also import a query from other working reports.</a:t>
            </a:r>
            <a:endParaRPr lang="en-US" dirty="0"/>
          </a:p>
        </p:txBody>
      </p:sp>
    </p:spTree>
    <p:extLst>
      <p:ext uri="{BB962C8B-B14F-4D97-AF65-F5344CB8AC3E}">
        <p14:creationId xmlns:p14="http://schemas.microsoft.com/office/powerpoint/2010/main" val="2534882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the report viewer web part to a page to show an associated report (by targeting the *.</a:t>
            </a:r>
            <a:r>
              <a:rPr lang="en-US" dirty="0" err="1" smtClean="0"/>
              <a:t>rdl</a:t>
            </a:r>
            <a:r>
              <a:rPr lang="en-US" dirty="0" smtClean="0"/>
              <a:t> file) or allow users to navigate the report collection.</a:t>
            </a:r>
            <a:endParaRPr lang="en-US" dirty="0"/>
          </a:p>
        </p:txBody>
      </p:sp>
    </p:spTree>
    <p:extLst>
      <p:ext uri="{BB962C8B-B14F-4D97-AF65-F5344CB8AC3E}">
        <p14:creationId xmlns:p14="http://schemas.microsoft.com/office/powerpoint/2010/main" val="1671127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SQL Reporting Services (SSRS) is a comprehensive</a:t>
            </a:r>
            <a:r>
              <a:rPr lang="en-US" b="0" baseline="0" dirty="0" smtClean="0"/>
              <a:t>, highly scalable, server-based platform that empowers real-time reporting. SSRS provides a full range of ready-to-use tools and services that provide the ability to create interactive and print-ready reports for your organization. With SSRS you can create interactive, tabular, graphical, or free-form reports using relational, multidimensional, or XML-based data 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You can publish reports, schedule report processing, or access reports on-demand (ad-hoc). Ad-hoc reporting gives users the flexibility to create dynamic reports based on their input. You can select from a variety of viewing formats, export reports to other applications such as Excel or PDF, and subscribe to published reports. The reports can be viewed via the browser in SharePoint with SSRS SharePoint integration.</a:t>
            </a:r>
          </a:p>
        </p:txBody>
      </p:sp>
    </p:spTree>
    <p:extLst>
      <p:ext uri="{BB962C8B-B14F-4D97-AF65-F5344CB8AC3E}">
        <p14:creationId xmlns:p14="http://schemas.microsoft.com/office/powerpoint/2010/main" val="3958088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63804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SQL Server Reporting Services can be installed in SharePoint Integrated mode. When the integration is enabled you</a:t>
            </a:r>
            <a:r>
              <a:rPr lang="en-US" baseline="0" dirty="0" smtClean="0"/>
              <a:t> gain a more tightly integrated reporting experience than in stand alone mode.</a:t>
            </a:r>
            <a:endParaRPr lang="en-US" dirty="0"/>
          </a:p>
        </p:txBody>
      </p:sp>
    </p:spTree>
    <p:extLst>
      <p:ext uri="{BB962C8B-B14F-4D97-AF65-F5344CB8AC3E}">
        <p14:creationId xmlns:p14="http://schemas.microsoft.com/office/powerpoint/2010/main" val="3513290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features in SharePoint that can be activated to integrate SQL Server Reporting Services and Power View. This integration supports a better end user experience for workers creating Business</a:t>
            </a:r>
            <a:r>
              <a:rPr lang="en-US" baseline="0" dirty="0" smtClean="0"/>
              <a:t> Intelligence solutions.</a:t>
            </a:r>
            <a:endParaRPr lang="en-US" dirty="0"/>
          </a:p>
        </p:txBody>
      </p:sp>
    </p:spTree>
    <p:extLst>
      <p:ext uri="{BB962C8B-B14F-4D97-AF65-F5344CB8AC3E}">
        <p14:creationId xmlns:p14="http://schemas.microsoft.com/office/powerpoint/2010/main" val="3269787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supports</a:t>
            </a:r>
            <a:r>
              <a:rPr lang="en-US" baseline="0" dirty="0" smtClean="0"/>
              <a:t> report delivery and synchronization to document libraries. There is a feature that helps drive this synchronization, if enabled.</a:t>
            </a:r>
            <a:endParaRPr lang="en-US" dirty="0"/>
          </a:p>
        </p:txBody>
      </p:sp>
    </p:spTree>
    <p:extLst>
      <p:ext uri="{BB962C8B-B14F-4D97-AF65-F5344CB8AC3E}">
        <p14:creationId xmlns:p14="http://schemas.microsoft.com/office/powerpoint/2010/main" val="3997194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Power View is an interactive</a:t>
            </a:r>
            <a:r>
              <a:rPr lang="en-US" baseline="0" dirty="0" smtClean="0"/>
              <a:t> data exploration, visualization, and presentation experience for SQL Reporting Services that was introduced in SQL Server 2012. This Reporting Services Add-on for SharePoint is a browser-based Silverlight application launched from SharePoint. It provides access to data represented by tabular models based on PowerPivot workbooks either published in a PowerPivot Gallery or tabular models deployed to SQL Server 2012 Analysis Services (SSAS) instances.</a:t>
            </a:r>
            <a:endParaRPr lang="en-US" dirty="0"/>
          </a:p>
        </p:txBody>
      </p:sp>
    </p:spTree>
    <p:extLst>
      <p:ext uri="{BB962C8B-B14F-4D97-AF65-F5344CB8AC3E}">
        <p14:creationId xmlns:p14="http://schemas.microsoft.com/office/powerpoint/2010/main" val="3280409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251233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smtClean="0"/>
              <a:t>SQL Reporting Services in SharePoint 2013</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lstStyle/>
          <a:p>
            <a:r>
              <a:rPr lang="en-US" dirty="0" smtClean="0"/>
              <a:t>Before creating reports you must first create a data connection </a:t>
            </a:r>
            <a:r>
              <a:rPr lang="en-US" i="1" dirty="0" smtClean="0"/>
              <a:t>(aka data sources)</a:t>
            </a:r>
          </a:p>
          <a:p>
            <a:r>
              <a:rPr lang="en-US" dirty="0" smtClean="0"/>
              <a:t>Data Sources include:</a:t>
            </a:r>
          </a:p>
          <a:p>
            <a:pPr lvl="1"/>
            <a:r>
              <a:rPr lang="en-US" dirty="0" smtClean="0"/>
              <a:t>Data source type, connection information, type of credentials to use</a:t>
            </a:r>
          </a:p>
          <a:p>
            <a:r>
              <a:rPr lang="en-US" dirty="0" smtClean="0"/>
              <a:t>Two types of data sources:</a:t>
            </a:r>
          </a:p>
          <a:p>
            <a:pPr lvl="1"/>
            <a:r>
              <a:rPr lang="en-US" dirty="0" smtClean="0"/>
              <a:t>Embedded</a:t>
            </a:r>
          </a:p>
          <a:p>
            <a:pPr lvl="2"/>
            <a:r>
              <a:rPr lang="en-US" dirty="0" smtClean="0"/>
              <a:t>Defined in report and used only by the report</a:t>
            </a:r>
          </a:p>
          <a:p>
            <a:pPr lvl="1"/>
            <a:r>
              <a:rPr lang="en-US" dirty="0" smtClean="0"/>
              <a:t>Shared</a:t>
            </a:r>
          </a:p>
          <a:p>
            <a:pPr lvl="2"/>
            <a:r>
              <a:rPr lang="en-US" dirty="0" smtClean="0"/>
              <a:t>Defined independently</a:t>
            </a:r>
          </a:p>
          <a:p>
            <a:pPr lvl="2"/>
            <a:r>
              <a:rPr lang="en-US" dirty="0" smtClean="0"/>
              <a:t>Can be used by multiple reports</a:t>
            </a:r>
            <a:endParaRPr lang="en-US" dirty="0"/>
          </a:p>
        </p:txBody>
      </p:sp>
    </p:spTree>
    <p:extLst>
      <p:ext uri="{BB962C8B-B14F-4D97-AF65-F5344CB8AC3E}">
        <p14:creationId xmlns:p14="http://schemas.microsoft.com/office/powerpoint/2010/main" val="3944924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Data Source</a:t>
            </a:r>
            <a:endParaRPr lang="en-US" dirty="0"/>
          </a:p>
        </p:txBody>
      </p:sp>
      <p:sp>
        <p:nvSpPr>
          <p:cNvPr id="3" name="Content Placeholder 2"/>
          <p:cNvSpPr>
            <a:spLocks noGrp="1"/>
          </p:cNvSpPr>
          <p:nvPr>
            <p:ph idx="1"/>
          </p:nvPr>
        </p:nvSpPr>
        <p:spPr/>
        <p:txBody>
          <a:bodyPr/>
          <a:lstStyle/>
          <a:p>
            <a:r>
              <a:rPr lang="en-US" dirty="0" smtClean="0"/>
              <a:t>To create a data source you must have the following information:</a:t>
            </a:r>
          </a:p>
          <a:p>
            <a:pPr lvl="1"/>
            <a:r>
              <a:rPr lang="en-US" dirty="0" smtClean="0"/>
              <a:t>Data source type</a:t>
            </a:r>
          </a:p>
          <a:p>
            <a:pPr lvl="1"/>
            <a:endParaRPr lang="en-US" dirty="0" smtClean="0"/>
          </a:p>
          <a:p>
            <a:pPr lvl="1"/>
            <a:endParaRPr lang="en-US" dirty="0" smtClean="0"/>
          </a:p>
          <a:p>
            <a:pPr lvl="1"/>
            <a:endParaRPr lang="en-US" dirty="0"/>
          </a:p>
          <a:p>
            <a:pPr lvl="1"/>
            <a:r>
              <a:rPr lang="en-US" dirty="0" smtClean="0"/>
              <a:t>Connection information</a:t>
            </a:r>
          </a:p>
          <a:p>
            <a:pPr lvl="1"/>
            <a:endParaRPr lang="en-US" dirty="0" smtClean="0"/>
          </a:p>
          <a:p>
            <a:pPr lvl="1"/>
            <a:r>
              <a:rPr lang="en-US" dirty="0" smtClean="0"/>
              <a:t>Credentials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65" y="2852400"/>
            <a:ext cx="2469094" cy="128027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7700" y="4132671"/>
            <a:ext cx="2552921" cy="39627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4748017"/>
            <a:ext cx="2651990" cy="1966130"/>
          </a:xfrm>
          <a:prstGeom prst="rect">
            <a:avLst/>
          </a:prstGeom>
        </p:spPr>
      </p:pic>
    </p:spTree>
    <p:extLst>
      <p:ext uri="{BB962C8B-B14F-4D97-AF65-F5344CB8AC3E}">
        <p14:creationId xmlns:p14="http://schemas.microsoft.com/office/powerpoint/2010/main" val="79909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Data Sources to SQL Server Tables and SharePoint Sites</a:t>
            </a:r>
            <a:endParaRPr lang="en-US" dirty="0"/>
          </a:p>
        </p:txBody>
      </p:sp>
    </p:spTree>
    <p:extLst>
      <p:ext uri="{BB962C8B-B14F-4D97-AF65-F5344CB8AC3E}">
        <p14:creationId xmlns:p14="http://schemas.microsoft.com/office/powerpoint/2010/main" val="3900905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SQL Reporting Services Overview</a:t>
            </a:r>
          </a:p>
          <a:p>
            <a:pPr>
              <a:buFont typeface="Wingdings" panose="05000000000000000000" pitchFamily="2" charset="2"/>
              <a:buChar char="ü"/>
            </a:pPr>
            <a:r>
              <a:rPr lang="en-US" dirty="0" smtClean="0"/>
              <a:t>SharePoint Integration</a:t>
            </a:r>
          </a:p>
          <a:p>
            <a:pPr>
              <a:buFont typeface="Wingdings" panose="05000000000000000000" pitchFamily="2" charset="2"/>
              <a:buChar char="ü"/>
            </a:pPr>
            <a:r>
              <a:rPr lang="en-US" dirty="0" smtClean="0"/>
              <a:t>Data Sources</a:t>
            </a:r>
            <a:endParaRPr lang="en-US" dirty="0"/>
          </a:p>
          <a:p>
            <a:pPr>
              <a:buFont typeface="Wingdings" panose="05000000000000000000" pitchFamily="2" charset="2"/>
              <a:buChar char="Ø"/>
            </a:pPr>
            <a:r>
              <a:rPr lang="en-US" dirty="0" smtClean="0"/>
              <a:t>Report Builder</a:t>
            </a:r>
          </a:p>
          <a:p>
            <a:endParaRPr lang="en-US" dirty="0" smtClean="0"/>
          </a:p>
        </p:txBody>
      </p:sp>
    </p:spTree>
    <p:extLst>
      <p:ext uri="{BB962C8B-B14F-4D97-AF65-F5344CB8AC3E}">
        <p14:creationId xmlns:p14="http://schemas.microsoft.com/office/powerpoint/2010/main" val="1356668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Builder</a:t>
            </a:r>
            <a:endParaRPr lang="en-US" dirty="0"/>
          </a:p>
        </p:txBody>
      </p:sp>
      <p:sp>
        <p:nvSpPr>
          <p:cNvPr id="3" name="Content Placeholder 2"/>
          <p:cNvSpPr>
            <a:spLocks noGrp="1"/>
          </p:cNvSpPr>
          <p:nvPr>
            <p:ph idx="1"/>
          </p:nvPr>
        </p:nvSpPr>
        <p:spPr/>
        <p:txBody>
          <a:bodyPr>
            <a:normAutofit/>
          </a:bodyPr>
          <a:lstStyle/>
          <a:p>
            <a:r>
              <a:rPr lang="en-US" dirty="0" smtClean="0"/>
              <a:t>Reporting authoring tool for business users</a:t>
            </a:r>
          </a:p>
          <a:p>
            <a:r>
              <a:rPr lang="en-US" dirty="0" smtClean="0"/>
              <a:t>Benefits of Report Builder:</a:t>
            </a:r>
          </a:p>
          <a:p>
            <a:pPr lvl="1"/>
            <a:r>
              <a:rPr lang="en-US" dirty="0" smtClean="0"/>
              <a:t>Quickly </a:t>
            </a:r>
            <a:r>
              <a:rPr lang="en-US" dirty="0"/>
              <a:t>add items </a:t>
            </a:r>
            <a:r>
              <a:rPr lang="en-US" dirty="0" smtClean="0"/>
              <a:t>to reports</a:t>
            </a:r>
            <a:r>
              <a:rPr lang="en-US" dirty="0"/>
              <a:t>, launch table, chart, </a:t>
            </a:r>
            <a:r>
              <a:rPr lang="en-US" dirty="0" smtClean="0"/>
              <a:t>map </a:t>
            </a:r>
            <a:r>
              <a:rPr lang="en-US" dirty="0"/>
              <a:t>wizards, and format report </a:t>
            </a:r>
            <a:r>
              <a:rPr lang="en-US" dirty="0" smtClean="0"/>
              <a:t>data</a:t>
            </a:r>
            <a:endParaRPr lang="en-US" dirty="0"/>
          </a:p>
          <a:p>
            <a:pPr lvl="1"/>
            <a:r>
              <a:rPr lang="en-US" dirty="0"/>
              <a:t>Add data </a:t>
            </a:r>
            <a:r>
              <a:rPr lang="en-US" dirty="0" smtClean="0"/>
              <a:t>using </a:t>
            </a:r>
            <a:r>
              <a:rPr lang="en-US" dirty="0"/>
              <a:t>query designers </a:t>
            </a:r>
            <a:r>
              <a:rPr lang="en-US" dirty="0" smtClean="0"/>
              <a:t>to specify data </a:t>
            </a:r>
            <a:r>
              <a:rPr lang="en-US" dirty="0"/>
              <a:t>to include in </a:t>
            </a:r>
            <a:r>
              <a:rPr lang="en-US" dirty="0" smtClean="0"/>
              <a:t>report</a:t>
            </a:r>
            <a:endParaRPr lang="en-US" dirty="0"/>
          </a:p>
          <a:p>
            <a:pPr lvl="1"/>
            <a:r>
              <a:rPr lang="en-US" dirty="0" smtClean="0"/>
              <a:t>Create/use </a:t>
            </a:r>
            <a:r>
              <a:rPr lang="en-US" dirty="0"/>
              <a:t>report parameters and other </a:t>
            </a:r>
            <a:r>
              <a:rPr lang="en-US" dirty="0" smtClean="0"/>
              <a:t>features </a:t>
            </a:r>
          </a:p>
          <a:p>
            <a:pPr lvl="1"/>
            <a:r>
              <a:rPr lang="en-US" dirty="0" smtClean="0"/>
              <a:t>Preview </a:t>
            </a:r>
            <a:r>
              <a:rPr lang="en-US" dirty="0"/>
              <a:t>reports that </a:t>
            </a:r>
            <a:r>
              <a:rPr lang="en-US" dirty="0" smtClean="0"/>
              <a:t>use shared </a:t>
            </a:r>
            <a:r>
              <a:rPr lang="en-US" dirty="0"/>
              <a:t>data sources </a:t>
            </a:r>
            <a:r>
              <a:rPr lang="en-US" dirty="0" smtClean="0"/>
              <a:t>and shared datasets</a:t>
            </a:r>
            <a:endParaRPr lang="en-US" dirty="0"/>
          </a:p>
          <a:p>
            <a:pPr lvl="1"/>
            <a:r>
              <a:rPr lang="en-US" dirty="0"/>
              <a:t>Preview reports in HTML or print </a:t>
            </a:r>
            <a:r>
              <a:rPr lang="en-US" dirty="0" smtClean="0"/>
              <a:t>format</a:t>
            </a:r>
            <a:endParaRPr lang="en-US" dirty="0"/>
          </a:p>
        </p:txBody>
      </p:sp>
    </p:spTree>
    <p:extLst>
      <p:ext uri="{BB962C8B-B14F-4D97-AF65-F5344CB8AC3E}">
        <p14:creationId xmlns:p14="http://schemas.microsoft.com/office/powerpoint/2010/main" val="2020806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Builder</a:t>
            </a:r>
            <a:endParaRPr lang="en-US" dirty="0"/>
          </a:p>
        </p:txBody>
      </p:sp>
      <p:pic>
        <p:nvPicPr>
          <p:cNvPr id="4" name="Picture 3"/>
          <p:cNvPicPr>
            <a:picLocks noChangeAspect="1"/>
          </p:cNvPicPr>
          <p:nvPr/>
        </p:nvPicPr>
        <p:blipFill>
          <a:blip r:embed="rId3"/>
          <a:stretch>
            <a:fillRect/>
          </a:stretch>
        </p:blipFill>
        <p:spPr>
          <a:xfrm>
            <a:off x="834663" y="1143000"/>
            <a:ext cx="7246074" cy="5323110"/>
          </a:xfrm>
          <a:prstGeom prst="rect">
            <a:avLst/>
          </a:prstGeom>
        </p:spPr>
      </p:pic>
    </p:spTree>
    <p:extLst>
      <p:ext uri="{BB962C8B-B14F-4D97-AF65-F5344CB8AC3E}">
        <p14:creationId xmlns:p14="http://schemas.microsoft.com/office/powerpoint/2010/main" val="1581853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Design Query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1143000"/>
            <a:ext cx="7314672" cy="5513434"/>
          </a:xfrm>
        </p:spPr>
      </p:pic>
    </p:spTree>
    <p:extLst>
      <p:ext uri="{BB962C8B-B14F-4D97-AF65-F5344CB8AC3E}">
        <p14:creationId xmlns:p14="http://schemas.microsoft.com/office/powerpoint/2010/main" val="4291568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SSRS </a:t>
            </a:r>
            <a:r>
              <a:rPr lang="en-US" smtClean="0"/>
              <a:t>Report based </a:t>
            </a:r>
            <a:r>
              <a:rPr lang="en-US" dirty="0" smtClean="0"/>
              <a:t>on content from a SQL Server Table</a:t>
            </a:r>
            <a:endParaRPr lang="en-US" dirty="0"/>
          </a:p>
        </p:txBody>
      </p:sp>
    </p:spTree>
    <p:extLst>
      <p:ext uri="{BB962C8B-B14F-4D97-AF65-F5344CB8AC3E}">
        <p14:creationId xmlns:p14="http://schemas.microsoft.com/office/powerpoint/2010/main" val="4244434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Design Query</a:t>
            </a:r>
          </a:p>
        </p:txBody>
      </p:sp>
      <p:sp>
        <p:nvSpPr>
          <p:cNvPr id="3" name="Content Placeholder 2"/>
          <p:cNvSpPr>
            <a:spLocks noGrp="1"/>
          </p:cNvSpPr>
          <p:nvPr>
            <p:ph idx="1"/>
          </p:nvPr>
        </p:nvSpPr>
        <p:spPr/>
        <p:txBody>
          <a:bodyPr>
            <a:normAutofit/>
          </a:bodyPr>
          <a:lstStyle/>
          <a:p>
            <a:r>
              <a:rPr lang="en-US" dirty="0" smtClean="0"/>
              <a:t>SharePoint Lists</a:t>
            </a:r>
          </a:p>
          <a:p>
            <a:pPr lvl="1"/>
            <a:r>
              <a:rPr lang="en-US" dirty="0" smtClean="0"/>
              <a:t>Displays SharePoint lists and fields within each item in the list</a:t>
            </a:r>
          </a:p>
          <a:p>
            <a:r>
              <a:rPr lang="en-US" dirty="0" smtClean="0"/>
              <a:t>Selected Fields</a:t>
            </a:r>
          </a:p>
          <a:p>
            <a:pPr lvl="1"/>
            <a:r>
              <a:rPr lang="en-US" dirty="0" smtClean="0"/>
              <a:t>Displays SharePoint field names of items selected in the SharePoint Lists pane</a:t>
            </a:r>
          </a:p>
          <a:p>
            <a:r>
              <a:rPr lang="en-US" dirty="0" smtClean="0"/>
              <a:t>Applied Filters</a:t>
            </a:r>
          </a:p>
          <a:p>
            <a:pPr lvl="1"/>
            <a:r>
              <a:rPr lang="en-US" dirty="0" smtClean="0"/>
              <a:t>Displays list of fields and filter criteria for tables or views</a:t>
            </a:r>
          </a:p>
          <a:p>
            <a:r>
              <a:rPr lang="en-US" dirty="0" smtClean="0"/>
              <a:t>Query results</a:t>
            </a:r>
          </a:p>
          <a:p>
            <a:pPr lvl="1"/>
            <a:r>
              <a:rPr lang="en-US" dirty="0" smtClean="0"/>
              <a:t>Displays data result set</a:t>
            </a:r>
            <a:endParaRPr lang="en-US" dirty="0"/>
          </a:p>
        </p:txBody>
      </p:sp>
    </p:spTree>
    <p:extLst>
      <p:ext uri="{BB962C8B-B14F-4D97-AF65-F5344CB8AC3E}">
        <p14:creationId xmlns:p14="http://schemas.microsoft.com/office/powerpoint/2010/main" val="3723153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Lists Pane</a:t>
            </a:r>
            <a:endParaRPr lang="en-US" dirty="0"/>
          </a:p>
        </p:txBody>
      </p:sp>
      <p:sp>
        <p:nvSpPr>
          <p:cNvPr id="3" name="Content Placeholder 2"/>
          <p:cNvSpPr>
            <a:spLocks noGrp="1"/>
          </p:cNvSpPr>
          <p:nvPr>
            <p:ph idx="1"/>
          </p:nvPr>
        </p:nvSpPr>
        <p:spPr/>
        <p:txBody>
          <a:bodyPr/>
          <a:lstStyle/>
          <a:p>
            <a:r>
              <a:rPr lang="en-US" dirty="0" smtClean="0"/>
              <a:t>Displays metadata </a:t>
            </a:r>
            <a:r>
              <a:rPr lang="en-US" dirty="0"/>
              <a:t>for database </a:t>
            </a:r>
            <a:r>
              <a:rPr lang="en-US" dirty="0" smtClean="0"/>
              <a:t>objects</a:t>
            </a:r>
          </a:p>
          <a:p>
            <a:pPr lvl="1"/>
            <a:r>
              <a:rPr lang="en-US" dirty="0" smtClean="0"/>
              <a:t>Based on permissions </a:t>
            </a:r>
            <a:r>
              <a:rPr lang="en-US" dirty="0"/>
              <a:t>to </a:t>
            </a:r>
            <a:r>
              <a:rPr lang="en-US" dirty="0" smtClean="0"/>
              <a:t>view </a:t>
            </a:r>
          </a:p>
          <a:p>
            <a:pPr lvl="1"/>
            <a:r>
              <a:rPr lang="en-US" dirty="0"/>
              <a:t>D</a:t>
            </a:r>
            <a:r>
              <a:rPr lang="en-US" dirty="0" smtClean="0"/>
              <a:t>etermined </a:t>
            </a:r>
            <a:r>
              <a:rPr lang="en-US" dirty="0"/>
              <a:t>by </a:t>
            </a:r>
            <a:r>
              <a:rPr lang="en-US" dirty="0" smtClean="0"/>
              <a:t>data </a:t>
            </a:r>
            <a:r>
              <a:rPr lang="en-US" dirty="0"/>
              <a:t>source connection </a:t>
            </a:r>
            <a:r>
              <a:rPr lang="en-US" dirty="0" smtClean="0"/>
              <a:t/>
            </a:r>
            <a:br>
              <a:rPr lang="en-US" dirty="0" smtClean="0"/>
            </a:br>
            <a:r>
              <a:rPr lang="en-US" dirty="0" smtClean="0"/>
              <a:t>and credentials</a:t>
            </a:r>
          </a:p>
          <a:p>
            <a:r>
              <a:rPr lang="en-US" dirty="0" smtClean="0"/>
              <a:t>Hierarchical </a:t>
            </a:r>
            <a:r>
              <a:rPr lang="en-US" dirty="0"/>
              <a:t>view </a:t>
            </a:r>
            <a:endParaRPr lang="en-US" dirty="0" smtClean="0"/>
          </a:p>
          <a:p>
            <a:pPr lvl="1"/>
            <a:r>
              <a:rPr lang="en-US" dirty="0" smtClean="0"/>
              <a:t>Displays </a:t>
            </a:r>
            <a:r>
              <a:rPr lang="en-US" dirty="0"/>
              <a:t>database objects organized </a:t>
            </a:r>
            <a:r>
              <a:rPr lang="en-US" dirty="0" smtClean="0"/>
              <a:t/>
            </a:r>
            <a:br>
              <a:rPr lang="en-US" dirty="0" smtClean="0"/>
            </a:br>
            <a:r>
              <a:rPr lang="en-US" dirty="0" smtClean="0"/>
              <a:t>by </a:t>
            </a:r>
            <a:r>
              <a:rPr lang="en-US" dirty="0"/>
              <a:t>database </a:t>
            </a:r>
            <a:r>
              <a:rPr lang="en-US" dirty="0" smtClean="0"/>
              <a:t>schema</a:t>
            </a:r>
          </a:p>
          <a:p>
            <a:r>
              <a:rPr lang="en-US" dirty="0" smtClean="0"/>
              <a:t>Expand node </a:t>
            </a:r>
            <a:r>
              <a:rPr lang="en-US" dirty="0"/>
              <a:t>for each schema to view tables, views, stored procedures, </a:t>
            </a:r>
            <a:r>
              <a:rPr lang="en-US" dirty="0" smtClean="0"/>
              <a:t>table-valued functions</a:t>
            </a:r>
          </a:p>
          <a:p>
            <a:r>
              <a:rPr lang="en-US" dirty="0" smtClean="0"/>
              <a:t>Expand </a:t>
            </a:r>
            <a:r>
              <a:rPr lang="en-US" dirty="0"/>
              <a:t>table or view to display </a:t>
            </a:r>
            <a:r>
              <a:rPr lang="en-US" dirty="0" smtClean="0"/>
              <a:t>columns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250" y="1905000"/>
            <a:ext cx="2194750" cy="2697714"/>
          </a:xfrm>
          <a:prstGeom prst="rect">
            <a:avLst/>
          </a:prstGeom>
        </p:spPr>
      </p:pic>
    </p:spTree>
    <p:extLst>
      <p:ext uri="{BB962C8B-B14F-4D97-AF65-F5344CB8AC3E}">
        <p14:creationId xmlns:p14="http://schemas.microsoft.com/office/powerpoint/2010/main" val="4048685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SQL Reporting Services Overview</a:t>
            </a:r>
          </a:p>
          <a:p>
            <a:r>
              <a:rPr lang="en-US" dirty="0" smtClean="0"/>
              <a:t>SharePoint Integration</a:t>
            </a:r>
          </a:p>
          <a:p>
            <a:r>
              <a:rPr lang="en-US" dirty="0" smtClean="0"/>
              <a:t>Data Sources</a:t>
            </a:r>
            <a:endParaRPr lang="en-US" dirty="0"/>
          </a:p>
          <a:p>
            <a:r>
              <a:rPr lang="en-US" dirty="0" smtClean="0"/>
              <a:t>Report Builder</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Fields Pane</a:t>
            </a:r>
            <a:endParaRPr lang="en-US" dirty="0"/>
          </a:p>
        </p:txBody>
      </p:sp>
      <p:sp>
        <p:nvSpPr>
          <p:cNvPr id="3" name="Content Placeholder 2"/>
          <p:cNvSpPr>
            <a:spLocks noGrp="1"/>
          </p:cNvSpPr>
          <p:nvPr>
            <p:ph idx="1"/>
          </p:nvPr>
        </p:nvSpPr>
        <p:spPr/>
        <p:txBody>
          <a:bodyPr>
            <a:normAutofit/>
          </a:bodyPr>
          <a:lstStyle/>
          <a:p>
            <a:r>
              <a:rPr lang="en-US" dirty="0" smtClean="0"/>
              <a:t>Displays list </a:t>
            </a:r>
            <a:r>
              <a:rPr lang="en-US" dirty="0"/>
              <a:t>item fields </a:t>
            </a:r>
            <a:r>
              <a:rPr lang="en-US" dirty="0" smtClean="0"/>
              <a:t>of items </a:t>
            </a:r>
            <a:br>
              <a:rPr lang="en-US" dirty="0" smtClean="0"/>
            </a:br>
            <a:r>
              <a:rPr lang="en-US" dirty="0" smtClean="0"/>
              <a:t>selected in SharePoint Lists pane</a:t>
            </a:r>
          </a:p>
          <a:p>
            <a:pPr lvl="1"/>
            <a:r>
              <a:rPr lang="en-US" dirty="0" smtClean="0"/>
              <a:t>These fields become the field </a:t>
            </a:r>
            <a:br>
              <a:rPr lang="en-US" dirty="0" smtClean="0"/>
            </a:br>
            <a:r>
              <a:rPr lang="en-US" dirty="0" smtClean="0"/>
              <a:t>collection </a:t>
            </a:r>
            <a:r>
              <a:rPr lang="en-US" dirty="0"/>
              <a:t>for </a:t>
            </a:r>
            <a:r>
              <a:rPr lang="en-US" dirty="0" smtClean="0"/>
              <a:t>report dataset</a:t>
            </a:r>
          </a:p>
          <a:p>
            <a:r>
              <a:rPr lang="en-US" dirty="0" smtClean="0"/>
              <a:t>To add </a:t>
            </a:r>
            <a:r>
              <a:rPr lang="en-US" dirty="0"/>
              <a:t>or remove fields to this </a:t>
            </a:r>
            <a:r>
              <a:rPr lang="en-US" dirty="0" smtClean="0"/>
              <a:t>pane</a:t>
            </a:r>
          </a:p>
          <a:p>
            <a:pPr lvl="1"/>
            <a:r>
              <a:rPr lang="en-US" dirty="0"/>
              <a:t>S</a:t>
            </a:r>
            <a:r>
              <a:rPr lang="en-US" dirty="0" smtClean="0"/>
              <a:t>elect </a:t>
            </a:r>
            <a:r>
              <a:rPr lang="en-US" dirty="0"/>
              <a:t>or clear check boxes for </a:t>
            </a:r>
            <a:r>
              <a:rPr lang="en-US" dirty="0" smtClean="0"/>
              <a:t>table </a:t>
            </a:r>
            <a:r>
              <a:rPr lang="en-US" dirty="0"/>
              <a:t>or view fields in </a:t>
            </a:r>
            <a:r>
              <a:rPr lang="en-US" dirty="0" smtClean="0"/>
              <a:t>SharePoint </a:t>
            </a:r>
            <a:r>
              <a:rPr lang="en-US" dirty="0"/>
              <a:t>Lists </a:t>
            </a:r>
            <a:r>
              <a:rPr lang="en-US" dirty="0" smtClean="0"/>
              <a:t>pane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423" y="1600200"/>
            <a:ext cx="2499577" cy="137171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0115" y="4191000"/>
            <a:ext cx="4041998" cy="2299534"/>
          </a:xfrm>
          <a:prstGeom prst="rect">
            <a:avLst/>
          </a:prstGeom>
        </p:spPr>
      </p:pic>
    </p:spTree>
    <p:extLst>
      <p:ext uri="{BB962C8B-B14F-4D97-AF65-F5344CB8AC3E}">
        <p14:creationId xmlns:p14="http://schemas.microsoft.com/office/powerpoint/2010/main" val="1630385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Applied Filters Pane</a:t>
            </a:r>
            <a:endParaRPr lang="en-US" dirty="0"/>
          </a:p>
        </p:txBody>
      </p:sp>
      <p:sp>
        <p:nvSpPr>
          <p:cNvPr id="3" name="Content Placeholder 2"/>
          <p:cNvSpPr>
            <a:spLocks noGrp="1"/>
          </p:cNvSpPr>
          <p:nvPr>
            <p:ph idx="1"/>
          </p:nvPr>
        </p:nvSpPr>
        <p:spPr/>
        <p:txBody>
          <a:bodyPr>
            <a:normAutofit lnSpcReduction="10000"/>
          </a:bodyPr>
          <a:lstStyle/>
          <a:p>
            <a:r>
              <a:rPr lang="en-US" dirty="0" smtClean="0"/>
              <a:t>Use to filter data retrieved at run-time</a:t>
            </a:r>
          </a:p>
          <a:p>
            <a:r>
              <a:rPr lang="en-US" dirty="0" smtClean="0"/>
              <a:t>The </a:t>
            </a:r>
            <a:r>
              <a:rPr lang="en-US" dirty="0"/>
              <a:t>following columns are </a:t>
            </a:r>
            <a:r>
              <a:rPr lang="en-US" dirty="0" smtClean="0"/>
              <a:t>displayed</a:t>
            </a:r>
            <a:r>
              <a:rPr lang="en-US" dirty="0"/>
              <a:t>:</a:t>
            </a:r>
          </a:p>
          <a:p>
            <a:pPr lvl="1"/>
            <a:r>
              <a:rPr lang="en-US" b="1" dirty="0"/>
              <a:t>Field </a:t>
            </a:r>
            <a:r>
              <a:rPr lang="en-US" b="1" dirty="0" smtClean="0"/>
              <a:t>Name</a:t>
            </a:r>
            <a:r>
              <a:rPr lang="en-US" dirty="0" smtClean="0"/>
              <a:t> </a:t>
            </a:r>
          </a:p>
          <a:p>
            <a:pPr lvl="2"/>
            <a:r>
              <a:rPr lang="en-US" dirty="0"/>
              <a:t>D</a:t>
            </a:r>
            <a:r>
              <a:rPr lang="en-US" dirty="0" smtClean="0"/>
              <a:t>isplays name </a:t>
            </a:r>
            <a:r>
              <a:rPr lang="en-US" dirty="0"/>
              <a:t>of </a:t>
            </a:r>
            <a:r>
              <a:rPr lang="en-US" dirty="0" smtClean="0"/>
              <a:t>field </a:t>
            </a:r>
            <a:r>
              <a:rPr lang="en-US" dirty="0"/>
              <a:t>to apply </a:t>
            </a:r>
            <a:r>
              <a:rPr lang="en-US" dirty="0" smtClean="0"/>
              <a:t>criteria to</a:t>
            </a:r>
            <a:endParaRPr lang="en-US" dirty="0"/>
          </a:p>
          <a:p>
            <a:pPr lvl="1"/>
            <a:r>
              <a:rPr lang="en-US" b="1" dirty="0" smtClean="0"/>
              <a:t>Operator</a:t>
            </a:r>
            <a:endParaRPr lang="en-US" dirty="0"/>
          </a:p>
          <a:p>
            <a:pPr lvl="2"/>
            <a:r>
              <a:rPr lang="en-US" dirty="0"/>
              <a:t>D</a:t>
            </a:r>
            <a:r>
              <a:rPr lang="en-US" dirty="0" smtClean="0"/>
              <a:t>isplays operation </a:t>
            </a:r>
            <a:r>
              <a:rPr lang="en-US" dirty="0"/>
              <a:t>to use in </a:t>
            </a:r>
            <a:r>
              <a:rPr lang="en-US" dirty="0" smtClean="0"/>
              <a:t>filter </a:t>
            </a:r>
            <a:br>
              <a:rPr lang="en-US" dirty="0" smtClean="0"/>
            </a:br>
            <a:r>
              <a:rPr lang="en-US" dirty="0" smtClean="0"/>
              <a:t>expression</a:t>
            </a:r>
            <a:endParaRPr lang="en-US" dirty="0"/>
          </a:p>
          <a:p>
            <a:pPr lvl="1"/>
            <a:r>
              <a:rPr lang="en-US" b="1" dirty="0" smtClean="0"/>
              <a:t>Value</a:t>
            </a:r>
            <a:endParaRPr lang="en-US" dirty="0" smtClean="0"/>
          </a:p>
          <a:p>
            <a:pPr lvl="2"/>
            <a:r>
              <a:rPr lang="en-US" dirty="0" smtClean="0"/>
              <a:t>Displays value </a:t>
            </a:r>
            <a:r>
              <a:rPr lang="en-US" dirty="0"/>
              <a:t>to use in </a:t>
            </a:r>
            <a:r>
              <a:rPr lang="en-US" dirty="0" smtClean="0"/>
              <a:t>filter expression</a:t>
            </a:r>
            <a:endParaRPr lang="en-US" dirty="0"/>
          </a:p>
          <a:p>
            <a:pPr lvl="1"/>
            <a:r>
              <a:rPr lang="en-US" b="1" dirty="0" smtClean="0"/>
              <a:t>Parameter</a:t>
            </a:r>
            <a:endParaRPr lang="en-US" dirty="0" smtClean="0"/>
          </a:p>
          <a:p>
            <a:pPr lvl="2"/>
            <a:r>
              <a:rPr lang="en-US" dirty="0" smtClean="0"/>
              <a:t>Displays option </a:t>
            </a:r>
            <a:r>
              <a:rPr lang="en-US" dirty="0"/>
              <a:t>to add a query parameter to </a:t>
            </a:r>
            <a:r>
              <a:rPr lang="en-US" dirty="0" smtClean="0"/>
              <a:t>query</a:t>
            </a:r>
          </a:p>
          <a:p>
            <a:pPr lvl="2"/>
            <a:r>
              <a:rPr lang="en-US" dirty="0" smtClean="0"/>
              <a:t>Use Dataset </a:t>
            </a:r>
            <a:r>
              <a:rPr lang="en-US" dirty="0"/>
              <a:t>properties to view </a:t>
            </a:r>
            <a:r>
              <a:rPr lang="en-US" dirty="0" smtClean="0"/>
              <a:t>relationship </a:t>
            </a:r>
            <a:r>
              <a:rPr lang="en-US" dirty="0"/>
              <a:t>between query parameter and report </a:t>
            </a:r>
            <a:r>
              <a:rPr lang="en-US" dirty="0" smtClean="0"/>
              <a:t>parameter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5234" y="3124200"/>
            <a:ext cx="2552921" cy="1356478"/>
          </a:xfrm>
          <a:prstGeom prst="rect">
            <a:avLst/>
          </a:prstGeom>
        </p:spPr>
      </p:pic>
    </p:spTree>
    <p:extLst>
      <p:ext uri="{BB962C8B-B14F-4D97-AF65-F5344CB8AC3E}">
        <p14:creationId xmlns:p14="http://schemas.microsoft.com/office/powerpoint/2010/main" val="789188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Results Pane</a:t>
            </a:r>
            <a:endParaRPr lang="en-US" dirty="0"/>
          </a:p>
        </p:txBody>
      </p:sp>
      <p:sp>
        <p:nvSpPr>
          <p:cNvPr id="3" name="Content Placeholder 2"/>
          <p:cNvSpPr>
            <a:spLocks noGrp="1"/>
          </p:cNvSpPr>
          <p:nvPr>
            <p:ph idx="1"/>
          </p:nvPr>
        </p:nvSpPr>
        <p:spPr/>
        <p:txBody>
          <a:bodyPr/>
          <a:lstStyle/>
          <a:p>
            <a:r>
              <a:rPr lang="en-US" dirty="0" smtClean="0"/>
              <a:t>Click Run Query to execute query</a:t>
            </a:r>
          </a:p>
          <a:p>
            <a:r>
              <a:rPr lang="en-US" dirty="0" smtClean="0"/>
              <a:t>Query results pane displays results for automatically </a:t>
            </a:r>
            <a:r>
              <a:rPr lang="en-US" dirty="0"/>
              <a:t>generated </a:t>
            </a:r>
            <a:r>
              <a:rPr lang="en-US" dirty="0" smtClean="0"/>
              <a:t>query</a:t>
            </a:r>
          </a:p>
          <a:p>
            <a:r>
              <a:rPr lang="en-US" dirty="0" smtClean="0"/>
              <a:t>Columns in result set:</a:t>
            </a:r>
          </a:p>
          <a:p>
            <a:pPr lvl="1"/>
            <a:r>
              <a:rPr lang="en-US" dirty="0" smtClean="0"/>
              <a:t>Are fields specified in Selected Fields pane</a:t>
            </a:r>
          </a:p>
          <a:p>
            <a:pPr lvl="1"/>
            <a:r>
              <a:rPr lang="en-US" dirty="0"/>
              <a:t>R</a:t>
            </a:r>
            <a:r>
              <a:rPr lang="en-US" dirty="0" smtClean="0"/>
              <a:t>ow data limited by filters set in Applied Filters pane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9993" y="4572000"/>
            <a:ext cx="5464013" cy="1348857"/>
          </a:xfrm>
          <a:prstGeom prst="rect">
            <a:avLst/>
          </a:prstGeom>
        </p:spPr>
      </p:pic>
    </p:spTree>
    <p:extLst>
      <p:ext uri="{BB962C8B-B14F-4D97-AF65-F5344CB8AC3E}">
        <p14:creationId xmlns:p14="http://schemas.microsoft.com/office/powerpoint/2010/main" val="35743638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Query Designer Toolbar</a:t>
            </a:r>
            <a:endParaRPr lang="en-US" dirty="0"/>
          </a:p>
        </p:txBody>
      </p:sp>
      <p:sp>
        <p:nvSpPr>
          <p:cNvPr id="3" name="Content Placeholder 2"/>
          <p:cNvSpPr>
            <a:spLocks noGrp="1"/>
          </p:cNvSpPr>
          <p:nvPr>
            <p:ph idx="1"/>
          </p:nvPr>
        </p:nvSpPr>
        <p:spPr/>
        <p:txBody>
          <a:bodyPr>
            <a:normAutofit/>
          </a:bodyPr>
          <a:lstStyle/>
          <a:p>
            <a:r>
              <a:rPr lang="en-US" dirty="0"/>
              <a:t>Edit As Text</a:t>
            </a:r>
          </a:p>
          <a:p>
            <a:pPr lvl="1"/>
            <a:r>
              <a:rPr lang="en-US" dirty="0"/>
              <a:t>Toggle to </a:t>
            </a:r>
            <a:r>
              <a:rPr lang="en-US" dirty="0" smtClean="0"/>
              <a:t>text-based </a:t>
            </a:r>
            <a:r>
              <a:rPr lang="en-US" dirty="0"/>
              <a:t>query designer </a:t>
            </a:r>
            <a:endParaRPr lang="en-US" dirty="0" smtClean="0"/>
          </a:p>
          <a:p>
            <a:r>
              <a:rPr lang="en-US" dirty="0" smtClean="0"/>
              <a:t>Import</a:t>
            </a:r>
            <a:endParaRPr lang="en-US" dirty="0"/>
          </a:p>
          <a:p>
            <a:pPr lvl="1"/>
            <a:r>
              <a:rPr lang="en-US" dirty="0"/>
              <a:t>Import </a:t>
            </a:r>
            <a:r>
              <a:rPr lang="en-US" dirty="0" smtClean="0"/>
              <a:t>existing </a:t>
            </a:r>
            <a:r>
              <a:rPr lang="en-US" dirty="0"/>
              <a:t>query from </a:t>
            </a:r>
            <a:r>
              <a:rPr lang="en-US" dirty="0" smtClean="0"/>
              <a:t>file </a:t>
            </a:r>
            <a:r>
              <a:rPr lang="en-US" dirty="0"/>
              <a:t>or report. </a:t>
            </a:r>
            <a:endParaRPr lang="en-US" dirty="0" smtClean="0"/>
          </a:p>
          <a:p>
            <a:pPr lvl="1"/>
            <a:r>
              <a:rPr lang="en-US" dirty="0" smtClean="0"/>
              <a:t>Supported file types (.</a:t>
            </a:r>
            <a:r>
              <a:rPr lang="en-US" dirty="0" err="1"/>
              <a:t>sql</a:t>
            </a:r>
            <a:r>
              <a:rPr lang="en-US" dirty="0"/>
              <a:t> </a:t>
            </a:r>
            <a:r>
              <a:rPr lang="en-US" dirty="0" smtClean="0"/>
              <a:t>&amp; .</a:t>
            </a:r>
            <a:r>
              <a:rPr lang="en-US" dirty="0" err="1" smtClean="0"/>
              <a:t>rdl</a:t>
            </a:r>
            <a:r>
              <a:rPr lang="en-US" dirty="0" smtClean="0"/>
              <a:t>)</a:t>
            </a:r>
            <a:endParaRPr lang="en-US" dirty="0"/>
          </a:p>
          <a:p>
            <a:r>
              <a:rPr lang="en-US" dirty="0"/>
              <a:t>Run Query</a:t>
            </a:r>
          </a:p>
          <a:p>
            <a:pPr lvl="1"/>
            <a:r>
              <a:rPr lang="en-US" dirty="0" smtClean="0"/>
              <a:t>Query </a:t>
            </a:r>
            <a:r>
              <a:rPr lang="en-US" dirty="0"/>
              <a:t>results pane displays </a:t>
            </a:r>
            <a:r>
              <a:rPr lang="en-US" dirty="0" smtClean="0"/>
              <a:t>the result set</a:t>
            </a:r>
            <a:endParaRPr lang="en-US" dirty="0"/>
          </a:p>
          <a:p>
            <a:r>
              <a:rPr lang="en-US" dirty="0"/>
              <a:t>Show Hidden Fields</a:t>
            </a:r>
          </a:p>
          <a:p>
            <a:pPr lvl="1"/>
            <a:r>
              <a:rPr lang="en-US" dirty="0"/>
              <a:t>Toggle to show or hide </a:t>
            </a:r>
            <a:r>
              <a:rPr lang="en-US" dirty="0" smtClean="0"/>
              <a:t>fields automatically </a:t>
            </a:r>
            <a:r>
              <a:rPr lang="en-US" dirty="0"/>
              <a:t>generated by SharePoint </a:t>
            </a:r>
            <a:r>
              <a:rPr lang="en-US" dirty="0" smtClean="0"/>
              <a:t>(</a:t>
            </a:r>
            <a:r>
              <a:rPr lang="en-US" dirty="0" err="1" smtClean="0"/>
              <a:t>ie</a:t>
            </a:r>
            <a:r>
              <a:rPr lang="en-US" dirty="0" smtClean="0"/>
              <a:t>. </a:t>
            </a:r>
            <a:r>
              <a:rPr lang="en-US" dirty="0" err="1" smtClean="0"/>
              <a:t>ProgId</a:t>
            </a:r>
            <a:r>
              <a:rPr lang="en-US" dirty="0" smtClean="0"/>
              <a:t> &amp; Level for link items) </a:t>
            </a:r>
          </a:p>
          <a:p>
            <a:pPr lvl="1"/>
            <a:r>
              <a:rPr lang="en-US" dirty="0" smtClean="0"/>
              <a:t>Typically </a:t>
            </a:r>
            <a:r>
              <a:rPr lang="en-US" dirty="0"/>
              <a:t>not used in reports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5402" y="1371600"/>
            <a:ext cx="5608806" cy="472481"/>
          </a:xfrm>
          <a:prstGeom prst="rect">
            <a:avLst/>
          </a:prstGeom>
        </p:spPr>
      </p:pic>
    </p:spTree>
    <p:extLst>
      <p:ext uri="{BB962C8B-B14F-4D97-AF65-F5344CB8AC3E}">
        <p14:creationId xmlns:p14="http://schemas.microsoft.com/office/powerpoint/2010/main" val="2533369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SSRS Report </a:t>
            </a:r>
            <a:r>
              <a:rPr lang="en-US" dirty="0" smtClean="0"/>
              <a:t>based </a:t>
            </a:r>
            <a:r>
              <a:rPr lang="en-US" dirty="0"/>
              <a:t>on content from a </a:t>
            </a:r>
            <a:r>
              <a:rPr lang="en-US" dirty="0" smtClean="0"/>
              <a:t>SharePoint List</a:t>
            </a:r>
            <a:endParaRPr lang="en-US" dirty="0"/>
          </a:p>
        </p:txBody>
      </p:sp>
    </p:spTree>
    <p:extLst>
      <p:ext uri="{BB962C8B-B14F-4D97-AF65-F5344CB8AC3E}">
        <p14:creationId xmlns:p14="http://schemas.microsoft.com/office/powerpoint/2010/main" val="1684033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Viewer Web Part</a:t>
            </a:r>
            <a:endParaRPr lang="en-US" dirty="0"/>
          </a:p>
        </p:txBody>
      </p:sp>
      <p:sp>
        <p:nvSpPr>
          <p:cNvPr id="3" name="Content Placeholder 2"/>
          <p:cNvSpPr>
            <a:spLocks noGrp="1"/>
          </p:cNvSpPr>
          <p:nvPr>
            <p:ph idx="1"/>
          </p:nvPr>
        </p:nvSpPr>
        <p:spPr/>
        <p:txBody>
          <a:bodyPr/>
          <a:lstStyle/>
          <a:p>
            <a:r>
              <a:rPr lang="en-US" dirty="0" smtClean="0"/>
              <a:t>Installed by the Reporting Services Add-in for SharePoint Products</a:t>
            </a:r>
          </a:p>
          <a:p>
            <a:pPr lvl="1"/>
            <a:r>
              <a:rPr lang="en-US" dirty="0" err="1" smtClean="0"/>
              <a:t>ReportViewer.dwp</a:t>
            </a:r>
            <a:endParaRPr lang="en-US" dirty="0" smtClean="0"/>
          </a:p>
          <a:p>
            <a:r>
              <a:rPr lang="en-US" dirty="0" smtClean="0"/>
              <a:t>Use to</a:t>
            </a:r>
            <a:r>
              <a:rPr lang="en-US" dirty="0"/>
              <a:t> </a:t>
            </a:r>
            <a:r>
              <a:rPr lang="en-US" dirty="0" smtClean="0"/>
              <a:t>view, navigate, print, and export reports</a:t>
            </a:r>
          </a:p>
          <a:p>
            <a:r>
              <a:rPr lang="en-US" dirty="0" smtClean="0"/>
              <a:t>Associated with report definition (.</a:t>
            </a:r>
            <a:r>
              <a:rPr lang="en-US" dirty="0" err="1" smtClean="0"/>
              <a:t>rdl</a:t>
            </a:r>
            <a:r>
              <a:rPr lang="en-US" dirty="0" smtClean="0"/>
              <a:t>) files</a:t>
            </a:r>
          </a:p>
          <a:p>
            <a:r>
              <a:rPr lang="en-US" dirty="0" smtClean="0"/>
              <a:t>Can only link to a single report</a:t>
            </a:r>
          </a:p>
          <a:p>
            <a:r>
              <a:rPr lang="en-US" dirty="0" smtClean="0"/>
              <a:t>Includes view area, toolbar, collapsible area for setting credentials/parameters, and properties</a:t>
            </a:r>
            <a:endParaRPr lang="en-US" dirty="0"/>
          </a:p>
        </p:txBody>
      </p:sp>
    </p:spTree>
    <p:extLst>
      <p:ext uri="{BB962C8B-B14F-4D97-AF65-F5344CB8AC3E}">
        <p14:creationId xmlns:p14="http://schemas.microsoft.com/office/powerpoint/2010/main" val="30706648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SSRS Reports using the </a:t>
            </a:r>
            <a:r>
              <a:rPr lang="en-US" dirty="0"/>
              <a:t>Report Viewer Web Part</a:t>
            </a:r>
          </a:p>
        </p:txBody>
      </p:sp>
    </p:spTree>
    <p:extLst>
      <p:ext uri="{BB962C8B-B14F-4D97-AF65-F5344CB8AC3E}">
        <p14:creationId xmlns:p14="http://schemas.microsoft.com/office/powerpoint/2010/main" val="2410579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SQL Reporting Services Overview</a:t>
            </a:r>
          </a:p>
          <a:p>
            <a:pPr>
              <a:buFont typeface="Wingdings" panose="05000000000000000000" pitchFamily="2" charset="2"/>
              <a:buChar char="ü"/>
            </a:pPr>
            <a:r>
              <a:rPr lang="en-US" dirty="0" smtClean="0"/>
              <a:t>SharePoint Integration</a:t>
            </a:r>
          </a:p>
          <a:p>
            <a:pPr>
              <a:buFont typeface="Wingdings" panose="05000000000000000000" pitchFamily="2" charset="2"/>
              <a:buChar char="ü"/>
            </a:pPr>
            <a:r>
              <a:rPr lang="en-US" dirty="0" smtClean="0"/>
              <a:t>Data Sources</a:t>
            </a:r>
            <a:endParaRPr lang="en-US" dirty="0"/>
          </a:p>
          <a:p>
            <a:pPr>
              <a:buFont typeface="Wingdings" panose="05000000000000000000" pitchFamily="2" charset="2"/>
              <a:buChar char="ü"/>
            </a:pPr>
            <a:r>
              <a:rPr lang="en-US" dirty="0" smtClean="0"/>
              <a:t>Report Builder</a:t>
            </a:r>
          </a:p>
        </p:txBody>
      </p:sp>
    </p:spTree>
    <p:extLst>
      <p:ext uri="{BB962C8B-B14F-4D97-AF65-F5344CB8AC3E}">
        <p14:creationId xmlns:p14="http://schemas.microsoft.com/office/powerpoint/2010/main" val="3075606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Reporting Services Overview</a:t>
            </a:r>
            <a:endParaRPr lang="en-US" dirty="0"/>
          </a:p>
        </p:txBody>
      </p:sp>
      <p:sp>
        <p:nvSpPr>
          <p:cNvPr id="3" name="Content Placeholder 2"/>
          <p:cNvSpPr>
            <a:spLocks noGrp="1"/>
          </p:cNvSpPr>
          <p:nvPr>
            <p:ph idx="1"/>
          </p:nvPr>
        </p:nvSpPr>
        <p:spPr/>
        <p:txBody>
          <a:bodyPr/>
          <a:lstStyle/>
          <a:p>
            <a:r>
              <a:rPr lang="en-US" dirty="0" smtClean="0"/>
              <a:t>What is SQL Reporting Services (SSRS)?</a:t>
            </a:r>
          </a:p>
          <a:p>
            <a:pPr lvl="1"/>
            <a:r>
              <a:rPr lang="en-US" dirty="0" smtClean="0"/>
              <a:t>Server-based reporting platform</a:t>
            </a:r>
          </a:p>
          <a:p>
            <a:pPr lvl="1"/>
            <a:r>
              <a:rPr lang="en-US" dirty="0" smtClean="0"/>
              <a:t>Provides ready-to-use tools to create, prepare, deliver interactive </a:t>
            </a:r>
            <a:r>
              <a:rPr lang="en-US" dirty="0"/>
              <a:t>and printed reports</a:t>
            </a:r>
          </a:p>
          <a:p>
            <a:pPr lvl="1"/>
            <a:r>
              <a:rPr lang="en-US" dirty="0" smtClean="0"/>
              <a:t>Create interactive, tabular, graphical, free-form reports</a:t>
            </a:r>
          </a:p>
          <a:p>
            <a:pPr lvl="1"/>
            <a:r>
              <a:rPr lang="en-US" dirty="0" smtClean="0"/>
              <a:t>Use relational, multidimensional, or XML-based data sources</a:t>
            </a:r>
          </a:p>
          <a:p>
            <a:pPr lvl="1"/>
            <a:r>
              <a:rPr lang="en-US" dirty="0" smtClean="0"/>
              <a:t>Publish reports, schedule report processing, access on-demand (ad-hoc) reports</a:t>
            </a:r>
          </a:p>
          <a:p>
            <a:pPr lvl="1"/>
            <a:r>
              <a:rPr lang="en-US" dirty="0" smtClean="0"/>
              <a:t>View reports via browser with SharePoint Integration</a:t>
            </a:r>
          </a:p>
          <a:p>
            <a:endParaRPr lang="en-US" dirty="0"/>
          </a:p>
        </p:txBody>
      </p:sp>
    </p:spTree>
    <p:extLst>
      <p:ext uri="{BB962C8B-B14F-4D97-AF65-F5344CB8AC3E}">
        <p14:creationId xmlns:p14="http://schemas.microsoft.com/office/powerpoint/2010/main" val="4240925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SQL Reporting Services Overview</a:t>
            </a:r>
          </a:p>
          <a:p>
            <a:pPr>
              <a:buFont typeface="Wingdings" panose="05000000000000000000" pitchFamily="2" charset="2"/>
              <a:buChar char="Ø"/>
            </a:pPr>
            <a:r>
              <a:rPr lang="en-US" dirty="0" smtClean="0"/>
              <a:t>SharePoint Integration</a:t>
            </a:r>
          </a:p>
          <a:p>
            <a:r>
              <a:rPr lang="en-US" dirty="0" smtClean="0"/>
              <a:t>Data Sources</a:t>
            </a:r>
            <a:endParaRPr lang="en-US" dirty="0"/>
          </a:p>
          <a:p>
            <a:r>
              <a:rPr lang="en-US" dirty="0" smtClean="0"/>
              <a:t>Report Builder</a:t>
            </a:r>
          </a:p>
          <a:p>
            <a:endParaRPr lang="en-US" dirty="0" smtClean="0"/>
          </a:p>
        </p:txBody>
      </p:sp>
    </p:spTree>
    <p:extLst>
      <p:ext uri="{BB962C8B-B14F-4D97-AF65-F5344CB8AC3E}">
        <p14:creationId xmlns:p14="http://schemas.microsoft.com/office/powerpoint/2010/main" val="2050961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SharePoint Integration</a:t>
            </a:r>
            <a:endParaRPr lang="en-US" dirty="0"/>
          </a:p>
        </p:txBody>
      </p:sp>
      <p:sp>
        <p:nvSpPr>
          <p:cNvPr id="3" name="Content Placeholder 2"/>
          <p:cNvSpPr>
            <a:spLocks noGrp="1"/>
          </p:cNvSpPr>
          <p:nvPr>
            <p:ph idx="1"/>
          </p:nvPr>
        </p:nvSpPr>
        <p:spPr/>
        <p:txBody>
          <a:bodyPr/>
          <a:lstStyle/>
          <a:p>
            <a:r>
              <a:rPr lang="en-US" smtClean="0"/>
              <a:t>SharePoint Integrated Mode provides the following features:</a:t>
            </a:r>
          </a:p>
          <a:p>
            <a:pPr lvl="1"/>
            <a:r>
              <a:rPr lang="en-US" smtClean="0"/>
              <a:t>Alerts and version control ability on reports</a:t>
            </a:r>
          </a:p>
          <a:p>
            <a:pPr lvl="1"/>
            <a:r>
              <a:rPr lang="en-US" smtClean="0"/>
              <a:t>Set permissions on reports and models</a:t>
            </a:r>
          </a:p>
          <a:p>
            <a:pPr lvl="1"/>
            <a:r>
              <a:rPr lang="en-US" smtClean="0"/>
              <a:t>Publish or upload reports to SharePoint libraries</a:t>
            </a:r>
          </a:p>
          <a:p>
            <a:pPr lvl="1"/>
            <a:r>
              <a:rPr lang="en-US" smtClean="0"/>
              <a:t>Use Report Designer, Model Designer, and Report Builder to create reports and data sources</a:t>
            </a:r>
          </a:p>
          <a:p>
            <a:pPr lvl="1"/>
            <a:r>
              <a:rPr lang="en-US" smtClean="0"/>
              <a:t>Use Report View Web Part on SharePoint pages</a:t>
            </a:r>
          </a:p>
          <a:p>
            <a:endParaRPr lang="en-US" dirty="0"/>
          </a:p>
        </p:txBody>
      </p:sp>
    </p:spTree>
    <p:extLst>
      <p:ext uri="{BB962C8B-B14F-4D97-AF65-F5344CB8AC3E}">
        <p14:creationId xmlns:p14="http://schemas.microsoft.com/office/powerpoint/2010/main" val="1901028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SSRS &amp; Power View Integration Features</a:t>
            </a:r>
            <a:endParaRPr lang="en-US" dirty="0"/>
          </a:p>
        </p:txBody>
      </p:sp>
      <p:sp>
        <p:nvSpPr>
          <p:cNvPr id="3" name="Content Placeholder 2"/>
          <p:cNvSpPr>
            <a:spLocks noGrp="1"/>
          </p:cNvSpPr>
          <p:nvPr>
            <p:ph idx="1"/>
          </p:nvPr>
        </p:nvSpPr>
        <p:spPr/>
        <p:txBody>
          <a:bodyPr/>
          <a:lstStyle/>
          <a:p>
            <a:r>
              <a:rPr lang="en-US" dirty="0" smtClean="0"/>
              <a:t>Activated by default after SSRS add-in for SharePoint is installed</a:t>
            </a:r>
          </a:p>
          <a:p>
            <a:pPr lvl="1"/>
            <a:r>
              <a:rPr lang="en-US" dirty="0" smtClean="0"/>
              <a:t>Sometimes needs to be manually activated</a:t>
            </a:r>
          </a:p>
          <a:p>
            <a:r>
              <a:rPr lang="en-US" dirty="0" smtClean="0"/>
              <a:t>Report Server integration and Power View integration features only active on root site collection</a:t>
            </a:r>
          </a:p>
          <a:p>
            <a:pPr lvl="1"/>
            <a:r>
              <a:rPr lang="en-US" dirty="0"/>
              <a:t>If SSRS add-in </a:t>
            </a:r>
            <a:r>
              <a:rPr lang="en-US" dirty="0" smtClean="0"/>
              <a:t>installed after SharePoint installation</a:t>
            </a:r>
            <a:endParaRPr lang="en-US" dirty="0"/>
          </a:p>
        </p:txBody>
      </p:sp>
      <p:pic>
        <p:nvPicPr>
          <p:cNvPr id="4" name="Picture 3"/>
          <p:cNvPicPr>
            <a:picLocks noChangeAspect="1"/>
          </p:cNvPicPr>
          <p:nvPr/>
        </p:nvPicPr>
        <p:blipFill>
          <a:blip r:embed="rId3"/>
          <a:stretch>
            <a:fillRect/>
          </a:stretch>
        </p:blipFill>
        <p:spPr>
          <a:xfrm>
            <a:off x="1573280" y="4724400"/>
            <a:ext cx="5768840" cy="510584"/>
          </a:xfrm>
          <a:prstGeom prst="rect">
            <a:avLst/>
          </a:prstGeom>
        </p:spPr>
      </p:pic>
      <p:pic>
        <p:nvPicPr>
          <p:cNvPr id="5" name="Picture 4"/>
          <p:cNvPicPr>
            <a:picLocks noChangeAspect="1"/>
          </p:cNvPicPr>
          <p:nvPr/>
        </p:nvPicPr>
        <p:blipFill>
          <a:blip r:embed="rId4"/>
          <a:stretch>
            <a:fillRect/>
          </a:stretch>
        </p:blipFill>
        <p:spPr>
          <a:xfrm>
            <a:off x="1519935" y="5452126"/>
            <a:ext cx="5822185" cy="632515"/>
          </a:xfrm>
          <a:prstGeom prst="rect">
            <a:avLst/>
          </a:prstGeom>
        </p:spPr>
      </p:pic>
    </p:spTree>
    <p:extLst>
      <p:ext uri="{BB962C8B-B14F-4D97-AF65-F5344CB8AC3E}">
        <p14:creationId xmlns:p14="http://schemas.microsoft.com/office/powerpoint/2010/main" val="2787114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Server File Sync Feature</a:t>
            </a:r>
            <a:endParaRPr lang="en-US" dirty="0"/>
          </a:p>
        </p:txBody>
      </p:sp>
      <p:sp>
        <p:nvSpPr>
          <p:cNvPr id="3" name="Content Placeholder 2"/>
          <p:cNvSpPr>
            <a:spLocks noGrp="1"/>
          </p:cNvSpPr>
          <p:nvPr>
            <p:ph idx="1"/>
          </p:nvPr>
        </p:nvSpPr>
        <p:spPr/>
        <p:txBody>
          <a:bodyPr/>
          <a:lstStyle/>
          <a:p>
            <a:r>
              <a:rPr lang="en-US" dirty="0" smtClean="0"/>
              <a:t>Optional SharePoint Site Feature</a:t>
            </a:r>
          </a:p>
          <a:p>
            <a:r>
              <a:rPr lang="en-US" dirty="0" smtClean="0"/>
              <a:t>Synchronizes report server catalog with items in SharePoint document libraries</a:t>
            </a:r>
          </a:p>
          <a:p>
            <a:r>
              <a:rPr lang="en-US" dirty="0" smtClean="0"/>
              <a:t>If deactivated, content will still sync just not as frequently if active</a:t>
            </a:r>
          </a:p>
          <a:p>
            <a:r>
              <a:rPr lang="en-US" dirty="0" smtClean="0"/>
              <a:t>Site settings &gt; Site features</a:t>
            </a:r>
            <a:endParaRPr lang="en-US" dirty="0"/>
          </a:p>
        </p:txBody>
      </p:sp>
      <p:pic>
        <p:nvPicPr>
          <p:cNvPr id="4" name="Picture 3"/>
          <p:cNvPicPr>
            <a:picLocks noChangeAspect="1"/>
          </p:cNvPicPr>
          <p:nvPr/>
        </p:nvPicPr>
        <p:blipFill>
          <a:blip r:embed="rId3"/>
          <a:stretch>
            <a:fillRect/>
          </a:stretch>
        </p:blipFill>
        <p:spPr>
          <a:xfrm>
            <a:off x="1676149" y="4648200"/>
            <a:ext cx="5791702" cy="640135"/>
          </a:xfrm>
          <a:prstGeom prst="rect">
            <a:avLst/>
          </a:prstGeom>
        </p:spPr>
      </p:pic>
    </p:spTree>
    <p:extLst>
      <p:ext uri="{BB962C8B-B14F-4D97-AF65-F5344CB8AC3E}">
        <p14:creationId xmlns:p14="http://schemas.microsoft.com/office/powerpoint/2010/main" val="542317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View</a:t>
            </a:r>
            <a:endParaRPr lang="en-US" dirty="0"/>
          </a:p>
        </p:txBody>
      </p:sp>
      <p:sp>
        <p:nvSpPr>
          <p:cNvPr id="3" name="Content Placeholder 2"/>
          <p:cNvSpPr>
            <a:spLocks noGrp="1"/>
          </p:cNvSpPr>
          <p:nvPr>
            <p:ph idx="1"/>
          </p:nvPr>
        </p:nvSpPr>
        <p:spPr/>
        <p:txBody>
          <a:bodyPr>
            <a:normAutofit/>
          </a:bodyPr>
          <a:lstStyle/>
          <a:p>
            <a:r>
              <a:rPr lang="en-US" dirty="0" smtClean="0"/>
              <a:t>Interactive data exploration and visualization experience for SSRS</a:t>
            </a:r>
          </a:p>
          <a:p>
            <a:r>
              <a:rPr lang="en-US" dirty="0" smtClean="0"/>
              <a:t>Browser-based </a:t>
            </a:r>
            <a:r>
              <a:rPr lang="en-US" dirty="0"/>
              <a:t>Silverlight application launched from </a:t>
            </a:r>
            <a:r>
              <a:rPr lang="en-US" dirty="0" smtClean="0"/>
              <a:t>SharePoint</a:t>
            </a:r>
          </a:p>
          <a:p>
            <a:r>
              <a:rPr lang="en-US" dirty="0" smtClean="0"/>
              <a:t>Great for ad-hoc reporting</a:t>
            </a:r>
          </a:p>
          <a:p>
            <a:r>
              <a:rPr lang="en-US" dirty="0" smtClean="0"/>
              <a:t>Provides access to data represented by tabular models based on PowerPivot workbooks</a:t>
            </a:r>
            <a:endParaRPr lang="en-US" dirty="0"/>
          </a:p>
        </p:txBody>
      </p:sp>
    </p:spTree>
    <p:extLst>
      <p:ext uri="{BB962C8B-B14F-4D97-AF65-F5344CB8AC3E}">
        <p14:creationId xmlns:p14="http://schemas.microsoft.com/office/powerpoint/2010/main" val="824774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SQL Reporting Services Overview</a:t>
            </a:r>
          </a:p>
          <a:p>
            <a:pPr>
              <a:buFont typeface="Wingdings" panose="05000000000000000000" pitchFamily="2" charset="2"/>
              <a:buChar char="ü"/>
            </a:pPr>
            <a:r>
              <a:rPr lang="en-US" dirty="0" smtClean="0"/>
              <a:t>SharePoint Integration</a:t>
            </a:r>
          </a:p>
          <a:p>
            <a:pPr>
              <a:buFont typeface="Wingdings" panose="05000000000000000000" pitchFamily="2" charset="2"/>
              <a:buChar char="Ø"/>
            </a:pPr>
            <a:r>
              <a:rPr lang="en-US" dirty="0" smtClean="0"/>
              <a:t>Data Sources</a:t>
            </a:r>
            <a:endParaRPr lang="en-US" dirty="0"/>
          </a:p>
          <a:p>
            <a:r>
              <a:rPr lang="en-US" dirty="0" smtClean="0"/>
              <a:t>Report Builder</a:t>
            </a:r>
          </a:p>
          <a:p>
            <a:endParaRPr lang="en-US" dirty="0" smtClean="0"/>
          </a:p>
        </p:txBody>
      </p:sp>
    </p:spTree>
    <p:extLst>
      <p:ext uri="{BB962C8B-B14F-4D97-AF65-F5344CB8AC3E}">
        <p14:creationId xmlns:p14="http://schemas.microsoft.com/office/powerpoint/2010/main" val="477237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purl.org/dc/dcmitype/"/>
    <ds:schemaRef ds:uri="http://purl.org/dc/terms/"/>
    <ds:schemaRef ds:uri="http://www.w3.org/XML/1998/namespace"/>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2956</TotalTime>
  <Words>1522</Words>
  <Application>Microsoft Office PowerPoint</Application>
  <PresentationFormat>On-screen Show (4:3)</PresentationFormat>
  <Paragraphs>167</Paragraphs>
  <Slides>27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Calibri</vt:lpstr>
      <vt:lpstr>Lucida Console</vt:lpstr>
      <vt:lpstr>Wingdings</vt:lpstr>
      <vt:lpstr>CPT_Wave15</vt:lpstr>
      <vt:lpstr>SQL Reporting Services in SharePoint 2013</vt:lpstr>
      <vt:lpstr>Agenda</vt:lpstr>
      <vt:lpstr>SQL Reporting Services Overview</vt:lpstr>
      <vt:lpstr>Agenda</vt:lpstr>
      <vt:lpstr>SharePoint Integration</vt:lpstr>
      <vt:lpstr>SSRS &amp; Power View Integration Features</vt:lpstr>
      <vt:lpstr>Report Server File Sync Feature</vt:lpstr>
      <vt:lpstr>Power View</vt:lpstr>
      <vt:lpstr>Agenda</vt:lpstr>
      <vt:lpstr>Data Sources</vt:lpstr>
      <vt:lpstr>Creating a Data Source</vt:lpstr>
      <vt:lpstr>Creating Data Sources to SQL Server Tables and SharePoint Sites</vt:lpstr>
      <vt:lpstr>Agenda</vt:lpstr>
      <vt:lpstr>Report Builder</vt:lpstr>
      <vt:lpstr>Report Builder</vt:lpstr>
      <vt:lpstr>Graphical Design Query</vt:lpstr>
      <vt:lpstr>Creating an SSRS Report based on content from a SQL Server Table</vt:lpstr>
      <vt:lpstr>Graphical Design Query</vt:lpstr>
      <vt:lpstr>SharePoint Lists Pane</vt:lpstr>
      <vt:lpstr>Selected Fields Pane</vt:lpstr>
      <vt:lpstr>Applied Filters Pane</vt:lpstr>
      <vt:lpstr>Query Results Pane</vt:lpstr>
      <vt:lpstr>Graphical Query Designer Toolbar</vt:lpstr>
      <vt:lpstr>Creating an SSRS Report based on content from a SharePoint List</vt:lpstr>
      <vt:lpstr>Report Viewer Web Part</vt:lpstr>
      <vt:lpstr>Displaying SSRS Reports using the Report Viewer Web Part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Reporting Services in SharePoint 2013</dc:title>
  <dc:creator>Ted Pattison</dc:creator>
  <cp:lastModifiedBy>Matthew McDermott</cp:lastModifiedBy>
  <cp:revision>160</cp:revision>
  <dcterms:created xsi:type="dcterms:W3CDTF">2012-04-13T19:17:02Z</dcterms:created>
  <dcterms:modified xsi:type="dcterms:W3CDTF">2014-05-09T12:34:55Z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