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94" r:id="rId6"/>
    <p:sldId id="295" r:id="rId7"/>
    <p:sldId id="296" r:id="rId8"/>
    <p:sldId id="297" r:id="rId9"/>
    <p:sldId id="298" r:id="rId10"/>
    <p:sldId id="312" r:id="rId11"/>
    <p:sldId id="299" r:id="rId12"/>
    <p:sldId id="300" r:id="rId13"/>
    <p:sldId id="301" r:id="rId14"/>
    <p:sldId id="302" r:id="rId15"/>
    <p:sldId id="313" r:id="rId16"/>
    <p:sldId id="303" r:id="rId17"/>
    <p:sldId id="304" r:id="rId18"/>
    <p:sldId id="305" r:id="rId19"/>
    <p:sldId id="314" r:id="rId20"/>
    <p:sldId id="306" r:id="rId21"/>
    <p:sldId id="307" r:id="rId22"/>
    <p:sldId id="315" r:id="rId23"/>
    <p:sldId id="308" r:id="rId24"/>
    <p:sldId id="309" r:id="rId25"/>
    <p:sldId id="316" r:id="rId26"/>
    <p:sldId id="310" r:id="rId27"/>
    <p:sldId id="311" r:id="rId28"/>
    <p:sldId id="317"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59972" autoAdjust="0"/>
  </p:normalViewPr>
  <p:slideViewPr>
    <p:cSldViewPr>
      <p:cViewPr varScale="1">
        <p:scale>
          <a:sx n="66" d="100"/>
          <a:sy n="66" d="100"/>
        </p:scale>
        <p:origin x="2748"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Previous versions of SharePoint included various search implementations between SharePoint search and FAST search. In SharePoint 2013 Microsoft merged their search implementations into a single, unified search architecture with a powerful and robust search API that is accessible both in server-side and client-side solutions. In this module students will learn about the search architecture as well as how to leverage it in custom solutions.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59697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and Map Managed Properties </a:t>
            </a:r>
          </a:p>
          <a:p>
            <a:r>
              <a:rPr lang="en-US" dirty="0" smtClean="0"/>
              <a:t>Discuss Managed Property Attributes</a:t>
            </a:r>
          </a:p>
        </p:txBody>
      </p:sp>
    </p:spTree>
    <p:extLst>
      <p:ext uri="{BB962C8B-B14F-4D97-AF65-F5344CB8AC3E}">
        <p14:creationId xmlns:p14="http://schemas.microsoft.com/office/powerpoint/2010/main" val="254149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7387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uses Keyword Query Language for requesting search results. You can also use the predecessor, FAST Query Language if you need to,</a:t>
            </a:r>
            <a:r>
              <a:rPr lang="en-US" baseline="0" dirty="0" smtClean="0"/>
              <a:t> but the SQL Query Language is no longer available.</a:t>
            </a:r>
            <a:endParaRPr lang="en-US" dirty="0" smtClean="0"/>
          </a:p>
          <a:p>
            <a:endParaRPr lang="en-US" dirty="0" smtClean="0"/>
          </a:p>
          <a:p>
            <a:r>
              <a:rPr lang="en-US" dirty="0" smtClean="0"/>
              <a:t>More info: http</a:t>
            </a:r>
            <a:r>
              <a:rPr lang="en-US" dirty="0" smtClean="0"/>
              <a:t>://msdn.microsoft.com/en-us/library/jj163973.aspx</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632A1FB7-EFA7-4E78-AC5B-4A3EBB3B224A}" type="slidenum">
              <a:rPr lang="en-US" smtClean="0"/>
              <a:pPr/>
              <a:t>12</a:t>
            </a:fld>
            <a:endParaRPr lang="en-US"/>
          </a:p>
        </p:txBody>
      </p:sp>
    </p:spTree>
    <p:extLst>
      <p:ext uri="{BB962C8B-B14F-4D97-AF65-F5344CB8AC3E}">
        <p14:creationId xmlns:p14="http://schemas.microsoft.com/office/powerpoint/2010/main" val="1357861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Keyword Query Language is pretty easy to understand. At it’s core is just a word</a:t>
            </a:r>
            <a:r>
              <a:rPr lang="en-US" baseline="0" dirty="0" smtClean="0"/>
              <a:t> or phrase that you are looking for, but it can be so much more. You can request a value of a specific property, like author, or content type. You can also use special operators like NEAR and ONEAR to find words in relation to one another.</a:t>
            </a:r>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632A1FB7-EFA7-4E78-AC5B-4A3EBB3B224A}" type="slidenum">
              <a:rPr lang="en-US" smtClean="0"/>
              <a:pPr/>
              <a:t>13</a:t>
            </a:fld>
            <a:endParaRPr lang="en-US"/>
          </a:p>
        </p:txBody>
      </p:sp>
    </p:spTree>
    <p:extLst>
      <p:ext uri="{BB962C8B-B14F-4D97-AF65-F5344CB8AC3E}">
        <p14:creationId xmlns:p14="http://schemas.microsoft.com/office/powerpoint/2010/main" val="218352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Free text Queries</a:t>
            </a:r>
          </a:p>
          <a:p>
            <a:r>
              <a:rPr lang="en-US" dirty="0" smtClean="0"/>
              <a:t>Managed Property Queries</a:t>
            </a:r>
          </a:p>
          <a:p>
            <a:r>
              <a:rPr lang="en-US" dirty="0" smtClean="0"/>
              <a:t>People </a:t>
            </a:r>
            <a:r>
              <a:rPr lang="en-US" smtClean="0"/>
              <a:t>Queries (Phonetic </a:t>
            </a:r>
            <a:r>
              <a:rPr lang="en-US" dirty="0" smtClean="0"/>
              <a:t>Name Search)</a:t>
            </a:r>
          </a:p>
          <a:p>
            <a:pPr marL="171450" indent="-171450">
              <a:buFont typeface="Arial" panose="020B0604020202020204" pitchFamily="34" charset="0"/>
              <a:buChar char="•"/>
            </a:pPr>
            <a:r>
              <a:rPr lang="en-US" dirty="0" err="1" smtClean="0"/>
              <a:t>MacDermot</a:t>
            </a:r>
            <a:endParaRPr lang="en-US" dirty="0" smtClean="0"/>
          </a:p>
          <a:p>
            <a:pPr marL="171450" indent="-171450">
              <a:buFont typeface="Arial" panose="020B0604020202020204" pitchFamily="34" charset="0"/>
              <a:buChar char="•"/>
            </a:pPr>
            <a:r>
              <a:rPr lang="en-US" dirty="0" smtClean="0"/>
              <a:t>Theodore</a:t>
            </a:r>
          </a:p>
          <a:p>
            <a:pPr marL="171450" indent="-171450">
              <a:buFont typeface="Arial" panose="020B0604020202020204" pitchFamily="34" charset="0"/>
              <a:buChar char="•"/>
            </a:pPr>
            <a:r>
              <a:rPr lang="en-US" dirty="0" smtClean="0"/>
              <a:t>Kenneth</a:t>
            </a:r>
            <a:endParaRPr lang="en-US" dirty="0"/>
          </a:p>
        </p:txBody>
      </p:sp>
    </p:spTree>
    <p:extLst>
      <p:ext uri="{BB962C8B-B14F-4D97-AF65-F5344CB8AC3E}">
        <p14:creationId xmlns:p14="http://schemas.microsoft.com/office/powerpoint/2010/main" val="360797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9962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Result Sources are “slices” or sub sections of the Index. They are based on rules. One you have crawled content and you decide you need to run a query against a specific kind of content you can create a result source to make</a:t>
            </a:r>
            <a:r>
              <a:rPr lang="en-US" baseline="0" dirty="0" smtClean="0"/>
              <a:t> that process easier.</a:t>
            </a:r>
            <a:endParaRPr lang="en-US" dirty="0"/>
          </a:p>
        </p:txBody>
      </p:sp>
    </p:spTree>
    <p:extLst>
      <p:ext uri="{BB962C8B-B14F-4D97-AF65-F5344CB8AC3E}">
        <p14:creationId xmlns:p14="http://schemas.microsoft.com/office/powerpoint/2010/main" val="4255182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 Types run when results are returned from</a:t>
            </a:r>
            <a:r>
              <a:rPr lang="en-US" baseline="0" dirty="0" smtClean="0"/>
              <a:t> a Query. The result Type rules run to determine what Display Template should be applied to the results.</a:t>
            </a:r>
            <a:endParaRPr lang="en-US" dirty="0"/>
          </a:p>
        </p:txBody>
      </p:sp>
    </p:spTree>
    <p:extLst>
      <p:ext uri="{BB962C8B-B14F-4D97-AF65-F5344CB8AC3E}">
        <p14:creationId xmlns:p14="http://schemas.microsoft.com/office/powerpoint/2010/main" val="3524180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389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Display Templates determine how a specific result should look. Out of the box you get a bunch of templates, and you can easily create more for your specific needs. They consist of a HTML file with specific markup that SharePoint understands. You don’t need SharePoint Designer for this either.</a:t>
            </a:r>
            <a:endParaRPr lang="en-US" dirty="0"/>
          </a:p>
        </p:txBody>
      </p:sp>
    </p:spTree>
    <p:extLst>
      <p:ext uri="{BB962C8B-B14F-4D97-AF65-F5344CB8AC3E}">
        <p14:creationId xmlns:p14="http://schemas.microsoft.com/office/powerpoint/2010/main" val="359865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0838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Display Template for the new Managed Properties</a:t>
            </a:r>
          </a:p>
          <a:p>
            <a:r>
              <a:rPr lang="en-US" dirty="0" smtClean="0"/>
              <a:t>Create a Result Type</a:t>
            </a:r>
          </a:p>
          <a:p>
            <a:r>
              <a:rPr lang="en-US" dirty="0" smtClean="0"/>
              <a:t>Discuss Refiners too.</a:t>
            </a:r>
            <a:endParaRPr lang="en-US" dirty="0"/>
          </a:p>
        </p:txBody>
      </p:sp>
    </p:spTree>
    <p:extLst>
      <p:ext uri="{BB962C8B-B14F-4D97-AF65-F5344CB8AC3E}">
        <p14:creationId xmlns:p14="http://schemas.microsoft.com/office/powerpoint/2010/main" val="2848487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8967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Rules allow you to promote content (we used to call these Best Bets), but they do so much more thanks to the powerful rules we can run on the query submitted by</a:t>
            </a:r>
            <a:r>
              <a:rPr lang="en-US" baseline="0" dirty="0" smtClean="0"/>
              <a:t> the user. For example, you can detect who the user is or what department  they are in and use that in your rule to promote content.</a:t>
            </a:r>
            <a:endParaRPr lang="en-US" dirty="0"/>
          </a:p>
        </p:txBody>
      </p:sp>
    </p:spTree>
    <p:extLst>
      <p:ext uri="{BB962C8B-B14F-4D97-AF65-F5344CB8AC3E}">
        <p14:creationId xmlns:p14="http://schemas.microsoft.com/office/powerpoint/2010/main" val="53134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Rules for:</a:t>
            </a:r>
          </a:p>
          <a:p>
            <a:pPr marL="171450" indent="-171450">
              <a:buFont typeface="Arial" panose="020B0604020202020204" pitchFamily="34" charset="0"/>
              <a:buChar char="•"/>
            </a:pPr>
            <a:r>
              <a:rPr lang="en-US" dirty="0" smtClean="0"/>
              <a:t>Banner</a:t>
            </a:r>
          </a:p>
          <a:p>
            <a:pPr marL="171450" indent="-171450">
              <a:buFont typeface="Arial" panose="020B0604020202020204" pitchFamily="34" charset="0"/>
              <a:buChar char="•"/>
            </a:pPr>
            <a:r>
              <a:rPr lang="en-US" dirty="0" smtClean="0"/>
              <a:t>Experts</a:t>
            </a:r>
          </a:p>
          <a:p>
            <a:pPr marL="171450" indent="-171450">
              <a:buFont typeface="Arial" panose="020B0604020202020204" pitchFamily="34" charset="0"/>
              <a:buChar char="•"/>
            </a:pPr>
            <a:r>
              <a:rPr lang="en-US" dirty="0" smtClean="0"/>
              <a:t>My</a:t>
            </a:r>
            <a:r>
              <a:rPr lang="en-US" baseline="0" dirty="0" smtClean="0"/>
              <a:t> Documents</a:t>
            </a:r>
            <a:endParaRPr lang="en-US" dirty="0"/>
          </a:p>
        </p:txBody>
      </p:sp>
    </p:spTree>
    <p:extLst>
      <p:ext uri="{BB962C8B-B14F-4D97-AF65-F5344CB8AC3E}">
        <p14:creationId xmlns:p14="http://schemas.microsoft.com/office/powerpoint/2010/main" val="2032107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8082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a:t>
            </a:r>
            <a:r>
              <a:rPr lang="en-US" b="1" dirty="0" smtClean="0"/>
              <a:t>crawl component</a:t>
            </a:r>
            <a:r>
              <a:rPr lang="en-US" dirty="0" smtClean="0"/>
              <a:t> crawls content sources to collect crawled properties and metadata from crawled items. It sends this information to the content processing component.</a:t>
            </a:r>
          </a:p>
          <a:p>
            <a:r>
              <a:rPr lang="en-US" dirty="0" smtClean="0"/>
              <a:t>The </a:t>
            </a:r>
            <a:r>
              <a:rPr lang="en-US" b="1" dirty="0" smtClean="0"/>
              <a:t>content processing component</a:t>
            </a:r>
            <a:r>
              <a:rPr lang="en-US" dirty="0" smtClean="0"/>
              <a:t> transforms the crawled items so that they can be included in the search index. The component also maps crawled properties to managed properties. In addition, the content processing component interacts with the analytics processing component.</a:t>
            </a:r>
          </a:p>
          <a:p>
            <a:r>
              <a:rPr lang="en-US" dirty="0" smtClean="0"/>
              <a:t>The </a:t>
            </a:r>
            <a:r>
              <a:rPr lang="en-US" b="1" dirty="0" smtClean="0"/>
              <a:t>analytics processing component</a:t>
            </a:r>
            <a:r>
              <a:rPr lang="en-US" dirty="0" smtClean="0"/>
              <a:t> analyzes the crawled items and how users interact with their search results. The information is used to improve the search relevance, and to create search reports and recommendations.</a:t>
            </a:r>
          </a:p>
          <a:p>
            <a:r>
              <a:rPr lang="en-US" dirty="0" smtClean="0"/>
              <a:t>The </a:t>
            </a:r>
            <a:r>
              <a:rPr lang="en-US" b="1" dirty="0" smtClean="0"/>
              <a:t>index component</a:t>
            </a:r>
            <a:r>
              <a:rPr lang="en-US" dirty="0" smtClean="0"/>
              <a:t> receives the processed items from the content processing component and writes them to the search index. The component also handles incoming queries, retrieves information from the search index and sends the results back to the query processing component.</a:t>
            </a: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query processing component</a:t>
            </a:r>
            <a:r>
              <a:rPr lang="en-US" sz="1200" kern="1200" dirty="0" smtClean="0">
                <a:solidFill>
                  <a:schemeClr val="tx1"/>
                </a:solidFill>
                <a:effectLst/>
                <a:latin typeface="+mn-lt"/>
                <a:ea typeface="+mn-ea"/>
                <a:cs typeface="+mn-cs"/>
              </a:rPr>
              <a:t> analyzes incoming queries to help optimize precision, recall (which items are returned in the results) and ranking (the order of those items). The query is then sent to the index component which returns a set of search results for the query. The results can then be further processed before they are presented to the user as the search results for his/her query.</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search administration component</a:t>
            </a:r>
            <a:r>
              <a:rPr lang="en-US" sz="1200" kern="1200" dirty="0" smtClean="0">
                <a:solidFill>
                  <a:schemeClr val="tx1"/>
                </a:solidFill>
                <a:effectLst/>
                <a:latin typeface="+mn-lt"/>
                <a:ea typeface="+mn-ea"/>
                <a:cs typeface="+mn-cs"/>
              </a:rPr>
              <a:t> runs the required search processes and adds and initializes new instances of search components.</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crawl database</a:t>
            </a:r>
            <a:r>
              <a:rPr lang="en-US" sz="1200" kern="1200" dirty="0" smtClean="0">
                <a:solidFill>
                  <a:schemeClr val="tx1"/>
                </a:solidFill>
                <a:effectLst/>
                <a:latin typeface="+mn-lt"/>
                <a:ea typeface="+mn-ea"/>
                <a:cs typeface="+mn-cs"/>
              </a:rPr>
              <a:t> contains detailed tracking and historical information about crawled items such as documents and links. The database holds information such as the last crawl time, the last crawl ID and the type of update during the last crawl (add, update, delete).</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link database</a:t>
            </a:r>
            <a:r>
              <a:rPr lang="en-US" sz="1200" kern="1200" dirty="0" smtClean="0">
                <a:solidFill>
                  <a:schemeClr val="tx1"/>
                </a:solidFill>
                <a:effectLst/>
                <a:latin typeface="+mn-lt"/>
                <a:ea typeface="+mn-ea"/>
                <a:cs typeface="+mn-cs"/>
              </a:rPr>
              <a:t> stores the information extracted by the content processing component and click-through information.</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analytics reporting database</a:t>
            </a:r>
            <a:r>
              <a:rPr lang="en-US" sz="1200" kern="1200" dirty="0" smtClean="0">
                <a:solidFill>
                  <a:schemeClr val="tx1"/>
                </a:solidFill>
                <a:effectLst/>
                <a:latin typeface="+mn-lt"/>
                <a:ea typeface="+mn-ea"/>
                <a:cs typeface="+mn-cs"/>
              </a:rPr>
              <a:t> stores the results of search and usage analysis, such as the number of times an item has been viewed.</a:t>
            </a:r>
            <a:endParaRPr lang="en-US" dirty="0" smtClean="0"/>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search administration database</a:t>
            </a:r>
            <a:r>
              <a:rPr lang="en-US" sz="1200" kern="1200" dirty="0" smtClean="0">
                <a:solidFill>
                  <a:schemeClr val="tx1"/>
                </a:solidFill>
                <a:effectLst/>
                <a:latin typeface="+mn-lt"/>
                <a:ea typeface="+mn-ea"/>
                <a:cs typeface="+mn-cs"/>
              </a:rPr>
              <a:t> stores settings for the Search service application, such as the topology, crawl rules, query rules and the mappings between crawled and managed properties.</a:t>
            </a:r>
            <a:endParaRPr lang="en-US" dirty="0" smtClean="0"/>
          </a:p>
          <a:p>
            <a:endParaRPr lang="en-US" dirty="0" smtClean="0"/>
          </a:p>
          <a:p>
            <a:endParaRPr lang="en-US" dirty="0"/>
          </a:p>
        </p:txBody>
      </p:sp>
    </p:spTree>
    <p:extLst>
      <p:ext uri="{BB962C8B-B14F-4D97-AF65-F5344CB8AC3E}">
        <p14:creationId xmlns:p14="http://schemas.microsoft.com/office/powerpoint/2010/main" val="283942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can be configure</a:t>
            </a:r>
            <a:r>
              <a:rPr lang="en-US" baseline="0" dirty="0" smtClean="0"/>
              <a:t>d at the Farm level for all major areas of Search Configuration. A subset of configuration items are available now in the Site Collection and the Site.</a:t>
            </a:r>
            <a:endParaRPr lang="en-US" dirty="0"/>
          </a:p>
        </p:txBody>
      </p:sp>
    </p:spTree>
    <p:extLst>
      <p:ext uri="{BB962C8B-B14F-4D97-AF65-F5344CB8AC3E}">
        <p14:creationId xmlns:p14="http://schemas.microsoft.com/office/powerpoint/2010/main" val="401754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Search Administration</a:t>
            </a:r>
          </a:p>
          <a:p>
            <a:r>
              <a:rPr lang="en-US" dirty="0" smtClean="0"/>
              <a:t>Contrast with Site Administration</a:t>
            </a:r>
            <a:endParaRPr lang="en-US" dirty="0"/>
          </a:p>
        </p:txBody>
      </p:sp>
    </p:spTree>
    <p:extLst>
      <p:ext uri="{BB962C8B-B14F-4D97-AF65-F5344CB8AC3E}">
        <p14:creationId xmlns:p14="http://schemas.microsoft.com/office/powerpoint/2010/main" val="280618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026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When an end user executes a query the query is processed and Query Rules are applied. The results are evaluated against Result Type Rules and matched to Display Templates.</a:t>
            </a:r>
            <a:r>
              <a:rPr lang="en-US" baseline="0" dirty="0" smtClean="0"/>
              <a:t> The final combination of Results are presented in the Search Results.</a:t>
            </a:r>
            <a:endParaRPr lang="en-US" dirty="0"/>
          </a:p>
        </p:txBody>
      </p:sp>
    </p:spTree>
    <p:extLst>
      <p:ext uri="{BB962C8B-B14F-4D97-AF65-F5344CB8AC3E}">
        <p14:creationId xmlns:p14="http://schemas.microsoft.com/office/powerpoint/2010/main" val="286977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SharePoint Search Managed Properties must be created for any crawled</a:t>
            </a:r>
            <a:r>
              <a:rPr lang="en-US" baseline="0" dirty="0" smtClean="0"/>
              <a:t> data to be available for viewing, filtering or refinement. The process is generally to map a crawled property to a managed property. This process enables you to change the names of columns and also create aliases for properties. In the example above the Department managed property is mapped to both the People Department attribute as well as the Department column.</a:t>
            </a:r>
            <a:endParaRPr lang="en-US" dirty="0"/>
          </a:p>
        </p:txBody>
      </p:sp>
    </p:spTree>
    <p:extLst>
      <p:ext uri="{BB962C8B-B14F-4D97-AF65-F5344CB8AC3E}">
        <p14:creationId xmlns:p14="http://schemas.microsoft.com/office/powerpoint/2010/main" val="1163370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Managed Properties used to be only available at the Farm level.</a:t>
            </a:r>
            <a:r>
              <a:rPr lang="en-US" baseline="0" dirty="0" smtClean="0"/>
              <a:t> Now in SharePoint 2013 site and site collection administrators can manage some settings for search. They can create and assign Managed Properties for creating search solutions for their sites.</a:t>
            </a:r>
            <a:endParaRPr lang="en-US" dirty="0"/>
          </a:p>
        </p:txBody>
      </p:sp>
    </p:spTree>
    <p:extLst>
      <p:ext uri="{BB962C8B-B14F-4D97-AF65-F5344CB8AC3E}">
        <p14:creationId xmlns:p14="http://schemas.microsoft.com/office/powerpoint/2010/main" val="1419568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3FD7B72D-EB3C-490A-86ED-07B6473BD631}" type="datetimeFigureOut">
              <a:rPr lang="en-US" smtClean="0">
                <a:solidFill>
                  <a:prstClr val="black"/>
                </a:solidFill>
              </a:rPr>
              <a:pPr/>
              <a:t>5/8/2014</a:t>
            </a:fld>
            <a:endParaRPr lang="en-US">
              <a:solidFill>
                <a:prstClr val="black"/>
              </a:solidFill>
            </a:endParaRPr>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1" y="6356354"/>
            <a:ext cx="2133600" cy="365125"/>
          </a:xfrm>
          <a:prstGeom prst="rect">
            <a:avLst/>
          </a:prstGeom>
        </p:spPr>
        <p:txBody>
          <a:bodyPr/>
          <a:lstStyle/>
          <a:p>
            <a:fld id="{E28D155D-5F5B-4FC5-9BD5-A402936A87C9}"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9567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8"/>
            <a:ext cx="8740142" cy="1985641"/>
          </a:xfrm>
        </p:spPr>
        <p:txBody>
          <a:bodyPr/>
          <a:lstStyle>
            <a:lvl1pPr marL="0" indent="0">
              <a:buNone/>
              <a:defRPr>
                <a:gradFill>
                  <a:gsLst>
                    <a:gs pos="1250">
                      <a:schemeClr val="tx2">
                        <a:lumMod val="40000"/>
                        <a:lumOff val="60000"/>
                      </a:schemeClr>
                    </a:gs>
                    <a:gs pos="99000">
                      <a:schemeClr val="tx2">
                        <a:lumMod val="40000"/>
                        <a:lumOff val="60000"/>
                      </a:schemeClr>
                    </a:gs>
                  </a:gsLst>
                  <a:lin ang="5400000" scaled="0"/>
                </a:gradFill>
              </a:defRPr>
            </a:lvl1pPr>
            <a:lvl2pPr marL="0" indent="0">
              <a:buFontTx/>
              <a:buNone/>
              <a:defRPr sz="1471"/>
            </a:lvl2pPr>
            <a:lvl3pPr marL="168073" indent="0">
              <a:buNone/>
              <a:defRPr/>
            </a:lvl3pPr>
            <a:lvl4pPr marL="336145" indent="0">
              <a:buNone/>
              <a:defRPr/>
            </a:lvl4pPr>
            <a:lvl5pPr marL="50421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9457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SharePoint 2013 Search Service​</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22682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Tree>
    <p:extLst>
      <p:ext uri="{BB962C8B-B14F-4D97-AF65-F5344CB8AC3E}">
        <p14:creationId xmlns:p14="http://schemas.microsoft.com/office/powerpoint/2010/main" val="2573049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Ø"/>
            </a:pPr>
            <a:r>
              <a:rPr lang="en-US" dirty="0"/>
              <a:t>Query Execution </a:t>
            </a:r>
            <a:r>
              <a:rPr lang="en-US" dirty="0" smtClean="0"/>
              <a:t>using KQL</a:t>
            </a:r>
          </a:p>
          <a:p>
            <a:r>
              <a:rPr lang="en-US" dirty="0" smtClean="0"/>
              <a:t>Understanding Result Sources and Result Types</a:t>
            </a:r>
          </a:p>
          <a:p>
            <a:r>
              <a:rPr lang="en-US" dirty="0" smtClean="0"/>
              <a:t>Creating Display Templates and Result Types</a:t>
            </a:r>
          </a:p>
          <a:p>
            <a:r>
              <a:rPr lang="en-US" dirty="0" smtClean="0"/>
              <a:t>Creating Custom Query Rules</a:t>
            </a:r>
          </a:p>
          <a:p>
            <a:endParaRPr lang="en-US" dirty="0"/>
          </a:p>
        </p:txBody>
      </p:sp>
    </p:spTree>
    <p:extLst>
      <p:ext uri="{BB962C8B-B14F-4D97-AF65-F5344CB8AC3E}">
        <p14:creationId xmlns:p14="http://schemas.microsoft.com/office/powerpoint/2010/main" val="2918737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Language Options</a:t>
            </a:r>
            <a:endParaRPr lang="en-US" dirty="0"/>
          </a:p>
        </p:txBody>
      </p:sp>
      <p:sp>
        <p:nvSpPr>
          <p:cNvPr id="3" name="Content Placeholder 2"/>
          <p:cNvSpPr>
            <a:spLocks noGrp="1"/>
          </p:cNvSpPr>
          <p:nvPr>
            <p:ph idx="1"/>
          </p:nvPr>
        </p:nvSpPr>
        <p:spPr/>
        <p:txBody>
          <a:bodyPr/>
          <a:lstStyle/>
          <a:p>
            <a:r>
              <a:rPr lang="en-US" dirty="0" smtClean="0"/>
              <a:t>Keyword Query Language (KQL)</a:t>
            </a:r>
          </a:p>
          <a:p>
            <a:pPr lvl="1"/>
            <a:r>
              <a:rPr lang="en-US" dirty="0" smtClean="0"/>
              <a:t>Default query language</a:t>
            </a:r>
          </a:p>
          <a:p>
            <a:r>
              <a:rPr lang="en-US" dirty="0" smtClean="0"/>
              <a:t>FAST Query Language (FQL)</a:t>
            </a:r>
          </a:p>
          <a:p>
            <a:pPr lvl="1"/>
            <a:r>
              <a:rPr lang="en-US" dirty="0" smtClean="0"/>
              <a:t>Available, though disabled by default</a:t>
            </a:r>
          </a:p>
          <a:p>
            <a:r>
              <a:rPr lang="en-US" dirty="0" smtClean="0"/>
              <a:t>SQL Query Language</a:t>
            </a:r>
          </a:p>
          <a:p>
            <a:pPr lvl="1"/>
            <a:r>
              <a:rPr lang="en-US" dirty="0" smtClean="0"/>
              <a:t>Removed from SharePoint 2013</a:t>
            </a:r>
          </a:p>
          <a:p>
            <a:pPr lvl="1"/>
            <a:endParaRPr lang="en-US" dirty="0" smtClean="0"/>
          </a:p>
          <a:p>
            <a:endParaRPr lang="en-US" dirty="0"/>
          </a:p>
        </p:txBody>
      </p:sp>
    </p:spTree>
    <p:extLst>
      <p:ext uri="{BB962C8B-B14F-4D97-AF65-F5344CB8AC3E}">
        <p14:creationId xmlns:p14="http://schemas.microsoft.com/office/powerpoint/2010/main" val="32241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KQL</a:t>
            </a:r>
            <a:endParaRPr lang="en-US" dirty="0"/>
          </a:p>
        </p:txBody>
      </p:sp>
      <p:sp>
        <p:nvSpPr>
          <p:cNvPr id="3" name="Content Placeholder 2"/>
          <p:cNvSpPr>
            <a:spLocks noGrp="1"/>
          </p:cNvSpPr>
          <p:nvPr>
            <p:ph idx="1"/>
          </p:nvPr>
        </p:nvSpPr>
        <p:spPr/>
        <p:txBody>
          <a:bodyPr/>
          <a:lstStyle/>
          <a:p>
            <a:r>
              <a:rPr lang="en-US" dirty="0" smtClean="0"/>
              <a:t>Free text</a:t>
            </a:r>
          </a:p>
          <a:p>
            <a:pPr lvl="1"/>
            <a:r>
              <a:rPr lang="en-US" dirty="0" smtClean="0"/>
              <a:t>SharePoint</a:t>
            </a:r>
          </a:p>
          <a:p>
            <a:r>
              <a:rPr lang="en-US" dirty="0" smtClean="0"/>
              <a:t>Wildcard</a:t>
            </a:r>
          </a:p>
          <a:p>
            <a:pPr lvl="1"/>
            <a:r>
              <a:rPr lang="en-US" dirty="0" smtClean="0"/>
              <a:t>Share*</a:t>
            </a:r>
          </a:p>
          <a:p>
            <a:r>
              <a:rPr lang="en-US" dirty="0" smtClean="0"/>
              <a:t>Property</a:t>
            </a:r>
          </a:p>
          <a:p>
            <a:pPr lvl="1"/>
            <a:r>
              <a:rPr lang="en-US" dirty="0" err="1" smtClean="0"/>
              <a:t>Author:McD</a:t>
            </a:r>
            <a:r>
              <a:rPr lang="en-US" dirty="0" smtClean="0"/>
              <a:t>*, </a:t>
            </a:r>
            <a:r>
              <a:rPr lang="en-US" dirty="0" err="1" smtClean="0"/>
              <a:t>ContentType:Image</a:t>
            </a:r>
            <a:endParaRPr lang="en-US" dirty="0" smtClean="0"/>
          </a:p>
          <a:p>
            <a:r>
              <a:rPr lang="en-US" dirty="0" smtClean="0"/>
              <a:t>NEAR, ONEAR</a:t>
            </a:r>
          </a:p>
          <a:p>
            <a:pPr lvl="1"/>
            <a:r>
              <a:rPr lang="en-US" dirty="0" smtClean="0"/>
              <a:t>SharePoint NEAR Social</a:t>
            </a:r>
          </a:p>
          <a:p>
            <a:pPr lvl="1"/>
            <a:endParaRPr lang="en-US" dirty="0" smtClean="0"/>
          </a:p>
          <a:p>
            <a:pPr lvl="1"/>
            <a:endParaRPr lang="en-US" dirty="0"/>
          </a:p>
        </p:txBody>
      </p:sp>
    </p:spTree>
    <p:extLst>
      <p:ext uri="{BB962C8B-B14F-4D97-AF65-F5344CB8AC3E}">
        <p14:creationId xmlns:p14="http://schemas.microsoft.com/office/powerpoint/2010/main" val="395622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Queries</a:t>
            </a:r>
            <a:endParaRPr lang="en-US" dirty="0"/>
          </a:p>
        </p:txBody>
      </p:sp>
    </p:spTree>
    <p:extLst>
      <p:ext uri="{BB962C8B-B14F-4D97-AF65-F5344CB8AC3E}">
        <p14:creationId xmlns:p14="http://schemas.microsoft.com/office/powerpoint/2010/main" val="3333429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Ø"/>
            </a:pPr>
            <a:r>
              <a:rPr lang="en-US" dirty="0" smtClean="0"/>
              <a:t>Understanding Result Sources and Result Types</a:t>
            </a:r>
          </a:p>
          <a:p>
            <a:r>
              <a:rPr lang="en-US" dirty="0" smtClean="0"/>
              <a:t>Creating Display Templates and Result Types</a:t>
            </a:r>
          </a:p>
          <a:p>
            <a:r>
              <a:rPr lang="en-US" dirty="0" smtClean="0"/>
              <a:t>Creating Custom Query Rules</a:t>
            </a:r>
          </a:p>
          <a:p>
            <a:endParaRPr lang="en-US" dirty="0"/>
          </a:p>
        </p:txBody>
      </p:sp>
    </p:spTree>
    <p:extLst>
      <p:ext uri="{BB962C8B-B14F-4D97-AF65-F5344CB8AC3E}">
        <p14:creationId xmlns:p14="http://schemas.microsoft.com/office/powerpoint/2010/main" val="2128770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Result Sources</a:t>
            </a:r>
            <a:endParaRPr lang="en-US" dirty="0"/>
          </a:p>
        </p:txBody>
      </p:sp>
      <p:sp>
        <p:nvSpPr>
          <p:cNvPr id="4" name="Text Placeholder 3"/>
          <p:cNvSpPr>
            <a:spLocks noGrp="1"/>
          </p:cNvSpPr>
          <p:nvPr>
            <p:ph idx="1"/>
          </p:nvPr>
        </p:nvSpPr>
        <p:spPr/>
        <p:txBody>
          <a:bodyPr>
            <a:normAutofit/>
          </a:bodyPr>
          <a:lstStyle/>
          <a:p>
            <a:r>
              <a:rPr lang="en-US" dirty="0" smtClean="0"/>
              <a:t>Think “Scopes” </a:t>
            </a:r>
          </a:p>
          <a:p>
            <a:pPr marL="0" indent="0">
              <a:buNone/>
            </a:pPr>
            <a:r>
              <a:rPr lang="en-US" dirty="0" smtClean="0"/>
              <a:t>…then forget everything you know about scopes</a:t>
            </a:r>
          </a:p>
          <a:p>
            <a:endParaRPr lang="en-US" dirty="0" smtClean="0"/>
          </a:p>
          <a:p>
            <a:r>
              <a:rPr lang="en-US" dirty="0" smtClean="0"/>
              <a:t>Consider them…</a:t>
            </a:r>
          </a:p>
          <a:p>
            <a:pPr lvl="1"/>
            <a:r>
              <a:rPr lang="en-US" dirty="0" smtClean="0"/>
              <a:t>…a way to help the user find content</a:t>
            </a:r>
          </a:p>
          <a:p>
            <a:pPr lvl="1"/>
            <a:r>
              <a:rPr lang="en-US" dirty="0" smtClean="0"/>
              <a:t>…a way to improve the users query</a:t>
            </a:r>
          </a:p>
          <a:p>
            <a:pPr lvl="1"/>
            <a:r>
              <a:rPr lang="en-US" dirty="0" smtClean="0"/>
              <a:t>…a way to discover popular content</a:t>
            </a:r>
          </a:p>
          <a:p>
            <a:pPr lvl="1"/>
            <a:r>
              <a:rPr lang="en-US" dirty="0" smtClean="0"/>
              <a:t>…or just call them new and improved scopes!</a:t>
            </a:r>
            <a:endParaRPr lang="en-US" dirty="0"/>
          </a:p>
        </p:txBody>
      </p:sp>
    </p:spTree>
    <p:extLst>
      <p:ext uri="{BB962C8B-B14F-4D97-AF65-F5344CB8AC3E}">
        <p14:creationId xmlns:p14="http://schemas.microsoft.com/office/powerpoint/2010/main" val="1519027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left)">
                                      <p:cBhvr>
                                        <p:cTn id="23" dur="500"/>
                                        <p:tgtEl>
                                          <p:spTgt spid="4">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wipe(left)">
                                      <p:cBhvr>
                                        <p:cTn id="26" dur="500"/>
                                        <p:tgtEl>
                                          <p:spTgt spid="4">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wipe(left)">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Types</a:t>
            </a:r>
            <a:endParaRPr lang="en-US" dirty="0"/>
          </a:p>
        </p:txBody>
      </p:sp>
      <p:sp>
        <p:nvSpPr>
          <p:cNvPr id="3" name="Content Placeholder 2"/>
          <p:cNvSpPr>
            <a:spLocks noGrp="1"/>
          </p:cNvSpPr>
          <p:nvPr>
            <p:ph idx="1"/>
          </p:nvPr>
        </p:nvSpPr>
        <p:spPr/>
        <p:txBody>
          <a:bodyPr/>
          <a:lstStyle/>
          <a:p>
            <a:r>
              <a:rPr lang="en-US" dirty="0" smtClean="0"/>
              <a:t>Result Types are Applied with Rules</a:t>
            </a:r>
          </a:p>
          <a:p>
            <a:r>
              <a:rPr lang="en-US" dirty="0" smtClean="0"/>
              <a:t>Result Types Act on Search Results</a:t>
            </a:r>
          </a:p>
          <a:p>
            <a:r>
              <a:rPr lang="en-US" dirty="0" smtClean="0"/>
              <a:t>Result Types are tied to a Display Template</a:t>
            </a:r>
          </a:p>
          <a:p>
            <a:endParaRPr lang="en-US" dirty="0"/>
          </a:p>
        </p:txBody>
      </p:sp>
    </p:spTree>
    <p:extLst>
      <p:ext uri="{BB962C8B-B14F-4D97-AF65-F5344CB8AC3E}">
        <p14:creationId xmlns:p14="http://schemas.microsoft.com/office/powerpoint/2010/main" val="1616699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Understanding Result Sources and Result Types</a:t>
            </a:r>
          </a:p>
          <a:p>
            <a:pPr>
              <a:buFont typeface="Wingdings" panose="05000000000000000000" pitchFamily="2" charset="2"/>
              <a:buChar char="Ø"/>
            </a:pPr>
            <a:r>
              <a:rPr lang="en-US" dirty="0" smtClean="0"/>
              <a:t>Creating Display Templates and Result Types</a:t>
            </a:r>
          </a:p>
          <a:p>
            <a:r>
              <a:rPr lang="en-US" dirty="0" smtClean="0"/>
              <a:t>Creating Custom Query Rules</a:t>
            </a:r>
          </a:p>
          <a:p>
            <a:endParaRPr lang="en-US" dirty="0"/>
          </a:p>
        </p:txBody>
      </p:sp>
    </p:spTree>
    <p:extLst>
      <p:ext uri="{BB962C8B-B14F-4D97-AF65-F5344CB8AC3E}">
        <p14:creationId xmlns:p14="http://schemas.microsoft.com/office/powerpoint/2010/main" val="4104016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a:t>
            </a:r>
            <a:endParaRPr lang="en-US" dirty="0"/>
          </a:p>
        </p:txBody>
      </p:sp>
      <p:sp>
        <p:nvSpPr>
          <p:cNvPr id="3" name="Content Placeholder 2"/>
          <p:cNvSpPr>
            <a:spLocks noGrp="1"/>
          </p:cNvSpPr>
          <p:nvPr>
            <p:ph idx="1"/>
          </p:nvPr>
        </p:nvSpPr>
        <p:spPr/>
        <p:txBody>
          <a:bodyPr/>
          <a:lstStyle/>
          <a:p>
            <a:r>
              <a:rPr lang="en-US" dirty="0" smtClean="0"/>
              <a:t>HTML Template for</a:t>
            </a:r>
          </a:p>
          <a:p>
            <a:pPr lvl="1"/>
            <a:r>
              <a:rPr lang="en-US" dirty="0" smtClean="0"/>
              <a:t>Search Result</a:t>
            </a:r>
          </a:p>
          <a:p>
            <a:pPr lvl="1"/>
            <a:r>
              <a:rPr lang="en-US" dirty="0" smtClean="0"/>
              <a:t>Refiner</a:t>
            </a:r>
          </a:p>
          <a:p>
            <a:pPr lvl="1"/>
            <a:r>
              <a:rPr lang="en-US" dirty="0" smtClean="0"/>
              <a:t>Content By Search</a:t>
            </a:r>
          </a:p>
          <a:p>
            <a:pPr lvl="1"/>
            <a:r>
              <a:rPr lang="en-US" dirty="0" smtClean="0"/>
              <a:t>Controls</a:t>
            </a:r>
          </a:p>
          <a:p>
            <a:pPr lvl="1"/>
            <a:r>
              <a:rPr lang="en-US" dirty="0" smtClean="0"/>
              <a:t>Containers</a:t>
            </a:r>
          </a:p>
          <a:p>
            <a:pPr lvl="1"/>
            <a:r>
              <a:rPr lang="en-US" dirty="0" smtClean="0"/>
              <a:t>Etc…</a:t>
            </a:r>
          </a:p>
          <a:p>
            <a:r>
              <a:rPr lang="en-US" dirty="0" smtClean="0"/>
              <a:t>Upload HTML and SharePoint Converts it to *.JS</a:t>
            </a:r>
          </a:p>
          <a:p>
            <a:r>
              <a:rPr lang="en-US" dirty="0" smtClean="0"/>
              <a:t>Use any editor</a:t>
            </a:r>
          </a:p>
          <a:p>
            <a:pPr lvl="1"/>
            <a:r>
              <a:rPr lang="en-US" dirty="0" err="1" smtClean="0"/>
              <a:t>NotePad</a:t>
            </a:r>
            <a:r>
              <a:rPr lang="en-US" dirty="0" smtClean="0"/>
              <a:t>++, Dreamweaver…</a:t>
            </a:r>
          </a:p>
          <a:p>
            <a:pPr lvl="1"/>
            <a:r>
              <a:rPr lang="en-US" dirty="0" smtClean="0"/>
              <a:t>even SharePoint Designer!</a:t>
            </a:r>
            <a:endParaRPr lang="en-US" dirty="0"/>
          </a:p>
        </p:txBody>
      </p:sp>
    </p:spTree>
    <p:extLst>
      <p:ext uri="{BB962C8B-B14F-4D97-AF65-F5344CB8AC3E}">
        <p14:creationId xmlns:p14="http://schemas.microsoft.com/office/powerpoint/2010/main" val="2031440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SharePoint 2013 Search Architecture</a:t>
            </a:r>
            <a:endParaRPr lang="en-US" dirty="0"/>
          </a:p>
          <a:p>
            <a:r>
              <a:rPr lang="en-US" dirty="0" smtClean="0"/>
              <a:t>Managed Properties</a:t>
            </a:r>
          </a:p>
          <a:p>
            <a:r>
              <a:rPr lang="en-US" dirty="0"/>
              <a:t>Query Execution </a:t>
            </a:r>
            <a:r>
              <a:rPr lang="en-US" dirty="0" smtClean="0"/>
              <a:t>using KQL</a:t>
            </a:r>
          </a:p>
          <a:p>
            <a:r>
              <a:rPr lang="en-US" dirty="0" smtClean="0"/>
              <a:t>Understanding Result Sources and Result Types</a:t>
            </a:r>
          </a:p>
          <a:p>
            <a:r>
              <a:rPr lang="en-US" dirty="0" smtClean="0"/>
              <a:t>Creating Display Templates and Result Types</a:t>
            </a:r>
          </a:p>
          <a:p>
            <a:r>
              <a:rPr lang="en-US" dirty="0" smtClean="0"/>
              <a:t>Creating Custom </a:t>
            </a:r>
            <a:r>
              <a:rPr lang="en-US" smtClean="0"/>
              <a:t>Query Rules</a:t>
            </a:r>
            <a:endParaRPr lang="en-US" dirty="0" smtClean="0"/>
          </a:p>
        </p:txBody>
      </p:sp>
    </p:spTree>
    <p:extLst>
      <p:ext uri="{BB962C8B-B14F-4D97-AF65-F5344CB8AC3E}">
        <p14:creationId xmlns:p14="http://schemas.microsoft.com/office/powerpoint/2010/main" val="4198902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and Result Types</a:t>
            </a:r>
            <a:endParaRPr lang="en-US" dirty="0"/>
          </a:p>
        </p:txBody>
      </p:sp>
    </p:spTree>
    <p:extLst>
      <p:ext uri="{BB962C8B-B14F-4D97-AF65-F5344CB8AC3E}">
        <p14:creationId xmlns:p14="http://schemas.microsoft.com/office/powerpoint/2010/main" val="2828911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Understanding Result Sources and Result Types</a:t>
            </a:r>
          </a:p>
          <a:p>
            <a:pPr>
              <a:buFont typeface="Wingdings" panose="05000000000000000000" pitchFamily="2" charset="2"/>
              <a:buChar char="ü"/>
            </a:pPr>
            <a:r>
              <a:rPr lang="en-US" dirty="0" smtClean="0"/>
              <a:t>Creating Display Templates and Result Types</a:t>
            </a:r>
          </a:p>
          <a:p>
            <a:pPr>
              <a:buFont typeface="Wingdings" panose="05000000000000000000" pitchFamily="2" charset="2"/>
              <a:buChar char="Ø"/>
            </a:pPr>
            <a:r>
              <a:rPr lang="en-US" dirty="0" smtClean="0"/>
              <a:t>Creating Custom Query Rules</a:t>
            </a:r>
          </a:p>
          <a:p>
            <a:endParaRPr lang="en-US" dirty="0"/>
          </a:p>
        </p:txBody>
      </p:sp>
    </p:spTree>
    <p:extLst>
      <p:ext uri="{BB962C8B-B14F-4D97-AF65-F5344CB8AC3E}">
        <p14:creationId xmlns:p14="http://schemas.microsoft.com/office/powerpoint/2010/main" val="3271408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Rules</a:t>
            </a:r>
            <a:endParaRPr lang="en-US" dirty="0"/>
          </a:p>
        </p:txBody>
      </p:sp>
      <p:sp>
        <p:nvSpPr>
          <p:cNvPr id="3" name="Content Placeholder 2"/>
          <p:cNvSpPr>
            <a:spLocks noGrp="1"/>
          </p:cNvSpPr>
          <p:nvPr>
            <p:ph idx="1"/>
          </p:nvPr>
        </p:nvSpPr>
        <p:spPr/>
        <p:txBody>
          <a:bodyPr/>
          <a:lstStyle/>
          <a:p>
            <a:r>
              <a:rPr lang="en-US" dirty="0" smtClean="0"/>
              <a:t>Intercept and change a users query</a:t>
            </a:r>
          </a:p>
          <a:p>
            <a:r>
              <a:rPr lang="en-US" dirty="0" smtClean="0"/>
              <a:t>Promote Special Content</a:t>
            </a:r>
          </a:p>
          <a:p>
            <a:pPr lvl="1"/>
            <a:r>
              <a:rPr lang="en-US" dirty="0" smtClean="0"/>
              <a:t>Best Bets</a:t>
            </a:r>
          </a:p>
          <a:p>
            <a:pPr lvl="1"/>
            <a:r>
              <a:rPr lang="en-US" dirty="0" smtClean="0"/>
              <a:t>Detect the User</a:t>
            </a:r>
          </a:p>
          <a:p>
            <a:pPr lvl="1"/>
            <a:r>
              <a:rPr lang="en-US" dirty="0" smtClean="0"/>
              <a:t>Act on user “intent”</a:t>
            </a:r>
          </a:p>
          <a:p>
            <a:pPr lvl="1"/>
            <a:r>
              <a:rPr lang="en-US" dirty="0" smtClean="0"/>
              <a:t>Perform another query</a:t>
            </a:r>
          </a:p>
          <a:p>
            <a:pPr lvl="1"/>
            <a:r>
              <a:rPr lang="en-US" dirty="0" smtClean="0"/>
              <a:t>Create banner ads</a:t>
            </a:r>
          </a:p>
          <a:p>
            <a:r>
              <a:rPr lang="en-US" dirty="0" smtClean="0"/>
              <a:t>Change the rank of results</a:t>
            </a:r>
          </a:p>
          <a:p>
            <a:r>
              <a:rPr lang="en-US" dirty="0" smtClean="0"/>
              <a:t>So much more…</a:t>
            </a:r>
            <a:endParaRPr lang="en-US" dirty="0"/>
          </a:p>
        </p:txBody>
      </p:sp>
    </p:spTree>
    <p:extLst>
      <p:ext uri="{BB962C8B-B14F-4D97-AF65-F5344CB8AC3E}">
        <p14:creationId xmlns:p14="http://schemas.microsoft.com/office/powerpoint/2010/main" val="1042983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Query Rules</a:t>
            </a:r>
            <a:endParaRPr lang="en-US" dirty="0"/>
          </a:p>
        </p:txBody>
      </p:sp>
    </p:spTree>
    <p:extLst>
      <p:ext uri="{BB962C8B-B14F-4D97-AF65-F5344CB8AC3E}">
        <p14:creationId xmlns:p14="http://schemas.microsoft.com/office/powerpoint/2010/main" val="3081195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ü"/>
            </a:pPr>
            <a:r>
              <a:rPr lang="en-US" dirty="0" smtClean="0"/>
              <a:t>Managed Properties</a:t>
            </a:r>
          </a:p>
          <a:p>
            <a:pPr>
              <a:buFont typeface="Wingdings" panose="05000000000000000000" pitchFamily="2" charset="2"/>
              <a:buChar char="ü"/>
            </a:pPr>
            <a:r>
              <a:rPr lang="en-US" dirty="0"/>
              <a:t>Query Execution </a:t>
            </a:r>
            <a:r>
              <a:rPr lang="en-US" dirty="0" smtClean="0"/>
              <a:t>using KQL</a:t>
            </a:r>
          </a:p>
          <a:p>
            <a:pPr>
              <a:buFont typeface="Wingdings" panose="05000000000000000000" pitchFamily="2" charset="2"/>
              <a:buChar char="ü"/>
            </a:pPr>
            <a:r>
              <a:rPr lang="en-US" dirty="0" smtClean="0"/>
              <a:t>Understanding Result Sources and Result Types</a:t>
            </a:r>
          </a:p>
          <a:p>
            <a:pPr>
              <a:buFont typeface="Wingdings" panose="05000000000000000000" pitchFamily="2" charset="2"/>
              <a:buChar char="ü"/>
            </a:pPr>
            <a:r>
              <a:rPr lang="en-US" dirty="0" smtClean="0"/>
              <a:t>Creating Display Templates and Result Types</a:t>
            </a:r>
          </a:p>
          <a:p>
            <a:pPr>
              <a:buFont typeface="Wingdings" panose="05000000000000000000" pitchFamily="2" charset="2"/>
              <a:buChar char="ü"/>
            </a:pPr>
            <a:r>
              <a:rPr lang="en-US" dirty="0" smtClean="0"/>
              <a:t>Creating Custom Query Rules</a:t>
            </a:r>
          </a:p>
          <a:p>
            <a:endParaRPr lang="en-US" dirty="0"/>
          </a:p>
        </p:txBody>
      </p:sp>
    </p:spTree>
    <p:extLst>
      <p:ext uri="{BB962C8B-B14F-4D97-AF65-F5344CB8AC3E}">
        <p14:creationId xmlns:p14="http://schemas.microsoft.com/office/powerpoint/2010/main" val="3424216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2013 Search Architecture</a:t>
            </a:r>
            <a:endParaRPr lang="en-US" dirty="0"/>
          </a:p>
        </p:txBody>
      </p:sp>
      <p:sp>
        <p:nvSpPr>
          <p:cNvPr id="4" name="Rectangle 3"/>
          <p:cNvSpPr/>
          <p:nvPr/>
        </p:nvSpPr>
        <p:spPr>
          <a:xfrm>
            <a:off x="6226467" y="5819466"/>
            <a:ext cx="1300247" cy="8964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Search</a:t>
            </a:r>
          </a:p>
          <a:p>
            <a:pPr defTabSz="914188"/>
            <a:r>
              <a:rPr lang="en-US" sz="1568" dirty="0">
                <a:solidFill>
                  <a:srgbClr val="FFFFFF">
                    <a:alpha val="99000"/>
                  </a:srgbClr>
                </a:solidFill>
              </a:rPr>
              <a:t>Admin</a:t>
            </a:r>
          </a:p>
        </p:txBody>
      </p:sp>
      <p:grpSp>
        <p:nvGrpSpPr>
          <p:cNvPr id="5" name="Group 4"/>
          <p:cNvGrpSpPr/>
          <p:nvPr/>
        </p:nvGrpSpPr>
        <p:grpSpPr>
          <a:xfrm>
            <a:off x="152400" y="2428438"/>
            <a:ext cx="1362595" cy="1853057"/>
            <a:chOff x="-1" y="1708150"/>
            <a:chExt cx="1879085" cy="1853320"/>
          </a:xfrm>
        </p:grpSpPr>
        <p:sp>
          <p:nvSpPr>
            <p:cNvPr id="6" name="TextBox 5"/>
            <p:cNvSpPr txBox="1"/>
            <p:nvPr/>
          </p:nvSpPr>
          <p:spPr>
            <a:xfrm>
              <a:off x="-1" y="3118209"/>
              <a:ext cx="1865435" cy="443261"/>
            </a:xfrm>
            <a:prstGeom prst="rect">
              <a:avLst/>
            </a:prstGeom>
            <a:noFill/>
          </p:spPr>
          <p:txBody>
            <a:bodyPr wrap="square" rtlCol="0" anchor="ctr">
              <a:spAutoFit/>
            </a:bodyPr>
            <a:lstStyle>
              <a:defPPr>
                <a:defRPr lang="en-US"/>
              </a:defPPr>
              <a:lvl1pPr algn="ctr">
                <a:lnSpc>
                  <a:spcPct val="95000"/>
                </a:lnSpc>
                <a:defRPr sz="3200" spc="-100">
                  <a:solidFill>
                    <a:schemeClr val="tx2"/>
                  </a:solidFill>
                  <a:latin typeface="Segoe Light" pitchFamily="34" charset="0"/>
                </a:defRPr>
              </a:lvl1pPr>
            </a:lstStyle>
            <a:p>
              <a:pPr defTabSz="914188"/>
              <a:r>
                <a:rPr lang="en-US" sz="2400" spc="0" dirty="0">
                  <a:ln w="0"/>
                  <a:solidFill>
                    <a:schemeClr val="tx1"/>
                  </a:solidFill>
                  <a:effectLst>
                    <a:outerShdw blurRad="38100" dist="19050" dir="2700000" algn="tl" rotWithShape="0">
                      <a:schemeClr val="dk1">
                        <a:alpha val="40000"/>
                      </a:schemeClr>
                    </a:outerShdw>
                  </a:effectLst>
                  <a:latin typeface="Segoe UI Light"/>
                </a:rPr>
                <a:t>Content</a:t>
              </a:r>
            </a:p>
          </p:txBody>
        </p:sp>
        <p:sp>
          <p:nvSpPr>
            <p:cNvPr id="7" name="Rectangle 6"/>
            <p:cNvSpPr/>
            <p:nvPr/>
          </p:nvSpPr>
          <p:spPr bwMode="auto">
            <a:xfrm>
              <a:off x="-1" y="1708150"/>
              <a:ext cx="1879085" cy="12984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a:off x="7795515" y="2427501"/>
            <a:ext cx="1194249" cy="13217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7983109" y="3811284"/>
            <a:ext cx="819063" cy="509748"/>
          </a:xfrm>
          <a:prstGeom prst="rect">
            <a:avLst/>
          </a:prstGeom>
          <a:noFill/>
        </p:spPr>
        <p:txBody>
          <a:bodyPr wrap="square" rtlCol="0" anchor="ctr">
            <a:spAutoFit/>
          </a:bodyPr>
          <a:lstStyle>
            <a:defPPr>
              <a:defRPr lang="en-US"/>
            </a:defPPr>
            <a:lvl1pPr algn="ctr">
              <a:lnSpc>
                <a:spcPct val="95000"/>
              </a:lnSpc>
              <a:defRPr sz="3200" spc="-100">
                <a:solidFill>
                  <a:schemeClr val="tx2"/>
                </a:solidFill>
                <a:latin typeface="Segoe Light" pitchFamily="34" charset="0"/>
              </a:defRPr>
            </a:lvl1pPr>
          </a:lstStyle>
          <a:p>
            <a:pPr defTabSz="914188"/>
            <a:r>
              <a:rPr lang="en-US" sz="2800" spc="0" dirty="0">
                <a:ln w="0"/>
                <a:solidFill>
                  <a:schemeClr val="tx1"/>
                </a:solidFill>
                <a:effectLst>
                  <a:outerShdw blurRad="38100" dist="19050" dir="2700000" algn="tl" rotWithShape="0">
                    <a:schemeClr val="dk1">
                      <a:alpha val="40000"/>
                    </a:schemeClr>
                  </a:outerShdw>
                </a:effectLst>
                <a:latin typeface="Segoe UI Light"/>
              </a:rPr>
              <a:t>UX</a:t>
            </a:r>
          </a:p>
        </p:txBody>
      </p:sp>
      <p:sp>
        <p:nvSpPr>
          <p:cNvPr id="11" name="Rectangle 10"/>
          <p:cNvSpPr/>
          <p:nvPr/>
        </p:nvSpPr>
        <p:spPr>
          <a:xfrm>
            <a:off x="1698844" y="2427503"/>
            <a:ext cx="801946" cy="19771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Crawl</a:t>
            </a:r>
          </a:p>
        </p:txBody>
      </p:sp>
      <p:sp>
        <p:nvSpPr>
          <p:cNvPr id="12" name="Rectangle 11"/>
          <p:cNvSpPr/>
          <p:nvPr/>
        </p:nvSpPr>
        <p:spPr>
          <a:xfrm>
            <a:off x="2591352" y="2427502"/>
            <a:ext cx="948998"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Content</a:t>
            </a:r>
            <a:br>
              <a:rPr lang="en-US" sz="1568" dirty="0">
                <a:solidFill>
                  <a:srgbClr val="FFFFFF">
                    <a:alpha val="99000"/>
                  </a:srgbClr>
                </a:solidFill>
              </a:rPr>
            </a:br>
            <a:r>
              <a:rPr lang="en-US" sz="1200" dirty="0">
                <a:solidFill>
                  <a:srgbClr val="FFFFFF">
                    <a:alpha val="99000"/>
                  </a:srgbClr>
                </a:solidFill>
              </a:rPr>
              <a:t>Processing</a:t>
            </a:r>
            <a:endParaRPr lang="en-US" sz="1568" dirty="0">
              <a:solidFill>
                <a:srgbClr val="FFFFFF">
                  <a:alpha val="99000"/>
                </a:srgbClr>
              </a:solidFill>
            </a:endParaRPr>
          </a:p>
        </p:txBody>
      </p:sp>
      <p:sp>
        <p:nvSpPr>
          <p:cNvPr id="13" name="Rectangle 12"/>
          <p:cNvSpPr/>
          <p:nvPr/>
        </p:nvSpPr>
        <p:spPr>
          <a:xfrm>
            <a:off x="3630913" y="2427502"/>
            <a:ext cx="2057018"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a:solidFill>
                  <a:srgbClr val="FFFFFF">
                    <a:alpha val="99000"/>
                  </a:srgbClr>
                </a:solidFill>
              </a:rPr>
              <a:t>Index</a:t>
            </a:r>
          </a:p>
        </p:txBody>
      </p:sp>
      <p:sp>
        <p:nvSpPr>
          <p:cNvPr id="14" name="Rectangle 13"/>
          <p:cNvSpPr/>
          <p:nvPr/>
        </p:nvSpPr>
        <p:spPr>
          <a:xfrm>
            <a:off x="5778494" y="2427502"/>
            <a:ext cx="875471"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algn="ctr" defTabSz="914188"/>
            <a:r>
              <a:rPr lang="en-US" sz="1568" dirty="0" smtClean="0">
                <a:solidFill>
                  <a:srgbClr val="FFFFFF">
                    <a:alpha val="99000"/>
                  </a:srgbClr>
                </a:solidFill>
              </a:rPr>
              <a:t>Query</a:t>
            </a:r>
            <a:r>
              <a:rPr lang="en-US" sz="1568" dirty="0">
                <a:solidFill>
                  <a:srgbClr val="FFFFFF">
                    <a:alpha val="99000"/>
                  </a:srgbClr>
                </a:solidFill>
              </a:rPr>
              <a:t/>
            </a:r>
            <a:br>
              <a:rPr lang="en-US" sz="1568" dirty="0">
                <a:solidFill>
                  <a:srgbClr val="FFFFFF">
                    <a:alpha val="99000"/>
                  </a:srgbClr>
                </a:solidFill>
              </a:rPr>
            </a:br>
            <a:r>
              <a:rPr lang="en-US" sz="1100" dirty="0" smtClean="0">
                <a:solidFill>
                  <a:srgbClr val="FFFFFF">
                    <a:alpha val="99000"/>
                  </a:srgbClr>
                </a:solidFill>
              </a:rPr>
              <a:t>Processing</a:t>
            </a:r>
            <a:endParaRPr lang="en-US" sz="1568" dirty="0">
              <a:solidFill>
                <a:srgbClr val="FFFFFF">
                  <a:alpha val="99000"/>
                </a:srgbClr>
              </a:solidFill>
            </a:endParaRPr>
          </a:p>
        </p:txBody>
      </p:sp>
      <p:sp>
        <p:nvSpPr>
          <p:cNvPr id="15" name="Rectangle 14"/>
          <p:cNvSpPr/>
          <p:nvPr/>
        </p:nvSpPr>
        <p:spPr>
          <a:xfrm>
            <a:off x="6744528" y="2427502"/>
            <a:ext cx="875472" cy="19771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a:solidFill>
                  <a:srgbClr val="FFFFFF">
                    <a:alpha val="99000"/>
                  </a:srgbClr>
                </a:solidFill>
              </a:rPr>
              <a:t>WFE</a:t>
            </a:r>
          </a:p>
        </p:txBody>
      </p:sp>
      <p:sp>
        <p:nvSpPr>
          <p:cNvPr id="16" name="Rectangle 15"/>
          <p:cNvSpPr/>
          <p:nvPr/>
        </p:nvSpPr>
        <p:spPr bwMode="auto">
          <a:xfrm>
            <a:off x="7390528" y="2521116"/>
            <a:ext cx="227706" cy="11541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571" tIns="45786" rIns="45786" bIns="91571"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568" spc="-50" dirty="0">
                <a:gradFill>
                  <a:gsLst>
                    <a:gs pos="0">
                      <a:srgbClr val="FFFFFF"/>
                    </a:gs>
                    <a:gs pos="100000">
                      <a:srgbClr val="FFFFFF"/>
                    </a:gs>
                  </a:gsLst>
                  <a:lin ang="5400000" scaled="0"/>
                </a:gradFill>
                <a:ea typeface="Segoe UI" pitchFamily="34" charset="0"/>
                <a:cs typeface="Segoe UI" pitchFamily="34" charset="0"/>
              </a:rPr>
              <a:t>API</a:t>
            </a:r>
          </a:p>
        </p:txBody>
      </p:sp>
      <p:sp>
        <p:nvSpPr>
          <p:cNvPr id="17" name="Rectangle 16"/>
          <p:cNvSpPr/>
          <p:nvPr/>
        </p:nvSpPr>
        <p:spPr>
          <a:xfrm>
            <a:off x="4010947" y="5167796"/>
            <a:ext cx="1300247" cy="895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571" bIns="91571" rtlCol="0" anchor="b"/>
          <a:lstStyle/>
          <a:p>
            <a:pPr defTabSz="914188"/>
            <a:r>
              <a:rPr lang="en-US" sz="1568" dirty="0">
                <a:solidFill>
                  <a:srgbClr val="FFFFFF">
                    <a:alpha val="99000"/>
                  </a:srgbClr>
                </a:solidFill>
              </a:rPr>
              <a:t>Analytics</a:t>
            </a:r>
          </a:p>
          <a:p>
            <a:pPr defTabSz="914188"/>
            <a:r>
              <a:rPr lang="en-US" sz="1568" dirty="0">
                <a:solidFill>
                  <a:srgbClr val="FFFFFF">
                    <a:alpha val="99000"/>
                  </a:srgbClr>
                </a:solidFill>
              </a:rPr>
              <a:t>Processing</a:t>
            </a:r>
          </a:p>
        </p:txBody>
      </p:sp>
      <p:sp>
        <p:nvSpPr>
          <p:cNvPr id="18" name="Freeform 83"/>
          <p:cNvSpPr>
            <a:spLocks noEditPoints="1"/>
          </p:cNvSpPr>
          <p:nvPr/>
        </p:nvSpPr>
        <p:spPr bwMode="black">
          <a:xfrm>
            <a:off x="742479" y="2551898"/>
            <a:ext cx="364778" cy="53095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419" tIns="41214" rIns="82419" bIns="41214" numCol="1" anchor="t" anchorCtr="0" compatLnSpc="1">
            <a:prstTxWarp prst="textNoShape">
              <a:avLst/>
            </a:prstTxWarp>
          </a:bodyPr>
          <a:lstStyle/>
          <a:p>
            <a:pPr defTabSz="914188"/>
            <a:endParaRPr lang="en-US" sz="1600" dirty="0">
              <a:solidFill>
                <a:srgbClr val="000000"/>
              </a:solidFill>
            </a:endParaRPr>
          </a:p>
        </p:txBody>
      </p:sp>
      <p:sp>
        <p:nvSpPr>
          <p:cNvPr id="19" name="Freeform 79"/>
          <p:cNvSpPr>
            <a:spLocks noEditPoints="1"/>
          </p:cNvSpPr>
          <p:nvPr/>
        </p:nvSpPr>
        <p:spPr bwMode="black">
          <a:xfrm>
            <a:off x="807953" y="3155080"/>
            <a:ext cx="265038" cy="412669"/>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419" tIns="41214" rIns="82419" bIns="41214" numCol="1" anchor="t" anchorCtr="0" compatLnSpc="1">
            <a:prstTxWarp prst="textNoShape">
              <a:avLst/>
            </a:prstTxWarp>
          </a:bodyPr>
          <a:lstStyle/>
          <a:p>
            <a:pPr defTabSz="914188"/>
            <a:endParaRPr lang="en-US" sz="1600" dirty="0">
              <a:solidFill>
                <a:srgbClr val="000000"/>
              </a:solidFill>
            </a:endParaRPr>
          </a:p>
        </p:txBody>
      </p:sp>
      <p:sp>
        <p:nvSpPr>
          <p:cNvPr id="20" name="Freeform 7"/>
          <p:cNvSpPr>
            <a:spLocks noEditPoints="1"/>
          </p:cNvSpPr>
          <p:nvPr/>
        </p:nvSpPr>
        <p:spPr bwMode="black">
          <a:xfrm>
            <a:off x="480960" y="2938675"/>
            <a:ext cx="294963" cy="412669"/>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416" tIns="41212" rIns="82416" bIns="41212" numCol="1" rtlCol="0" anchor="ctr" anchorCtr="0" compatLnSpc="1">
            <a:prstTxWarp prst="textNoShape">
              <a:avLst/>
            </a:prstTxWarp>
          </a:bodyPr>
          <a:lstStyle/>
          <a:p>
            <a:pPr defTabSz="740598"/>
            <a:endParaRPr lang="en-US" spc="-122" dirty="0">
              <a:solidFill>
                <a:srgbClr val="000000">
                  <a:lumMod val="50000"/>
                </a:srgbClr>
              </a:solidFill>
              <a:latin typeface="Segoe Light" pitchFamily="34" charset="0"/>
            </a:endParaRPr>
          </a:p>
        </p:txBody>
      </p:sp>
      <p:sp>
        <p:nvSpPr>
          <p:cNvPr id="21" name="Rounded Rectangle 6"/>
          <p:cNvSpPr/>
          <p:nvPr/>
        </p:nvSpPr>
        <p:spPr bwMode="black">
          <a:xfrm rot="16200000">
            <a:off x="8018875" y="2669633"/>
            <a:ext cx="747473" cy="783223"/>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416" tIns="41212" rIns="82416" bIns="41212" numCol="1" rtlCol="0" anchor="ctr" anchorCtr="0" compatLnSpc="1">
            <a:prstTxWarp prst="textNoShape">
              <a:avLst/>
            </a:prstTxWarp>
          </a:bodyPr>
          <a:lstStyle/>
          <a:p>
            <a:pPr defTabSz="740598"/>
            <a:endParaRPr lang="en-US" spc="-122" dirty="0">
              <a:solidFill>
                <a:srgbClr val="000000">
                  <a:lumMod val="50000"/>
                </a:srgbClr>
              </a:solidFill>
              <a:latin typeface="Segoe Light" pitchFamily="34" charset="0"/>
            </a:endParaRPr>
          </a:p>
        </p:txBody>
      </p:sp>
      <p:grpSp>
        <p:nvGrpSpPr>
          <p:cNvPr id="22" name="Group 21"/>
          <p:cNvGrpSpPr/>
          <p:nvPr/>
        </p:nvGrpSpPr>
        <p:grpSpPr bwMode="black">
          <a:xfrm>
            <a:off x="2700511" y="5359839"/>
            <a:ext cx="470777" cy="530983"/>
            <a:chOff x="5184775" y="225425"/>
            <a:chExt cx="1500188" cy="1220788"/>
          </a:xfrm>
          <a:solidFill>
            <a:srgbClr val="FFFFFF"/>
          </a:solidFill>
        </p:grpSpPr>
        <p:sp>
          <p:nvSpPr>
            <p:cNvPr id="2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sp>
          <p:nvSpPr>
            <p:cNvPr id="2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sp>
          <p:nvSpPr>
            <p:cNvPr id="2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47" tIns="45773" rIns="91547" bIns="45773" numCol="1" anchor="t" anchorCtr="0" compatLnSpc="1">
              <a:prstTxWarp prst="textNoShape">
                <a:avLst/>
              </a:prstTxWarp>
            </a:bodyPr>
            <a:lstStyle/>
            <a:p>
              <a:pPr defTabSz="914188"/>
              <a:endParaRPr lang="en-US" sz="1600" dirty="0">
                <a:solidFill>
                  <a:srgbClr val="000000"/>
                </a:solidFill>
              </a:endParaRPr>
            </a:p>
          </p:txBody>
        </p:sp>
      </p:grpSp>
      <p:cxnSp>
        <p:nvCxnSpPr>
          <p:cNvPr id="26" name="Straight Connector 56"/>
          <p:cNvCxnSpPr>
            <a:endCxn id="15" idx="2"/>
          </p:cNvCxnSpPr>
          <p:nvPr/>
        </p:nvCxnSpPr>
        <p:spPr>
          <a:xfrm flipV="1">
            <a:off x="5311194" y="4404606"/>
            <a:ext cx="1871070" cy="1042361"/>
          </a:xfrm>
          <a:prstGeom prst="bentConnector2">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56"/>
          <p:cNvCxnSpPr>
            <a:stCxn id="12" idx="2"/>
          </p:cNvCxnSpPr>
          <p:nvPr/>
        </p:nvCxnSpPr>
        <p:spPr>
          <a:xfrm rot="16200000" flipH="1">
            <a:off x="3017218" y="4453238"/>
            <a:ext cx="1042362" cy="945096"/>
          </a:xfrm>
          <a:prstGeom prst="bentConnector2">
            <a:avLst/>
          </a:prstGeom>
          <a:ln w="38100">
            <a:solidFill>
              <a:schemeClr val="tx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915573" y="2427501"/>
            <a:ext cx="1485560" cy="14268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547" bIns="91547" rtlCol="0" anchor="b"/>
          <a:lstStyle/>
          <a:p>
            <a:pPr defTabSz="914188"/>
            <a:r>
              <a:rPr lang="en-US" sz="1568" dirty="0" smtClean="0">
                <a:solidFill>
                  <a:srgbClr val="FFFFFF">
                    <a:alpha val="99000"/>
                  </a:srgbClr>
                </a:solidFill>
              </a:rPr>
              <a:t>Search </a:t>
            </a:r>
            <a:r>
              <a:rPr lang="en-US" sz="1568" dirty="0">
                <a:solidFill>
                  <a:srgbClr val="FFFFFF">
                    <a:alpha val="99000"/>
                  </a:srgbClr>
                </a:solidFill>
              </a:rPr>
              <a:t>Index</a:t>
            </a:r>
          </a:p>
        </p:txBody>
      </p:sp>
      <p:sp>
        <p:nvSpPr>
          <p:cNvPr id="29" name="Freeform 104"/>
          <p:cNvSpPr>
            <a:spLocks noEditPoints="1"/>
          </p:cNvSpPr>
          <p:nvPr/>
        </p:nvSpPr>
        <p:spPr bwMode="black">
          <a:xfrm>
            <a:off x="4267200" y="2590800"/>
            <a:ext cx="663050" cy="669464"/>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89646" tIns="44823" rIns="89646" bIns="44823" numCol="1" anchor="t" anchorCtr="0" compatLnSpc="1">
            <a:prstTxWarp prst="textNoShape">
              <a:avLst/>
            </a:prstTxWarp>
          </a:bodyPr>
          <a:lstStyle/>
          <a:p>
            <a:pPr defTabSz="896354"/>
            <a:endParaRPr lang="en-US" sz="1730" dirty="0">
              <a:solidFill>
                <a:srgbClr val="000000"/>
              </a:solidFill>
            </a:endParaRPr>
          </a:p>
        </p:txBody>
      </p:sp>
      <p:cxnSp>
        <p:nvCxnSpPr>
          <p:cNvPr id="30" name="Straight Connector 29"/>
          <p:cNvCxnSpPr/>
          <p:nvPr/>
        </p:nvCxnSpPr>
        <p:spPr>
          <a:xfrm>
            <a:off x="2484745" y="307011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50780" y="307011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97822" y="3149666"/>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564395" y="3145022"/>
            <a:ext cx="268260" cy="1"/>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97822" y="2973973"/>
            <a:ext cx="268260" cy="1"/>
          </a:xfrm>
          <a:prstGeom prst="line">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564395" y="2969329"/>
            <a:ext cx="268260" cy="1"/>
          </a:xfrm>
          <a:prstGeom prst="line">
            <a:avLst/>
          </a:prstGeom>
          <a:ln w="38100">
            <a:solidFill>
              <a:schemeClr val="tx2"/>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3" idx="2"/>
          </p:cNvCxnSpPr>
          <p:nvPr/>
        </p:nvCxnSpPr>
        <p:spPr>
          <a:xfrm flipH="1" flipV="1">
            <a:off x="4659422" y="4404606"/>
            <a:ext cx="1648" cy="594839"/>
          </a:xfrm>
          <a:prstGeom prst="line">
            <a:avLst/>
          </a:prstGeom>
          <a:ln w="38100">
            <a:solidFill>
              <a:schemeClr val="tx2"/>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bwMode="auto">
          <a:xfrm>
            <a:off x="6226467" y="1276336"/>
            <a:ext cx="2765133" cy="84524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71" tIns="45786" rIns="45786" bIns="91571"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6400800" y="1433568"/>
            <a:ext cx="99757" cy="239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400800" y="1738543"/>
            <a:ext cx="99757" cy="2393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547" tIns="45773" rIns="45773" bIns="91547"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US" sz="1372" spc="-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a:xfrm>
            <a:off x="6557211" y="1412514"/>
            <a:ext cx="1443789" cy="271806"/>
          </a:xfrm>
          <a:prstGeom prst="rect">
            <a:avLst/>
          </a:prstGeom>
        </p:spPr>
        <p:txBody>
          <a:bodyPr wrap="square" lIns="0" anchor="ctr">
            <a:spAutoFit/>
          </a:bodyPr>
          <a:lstStyle/>
          <a:p>
            <a:pPr defTabSz="913924" eaLnBrk="0" hangingPunct="0">
              <a:lnSpc>
                <a:spcPct val="85000"/>
              </a:lnSpc>
            </a:pPr>
            <a:r>
              <a:rPr lang="en-US" sz="1372" dirty="0">
                <a:ln w="0"/>
                <a:effectLst>
                  <a:outerShdw blurRad="38100" dist="19050" dir="2700000" algn="tl" rotWithShape="0">
                    <a:schemeClr val="dk1">
                      <a:alpha val="40000"/>
                    </a:schemeClr>
                  </a:outerShdw>
                </a:effectLst>
              </a:rPr>
              <a:t>Public API</a:t>
            </a:r>
          </a:p>
        </p:txBody>
      </p:sp>
      <p:sp>
        <p:nvSpPr>
          <p:cNvPr id="41" name="Rectangle 40"/>
          <p:cNvSpPr/>
          <p:nvPr/>
        </p:nvSpPr>
        <p:spPr>
          <a:xfrm>
            <a:off x="6557210" y="1709746"/>
            <a:ext cx="2216965" cy="269522"/>
          </a:xfrm>
          <a:prstGeom prst="rect">
            <a:avLst/>
          </a:prstGeom>
        </p:spPr>
        <p:txBody>
          <a:bodyPr wrap="square" lIns="0" anchor="ctr">
            <a:spAutoFit/>
          </a:bodyPr>
          <a:lstStyle/>
          <a:p>
            <a:pPr defTabSz="913924" eaLnBrk="0" hangingPunct="0">
              <a:lnSpc>
                <a:spcPct val="85000"/>
              </a:lnSpc>
            </a:pPr>
            <a:r>
              <a:rPr lang="en-US" sz="1372" dirty="0">
                <a:ln w="0"/>
                <a:effectLst>
                  <a:outerShdw blurRad="38100" dist="19050" dir="2700000" algn="tl" rotWithShape="0">
                    <a:schemeClr val="dk1">
                      <a:alpha val="40000"/>
                    </a:schemeClr>
                  </a:outerShdw>
                </a:effectLst>
              </a:rPr>
              <a:t>Unit of scale/role boundary</a:t>
            </a:r>
          </a:p>
        </p:txBody>
      </p:sp>
    </p:spTree>
    <p:extLst>
      <p:ext uri="{BB962C8B-B14F-4D97-AF65-F5344CB8AC3E}">
        <p14:creationId xmlns:p14="http://schemas.microsoft.com/office/powerpoint/2010/main" val="1875783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SharePoint Search Service</a:t>
            </a:r>
            <a:endParaRPr lang="en-US" dirty="0"/>
          </a:p>
        </p:txBody>
      </p:sp>
      <p:sp>
        <p:nvSpPr>
          <p:cNvPr id="3" name="Content Placeholder 2"/>
          <p:cNvSpPr>
            <a:spLocks noGrp="1"/>
          </p:cNvSpPr>
          <p:nvPr>
            <p:ph idx="1"/>
          </p:nvPr>
        </p:nvSpPr>
        <p:spPr/>
        <p:txBody>
          <a:bodyPr/>
          <a:lstStyle/>
          <a:p>
            <a:r>
              <a:rPr lang="en-US" dirty="0" smtClean="0"/>
              <a:t>Central Administration (SSA)</a:t>
            </a:r>
          </a:p>
          <a:p>
            <a:pPr lvl="1"/>
            <a:r>
              <a:rPr lang="en-US" dirty="0" smtClean="0"/>
              <a:t>Content Sources</a:t>
            </a:r>
          </a:p>
          <a:p>
            <a:pPr lvl="1"/>
            <a:r>
              <a:rPr lang="en-US" dirty="0" smtClean="0"/>
              <a:t>Result Sources</a:t>
            </a:r>
          </a:p>
          <a:p>
            <a:pPr lvl="1"/>
            <a:r>
              <a:rPr lang="en-US" dirty="0" smtClean="0"/>
              <a:t>Query Rules</a:t>
            </a:r>
          </a:p>
          <a:p>
            <a:pPr lvl="1"/>
            <a:r>
              <a:rPr lang="en-US" dirty="0" smtClean="0"/>
              <a:t>New Managed Properties</a:t>
            </a:r>
          </a:p>
          <a:p>
            <a:r>
              <a:rPr lang="en-US" dirty="0" smtClean="0"/>
              <a:t>Site Collection and Site</a:t>
            </a:r>
          </a:p>
          <a:p>
            <a:pPr lvl="1"/>
            <a:r>
              <a:rPr lang="en-US" dirty="0" smtClean="0"/>
              <a:t>Result Sources</a:t>
            </a:r>
          </a:p>
          <a:p>
            <a:pPr lvl="1"/>
            <a:r>
              <a:rPr lang="en-US" dirty="0" smtClean="0"/>
              <a:t>Result Types</a:t>
            </a:r>
          </a:p>
          <a:p>
            <a:pPr lvl="1"/>
            <a:r>
              <a:rPr lang="en-US" dirty="0" smtClean="0"/>
              <a:t>Query Rules</a:t>
            </a:r>
          </a:p>
          <a:p>
            <a:pPr lvl="1"/>
            <a:r>
              <a:rPr lang="en-US" dirty="0" smtClean="0"/>
              <a:t>Reassign Managed Properties</a:t>
            </a:r>
            <a:endParaRPr lang="en-US" dirty="0"/>
          </a:p>
        </p:txBody>
      </p:sp>
    </p:spTree>
    <p:extLst>
      <p:ext uri="{BB962C8B-B14F-4D97-AF65-F5344CB8AC3E}">
        <p14:creationId xmlns:p14="http://schemas.microsoft.com/office/powerpoint/2010/main" val="848493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Administration</a:t>
            </a:r>
            <a:endParaRPr lang="en-US" dirty="0"/>
          </a:p>
        </p:txBody>
      </p:sp>
    </p:spTree>
    <p:extLst>
      <p:ext uri="{BB962C8B-B14F-4D97-AF65-F5344CB8AC3E}">
        <p14:creationId xmlns:p14="http://schemas.microsoft.com/office/powerpoint/2010/main" val="3564312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SharePoint 2013 Search Architecture</a:t>
            </a:r>
            <a:endParaRPr lang="en-US" dirty="0"/>
          </a:p>
          <a:p>
            <a:pPr>
              <a:buFont typeface="Wingdings" panose="05000000000000000000" pitchFamily="2" charset="2"/>
              <a:buChar char="Ø"/>
            </a:pPr>
            <a:r>
              <a:rPr lang="en-US" dirty="0" smtClean="0"/>
              <a:t>Managed Properties</a:t>
            </a:r>
          </a:p>
          <a:p>
            <a:r>
              <a:rPr lang="en-US" dirty="0"/>
              <a:t>Query Execution </a:t>
            </a:r>
            <a:r>
              <a:rPr lang="en-US" dirty="0" smtClean="0"/>
              <a:t>using KQL</a:t>
            </a:r>
          </a:p>
          <a:p>
            <a:r>
              <a:rPr lang="en-US" dirty="0" smtClean="0"/>
              <a:t>Understanding Result Sources and Result Types</a:t>
            </a:r>
          </a:p>
          <a:p>
            <a:r>
              <a:rPr lang="en-US" dirty="0" smtClean="0"/>
              <a:t>Creating Display Templates and Result Types</a:t>
            </a:r>
          </a:p>
          <a:p>
            <a:r>
              <a:rPr lang="en-US" dirty="0" smtClean="0"/>
              <a:t>Creating Custom Query Rules</a:t>
            </a:r>
          </a:p>
          <a:p>
            <a:endParaRPr lang="en-US" dirty="0"/>
          </a:p>
        </p:txBody>
      </p:sp>
    </p:spTree>
    <p:extLst>
      <p:ext uri="{BB962C8B-B14F-4D97-AF65-F5344CB8AC3E}">
        <p14:creationId xmlns:p14="http://schemas.microsoft.com/office/powerpoint/2010/main" val="1853183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Queries get processed?</a:t>
            </a:r>
          </a:p>
        </p:txBody>
      </p:sp>
      <p:cxnSp>
        <p:nvCxnSpPr>
          <p:cNvPr id="6" name="Straight Arrow Connector 5"/>
          <p:cNvCxnSpPr/>
          <p:nvPr/>
        </p:nvCxnSpPr>
        <p:spPr>
          <a:xfrm flipH="1">
            <a:off x="2282082" y="3353596"/>
            <a:ext cx="219403" cy="64991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0" name="Cloud 9"/>
          <p:cNvSpPr/>
          <p:nvPr/>
        </p:nvSpPr>
        <p:spPr bwMode="auto">
          <a:xfrm>
            <a:off x="1929980" y="2266840"/>
            <a:ext cx="1469151" cy="984711"/>
          </a:xfrm>
          <a:prstGeom prst="cloud">
            <a:avLst/>
          </a:prstGeom>
          <a:solidFill>
            <a:schemeClr val="accent2">
              <a:lumMod val="7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r>
              <a:rPr lang="en-US" sz="1650" dirty="0">
                <a:gradFill>
                  <a:gsLst>
                    <a:gs pos="0">
                      <a:srgbClr val="FFFFFF"/>
                    </a:gs>
                    <a:gs pos="100000">
                      <a:srgbClr val="FFFFFF"/>
                    </a:gs>
                  </a:gsLst>
                  <a:lin ang="5400000" scaled="0"/>
                </a:gradFill>
                <a:latin typeface="Segoe Condensed" pitchFamily="34" charset="0"/>
              </a:rPr>
              <a:t>Index</a:t>
            </a:r>
          </a:p>
        </p:txBody>
      </p:sp>
      <p:sp>
        <p:nvSpPr>
          <p:cNvPr id="14" name="Rectangle 13"/>
          <p:cNvSpPr/>
          <p:nvPr/>
        </p:nvSpPr>
        <p:spPr bwMode="auto">
          <a:xfrm>
            <a:off x="1506508" y="4099104"/>
            <a:ext cx="1103996" cy="13281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5" name="Rectangle 14"/>
          <p:cNvSpPr/>
          <p:nvPr/>
        </p:nvSpPr>
        <p:spPr bwMode="auto">
          <a:xfrm>
            <a:off x="3024810" y="4097425"/>
            <a:ext cx="964657" cy="25490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6" name="Rectangle 15"/>
          <p:cNvSpPr/>
          <p:nvPr/>
        </p:nvSpPr>
        <p:spPr bwMode="auto">
          <a:xfrm>
            <a:off x="3024810" y="4454376"/>
            <a:ext cx="964657" cy="254907"/>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7" name="Rectangle 16"/>
          <p:cNvSpPr/>
          <p:nvPr/>
        </p:nvSpPr>
        <p:spPr bwMode="auto">
          <a:xfrm>
            <a:off x="3024810" y="4811327"/>
            <a:ext cx="964657" cy="25490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18" name="Rectangle 17"/>
          <p:cNvSpPr/>
          <p:nvPr/>
        </p:nvSpPr>
        <p:spPr bwMode="auto">
          <a:xfrm>
            <a:off x="3013522" y="5168279"/>
            <a:ext cx="964657" cy="254907"/>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1" name="Rectangle 20"/>
          <p:cNvSpPr/>
          <p:nvPr/>
        </p:nvSpPr>
        <p:spPr bwMode="auto">
          <a:xfrm>
            <a:off x="4360815" y="4097425"/>
            <a:ext cx="964657" cy="254907"/>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2" name="Rectangle 21"/>
          <p:cNvSpPr/>
          <p:nvPr/>
        </p:nvSpPr>
        <p:spPr bwMode="auto">
          <a:xfrm>
            <a:off x="4360815" y="4454376"/>
            <a:ext cx="964657" cy="254907"/>
          </a:xfrm>
          <a:prstGeom prst="rect">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3" name="Rectangle 22"/>
          <p:cNvSpPr/>
          <p:nvPr/>
        </p:nvSpPr>
        <p:spPr bwMode="auto">
          <a:xfrm>
            <a:off x="4360815" y="4811327"/>
            <a:ext cx="964657" cy="25490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sp>
        <p:nvSpPr>
          <p:cNvPr id="24" name="Rectangle 23"/>
          <p:cNvSpPr/>
          <p:nvPr/>
        </p:nvSpPr>
        <p:spPr bwMode="auto">
          <a:xfrm>
            <a:off x="4349527" y="5168279"/>
            <a:ext cx="964657" cy="254907"/>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37196" tIns="137196" rIns="137196" bIns="34297" numCol="1" rtlCol="0" anchor="t"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latin typeface="Segoe Condensed" pitchFamily="34" charset="0"/>
            </a:endParaRPr>
          </a:p>
        </p:txBody>
      </p:sp>
      <p:pic>
        <p:nvPicPr>
          <p:cNvPr id="25" name="Picture 24"/>
          <p:cNvPicPr>
            <a:picLocks noChangeAspect="1"/>
          </p:cNvPicPr>
          <p:nvPr/>
        </p:nvPicPr>
        <p:blipFill>
          <a:blip r:embed="rId3"/>
          <a:stretch>
            <a:fillRect/>
          </a:stretch>
        </p:blipFill>
        <p:spPr>
          <a:xfrm>
            <a:off x="6000945" y="2868644"/>
            <a:ext cx="2950338" cy="1868273"/>
          </a:xfrm>
          <a:prstGeom prst="rect">
            <a:avLst/>
          </a:prstGeom>
          <a:ln>
            <a:noFill/>
          </a:ln>
          <a:effectLst>
            <a:outerShdw blurRad="292100" dist="139700" dir="2700000" algn="tl" rotWithShape="0">
              <a:srgbClr val="333333">
                <a:alpha val="65000"/>
              </a:srgbClr>
            </a:outerShdw>
          </a:effectLst>
          <a:scene3d>
            <a:camera prst="orthographicFront">
              <a:rot lat="20399996" lon="19799989" rev="0"/>
            </a:camera>
            <a:lightRig rig="threePt" dir="t"/>
          </a:scene3d>
        </p:spPr>
      </p:pic>
      <p:sp>
        <p:nvSpPr>
          <p:cNvPr id="26" name="TextBox 25"/>
          <p:cNvSpPr txBox="1"/>
          <p:nvPr/>
        </p:nvSpPr>
        <p:spPr>
          <a:xfrm>
            <a:off x="1732263" y="4454376"/>
            <a:ext cx="685979" cy="685979"/>
          </a:xfrm>
          <a:prstGeom prst="rect">
            <a:avLst/>
          </a:prstGeom>
          <a:noFill/>
        </p:spPr>
        <p:txBody>
          <a:bodyPr wrap="none" lIns="0" tIns="0" rIns="0" bIns="0" rtlCol="0">
            <a:noAutofit/>
          </a:bodyPr>
          <a:lstStyle/>
          <a:p>
            <a:pPr algn="ctr"/>
            <a:r>
              <a:rPr lang="en-US" sz="2101" dirty="0">
                <a:gradFill>
                  <a:gsLst>
                    <a:gs pos="0">
                      <a:schemeClr val="tx1"/>
                    </a:gs>
                    <a:gs pos="86000">
                      <a:schemeClr val="tx1"/>
                    </a:gs>
                  </a:gsLst>
                  <a:lin ang="5400000" scaled="0"/>
                </a:gradFill>
                <a:latin typeface="Segoe UI Light" pitchFamily="34" charset="0"/>
              </a:rPr>
              <a:t>Query</a:t>
            </a:r>
          </a:p>
          <a:p>
            <a:pPr algn="ctr"/>
            <a:r>
              <a:rPr lang="en-US" sz="2101" dirty="0">
                <a:gradFill>
                  <a:gsLst>
                    <a:gs pos="0">
                      <a:schemeClr val="tx1"/>
                    </a:gs>
                    <a:gs pos="86000">
                      <a:schemeClr val="tx1"/>
                    </a:gs>
                  </a:gsLst>
                  <a:lin ang="5400000" scaled="0"/>
                </a:gradFill>
                <a:latin typeface="Segoe UI Light" pitchFamily="34" charset="0"/>
              </a:rPr>
              <a:t>Rules</a:t>
            </a:r>
          </a:p>
        </p:txBody>
      </p:sp>
      <p:sp>
        <p:nvSpPr>
          <p:cNvPr id="27" name="TextBox 26"/>
          <p:cNvSpPr txBox="1"/>
          <p:nvPr/>
        </p:nvSpPr>
        <p:spPr>
          <a:xfrm>
            <a:off x="3161737" y="3391281"/>
            <a:ext cx="685979" cy="685979"/>
          </a:xfrm>
          <a:prstGeom prst="rect">
            <a:avLst/>
          </a:prstGeom>
          <a:noFill/>
        </p:spPr>
        <p:txBody>
          <a:bodyPr wrap="none" lIns="0" tIns="0" rIns="0" bIns="0" rtlCol="0">
            <a:noAutofit/>
          </a:bodyPr>
          <a:lstStyle/>
          <a:p>
            <a:pPr algn="ctr"/>
            <a:r>
              <a:rPr lang="en-US" sz="2101" dirty="0" smtClean="0">
                <a:gradFill>
                  <a:gsLst>
                    <a:gs pos="0">
                      <a:schemeClr val="tx1"/>
                    </a:gs>
                    <a:gs pos="86000">
                      <a:schemeClr val="tx1"/>
                    </a:gs>
                  </a:gsLst>
                  <a:lin ang="5400000" scaled="0"/>
                </a:gradFill>
                <a:latin typeface="Segoe UI Light" pitchFamily="34" charset="0"/>
              </a:rPr>
              <a:t>Result</a:t>
            </a:r>
          </a:p>
          <a:p>
            <a:pPr algn="ctr"/>
            <a:r>
              <a:rPr lang="en-US" sz="2101" dirty="0" smtClean="0">
                <a:gradFill>
                  <a:gsLst>
                    <a:gs pos="0">
                      <a:schemeClr val="tx1"/>
                    </a:gs>
                    <a:gs pos="86000">
                      <a:schemeClr val="tx1"/>
                    </a:gs>
                  </a:gsLst>
                  <a:lin ang="5400000" scaled="0"/>
                </a:gradFill>
                <a:latin typeface="Segoe UI Light" pitchFamily="34" charset="0"/>
              </a:rPr>
              <a:t>Types</a:t>
            </a:r>
            <a:endParaRPr lang="en-US" sz="2101" dirty="0">
              <a:gradFill>
                <a:gsLst>
                  <a:gs pos="0">
                    <a:schemeClr val="tx1"/>
                  </a:gs>
                  <a:gs pos="86000">
                    <a:schemeClr val="tx1"/>
                  </a:gs>
                </a:gsLst>
                <a:lin ang="5400000" scaled="0"/>
              </a:gradFill>
              <a:latin typeface="Segoe UI Light" pitchFamily="34" charset="0"/>
            </a:endParaRPr>
          </a:p>
        </p:txBody>
      </p:sp>
      <p:sp>
        <p:nvSpPr>
          <p:cNvPr id="28" name="TextBox 27"/>
          <p:cNvSpPr txBox="1"/>
          <p:nvPr/>
        </p:nvSpPr>
        <p:spPr>
          <a:xfrm>
            <a:off x="4488864" y="3374384"/>
            <a:ext cx="685979" cy="685979"/>
          </a:xfrm>
          <a:prstGeom prst="rect">
            <a:avLst/>
          </a:prstGeom>
          <a:noFill/>
        </p:spPr>
        <p:txBody>
          <a:bodyPr wrap="none" lIns="0" tIns="0" rIns="0" bIns="0" rtlCol="0">
            <a:noAutofit/>
          </a:bodyPr>
          <a:lstStyle/>
          <a:p>
            <a:pPr algn="ctr"/>
            <a:r>
              <a:rPr lang="en-US" sz="2101" dirty="0">
                <a:gradFill>
                  <a:gsLst>
                    <a:gs pos="0">
                      <a:schemeClr val="tx1"/>
                    </a:gs>
                    <a:gs pos="86000">
                      <a:schemeClr val="tx1"/>
                    </a:gs>
                  </a:gsLst>
                  <a:lin ang="5400000" scaled="0"/>
                </a:gradFill>
                <a:latin typeface="Segoe UI Light" pitchFamily="34" charset="0"/>
              </a:rPr>
              <a:t>Display</a:t>
            </a:r>
          </a:p>
          <a:p>
            <a:pPr algn="ctr"/>
            <a:r>
              <a:rPr lang="en-US" sz="2101" dirty="0">
                <a:gradFill>
                  <a:gsLst>
                    <a:gs pos="0">
                      <a:schemeClr val="tx1"/>
                    </a:gs>
                    <a:gs pos="86000">
                      <a:schemeClr val="tx1"/>
                    </a:gs>
                  </a:gsLst>
                  <a:lin ang="5400000" scaled="0"/>
                </a:gradFill>
                <a:latin typeface="Segoe UI Light" pitchFamily="34" charset="0"/>
              </a:rPr>
              <a:t>Templates</a:t>
            </a:r>
          </a:p>
        </p:txBody>
      </p:sp>
      <p:sp>
        <p:nvSpPr>
          <p:cNvPr id="4" name="Left Brace 3"/>
          <p:cNvSpPr/>
          <p:nvPr/>
        </p:nvSpPr>
        <p:spPr>
          <a:xfrm>
            <a:off x="2664556" y="4006726"/>
            <a:ext cx="235247" cy="14791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7" name="Straight Arrow Connector 6"/>
          <p:cNvCxnSpPr/>
          <p:nvPr/>
        </p:nvCxnSpPr>
        <p:spPr>
          <a:xfrm>
            <a:off x="4057707" y="4224878"/>
            <a:ext cx="23879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p:cNvCxnSpPr/>
          <p:nvPr/>
        </p:nvCxnSpPr>
        <p:spPr>
          <a:xfrm>
            <a:off x="4055743" y="4581828"/>
            <a:ext cx="23879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p:nvPr/>
        </p:nvCxnSpPr>
        <p:spPr>
          <a:xfrm>
            <a:off x="4053778" y="4938779"/>
            <a:ext cx="23879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p:cNvCxnSpPr/>
          <p:nvPr/>
        </p:nvCxnSpPr>
        <p:spPr>
          <a:xfrm>
            <a:off x="4051813" y="5295729"/>
            <a:ext cx="238793"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p:nvPr/>
        </p:nvCxnSpPr>
        <p:spPr>
          <a:xfrm flipV="1">
            <a:off x="5409043" y="4581827"/>
            <a:ext cx="1182784" cy="713901"/>
          </a:xfrm>
          <a:prstGeom prst="straightConnector1">
            <a:avLst/>
          </a:prstGeom>
          <a:ln>
            <a:solidFill>
              <a:schemeClr val="accent3">
                <a:lumMod val="2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p:nvPr/>
        </p:nvCxnSpPr>
        <p:spPr>
          <a:xfrm flipV="1">
            <a:off x="5409045" y="4097423"/>
            <a:ext cx="1246755" cy="913696"/>
          </a:xfrm>
          <a:prstGeom prst="straightConnector1">
            <a:avLst/>
          </a:prstGeom>
          <a:ln>
            <a:solidFill>
              <a:schemeClr val="accent3">
                <a:lumMod val="2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4" name="Straight Arrow Connector 33"/>
          <p:cNvCxnSpPr/>
          <p:nvPr/>
        </p:nvCxnSpPr>
        <p:spPr>
          <a:xfrm flipV="1">
            <a:off x="5409045" y="3577675"/>
            <a:ext cx="1246755" cy="1025101"/>
          </a:xfrm>
          <a:prstGeom prst="straightConnector1">
            <a:avLst/>
          </a:prstGeom>
          <a:ln>
            <a:solidFill>
              <a:schemeClr val="accent3">
                <a:lumMod val="2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p:nvPr/>
        </p:nvCxnSpPr>
        <p:spPr>
          <a:xfrm flipV="1">
            <a:off x="1602728" y="3087398"/>
            <a:ext cx="232819" cy="90180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8121" y="3915767"/>
            <a:ext cx="686406" cy="1077218"/>
          </a:xfrm>
          <a:prstGeom prst="rect">
            <a:avLst/>
          </a:prstGeom>
          <a:noFill/>
        </p:spPr>
        <p:txBody>
          <a:bodyPr wrap="none" lIns="91440" tIns="45720" rIns="91440" bIns="45720">
            <a:spAutoFit/>
          </a:bodyPr>
          <a:lstStyle/>
          <a:p>
            <a:pPr algn="ctr"/>
            <a:r>
              <a:rPr lang="en-US" sz="96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
            </a:r>
            <a:endParaRPr lang="en-US" sz="9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3" name="Right Arrow 12"/>
          <p:cNvSpPr/>
          <p:nvPr/>
        </p:nvSpPr>
        <p:spPr bwMode="auto">
          <a:xfrm>
            <a:off x="973302" y="4648601"/>
            <a:ext cx="499084" cy="444214"/>
          </a:xfrm>
          <a:prstGeom prst="rightArrow">
            <a:avLst/>
          </a:prstGeom>
          <a:solidFill>
            <a:srgbClr val="0080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pitals" pitchFamily="8" charset="0"/>
              <a:ea typeface="ＭＳ Ｐゴシック" pitchFamily="8" charset="-128"/>
            </a:endParaRPr>
          </a:p>
        </p:txBody>
      </p:sp>
    </p:spTree>
    <p:extLst>
      <p:ext uri="{BB962C8B-B14F-4D97-AF65-F5344CB8AC3E}">
        <p14:creationId xmlns:p14="http://schemas.microsoft.com/office/powerpoint/2010/main" val="1546152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par>
                                <p:cTn id="60" presetID="22" presetClass="entr" presetSubtype="8"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par>
                                <p:cTn id="63" presetID="22" presetClass="entr" presetSubtype="8"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left)">
                                      <p:cBhvr>
                                        <p:cTn id="65" dur="500"/>
                                        <p:tgtEl>
                                          <p:spTgt spid="30"/>
                                        </p:tgtEl>
                                      </p:cBhvr>
                                    </p:animEffect>
                                  </p:childTnLst>
                                </p:cTn>
                              </p:par>
                              <p:par>
                                <p:cTn id="66" presetID="22" presetClass="entr" presetSubtype="8"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left)">
                                      <p:cBhvr>
                                        <p:cTn id="80" dur="500"/>
                                        <p:tgtEl>
                                          <p:spTgt spid="2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left)">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wipe(left)">
                                      <p:cBhvr>
                                        <p:cTn id="91" dur="500"/>
                                        <p:tgtEl>
                                          <p:spTgt spid="33"/>
                                        </p:tgtEl>
                                      </p:cBhvr>
                                    </p:animEffect>
                                  </p:childTnLst>
                                </p:cTn>
                              </p:par>
                              <p:par>
                                <p:cTn id="92" presetID="22" presetClass="entr" presetSubtype="8" fill="hold"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left)">
                                      <p:cBhvr>
                                        <p:cTn id="94" dur="500"/>
                                        <p:tgtEl>
                                          <p:spTgt spid="32"/>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left)">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17" grpId="0" animBg="1"/>
      <p:bldP spid="18" grpId="0" animBg="1"/>
      <p:bldP spid="21" grpId="0" animBg="1"/>
      <p:bldP spid="22" grpId="0" animBg="1"/>
      <p:bldP spid="23" grpId="0" animBg="1"/>
      <p:bldP spid="24" grpId="0" animBg="1"/>
      <p:bldP spid="26" grpId="0"/>
      <p:bldP spid="27" grpId="0"/>
      <p:bldP spid="28" grpId="0"/>
      <p:bldP spid="4" grpId="0" animBg="1"/>
      <p:bldP spid="12"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Name Game</a:t>
            </a:r>
            <a:endParaRPr lang="en-US" dirty="0"/>
          </a:p>
        </p:txBody>
      </p:sp>
      <p:sp>
        <p:nvSpPr>
          <p:cNvPr id="3" name="Content Placeholder 2"/>
          <p:cNvSpPr>
            <a:spLocks noGrp="1"/>
          </p:cNvSpPr>
          <p:nvPr>
            <p:ph idx="1"/>
          </p:nvPr>
        </p:nvSpPr>
        <p:spPr/>
        <p:txBody>
          <a:bodyPr/>
          <a:lstStyle/>
          <a:p>
            <a:r>
              <a:rPr lang="en-US" sz="2800" dirty="0" smtClean="0"/>
              <a:t>Field Names &lt;&gt; Managed Property Names</a:t>
            </a:r>
          </a:p>
          <a:p>
            <a:r>
              <a:rPr lang="en-US" sz="2800" dirty="0" smtClean="0"/>
              <a:t>Profile Property Names&lt;&gt;Managed Property Names</a:t>
            </a:r>
          </a:p>
          <a:p>
            <a:r>
              <a:rPr lang="en-US" dirty="0" smtClean="0"/>
              <a:t>Managed Properties 1:Many Crawled Properties</a:t>
            </a:r>
          </a:p>
        </p:txBody>
      </p:sp>
      <p:pic>
        <p:nvPicPr>
          <p:cNvPr id="1026" name="Picture 2" descr="C:\Users\Matthew\AppData\Local\Temp\SNAGHTML875503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657600"/>
            <a:ext cx="809625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27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sp>
        <p:nvSpPr>
          <p:cNvPr id="3" name="Content Placeholder 2"/>
          <p:cNvSpPr>
            <a:spLocks noGrp="1"/>
          </p:cNvSpPr>
          <p:nvPr>
            <p:ph idx="1"/>
          </p:nvPr>
        </p:nvSpPr>
        <p:spPr/>
        <p:txBody>
          <a:bodyPr/>
          <a:lstStyle/>
          <a:p>
            <a:r>
              <a:rPr lang="en-US" dirty="0" smtClean="0"/>
              <a:t>Not only for Administrators anymore</a:t>
            </a:r>
          </a:p>
          <a:p>
            <a:pPr lvl="1"/>
            <a:r>
              <a:rPr lang="en-US" dirty="0" smtClean="0"/>
              <a:t>Farm</a:t>
            </a:r>
          </a:p>
          <a:p>
            <a:pPr lvl="1"/>
            <a:r>
              <a:rPr lang="en-US" dirty="0" smtClean="0"/>
              <a:t>Site Collection</a:t>
            </a:r>
          </a:p>
          <a:p>
            <a:pPr lvl="1"/>
            <a:r>
              <a:rPr lang="en-US" dirty="0" smtClean="0"/>
              <a:t>Site</a:t>
            </a:r>
          </a:p>
          <a:p>
            <a:r>
              <a:rPr lang="en-US" dirty="0" smtClean="0"/>
              <a:t>Managed Property Controls</a:t>
            </a:r>
          </a:p>
          <a:p>
            <a:pPr lvl="1"/>
            <a:r>
              <a:rPr lang="en-US" dirty="0" smtClean="0"/>
              <a:t>Type &amp; </a:t>
            </a:r>
            <a:r>
              <a:rPr lang="en-US" dirty="0" err="1" smtClean="0"/>
              <a:t>Multivalue</a:t>
            </a:r>
            <a:endParaRPr lang="en-US" dirty="0" smtClean="0"/>
          </a:p>
          <a:p>
            <a:pPr lvl="1"/>
            <a:r>
              <a:rPr lang="en-US" dirty="0" smtClean="0"/>
              <a:t>Query, Search, Retrieve, Refine, Sort, Safe</a:t>
            </a:r>
          </a:p>
          <a:p>
            <a:endParaRPr lang="en-US" dirty="0"/>
          </a:p>
        </p:txBody>
      </p:sp>
    </p:spTree>
    <p:extLst>
      <p:ext uri="{BB962C8B-B14F-4D97-AF65-F5344CB8AC3E}">
        <p14:creationId xmlns:p14="http://schemas.microsoft.com/office/powerpoint/2010/main" val="10815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D35117F-A906-4561-887D-F17BE51E7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1977</TotalTime>
  <Words>1509</Words>
  <Application>Microsoft Office PowerPoint</Application>
  <PresentationFormat>On-screen Show (4:3)</PresentationFormat>
  <Paragraphs>196</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ＭＳ Ｐゴシック</vt:lpstr>
      <vt:lpstr>Arial</vt:lpstr>
      <vt:lpstr>Arial Black</vt:lpstr>
      <vt:lpstr>Calibri</vt:lpstr>
      <vt:lpstr>Capitals</vt:lpstr>
      <vt:lpstr>Lucida Console</vt:lpstr>
      <vt:lpstr>Segoe Condensed</vt:lpstr>
      <vt:lpstr>Segoe Light</vt:lpstr>
      <vt:lpstr>Segoe UI</vt:lpstr>
      <vt:lpstr>Segoe UI Light</vt:lpstr>
      <vt:lpstr>Wingdings</vt:lpstr>
      <vt:lpstr>CPT Course Module</vt:lpstr>
      <vt:lpstr>The SharePoint 2013 Search Service​</vt:lpstr>
      <vt:lpstr>Agenda</vt:lpstr>
      <vt:lpstr>SharePoint 2013 Search Architecture</vt:lpstr>
      <vt:lpstr>Configuring the SharePoint Search Service</vt:lpstr>
      <vt:lpstr>Search Administration</vt:lpstr>
      <vt:lpstr>Agenda</vt:lpstr>
      <vt:lpstr>How do Queries get processed?</vt:lpstr>
      <vt:lpstr>The Name Game</vt:lpstr>
      <vt:lpstr>Managed Properties</vt:lpstr>
      <vt:lpstr>Managed Properties</vt:lpstr>
      <vt:lpstr>Agenda</vt:lpstr>
      <vt:lpstr>Query Language Options</vt:lpstr>
      <vt:lpstr>KQL</vt:lpstr>
      <vt:lpstr>Search Queries</vt:lpstr>
      <vt:lpstr>Agenda</vt:lpstr>
      <vt:lpstr>Search Result Sources</vt:lpstr>
      <vt:lpstr>Result Types</vt:lpstr>
      <vt:lpstr>Agenda</vt:lpstr>
      <vt:lpstr>Display Templates</vt:lpstr>
      <vt:lpstr>Display Templates and Result Types</vt:lpstr>
      <vt:lpstr>Agenda</vt:lpstr>
      <vt:lpstr>Query Rules</vt:lpstr>
      <vt:lpstr>Query Rules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SharePoint 2013 Search Service</dc:title>
  <dc:creator>Windows User</dc:creator>
  <cp:lastModifiedBy>Matthew McDermott</cp:lastModifiedBy>
  <cp:revision>59</cp:revision>
  <dcterms:created xsi:type="dcterms:W3CDTF">2012-07-07T16:49:31Z</dcterms:created>
  <dcterms:modified xsi:type="dcterms:W3CDTF">2014-05-08T22:32:45Z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