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handoutMasterIdLst>
    <p:handoutMasterId r:id="rId18"/>
  </p:handoutMasterIdLst>
  <p:sldIdLst>
    <p:sldId id="279" r:id="rId6"/>
    <p:sldId id="354" r:id="rId7"/>
    <p:sldId id="360" r:id="rId8"/>
    <p:sldId id="355" r:id="rId9"/>
    <p:sldId id="362" r:id="rId10"/>
    <p:sldId id="363" r:id="rId11"/>
    <p:sldId id="356" r:id="rId12"/>
    <p:sldId id="361" r:id="rId13"/>
    <p:sldId id="357" r:id="rId14"/>
    <p:sldId id="359" r:id="rId15"/>
    <p:sldId id="358"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227" autoAdjust="0"/>
    <p:restoredTop sz="57793" autoAdjust="0"/>
  </p:normalViewPr>
  <p:slideViewPr>
    <p:cSldViewPr>
      <p:cViewPr varScale="1">
        <p:scale>
          <a:sx n="64" d="100"/>
          <a:sy n="64" d="100"/>
        </p:scale>
        <p:origin x="2676"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gives an overview of a few additional advanced Publishing features provided by SharePoint 2013. Discussions will include configuring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SEO, using variations, creating catalog sites and implementing cross-site publishing.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content model</a:t>
            </a:r>
            <a:r>
              <a:rPr lang="en-US" baseline="0" dirty="0" smtClean="0"/>
              <a:t> for SharePoint 2013 sites is centered on two main components: the search index and shared metadata. The metadata, facilitated by Managed Metadata taxonomies, drives the navigation and ability to find content both in the index as well as traditionally authored content. The search index consists of content coming from content catalogs and other sources configured using the search management tools. SharePoint automatically generates rollup pages for each term in the taxonomy which lead to detail pages. Each of these pages is a template which can be customized by developers.</a:t>
            </a:r>
            <a:endParaRPr lang="en-US" dirty="0"/>
          </a:p>
        </p:txBody>
      </p:sp>
    </p:spTree>
    <p:extLst>
      <p:ext uri="{BB962C8B-B14F-4D97-AF65-F5344CB8AC3E}">
        <p14:creationId xmlns:p14="http://schemas.microsoft.com/office/powerpoint/2010/main" val="1262861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598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paid special attention in SharePoint 2013 to search engine optimization (SEO). The table on this slide depicts</a:t>
            </a:r>
            <a:r>
              <a:rPr lang="en-US" baseline="0" dirty="0" smtClean="0"/>
              <a:t> some of the important changes in this release.</a:t>
            </a:r>
          </a:p>
          <a:p>
            <a:endParaRPr lang="en-US" baseline="0" dirty="0" smtClean="0"/>
          </a:p>
          <a:p>
            <a:r>
              <a:rPr lang="en-US" baseline="0" dirty="0" smtClean="0"/>
              <a:t>A big change involves the home page redirect HTTP status code returned when a user browses to a page. Previously a HTTP 302 status was returned which simply tells the requestor that the resource was found. For search engines this isn’t desired. Rather it is more helpful to return a status code of HTTP 301 which says “this resource should now be found here,” telling the search engine to update its reference.</a:t>
            </a:r>
            <a:endParaRPr lang="en-US" dirty="0"/>
          </a:p>
        </p:txBody>
      </p:sp>
    </p:spTree>
    <p:extLst>
      <p:ext uri="{BB962C8B-B14F-4D97-AF65-F5344CB8AC3E}">
        <p14:creationId xmlns:p14="http://schemas.microsoft.com/office/powerpoint/2010/main" val="27724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184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search based sites</a:t>
            </a:r>
            <a:r>
              <a:rPr lang="en-US" baseline="0" dirty="0" smtClean="0"/>
              <a:t> and managed navigation make it much easier to implement multilingual sites in SharePoint 2013. In addition to these improvements Microsoft implemented other changes for multilingual sites. </a:t>
            </a:r>
          </a:p>
          <a:p>
            <a:endParaRPr lang="en-US" baseline="0" dirty="0" smtClean="0"/>
          </a:p>
          <a:p>
            <a:r>
              <a:rPr lang="en-US" baseline="0" dirty="0" smtClean="0"/>
              <a:t>It creates a list of things to export which allow for very easy start and stop of the replication of content. Users can also elect to replicate an entire list or multiple </a:t>
            </a:r>
            <a:r>
              <a:rPr lang="en-US" baseline="0" dirty="0" err="1" smtClean="0"/>
              <a:t>lables</a:t>
            </a:r>
            <a:r>
              <a:rPr lang="en-US" baseline="0" dirty="0" smtClean="0"/>
              <a:t> at once, which are two challenges we had in previous versions of SharePoint.</a:t>
            </a:r>
            <a:endParaRPr lang="en-US" dirty="0"/>
          </a:p>
        </p:txBody>
      </p:sp>
    </p:spTree>
    <p:extLst>
      <p:ext uri="{BB962C8B-B14F-4D97-AF65-F5344CB8AC3E}">
        <p14:creationId xmlns:p14="http://schemas.microsoft.com/office/powerpoint/2010/main" val="155399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can be automatically translated</a:t>
            </a:r>
            <a:r>
              <a:rPr lang="en-US" baseline="0" dirty="0" smtClean="0"/>
              <a:t> the content using the Bing translation service or it can be exported for 3</a:t>
            </a:r>
            <a:r>
              <a:rPr lang="en-US" baseline="30000" dirty="0" smtClean="0"/>
              <a:t>rd</a:t>
            </a:r>
            <a:r>
              <a:rPr lang="en-US" baseline="0" dirty="0" smtClean="0"/>
              <a:t> party translation. After the content is translated, it can then be imported back into SharePoint. In addition, the navigation taxonomy can be exported for external translation as well for multilingual friendly URLs.</a:t>
            </a:r>
            <a:endParaRPr lang="en-US" dirty="0"/>
          </a:p>
        </p:txBody>
      </p:sp>
    </p:spTree>
    <p:extLst>
      <p:ext uri="{BB962C8B-B14F-4D97-AF65-F5344CB8AC3E}">
        <p14:creationId xmlns:p14="http://schemas.microsoft.com/office/powerpoint/2010/main" val="277539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229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WCM sites are</a:t>
            </a:r>
            <a:r>
              <a:rPr lang="en-US" baseline="0" dirty="0" smtClean="0"/>
              <a:t> driven by content which may be products, articles or anything else. With the new search and navigation capabilities added to SharePoint 2013 WCM sites, Microsoft has also made it easier to manage content by the introduction of </a:t>
            </a:r>
            <a:r>
              <a:rPr lang="en-US" b="1" baseline="0" dirty="0" smtClean="0"/>
              <a:t>Catalogs</a:t>
            </a:r>
            <a:r>
              <a:rPr lang="en-US" baseline="0" dirty="0" smtClean="0"/>
              <a:t>. A catalog is a special type of SharePoint list that is registered within search for pre-defined queries. Once a catalog has been created, it can be published and shared across site collections. This allows customers to have a content authoring site, working with products or articles or whatever type of content in a list-like fashion while rendering it in a different way.</a:t>
            </a:r>
            <a:endParaRPr lang="en-US" dirty="0"/>
          </a:p>
        </p:txBody>
      </p:sp>
    </p:spTree>
    <p:extLst>
      <p:ext uri="{BB962C8B-B14F-4D97-AF65-F5344CB8AC3E}">
        <p14:creationId xmlns:p14="http://schemas.microsoft.com/office/powerpoint/2010/main" val="4090836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1652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contoso.com/Pages/cars.aspx" TargetMode="External"/><Relationship Id="rId7" Type="http://schemas.openxmlformats.org/officeDocument/2006/relationships/hyperlink" Target="http://www.contoso.es/car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www.contoso.com/es-es/Pages/cars.aspx" TargetMode="External"/><Relationship Id="rId5" Type="http://schemas.openxmlformats.org/officeDocument/2006/relationships/hyperlink" Target="http://www.contoso.com/en-us/Pages/cars.aspx" TargetMode="External"/><Relationship Id="rId4" Type="http://schemas.openxmlformats.org/officeDocument/2006/relationships/hyperlink" Target="http://www.contoso.com/car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fr-f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foo.f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a:t>
            </a:r>
            <a:r>
              <a:rPr lang="en-US" dirty="0" smtClean="0"/>
              <a:t>SharePoint Publishing Features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2013 Content Model</a:t>
            </a:r>
            <a:endParaRPr lang="en-US" dirty="0"/>
          </a:p>
        </p:txBody>
      </p:sp>
      <p:sp>
        <p:nvSpPr>
          <p:cNvPr id="9" name="Rounded Rectangle 8"/>
          <p:cNvSpPr/>
          <p:nvPr/>
        </p:nvSpPr>
        <p:spPr>
          <a:xfrm>
            <a:off x="228600" y="2262836"/>
            <a:ext cx="381000" cy="2881110"/>
          </a:xfrm>
          <a:prstGeom prst="roundRect">
            <a:avLst/>
          </a:prstGeom>
        </p:spPr>
        <p:style>
          <a:lnRef idx="1">
            <a:schemeClr val="dk1"/>
          </a:lnRef>
          <a:fillRef idx="3">
            <a:schemeClr val="dk1"/>
          </a:fillRef>
          <a:effectRef idx="2">
            <a:schemeClr val="dk1"/>
          </a:effectRef>
          <a:fontRef idx="minor">
            <a:schemeClr val="lt1"/>
          </a:fontRef>
        </p:style>
        <p:txBody>
          <a:bodyPr vert="vert270" lIns="87929" tIns="43964" rIns="87929" bIns="43964" rtlCol="0" anchor="ctr"/>
          <a:lstStyle/>
          <a:p>
            <a:pPr algn="ctr"/>
            <a:r>
              <a:rPr lang="en-US" sz="1350" dirty="0"/>
              <a:t>Shared Metadata</a:t>
            </a:r>
          </a:p>
        </p:txBody>
      </p:sp>
      <p:sp>
        <p:nvSpPr>
          <p:cNvPr id="10" name="Rounded Rectangle 9"/>
          <p:cNvSpPr/>
          <p:nvPr/>
        </p:nvSpPr>
        <p:spPr>
          <a:xfrm>
            <a:off x="1066801" y="2526227"/>
            <a:ext cx="1828800" cy="902774"/>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Authored Content</a:t>
            </a:r>
          </a:p>
        </p:txBody>
      </p:sp>
      <p:sp>
        <p:nvSpPr>
          <p:cNvPr id="11" name="Rounded Rectangle 10"/>
          <p:cNvSpPr/>
          <p:nvPr/>
        </p:nvSpPr>
        <p:spPr>
          <a:xfrm>
            <a:off x="8382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Item Catalog</a:t>
            </a:r>
          </a:p>
        </p:txBody>
      </p:sp>
      <p:sp>
        <p:nvSpPr>
          <p:cNvPr id="12" name="Rounded Rectangle 11"/>
          <p:cNvSpPr/>
          <p:nvPr/>
        </p:nvSpPr>
        <p:spPr>
          <a:xfrm>
            <a:off x="26670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Item Catalog</a:t>
            </a:r>
          </a:p>
        </p:txBody>
      </p:sp>
      <p:sp>
        <p:nvSpPr>
          <p:cNvPr id="13" name="Rounded Rectangle 12"/>
          <p:cNvSpPr/>
          <p:nvPr/>
        </p:nvSpPr>
        <p:spPr>
          <a:xfrm>
            <a:off x="44958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Reusable Content</a:t>
            </a:r>
          </a:p>
        </p:txBody>
      </p:sp>
      <p:sp>
        <p:nvSpPr>
          <p:cNvPr id="14" name="Rounded Rectangle 13"/>
          <p:cNvSpPr/>
          <p:nvPr/>
        </p:nvSpPr>
        <p:spPr>
          <a:xfrm>
            <a:off x="6781800" y="4389370"/>
            <a:ext cx="1752600" cy="743575"/>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External Content</a:t>
            </a:r>
          </a:p>
        </p:txBody>
      </p:sp>
      <p:sp>
        <p:nvSpPr>
          <p:cNvPr id="15" name="Rounded Rectangle 14"/>
          <p:cNvSpPr/>
          <p:nvPr/>
        </p:nvSpPr>
        <p:spPr>
          <a:xfrm>
            <a:off x="6768862" y="2268984"/>
            <a:ext cx="1752600" cy="708629"/>
          </a:xfrm>
          <a:prstGeom prst="roundRect">
            <a:avLst/>
          </a:prstGeom>
        </p:spPr>
        <p:style>
          <a:lnRef idx="1">
            <a:schemeClr val="accent6"/>
          </a:lnRef>
          <a:fillRef idx="3">
            <a:schemeClr val="accent6"/>
          </a:fillRef>
          <a:effectRef idx="2">
            <a:schemeClr val="accent6"/>
          </a:effectRef>
          <a:fontRef idx="minor">
            <a:schemeClr val="lt1"/>
          </a:fontRef>
        </p:style>
        <p:txBody>
          <a:bodyPr lIns="87929" tIns="43964" rIns="87929" bIns="43964" rtlCol="0" anchor="ctr"/>
          <a:lstStyle/>
          <a:p>
            <a:pPr algn="ctr"/>
            <a:r>
              <a:rPr lang="en-US" sz="1350" dirty="0" smtClean="0"/>
              <a:t>Catalog Item </a:t>
            </a:r>
            <a:r>
              <a:rPr lang="en-US" sz="1350" dirty="0"/>
              <a:t>Page</a:t>
            </a:r>
          </a:p>
        </p:txBody>
      </p:sp>
      <p:sp>
        <p:nvSpPr>
          <p:cNvPr id="16" name="Rounded Rectangle 15"/>
          <p:cNvSpPr/>
          <p:nvPr/>
        </p:nvSpPr>
        <p:spPr>
          <a:xfrm>
            <a:off x="3962401" y="2262836"/>
            <a:ext cx="1828800" cy="754577"/>
          </a:xfrm>
          <a:prstGeom prst="roundRect">
            <a:avLst/>
          </a:prstGeom>
        </p:spPr>
        <p:style>
          <a:lnRef idx="1">
            <a:schemeClr val="accent6"/>
          </a:lnRef>
          <a:fillRef idx="3">
            <a:schemeClr val="accent6"/>
          </a:fillRef>
          <a:effectRef idx="2">
            <a:schemeClr val="accent6"/>
          </a:effectRef>
          <a:fontRef idx="minor">
            <a:schemeClr val="lt1"/>
          </a:fontRef>
        </p:style>
        <p:txBody>
          <a:bodyPr lIns="87929" tIns="43964" rIns="87929" bIns="43964" rtlCol="0" anchor="ctr"/>
          <a:lstStyle/>
          <a:p>
            <a:pPr algn="ctr"/>
            <a:r>
              <a:rPr lang="en-US" sz="1350" dirty="0" smtClean="0"/>
              <a:t>Topic / Catalog Page</a:t>
            </a:r>
            <a:endParaRPr lang="en-US" sz="1350" dirty="0"/>
          </a:p>
        </p:txBody>
      </p:sp>
      <p:sp>
        <p:nvSpPr>
          <p:cNvPr id="17" name="Rounded Rectangle 16"/>
          <p:cNvSpPr/>
          <p:nvPr/>
        </p:nvSpPr>
        <p:spPr>
          <a:xfrm>
            <a:off x="1066800" y="3566196"/>
            <a:ext cx="5029200" cy="342989"/>
          </a:xfrm>
          <a:prstGeom prst="roundRect">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350" dirty="0"/>
              <a:t>Indexed Content</a:t>
            </a:r>
          </a:p>
        </p:txBody>
      </p:sp>
      <p:sp>
        <p:nvSpPr>
          <p:cNvPr id="18" name="Rounded Rectangle 17"/>
          <p:cNvSpPr/>
          <p:nvPr/>
        </p:nvSpPr>
        <p:spPr>
          <a:xfrm>
            <a:off x="6477000" y="3566196"/>
            <a:ext cx="2286000" cy="342989"/>
          </a:xfrm>
          <a:prstGeom prst="roundRect">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350" dirty="0"/>
              <a:t>Federated Content</a:t>
            </a:r>
          </a:p>
        </p:txBody>
      </p:sp>
      <p:cxnSp>
        <p:nvCxnSpPr>
          <p:cNvPr id="20" name="Straight Arrow Connector 19"/>
          <p:cNvCxnSpPr/>
          <p:nvPr/>
        </p:nvCxnSpPr>
        <p:spPr>
          <a:xfrm>
            <a:off x="685800" y="2811619"/>
            <a:ext cx="3048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1" name="Straight Arrow Connector 20"/>
          <p:cNvCxnSpPr/>
          <p:nvPr/>
        </p:nvCxnSpPr>
        <p:spPr>
          <a:xfrm>
            <a:off x="685801" y="2400032"/>
            <a:ext cx="32004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24" name="Picture 2" descr="\\rivercity-zeus\Development\Microsoft DVD_Art_Sept-2-2010\Artwork_Imagery\Icons - Illustrations\_ WINDOWS VISTA ICONS\Cog Wheel Ge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844299"/>
            <a:ext cx="457200" cy="41158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52400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1" name="Straight Arrow Connector 30"/>
          <p:cNvCxnSpPr/>
          <p:nvPr/>
        </p:nvCxnSpPr>
        <p:spPr>
          <a:xfrm flipV="1">
            <a:off x="337185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p:cNvCxnSpPr/>
          <p:nvPr/>
        </p:nvCxnSpPr>
        <p:spPr>
          <a:xfrm flipV="1">
            <a:off x="5088867" y="3987491"/>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3" name="Straight Arrow Connector 32"/>
          <p:cNvCxnSpPr/>
          <p:nvPr/>
        </p:nvCxnSpPr>
        <p:spPr>
          <a:xfrm flipH="1" flipV="1">
            <a:off x="754380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4" name="Straight Arrow Connector 33"/>
          <p:cNvCxnSpPr/>
          <p:nvPr/>
        </p:nvCxnSpPr>
        <p:spPr>
          <a:xfrm flipV="1">
            <a:off x="4646044" y="312063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7" name="Straight Arrow Connector 36"/>
          <p:cNvCxnSpPr/>
          <p:nvPr/>
        </p:nvCxnSpPr>
        <p:spPr>
          <a:xfrm flipH="1" flipV="1">
            <a:off x="6565062" y="3157520"/>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9" name="Straight Arrow Connector 38"/>
          <p:cNvCxnSpPr/>
          <p:nvPr/>
        </p:nvCxnSpPr>
        <p:spPr>
          <a:xfrm flipV="1">
            <a:off x="5750225" y="3157520"/>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0" name="Straight Arrow Connector 39"/>
          <p:cNvCxnSpPr/>
          <p:nvPr/>
        </p:nvCxnSpPr>
        <p:spPr>
          <a:xfrm flipV="1">
            <a:off x="6477000" y="2674423"/>
            <a:ext cx="190500" cy="20579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2050"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019" y="3154932"/>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6967"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2101"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4046381"/>
            <a:ext cx="304800" cy="27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93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SharePoint SEO Features</a:t>
            </a:r>
            <a:endParaRPr lang="en-US" dirty="0"/>
          </a:p>
          <a:p>
            <a:pPr>
              <a:buFont typeface="Wingdings" panose="05000000000000000000" pitchFamily="2" charset="2"/>
              <a:buChar char="ü"/>
            </a:pPr>
            <a:r>
              <a:rPr lang="en-US" dirty="0" smtClean="0"/>
              <a:t>Adding Multilingual Support using Variations</a:t>
            </a:r>
            <a:endParaRPr lang="en-US" dirty="0"/>
          </a:p>
          <a:p>
            <a:pPr>
              <a:buFont typeface="Wingdings" panose="05000000000000000000" pitchFamily="2" charset="2"/>
              <a:buChar char="ü"/>
            </a:pPr>
            <a:r>
              <a:rPr lang="en-US" dirty="0" smtClean="0"/>
              <a:t>Understanding the Use of Catalog Sites </a:t>
            </a:r>
          </a:p>
          <a:p>
            <a:pPr>
              <a:buFont typeface="Wingdings" panose="05000000000000000000" pitchFamily="2" charset="2"/>
              <a:buChar char="ü"/>
            </a:pPr>
            <a:r>
              <a:rPr lang="en-US" dirty="0" smtClean="0"/>
              <a:t>Implementing Cross-site Publishing</a:t>
            </a:r>
            <a:endParaRPr lang="en-US" dirty="0"/>
          </a:p>
        </p:txBody>
      </p:sp>
    </p:spTree>
    <p:extLst>
      <p:ext uri="{BB962C8B-B14F-4D97-AF65-F5344CB8AC3E}">
        <p14:creationId xmlns:p14="http://schemas.microsoft.com/office/powerpoint/2010/main" val="2083484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Understanding SharePoint SEO Features</a:t>
            </a:r>
            <a:endParaRPr lang="en-US" dirty="0"/>
          </a:p>
          <a:p>
            <a:pPr>
              <a:buFont typeface="Wingdings" panose="05000000000000000000" pitchFamily="2" charset="2"/>
              <a:buChar char="§"/>
            </a:pPr>
            <a:r>
              <a:rPr lang="en-US" dirty="0" smtClean="0"/>
              <a:t>Adding Multilingual Support using Variations</a:t>
            </a:r>
            <a:endParaRPr lang="en-US" dirty="0"/>
          </a:p>
          <a:p>
            <a:pPr>
              <a:buFont typeface="Wingdings" panose="05000000000000000000" pitchFamily="2" charset="2"/>
              <a:buChar char="§"/>
            </a:pPr>
            <a:r>
              <a:rPr lang="en-US" dirty="0" smtClean="0"/>
              <a:t>Understanding the Use of Catalog Sites </a:t>
            </a:r>
          </a:p>
          <a:p>
            <a:pPr>
              <a:buFont typeface="Wingdings" panose="05000000000000000000" pitchFamily="2" charset="2"/>
              <a:buChar char="§"/>
            </a:pPr>
            <a:r>
              <a:rPr lang="en-US" dirty="0" smtClean="0"/>
              <a:t>Implementing Cross-site Publishing</a:t>
            </a: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Engine Optimization Improvements</a:t>
            </a:r>
            <a:endParaRPr lang="en-US" dirty="0"/>
          </a:p>
        </p:txBody>
      </p:sp>
      <p:graphicFrame>
        <p:nvGraphicFramePr>
          <p:cNvPr id="7" name="Content Placeholder 6"/>
          <p:cNvGraphicFramePr>
            <a:graphicFrameLocks noGrp="1"/>
          </p:cNvGraphicFramePr>
          <p:nvPr>
            <p:ph idx="4294967295"/>
            <p:extLst/>
          </p:nvPr>
        </p:nvGraphicFramePr>
        <p:xfrm>
          <a:off x="349366" y="1383707"/>
          <a:ext cx="8380977" cy="4071540"/>
        </p:xfrm>
        <a:graphic>
          <a:graphicData uri="http://schemas.openxmlformats.org/drawingml/2006/table">
            <a:tbl>
              <a:tblPr firstRow="1" firstCol="1" bandRow="1">
                <a:tableStyleId>{5C22544A-7EE6-4342-B048-85BDC9FD1C3A}</a:tableStyleId>
              </a:tblPr>
              <a:tblGrid>
                <a:gridCol w="1953029"/>
                <a:gridCol w="3271504"/>
                <a:gridCol w="3156444"/>
              </a:tblGrid>
              <a:tr h="381619">
                <a:tc>
                  <a:txBody>
                    <a:bodyPr/>
                    <a:lstStyle/>
                    <a:p>
                      <a:endParaRPr lang="en-US" sz="1400" dirty="0"/>
                    </a:p>
                  </a:txBody>
                  <a:tcPr marL="127340" marR="127340" marT="41159" marB="41159"/>
                </a:tc>
                <a:tc>
                  <a:txBody>
                    <a:bodyPr/>
                    <a:lstStyle/>
                    <a:p>
                      <a:r>
                        <a:rPr lang="en-US" sz="1400" dirty="0" smtClean="0"/>
                        <a:t>SharePoint 2010</a:t>
                      </a:r>
                      <a:endParaRPr lang="en-US" sz="1400" dirty="0"/>
                    </a:p>
                  </a:txBody>
                  <a:tcPr marL="127340" marR="127340" marT="41159" marB="41159"/>
                </a:tc>
                <a:tc>
                  <a:txBody>
                    <a:bodyPr/>
                    <a:lstStyle/>
                    <a:p>
                      <a:r>
                        <a:rPr lang="en-US" sz="1400" dirty="0" smtClean="0"/>
                        <a:t>SharePoint 2013</a:t>
                      </a:r>
                      <a:endParaRPr lang="en-US" sz="1400" dirty="0"/>
                    </a:p>
                  </a:txBody>
                  <a:tcPr marL="127340" marR="127340" marT="41159" marB="41159"/>
                </a:tc>
              </a:tr>
              <a:tr h="387790">
                <a:tc>
                  <a:txBody>
                    <a:bodyPr/>
                    <a:lstStyle/>
                    <a:p>
                      <a:r>
                        <a:rPr lang="en-US" sz="1400" dirty="0" smtClean="0"/>
                        <a:t>Clean URLs</a:t>
                      </a:r>
                      <a:endParaRPr lang="en-US" sz="1400" dirty="0"/>
                    </a:p>
                  </a:txBody>
                  <a:tcPr marL="127340" marR="127340" marT="41159" marB="41159"/>
                </a:tc>
                <a:tc>
                  <a:txBody>
                    <a:bodyPr/>
                    <a:lstStyle/>
                    <a:p>
                      <a:r>
                        <a:rPr lang="en-US" sz="1400" dirty="0" smtClean="0">
                          <a:hlinkClick r:id="rId3"/>
                        </a:rPr>
                        <a:t>http://contoso.com/Pages/cars.aspx</a:t>
                      </a:r>
                      <a:endParaRPr lang="en-US" sz="1400" dirty="0"/>
                    </a:p>
                  </a:txBody>
                  <a:tcPr marL="127340" marR="127340" marT="41159" marB="41159"/>
                </a:tc>
                <a:tc>
                  <a:txBody>
                    <a:bodyPr/>
                    <a:lstStyle/>
                    <a:p>
                      <a:r>
                        <a:rPr lang="en-US" sz="1400" dirty="0" smtClean="0">
                          <a:hlinkClick r:id="rId4"/>
                        </a:rPr>
                        <a:t>http://contoso.com/cars</a:t>
                      </a:r>
                      <a:endParaRPr lang="en-US" sz="1400" dirty="0"/>
                    </a:p>
                  </a:txBody>
                  <a:tcPr marL="127340" marR="127340" marT="41159" marB="41159"/>
                </a:tc>
              </a:tr>
              <a:tr h="387790">
                <a:tc>
                  <a:txBody>
                    <a:bodyPr/>
                    <a:lstStyle/>
                    <a:p>
                      <a:r>
                        <a:rPr lang="en-US" sz="1400" dirty="0" smtClean="0"/>
                        <a:t>Home Page Redirects</a:t>
                      </a:r>
                      <a:endParaRPr lang="en-US" sz="1400" dirty="0"/>
                    </a:p>
                  </a:txBody>
                  <a:tcPr marL="127340" marR="127340" marT="41159" marB="41159"/>
                </a:tc>
                <a:tc>
                  <a:txBody>
                    <a:bodyPr/>
                    <a:lstStyle/>
                    <a:p>
                      <a:r>
                        <a:rPr lang="en-US" sz="1400" dirty="0" smtClean="0"/>
                        <a:t>HTTP 302</a:t>
                      </a:r>
                      <a:endParaRPr lang="en-US" sz="1400" dirty="0"/>
                    </a:p>
                  </a:txBody>
                  <a:tcPr marL="127340" marR="127340" marT="41159" marB="41159"/>
                </a:tc>
                <a:tc>
                  <a:txBody>
                    <a:bodyPr/>
                    <a:lstStyle/>
                    <a:p>
                      <a:r>
                        <a:rPr lang="en-US" sz="1400" dirty="0" smtClean="0"/>
                        <a:t>HTTP 301</a:t>
                      </a:r>
                      <a:endParaRPr lang="en-US" sz="1400" dirty="0"/>
                    </a:p>
                  </a:txBody>
                  <a:tcPr marL="127340" marR="127340" marT="41159" marB="41159"/>
                </a:tc>
              </a:tr>
              <a:tr h="960099">
                <a:tc>
                  <a:txBody>
                    <a:bodyPr/>
                    <a:lstStyle/>
                    <a:p>
                      <a:r>
                        <a:rPr lang="en-US" sz="1400" dirty="0" smtClean="0"/>
                        <a:t>Country code top-level</a:t>
                      </a:r>
                      <a:r>
                        <a:rPr lang="en-US" sz="1400" baseline="0" dirty="0" smtClean="0"/>
                        <a:t> domains</a:t>
                      </a:r>
                      <a:endParaRPr lang="en-US" sz="1400" dirty="0"/>
                    </a:p>
                  </a:txBody>
                  <a:tcPr marL="127340" marR="127340" marT="41159" marB="41159"/>
                </a:tc>
                <a:tc>
                  <a:txBody>
                    <a:bodyPr/>
                    <a:lstStyle/>
                    <a:p>
                      <a:r>
                        <a:rPr lang="en-US" sz="1400" dirty="0" smtClean="0">
                          <a:hlinkClick r:id="rId5"/>
                        </a:rPr>
                        <a:t>http://www.contoso.com/</a:t>
                      </a:r>
                      <a:br>
                        <a:rPr lang="en-US" sz="1400" dirty="0" smtClean="0">
                          <a:hlinkClick r:id="rId5"/>
                        </a:rPr>
                      </a:br>
                      <a:r>
                        <a:rPr lang="en-US" sz="1400" dirty="0" smtClean="0">
                          <a:hlinkClick r:id="rId5"/>
                        </a:rPr>
                        <a:t>   en-us/Pages/cars.aspx</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6"/>
                        </a:rPr>
                        <a:t>http://www.contoso.com/</a:t>
                      </a:r>
                      <a:br>
                        <a:rPr lang="en-US" sz="1400" dirty="0" smtClean="0">
                          <a:hlinkClick r:id="rId6"/>
                        </a:rPr>
                      </a:br>
                      <a:r>
                        <a:rPr lang="en-US" sz="1400" dirty="0" smtClean="0">
                          <a:hlinkClick r:id="rId6"/>
                        </a:rPr>
                        <a:t>   </a:t>
                      </a:r>
                      <a:r>
                        <a:rPr lang="en-US" sz="1400" dirty="0" err="1" smtClean="0">
                          <a:hlinkClick r:id="rId6"/>
                        </a:rPr>
                        <a:t>es-es</a:t>
                      </a:r>
                      <a:r>
                        <a:rPr lang="en-US" sz="1400" dirty="0" smtClean="0">
                          <a:hlinkClick r:id="rId6"/>
                        </a:rPr>
                        <a:t>/Pages/cars.aspx</a:t>
                      </a:r>
                      <a:endParaRPr lang="en-US" sz="1400" dirty="0" smtClean="0"/>
                    </a:p>
                  </a:txBody>
                  <a:tcPr marL="127340" marR="127340" marT="41159" marB="41159"/>
                </a:tc>
                <a:tc>
                  <a:txBody>
                    <a:bodyPr/>
                    <a:lstStyle/>
                    <a:p>
                      <a:r>
                        <a:rPr lang="en-US" sz="1400" dirty="0" smtClean="0">
                          <a:hlinkClick r:id="rId4"/>
                        </a:rPr>
                        <a:t>http://www.contoso.com/cars</a:t>
                      </a:r>
                      <a:endParaRPr lang="en-US" sz="1400" dirty="0" smtClean="0"/>
                    </a:p>
                    <a:p>
                      <a:r>
                        <a:rPr lang="en-US" sz="1400" dirty="0" smtClean="0">
                          <a:hlinkClick r:id="rId7"/>
                        </a:rPr>
                        <a:t>http://www.contoso.es/cars</a:t>
                      </a:r>
                      <a:r>
                        <a:rPr lang="en-US" sz="1400" dirty="0" smtClean="0"/>
                        <a:t> </a:t>
                      </a:r>
                      <a:endParaRPr lang="en-US" sz="1400" dirty="0"/>
                    </a:p>
                  </a:txBody>
                  <a:tcPr marL="127340" marR="127340" marT="41159" marB="41159"/>
                </a:tc>
              </a:tr>
              <a:tr h="533388">
                <a:tc>
                  <a:txBody>
                    <a:bodyPr/>
                    <a:lstStyle/>
                    <a:p>
                      <a:r>
                        <a:rPr lang="en-US" sz="1400" dirty="0" smtClean="0"/>
                        <a:t>XML Sitemaps</a:t>
                      </a:r>
                      <a:endParaRPr lang="en-US" sz="1400" dirty="0"/>
                    </a:p>
                  </a:txBody>
                  <a:tcPr marL="127340" marR="127340" marT="41159" marB="41159"/>
                </a:tc>
                <a:tc>
                  <a:txBody>
                    <a:bodyPr/>
                    <a:lstStyle/>
                    <a:p>
                      <a:endParaRPr lang="en-US" sz="1400" dirty="0"/>
                    </a:p>
                  </a:txBody>
                  <a:tcPr marL="127340" marR="127340" marT="41159" marB="41159"/>
                </a:tc>
                <a:tc>
                  <a:txBody>
                    <a:bodyPr/>
                    <a:lstStyle/>
                    <a:p>
                      <a:r>
                        <a:rPr lang="en-US" sz="1400" dirty="0" smtClean="0"/>
                        <a:t>Auto generated &amp; referenced in</a:t>
                      </a:r>
                      <a:r>
                        <a:rPr lang="en-US" sz="1400" baseline="0" dirty="0" smtClean="0"/>
                        <a:t> robots.txt</a:t>
                      </a:r>
                      <a:endParaRPr lang="en-US" sz="1400" dirty="0"/>
                    </a:p>
                  </a:txBody>
                  <a:tcPr marL="127340" marR="127340" marT="41159" marB="41159"/>
                </a:tc>
              </a:tr>
              <a:tr h="758428">
                <a:tc>
                  <a:txBody>
                    <a:bodyPr/>
                    <a:lstStyle/>
                    <a:p>
                      <a:r>
                        <a:rPr lang="en-US" sz="1400" dirty="0" smtClean="0"/>
                        <a:t>SEO Properties</a:t>
                      </a:r>
                      <a:endParaRPr lang="en-US" sz="1400" dirty="0"/>
                    </a:p>
                  </a:txBody>
                  <a:tcPr marL="127340" marR="127340" marT="41159" marB="41159"/>
                </a:tc>
                <a:tc>
                  <a:txBody>
                    <a:bodyPr/>
                    <a:lstStyle/>
                    <a:p>
                      <a:r>
                        <a:rPr lang="en-US" sz="1400" dirty="0" smtClean="0"/>
                        <a:t>&lt;title&gt; &amp;</a:t>
                      </a:r>
                      <a:r>
                        <a:rPr lang="en-US" sz="1400" baseline="0" dirty="0" smtClean="0"/>
                        <a:t> &lt;h1&gt; must be identical</a:t>
                      </a:r>
                      <a:endParaRPr lang="en-US" sz="1400" dirty="0"/>
                    </a:p>
                  </a:txBody>
                  <a:tcPr marL="127340" marR="127340" marT="41159" marB="41159"/>
                </a:tc>
                <a:tc>
                  <a:txBody>
                    <a:bodyPr/>
                    <a:lstStyle/>
                    <a:p>
                      <a:r>
                        <a:rPr lang="en-US" sz="1400" dirty="0" smtClean="0"/>
                        <a:t>Browser title</a:t>
                      </a:r>
                    </a:p>
                    <a:p>
                      <a:r>
                        <a:rPr lang="en-US" sz="1400" dirty="0" smtClean="0"/>
                        <a:t>Meta description</a:t>
                      </a:r>
                    </a:p>
                    <a:p>
                      <a:r>
                        <a:rPr lang="en-US" sz="1400" dirty="0" smtClean="0"/>
                        <a:t>Meta keywords</a:t>
                      </a:r>
                      <a:endParaRPr lang="en-US" sz="1400" dirty="0"/>
                    </a:p>
                  </a:txBody>
                  <a:tcPr marL="127340" marR="127340" marT="41159" marB="41159"/>
                </a:tc>
              </a:tr>
              <a:tr h="541178">
                <a:tc>
                  <a:txBody>
                    <a:bodyPr/>
                    <a:lstStyle/>
                    <a:p>
                      <a:r>
                        <a:rPr lang="en-US" sz="1400" dirty="0" smtClean="0"/>
                        <a:t>Webmaster Tool Integration</a:t>
                      </a:r>
                      <a:endParaRPr lang="en-US" sz="1400" dirty="0"/>
                    </a:p>
                  </a:txBody>
                  <a:tcPr marL="127340" marR="127340" marT="41159" marB="41159"/>
                </a:tc>
                <a:tc>
                  <a:txBody>
                    <a:bodyPr/>
                    <a:lstStyle/>
                    <a:p>
                      <a:endParaRPr lang="en-US" sz="1400" dirty="0"/>
                    </a:p>
                  </a:txBody>
                  <a:tcPr marL="127340" marR="127340" marT="41159" marB="41159"/>
                </a:tc>
                <a:tc>
                  <a:txBody>
                    <a:bodyPr/>
                    <a:lstStyle/>
                    <a:p>
                      <a:r>
                        <a:rPr lang="en-US" sz="1400" dirty="0" smtClean="0"/>
                        <a:t>Assists with ownership verification</a:t>
                      </a:r>
                      <a:endParaRPr lang="en-US" sz="1400" dirty="0"/>
                    </a:p>
                  </a:txBody>
                  <a:tcPr marL="127340" marR="127340" marT="41159" marB="41159"/>
                </a:tc>
              </a:tr>
            </a:tbl>
          </a:graphicData>
        </a:graphic>
      </p:graphicFrame>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4722" y="5245578"/>
            <a:ext cx="1725956" cy="13838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66454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SharePoint SEO Features</a:t>
            </a:r>
            <a:endParaRPr lang="en-US" dirty="0"/>
          </a:p>
          <a:p>
            <a:pPr>
              <a:buFont typeface="Wingdings" panose="05000000000000000000" pitchFamily="2" charset="2"/>
              <a:buChar char="Ø"/>
            </a:pPr>
            <a:r>
              <a:rPr lang="en-US" dirty="0" smtClean="0"/>
              <a:t>Adding Multilingual Support using Variations</a:t>
            </a:r>
            <a:endParaRPr lang="en-US" dirty="0"/>
          </a:p>
          <a:p>
            <a:pPr>
              <a:buFont typeface="Wingdings" panose="05000000000000000000" pitchFamily="2" charset="2"/>
              <a:buChar char="§"/>
            </a:pPr>
            <a:r>
              <a:rPr lang="en-US" dirty="0" smtClean="0"/>
              <a:t>Understanding the Use of Catalog Sites </a:t>
            </a:r>
          </a:p>
          <a:p>
            <a:pPr>
              <a:buFont typeface="Wingdings" panose="05000000000000000000" pitchFamily="2" charset="2"/>
              <a:buChar char="§"/>
            </a:pPr>
            <a:r>
              <a:rPr lang="en-US" dirty="0" smtClean="0"/>
              <a:t>Implementing Cross-site Publishing</a:t>
            </a:r>
            <a:endParaRPr lang="en-US" dirty="0"/>
          </a:p>
        </p:txBody>
      </p:sp>
    </p:spTree>
    <p:extLst>
      <p:ext uri="{BB962C8B-B14F-4D97-AF65-F5344CB8AC3E}">
        <p14:creationId xmlns:p14="http://schemas.microsoft.com/office/powerpoint/2010/main" val="1169071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Multilingual Site Improvements</a:t>
            </a:r>
            <a:endParaRPr lang="en-US" dirty="0"/>
          </a:p>
        </p:txBody>
      </p:sp>
      <p:sp>
        <p:nvSpPr>
          <p:cNvPr id="5" name="Content Placeholder 4"/>
          <p:cNvSpPr>
            <a:spLocks noGrp="1"/>
          </p:cNvSpPr>
          <p:nvPr>
            <p:ph idx="1"/>
          </p:nvPr>
        </p:nvSpPr>
        <p:spPr/>
        <p:txBody>
          <a:bodyPr/>
          <a:lstStyle/>
          <a:p>
            <a:r>
              <a:rPr lang="en-US" dirty="0" smtClean="0"/>
              <a:t>Improvements from SharePoint 2010</a:t>
            </a:r>
          </a:p>
          <a:p>
            <a:pPr lvl="1"/>
            <a:r>
              <a:rPr lang="en-US" dirty="0"/>
              <a:t>Faster, repeatable and more reliable</a:t>
            </a:r>
          </a:p>
          <a:p>
            <a:pPr lvl="1"/>
            <a:r>
              <a:rPr lang="en-US" dirty="0" smtClean="0"/>
              <a:t>Smaller export packages (vs. one big job)</a:t>
            </a:r>
          </a:p>
          <a:p>
            <a:pPr lvl="1"/>
            <a:r>
              <a:rPr lang="en-US" dirty="0" smtClean="0"/>
              <a:t>Replication list generated so can be restarted if interrupted</a:t>
            </a:r>
          </a:p>
          <a:p>
            <a:pPr lvl="1"/>
            <a:r>
              <a:rPr lang="en-US" dirty="0" smtClean="0"/>
              <a:t>Can publish one or more labels at once</a:t>
            </a:r>
          </a:p>
          <a:p>
            <a:pPr lvl="1"/>
            <a:r>
              <a:rPr lang="en-US" dirty="0" smtClean="0"/>
              <a:t>Page’s metadata emits page’s language for search engines</a:t>
            </a:r>
          </a:p>
          <a:p>
            <a:r>
              <a:rPr lang="en-US" dirty="0" smtClean="0"/>
              <a:t>Machine based translations via Bing translation service</a:t>
            </a:r>
          </a:p>
          <a:p>
            <a:r>
              <a:rPr lang="en-US" dirty="0" smtClean="0"/>
              <a:t>Optionally replicate entire lists / libraries</a:t>
            </a:r>
          </a:p>
        </p:txBody>
      </p:sp>
    </p:spTree>
    <p:extLst>
      <p:ext uri="{BB962C8B-B14F-4D97-AF65-F5344CB8AC3E}">
        <p14:creationId xmlns:p14="http://schemas.microsoft.com/office/powerpoint/2010/main" val="4127670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Multilingual Site Improvements (</a:t>
            </a:r>
            <a:r>
              <a:rPr lang="en-US" dirty="0" err="1" smtClean="0"/>
              <a:t>ctd</a:t>
            </a:r>
            <a:r>
              <a:rPr lang="en-US" dirty="0" smtClean="0"/>
              <a:t>.)</a:t>
            </a:r>
            <a:endParaRPr lang="en-US" dirty="0"/>
          </a:p>
        </p:txBody>
      </p:sp>
      <p:sp>
        <p:nvSpPr>
          <p:cNvPr id="5" name="Content Placeholder 4"/>
          <p:cNvSpPr>
            <a:spLocks noGrp="1"/>
          </p:cNvSpPr>
          <p:nvPr>
            <p:ph idx="1"/>
          </p:nvPr>
        </p:nvSpPr>
        <p:spPr/>
        <p:txBody>
          <a:bodyPr/>
          <a:lstStyle/>
          <a:p>
            <a:r>
              <a:rPr lang="en-US" dirty="0" smtClean="0"/>
              <a:t>Map </a:t>
            </a:r>
            <a:r>
              <a:rPr lang="en-US" b="1" dirty="0" smtClean="0">
                <a:hlinkClick r:id="rId3"/>
              </a:rPr>
              <a:t>http://[..]/</a:t>
            </a:r>
            <a:r>
              <a:rPr lang="en-US" b="1" dirty="0" err="1" smtClean="0">
                <a:hlinkClick r:id="rId3"/>
              </a:rPr>
              <a:t>fr-fr</a:t>
            </a:r>
            <a:r>
              <a:rPr lang="en-US" dirty="0"/>
              <a:t> </a:t>
            </a:r>
            <a:r>
              <a:rPr lang="en-US" dirty="0">
                <a:sym typeface="Wingdings" panose="05000000000000000000" pitchFamily="2" charset="2"/>
              </a:rPr>
              <a:t></a:t>
            </a:r>
            <a:r>
              <a:rPr lang="en-US" dirty="0" smtClean="0"/>
              <a:t> </a:t>
            </a:r>
            <a:r>
              <a:rPr lang="en-US" b="1" dirty="0" smtClean="0">
                <a:hlinkClick r:id="rId4"/>
              </a:rPr>
              <a:t>http://[..].fr</a:t>
            </a:r>
            <a:r>
              <a:rPr lang="en-US" dirty="0" smtClean="0"/>
              <a:t> for </a:t>
            </a:r>
            <a:br>
              <a:rPr lang="en-US" dirty="0" smtClean="0"/>
            </a:br>
            <a:r>
              <a:rPr lang="en-US" dirty="0" smtClean="0"/>
              <a:t>desirable URLs</a:t>
            </a:r>
          </a:p>
          <a:p>
            <a:pPr lvl="1"/>
            <a:r>
              <a:rPr lang="en-US" dirty="0" smtClean="0"/>
              <a:t>Enabled by Cross Site Publishing &amp; Host Header </a:t>
            </a:r>
            <a:br>
              <a:rPr lang="en-US" dirty="0" smtClean="0"/>
            </a:br>
            <a:r>
              <a:rPr lang="en-US" dirty="0" smtClean="0"/>
              <a:t>Site Collections</a:t>
            </a:r>
          </a:p>
          <a:p>
            <a:r>
              <a:rPr lang="en-US" dirty="0" smtClean="0"/>
              <a:t>Export / import content for translation by 3rd party</a:t>
            </a:r>
          </a:p>
          <a:p>
            <a:pPr lvl="1"/>
            <a:r>
              <a:rPr lang="en-US" dirty="0" smtClean="0"/>
              <a:t>Uses industry standard XLIFF file format</a:t>
            </a:r>
          </a:p>
          <a:p>
            <a:pPr lvl="1"/>
            <a:r>
              <a:rPr lang="en-US" dirty="0" smtClean="0"/>
              <a:t>Can include entire label, one page &amp; even navigation</a:t>
            </a:r>
          </a:p>
          <a:p>
            <a:r>
              <a:rPr lang="en-US" dirty="0" smtClean="0"/>
              <a:t>Instead of pushing updated content, label owners are notified of changes &amp; pull content on demand</a:t>
            </a:r>
          </a:p>
          <a:p>
            <a:pPr lvl="1"/>
            <a:r>
              <a:rPr lang="en-US" dirty="0" smtClean="0"/>
              <a:t>Site owner can also opt out of getting additional updates</a:t>
            </a:r>
            <a:endParaRPr lang="en-US" dirty="0"/>
          </a:p>
        </p:txBody>
      </p:sp>
    </p:spTree>
    <p:extLst>
      <p:ext uri="{BB962C8B-B14F-4D97-AF65-F5344CB8AC3E}">
        <p14:creationId xmlns:p14="http://schemas.microsoft.com/office/powerpoint/2010/main" val="1840885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SharePoint SEO Features</a:t>
            </a:r>
            <a:endParaRPr lang="en-US" dirty="0"/>
          </a:p>
          <a:p>
            <a:pPr>
              <a:buFont typeface="Wingdings" panose="05000000000000000000" pitchFamily="2" charset="2"/>
              <a:buChar char="ü"/>
            </a:pPr>
            <a:r>
              <a:rPr lang="en-US" dirty="0" smtClean="0"/>
              <a:t>Adding Multilingual Support using Variations</a:t>
            </a:r>
            <a:endParaRPr lang="en-US" dirty="0"/>
          </a:p>
          <a:p>
            <a:pPr>
              <a:buFont typeface="Wingdings" panose="05000000000000000000" pitchFamily="2" charset="2"/>
              <a:buChar char="Ø"/>
            </a:pPr>
            <a:r>
              <a:rPr lang="en-US" dirty="0" smtClean="0"/>
              <a:t>Understanding the Use of Catalog Sites </a:t>
            </a:r>
          </a:p>
          <a:p>
            <a:pPr>
              <a:buFont typeface="Wingdings" panose="05000000000000000000" pitchFamily="2" charset="2"/>
              <a:buChar char="§"/>
            </a:pPr>
            <a:r>
              <a:rPr lang="en-US" dirty="0" smtClean="0"/>
              <a:t>Implementing Cross-site Publishing</a:t>
            </a:r>
            <a:endParaRPr lang="en-US" dirty="0"/>
          </a:p>
        </p:txBody>
      </p:sp>
    </p:spTree>
    <p:extLst>
      <p:ext uri="{BB962C8B-B14F-4D97-AF65-F5344CB8AC3E}">
        <p14:creationId xmlns:p14="http://schemas.microsoft.com/office/powerpoint/2010/main" val="939093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Cross Site Publishing &amp; Catalogs</a:t>
            </a:r>
            <a:endParaRPr lang="en-US" dirty="0"/>
          </a:p>
        </p:txBody>
      </p:sp>
      <p:sp>
        <p:nvSpPr>
          <p:cNvPr id="5" name="Content Placeholder 4"/>
          <p:cNvSpPr>
            <a:spLocks noGrp="1"/>
          </p:cNvSpPr>
          <p:nvPr>
            <p:ph idx="1"/>
          </p:nvPr>
        </p:nvSpPr>
        <p:spPr/>
        <p:txBody>
          <a:bodyPr/>
          <a:lstStyle/>
          <a:p>
            <a:r>
              <a:rPr lang="en-US" smtClean="0"/>
              <a:t>New list functional characteristic: Catalog</a:t>
            </a:r>
          </a:p>
          <a:p>
            <a:r>
              <a:rPr lang="en-US" smtClean="0"/>
              <a:t>Flagged in search for pre-defined search queries</a:t>
            </a:r>
          </a:p>
          <a:p>
            <a:r>
              <a:rPr lang="en-US" smtClean="0"/>
              <a:t>Enables content to be “published” across </a:t>
            </a:r>
            <a:br>
              <a:rPr lang="en-US" smtClean="0"/>
            </a:br>
            <a:r>
              <a:rPr lang="en-US" smtClean="0"/>
              <a:t>site collections</a:t>
            </a:r>
          </a:p>
          <a:p>
            <a:r>
              <a:rPr lang="en-US" smtClean="0"/>
              <a:t>Facilitates real content reuse</a:t>
            </a:r>
          </a:p>
          <a:p>
            <a:r>
              <a:rPr lang="en-US" smtClean="0"/>
              <a:t>Content surfaced throughout site collections via Content by Search Web Part (CBS)</a:t>
            </a:r>
            <a:endParaRPr lang="en-US" dirty="0" smtClean="0"/>
          </a:p>
        </p:txBody>
      </p:sp>
    </p:spTree>
    <p:extLst>
      <p:ext uri="{BB962C8B-B14F-4D97-AF65-F5344CB8AC3E}">
        <p14:creationId xmlns:p14="http://schemas.microsoft.com/office/powerpoint/2010/main" val="2858731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SharePoint SEO Features</a:t>
            </a:r>
            <a:endParaRPr lang="en-US" dirty="0"/>
          </a:p>
          <a:p>
            <a:pPr>
              <a:buFont typeface="Wingdings" panose="05000000000000000000" pitchFamily="2" charset="2"/>
              <a:buChar char="ü"/>
            </a:pPr>
            <a:r>
              <a:rPr lang="en-US" dirty="0" smtClean="0"/>
              <a:t>Adding Multilingual Support using Variations</a:t>
            </a:r>
            <a:endParaRPr lang="en-US" dirty="0"/>
          </a:p>
          <a:p>
            <a:pPr>
              <a:buFont typeface="Wingdings" panose="05000000000000000000" pitchFamily="2" charset="2"/>
              <a:buChar char="ü"/>
            </a:pPr>
            <a:r>
              <a:rPr lang="en-US" dirty="0" smtClean="0"/>
              <a:t>Understanding the Use of Catalog Sites </a:t>
            </a:r>
          </a:p>
          <a:p>
            <a:pPr>
              <a:buFont typeface="Wingdings" panose="05000000000000000000" pitchFamily="2" charset="2"/>
              <a:buChar char="Ø"/>
            </a:pPr>
            <a:r>
              <a:rPr lang="en-US" dirty="0" smtClean="0"/>
              <a:t>Implementing Cross-site Publishing</a:t>
            </a:r>
            <a:endParaRPr lang="en-US" dirty="0"/>
          </a:p>
        </p:txBody>
      </p:sp>
    </p:spTree>
    <p:extLst>
      <p:ext uri="{BB962C8B-B14F-4D97-AF65-F5344CB8AC3E}">
        <p14:creationId xmlns:p14="http://schemas.microsoft.com/office/powerpoint/2010/main" val="1570254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6804</TotalTime>
  <Words>790</Words>
  <Application>Microsoft Office PowerPoint</Application>
  <PresentationFormat>On-screen Show (4:3)</PresentationFormat>
  <Paragraphs>93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Lucida Console</vt:lpstr>
      <vt:lpstr>Wingdings</vt:lpstr>
      <vt:lpstr>CPT Course Module</vt:lpstr>
      <vt:lpstr>Advanced SharePoint Publishing Features</vt:lpstr>
      <vt:lpstr>Agenda</vt:lpstr>
      <vt:lpstr>Search Engine Optimization Improvements</vt:lpstr>
      <vt:lpstr>Agenda</vt:lpstr>
      <vt:lpstr>Multilingual Site Improvements</vt:lpstr>
      <vt:lpstr>Multilingual Site Improvements (ctd.)</vt:lpstr>
      <vt:lpstr>Agenda</vt:lpstr>
      <vt:lpstr>Cross Site Publishing &amp; Catalogs</vt:lpstr>
      <vt:lpstr>Agenda</vt:lpstr>
      <vt:lpstr>SharePoint 2013 Content Model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SharePoint Publishing Features</dc:title>
  <dc:creator>Windows User</dc:creator>
  <cp:lastModifiedBy>Ted Pattison</cp:lastModifiedBy>
  <cp:revision>118</cp:revision>
  <dcterms:created xsi:type="dcterms:W3CDTF">2012-07-07T16:17:22Z</dcterms:created>
  <dcterms:modified xsi:type="dcterms:W3CDTF">2014-01-30T05:13:29Z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