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67577" autoAdjust="0"/>
  </p:normalViewPr>
  <p:slideViewPr>
    <p:cSldViewPr>
      <p:cViewPr varScale="1">
        <p:scale>
          <a:sx n="76" d="100"/>
          <a:sy n="76" d="100"/>
        </p:scale>
        <p:origin x="2634"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204"/>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begins with an overview of branding, website design, and usability best practices. It poses essential questions that should be asked at the start of any SharePoint 2013 branding project, such as who is the intended audience and which browsers and devices should be supported. The module introduces the developer tools built into Chrome and the Internet Explorer as well as Firebug in </a:t>
            </a:r>
            <a:r>
              <a:rPr lang="en-US" sz="1200" kern="1200" dirty="0" err="1" smtClean="0">
                <a:solidFill>
                  <a:schemeClr val="tx1"/>
                </a:solidFill>
                <a:effectLst/>
                <a:latin typeface="+mn-lt"/>
                <a:ea typeface="+mn-ea"/>
                <a:cs typeface="+mn-cs"/>
              </a:rPr>
              <a:t>FireFox</a:t>
            </a:r>
            <a:r>
              <a:rPr lang="en-US" sz="1200" kern="1200" dirty="0" smtClean="0">
                <a:solidFill>
                  <a:schemeClr val="tx1"/>
                </a:solidFill>
                <a:effectLst/>
                <a:latin typeface="+mn-lt"/>
                <a:ea typeface="+mn-ea"/>
                <a:cs typeface="+mn-cs"/>
              </a:rPr>
              <a:t>. The module will also discuss which aspects of HTML5 should be used in a modern website design.</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46666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Waiting in line at Disneyworld...Oh, and</a:t>
            </a:r>
            <a:r>
              <a:rPr lang="en-US" baseline="0" dirty="0" smtClean="0"/>
              <a:t> at the end of this line is a roller coaster that is run off of randomized drop sequences, so you never know what ride you’re going to get.</a:t>
            </a:r>
            <a:endParaRPr lang="en-US" dirty="0"/>
          </a:p>
        </p:txBody>
      </p:sp>
    </p:spTree>
    <p:extLst>
      <p:ext uri="{BB962C8B-B14F-4D97-AF65-F5344CB8AC3E}">
        <p14:creationId xmlns:p14="http://schemas.microsoft.com/office/powerpoint/2010/main" val="318735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web</a:t>
            </a:r>
            <a:r>
              <a:rPr lang="en-US" baseline="0" dirty="0" smtClean="0"/>
              <a:t> designers need approval on their designs for people who aren’t usability/design savvy. It’s very easy for reviewers to point out things they don’t like. Use guiding questions to find out what the real issue is, what problem needs to be solved. Once you know what they actually want to accomplish, you can design a solution that enhances the page and stays true to the users task.</a:t>
            </a:r>
            <a:endParaRPr lang="en-US" dirty="0"/>
          </a:p>
        </p:txBody>
      </p:sp>
    </p:spTree>
    <p:extLst>
      <p:ext uri="{BB962C8B-B14F-4D97-AF65-F5344CB8AC3E}">
        <p14:creationId xmlns:p14="http://schemas.microsoft.com/office/powerpoint/2010/main" val="150509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elements on</a:t>
            </a:r>
            <a:r>
              <a:rPr lang="en-US" baseline="0" dirty="0" smtClean="0"/>
              <a:t> your page should add value to the purpose of the page in some way. They could enhance the experience, represent your brand, ease functionality for users, etc. Whatever it is, before you add it to your web page, ask yourself if it adds value.</a:t>
            </a:r>
            <a:endParaRPr lang="en-US" dirty="0"/>
          </a:p>
        </p:txBody>
      </p:sp>
    </p:spTree>
    <p:extLst>
      <p:ext uri="{BB962C8B-B14F-4D97-AF65-F5344CB8AC3E}">
        <p14:creationId xmlns:p14="http://schemas.microsoft.com/office/powerpoint/2010/main" val="98406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Usability</a:t>
            </a:r>
            <a:r>
              <a:rPr lang="en-US" baseline="0" dirty="0" smtClean="0"/>
              <a:t> is becoming a bigger and bigger topic for the web, and it should be. When this concept first started, it was a way to measure whether or not users could get to you site and use it. Usability now has become so much more. As technology grows, so do users expectations.</a:t>
            </a:r>
            <a:endParaRPr lang="en-US" dirty="0"/>
          </a:p>
        </p:txBody>
      </p:sp>
    </p:spTree>
    <p:extLst>
      <p:ext uri="{BB962C8B-B14F-4D97-AF65-F5344CB8AC3E}">
        <p14:creationId xmlns:p14="http://schemas.microsoft.com/office/powerpoint/2010/main" val="333008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big part of usability now is User</a:t>
            </a:r>
            <a:r>
              <a:rPr lang="en-US" baseline="0" dirty="0" smtClean="0"/>
              <a:t> Experience and User Interface standards. UX represents the intangible side of the web: what your users feel, accomplish, experience on your web sites. UI is what you make to support that experience, what you present your users to interact with to meet your UX goals.</a:t>
            </a:r>
            <a:endParaRPr lang="en-US" dirty="0"/>
          </a:p>
        </p:txBody>
      </p:sp>
    </p:spTree>
    <p:extLst>
      <p:ext uri="{BB962C8B-B14F-4D97-AF65-F5344CB8AC3E}">
        <p14:creationId xmlns:p14="http://schemas.microsoft.com/office/powerpoint/2010/main" val="1536621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6198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you can even start thinking about building and</a:t>
            </a:r>
            <a:r>
              <a:rPr lang="en-US" baseline="0" dirty="0" smtClean="0"/>
              <a:t> designing a web site, you need to determine who the web site is for. The web site is not </a:t>
            </a:r>
            <a:r>
              <a:rPr lang="en-US" i="0" baseline="0" dirty="0" smtClean="0"/>
              <a:t>for</a:t>
            </a:r>
            <a:r>
              <a:rPr lang="en-US" i="1" baseline="0" dirty="0" smtClean="0"/>
              <a:t> </a:t>
            </a:r>
            <a:r>
              <a:rPr lang="en-US" i="0" baseline="0" dirty="0" smtClean="0"/>
              <a:t>your boss, your client, etc. </a:t>
            </a:r>
            <a:r>
              <a:rPr lang="en-US" i="0" dirty="0" smtClean="0"/>
              <a:t>You</a:t>
            </a:r>
            <a:r>
              <a:rPr lang="en-US" dirty="0" smtClean="0"/>
              <a:t> are building a web site for these people, but the site itself is for their audience.</a:t>
            </a:r>
            <a:r>
              <a:rPr lang="en-US" baseline="0" dirty="0" smtClean="0"/>
              <a:t> Those people may be members of your target audience, but it’s essential to keep in mind the needs of the audience, and not the needs of one person.</a:t>
            </a:r>
            <a:endParaRPr lang="en-US" dirty="0" smtClean="0"/>
          </a:p>
        </p:txBody>
      </p:sp>
    </p:spTree>
    <p:extLst>
      <p:ext uri="{BB962C8B-B14F-4D97-AF65-F5344CB8AC3E}">
        <p14:creationId xmlns:p14="http://schemas.microsoft.com/office/powerpoint/2010/main" val="118393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a:t>
            </a:r>
            <a:r>
              <a:rPr lang="en-US" baseline="0" dirty="0" smtClean="0"/>
              <a:t> your audience, ask why the web site is being built. Generally, the answer will come in the format, “So X can Y.” X is the who, your audience. Y is what they’re there to do. “So gamers can find out more about our latest game.” “So bank customers can see their financial information from their home computers.” “So people can buy our album online.” “So our team can have all their documents stored in one place.”</a:t>
            </a:r>
          </a:p>
          <a:p>
            <a:endParaRPr lang="en-US" baseline="0" dirty="0" smtClean="0"/>
          </a:p>
          <a:p>
            <a:r>
              <a:rPr lang="en-US" baseline="0" dirty="0" smtClean="0"/>
              <a:t>This statement will be very broad at first, but once you have it you can dig deeper into what those things actually mean.</a:t>
            </a:r>
            <a:endParaRPr lang="en-US" dirty="0"/>
          </a:p>
        </p:txBody>
      </p:sp>
    </p:spTree>
    <p:extLst>
      <p:ext uri="{BB962C8B-B14F-4D97-AF65-F5344CB8AC3E}">
        <p14:creationId xmlns:p14="http://schemas.microsoft.com/office/powerpoint/2010/main" val="4072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can access</a:t>
            </a:r>
            <a:r>
              <a:rPr lang="en-US" baseline="0" dirty="0" smtClean="0"/>
              <a:t> your web page, but that doesn’t make everyone your audience. And more than likely, you’ll have multiple audience segments. But there is almost one group that is the true focus of your web site. The site needs to be usable for everyone, but it needs to be comfortable and intuitive for your main audience.</a:t>
            </a:r>
          </a:p>
          <a:p>
            <a:endParaRPr lang="en-US" baseline="0" dirty="0" smtClean="0"/>
          </a:p>
          <a:p>
            <a:r>
              <a:rPr lang="en-US" baseline="0" dirty="0" smtClean="0"/>
              <a:t>If you have a global site or a global audience, be aware of cultural nuances.</a:t>
            </a:r>
          </a:p>
        </p:txBody>
      </p:sp>
    </p:spTree>
    <p:extLst>
      <p:ext uri="{BB962C8B-B14F-4D97-AF65-F5344CB8AC3E}">
        <p14:creationId xmlns:p14="http://schemas.microsoft.com/office/powerpoint/2010/main" val="350087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humans are far from perfect, although we seem to expect that from other</a:t>
            </a:r>
            <a:r>
              <a:rPr lang="en-US" baseline="0" dirty="0" smtClean="0"/>
              <a:t> people and things. Accept this, don’t fight it. Humans are selfish – we want to feel special. We have a need to connect with people and things that we’re interested in. People like choices because it gives them a sense of control. But too many choices can lead to frustration. Take this into consideration when designing your site. What can you do to connect with your target audience? Most of all, humans are lazy (some people prefer to use the term “efficient”). People have a finite amount of attention. If they can’t find what they’re looking for quickly, they’ll leave. Web sites should do the majority of the work for them. This means putting specific elements like navigation and search boxes where people expect to find them. Keep content on higher level pages concise and organized. Online, people scan much more than they read. They want to find the information they’re looking for quickly. If they can’t find what they want, they’ll leave and go find it somewhere else.</a:t>
            </a:r>
            <a:endParaRPr lang="en-US" dirty="0"/>
          </a:p>
        </p:txBody>
      </p:sp>
    </p:spTree>
    <p:extLst>
      <p:ext uri="{BB962C8B-B14F-4D97-AF65-F5344CB8AC3E}">
        <p14:creationId xmlns:p14="http://schemas.microsoft.com/office/powerpoint/2010/main" val="148215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begins with an overview of branding, website design, and usability best practices. It poses essential questions that should be asked at the start of any SharePoint 2013 branding project, such as who is the intended audience and which browsers and devices should be supported. The module introduces the developer tools built into Chrome and the Internet Explorer as well as Firebug in Firefox. The module will also discuss which aspects of HTML5 should be used in a modern website design.</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76678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0227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all audiences</a:t>
            </a:r>
            <a:r>
              <a:rPr lang="en-US" baseline="0" dirty="0" smtClean="0"/>
              <a:t> have 2 things in common: they’re all viewing your site on a device from a browser that is connected somehow to the internet. And you all have something in common: you can’t control what devices and browsers you users choose to view your site. </a:t>
            </a:r>
            <a:endParaRPr lang="en-US" dirty="0"/>
          </a:p>
        </p:txBody>
      </p:sp>
    </p:spTree>
    <p:extLst>
      <p:ext uri="{BB962C8B-B14F-4D97-AF65-F5344CB8AC3E}">
        <p14:creationId xmlns:p14="http://schemas.microsoft.com/office/powerpoint/2010/main" val="2313274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Cross browser</a:t>
            </a:r>
            <a:r>
              <a:rPr lang="en-US" baseline="0" dirty="0" smtClean="0"/>
              <a:t> compatibility is important to make sure that users get a branded, consistent and user friendly experience no matter what browser they use. </a:t>
            </a:r>
            <a:r>
              <a:rPr lang="en-US" dirty="0" smtClean="0"/>
              <a:t>It’s impractical to believe that you can make a design look the same in every</a:t>
            </a:r>
            <a:r>
              <a:rPr lang="en-US" baseline="0" dirty="0" smtClean="0"/>
              <a:t> browser on every device in all the browsers out there and all the browsers to come. Having all your content present and readable on all browsers is the most important part.</a:t>
            </a:r>
          </a:p>
        </p:txBody>
      </p:sp>
    </p:spTree>
    <p:extLst>
      <p:ext uri="{BB962C8B-B14F-4D97-AF65-F5344CB8AC3E}">
        <p14:creationId xmlns:p14="http://schemas.microsoft.com/office/powerpoint/2010/main" val="161706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a:t>
            </a:r>
            <a:r>
              <a:rPr lang="en-US" baseline="0" dirty="0" smtClean="0"/>
              <a:t> with cross browser compatibility, using CSS reset styles can be very helpful. This targets the styles placed on native HTML elements by each browser and basically sets them all to zero. As to which browser to start with, to make look the best, it all depends on your audience. We’ll get into all this more in Module 6.</a:t>
            </a:r>
            <a:endParaRPr lang="en-US" dirty="0"/>
          </a:p>
        </p:txBody>
      </p:sp>
    </p:spTree>
    <p:extLst>
      <p:ext uri="{BB962C8B-B14F-4D97-AF65-F5344CB8AC3E}">
        <p14:creationId xmlns:p14="http://schemas.microsoft.com/office/powerpoint/2010/main" val="193871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61867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a:t>
            </a:r>
            <a:r>
              <a:rPr lang="en-US" baseline="0" dirty="0" smtClean="0"/>
              <a:t> debugging tools are vital for optimizing cross browser compatibility. These in-browser tools allow you to see what styles are being used on individual elements, and allow you to test modifications in the browser before you go and change your code.</a:t>
            </a:r>
            <a:endParaRPr lang="en-US" dirty="0"/>
          </a:p>
        </p:txBody>
      </p:sp>
    </p:spTree>
    <p:extLst>
      <p:ext uri="{BB962C8B-B14F-4D97-AF65-F5344CB8AC3E}">
        <p14:creationId xmlns:p14="http://schemas.microsoft.com/office/powerpoint/2010/main" val="2660884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68034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the browsers and browser versions for you desktop or laptop is just the beginning of true browser compatibility. Enter the smart phone – soon to be the source of the majority of visits to the web. Browsing the web from a mobile device has grown exponentially over the past few years and will continue to do so. Having your content viewable on a mobile device is a must.</a:t>
            </a:r>
            <a:endParaRPr lang="en-US" dirty="0"/>
          </a:p>
        </p:txBody>
      </p:sp>
    </p:spTree>
    <p:extLst>
      <p:ext uri="{BB962C8B-B14F-4D97-AF65-F5344CB8AC3E}">
        <p14:creationId xmlns:p14="http://schemas.microsoft.com/office/powerpoint/2010/main" val="3372653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Responsive design</a:t>
            </a:r>
            <a:r>
              <a:rPr lang="en-US" baseline="0" dirty="0" smtClean="0"/>
              <a:t> is the best thing to happen to the web since CSS. Responsive design uses media queries and CSS to adapt your web site to the viewers screen size, allowing us to deliver optimized content no matter what device the site is being viewed on.</a:t>
            </a:r>
            <a:endParaRPr lang="en-US" dirty="0"/>
          </a:p>
        </p:txBody>
      </p:sp>
    </p:spTree>
    <p:extLst>
      <p:ext uri="{BB962C8B-B14F-4D97-AF65-F5344CB8AC3E}">
        <p14:creationId xmlns:p14="http://schemas.microsoft.com/office/powerpoint/2010/main" val="3390485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6182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You’re job isn’t just to put</a:t>
            </a:r>
            <a:r>
              <a:rPr lang="en-US" baseline="0" dirty="0" smtClean="0"/>
              <a:t> your brand on SharePoint. </a:t>
            </a:r>
            <a:r>
              <a:rPr lang="en-US" sz="1200" kern="1200" dirty="0" smtClean="0">
                <a:solidFill>
                  <a:schemeClr val="tx1"/>
                </a:solidFill>
                <a:effectLst/>
                <a:latin typeface="+mn-lt"/>
                <a:ea typeface="+mn-ea"/>
                <a:cs typeface="+mn-cs"/>
              </a:rPr>
              <a:t>Your role as a web designer is to give your viewers the best user experience you can that adheres to the brand standard of your company or client. The first</a:t>
            </a:r>
            <a:r>
              <a:rPr lang="en-US" sz="1200" kern="1200" baseline="0" dirty="0" smtClean="0">
                <a:solidFill>
                  <a:schemeClr val="tx1"/>
                </a:solidFill>
                <a:effectLst/>
                <a:latin typeface="+mn-lt"/>
                <a:ea typeface="+mn-ea"/>
                <a:cs typeface="+mn-cs"/>
              </a:rPr>
              <a:t> step to do this is truly knowing your brand. Knowing a brand means knowing it’s voice and tone regarding both messaging and visuals. Part of this is knowing not only what your brand is, but what it isn’t. For example, your brand may be strong, but not aggressive. Playful, but not childish. Proud, but not arrogant. Expressive, but not outspoken. Unique, but not weird. All this needs to be apparent to visitors of your web site. As web designers and developers, you are a huge part of making this happen.</a:t>
            </a:r>
            <a:endParaRPr lang="en-US" sz="12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060859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Ready to wow your company</a:t>
            </a:r>
            <a:r>
              <a:rPr lang="en-US" baseline="0" dirty="0" smtClean="0"/>
              <a:t> or client by making their web site HTML5 compatible? This is done with one easy step: set your </a:t>
            </a:r>
            <a:r>
              <a:rPr lang="en-US" baseline="0" dirty="0" err="1" smtClean="0"/>
              <a:t>doctype</a:t>
            </a:r>
            <a:r>
              <a:rPr lang="en-US" baseline="0" dirty="0" smtClean="0"/>
              <a:t> to html.</a:t>
            </a:r>
          </a:p>
          <a:p>
            <a:endParaRPr lang="en-US" baseline="0" dirty="0" smtClean="0"/>
          </a:p>
          <a:p>
            <a:r>
              <a:rPr lang="en-US" baseline="0" dirty="0" smtClean="0"/>
              <a:t>You may get a lot of questions about whether or not SharePoint works with HTML5. The short answer is yes. The long answer is that HTML5 has </a:t>
            </a:r>
            <a:r>
              <a:rPr lang="en-US" i="1" baseline="0" dirty="0" smtClean="0"/>
              <a:t>nothing</a:t>
            </a:r>
            <a:r>
              <a:rPr lang="en-US" i="0" baseline="0" dirty="0" smtClean="0"/>
              <a:t> at all to do with SharePoint, or what version of SharePoint, or whatever CMS you may be using. HTML5 is still just HTML. A version of HTML that has some amazing native elements, but HTML none the less. HTML is about browser compatibility, not CMS. Think about it like CSS3. CSS3 is CSS. It’s new elements can be used to enhance content, but it’s styles won’t show in every browser. It’s the same way with HTML5. However, you need to be more careful with your use of HTML5. CSS3 is for presentation. If you use CSS3 to put a drop shadow on your text and your user have an older browser, the text still shows. You don’t loose any content, just display enhancements. If you place content on a page using the audio, video, or canvas HTML5 tags and your users have an older browser, the content will not display.</a:t>
            </a:r>
          </a:p>
          <a:p>
            <a:endParaRPr lang="en-US" i="0" baseline="0" dirty="0" smtClean="0"/>
          </a:p>
          <a:p>
            <a:r>
              <a:rPr lang="en-US" dirty="0" smtClean="0"/>
              <a:t>http://caniuse.com/ is a great resource for checking</a:t>
            </a:r>
            <a:r>
              <a:rPr lang="en-US" baseline="0" dirty="0" smtClean="0"/>
              <a:t> what CSS3 and HTML5 are accepted by different browsers.</a:t>
            </a:r>
            <a:endParaRPr lang="en-US" dirty="0"/>
          </a:p>
        </p:txBody>
      </p:sp>
    </p:spTree>
    <p:extLst>
      <p:ext uri="{BB962C8B-B14F-4D97-AF65-F5344CB8AC3E}">
        <p14:creationId xmlns:p14="http://schemas.microsoft.com/office/powerpoint/2010/main" val="1343047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couple</a:t>
            </a:r>
            <a:r>
              <a:rPr lang="en-US" baseline="0" dirty="0" smtClean="0"/>
              <a:t> final thoughts. You’ve heard it before, but it’s true. You get one first impression. Make sure your web site gives the impression you want, regardless of device. </a:t>
            </a:r>
          </a:p>
          <a:p>
            <a:endParaRPr lang="en-US" baseline="0" dirty="0" smtClean="0"/>
          </a:p>
          <a:p>
            <a:r>
              <a:rPr lang="en-US" baseline="0" dirty="0" smtClean="0"/>
              <a:t>Pay attention to features that have become expected behavior, and be sure to incorporate them where appropriate. Touch screens are a great example. When the iPhone was released in 2007, the touch screen was AMAZING. It was a </a:t>
            </a:r>
            <a:r>
              <a:rPr lang="en-US" i="1" baseline="0" dirty="0" smtClean="0"/>
              <a:t>feature </a:t>
            </a:r>
            <a:r>
              <a:rPr lang="en-US" i="0" baseline="0" dirty="0" smtClean="0"/>
              <a:t>that differentiated Apple from the competition and was a huge selling point for the phone. Fast-forward to today – what do you think about mobile devices that don’t have a touch screen? It’s not a feature anymore. People expect their phone to have a touch screen.</a:t>
            </a:r>
          </a:p>
          <a:p>
            <a:endParaRPr lang="en-US" i="0" baseline="0" dirty="0" smtClean="0"/>
          </a:p>
          <a:p>
            <a:r>
              <a:rPr lang="en-US" i="0" baseline="0" dirty="0" smtClean="0"/>
              <a:t>And again, it’s all about </a:t>
            </a:r>
            <a:r>
              <a:rPr lang="en-US" i="0" baseline="0" smtClean="0"/>
              <a:t>the experience. </a:t>
            </a:r>
            <a:endParaRPr lang="en-US" baseline="0" dirty="0" smtClean="0"/>
          </a:p>
        </p:txBody>
      </p:sp>
    </p:spTree>
    <p:extLst>
      <p:ext uri="{BB962C8B-B14F-4D97-AF65-F5344CB8AC3E}">
        <p14:creationId xmlns:p14="http://schemas.microsoft.com/office/powerpoint/2010/main" val="2013577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0756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exactly is good design?</a:t>
            </a:r>
            <a:r>
              <a:rPr lang="en-US" baseline="0" dirty="0" smtClean="0"/>
              <a:t> In the end, good design supports the function or the purpose of the product.</a:t>
            </a:r>
            <a:endParaRPr lang="en-US" dirty="0"/>
          </a:p>
        </p:txBody>
      </p:sp>
    </p:spTree>
    <p:extLst>
      <p:ext uri="{BB962C8B-B14F-4D97-AF65-F5344CB8AC3E}">
        <p14:creationId xmlns:p14="http://schemas.microsoft.com/office/powerpoint/2010/main" val="343814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Spending time and money can be difficult</a:t>
            </a:r>
            <a:r>
              <a:rPr lang="en-US" baseline="0" dirty="0" smtClean="0"/>
              <a:t> for some people to understand and agree with. On this slide is one of many examples of the direct ROI on good design. That is not an insubstantial difference.</a:t>
            </a:r>
          </a:p>
          <a:p>
            <a:endParaRPr lang="en-US" baseline="0" dirty="0" smtClean="0"/>
          </a:p>
          <a:p>
            <a:r>
              <a:rPr lang="en-US" baseline="0" dirty="0" smtClean="0"/>
              <a:t>Why is good design so important? As much as we all hate to admit it, EVERYONE is impacted by the way things look. It’s not vain or a character flaw, it’s human nature, and has been since the development of humankind. </a:t>
            </a:r>
          </a:p>
        </p:txBody>
      </p:sp>
    </p:spTree>
    <p:extLst>
      <p:ext uri="{BB962C8B-B14F-4D97-AF65-F5344CB8AC3E}">
        <p14:creationId xmlns:p14="http://schemas.microsoft.com/office/powerpoint/2010/main" val="222111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likely, you’ll call the TV</a:t>
            </a:r>
            <a:r>
              <a:rPr lang="en-US" baseline="0" dirty="0" smtClean="0"/>
              <a:t> Repair company on the left. You can thank or blame your cavemen ancestors for that. Primitive people were concerned with one thing: survival. This meant staying away from harm, staying fed and procreation. When sizing up something new, the cave man had to decide to flee, eat, or have sex. These situations came up multiple time a day, and a decision had to made instantly, as their life frequently depended on it. These split second judgments became part of the subconscious brain. The brain learned what to be “attracted” to: things that meant continued survival.</a:t>
            </a:r>
          </a:p>
          <a:p>
            <a:endParaRPr lang="en-US" baseline="0" dirty="0" smtClean="0"/>
          </a:p>
          <a:p>
            <a:r>
              <a:rPr lang="en-US" baseline="0" dirty="0" smtClean="0"/>
              <a:t>This decision making process is still with us today in what scientists call the “old brain.” In the end, we have the luxury of letting our conscious mind weigh in on the decision, but </a:t>
            </a:r>
            <a:r>
              <a:rPr lang="en-US" i="1" baseline="0" dirty="0" smtClean="0"/>
              <a:t>everyone </a:t>
            </a:r>
            <a:r>
              <a:rPr lang="en-US" i="0" baseline="0" dirty="0" smtClean="0"/>
              <a:t>is effected by aesthetics. </a:t>
            </a:r>
            <a:r>
              <a:rPr lang="en-US" baseline="0" dirty="0" smtClean="0"/>
              <a:t>Visual appeal impacts decision making. As humans, we associate attractiveness with intelligence, capability, wealth and fortitude.</a:t>
            </a:r>
          </a:p>
          <a:p>
            <a:endParaRPr lang="en-US" baseline="0" dirty="0" smtClean="0"/>
          </a:p>
          <a:p>
            <a:r>
              <a:rPr lang="en-US" baseline="0" dirty="0" smtClean="0"/>
              <a:t>While beauty is in the eye of the beholder, there are things that are generally thought of as “attractive” to humans. Balance, color harmony, radiance and strength are all things that we generally find attractive. If you put time and effort in to making your web site attractive, people will also associate that with you putting time and effort into the goods and services you are selling.</a:t>
            </a:r>
          </a:p>
          <a:p>
            <a:endParaRPr lang="en-US" baseline="0" dirty="0" smtClean="0"/>
          </a:p>
          <a:p>
            <a:r>
              <a:rPr lang="en-US" baseline="0" dirty="0" smtClean="0"/>
              <a:t>Source: Dr. Susan M. </a:t>
            </a:r>
            <a:r>
              <a:rPr lang="en-US" baseline="0" dirty="0" err="1" smtClean="0"/>
              <a:t>Weinschenk</a:t>
            </a:r>
            <a:r>
              <a:rPr lang="en-US" baseline="0" dirty="0" smtClean="0"/>
              <a:t>, </a:t>
            </a:r>
            <a:r>
              <a:rPr lang="en-US" i="1" baseline="0" dirty="0" err="1" smtClean="0"/>
              <a:t>Neuro</a:t>
            </a:r>
            <a:r>
              <a:rPr lang="en-US" i="1" baseline="0" dirty="0" smtClean="0"/>
              <a:t> Web Design</a:t>
            </a:r>
            <a:endParaRPr lang="en-US" baseline="0" dirty="0" smtClean="0"/>
          </a:p>
        </p:txBody>
      </p:sp>
    </p:spTree>
    <p:extLst>
      <p:ext uri="{BB962C8B-B14F-4D97-AF65-F5344CB8AC3E}">
        <p14:creationId xmlns:p14="http://schemas.microsoft.com/office/powerpoint/2010/main" val="3450436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know why people are coming to your web</a:t>
            </a:r>
            <a:r>
              <a:rPr lang="en-US" baseline="0" dirty="0" smtClean="0"/>
              <a:t> site, so you can design an environment that best suits that needs. IN general, people go to web sites to:</a:t>
            </a:r>
          </a:p>
          <a:p>
            <a:pPr marL="171450" indent="-171450">
              <a:buFont typeface="Arial" panose="020B0604020202020204" pitchFamily="34" charset="0"/>
              <a:buChar char="•"/>
            </a:pPr>
            <a:r>
              <a:rPr lang="en-US" baseline="0" dirty="0" smtClean="0"/>
              <a:t>Gather information</a:t>
            </a:r>
          </a:p>
          <a:p>
            <a:pPr marL="171450" indent="-171450">
              <a:buFont typeface="Arial" panose="020B0604020202020204" pitchFamily="34" charset="0"/>
              <a:buChar char="•"/>
            </a:pPr>
            <a:r>
              <a:rPr lang="en-US" baseline="0" dirty="0" smtClean="0"/>
              <a:t>Communicate with others (email, social media, forums, </a:t>
            </a:r>
            <a:r>
              <a:rPr lang="en-US" baseline="0" dirty="0" err="1" smtClean="0"/>
              <a:t>etc</a:t>
            </a:r>
            <a:r>
              <a:rPr lang="en-US" baseline="0" dirty="0" smtClean="0"/>
              <a:t>)</a:t>
            </a:r>
          </a:p>
          <a:p>
            <a:pPr marL="171450" indent="-171450">
              <a:buFont typeface="Arial" panose="020B0604020202020204" pitchFamily="34" charset="0"/>
              <a:buChar char="•"/>
            </a:pPr>
            <a:r>
              <a:rPr lang="en-US" baseline="0" dirty="0" smtClean="0"/>
              <a:t>Buy stuff</a:t>
            </a:r>
          </a:p>
          <a:p>
            <a:pPr marL="171450" indent="-171450">
              <a:buFont typeface="Arial" panose="020B0604020202020204" pitchFamily="34" charset="0"/>
              <a:buChar char="•"/>
            </a:pPr>
            <a:r>
              <a:rPr lang="en-US" baseline="0" dirty="0" smtClean="0"/>
              <a:t>Entertainment  - because they’re board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Knowing the main reason and adding context to this is essential to engage your users. The best way to do this is to make a design based on the content. The design should fit the content, not the content fit the design. </a:t>
            </a:r>
          </a:p>
        </p:txBody>
      </p:sp>
    </p:spTree>
    <p:extLst>
      <p:ext uri="{BB962C8B-B14F-4D97-AF65-F5344CB8AC3E}">
        <p14:creationId xmlns:p14="http://schemas.microsoft.com/office/powerpoint/2010/main" val="3421447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web browsing even is made up of two things: activities and experience. An activity is a task a person does, i.e., read an article, send an email, upload a document, etc. An experience is how the user is the cumulated activities, the event as a whole. Usability expert Jared Spool uses theme parks to demonstrate this. Six Flags is an activity based. You want to ride roller coasters. A number of them happen to be conveniently located next to each other. Disneyworld is all about experience. Disneyworld has roller coasters, but that’s not </a:t>
            </a:r>
            <a:r>
              <a:rPr lang="en-US" i="1" baseline="0" dirty="0" smtClean="0"/>
              <a:t>why</a:t>
            </a:r>
            <a:r>
              <a:rPr lang="en-US" i="0" baseline="0" dirty="0" smtClean="0"/>
              <a:t> people go there. People go to Disneyworld for everything that happens in between roller coasters.</a:t>
            </a:r>
            <a:endParaRPr lang="en-US" baseline="0" dirty="0" smtClean="0"/>
          </a:p>
          <a:p>
            <a:endParaRPr lang="en-US" baseline="0" dirty="0" smtClean="0"/>
          </a:p>
          <a:p>
            <a:r>
              <a:rPr lang="en-US" baseline="0" dirty="0" smtClean="0"/>
              <a:t>People go to whichever Six Flags is closest because it’s convenient to accomplish their task. People from all over the globe go to Disneyworld because it is Disneyworld.</a:t>
            </a:r>
          </a:p>
          <a:p>
            <a:endParaRPr lang="en-US" baseline="0" dirty="0" smtClean="0"/>
          </a:p>
          <a:p>
            <a:r>
              <a:rPr lang="en-US" dirty="0" smtClean="0"/>
              <a:t>http://www.uie.com/articles/gap_between_activities/</a:t>
            </a:r>
            <a:endParaRPr lang="en-US" dirty="0"/>
          </a:p>
        </p:txBody>
      </p:sp>
    </p:spTree>
    <p:extLst>
      <p:ext uri="{BB962C8B-B14F-4D97-AF65-F5344CB8AC3E}">
        <p14:creationId xmlns:p14="http://schemas.microsoft.com/office/powerpoint/2010/main" val="1400221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Waiting in line at Six Flags…</a:t>
            </a:r>
            <a:endParaRPr lang="en-US" dirty="0"/>
          </a:p>
        </p:txBody>
      </p:sp>
    </p:spTree>
    <p:extLst>
      <p:ext uri="{BB962C8B-B14F-4D97-AF65-F5344CB8AC3E}">
        <p14:creationId xmlns:p14="http://schemas.microsoft.com/office/powerpoint/2010/main" val="1360725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caniuse.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Branding and Web Site Design</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07048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a:xfrm>
            <a:off x="457200" y="6267450"/>
            <a:ext cx="8382000" cy="438150"/>
          </a:xfrm>
        </p:spPr>
        <p:txBody>
          <a:bodyPr>
            <a:normAutofit fontScale="92500" lnSpcReduction="20000"/>
          </a:bodyPr>
          <a:lstStyle/>
          <a:p>
            <a:pPr marL="12700" indent="0">
              <a:buNone/>
            </a:pPr>
            <a:r>
              <a:rPr lang="en-US" b="1" dirty="0">
                <a:solidFill>
                  <a:srgbClr val="74001E"/>
                </a:solidFill>
              </a:rPr>
              <a:t>Experience</a:t>
            </a:r>
            <a:r>
              <a:rPr lang="en-US" dirty="0"/>
              <a:t> is what keeps people coming back</a:t>
            </a:r>
          </a:p>
        </p:txBody>
      </p:sp>
      <p:pic>
        <p:nvPicPr>
          <p:cNvPr id="3080" name="Picture 8" descr="http://3.bp.blogspot.com/--_IerV2Wb_Y/UbRI5_6Ns-I/AAAAAAAANoA/cIqZdGbCBfQ/s1600/DSC_69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79248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894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Design Reviews/Critiques</a:t>
            </a:r>
            <a:endParaRPr lang="en-US" dirty="0"/>
          </a:p>
        </p:txBody>
      </p:sp>
      <p:sp>
        <p:nvSpPr>
          <p:cNvPr id="3" name="Content Placeholder 2"/>
          <p:cNvSpPr>
            <a:spLocks noGrp="1"/>
          </p:cNvSpPr>
          <p:nvPr>
            <p:ph idx="1"/>
          </p:nvPr>
        </p:nvSpPr>
        <p:spPr/>
        <p:txBody>
          <a:bodyPr/>
          <a:lstStyle/>
          <a:p>
            <a:r>
              <a:rPr lang="en-US" dirty="0" smtClean="0"/>
              <a:t>People are good at saying what they don’t like</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7267505"/>
              </p:ext>
            </p:extLst>
          </p:nvPr>
        </p:nvGraphicFramePr>
        <p:xfrm>
          <a:off x="381000" y="2286000"/>
          <a:ext cx="8382000" cy="2667000"/>
        </p:xfrm>
        <a:graphic>
          <a:graphicData uri="http://schemas.openxmlformats.org/drawingml/2006/table">
            <a:tbl>
              <a:tblPr firstRow="1" bandRow="1">
                <a:tableStyleId>{5C22544A-7EE6-4342-B048-85BDC9FD1C3A}</a:tableStyleId>
              </a:tblPr>
              <a:tblGrid>
                <a:gridCol w="3926703"/>
                <a:gridCol w="4455297"/>
              </a:tblGrid>
              <a:tr h="370840">
                <a:tc>
                  <a:txBody>
                    <a:bodyPr/>
                    <a:lstStyle/>
                    <a:p>
                      <a:r>
                        <a:rPr lang="en-US" dirty="0" smtClean="0"/>
                        <a:t>They</a:t>
                      </a:r>
                      <a:r>
                        <a:rPr lang="en-US" baseline="0" dirty="0" smtClean="0"/>
                        <a:t> Say…</a:t>
                      </a:r>
                      <a:endParaRPr lang="en-US" dirty="0"/>
                    </a:p>
                  </a:txBody>
                  <a:tcPr/>
                </a:tc>
                <a:tc>
                  <a:txBody>
                    <a:bodyPr/>
                    <a:lstStyle/>
                    <a:p>
                      <a:r>
                        <a:rPr lang="en-US" dirty="0" smtClean="0"/>
                        <a:t>You ask…</a:t>
                      </a:r>
                      <a:endParaRPr lang="en-US" dirty="0"/>
                    </a:p>
                  </a:txBody>
                  <a:tcPr/>
                </a:tc>
              </a:tr>
              <a:tr h="370840">
                <a:tc>
                  <a:txBody>
                    <a:bodyPr/>
                    <a:lstStyle/>
                    <a:p>
                      <a:r>
                        <a:rPr lang="en-US" sz="1400" dirty="0" smtClean="0"/>
                        <a:t>The</a:t>
                      </a:r>
                      <a:r>
                        <a:rPr lang="en-US" sz="1400" baseline="0" dirty="0" smtClean="0"/>
                        <a:t> page is too busy.</a:t>
                      </a:r>
                      <a:endParaRPr lang="en-US" sz="1400" dirty="0"/>
                    </a:p>
                  </a:txBody>
                  <a:tcPr/>
                </a:tc>
                <a:tc>
                  <a:txBody>
                    <a:bodyPr/>
                    <a:lstStyle/>
                    <a:p>
                      <a:r>
                        <a:rPr lang="en-US" sz="1400" dirty="0" smtClean="0"/>
                        <a:t>What do you want</a:t>
                      </a:r>
                      <a:r>
                        <a:rPr lang="en-US" sz="1400" baseline="0" dirty="0" smtClean="0"/>
                        <a:t> people to focus on first?</a:t>
                      </a:r>
                      <a:endParaRPr lang="en-US" sz="1400" dirty="0"/>
                    </a:p>
                  </a:txBody>
                  <a:tcPr/>
                </a:tc>
              </a:tr>
              <a:tr h="370840">
                <a:tc>
                  <a:txBody>
                    <a:bodyPr/>
                    <a:lstStyle/>
                    <a:p>
                      <a:r>
                        <a:rPr lang="en-US" sz="1400" dirty="0" smtClean="0"/>
                        <a:t>Make this thing pink.</a:t>
                      </a:r>
                      <a:endParaRPr lang="en-US" sz="1400" dirty="0"/>
                    </a:p>
                  </a:txBody>
                  <a:tcPr/>
                </a:tc>
                <a:tc>
                  <a:txBody>
                    <a:bodyPr/>
                    <a:lstStyle/>
                    <a:p>
                      <a:r>
                        <a:rPr lang="en-US" sz="1400" dirty="0" smtClean="0"/>
                        <a:t>What</a:t>
                      </a:r>
                      <a:r>
                        <a:rPr lang="en-US" sz="1400" baseline="0" dirty="0" smtClean="0"/>
                        <a:t> do you want to accomplish by changing colors?</a:t>
                      </a:r>
                      <a:endParaRPr lang="en-US" sz="1400" dirty="0"/>
                    </a:p>
                  </a:txBody>
                  <a:tcPr/>
                </a:tc>
              </a:tr>
              <a:tr h="370840">
                <a:tc>
                  <a:txBody>
                    <a:bodyPr/>
                    <a:lstStyle/>
                    <a:p>
                      <a:r>
                        <a:rPr lang="en-US" sz="1400" dirty="0" smtClean="0"/>
                        <a:t>Let’s make this thing bigger.</a:t>
                      </a:r>
                      <a:endParaRPr lang="en-US" sz="1400" dirty="0"/>
                    </a:p>
                  </a:txBody>
                  <a:tcPr/>
                </a:tc>
                <a:tc>
                  <a:txBody>
                    <a:bodyPr/>
                    <a:lstStyle/>
                    <a:p>
                      <a:r>
                        <a:rPr lang="en-US" sz="1400" dirty="0" smtClean="0"/>
                        <a:t>Is it</a:t>
                      </a:r>
                      <a:r>
                        <a:rPr lang="en-US" sz="1400" baseline="0" dirty="0" smtClean="0"/>
                        <a:t> difficult to read? Or is that important content that needs more prominent?</a:t>
                      </a:r>
                      <a:endParaRPr lang="en-US" sz="1400" dirty="0"/>
                    </a:p>
                  </a:txBody>
                  <a:tcPr/>
                </a:tc>
              </a:tr>
              <a:tr h="370840">
                <a:tc>
                  <a:txBody>
                    <a:bodyPr/>
                    <a:lstStyle/>
                    <a:p>
                      <a:r>
                        <a:rPr lang="en-US" sz="1400" dirty="0" smtClean="0"/>
                        <a:t>All of these things are very important and need to be above</a:t>
                      </a:r>
                      <a:r>
                        <a:rPr lang="en-US" sz="1400" baseline="0" dirty="0" smtClean="0"/>
                        <a:t> the fold.</a:t>
                      </a:r>
                      <a:endParaRPr lang="en-US" sz="1400" dirty="0"/>
                    </a:p>
                  </a:txBody>
                  <a:tcPr/>
                </a:tc>
                <a:tc>
                  <a:txBody>
                    <a:bodyPr/>
                    <a:lstStyle/>
                    <a:p>
                      <a:r>
                        <a:rPr lang="en-US" sz="1400" dirty="0" smtClean="0"/>
                        <a:t>What is the one</a:t>
                      </a:r>
                      <a:r>
                        <a:rPr lang="en-US" sz="1400" baseline="0" dirty="0" smtClean="0"/>
                        <a:t> thing you want users to accomplish on this page?</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This isn’t what I had in mind…</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Let’s start with this element:</a:t>
                      </a:r>
                      <a:r>
                        <a:rPr lang="en-US" sz="1400" baseline="0" dirty="0" smtClean="0"/>
                        <a:t> what about it would you like to change?</a:t>
                      </a:r>
                      <a:endParaRPr lang="en-US" sz="1400" dirty="0" smtClean="0"/>
                    </a:p>
                  </a:txBody>
                  <a:tcPr/>
                </a:tc>
              </a:tr>
            </a:tbl>
          </a:graphicData>
        </a:graphic>
      </p:graphicFrame>
    </p:spTree>
    <p:extLst>
      <p:ext uri="{BB962C8B-B14F-4D97-AF65-F5344CB8AC3E}">
        <p14:creationId xmlns:p14="http://schemas.microsoft.com/office/powerpoint/2010/main" val="418916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a:t>
            </a:r>
            <a:r>
              <a:rPr lang="en-US" dirty="0" smtClean="0"/>
              <a:t>Value in Mind</a:t>
            </a:r>
            <a:endParaRPr lang="en-US" dirty="0"/>
          </a:p>
        </p:txBody>
      </p:sp>
      <p:sp>
        <p:nvSpPr>
          <p:cNvPr id="3" name="Content Placeholder 2"/>
          <p:cNvSpPr>
            <a:spLocks noGrp="1"/>
          </p:cNvSpPr>
          <p:nvPr>
            <p:ph idx="1"/>
          </p:nvPr>
        </p:nvSpPr>
        <p:spPr/>
        <p:txBody>
          <a:bodyPr/>
          <a:lstStyle/>
          <a:p>
            <a:r>
              <a:rPr lang="en-US" dirty="0" smtClean="0"/>
              <a:t>Value of the page, as well as it’s elements</a:t>
            </a:r>
          </a:p>
          <a:p>
            <a:pPr lvl="1"/>
            <a:endParaRPr lang="en-US" dirty="0" smtClean="0"/>
          </a:p>
          <a:p>
            <a:r>
              <a:rPr lang="en-US" dirty="0" smtClean="0"/>
              <a:t>Ask if an element adds value before you add it</a:t>
            </a:r>
          </a:p>
          <a:p>
            <a:pPr lvl="1"/>
            <a:endParaRPr lang="en-US" dirty="0" smtClean="0"/>
          </a:p>
          <a:p>
            <a:r>
              <a:rPr lang="en-US" dirty="0" smtClean="0"/>
              <a:t>What is “value”?</a:t>
            </a:r>
          </a:p>
          <a:p>
            <a:pPr lvl="1"/>
            <a:r>
              <a:rPr lang="en-US" dirty="0" smtClean="0"/>
              <a:t>Add relevance</a:t>
            </a:r>
          </a:p>
          <a:p>
            <a:pPr lvl="1"/>
            <a:r>
              <a:rPr lang="en-US" dirty="0" smtClean="0"/>
              <a:t>Add emotional attachment</a:t>
            </a:r>
          </a:p>
          <a:p>
            <a:pPr lvl="1"/>
            <a:r>
              <a:rPr lang="en-US" dirty="0" smtClean="0"/>
              <a:t>Decrease energy needed to accomplish something?</a:t>
            </a:r>
          </a:p>
          <a:p>
            <a:pPr lvl="1"/>
            <a:endParaRPr lang="en-US" dirty="0" smtClean="0"/>
          </a:p>
          <a:p>
            <a:r>
              <a:rPr lang="en-US" dirty="0" smtClean="0"/>
              <a:t>Unique isn’t always good</a:t>
            </a:r>
          </a:p>
        </p:txBody>
      </p:sp>
    </p:spTree>
    <p:extLst>
      <p:ext uri="{BB962C8B-B14F-4D97-AF65-F5344CB8AC3E}">
        <p14:creationId xmlns:p14="http://schemas.microsoft.com/office/powerpoint/2010/main" val="213186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lstStyle/>
          <a:p>
            <a:r>
              <a:rPr lang="en-US" dirty="0" smtClean="0"/>
              <a:t>Ease of which visitors can access and use a site</a:t>
            </a:r>
          </a:p>
          <a:p>
            <a:pPr lvl="1"/>
            <a:r>
              <a:rPr lang="en-US" dirty="0" smtClean="0"/>
              <a:t>Load time</a:t>
            </a:r>
          </a:p>
          <a:p>
            <a:pPr lvl="1"/>
            <a:r>
              <a:rPr lang="en-US" dirty="0" smtClean="0"/>
              <a:t>Appropriate content</a:t>
            </a:r>
          </a:p>
          <a:p>
            <a:pPr lvl="1"/>
            <a:r>
              <a:rPr lang="en-US" dirty="0" smtClean="0"/>
              <a:t>Readability</a:t>
            </a:r>
          </a:p>
          <a:p>
            <a:pPr lvl="1"/>
            <a:r>
              <a:rPr lang="en-US" dirty="0" smtClean="0"/>
              <a:t>Useful navigation</a:t>
            </a:r>
          </a:p>
          <a:p>
            <a:pPr lvl="1"/>
            <a:r>
              <a:rPr lang="en-US" dirty="0" smtClean="0"/>
              <a:t>Clear CTAs</a:t>
            </a:r>
          </a:p>
          <a:p>
            <a:pPr lvl="1"/>
            <a:r>
              <a:rPr lang="en-US" dirty="0" smtClean="0"/>
              <a:t>Consistency</a:t>
            </a:r>
          </a:p>
          <a:p>
            <a:pPr lvl="1"/>
            <a:r>
              <a:rPr lang="en-US" dirty="0" smtClean="0"/>
              <a:t>SEO</a:t>
            </a:r>
          </a:p>
          <a:p>
            <a:r>
              <a:rPr lang="en-US" dirty="0" smtClean="0"/>
              <a:t>What do users expect from your site?</a:t>
            </a:r>
          </a:p>
        </p:txBody>
      </p:sp>
    </p:spTree>
    <p:extLst>
      <p:ext uri="{BB962C8B-B14F-4D97-AF65-F5344CB8AC3E}">
        <p14:creationId xmlns:p14="http://schemas.microsoft.com/office/powerpoint/2010/main" val="2409215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 and UI - The Next Level of Usability</a:t>
            </a:r>
            <a:endParaRPr lang="en-US" dirty="0"/>
          </a:p>
        </p:txBody>
      </p:sp>
      <p:sp>
        <p:nvSpPr>
          <p:cNvPr id="3" name="Content Placeholder 2"/>
          <p:cNvSpPr>
            <a:spLocks noGrp="1"/>
          </p:cNvSpPr>
          <p:nvPr>
            <p:ph idx="1"/>
          </p:nvPr>
        </p:nvSpPr>
        <p:spPr/>
        <p:txBody>
          <a:bodyPr/>
          <a:lstStyle/>
          <a:p>
            <a:r>
              <a:rPr lang="en-US" dirty="0" smtClean="0"/>
              <a:t>Usability is the measurement of UX and UI</a:t>
            </a:r>
          </a:p>
          <a:p>
            <a:pPr lvl="1"/>
            <a:endParaRPr lang="en-US" dirty="0" smtClean="0"/>
          </a:p>
          <a:p>
            <a:r>
              <a:rPr lang="en-US" dirty="0" smtClean="0"/>
              <a:t>User Experience (UX)</a:t>
            </a:r>
          </a:p>
          <a:p>
            <a:pPr lvl="1"/>
            <a:r>
              <a:rPr lang="en-US" dirty="0" smtClean="0"/>
              <a:t>What you want users to do/see/feel/accomplish</a:t>
            </a:r>
          </a:p>
          <a:p>
            <a:pPr lvl="1"/>
            <a:endParaRPr lang="en-US" dirty="0" smtClean="0"/>
          </a:p>
          <a:p>
            <a:r>
              <a:rPr lang="en-US" dirty="0" smtClean="0"/>
              <a:t>User Interface</a:t>
            </a:r>
          </a:p>
          <a:p>
            <a:pPr lvl="1"/>
            <a:r>
              <a:rPr lang="en-US" dirty="0" smtClean="0"/>
              <a:t>Context to accomplish your UX goals</a:t>
            </a:r>
          </a:p>
        </p:txBody>
      </p:sp>
    </p:spTree>
    <p:extLst>
      <p:ext uri="{BB962C8B-B14F-4D97-AF65-F5344CB8AC3E}">
        <p14:creationId xmlns:p14="http://schemas.microsoft.com/office/powerpoint/2010/main" val="566521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and Website Design</a:t>
            </a:r>
            <a:endParaRPr lang="en-US" dirty="0" smtClean="0"/>
          </a:p>
          <a:p>
            <a:pPr>
              <a:buFont typeface="Wingdings" panose="05000000000000000000" pitchFamily="2" charset="2"/>
              <a:buChar char="Ø"/>
            </a:pPr>
            <a:r>
              <a:rPr lang="en-US" dirty="0" smtClean="0"/>
              <a:t>Determining </a:t>
            </a:r>
            <a:r>
              <a:rPr lang="en-US" dirty="0"/>
              <a:t>the target </a:t>
            </a:r>
            <a:r>
              <a:rPr lang="en-US" dirty="0" smtClean="0"/>
              <a:t>audiences</a:t>
            </a:r>
          </a:p>
          <a:p>
            <a:pPr>
              <a:buFont typeface="Wingdings" panose="05000000000000000000" pitchFamily="2" charset="2"/>
              <a:buChar char="§"/>
            </a:pPr>
            <a:r>
              <a:rPr lang="en-US" dirty="0" smtClean="0"/>
              <a:t>Cross-browser compatibility</a:t>
            </a:r>
          </a:p>
          <a:p>
            <a:pPr>
              <a:buFont typeface="Wingdings" panose="05000000000000000000" pitchFamily="2" charset="2"/>
              <a:buChar char="§"/>
            </a:pPr>
            <a:r>
              <a:rPr lang="en-US" dirty="0"/>
              <a:t>Web designer tools for </a:t>
            </a:r>
            <a:r>
              <a:rPr lang="en-US" dirty="0" smtClean="0"/>
              <a:t>HTML </a:t>
            </a:r>
            <a:r>
              <a:rPr lang="en-US" dirty="0"/>
              <a:t>and CSS</a:t>
            </a:r>
          </a:p>
          <a:p>
            <a:pPr>
              <a:buFont typeface="Wingdings" panose="05000000000000000000" pitchFamily="2" charset="2"/>
              <a:buChar char="§"/>
            </a:pPr>
            <a:r>
              <a:rPr lang="en-US" dirty="0" smtClean="0"/>
              <a:t>Tablets </a:t>
            </a:r>
            <a:r>
              <a:rPr lang="en-US" dirty="0"/>
              <a:t>and mobile </a:t>
            </a:r>
            <a:r>
              <a:rPr lang="en-US" dirty="0" smtClean="0"/>
              <a:t>devices</a:t>
            </a:r>
          </a:p>
          <a:p>
            <a:pPr>
              <a:buFont typeface="Wingdings" panose="05000000000000000000" pitchFamily="2" charset="2"/>
              <a:buChar char="§"/>
            </a:pPr>
            <a:r>
              <a:rPr lang="en-US" dirty="0" smtClean="0"/>
              <a:t>What </a:t>
            </a:r>
            <a:r>
              <a:rPr lang="en-US" dirty="0"/>
              <a:t>do you need to know about HTML5</a:t>
            </a:r>
            <a:r>
              <a:rPr lang="en-US" dirty="0" smtClean="0"/>
              <a:t>?</a:t>
            </a:r>
          </a:p>
          <a:p>
            <a:pPr>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2163618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Your Web Site For?</a:t>
            </a:r>
            <a:endParaRPr lang="en-US" dirty="0"/>
          </a:p>
        </p:txBody>
      </p:sp>
      <p:sp>
        <p:nvSpPr>
          <p:cNvPr id="3" name="Content Placeholder 2"/>
          <p:cNvSpPr>
            <a:spLocks noGrp="1"/>
          </p:cNvSpPr>
          <p:nvPr>
            <p:ph idx="1"/>
          </p:nvPr>
        </p:nvSpPr>
        <p:spPr/>
        <p:txBody>
          <a:bodyPr>
            <a:normAutofit/>
          </a:bodyPr>
          <a:lstStyle/>
          <a:p>
            <a:r>
              <a:rPr lang="en-US" dirty="0"/>
              <a:t>W</a:t>
            </a:r>
            <a:r>
              <a:rPr lang="en-US" dirty="0" smtClean="0"/>
              <a:t>eb site is NOT for</a:t>
            </a:r>
          </a:p>
          <a:p>
            <a:pPr lvl="1"/>
            <a:r>
              <a:rPr lang="en-US" dirty="0" smtClean="0"/>
              <a:t>You</a:t>
            </a:r>
          </a:p>
          <a:p>
            <a:pPr lvl="1"/>
            <a:r>
              <a:rPr lang="en-US" dirty="0" smtClean="0"/>
              <a:t>Your client</a:t>
            </a:r>
          </a:p>
          <a:p>
            <a:pPr lvl="1"/>
            <a:r>
              <a:rPr lang="en-US" dirty="0" smtClean="0"/>
              <a:t>Your boss</a:t>
            </a:r>
          </a:p>
          <a:p>
            <a:endParaRPr lang="en-US" dirty="0" smtClean="0"/>
          </a:p>
          <a:p>
            <a:r>
              <a:rPr lang="en-US" dirty="0" smtClean="0"/>
              <a:t>Site build is for them</a:t>
            </a:r>
          </a:p>
          <a:p>
            <a:endParaRPr lang="en-US" dirty="0" smtClean="0"/>
          </a:p>
          <a:p>
            <a:r>
              <a:rPr lang="en-US" dirty="0" smtClean="0"/>
              <a:t>Site itself is for their audience</a:t>
            </a:r>
          </a:p>
        </p:txBody>
      </p:sp>
    </p:spTree>
    <p:extLst>
      <p:ext uri="{BB962C8B-B14F-4D97-AF65-F5344CB8AC3E}">
        <p14:creationId xmlns:p14="http://schemas.microsoft.com/office/powerpoint/2010/main" val="984398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“Who” by Asking “Why?”</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tx2">
                    <a:lumMod val="90000"/>
                    <a:lumOff val="10000"/>
                  </a:schemeClr>
                </a:solidFill>
              </a:rPr>
              <a:t>Why</a:t>
            </a:r>
            <a:r>
              <a:rPr lang="en-US" sz="2400" dirty="0" smtClean="0"/>
              <a:t> is this website being built?</a:t>
            </a:r>
          </a:p>
          <a:p>
            <a:pPr lvl="1"/>
            <a:r>
              <a:rPr lang="en-US" sz="2000" dirty="0" smtClean="0"/>
              <a:t>So </a:t>
            </a:r>
            <a:r>
              <a:rPr lang="en-US" b="1" dirty="0" smtClean="0">
                <a:solidFill>
                  <a:srgbClr val="002060"/>
                </a:solidFill>
              </a:rPr>
              <a:t>X</a:t>
            </a:r>
            <a:r>
              <a:rPr lang="en-US" sz="2000" dirty="0" smtClean="0"/>
              <a:t> can </a:t>
            </a:r>
            <a:r>
              <a:rPr lang="en-US" b="1" dirty="0" smtClean="0">
                <a:solidFill>
                  <a:srgbClr val="002060"/>
                </a:solidFill>
              </a:rPr>
              <a:t>Y</a:t>
            </a:r>
            <a:endParaRPr lang="en-US" sz="2000" b="1" dirty="0" smtClean="0">
              <a:solidFill>
                <a:srgbClr val="002060"/>
              </a:solidFill>
            </a:endParaRPr>
          </a:p>
          <a:p>
            <a:endParaRPr lang="en-US" sz="2400" dirty="0" smtClean="0"/>
          </a:p>
          <a:p>
            <a:r>
              <a:rPr lang="en-US" sz="2400" dirty="0" smtClean="0"/>
              <a:t>Determine the </a:t>
            </a:r>
            <a:r>
              <a:rPr lang="en-US" sz="2400" b="1" dirty="0" smtClean="0">
                <a:solidFill>
                  <a:schemeClr val="tx2">
                    <a:lumMod val="90000"/>
                    <a:lumOff val="10000"/>
                  </a:schemeClr>
                </a:solidFill>
              </a:rPr>
              <a:t>Who</a:t>
            </a:r>
            <a:r>
              <a:rPr lang="en-US" sz="2400" dirty="0" smtClean="0"/>
              <a:t> and </a:t>
            </a:r>
            <a:r>
              <a:rPr lang="en-US" sz="2400" b="1" dirty="0" smtClean="0">
                <a:solidFill>
                  <a:schemeClr val="tx2">
                    <a:lumMod val="90000"/>
                    <a:lumOff val="10000"/>
                  </a:schemeClr>
                </a:solidFill>
              </a:rPr>
              <a:t>What</a:t>
            </a:r>
            <a:r>
              <a:rPr lang="en-US" sz="2400" dirty="0" smtClean="0"/>
              <a:t> associated with the </a:t>
            </a:r>
            <a:r>
              <a:rPr lang="en-US" sz="2400" b="1" dirty="0" smtClean="0">
                <a:solidFill>
                  <a:srgbClr val="800000"/>
                </a:solidFill>
              </a:rPr>
              <a:t>Why</a:t>
            </a:r>
          </a:p>
          <a:p>
            <a:pPr lvl="1"/>
            <a:r>
              <a:rPr lang="en-US" b="1" dirty="0" smtClean="0">
                <a:solidFill>
                  <a:srgbClr val="002060"/>
                </a:solidFill>
              </a:rPr>
              <a:t>X</a:t>
            </a:r>
            <a:r>
              <a:rPr lang="en-US" sz="2000" dirty="0" smtClean="0"/>
              <a:t> = Who</a:t>
            </a:r>
          </a:p>
          <a:p>
            <a:pPr lvl="1"/>
            <a:r>
              <a:rPr lang="en-US" b="1" dirty="0" smtClean="0">
                <a:solidFill>
                  <a:srgbClr val="002060"/>
                </a:solidFill>
              </a:rPr>
              <a:t>Y</a:t>
            </a:r>
            <a:r>
              <a:rPr lang="en-US" sz="2000" dirty="0" smtClean="0"/>
              <a:t> = What</a:t>
            </a:r>
          </a:p>
          <a:p>
            <a:endParaRPr lang="en-US" sz="2400" dirty="0" smtClean="0"/>
          </a:p>
          <a:p>
            <a:r>
              <a:rPr lang="en-US" sz="2400" dirty="0" smtClean="0"/>
              <a:t>Dig deeper into </a:t>
            </a:r>
            <a:r>
              <a:rPr lang="en-US" sz="2400" b="1" dirty="0" smtClean="0">
                <a:solidFill>
                  <a:srgbClr val="800000"/>
                </a:solidFill>
              </a:rPr>
              <a:t>Who</a:t>
            </a:r>
          </a:p>
          <a:p>
            <a:pPr lvl="1"/>
            <a:r>
              <a:rPr lang="en-US" sz="2000" dirty="0" smtClean="0"/>
              <a:t>Is it </a:t>
            </a:r>
            <a:r>
              <a:rPr lang="en-US" sz="2000" i="1" dirty="0" smtClean="0"/>
              <a:t>really</a:t>
            </a:r>
            <a:r>
              <a:rPr lang="en-US" sz="2000" dirty="0" smtClean="0"/>
              <a:t> everybody?</a:t>
            </a:r>
          </a:p>
          <a:p>
            <a:endParaRPr lang="en-US" sz="2400" dirty="0"/>
          </a:p>
        </p:txBody>
      </p:sp>
    </p:spTree>
    <p:extLst>
      <p:ext uri="{BB962C8B-B14F-4D97-AF65-F5344CB8AC3E}">
        <p14:creationId xmlns:p14="http://schemas.microsoft.com/office/powerpoint/2010/main" val="75832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to Know Your Most Important Users</a:t>
            </a:r>
            <a:endParaRPr lang="en-US" dirty="0"/>
          </a:p>
        </p:txBody>
      </p:sp>
      <p:sp>
        <p:nvSpPr>
          <p:cNvPr id="3" name="Content Placeholder 2"/>
          <p:cNvSpPr>
            <a:spLocks noGrp="1"/>
          </p:cNvSpPr>
          <p:nvPr>
            <p:ph idx="1"/>
          </p:nvPr>
        </p:nvSpPr>
        <p:spPr/>
        <p:txBody>
          <a:bodyPr>
            <a:normAutofit/>
          </a:bodyPr>
          <a:lstStyle/>
          <a:p>
            <a:r>
              <a:rPr lang="en-US" sz="2400" dirty="0"/>
              <a:t>The world can access your site</a:t>
            </a:r>
          </a:p>
          <a:p>
            <a:pPr lvl="1"/>
            <a:r>
              <a:rPr lang="en-US" sz="2000" dirty="0"/>
              <a:t>That doesn’t make them your audience</a:t>
            </a:r>
          </a:p>
          <a:p>
            <a:pPr>
              <a:lnSpc>
                <a:spcPct val="150000"/>
              </a:lnSpc>
            </a:pPr>
            <a:r>
              <a:rPr lang="en-US" sz="2400" dirty="0" smtClean="0"/>
              <a:t>The </a:t>
            </a:r>
            <a:r>
              <a:rPr lang="en-US" sz="2400" dirty="0"/>
              <a:t>main “who” not 100% of your audience</a:t>
            </a:r>
          </a:p>
          <a:p>
            <a:pPr lvl="1"/>
            <a:r>
              <a:rPr lang="en-US" sz="2000" dirty="0"/>
              <a:t>The most important part of your audience</a:t>
            </a:r>
          </a:p>
          <a:p>
            <a:pPr>
              <a:lnSpc>
                <a:spcPct val="150000"/>
              </a:lnSpc>
            </a:pPr>
            <a:r>
              <a:rPr lang="en-US" sz="2400" dirty="0" smtClean="0"/>
              <a:t>Design for your most important users</a:t>
            </a:r>
          </a:p>
          <a:p>
            <a:pPr lvl="1"/>
            <a:r>
              <a:rPr lang="en-US" sz="2000" dirty="0"/>
              <a:t>Where are these people?</a:t>
            </a:r>
          </a:p>
          <a:p>
            <a:pPr lvl="1"/>
            <a:r>
              <a:rPr lang="en-US" sz="2000" dirty="0"/>
              <a:t>What are their interests?</a:t>
            </a:r>
          </a:p>
          <a:p>
            <a:pPr lvl="1"/>
            <a:r>
              <a:rPr lang="en-US" sz="2000" dirty="0"/>
              <a:t>What other web sites do the go to?</a:t>
            </a:r>
          </a:p>
          <a:p>
            <a:pPr lvl="1"/>
            <a:r>
              <a:rPr lang="en-US" sz="2000" dirty="0"/>
              <a:t>What devices do they use</a:t>
            </a:r>
            <a:r>
              <a:rPr lang="en-US" sz="2000" dirty="0" smtClean="0"/>
              <a:t>?</a:t>
            </a:r>
          </a:p>
          <a:p>
            <a:pPr>
              <a:lnSpc>
                <a:spcPct val="150000"/>
              </a:lnSpc>
            </a:pPr>
            <a:r>
              <a:rPr lang="en-US" sz="2400" dirty="0" smtClean="0"/>
              <a:t>Be culturally sensitive</a:t>
            </a:r>
            <a:endParaRPr lang="en-US" sz="2400" dirty="0"/>
          </a:p>
        </p:txBody>
      </p:sp>
    </p:spTree>
    <p:extLst>
      <p:ext uri="{BB962C8B-B14F-4D97-AF65-F5344CB8AC3E}">
        <p14:creationId xmlns:p14="http://schemas.microsoft.com/office/powerpoint/2010/main" val="164174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Audiences Have 1 Thing In Common…</a:t>
            </a:r>
            <a:endParaRPr lang="en-US" dirty="0"/>
          </a:p>
        </p:txBody>
      </p:sp>
      <p:sp>
        <p:nvSpPr>
          <p:cNvPr id="3" name="Content Placeholder 2"/>
          <p:cNvSpPr>
            <a:spLocks noGrp="1"/>
          </p:cNvSpPr>
          <p:nvPr>
            <p:ph idx="1"/>
          </p:nvPr>
        </p:nvSpPr>
        <p:spPr/>
        <p:txBody>
          <a:bodyPr/>
          <a:lstStyle/>
          <a:p>
            <a:pPr marL="334962" lvl="1" indent="0">
              <a:buNone/>
            </a:pPr>
            <a:r>
              <a:rPr lang="en-US" sz="4400" dirty="0" smtClean="0"/>
              <a:t>…</a:t>
            </a:r>
            <a:r>
              <a:rPr lang="en-US" sz="4400" dirty="0"/>
              <a:t>t</a:t>
            </a:r>
            <a:r>
              <a:rPr lang="en-US" sz="4400" dirty="0" smtClean="0"/>
              <a:t>hey’re human</a:t>
            </a:r>
            <a:r>
              <a:rPr lang="en-US" dirty="0" smtClean="0"/>
              <a:t/>
            </a:r>
            <a:br>
              <a:rPr lang="en-US" dirty="0" smtClean="0"/>
            </a:br>
            <a:endParaRPr lang="en-US" dirty="0" smtClean="0"/>
          </a:p>
          <a:p>
            <a:r>
              <a:rPr lang="en-US" dirty="0" smtClean="0"/>
              <a:t>Humans </a:t>
            </a:r>
            <a:r>
              <a:rPr lang="en-US" dirty="0"/>
              <a:t>are selfish</a:t>
            </a:r>
          </a:p>
          <a:p>
            <a:pPr lvl="1"/>
            <a:r>
              <a:rPr lang="en-US" dirty="0" smtClean="0"/>
              <a:t>Make it personal</a:t>
            </a:r>
          </a:p>
          <a:p>
            <a:pPr lvl="1"/>
            <a:r>
              <a:rPr lang="en-US" dirty="0" smtClean="0"/>
              <a:t>Like choices, but not too many</a:t>
            </a:r>
          </a:p>
          <a:p>
            <a:pPr>
              <a:lnSpc>
                <a:spcPct val="150000"/>
              </a:lnSpc>
            </a:pPr>
            <a:r>
              <a:rPr lang="en-US" dirty="0" smtClean="0"/>
              <a:t>Humans are lazy</a:t>
            </a:r>
          </a:p>
          <a:p>
            <a:pPr lvl="1"/>
            <a:r>
              <a:rPr lang="en-US" dirty="0"/>
              <a:t>Finite amount of attention</a:t>
            </a:r>
          </a:p>
          <a:p>
            <a:pPr lvl="1"/>
            <a:r>
              <a:rPr lang="en-US" dirty="0" smtClean="0"/>
              <a:t>Do </a:t>
            </a:r>
            <a:r>
              <a:rPr lang="en-US" dirty="0"/>
              <a:t>their work for them</a:t>
            </a:r>
          </a:p>
          <a:p>
            <a:pPr lvl="1"/>
            <a:r>
              <a:rPr lang="en-US" dirty="0"/>
              <a:t>People don’t read, they scan</a:t>
            </a:r>
          </a:p>
          <a:p>
            <a:pPr lvl="1"/>
            <a:r>
              <a:rPr lang="en-US" dirty="0" smtClean="0"/>
              <a:t>Frustration =  Abandonment</a:t>
            </a:r>
            <a:endParaRPr lang="en-US" dirty="0"/>
          </a:p>
          <a:p>
            <a:endParaRPr lang="en-US" dirty="0" smtClean="0"/>
          </a:p>
        </p:txBody>
      </p:sp>
    </p:spTree>
    <p:extLst>
      <p:ext uri="{BB962C8B-B14F-4D97-AF65-F5344CB8AC3E}">
        <p14:creationId xmlns:p14="http://schemas.microsoft.com/office/powerpoint/2010/main" val="2218468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Branding and Website Design</a:t>
            </a:r>
          </a:p>
          <a:p>
            <a:pPr>
              <a:buFont typeface="Wingdings" panose="05000000000000000000" pitchFamily="2" charset="2"/>
              <a:buChar char="§"/>
            </a:pPr>
            <a:r>
              <a:rPr lang="en-US" dirty="0" smtClean="0"/>
              <a:t>Determining </a:t>
            </a:r>
            <a:r>
              <a:rPr lang="en-US" dirty="0"/>
              <a:t>the target </a:t>
            </a:r>
            <a:r>
              <a:rPr lang="en-US" dirty="0" smtClean="0"/>
              <a:t>audiences</a:t>
            </a:r>
          </a:p>
          <a:p>
            <a:pPr>
              <a:buFont typeface="Wingdings" panose="05000000000000000000" pitchFamily="2" charset="2"/>
              <a:buChar char="§"/>
            </a:pPr>
            <a:r>
              <a:rPr lang="en-US" dirty="0" smtClean="0"/>
              <a:t>Cross-browser compatibility</a:t>
            </a:r>
          </a:p>
          <a:p>
            <a:pPr>
              <a:buFont typeface="Wingdings" panose="05000000000000000000" pitchFamily="2" charset="2"/>
              <a:buChar char="§"/>
            </a:pPr>
            <a:r>
              <a:rPr lang="en-US" dirty="0"/>
              <a:t>Web designer tools for </a:t>
            </a:r>
            <a:r>
              <a:rPr lang="en-US" dirty="0" smtClean="0"/>
              <a:t>HTML </a:t>
            </a:r>
            <a:r>
              <a:rPr lang="en-US" dirty="0"/>
              <a:t>and CSS</a:t>
            </a:r>
          </a:p>
          <a:p>
            <a:pPr>
              <a:buFont typeface="Wingdings" panose="05000000000000000000" pitchFamily="2" charset="2"/>
              <a:buChar char="§"/>
            </a:pPr>
            <a:r>
              <a:rPr lang="en-US" dirty="0" smtClean="0"/>
              <a:t>Tablets </a:t>
            </a:r>
            <a:r>
              <a:rPr lang="en-US" dirty="0"/>
              <a:t>and mobile </a:t>
            </a:r>
            <a:r>
              <a:rPr lang="en-US" dirty="0" smtClean="0"/>
              <a:t>devices</a:t>
            </a:r>
          </a:p>
          <a:p>
            <a:pPr>
              <a:buFont typeface="Wingdings" panose="05000000000000000000" pitchFamily="2" charset="2"/>
              <a:buChar char="§"/>
            </a:pPr>
            <a:r>
              <a:rPr lang="en-US" dirty="0" smtClean="0"/>
              <a:t>What </a:t>
            </a:r>
            <a:r>
              <a:rPr lang="en-US" dirty="0"/>
              <a:t>do you need to know about </a:t>
            </a:r>
            <a:r>
              <a:rPr lang="en-US"/>
              <a:t>HTML5</a:t>
            </a:r>
            <a:r>
              <a:rPr lang="en-US" smtClean="0"/>
              <a:t>?</a:t>
            </a:r>
            <a:endParaRPr lang="en-US" dirty="0" smtClean="0"/>
          </a:p>
        </p:txBody>
      </p:sp>
    </p:spTree>
    <p:extLst>
      <p:ext uri="{BB962C8B-B14F-4D97-AF65-F5344CB8AC3E}">
        <p14:creationId xmlns:p14="http://schemas.microsoft.com/office/powerpoint/2010/main" val="224190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and Website Design</a:t>
            </a:r>
          </a:p>
          <a:p>
            <a:pPr>
              <a:buFont typeface="Wingdings" panose="05000000000000000000" pitchFamily="2" charset="2"/>
              <a:buChar char="ü"/>
            </a:pPr>
            <a:r>
              <a:rPr lang="en-US" dirty="0"/>
              <a:t>Determining the target audiences</a:t>
            </a:r>
          </a:p>
          <a:p>
            <a:pPr>
              <a:buFont typeface="Wingdings" panose="05000000000000000000" pitchFamily="2" charset="2"/>
              <a:buChar char="Ø"/>
            </a:pPr>
            <a:r>
              <a:rPr lang="en-US" dirty="0"/>
              <a:t>Cross-browser compatibility</a:t>
            </a:r>
          </a:p>
          <a:p>
            <a:pPr>
              <a:buFont typeface="Wingdings" panose="05000000000000000000" pitchFamily="2" charset="2"/>
              <a:buChar char="§"/>
            </a:pPr>
            <a:r>
              <a:rPr lang="en-US" dirty="0"/>
              <a:t>Web designer tools for </a:t>
            </a:r>
            <a:r>
              <a:rPr lang="en-US" dirty="0" smtClean="0"/>
              <a:t>HTML </a:t>
            </a:r>
            <a:r>
              <a:rPr lang="en-US" dirty="0"/>
              <a:t>and CSS</a:t>
            </a:r>
          </a:p>
          <a:p>
            <a:pPr>
              <a:buFont typeface="Wingdings" panose="05000000000000000000" pitchFamily="2" charset="2"/>
              <a:buChar char="§"/>
            </a:pPr>
            <a:r>
              <a:rPr lang="en-US" dirty="0" smtClean="0"/>
              <a:t>Tablets </a:t>
            </a:r>
            <a:r>
              <a:rPr lang="en-US" dirty="0"/>
              <a:t>and mobile devices</a:t>
            </a:r>
          </a:p>
          <a:p>
            <a:pPr>
              <a:buFont typeface="Wingdings" panose="05000000000000000000" pitchFamily="2" charset="2"/>
              <a:buChar char="§"/>
            </a:pPr>
            <a:r>
              <a:rPr lang="en-US" dirty="0" smtClean="0"/>
              <a:t>What </a:t>
            </a:r>
            <a:r>
              <a:rPr lang="en-US" dirty="0"/>
              <a:t>do you need to know about HTML5</a:t>
            </a:r>
            <a:r>
              <a:rPr lang="en-US" dirty="0" smtClean="0"/>
              <a:t>?</a:t>
            </a:r>
            <a:endParaRPr lang="en-US" dirty="0"/>
          </a:p>
        </p:txBody>
      </p:sp>
    </p:spTree>
    <p:extLst>
      <p:ext uri="{BB962C8B-B14F-4D97-AF65-F5344CB8AC3E}">
        <p14:creationId xmlns:p14="http://schemas.microsoft.com/office/powerpoint/2010/main" val="3587293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838200"/>
          </a:xfrm>
        </p:spPr>
        <p:txBody>
          <a:bodyPr/>
          <a:lstStyle/>
          <a:p>
            <a:r>
              <a:rPr lang="en-US" dirty="0" smtClean="0"/>
              <a:t>Ok, All Audiences have 2 Things in Common</a:t>
            </a:r>
            <a:endParaRPr lang="en-US" dirty="0"/>
          </a:p>
        </p:txBody>
      </p:sp>
      <p:sp>
        <p:nvSpPr>
          <p:cNvPr id="3" name="Content Placeholder 2"/>
          <p:cNvSpPr>
            <a:spLocks noGrp="1"/>
          </p:cNvSpPr>
          <p:nvPr>
            <p:ph idx="1"/>
          </p:nvPr>
        </p:nvSpPr>
        <p:spPr/>
        <p:txBody>
          <a:bodyPr/>
          <a:lstStyle/>
          <a:p>
            <a:r>
              <a:rPr lang="en-US" dirty="0" smtClean="0"/>
              <a:t>Device, browser, network</a:t>
            </a:r>
          </a:p>
          <a:p>
            <a:pPr lvl="1"/>
            <a:endParaRPr lang="en-US" dirty="0" smtClean="0"/>
          </a:p>
          <a:p>
            <a:r>
              <a:rPr lang="en-US" dirty="0" smtClean="0"/>
              <a:t>The only thing you have control over is your code</a:t>
            </a:r>
          </a:p>
          <a:p>
            <a:pPr lvl="1"/>
            <a:endParaRPr lang="en-US" dirty="0" smtClean="0"/>
          </a:p>
          <a:p>
            <a:r>
              <a:rPr lang="en-US" dirty="0" smtClean="0"/>
              <a:t>Can’t control</a:t>
            </a:r>
          </a:p>
          <a:p>
            <a:pPr lvl="1"/>
            <a:r>
              <a:rPr lang="en-US" dirty="0" smtClean="0"/>
              <a:t>Device</a:t>
            </a:r>
          </a:p>
          <a:p>
            <a:pPr lvl="1"/>
            <a:r>
              <a:rPr lang="en-US" dirty="0" smtClean="0"/>
              <a:t>Browser</a:t>
            </a:r>
          </a:p>
          <a:p>
            <a:pPr lvl="1"/>
            <a:r>
              <a:rPr lang="en-US" dirty="0" smtClean="0"/>
              <a:t>Network speed</a:t>
            </a:r>
          </a:p>
          <a:p>
            <a:endParaRPr lang="en-US" dirty="0"/>
          </a:p>
        </p:txBody>
      </p:sp>
    </p:spTree>
    <p:extLst>
      <p:ext uri="{BB962C8B-B14F-4D97-AF65-F5344CB8AC3E}">
        <p14:creationId xmlns:p14="http://schemas.microsoft.com/office/powerpoint/2010/main" val="265071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Browser Compatibility</a:t>
            </a:r>
            <a:endParaRPr lang="en-US" dirty="0"/>
          </a:p>
        </p:txBody>
      </p:sp>
      <p:sp>
        <p:nvSpPr>
          <p:cNvPr id="3" name="Content Placeholder 2"/>
          <p:cNvSpPr>
            <a:spLocks noGrp="1"/>
          </p:cNvSpPr>
          <p:nvPr>
            <p:ph idx="1"/>
          </p:nvPr>
        </p:nvSpPr>
        <p:spPr/>
        <p:txBody>
          <a:bodyPr/>
          <a:lstStyle/>
          <a:p>
            <a:r>
              <a:rPr lang="en-US" dirty="0" smtClean="0"/>
              <a:t>No such thing as “no styling”</a:t>
            </a:r>
          </a:p>
          <a:p>
            <a:pPr>
              <a:lnSpc>
                <a:spcPct val="150000"/>
              </a:lnSpc>
            </a:pPr>
            <a:r>
              <a:rPr lang="en-US" dirty="0" smtClean="0"/>
              <a:t>Browsers have native CSS</a:t>
            </a:r>
          </a:p>
          <a:p>
            <a:pPr>
              <a:lnSpc>
                <a:spcPct val="150000"/>
              </a:lnSpc>
            </a:pPr>
            <a:r>
              <a:rPr lang="en-US" dirty="0" smtClean="0"/>
              <a:t>Each browser has different standards</a:t>
            </a:r>
          </a:p>
          <a:p>
            <a:pPr>
              <a:lnSpc>
                <a:spcPct val="150000"/>
              </a:lnSpc>
            </a:pPr>
            <a:r>
              <a:rPr lang="en-US" dirty="0" smtClean="0"/>
              <a:t>Goal</a:t>
            </a:r>
          </a:p>
          <a:p>
            <a:pPr lvl="1"/>
            <a:r>
              <a:rPr lang="en-US" dirty="0" smtClean="0"/>
              <a:t>Work in every browser</a:t>
            </a:r>
          </a:p>
          <a:p>
            <a:pPr lvl="1"/>
            <a:r>
              <a:rPr lang="en-US" dirty="0" smtClean="0"/>
              <a:t>NOT look the same in every browser</a:t>
            </a:r>
          </a:p>
          <a:p>
            <a:pPr>
              <a:lnSpc>
                <a:spcPct val="150000"/>
              </a:lnSpc>
            </a:pPr>
            <a:r>
              <a:rPr lang="en-US" dirty="0" smtClean="0"/>
              <a:t>Strive for consistency</a:t>
            </a:r>
          </a:p>
          <a:p>
            <a:pPr>
              <a:lnSpc>
                <a:spcPct val="150000"/>
              </a:lnSpc>
            </a:pPr>
            <a:r>
              <a:rPr lang="en-US" dirty="0" smtClean="0"/>
              <a:t>Content readability is the most important</a:t>
            </a:r>
          </a:p>
          <a:p>
            <a:endParaRPr lang="en-US" dirty="0"/>
          </a:p>
        </p:txBody>
      </p:sp>
    </p:spTree>
    <p:extLst>
      <p:ext uri="{BB962C8B-B14F-4D97-AF65-F5344CB8AC3E}">
        <p14:creationId xmlns:p14="http://schemas.microsoft.com/office/powerpoint/2010/main" val="2363609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486400" y="3733800"/>
            <a:ext cx="2895600" cy="2971800"/>
            <a:chOff x="3810000" y="3657600"/>
            <a:chExt cx="2895600" cy="2971800"/>
          </a:xfrm>
        </p:grpSpPr>
        <p:sp>
          <p:nvSpPr>
            <p:cNvPr id="6" name="Rectangle 5"/>
            <p:cNvSpPr/>
            <p:nvPr/>
          </p:nvSpPr>
          <p:spPr>
            <a:xfrm>
              <a:off x="3810000" y="3657600"/>
              <a:ext cx="2895600" cy="2971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ttp://media.smashingmagazine.com/wp-content/uploads/2010/06/browsers-c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700" y="3722300"/>
              <a:ext cx="2678500" cy="26785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smtClean="0"/>
              <a:t>CSS is the Key</a:t>
            </a:r>
            <a:endParaRPr lang="en-US" dirty="0"/>
          </a:p>
        </p:txBody>
      </p:sp>
      <p:sp>
        <p:nvSpPr>
          <p:cNvPr id="3" name="Content Placeholder 2"/>
          <p:cNvSpPr>
            <a:spLocks noGrp="1"/>
          </p:cNvSpPr>
          <p:nvPr>
            <p:ph idx="1"/>
          </p:nvPr>
        </p:nvSpPr>
        <p:spPr/>
        <p:txBody>
          <a:bodyPr/>
          <a:lstStyle/>
          <a:p>
            <a:r>
              <a:rPr lang="en-US" dirty="0" smtClean="0"/>
              <a:t>CSS Reset</a:t>
            </a:r>
          </a:p>
          <a:p>
            <a:pPr lvl="1"/>
            <a:r>
              <a:rPr lang="en-US" dirty="0" smtClean="0"/>
              <a:t>Overrides majority of native browser styles</a:t>
            </a:r>
          </a:p>
          <a:p>
            <a:pPr>
              <a:lnSpc>
                <a:spcPct val="150000"/>
              </a:lnSpc>
            </a:pPr>
            <a:r>
              <a:rPr lang="en-US" dirty="0" smtClean="0"/>
              <a:t>Which browser to start in?</a:t>
            </a:r>
          </a:p>
          <a:p>
            <a:pPr lvl="1"/>
            <a:r>
              <a:rPr lang="en-US" dirty="0" smtClean="0"/>
              <a:t>Most used browser for your audience</a:t>
            </a:r>
          </a:p>
          <a:p>
            <a:r>
              <a:rPr lang="en-US" dirty="0" smtClean="0"/>
              <a:t>Addressed further</a:t>
            </a:r>
            <a:r>
              <a:rPr lang="en-US" dirty="0"/>
              <a:t/>
            </a:r>
            <a:br>
              <a:rPr lang="en-US" dirty="0"/>
            </a:br>
            <a:r>
              <a:rPr lang="en-US" sz="1800" dirty="0"/>
              <a:t> in Module 6</a:t>
            </a:r>
            <a:endParaRPr lang="en-US" sz="1800" dirty="0" smtClean="0"/>
          </a:p>
          <a:p>
            <a:endParaRPr lang="en-US" dirty="0"/>
          </a:p>
        </p:txBody>
      </p:sp>
      <p:sp>
        <p:nvSpPr>
          <p:cNvPr id="5" name="TextBox 4"/>
          <p:cNvSpPr txBox="1"/>
          <p:nvPr/>
        </p:nvSpPr>
        <p:spPr>
          <a:xfrm>
            <a:off x="6934200" y="3455229"/>
            <a:ext cx="1905000" cy="246221"/>
          </a:xfrm>
          <a:prstGeom prst="rect">
            <a:avLst/>
          </a:prstGeom>
          <a:noFill/>
        </p:spPr>
        <p:txBody>
          <a:bodyPr wrap="square" rtlCol="0">
            <a:spAutoFit/>
          </a:bodyPr>
          <a:lstStyle/>
          <a:p>
            <a:r>
              <a:rPr lang="en-US" sz="1000" dirty="0" smtClean="0">
                <a:solidFill>
                  <a:schemeClr val="bg1">
                    <a:lumMod val="50000"/>
                  </a:schemeClr>
                </a:solidFill>
              </a:rPr>
              <a:t>Image by Louis </a:t>
            </a:r>
            <a:r>
              <a:rPr lang="en-US" sz="1000" dirty="0" err="1" smtClean="0">
                <a:solidFill>
                  <a:schemeClr val="bg1">
                    <a:lumMod val="50000"/>
                  </a:schemeClr>
                </a:solidFill>
              </a:rPr>
              <a:t>Lazaris</a:t>
            </a:r>
            <a:endParaRPr lang="en-US" sz="1000" dirty="0">
              <a:solidFill>
                <a:schemeClr val="bg1">
                  <a:lumMod val="50000"/>
                </a:schemeClr>
              </a:solidFill>
            </a:endParaRPr>
          </a:p>
        </p:txBody>
      </p:sp>
    </p:spTree>
    <p:extLst>
      <p:ext uri="{BB962C8B-B14F-4D97-AF65-F5344CB8AC3E}">
        <p14:creationId xmlns:p14="http://schemas.microsoft.com/office/powerpoint/2010/main" val="2167739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and Website Design</a:t>
            </a:r>
          </a:p>
          <a:p>
            <a:pPr>
              <a:buFont typeface="Wingdings" panose="05000000000000000000" pitchFamily="2" charset="2"/>
              <a:buChar char="ü"/>
            </a:pPr>
            <a:r>
              <a:rPr lang="en-US" dirty="0"/>
              <a:t>Determining the target audiences</a:t>
            </a:r>
          </a:p>
          <a:p>
            <a:pPr>
              <a:buFont typeface="Wingdings" panose="05000000000000000000" pitchFamily="2" charset="2"/>
              <a:buChar char="ü"/>
            </a:pPr>
            <a:r>
              <a:rPr lang="en-US" dirty="0"/>
              <a:t>Cross-browser compatibility</a:t>
            </a:r>
          </a:p>
          <a:p>
            <a:pPr>
              <a:buFont typeface="Wingdings" panose="05000000000000000000" pitchFamily="2" charset="2"/>
              <a:buChar char="Ø"/>
            </a:pPr>
            <a:r>
              <a:rPr lang="en-US" dirty="0"/>
              <a:t>Web designer tools for </a:t>
            </a:r>
            <a:r>
              <a:rPr lang="en-US" dirty="0" smtClean="0"/>
              <a:t>HTML </a:t>
            </a:r>
            <a:r>
              <a:rPr lang="en-US" dirty="0"/>
              <a:t>and CSS</a:t>
            </a:r>
          </a:p>
          <a:p>
            <a:pPr>
              <a:buFont typeface="Wingdings" panose="05000000000000000000" pitchFamily="2" charset="2"/>
              <a:buChar char="§"/>
            </a:pPr>
            <a:r>
              <a:rPr lang="en-US" dirty="0" smtClean="0"/>
              <a:t>Tablets </a:t>
            </a:r>
            <a:r>
              <a:rPr lang="en-US" dirty="0"/>
              <a:t>and mobile devices</a:t>
            </a:r>
          </a:p>
          <a:p>
            <a:pPr>
              <a:buFont typeface="Wingdings" panose="05000000000000000000" pitchFamily="2" charset="2"/>
              <a:buChar char="§"/>
            </a:pPr>
            <a:r>
              <a:rPr lang="en-US" dirty="0" smtClean="0"/>
              <a:t>What </a:t>
            </a:r>
            <a:r>
              <a:rPr lang="en-US" dirty="0"/>
              <a:t>do you need to know about HTML5</a:t>
            </a:r>
            <a:r>
              <a:rPr lang="en-US" dirty="0" smtClean="0"/>
              <a:t>?</a:t>
            </a:r>
            <a:endParaRPr lang="en-US" dirty="0"/>
          </a:p>
        </p:txBody>
      </p:sp>
    </p:spTree>
    <p:extLst>
      <p:ext uri="{BB962C8B-B14F-4D97-AF65-F5344CB8AC3E}">
        <p14:creationId xmlns:p14="http://schemas.microsoft.com/office/powerpoint/2010/main" val="3501984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Furthering Cross Browser Compatibility</a:t>
            </a:r>
            <a:endParaRPr lang="en-US" dirty="0"/>
          </a:p>
        </p:txBody>
      </p:sp>
      <p:sp>
        <p:nvSpPr>
          <p:cNvPr id="3" name="Content Placeholder 2"/>
          <p:cNvSpPr>
            <a:spLocks noGrp="1"/>
          </p:cNvSpPr>
          <p:nvPr>
            <p:ph idx="1"/>
          </p:nvPr>
        </p:nvSpPr>
        <p:spPr/>
        <p:txBody>
          <a:bodyPr/>
          <a:lstStyle/>
          <a:p>
            <a:r>
              <a:rPr lang="en-US" dirty="0" smtClean="0"/>
              <a:t>Browser developer tools</a:t>
            </a:r>
          </a:p>
          <a:p>
            <a:pPr lvl="1"/>
            <a:r>
              <a:rPr lang="en-US" dirty="0" smtClean="0"/>
              <a:t>In-browser debugging tools</a:t>
            </a:r>
          </a:p>
          <a:p>
            <a:r>
              <a:rPr lang="en-US" dirty="0"/>
              <a:t>Available in</a:t>
            </a:r>
          </a:p>
          <a:p>
            <a:pPr lvl="1"/>
            <a:r>
              <a:rPr lang="en-US" dirty="0"/>
              <a:t>Internet Explorer (IE)</a:t>
            </a:r>
          </a:p>
          <a:p>
            <a:pPr lvl="1"/>
            <a:r>
              <a:rPr lang="en-US" dirty="0"/>
              <a:t>Firefox</a:t>
            </a:r>
          </a:p>
          <a:p>
            <a:pPr lvl="1"/>
            <a:r>
              <a:rPr lang="en-US" dirty="0" smtClean="0"/>
              <a:t>Chrome</a:t>
            </a:r>
          </a:p>
          <a:p>
            <a:r>
              <a:rPr lang="en-US" dirty="0" smtClean="0"/>
              <a:t>View HTML, CSS, loaded resources</a:t>
            </a:r>
          </a:p>
          <a:p>
            <a:r>
              <a:rPr lang="en-US" dirty="0" smtClean="0"/>
              <a:t>Target elements to see associated styles</a:t>
            </a:r>
          </a:p>
          <a:p>
            <a:r>
              <a:rPr lang="en-US" dirty="0" smtClean="0"/>
              <a:t>More detail in Module 6</a:t>
            </a:r>
          </a:p>
        </p:txBody>
      </p:sp>
    </p:spTree>
    <p:extLst>
      <p:ext uri="{BB962C8B-B14F-4D97-AF65-F5344CB8AC3E}">
        <p14:creationId xmlns:p14="http://schemas.microsoft.com/office/powerpoint/2010/main" val="4048367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and Website Design</a:t>
            </a:r>
          </a:p>
          <a:p>
            <a:pPr>
              <a:buFont typeface="Wingdings" panose="05000000000000000000" pitchFamily="2" charset="2"/>
              <a:buChar char="ü"/>
            </a:pPr>
            <a:r>
              <a:rPr lang="en-US" dirty="0"/>
              <a:t>Determining the target audiences</a:t>
            </a:r>
          </a:p>
          <a:p>
            <a:pPr>
              <a:buFont typeface="Wingdings" panose="05000000000000000000" pitchFamily="2" charset="2"/>
              <a:buChar char="ü"/>
            </a:pPr>
            <a:r>
              <a:rPr lang="en-US" dirty="0"/>
              <a:t>Cross-browser compatibility</a:t>
            </a:r>
          </a:p>
          <a:p>
            <a:pPr>
              <a:buFont typeface="Wingdings" panose="05000000000000000000" pitchFamily="2" charset="2"/>
              <a:buChar char="ü"/>
            </a:pPr>
            <a:r>
              <a:rPr lang="en-US" dirty="0"/>
              <a:t>Web designer tools for </a:t>
            </a:r>
            <a:r>
              <a:rPr lang="en-US" dirty="0" smtClean="0"/>
              <a:t>HTML </a:t>
            </a:r>
            <a:r>
              <a:rPr lang="en-US" dirty="0"/>
              <a:t>and CSS</a:t>
            </a:r>
          </a:p>
          <a:p>
            <a:pPr>
              <a:buFont typeface="Wingdings" panose="05000000000000000000" pitchFamily="2" charset="2"/>
              <a:buChar char="Ø"/>
            </a:pPr>
            <a:r>
              <a:rPr lang="en-US" dirty="0" smtClean="0"/>
              <a:t>Tablets </a:t>
            </a:r>
            <a:r>
              <a:rPr lang="en-US" dirty="0"/>
              <a:t>and mobile devices</a:t>
            </a:r>
          </a:p>
          <a:p>
            <a:pPr>
              <a:buFont typeface="Wingdings" panose="05000000000000000000" pitchFamily="2" charset="2"/>
              <a:buChar char="§"/>
            </a:pPr>
            <a:r>
              <a:rPr lang="en-US" dirty="0" smtClean="0"/>
              <a:t>What </a:t>
            </a:r>
            <a:r>
              <a:rPr lang="en-US" dirty="0"/>
              <a:t>do you need to know about HTML5</a:t>
            </a:r>
            <a:r>
              <a:rPr lang="en-US" dirty="0" smtClean="0"/>
              <a:t>?</a:t>
            </a:r>
            <a:endParaRPr lang="en-US" dirty="0"/>
          </a:p>
        </p:txBody>
      </p:sp>
    </p:spTree>
    <p:extLst>
      <p:ext uri="{BB962C8B-B14F-4D97-AF65-F5344CB8AC3E}">
        <p14:creationId xmlns:p14="http://schemas.microsoft.com/office/powerpoint/2010/main" val="302605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Everywhere!</a:t>
            </a:r>
            <a:endParaRPr lang="en-US" dirty="0"/>
          </a:p>
        </p:txBody>
      </p:sp>
      <p:sp>
        <p:nvSpPr>
          <p:cNvPr id="3" name="Content Placeholder 2"/>
          <p:cNvSpPr>
            <a:spLocks noGrp="1"/>
          </p:cNvSpPr>
          <p:nvPr>
            <p:ph idx="1"/>
          </p:nvPr>
        </p:nvSpPr>
        <p:spPr/>
        <p:txBody>
          <a:bodyPr>
            <a:normAutofit/>
          </a:bodyPr>
          <a:lstStyle/>
          <a:p>
            <a:r>
              <a:rPr lang="en-US" sz="2400" dirty="0"/>
              <a:t>Mobile data traffic is </a:t>
            </a:r>
            <a:r>
              <a:rPr lang="en-US" sz="2400" dirty="0" smtClean="0"/>
              <a:t>outpacing broadband traffic</a:t>
            </a:r>
          </a:p>
          <a:p>
            <a:pPr lvl="1"/>
            <a:r>
              <a:rPr lang="en-US" sz="2000" dirty="0" smtClean="0"/>
              <a:t>By 2015 mobile phones will be the most common device for accessing the internet in US</a:t>
            </a:r>
          </a:p>
          <a:p>
            <a:pPr lvl="1">
              <a:lnSpc>
                <a:spcPct val="150000"/>
              </a:lnSpc>
            </a:pPr>
            <a:r>
              <a:rPr lang="en-US" sz="2000" dirty="0" smtClean="0"/>
              <a:t>84% use mobile device at home</a:t>
            </a:r>
          </a:p>
          <a:p>
            <a:pPr lvl="1"/>
            <a:r>
              <a:rPr lang="en-US" sz="2000" dirty="0" smtClean="0"/>
              <a:t>62% use mobile devices while watching TV</a:t>
            </a:r>
            <a:br>
              <a:rPr lang="en-US" sz="2000" dirty="0" smtClean="0"/>
            </a:br>
            <a:r>
              <a:rPr lang="en-US" sz="1600" dirty="0" smtClean="0">
                <a:solidFill>
                  <a:schemeClr val="tx1">
                    <a:lumMod val="50000"/>
                    <a:lumOff val="50000"/>
                  </a:schemeClr>
                </a:solidFill>
              </a:rPr>
              <a:t>(refer back to slide 17 where we told you humans are lazy)</a:t>
            </a:r>
          </a:p>
          <a:p>
            <a:endParaRPr lang="en-US" sz="2400" dirty="0" smtClean="0"/>
          </a:p>
          <a:p>
            <a:r>
              <a:rPr lang="en-US" sz="2400" dirty="0" smtClean="0"/>
              <a:t>Fun Fact</a:t>
            </a:r>
            <a:endParaRPr lang="en-US" sz="2400" dirty="0"/>
          </a:p>
          <a:p>
            <a:pPr lvl="1"/>
            <a:r>
              <a:rPr lang="en-US" sz="2000" dirty="0" smtClean="0"/>
              <a:t>Globally, there are more iPhones sold than babies born </a:t>
            </a:r>
            <a:r>
              <a:rPr lang="en-US" sz="2000" dirty="0"/>
              <a:t>daily</a:t>
            </a:r>
            <a:br>
              <a:rPr lang="en-US" sz="2000" dirty="0"/>
            </a:br>
            <a:r>
              <a:rPr lang="en-US" sz="1600" dirty="0">
                <a:solidFill>
                  <a:schemeClr val="bg1">
                    <a:lumMod val="50000"/>
                  </a:schemeClr>
                </a:solidFill>
              </a:rPr>
              <a:t>Stats Gathered by Luke </a:t>
            </a:r>
            <a:r>
              <a:rPr lang="en-US" sz="1600" dirty="0" err="1">
                <a:solidFill>
                  <a:schemeClr val="bg1">
                    <a:lumMod val="50000"/>
                  </a:schemeClr>
                </a:solidFill>
              </a:rPr>
              <a:t>Wroblewski</a:t>
            </a:r>
            <a:endParaRPr lang="en-US" sz="1600" dirty="0">
              <a:solidFill>
                <a:schemeClr val="bg1">
                  <a:lumMod val="50000"/>
                </a:schemeClr>
              </a:solidFill>
            </a:endParaRPr>
          </a:p>
          <a:p>
            <a:pPr lvl="1"/>
            <a:endParaRPr lang="en-US" sz="2000" dirty="0"/>
          </a:p>
        </p:txBody>
      </p:sp>
    </p:spTree>
    <p:extLst>
      <p:ext uri="{BB962C8B-B14F-4D97-AF65-F5344CB8AC3E}">
        <p14:creationId xmlns:p14="http://schemas.microsoft.com/office/powerpoint/2010/main" val="712574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3" name="Content Placeholder 2"/>
          <p:cNvSpPr>
            <a:spLocks noGrp="1"/>
          </p:cNvSpPr>
          <p:nvPr>
            <p:ph idx="1"/>
          </p:nvPr>
        </p:nvSpPr>
        <p:spPr/>
        <p:txBody>
          <a:bodyPr>
            <a:normAutofit lnSpcReduction="10000"/>
          </a:bodyPr>
          <a:lstStyle/>
          <a:p>
            <a:r>
              <a:rPr lang="en-US" sz="2400" dirty="0"/>
              <a:t>Web site built to adapt to user environment</a:t>
            </a:r>
          </a:p>
          <a:p>
            <a:pPr>
              <a:lnSpc>
                <a:spcPct val="160000"/>
              </a:lnSpc>
            </a:pPr>
            <a:r>
              <a:rPr lang="en-US" sz="2400" dirty="0" smtClean="0"/>
              <a:t>One </a:t>
            </a:r>
            <a:r>
              <a:rPr lang="en-US" sz="2400" dirty="0"/>
              <a:t>web site, many devices</a:t>
            </a:r>
          </a:p>
          <a:p>
            <a:pPr lvl="1"/>
            <a:r>
              <a:rPr lang="en-US" sz="2000" dirty="0"/>
              <a:t>No more m.website.com</a:t>
            </a:r>
          </a:p>
          <a:p>
            <a:pPr>
              <a:lnSpc>
                <a:spcPct val="160000"/>
              </a:lnSpc>
            </a:pPr>
            <a:r>
              <a:rPr lang="en-US" sz="2400" dirty="0" smtClean="0"/>
              <a:t>It’s </a:t>
            </a:r>
            <a:r>
              <a:rPr lang="en-US" sz="2400" dirty="0"/>
              <a:t>all about the experience</a:t>
            </a:r>
          </a:p>
          <a:p>
            <a:pPr lvl="1"/>
            <a:r>
              <a:rPr lang="en-US" sz="2000" dirty="0"/>
              <a:t>Deliver optimized content not matter what the </a:t>
            </a:r>
            <a:r>
              <a:rPr lang="en-US" sz="2000" dirty="0" smtClean="0"/>
              <a:t>device</a:t>
            </a:r>
          </a:p>
          <a:p>
            <a:pPr>
              <a:lnSpc>
                <a:spcPct val="160000"/>
              </a:lnSpc>
            </a:pPr>
            <a:r>
              <a:rPr lang="en-US" sz="2400" dirty="0" smtClean="0"/>
              <a:t>Responsive design elements</a:t>
            </a:r>
            <a:endParaRPr lang="en-US" sz="2400" dirty="0"/>
          </a:p>
          <a:p>
            <a:pPr lvl="1"/>
            <a:r>
              <a:rPr lang="en-US" sz="2000" dirty="0"/>
              <a:t>Media queries</a:t>
            </a:r>
          </a:p>
          <a:p>
            <a:pPr lvl="1"/>
            <a:r>
              <a:rPr lang="en-US" sz="2000" dirty="0"/>
              <a:t>CSS</a:t>
            </a:r>
          </a:p>
          <a:p>
            <a:pPr lvl="1"/>
            <a:r>
              <a:rPr lang="en-US" sz="2000" dirty="0"/>
              <a:t>Flexible layout</a:t>
            </a:r>
          </a:p>
          <a:p>
            <a:pPr lvl="1"/>
            <a:r>
              <a:rPr lang="en-US" sz="2000" dirty="0"/>
              <a:t>Scalable </a:t>
            </a:r>
            <a:r>
              <a:rPr lang="en-US" sz="2000" dirty="0" smtClean="0"/>
              <a:t>Imagery</a:t>
            </a:r>
          </a:p>
          <a:p>
            <a:pPr>
              <a:lnSpc>
                <a:spcPct val="160000"/>
              </a:lnSpc>
            </a:pPr>
            <a:r>
              <a:rPr lang="en-US" sz="2400" dirty="0" smtClean="0"/>
              <a:t>Will be discussed in detail in Module 10</a:t>
            </a:r>
            <a:endParaRPr lang="en-US" sz="2400" dirty="0"/>
          </a:p>
        </p:txBody>
      </p:sp>
    </p:spTree>
    <p:extLst>
      <p:ext uri="{BB962C8B-B14F-4D97-AF65-F5344CB8AC3E}">
        <p14:creationId xmlns:p14="http://schemas.microsoft.com/office/powerpoint/2010/main" val="2166856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and Website Design</a:t>
            </a:r>
          </a:p>
          <a:p>
            <a:pPr>
              <a:buFont typeface="Wingdings" panose="05000000000000000000" pitchFamily="2" charset="2"/>
              <a:buChar char="ü"/>
            </a:pPr>
            <a:r>
              <a:rPr lang="en-US" dirty="0"/>
              <a:t>Determining the target audiences</a:t>
            </a:r>
          </a:p>
          <a:p>
            <a:pPr>
              <a:buFont typeface="Wingdings" panose="05000000000000000000" pitchFamily="2" charset="2"/>
              <a:buChar char="ü"/>
            </a:pPr>
            <a:r>
              <a:rPr lang="en-US" dirty="0"/>
              <a:t>Cross-browser compatibility</a:t>
            </a:r>
          </a:p>
          <a:p>
            <a:pPr>
              <a:buFont typeface="Wingdings" panose="05000000000000000000" pitchFamily="2" charset="2"/>
              <a:buChar char="ü"/>
            </a:pPr>
            <a:r>
              <a:rPr lang="en-US" dirty="0"/>
              <a:t>Web designer tools for </a:t>
            </a:r>
            <a:r>
              <a:rPr lang="en-US" dirty="0" smtClean="0"/>
              <a:t>HTML </a:t>
            </a:r>
            <a:r>
              <a:rPr lang="en-US" dirty="0"/>
              <a:t>and CSS</a:t>
            </a:r>
          </a:p>
          <a:p>
            <a:pPr>
              <a:buFont typeface="Wingdings" panose="05000000000000000000" pitchFamily="2" charset="2"/>
              <a:buChar char="ü"/>
            </a:pPr>
            <a:r>
              <a:rPr lang="en-US" dirty="0" smtClean="0"/>
              <a:t>Tablets </a:t>
            </a:r>
            <a:r>
              <a:rPr lang="en-US" dirty="0"/>
              <a:t>and mobile devices</a:t>
            </a:r>
          </a:p>
          <a:p>
            <a:pPr>
              <a:buFont typeface="Wingdings" panose="05000000000000000000" pitchFamily="2" charset="2"/>
              <a:buChar char="Ø"/>
            </a:pPr>
            <a:r>
              <a:rPr lang="en-US" dirty="0" smtClean="0"/>
              <a:t>What </a:t>
            </a:r>
            <a:r>
              <a:rPr lang="en-US" dirty="0"/>
              <a:t>do you need to know about HTML5</a:t>
            </a:r>
            <a:r>
              <a:rPr lang="en-US" dirty="0" smtClean="0"/>
              <a:t>?</a:t>
            </a:r>
            <a:endParaRPr lang="en-US" dirty="0"/>
          </a:p>
        </p:txBody>
      </p:sp>
    </p:spTree>
    <p:extLst>
      <p:ext uri="{BB962C8B-B14F-4D97-AF65-F5344CB8AC3E}">
        <p14:creationId xmlns:p14="http://schemas.microsoft.com/office/powerpoint/2010/main" val="2528273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Your Role?</a:t>
            </a:r>
            <a:endParaRPr lang="en-US" dirty="0"/>
          </a:p>
        </p:txBody>
      </p:sp>
      <p:sp>
        <p:nvSpPr>
          <p:cNvPr id="3" name="Content Placeholder 2"/>
          <p:cNvSpPr>
            <a:spLocks noGrp="1"/>
          </p:cNvSpPr>
          <p:nvPr>
            <p:ph idx="1"/>
          </p:nvPr>
        </p:nvSpPr>
        <p:spPr/>
        <p:txBody>
          <a:bodyPr>
            <a:normAutofit/>
          </a:bodyPr>
          <a:lstStyle/>
          <a:p>
            <a:r>
              <a:rPr lang="en-US" sz="2400" dirty="0" smtClean="0"/>
              <a:t>Not just brand SharePoint</a:t>
            </a:r>
          </a:p>
          <a:p>
            <a:pPr lvl="1"/>
            <a:r>
              <a:rPr lang="en-US" sz="2000" dirty="0" smtClean="0"/>
              <a:t>Design the best branded experience for your users</a:t>
            </a:r>
          </a:p>
          <a:p>
            <a:pPr>
              <a:lnSpc>
                <a:spcPct val="150000"/>
              </a:lnSpc>
            </a:pPr>
            <a:r>
              <a:rPr lang="en-US" sz="2400" dirty="0" smtClean="0"/>
              <a:t>Know your brand and it’s voice</a:t>
            </a:r>
          </a:p>
          <a:p>
            <a:pPr lvl="1"/>
            <a:r>
              <a:rPr lang="en-US" sz="2000" dirty="0" smtClean="0"/>
              <a:t>What the brand is</a:t>
            </a:r>
          </a:p>
          <a:p>
            <a:pPr lvl="1"/>
            <a:r>
              <a:rPr lang="en-US" sz="2000" dirty="0" smtClean="0"/>
              <a:t>What the brand isn’t</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076700"/>
            <a:ext cx="2986512"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62400"/>
            <a:ext cx="2717800" cy="2430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738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US" dirty="0"/>
          </a:p>
        </p:txBody>
      </p:sp>
      <p:sp>
        <p:nvSpPr>
          <p:cNvPr id="3" name="Content Placeholder 2"/>
          <p:cNvSpPr>
            <a:spLocks noGrp="1"/>
          </p:cNvSpPr>
          <p:nvPr>
            <p:ph idx="1"/>
          </p:nvPr>
        </p:nvSpPr>
        <p:spPr/>
        <p:txBody>
          <a:bodyPr/>
          <a:lstStyle/>
          <a:p>
            <a:r>
              <a:rPr lang="en-US" dirty="0"/>
              <a:t>Make your web pages HTML5 compatible</a:t>
            </a:r>
          </a:p>
          <a:p>
            <a:pPr lvl="2"/>
            <a:r>
              <a:rPr lang="en-US" sz="1800" b="1" dirty="0">
                <a:solidFill>
                  <a:srgbClr val="800000"/>
                </a:solidFill>
              </a:rPr>
              <a:t>&lt;!DOCTYPE html&gt;</a:t>
            </a:r>
            <a:endParaRPr lang="en-US" b="1" dirty="0">
              <a:solidFill>
                <a:srgbClr val="800000"/>
              </a:solidFill>
            </a:endParaRPr>
          </a:p>
          <a:p>
            <a:r>
              <a:rPr lang="en-US" dirty="0" smtClean="0"/>
              <a:t>Does HTML5 work with SharePoint?</a:t>
            </a:r>
          </a:p>
          <a:p>
            <a:pPr lvl="1"/>
            <a:r>
              <a:rPr lang="en-US" dirty="0" smtClean="0"/>
              <a:t>YES</a:t>
            </a:r>
          </a:p>
          <a:p>
            <a:r>
              <a:rPr lang="en-US" dirty="0"/>
              <a:t> </a:t>
            </a:r>
            <a:r>
              <a:rPr lang="en-US" sz="5400" dirty="0" smtClean="0"/>
              <a:t>HTML5 is </a:t>
            </a:r>
            <a:r>
              <a:rPr lang="en-US" sz="5400" b="1" dirty="0" smtClean="0"/>
              <a:t>HTML</a:t>
            </a:r>
          </a:p>
          <a:p>
            <a:r>
              <a:rPr lang="en-US" dirty="0" smtClean="0">
                <a:hlinkClick r:id="rId3"/>
              </a:rPr>
              <a:t>http</a:t>
            </a:r>
            <a:r>
              <a:rPr lang="en-US" dirty="0">
                <a:hlinkClick r:id="rId3"/>
              </a:rPr>
              <a:t>://</a:t>
            </a:r>
            <a:r>
              <a:rPr lang="en-US" dirty="0" smtClean="0">
                <a:hlinkClick r:id="rId3"/>
              </a:rPr>
              <a:t>caniuse.com</a:t>
            </a:r>
            <a:endParaRPr lang="en-US" dirty="0" smtClean="0"/>
          </a:p>
          <a:p>
            <a:pPr lvl="1"/>
            <a:r>
              <a:rPr lang="en-US" dirty="0" smtClean="0"/>
              <a:t>HTML5 and CSS3 browser compatibility chart</a:t>
            </a:r>
            <a:endParaRPr lang="en-US" dirty="0"/>
          </a:p>
        </p:txBody>
      </p:sp>
    </p:spTree>
    <p:extLst>
      <p:ext uri="{BB962C8B-B14F-4D97-AF65-F5344CB8AC3E}">
        <p14:creationId xmlns:p14="http://schemas.microsoft.com/office/powerpoint/2010/main" val="2964726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a:xfrm>
            <a:off x="381000" y="1447800"/>
            <a:ext cx="8458200" cy="5181600"/>
          </a:xfrm>
        </p:spPr>
        <p:txBody>
          <a:bodyPr/>
          <a:lstStyle/>
          <a:p>
            <a:r>
              <a:rPr lang="en-US" dirty="0" smtClean="0"/>
              <a:t>You get one first impression</a:t>
            </a:r>
          </a:p>
          <a:p>
            <a:r>
              <a:rPr lang="en-US" dirty="0"/>
              <a:t>Features vs expected </a:t>
            </a:r>
            <a:r>
              <a:rPr lang="en-US" dirty="0" smtClean="0"/>
              <a:t>behavior</a:t>
            </a:r>
          </a:p>
          <a:p>
            <a:r>
              <a:rPr lang="en-US" dirty="0" smtClean="0"/>
              <a:t>People will remember their experience</a:t>
            </a:r>
          </a:p>
          <a:p>
            <a:pPr lvl="1"/>
            <a:r>
              <a:rPr lang="en-US" dirty="0" smtClean="0"/>
              <a:t>Not the font, colors, layout, </a:t>
            </a:r>
            <a:r>
              <a:rPr lang="en-US" dirty="0" err="1" smtClean="0"/>
              <a:t>etc</a:t>
            </a:r>
            <a:endParaRPr lang="en-US" dirty="0" smtClean="0"/>
          </a:p>
          <a:p>
            <a:pPr lvl="1"/>
            <a:r>
              <a:rPr lang="en-US" dirty="0" smtClean="0"/>
              <a:t>Opinion formed on how your site made them feel</a:t>
            </a:r>
            <a:endParaRPr lang="en-US" dirty="0"/>
          </a:p>
        </p:txBody>
      </p:sp>
    </p:spTree>
    <p:extLst>
      <p:ext uri="{BB962C8B-B14F-4D97-AF65-F5344CB8AC3E}">
        <p14:creationId xmlns:p14="http://schemas.microsoft.com/office/powerpoint/2010/main" val="3221489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and Website Design</a:t>
            </a:r>
          </a:p>
          <a:p>
            <a:pPr>
              <a:buFont typeface="Wingdings" panose="05000000000000000000" pitchFamily="2" charset="2"/>
              <a:buChar char="ü"/>
            </a:pPr>
            <a:r>
              <a:rPr lang="en-US" dirty="0"/>
              <a:t>Determining the target audiences</a:t>
            </a:r>
          </a:p>
          <a:p>
            <a:pPr>
              <a:buFont typeface="Wingdings" panose="05000000000000000000" pitchFamily="2" charset="2"/>
              <a:buChar char="ü"/>
            </a:pPr>
            <a:r>
              <a:rPr lang="en-US" dirty="0"/>
              <a:t>Cross-browser compatibility</a:t>
            </a:r>
          </a:p>
          <a:p>
            <a:pPr>
              <a:buFont typeface="Wingdings" panose="05000000000000000000" pitchFamily="2" charset="2"/>
              <a:buChar char="ü"/>
            </a:pPr>
            <a:r>
              <a:rPr lang="en-US" dirty="0"/>
              <a:t>Web designer tools for </a:t>
            </a:r>
            <a:r>
              <a:rPr lang="en-US" dirty="0" smtClean="0"/>
              <a:t>HTML </a:t>
            </a:r>
            <a:r>
              <a:rPr lang="en-US" dirty="0"/>
              <a:t>and CSS</a:t>
            </a:r>
          </a:p>
          <a:p>
            <a:pPr>
              <a:buFont typeface="Wingdings" panose="05000000000000000000" pitchFamily="2" charset="2"/>
              <a:buChar char="ü"/>
            </a:pPr>
            <a:r>
              <a:rPr lang="en-US" dirty="0" smtClean="0"/>
              <a:t>Tablets </a:t>
            </a:r>
            <a:r>
              <a:rPr lang="en-US" dirty="0"/>
              <a:t>and mobile devices</a:t>
            </a:r>
          </a:p>
          <a:p>
            <a:pPr>
              <a:buFont typeface="Wingdings" panose="05000000000000000000" pitchFamily="2" charset="2"/>
              <a:buChar char="ü"/>
            </a:pPr>
            <a:r>
              <a:rPr lang="en-US" dirty="0" smtClean="0"/>
              <a:t>What </a:t>
            </a:r>
            <a:r>
              <a:rPr lang="en-US" dirty="0"/>
              <a:t>do you need to know about HTML5</a:t>
            </a:r>
            <a:r>
              <a:rPr lang="en-US" dirty="0" smtClean="0"/>
              <a:t>?</a:t>
            </a:r>
            <a:endParaRPr lang="en-US" dirty="0"/>
          </a:p>
        </p:txBody>
      </p:sp>
    </p:spTree>
    <p:extLst>
      <p:ext uri="{BB962C8B-B14F-4D97-AF65-F5344CB8AC3E}">
        <p14:creationId xmlns:p14="http://schemas.microsoft.com/office/powerpoint/2010/main" val="3077157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Good Design?</a:t>
            </a:r>
            <a:endParaRPr lang="en-US" dirty="0"/>
          </a:p>
        </p:txBody>
      </p:sp>
      <p:sp>
        <p:nvSpPr>
          <p:cNvPr id="3" name="Content Placeholder 2"/>
          <p:cNvSpPr>
            <a:spLocks noGrp="1"/>
          </p:cNvSpPr>
          <p:nvPr>
            <p:ph idx="1"/>
          </p:nvPr>
        </p:nvSpPr>
        <p:spPr/>
        <p:txBody>
          <a:bodyPr/>
          <a:lstStyle/>
          <a:p>
            <a:r>
              <a:rPr lang="en-US" dirty="0" smtClean="0"/>
              <a:t>Good Design</a:t>
            </a:r>
          </a:p>
          <a:p>
            <a:pPr lvl="1"/>
            <a:r>
              <a:rPr lang="en-US" dirty="0" smtClean="0"/>
              <a:t>Enhances content, does not harm it</a:t>
            </a:r>
          </a:p>
          <a:p>
            <a:pPr lvl="1"/>
            <a:r>
              <a:rPr lang="en-US" dirty="0" smtClean="0"/>
              <a:t>Engages the viewer</a:t>
            </a:r>
          </a:p>
          <a:p>
            <a:pPr lvl="1"/>
            <a:r>
              <a:rPr lang="en-US" dirty="0" smtClean="0"/>
              <a:t>Is well organized</a:t>
            </a:r>
          </a:p>
          <a:p>
            <a:pPr lvl="1"/>
            <a:r>
              <a:rPr lang="en-US" dirty="0" smtClean="0"/>
              <a:t>Has personality</a:t>
            </a:r>
          </a:p>
          <a:p>
            <a:pPr lvl="1"/>
            <a:r>
              <a:rPr lang="en-US" dirty="0" smtClean="0"/>
              <a:t>Has focus</a:t>
            </a:r>
          </a:p>
          <a:p>
            <a:pPr lvl="1"/>
            <a:r>
              <a:rPr lang="en-US" dirty="0" smtClean="0"/>
              <a:t>Has intent</a:t>
            </a:r>
          </a:p>
          <a:p>
            <a:pPr marL="12700" indent="0">
              <a:buNone/>
            </a:pPr>
            <a:endParaRPr lang="en-US" dirty="0"/>
          </a:p>
          <a:p>
            <a:pPr marL="12700" indent="0">
              <a:buNone/>
            </a:pPr>
            <a:r>
              <a:rPr lang="en-US" dirty="0" smtClean="0"/>
              <a:t>.</a:t>
            </a:r>
          </a:p>
          <a:p>
            <a:endParaRPr lang="en-US" dirty="0" smtClean="0"/>
          </a:p>
        </p:txBody>
      </p:sp>
      <p:sp>
        <p:nvSpPr>
          <p:cNvPr id="4" name="Rectangle 3"/>
          <p:cNvSpPr/>
          <p:nvPr/>
        </p:nvSpPr>
        <p:spPr>
          <a:xfrm>
            <a:off x="304800" y="5105400"/>
            <a:ext cx="8534400" cy="685800"/>
          </a:xfrm>
          <a:prstGeom prst="rect">
            <a:avLst/>
          </a:prstGeom>
          <a:solidFill>
            <a:schemeClr val="accent2">
              <a:lumMod val="20000"/>
              <a:lumOff val="8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Good design is a beautiful group of elements, not a group of beautiful elements</a:t>
            </a:r>
          </a:p>
        </p:txBody>
      </p:sp>
    </p:spTree>
    <p:extLst>
      <p:ext uri="{BB962C8B-B14F-4D97-AF65-F5344CB8AC3E}">
        <p14:creationId xmlns:p14="http://schemas.microsoft.com/office/powerpoint/2010/main" val="70665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Design Makes a Difference</a:t>
            </a:r>
            <a:endParaRPr lang="en-US" dirty="0"/>
          </a:p>
        </p:txBody>
      </p:sp>
      <p:sp>
        <p:nvSpPr>
          <p:cNvPr id="3" name="Content Placeholder 2"/>
          <p:cNvSpPr>
            <a:spLocks noGrp="1"/>
          </p:cNvSpPr>
          <p:nvPr>
            <p:ph idx="1"/>
          </p:nvPr>
        </p:nvSpPr>
        <p:spPr/>
        <p:txBody>
          <a:bodyPr>
            <a:normAutofit/>
          </a:bodyPr>
          <a:lstStyle/>
          <a:p>
            <a:r>
              <a:rPr lang="en-US" sz="2400" dirty="0" smtClean="0"/>
              <a:t>ROI on Aesthetic Design</a:t>
            </a:r>
            <a:endParaRPr lang="en-US" sz="2400" dirty="0"/>
          </a:p>
          <a:p>
            <a:pPr lvl="1"/>
            <a:r>
              <a:rPr lang="en-US" sz="1800" dirty="0" smtClean="0"/>
              <a:t>Every </a:t>
            </a:r>
            <a:r>
              <a:rPr lang="en-US" sz="1800" dirty="0"/>
              <a:t>dollar spent </a:t>
            </a:r>
            <a:r>
              <a:rPr lang="en-US" sz="1800" dirty="0" smtClean="0"/>
              <a:t>on advertising </a:t>
            </a:r>
            <a:r>
              <a:rPr lang="en-US" sz="1800" dirty="0"/>
              <a:t>yields $7.21 </a:t>
            </a:r>
            <a:r>
              <a:rPr lang="en-US" sz="1800" dirty="0" smtClean="0"/>
              <a:t>in increased </a:t>
            </a:r>
            <a:r>
              <a:rPr lang="en-US" sz="1800" dirty="0"/>
              <a:t>sales.</a:t>
            </a:r>
          </a:p>
          <a:p>
            <a:pPr lvl="1"/>
            <a:r>
              <a:rPr lang="en-US" sz="1800" dirty="0"/>
              <a:t>E</a:t>
            </a:r>
            <a:r>
              <a:rPr lang="en-US" sz="1800" dirty="0" smtClean="0"/>
              <a:t>very </a:t>
            </a:r>
            <a:r>
              <a:rPr lang="en-US" sz="1800" dirty="0"/>
              <a:t>dollar spent </a:t>
            </a:r>
            <a:r>
              <a:rPr lang="en-US" sz="1800" dirty="0" smtClean="0"/>
              <a:t>on aesthetic design</a:t>
            </a:r>
            <a:r>
              <a:rPr lang="en-US" sz="1800" dirty="0"/>
              <a:t>, </a:t>
            </a:r>
            <a:r>
              <a:rPr lang="en-US" sz="1800" dirty="0" smtClean="0"/>
              <a:t>yields $415.17 </a:t>
            </a:r>
            <a:r>
              <a:rPr lang="en-US" sz="1800" dirty="0"/>
              <a:t>in increased sales</a:t>
            </a:r>
            <a:r>
              <a:rPr lang="en-US" sz="1800" dirty="0" smtClean="0"/>
              <a:t>.</a:t>
            </a:r>
          </a:p>
          <a:p>
            <a:endParaRPr lang="en-US" sz="2400" dirty="0" smtClean="0">
              <a:latin typeface="+mn-lt"/>
            </a:endParaRPr>
          </a:p>
          <a:p>
            <a:endParaRPr lang="en-US" sz="2400" dirty="0"/>
          </a:p>
          <a:p>
            <a:r>
              <a:rPr lang="en-US" sz="2400" dirty="0" smtClean="0">
                <a:latin typeface="+mn-lt"/>
              </a:rPr>
              <a:t>Why is that?</a:t>
            </a:r>
          </a:p>
        </p:txBody>
      </p:sp>
      <p:sp>
        <p:nvSpPr>
          <p:cNvPr id="4" name="Rectangle 3"/>
          <p:cNvSpPr/>
          <p:nvPr/>
        </p:nvSpPr>
        <p:spPr>
          <a:xfrm>
            <a:off x="1524000" y="2743200"/>
            <a:ext cx="6248400" cy="60960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rPr>
              <a:t>“Proving Our Value: Measuring Package Design’s Return on Investment”</a:t>
            </a:r>
          </a:p>
          <a:p>
            <a:r>
              <a:rPr lang="en-US" sz="1400" dirty="0">
                <a:solidFill>
                  <a:schemeClr val="tx1">
                    <a:lumMod val="95000"/>
                    <a:lumOff val="5000"/>
                  </a:schemeClr>
                </a:solidFill>
              </a:rPr>
              <a:t>Rob Wallace, 2001 DMI Journal Vol. 12, No. 3</a:t>
            </a:r>
          </a:p>
        </p:txBody>
      </p:sp>
    </p:spTree>
    <p:extLst>
      <p:ext uri="{BB962C8B-B14F-4D97-AF65-F5344CB8AC3E}">
        <p14:creationId xmlns:p14="http://schemas.microsoft.com/office/powerpoint/2010/main" val="391653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t>
            </a:r>
            <a:r>
              <a:rPr lang="en-US" dirty="0" smtClean="0"/>
              <a:t>Design </a:t>
            </a:r>
            <a:r>
              <a:rPr lang="en-US" dirty="0"/>
              <a:t>= </a:t>
            </a:r>
            <a:r>
              <a:rPr lang="en-US" dirty="0" smtClean="0"/>
              <a:t>Trust </a:t>
            </a:r>
            <a:r>
              <a:rPr lang="en-US" dirty="0"/>
              <a:t>and E</a:t>
            </a:r>
            <a:r>
              <a:rPr lang="en-US" dirty="0" smtClean="0"/>
              <a:t>ngagement</a:t>
            </a:r>
            <a:endParaRPr lang="en-US" dirty="0"/>
          </a:p>
        </p:txBody>
      </p:sp>
      <p:sp>
        <p:nvSpPr>
          <p:cNvPr id="3" name="Content Placeholder 2"/>
          <p:cNvSpPr>
            <a:spLocks noGrp="1"/>
          </p:cNvSpPr>
          <p:nvPr>
            <p:ph idx="1"/>
          </p:nvPr>
        </p:nvSpPr>
        <p:spPr/>
        <p:txBody>
          <a:bodyPr/>
          <a:lstStyle/>
          <a:p>
            <a:r>
              <a:rPr lang="en-US" dirty="0" smtClean="0"/>
              <a:t>Who is going to repair your TV?</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402433"/>
            <a:ext cx="4114800" cy="31601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2406547"/>
            <a:ext cx="4114800" cy="3156053"/>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1594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for Content</a:t>
            </a:r>
            <a:endParaRPr lang="en-US" dirty="0"/>
          </a:p>
        </p:txBody>
      </p:sp>
      <p:sp>
        <p:nvSpPr>
          <p:cNvPr id="3" name="Content Placeholder 2"/>
          <p:cNvSpPr>
            <a:spLocks noGrp="1"/>
          </p:cNvSpPr>
          <p:nvPr>
            <p:ph idx="1"/>
          </p:nvPr>
        </p:nvSpPr>
        <p:spPr/>
        <p:txBody>
          <a:bodyPr>
            <a:normAutofit/>
          </a:bodyPr>
          <a:lstStyle/>
          <a:p>
            <a:r>
              <a:rPr lang="en-US" dirty="0" smtClean="0"/>
              <a:t>People visit a web site to accomplish something</a:t>
            </a:r>
          </a:p>
          <a:p>
            <a:pPr>
              <a:lnSpc>
                <a:spcPct val="150000"/>
              </a:lnSpc>
            </a:pPr>
            <a:r>
              <a:rPr lang="en-US" dirty="0" smtClean="0"/>
              <a:t>4 main reasons people visit web sites</a:t>
            </a:r>
          </a:p>
          <a:p>
            <a:pPr lvl="1"/>
            <a:r>
              <a:rPr lang="en-US" dirty="0" smtClean="0"/>
              <a:t>Information</a:t>
            </a:r>
          </a:p>
          <a:p>
            <a:pPr lvl="1"/>
            <a:r>
              <a:rPr lang="en-US" dirty="0" smtClean="0"/>
              <a:t>Communication</a:t>
            </a:r>
          </a:p>
          <a:p>
            <a:pPr lvl="1"/>
            <a:r>
              <a:rPr lang="en-US" dirty="0" smtClean="0"/>
              <a:t>Transaction</a:t>
            </a:r>
          </a:p>
          <a:p>
            <a:pPr lvl="1"/>
            <a:r>
              <a:rPr lang="en-US" dirty="0" smtClean="0"/>
              <a:t>Entertainment</a:t>
            </a:r>
          </a:p>
          <a:p>
            <a:pPr>
              <a:lnSpc>
                <a:spcPct val="150000"/>
              </a:lnSpc>
            </a:pPr>
            <a:r>
              <a:rPr lang="en-US" dirty="0" smtClean="0"/>
              <a:t>Context imperative to engage users</a:t>
            </a:r>
          </a:p>
          <a:p>
            <a:pPr>
              <a:lnSpc>
                <a:spcPct val="150000"/>
              </a:lnSpc>
            </a:pPr>
            <a:r>
              <a:rPr lang="en-US" dirty="0" smtClean="0"/>
              <a:t>Design with data/content first</a:t>
            </a:r>
            <a:endParaRPr lang="en-US" dirty="0"/>
          </a:p>
        </p:txBody>
      </p:sp>
    </p:spTree>
    <p:extLst>
      <p:ext uri="{BB962C8B-B14F-4D97-AF65-F5344CB8AC3E}">
        <p14:creationId xmlns:p14="http://schemas.microsoft.com/office/powerpoint/2010/main" val="115540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Than Just a Task</a:t>
            </a:r>
            <a:endParaRPr lang="en-US" dirty="0"/>
          </a:p>
        </p:txBody>
      </p:sp>
      <p:sp>
        <p:nvSpPr>
          <p:cNvPr id="3" name="Content Placeholder 2"/>
          <p:cNvSpPr>
            <a:spLocks noGrp="1"/>
          </p:cNvSpPr>
          <p:nvPr>
            <p:ph idx="1"/>
          </p:nvPr>
        </p:nvSpPr>
        <p:spPr/>
        <p:txBody>
          <a:bodyPr/>
          <a:lstStyle/>
          <a:p>
            <a:r>
              <a:rPr lang="en-US" dirty="0" smtClean="0"/>
              <a:t>Activity </a:t>
            </a:r>
            <a:r>
              <a:rPr lang="en-US" dirty="0"/>
              <a:t>vs Experience</a:t>
            </a:r>
          </a:p>
          <a:p>
            <a:pPr lvl="1"/>
            <a:r>
              <a:rPr lang="en-US" dirty="0"/>
              <a:t>Activity – one task</a:t>
            </a:r>
          </a:p>
          <a:p>
            <a:pPr lvl="1"/>
            <a:r>
              <a:rPr lang="en-US" dirty="0"/>
              <a:t>Experience – event as a </a:t>
            </a:r>
            <a:r>
              <a:rPr lang="en-US" dirty="0" smtClean="0"/>
              <a:t>whole</a:t>
            </a:r>
          </a:p>
          <a:p>
            <a:pPr lvl="2"/>
            <a:endParaRPr lang="en-US" dirty="0" smtClean="0"/>
          </a:p>
          <a:p>
            <a:r>
              <a:rPr lang="en-US" dirty="0" smtClean="0"/>
              <a:t>Designing activities vs experiences: Theme parks</a:t>
            </a:r>
          </a:p>
          <a:p>
            <a:pPr lvl="1"/>
            <a:r>
              <a:rPr lang="en-US" dirty="0" smtClean="0"/>
              <a:t>Activity: Six Flags</a:t>
            </a:r>
          </a:p>
          <a:p>
            <a:pPr lvl="1"/>
            <a:r>
              <a:rPr lang="en-US" dirty="0" smtClean="0"/>
              <a:t>Experience: Disneyworld</a:t>
            </a:r>
            <a:endParaRPr lang="en-US" dirty="0"/>
          </a:p>
          <a:p>
            <a:pPr marL="347662" lvl="1" indent="0">
              <a:buNone/>
            </a:pPr>
            <a:endParaRPr lang="en-US" dirty="0" smtClean="0"/>
          </a:p>
          <a:p>
            <a:pPr marL="12700" indent="0">
              <a:buNone/>
            </a:pPr>
            <a:endParaRPr lang="en-US" dirty="0"/>
          </a:p>
          <a:p>
            <a:pPr marL="0" indent="0">
              <a:buNone/>
            </a:pPr>
            <a:endParaRPr lang="en-US" dirty="0"/>
          </a:p>
        </p:txBody>
      </p:sp>
    </p:spTree>
    <p:extLst>
      <p:ext uri="{BB962C8B-B14F-4D97-AF65-F5344CB8AC3E}">
        <p14:creationId xmlns:p14="http://schemas.microsoft.com/office/powerpoint/2010/main" val="2447955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pic>
        <p:nvPicPr>
          <p:cNvPr id="2050" name="Picture 2" descr="http://0.tqn.com/d/budgettravel/1/0/J/H/Six-Flags-Ride-Li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766" y="1278962"/>
            <a:ext cx="5029200" cy="539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2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 ds:uri="http://purl.org/dc/terms/"/>
    <ds:schemaRef ds:uri="http://purl.org/dc/dcmitype/"/>
    <ds:schemaRef ds:uri="http://schemas.openxmlformats.org/package/2006/metadata/core-properties"/>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7120</TotalTime>
  <Words>3647</Words>
  <Application>Microsoft Office PowerPoint</Application>
  <PresentationFormat>On-screen Show (4:3)</PresentationFormat>
  <Paragraphs>307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Lucida Console</vt:lpstr>
      <vt:lpstr>Wingdings</vt:lpstr>
      <vt:lpstr>CPT Course Module</vt:lpstr>
      <vt:lpstr>Branding and Web Site Design</vt:lpstr>
      <vt:lpstr>Agenda</vt:lpstr>
      <vt:lpstr>What’s Your Role?</vt:lpstr>
      <vt:lpstr>What is Good Design?</vt:lpstr>
      <vt:lpstr>Good Design Makes a Difference</vt:lpstr>
      <vt:lpstr>Good Design = Trust and Engagement</vt:lpstr>
      <vt:lpstr>Design for Content</vt:lpstr>
      <vt:lpstr>More Than Just a Task</vt:lpstr>
      <vt:lpstr>Activity</vt:lpstr>
      <vt:lpstr>Experience</vt:lpstr>
      <vt:lpstr>Guiding Design Reviews/Critiques</vt:lpstr>
      <vt:lpstr>Keep Value in Mind</vt:lpstr>
      <vt:lpstr>Usability</vt:lpstr>
      <vt:lpstr>UX and UI - The Next Level of Usability</vt:lpstr>
      <vt:lpstr>Agenda</vt:lpstr>
      <vt:lpstr>Who is Your Web Site For?</vt:lpstr>
      <vt:lpstr>Find “Who” by Asking “Why?”</vt:lpstr>
      <vt:lpstr>Get to Know Your Most Important Users</vt:lpstr>
      <vt:lpstr>All Audiences Have 1 Thing In Common…</vt:lpstr>
      <vt:lpstr>Agenda</vt:lpstr>
      <vt:lpstr>Ok, All Audiences have 2 Things in Common</vt:lpstr>
      <vt:lpstr>Cross Browser Compatibility</vt:lpstr>
      <vt:lpstr>CSS is the Key</vt:lpstr>
      <vt:lpstr>Agenda</vt:lpstr>
      <vt:lpstr>Furthering Cross Browser Compatibility</vt:lpstr>
      <vt:lpstr>Agenda</vt:lpstr>
      <vt:lpstr>Browsers Everywhere!</vt:lpstr>
      <vt:lpstr>Responsive Web Design</vt:lpstr>
      <vt:lpstr>Agenda</vt:lpstr>
      <vt:lpstr>HTML5</vt:lpstr>
      <vt:lpstr>Final Thoughts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and Website Design</dc:title>
  <dc:creator>Windows User</dc:creator>
  <cp:lastModifiedBy>Ted Pattison</cp:lastModifiedBy>
  <cp:revision>126</cp:revision>
  <dcterms:created xsi:type="dcterms:W3CDTF">2012-07-07T16:17:22Z</dcterms:created>
  <dcterms:modified xsi:type="dcterms:W3CDTF">2014-01-30T16:52:45Z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