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2"/>
  </p:notesMasterIdLst>
  <p:handoutMasterIdLst>
    <p:handoutMasterId r:id="rId33"/>
  </p:handoutMasterIdLst>
  <p:sldIdLst>
    <p:sldId id="279"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70193" autoAdjust="0"/>
  </p:normalViewPr>
  <p:slideViewPr>
    <p:cSldViewPr>
      <p:cViewPr varScale="1">
        <p:scale>
          <a:sx n="79" d="100"/>
          <a:sy n="79" d="100"/>
        </p:scale>
        <p:origin x="2256" y="84"/>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This module covers creating and applying a customized composed look to a team site. The module begins by reviewing the OOB look, and how to make simple modifications to them. Next you will learn to create custom font and color files that can be used to create a composed look. The last section addresses when and how to create a custom master page and CSS to add to the font and color files to create a fully branded team site.</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569736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theme file is an xml file that holds the color information</a:t>
            </a:r>
            <a:r>
              <a:rPr lang="en-US" baseline="0" dirty="0" smtClean="0"/>
              <a:t> for the 90 elements that call color in a Composed Look. The file accepts hex with transparency, but be aware of what browsers the site will be used in. There are 2 different ways to create a custom theme file. One is by manually modifying the XML. The second is through software called the SharePoint Color Palette Tool.</a:t>
            </a:r>
            <a:endParaRPr lang="en-US" dirty="0"/>
          </a:p>
        </p:txBody>
      </p:sp>
    </p:spTree>
    <p:extLst>
      <p:ext uri="{BB962C8B-B14F-4D97-AF65-F5344CB8AC3E}">
        <p14:creationId xmlns:p14="http://schemas.microsoft.com/office/powerpoint/2010/main" val="3211335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create a custom theme file using an XML editor, start with an OOB .</a:t>
            </a:r>
            <a:r>
              <a:rPr lang="en-US" baseline="0" dirty="0" err="1" smtClean="0"/>
              <a:t>spcolor</a:t>
            </a:r>
            <a:r>
              <a:rPr lang="en-US" baseline="0" dirty="0" smtClean="0"/>
              <a:t> file and edit as needed. This is </a:t>
            </a:r>
            <a:r>
              <a:rPr lang="en-US" dirty="0" smtClean="0"/>
              <a:t>a good option</a:t>
            </a:r>
            <a:r>
              <a:rPr lang="en-US" baseline="0" dirty="0" smtClean="0"/>
              <a:t> if you want to do a find and replace for your colors.</a:t>
            </a:r>
            <a:endParaRPr lang="en-US" dirty="0"/>
          </a:p>
        </p:txBody>
      </p:sp>
    </p:spTree>
    <p:extLst>
      <p:ext uri="{BB962C8B-B14F-4D97-AF65-F5344CB8AC3E}">
        <p14:creationId xmlns:p14="http://schemas.microsoft.com/office/powerpoint/2010/main" val="2692724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SharePoint Color Palette Tool is great if you want full control over your color scheme and are not sure what colors you want or aren’t comfortable modifying the XML.</a:t>
            </a:r>
            <a:endParaRPr lang="en-US" dirty="0"/>
          </a:p>
        </p:txBody>
      </p:sp>
    </p:spTree>
    <p:extLst>
      <p:ext uri="{BB962C8B-B14F-4D97-AF65-F5344CB8AC3E}">
        <p14:creationId xmlns:p14="http://schemas.microsoft.com/office/powerpoint/2010/main" val="907370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tool has a simple interface, with multiple</a:t>
            </a:r>
            <a:r>
              <a:rPr lang="en-US" baseline="0" dirty="0" smtClean="0"/>
              <a:t> ways to group the color slots on the left, and a big preview pane to view the changes as you make them.</a:t>
            </a:r>
            <a:endParaRPr lang="en-US" dirty="0"/>
          </a:p>
        </p:txBody>
      </p:sp>
    </p:spTree>
    <p:extLst>
      <p:ext uri="{BB962C8B-B14F-4D97-AF65-F5344CB8AC3E}">
        <p14:creationId xmlns:p14="http://schemas.microsoft.com/office/powerpoint/2010/main" val="1871658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083495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create a custom file file using an XML editor, start with an OOB .</a:t>
            </a:r>
            <a:r>
              <a:rPr lang="en-US" baseline="0" dirty="0" err="1" smtClean="0"/>
              <a:t>spfile</a:t>
            </a:r>
            <a:r>
              <a:rPr lang="en-US" baseline="0" dirty="0" smtClean="0"/>
              <a:t> file and edit as needed.</a:t>
            </a:r>
            <a:endParaRPr lang="en-US" dirty="0"/>
          </a:p>
        </p:txBody>
      </p:sp>
    </p:spTree>
    <p:extLst>
      <p:ext uri="{BB962C8B-B14F-4D97-AF65-F5344CB8AC3E}">
        <p14:creationId xmlns:p14="http://schemas.microsoft.com/office/powerpoint/2010/main" val="1802384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a:t>
            </a:r>
            <a:r>
              <a:rPr lang="en-US" baseline="0" dirty="0" smtClean="0"/>
              <a:t> if you want to do a find and replace.</a:t>
            </a:r>
            <a:endParaRPr lang="en-US" dirty="0"/>
          </a:p>
        </p:txBody>
      </p:sp>
    </p:spTree>
    <p:extLst>
      <p:ext uri="{BB962C8B-B14F-4D97-AF65-F5344CB8AC3E}">
        <p14:creationId xmlns:p14="http://schemas.microsoft.com/office/powerpoint/2010/main" val="1642523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spfont</a:t>
            </a:r>
            <a:r>
              <a:rPr lang="en-US" baseline="0" dirty="0" smtClean="0"/>
              <a:t> file accepts both web safe fonts and web fonts. Use the markup provided if you’d like to use a web font.</a:t>
            </a:r>
            <a:endParaRPr lang="en-US" dirty="0"/>
          </a:p>
        </p:txBody>
      </p:sp>
    </p:spTree>
    <p:extLst>
      <p:ext uri="{BB962C8B-B14F-4D97-AF65-F5344CB8AC3E}">
        <p14:creationId xmlns:p14="http://schemas.microsoft.com/office/powerpoint/2010/main" val="2134975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04347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094885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background image can really be loaded anywhere</a:t>
            </a:r>
            <a:r>
              <a:rPr lang="en-US" baseline="0" dirty="0" smtClean="0"/>
              <a:t> in the site. But since it’s part of the Composed Look, and not a content image, it’s helpful to put it in a location where other users can access it and accidentally modify or delete it. </a:t>
            </a:r>
            <a:endParaRPr lang="en-US" dirty="0"/>
          </a:p>
        </p:txBody>
      </p:sp>
    </p:spTree>
    <p:extLst>
      <p:ext uri="{BB962C8B-B14F-4D97-AF65-F5344CB8AC3E}">
        <p14:creationId xmlns:p14="http://schemas.microsoft.com/office/powerpoint/2010/main" val="4014302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all your files have been uploaded</a:t>
            </a:r>
            <a:r>
              <a:rPr lang="en-US" baseline="0" dirty="0" smtClean="0"/>
              <a:t> you can create your custom Composed Look. In the Composed Looks Gallery, select “Create New.” Here you can link to the .</a:t>
            </a:r>
            <a:r>
              <a:rPr lang="en-US" baseline="0" dirty="0" err="1" smtClean="0"/>
              <a:t>spcolor</a:t>
            </a:r>
            <a:r>
              <a:rPr lang="en-US" baseline="0" dirty="0" smtClean="0"/>
              <a:t>, background image and .</a:t>
            </a:r>
            <a:r>
              <a:rPr lang="en-US" baseline="0" dirty="0" err="1" smtClean="0"/>
              <a:t>spfont</a:t>
            </a:r>
            <a:r>
              <a:rPr lang="en-US" baseline="0" dirty="0" smtClean="0"/>
              <a:t> file you created and uploaded. If you don’t select a master page, the default master page will be used. The Display Order dictates what order the looks are in the Composed Look Gallery. Once you hit “Save,” you’ll see your custom composed </a:t>
            </a:r>
            <a:r>
              <a:rPr lang="en-US" baseline="0" smtClean="0"/>
              <a:t>look available </a:t>
            </a:r>
            <a:r>
              <a:rPr lang="en-US" baseline="0" dirty="0" smtClean="0"/>
              <a:t>in the gallery.</a:t>
            </a:r>
            <a:endParaRPr lang="en-US" dirty="0"/>
          </a:p>
        </p:txBody>
      </p:sp>
    </p:spTree>
    <p:extLst>
      <p:ext uri="{BB962C8B-B14F-4D97-AF65-F5344CB8AC3E}">
        <p14:creationId xmlns:p14="http://schemas.microsoft.com/office/powerpoint/2010/main" val="2948625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593380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a:t>
            </a:r>
            <a:r>
              <a:rPr lang="en-US" baseline="0" dirty="0" smtClean="0"/>
              <a:t> quick review from Module 3 of what a Composed Look is. </a:t>
            </a:r>
            <a:r>
              <a:rPr lang="en-US" dirty="0" smtClean="0"/>
              <a:t>Branding Team Sites in SharePoint 2013 is done with Composed</a:t>
            </a:r>
            <a:r>
              <a:rPr lang="en-US" baseline="0" dirty="0" smtClean="0"/>
              <a:t> Looks. Composed Looks is Microsoft’s solution that allows users to build themes as simple or complex as they wish, depending on their desired level of effort and time available.</a:t>
            </a:r>
          </a:p>
          <a:p>
            <a:endParaRPr lang="en-US" baseline="0" dirty="0" smtClean="0"/>
          </a:p>
          <a:p>
            <a:r>
              <a:rPr lang="en-US" baseline="0" dirty="0" smtClean="0"/>
              <a:t>The main difference between Themes and Composed Looks is easily updatable files associated with each.</a:t>
            </a:r>
            <a:endParaRPr lang="en-US" dirty="0" smtClean="0"/>
          </a:p>
          <a:p>
            <a:r>
              <a:rPr lang="en-US" dirty="0" smtClean="0"/>
              <a:t>Theme:</a:t>
            </a:r>
            <a:r>
              <a:rPr lang="en-US" baseline="0" dirty="0" smtClean="0"/>
              <a:t> color and font</a:t>
            </a:r>
          </a:p>
          <a:p>
            <a:r>
              <a:rPr lang="en-US" baseline="0" dirty="0" smtClean="0"/>
              <a:t>Composed Look: color, font, background image, master pages (potential to add css here)</a:t>
            </a:r>
            <a:endParaRPr lang="en-US" dirty="0"/>
          </a:p>
        </p:txBody>
      </p:sp>
    </p:spTree>
    <p:extLst>
      <p:ext uri="{BB962C8B-B14F-4D97-AF65-F5344CB8AC3E}">
        <p14:creationId xmlns:p14="http://schemas.microsoft.com/office/powerpoint/2010/main" val="2533349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Master page we’ve talked about quite a bit through this course. We’ll get into the details of the theme file, background image, and font scheme</a:t>
            </a:r>
            <a:r>
              <a:rPr lang="en-US" baseline="0" dirty="0" smtClean="0"/>
              <a:t> later on in the module.</a:t>
            </a:r>
            <a:endParaRPr lang="en-US" dirty="0"/>
          </a:p>
        </p:txBody>
      </p:sp>
    </p:spTree>
    <p:extLst>
      <p:ext uri="{BB962C8B-B14F-4D97-AF65-F5344CB8AC3E}">
        <p14:creationId xmlns:p14="http://schemas.microsoft.com/office/powerpoint/2010/main" val="3341774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4 main elements that can be customized in a Composed Look. A custom CSS can be added as part of the custom master page. The site logo can be changed as well, but this is done in the site settings, not the Composed Look.</a:t>
            </a:r>
          </a:p>
        </p:txBody>
      </p:sp>
    </p:spTree>
    <p:extLst>
      <p:ext uri="{BB962C8B-B14F-4D97-AF65-F5344CB8AC3E}">
        <p14:creationId xmlns:p14="http://schemas.microsoft.com/office/powerpoint/2010/main" val="3132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836344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2 ways to brand a Composed Look:</a:t>
            </a:r>
          </a:p>
          <a:p>
            <a:pPr marL="171450" indent="-171450">
              <a:buFont typeface="Arial" panose="020B0604020202020204" pitchFamily="34" charset="0"/>
              <a:buChar char="•"/>
            </a:pPr>
            <a:r>
              <a:rPr lang="en-US" dirty="0" smtClean="0"/>
              <a:t>Easy - modify</a:t>
            </a:r>
            <a:r>
              <a:rPr lang="en-US" baseline="0" dirty="0" smtClean="0"/>
              <a:t> an OOB Composed Look</a:t>
            </a:r>
          </a:p>
          <a:p>
            <a:pPr marL="171450" indent="-171450">
              <a:buFont typeface="Arial" panose="020B0604020202020204" pitchFamily="34" charset="0"/>
              <a:buChar char="•"/>
            </a:pPr>
            <a:r>
              <a:rPr lang="en-US" baseline="0" dirty="0" smtClean="0"/>
              <a:t>Moderate - create a custom Composed Look</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With both option, the designer can change the logo, master page, color scheme, font selection and background image. The difference is in the level of control and change over these elements. </a:t>
            </a:r>
          </a:p>
          <a:p>
            <a:endParaRPr lang="en-US" dirty="0"/>
          </a:p>
        </p:txBody>
      </p:sp>
    </p:spTree>
    <p:extLst>
      <p:ext uri="{BB962C8B-B14F-4D97-AF65-F5344CB8AC3E}">
        <p14:creationId xmlns:p14="http://schemas.microsoft.com/office/powerpoint/2010/main" val="1269918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3418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Along</a:t>
            </a:r>
            <a:r>
              <a:rPr lang="en-US" baseline="0" dirty="0" smtClean="0"/>
              <a:t> with the 17 OOB Composed Looks, SharePoint has 32 color schemes and 7 fonts schemes to choose from. A different background image can easily be added by simply dragging and dropping it into the image box on the left under the logo. You also have the option to preview what your modifications will look like on your home page before you apply the look with the, “Try it Out” option.</a:t>
            </a:r>
            <a:endParaRPr lang="en-US" dirty="0"/>
          </a:p>
        </p:txBody>
      </p:sp>
    </p:spTree>
    <p:extLst>
      <p:ext uri="{BB962C8B-B14F-4D97-AF65-F5344CB8AC3E}">
        <p14:creationId xmlns:p14="http://schemas.microsoft.com/office/powerpoint/2010/main" val="12190685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microsoft.com/en-us/download/details.aspx?id=3818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Composed Looks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Modifying a Composed Look</a:t>
            </a:r>
            <a:endParaRPr lang="en-US" dirty="0"/>
          </a:p>
        </p:txBody>
      </p:sp>
    </p:spTree>
    <p:extLst>
      <p:ext uri="{BB962C8B-B14F-4D97-AF65-F5344CB8AC3E}">
        <p14:creationId xmlns:p14="http://schemas.microsoft.com/office/powerpoint/2010/main" val="2971392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a:t>Anatomy of a Composed Look</a:t>
            </a:r>
          </a:p>
          <a:p>
            <a:pPr>
              <a:buFont typeface="Wingdings" panose="05000000000000000000" pitchFamily="2" charset="2"/>
              <a:buChar char="ü"/>
            </a:pPr>
            <a:r>
              <a:rPr lang="en-US" sz="2400" dirty="0" smtClean="0"/>
              <a:t>Modifying a Composed Look</a:t>
            </a:r>
            <a:endParaRPr lang="en-US" sz="2400" dirty="0"/>
          </a:p>
          <a:p>
            <a:pPr>
              <a:buFont typeface="Wingdings" panose="05000000000000000000" pitchFamily="2" charset="2"/>
              <a:buChar char="Ø"/>
            </a:pPr>
            <a:r>
              <a:rPr lang="en-US" sz="2400" dirty="0"/>
              <a:t>Creating and Configuring Custom Composed Looks</a:t>
            </a:r>
          </a:p>
          <a:p>
            <a:pPr>
              <a:buFont typeface="Wingdings" panose="05000000000000000000" pitchFamily="2" charset="2"/>
              <a:buChar char="§"/>
            </a:pPr>
            <a:r>
              <a:rPr lang="en-US" sz="2400" dirty="0" smtClean="0"/>
              <a:t>Creating </a:t>
            </a:r>
            <a:r>
              <a:rPr lang="en-US" sz="2400" dirty="0"/>
              <a:t>an .</a:t>
            </a:r>
            <a:r>
              <a:rPr lang="en-US" sz="2400" dirty="0" err="1"/>
              <a:t>spfont</a:t>
            </a:r>
            <a:r>
              <a:rPr lang="en-US" sz="2400" dirty="0"/>
              <a:t> file for a custom Composed Look</a:t>
            </a:r>
          </a:p>
          <a:p>
            <a:pPr>
              <a:buFont typeface="Wingdings" panose="05000000000000000000" pitchFamily="2" charset="2"/>
              <a:buChar char="§"/>
            </a:pPr>
            <a:r>
              <a:rPr lang="en-US" sz="2400" dirty="0" smtClean="0"/>
              <a:t>Creating </a:t>
            </a:r>
            <a:r>
              <a:rPr lang="en-US" sz="2400" dirty="0"/>
              <a:t>an .</a:t>
            </a:r>
            <a:r>
              <a:rPr lang="en-US" sz="2400" dirty="0" err="1"/>
              <a:t>spcolor</a:t>
            </a:r>
            <a:r>
              <a:rPr lang="en-US" sz="2400" dirty="0"/>
              <a:t> file using the Color Palette Tool</a:t>
            </a:r>
          </a:p>
          <a:p>
            <a:pPr>
              <a:buFont typeface="Wingdings" panose="05000000000000000000" pitchFamily="2" charset="2"/>
              <a:buChar char="§"/>
            </a:pPr>
            <a:r>
              <a:rPr lang="en-US" sz="2400" dirty="0" smtClean="0"/>
              <a:t>Packaging </a:t>
            </a:r>
            <a:r>
              <a:rPr lang="en-US" sz="2400" dirty="0"/>
              <a:t>and Distribution</a:t>
            </a:r>
          </a:p>
        </p:txBody>
      </p:sp>
    </p:spTree>
    <p:extLst>
      <p:ext uri="{BB962C8B-B14F-4D97-AF65-F5344CB8AC3E}">
        <p14:creationId xmlns:p14="http://schemas.microsoft.com/office/powerpoint/2010/main" val="3054026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Theme (Color) File – .</a:t>
            </a:r>
            <a:r>
              <a:rPr lang="en-US" dirty="0" err="1" smtClean="0"/>
              <a:t>spcolor</a:t>
            </a:r>
            <a:endParaRPr lang="en-US" dirty="0"/>
          </a:p>
        </p:txBody>
      </p:sp>
      <p:sp>
        <p:nvSpPr>
          <p:cNvPr id="4" name="Content Placeholder 3"/>
          <p:cNvSpPr>
            <a:spLocks noGrp="1"/>
          </p:cNvSpPr>
          <p:nvPr>
            <p:ph idx="1"/>
          </p:nvPr>
        </p:nvSpPr>
        <p:spPr/>
        <p:txBody>
          <a:bodyPr/>
          <a:lstStyle/>
          <a:p>
            <a:r>
              <a:rPr lang="en-US" dirty="0" smtClean="0"/>
              <a:t>Color palette information stored in an xml</a:t>
            </a:r>
          </a:p>
          <a:p>
            <a:pPr lvl="1"/>
            <a:r>
              <a:rPr lang="en-US" dirty="0" smtClean="0"/>
              <a:t>Uses </a:t>
            </a:r>
            <a:r>
              <a:rPr lang="en-US" sz="2000" b="1" dirty="0" smtClean="0">
                <a:solidFill>
                  <a:srgbClr val="800000"/>
                </a:solidFill>
              </a:rPr>
              <a:t>.</a:t>
            </a:r>
            <a:r>
              <a:rPr lang="en-US" sz="2000" b="1" dirty="0" err="1" smtClean="0">
                <a:solidFill>
                  <a:srgbClr val="800000"/>
                </a:solidFill>
              </a:rPr>
              <a:t>spcolor</a:t>
            </a:r>
            <a:r>
              <a:rPr lang="en-US" dirty="0" smtClean="0"/>
              <a:t> </a:t>
            </a:r>
            <a:r>
              <a:rPr lang="en-US" dirty="0" smtClean="0"/>
              <a:t>file extension</a:t>
            </a:r>
            <a:endParaRPr lang="en-US" dirty="0" smtClean="0"/>
          </a:p>
          <a:p>
            <a:pPr lvl="1"/>
            <a:endParaRPr lang="en-US" dirty="0" smtClean="0"/>
          </a:p>
          <a:p>
            <a:r>
              <a:rPr lang="en-US" sz="2400" b="1" dirty="0" smtClean="0">
                <a:solidFill>
                  <a:srgbClr val="800000"/>
                </a:solidFill>
              </a:rPr>
              <a:t>.</a:t>
            </a:r>
            <a:r>
              <a:rPr lang="en-US" sz="2400" b="1" dirty="0" err="1" smtClean="0">
                <a:solidFill>
                  <a:srgbClr val="800000"/>
                </a:solidFill>
              </a:rPr>
              <a:t>spcolor</a:t>
            </a:r>
            <a:r>
              <a:rPr lang="en-US" dirty="0" smtClean="0"/>
              <a:t> </a:t>
            </a:r>
            <a:r>
              <a:rPr lang="en-US" dirty="0" smtClean="0"/>
              <a:t>file accepts </a:t>
            </a:r>
            <a:r>
              <a:rPr lang="en-US" dirty="0" smtClean="0"/>
              <a:t>hex, hex with transparency</a:t>
            </a:r>
          </a:p>
          <a:p>
            <a:pPr lvl="1"/>
            <a:r>
              <a:rPr lang="en-US" dirty="0" smtClean="0"/>
              <a:t>Be aware of browser compatibility</a:t>
            </a:r>
          </a:p>
          <a:p>
            <a:pPr lvl="1"/>
            <a:endParaRPr lang="en-US" dirty="0" smtClean="0"/>
          </a:p>
          <a:p>
            <a:r>
              <a:rPr lang="en-US" dirty="0" smtClean="0"/>
              <a:t>Two </a:t>
            </a:r>
            <a:r>
              <a:rPr lang="en-US" dirty="0" smtClean="0"/>
              <a:t>ways to create custom </a:t>
            </a:r>
            <a:r>
              <a:rPr lang="en-US" sz="2400" b="1" dirty="0" smtClean="0">
                <a:solidFill>
                  <a:srgbClr val="800000"/>
                </a:solidFill>
              </a:rPr>
              <a:t>.</a:t>
            </a:r>
            <a:r>
              <a:rPr lang="en-US" sz="2400" b="1" dirty="0" err="1" smtClean="0">
                <a:solidFill>
                  <a:srgbClr val="800000"/>
                </a:solidFill>
              </a:rPr>
              <a:t>spcolor</a:t>
            </a:r>
            <a:r>
              <a:rPr lang="en-US" dirty="0" smtClean="0"/>
              <a:t> file</a:t>
            </a:r>
          </a:p>
          <a:p>
            <a:pPr marL="804862" lvl="1" indent="-457200">
              <a:buFont typeface="+mj-lt"/>
              <a:buAutoNum type="arabicPeriod"/>
            </a:pPr>
            <a:r>
              <a:rPr lang="en-US" dirty="0" smtClean="0"/>
              <a:t>XML editor</a:t>
            </a:r>
          </a:p>
          <a:p>
            <a:pPr marL="804862" lvl="1" indent="-457200">
              <a:buFont typeface="+mj-lt"/>
              <a:buAutoNum type="arabicPeriod"/>
            </a:pPr>
            <a:r>
              <a:rPr lang="en-US" dirty="0"/>
              <a:t>SharePoint Color Palette </a:t>
            </a:r>
            <a:r>
              <a:rPr lang="en-US" dirty="0" smtClean="0"/>
              <a:t>Tool</a:t>
            </a:r>
          </a:p>
          <a:p>
            <a:endParaRPr lang="en-US" dirty="0"/>
          </a:p>
        </p:txBody>
      </p:sp>
    </p:spTree>
    <p:extLst>
      <p:ext uri="{BB962C8B-B14F-4D97-AF65-F5344CB8AC3E}">
        <p14:creationId xmlns:p14="http://schemas.microsoft.com/office/powerpoint/2010/main" val="2572802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spcolor</a:t>
            </a:r>
            <a:r>
              <a:rPr lang="en-US" dirty="0" smtClean="0"/>
              <a:t> with XML editor</a:t>
            </a:r>
            <a:endParaRPr lang="en-US" dirty="0"/>
          </a:p>
        </p:txBody>
      </p:sp>
      <p:sp>
        <p:nvSpPr>
          <p:cNvPr id="3" name="Content Placeholder 2"/>
          <p:cNvSpPr>
            <a:spLocks noGrp="1"/>
          </p:cNvSpPr>
          <p:nvPr>
            <p:ph idx="1"/>
          </p:nvPr>
        </p:nvSpPr>
        <p:spPr/>
        <p:txBody>
          <a:bodyPr/>
          <a:lstStyle/>
          <a:p>
            <a:r>
              <a:rPr lang="en-US" dirty="0" smtClean="0"/>
              <a:t>Start with an OOB </a:t>
            </a:r>
            <a:r>
              <a:rPr lang="en-US" sz="2400" b="1" dirty="0" smtClean="0">
                <a:solidFill>
                  <a:srgbClr val="800000"/>
                </a:solidFill>
              </a:rPr>
              <a:t>.</a:t>
            </a:r>
            <a:r>
              <a:rPr lang="en-US" sz="2400" b="1" dirty="0" err="1" smtClean="0">
                <a:solidFill>
                  <a:srgbClr val="800000"/>
                </a:solidFill>
              </a:rPr>
              <a:t>spcolor</a:t>
            </a:r>
            <a:r>
              <a:rPr lang="en-US" dirty="0" smtClean="0"/>
              <a:t> file</a:t>
            </a:r>
          </a:p>
          <a:p>
            <a:r>
              <a:rPr lang="en-US" dirty="0" smtClean="0"/>
              <a:t>Modify values</a:t>
            </a:r>
          </a:p>
          <a:p>
            <a:pPr lvl="1"/>
            <a:r>
              <a:rPr lang="en-US" dirty="0" smtClean="0"/>
              <a:t>90 items</a:t>
            </a:r>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539" t="13542" r="53366" b="52461"/>
          <a:stretch/>
        </p:blipFill>
        <p:spPr bwMode="auto">
          <a:xfrm>
            <a:off x="742950" y="2996250"/>
            <a:ext cx="7791450" cy="3537900"/>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79933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spcolor</a:t>
            </a:r>
            <a:r>
              <a:rPr lang="en-US" dirty="0" smtClean="0"/>
              <a:t> with SharePoint Color Palette Tool</a:t>
            </a:r>
            <a:endParaRPr lang="en-US" dirty="0"/>
          </a:p>
        </p:txBody>
      </p:sp>
      <p:sp>
        <p:nvSpPr>
          <p:cNvPr id="3" name="Content Placeholder 2"/>
          <p:cNvSpPr>
            <a:spLocks noGrp="1"/>
          </p:cNvSpPr>
          <p:nvPr>
            <p:ph idx="1"/>
          </p:nvPr>
        </p:nvSpPr>
        <p:spPr/>
        <p:txBody>
          <a:bodyPr>
            <a:normAutofit/>
          </a:bodyPr>
          <a:lstStyle/>
          <a:p>
            <a:r>
              <a:rPr lang="en-US" dirty="0" smtClean="0"/>
              <a:t>Free software from Microsoft</a:t>
            </a:r>
          </a:p>
          <a:p>
            <a:pPr marL="347662" lvl="1" indent="0">
              <a:buNone/>
            </a:pPr>
            <a:r>
              <a:rPr lang="en-US" sz="2000" dirty="0">
                <a:hlinkClick r:id="rId3"/>
              </a:rPr>
              <a:t>http://</a:t>
            </a:r>
            <a:r>
              <a:rPr lang="en-US" sz="2000" dirty="0" smtClean="0">
                <a:hlinkClick r:id="rId3"/>
              </a:rPr>
              <a:t>www.microsoft.com/en-us/download/details.aspx?id=38182</a:t>
            </a:r>
            <a:r>
              <a:rPr lang="en-US" sz="2000" dirty="0" smtClean="0"/>
              <a:t> </a:t>
            </a:r>
          </a:p>
          <a:p>
            <a:pPr marL="469900" indent="-457200">
              <a:lnSpc>
                <a:spcPct val="150000"/>
              </a:lnSpc>
            </a:pPr>
            <a:r>
              <a:rPr lang="en-US" dirty="0" smtClean="0"/>
              <a:t>Default </a:t>
            </a:r>
            <a:r>
              <a:rPr lang="en-US" sz="2400" b="1" dirty="0" smtClean="0">
                <a:solidFill>
                  <a:srgbClr val="800000"/>
                </a:solidFill>
              </a:rPr>
              <a:t>.</a:t>
            </a:r>
            <a:r>
              <a:rPr lang="en-US" sz="2400" b="1" dirty="0" err="1" smtClean="0">
                <a:solidFill>
                  <a:srgbClr val="800000"/>
                </a:solidFill>
              </a:rPr>
              <a:t>spcolor</a:t>
            </a:r>
            <a:r>
              <a:rPr lang="en-US" dirty="0" smtClean="0"/>
              <a:t> file with software is Office</a:t>
            </a:r>
          </a:p>
          <a:p>
            <a:pPr marL="804862" lvl="1" indent="-457200"/>
            <a:r>
              <a:rPr lang="en-US" dirty="0" smtClean="0"/>
              <a:t>Can open and modify any </a:t>
            </a:r>
            <a:r>
              <a:rPr lang="en-US" sz="2000" b="1" dirty="0" smtClean="0">
                <a:solidFill>
                  <a:srgbClr val="800000"/>
                </a:solidFill>
              </a:rPr>
              <a:t>.</a:t>
            </a:r>
            <a:r>
              <a:rPr lang="en-US" sz="2000" b="1" dirty="0" err="1" smtClean="0">
                <a:solidFill>
                  <a:srgbClr val="800000"/>
                </a:solidFill>
              </a:rPr>
              <a:t>spcolor</a:t>
            </a:r>
            <a:r>
              <a:rPr lang="en-US" dirty="0" smtClean="0"/>
              <a:t> file</a:t>
            </a:r>
          </a:p>
          <a:p>
            <a:pPr>
              <a:lnSpc>
                <a:spcPct val="150000"/>
              </a:lnSpc>
            </a:pPr>
            <a:r>
              <a:rPr lang="en-US" dirty="0" smtClean="0"/>
              <a:t>Select custom color</a:t>
            </a:r>
          </a:p>
          <a:p>
            <a:pPr lvl="1"/>
            <a:r>
              <a:rPr lang="en-US" dirty="0" smtClean="0"/>
              <a:t>Entering in the color code</a:t>
            </a:r>
          </a:p>
          <a:p>
            <a:pPr lvl="1"/>
            <a:r>
              <a:rPr lang="en-US" dirty="0" smtClean="0"/>
              <a:t>Using color picker</a:t>
            </a:r>
            <a:endParaRPr lang="en-US" dirty="0"/>
          </a:p>
          <a:p>
            <a:pPr marL="12700" indent="0">
              <a:buNone/>
            </a:pPr>
            <a:endParaRPr lang="en-US" dirty="0"/>
          </a:p>
          <a:p>
            <a:pPr marL="12700" indent="0">
              <a:buNone/>
            </a:pPr>
            <a:r>
              <a:rPr lang="en-US" sz="2000" dirty="0" smtClean="0">
                <a:solidFill>
                  <a:srgbClr val="74001E"/>
                </a:solidFill>
              </a:rPr>
              <a:t>A color slot mapping list is available in the student resources folder.</a:t>
            </a:r>
          </a:p>
        </p:txBody>
      </p:sp>
    </p:spTree>
    <p:extLst>
      <p:ext uri="{BB962C8B-B14F-4D97-AF65-F5344CB8AC3E}">
        <p14:creationId xmlns:p14="http://schemas.microsoft.com/office/powerpoint/2010/main" val="2641124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Color Palette Tool</a:t>
            </a:r>
            <a:endParaRPr lang="en-US" dirty="0"/>
          </a:p>
        </p:txBody>
      </p:sp>
      <p:sp>
        <p:nvSpPr>
          <p:cNvPr id="3" name="Content Placeholder 2"/>
          <p:cNvSpPr>
            <a:spLocks noGrp="1"/>
          </p:cNvSpPr>
          <p:nvPr>
            <p:ph idx="1"/>
          </p:nvPr>
        </p:nvSpPr>
        <p:spPr/>
        <p:txBody>
          <a:bodyPr/>
          <a:lstStyle/>
          <a:p>
            <a:r>
              <a:rPr lang="en-US" dirty="0"/>
              <a:t>Preview </a:t>
            </a:r>
            <a:r>
              <a:rPr lang="en-US" dirty="0" smtClean="0"/>
              <a:t>pane</a:t>
            </a:r>
          </a:p>
          <a:p>
            <a:pPr lvl="1"/>
            <a:r>
              <a:rPr lang="en-US" dirty="0" smtClean="0"/>
              <a:t>Colors, background image, master page</a:t>
            </a:r>
            <a:endParaRPr lang="en-US" dirty="0"/>
          </a:p>
          <a:p>
            <a:pPr marL="0" indent="0">
              <a:buNone/>
            </a:pPr>
            <a:endParaRPr lang="en-US" dirty="0"/>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369" t="583" r="4612" b="6510"/>
          <a:stretch/>
        </p:blipFill>
        <p:spPr bwMode="auto">
          <a:xfrm>
            <a:off x="838200" y="2487206"/>
            <a:ext cx="7086601" cy="4158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1213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 Custom .</a:t>
            </a:r>
            <a:r>
              <a:rPr lang="en-US" dirty="0" err="1" smtClean="0"/>
              <a:t>spcolor</a:t>
            </a:r>
            <a:r>
              <a:rPr lang="en-US" dirty="0" smtClean="0"/>
              <a:t> File</a:t>
            </a:r>
            <a:endParaRPr lang="en-US" dirty="0"/>
          </a:p>
        </p:txBody>
      </p:sp>
    </p:spTree>
    <p:extLst>
      <p:ext uri="{BB962C8B-B14F-4D97-AF65-F5344CB8AC3E}">
        <p14:creationId xmlns:p14="http://schemas.microsoft.com/office/powerpoint/2010/main" val="3220623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a:t>Anatomy of a Composed Look</a:t>
            </a:r>
          </a:p>
          <a:p>
            <a:pPr>
              <a:buFont typeface="Wingdings" panose="05000000000000000000" pitchFamily="2" charset="2"/>
              <a:buChar char="ü"/>
            </a:pPr>
            <a:r>
              <a:rPr lang="en-US" sz="2400" dirty="0" smtClean="0"/>
              <a:t>Modifying a Composed Look</a:t>
            </a:r>
            <a:endParaRPr lang="en-US" sz="2400" dirty="0"/>
          </a:p>
          <a:p>
            <a:pPr>
              <a:buFont typeface="Wingdings" panose="05000000000000000000" pitchFamily="2" charset="2"/>
              <a:buChar char="ü"/>
            </a:pPr>
            <a:r>
              <a:rPr lang="en-US" sz="2400" dirty="0"/>
              <a:t>Creating an .</a:t>
            </a:r>
            <a:r>
              <a:rPr lang="en-US" sz="2400" dirty="0" err="1"/>
              <a:t>spcolor</a:t>
            </a:r>
            <a:r>
              <a:rPr lang="en-US" sz="2400" dirty="0"/>
              <a:t> file using the Color Palette Tool</a:t>
            </a:r>
          </a:p>
          <a:p>
            <a:pPr>
              <a:buFont typeface="Wingdings" panose="05000000000000000000" pitchFamily="2" charset="2"/>
              <a:buChar char="Ø"/>
            </a:pPr>
            <a:r>
              <a:rPr lang="en-US" sz="2400" dirty="0" smtClean="0"/>
              <a:t>Creating </a:t>
            </a:r>
            <a:r>
              <a:rPr lang="en-US" sz="2400" dirty="0"/>
              <a:t>an .</a:t>
            </a:r>
            <a:r>
              <a:rPr lang="en-US" sz="2400" dirty="0" err="1"/>
              <a:t>spfont</a:t>
            </a:r>
            <a:r>
              <a:rPr lang="en-US" sz="2400" dirty="0"/>
              <a:t> file for a custom Composed Look</a:t>
            </a:r>
          </a:p>
          <a:p>
            <a:pPr>
              <a:buFont typeface="Wingdings" panose="05000000000000000000" pitchFamily="2" charset="2"/>
              <a:buChar char="§"/>
            </a:pPr>
            <a:r>
              <a:rPr lang="en-US" sz="2400" dirty="0" smtClean="0"/>
              <a:t>Creating </a:t>
            </a:r>
            <a:r>
              <a:rPr lang="en-US" sz="2400" dirty="0"/>
              <a:t>and Configuring Custom Composed Looks</a:t>
            </a:r>
          </a:p>
          <a:p>
            <a:pPr>
              <a:buFont typeface="Wingdings" panose="05000000000000000000" pitchFamily="2" charset="2"/>
              <a:buChar char="§"/>
            </a:pPr>
            <a:r>
              <a:rPr lang="en-US" sz="2400" dirty="0"/>
              <a:t>Packaging and Distribution</a:t>
            </a:r>
          </a:p>
        </p:txBody>
      </p:sp>
    </p:spTree>
    <p:extLst>
      <p:ext uri="{BB962C8B-B14F-4D97-AF65-F5344CB8AC3E}">
        <p14:creationId xmlns:p14="http://schemas.microsoft.com/office/powerpoint/2010/main" val="2991014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Font File – .</a:t>
            </a:r>
            <a:r>
              <a:rPr lang="en-US" dirty="0" err="1" smtClean="0"/>
              <a:t>spfont</a:t>
            </a:r>
            <a:endParaRPr lang="en-US" dirty="0"/>
          </a:p>
        </p:txBody>
      </p:sp>
      <p:sp>
        <p:nvSpPr>
          <p:cNvPr id="4" name="Content Placeholder 3"/>
          <p:cNvSpPr>
            <a:spLocks noGrp="1"/>
          </p:cNvSpPr>
          <p:nvPr>
            <p:ph idx="1"/>
          </p:nvPr>
        </p:nvSpPr>
        <p:spPr/>
        <p:txBody>
          <a:bodyPr>
            <a:normAutofit/>
          </a:bodyPr>
          <a:lstStyle/>
          <a:p>
            <a:r>
              <a:rPr lang="en-US" sz="2400" dirty="0" smtClean="0"/>
              <a:t>Font information stored in an xml</a:t>
            </a:r>
          </a:p>
          <a:p>
            <a:pPr lvl="1"/>
            <a:r>
              <a:rPr lang="en-US" sz="2000" dirty="0" smtClean="0"/>
              <a:t>Uses .</a:t>
            </a:r>
            <a:r>
              <a:rPr lang="en-US" sz="1800" b="1" dirty="0" err="1" smtClean="0">
                <a:solidFill>
                  <a:srgbClr val="800000"/>
                </a:solidFill>
              </a:rPr>
              <a:t>spfont</a:t>
            </a:r>
            <a:r>
              <a:rPr lang="en-US" sz="2000" dirty="0" smtClean="0"/>
              <a:t> </a:t>
            </a:r>
            <a:r>
              <a:rPr lang="en-US" sz="2000" dirty="0" smtClean="0"/>
              <a:t>file extension</a:t>
            </a:r>
            <a:endParaRPr lang="en-US" sz="2000" dirty="0" smtClean="0"/>
          </a:p>
          <a:p>
            <a:pPr>
              <a:lnSpc>
                <a:spcPct val="150000"/>
              </a:lnSpc>
            </a:pPr>
            <a:r>
              <a:rPr lang="en-US" sz="2400" dirty="0" smtClean="0"/>
              <a:t>Font settings </a:t>
            </a:r>
            <a:r>
              <a:rPr lang="en-US" sz="2400" dirty="0" smtClean="0"/>
              <a:t>structured into </a:t>
            </a:r>
            <a:r>
              <a:rPr lang="en-US" sz="2400" dirty="0" smtClean="0"/>
              <a:t>four main </a:t>
            </a:r>
            <a:r>
              <a:rPr lang="en-US" sz="2400" dirty="0" smtClean="0"/>
              <a:t>areas</a:t>
            </a:r>
          </a:p>
          <a:p>
            <a:pPr marL="804862" lvl="1" indent="-457200">
              <a:buFont typeface="+mj-lt"/>
              <a:buAutoNum type="arabicPeriod"/>
            </a:pPr>
            <a:r>
              <a:rPr lang="en-US" sz="1800" dirty="0" smtClean="0"/>
              <a:t>Title</a:t>
            </a:r>
          </a:p>
          <a:p>
            <a:pPr marL="804862" lvl="1" indent="-457200">
              <a:buFont typeface="+mj-lt"/>
              <a:buAutoNum type="arabicPeriod"/>
            </a:pPr>
            <a:r>
              <a:rPr lang="en-US" sz="1800" dirty="0" smtClean="0"/>
              <a:t>Navigation</a:t>
            </a:r>
          </a:p>
          <a:p>
            <a:pPr marL="804862" lvl="1" indent="-457200">
              <a:buFont typeface="+mj-lt"/>
              <a:buAutoNum type="arabicPeriod"/>
            </a:pPr>
            <a:r>
              <a:rPr lang="en-US" sz="1800" dirty="0" smtClean="0"/>
              <a:t>Heading</a:t>
            </a:r>
          </a:p>
          <a:p>
            <a:pPr marL="804862" lvl="1" indent="-457200">
              <a:buFont typeface="+mj-lt"/>
              <a:buAutoNum type="arabicPeriod"/>
            </a:pPr>
            <a:r>
              <a:rPr lang="en-US" sz="1800" dirty="0"/>
              <a:t>B</a:t>
            </a:r>
            <a:r>
              <a:rPr lang="en-US" sz="1800" dirty="0" smtClean="0"/>
              <a:t>ody</a:t>
            </a:r>
          </a:p>
          <a:p>
            <a:pPr>
              <a:lnSpc>
                <a:spcPct val="200000"/>
              </a:lnSpc>
            </a:pPr>
            <a:r>
              <a:rPr lang="en-US" sz="2000" b="1" dirty="0" smtClean="0">
                <a:solidFill>
                  <a:srgbClr val="800000"/>
                </a:solidFill>
              </a:rPr>
              <a:t>.</a:t>
            </a:r>
            <a:r>
              <a:rPr lang="en-US" sz="2000" b="1" dirty="0" err="1" smtClean="0">
                <a:solidFill>
                  <a:srgbClr val="800000"/>
                </a:solidFill>
              </a:rPr>
              <a:t>spfont</a:t>
            </a:r>
            <a:r>
              <a:rPr lang="en-US" sz="2400" dirty="0" smtClean="0"/>
              <a:t> file accepts </a:t>
            </a:r>
            <a:r>
              <a:rPr lang="en-US" sz="2400" dirty="0" smtClean="0"/>
              <a:t>hex, RGBA</a:t>
            </a:r>
          </a:p>
          <a:p>
            <a:pPr lvl="1"/>
            <a:r>
              <a:rPr lang="en-US" sz="2000" dirty="0" smtClean="0"/>
              <a:t>Be aware of browser compatibility</a:t>
            </a:r>
          </a:p>
          <a:p>
            <a:pPr marL="12700" indent="0">
              <a:lnSpc>
                <a:spcPct val="200000"/>
              </a:lnSpc>
              <a:buNone/>
            </a:pPr>
            <a:r>
              <a:rPr lang="en-US" sz="1800" dirty="0" smtClean="0">
                <a:solidFill>
                  <a:srgbClr val="74001E"/>
                </a:solidFill>
              </a:rPr>
              <a:t>A </a:t>
            </a:r>
            <a:r>
              <a:rPr lang="en-US" sz="1800" dirty="0" smtClean="0">
                <a:solidFill>
                  <a:srgbClr val="74001E"/>
                </a:solidFill>
              </a:rPr>
              <a:t>font </a:t>
            </a:r>
            <a:r>
              <a:rPr lang="en-US" sz="1800" dirty="0">
                <a:solidFill>
                  <a:srgbClr val="74001E"/>
                </a:solidFill>
              </a:rPr>
              <a:t>slot mapping list is available in the student resources folder</a:t>
            </a:r>
            <a:endParaRPr lang="en-US" sz="2400" dirty="0" smtClean="0"/>
          </a:p>
        </p:txBody>
      </p:sp>
    </p:spTree>
    <p:extLst>
      <p:ext uri="{BB962C8B-B14F-4D97-AF65-F5344CB8AC3E}">
        <p14:creationId xmlns:p14="http://schemas.microsoft.com/office/powerpoint/2010/main" val="16044884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802" t="13766" r="51198" b="50717"/>
          <a:stretch/>
        </p:blipFill>
        <p:spPr bwMode="auto">
          <a:xfrm>
            <a:off x="762000" y="3006860"/>
            <a:ext cx="7772399" cy="3527290"/>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a:t>
            </a:r>
            <a:r>
              <a:rPr lang="en-US" dirty="0" err="1" smtClean="0"/>
              <a:t>spfont</a:t>
            </a:r>
            <a:r>
              <a:rPr lang="en-US" dirty="0" smtClean="0"/>
              <a:t> with XML editor</a:t>
            </a:r>
            <a:endParaRPr lang="en-US" dirty="0"/>
          </a:p>
        </p:txBody>
      </p:sp>
      <p:sp>
        <p:nvSpPr>
          <p:cNvPr id="3" name="Content Placeholder 2"/>
          <p:cNvSpPr>
            <a:spLocks noGrp="1"/>
          </p:cNvSpPr>
          <p:nvPr>
            <p:ph idx="1"/>
          </p:nvPr>
        </p:nvSpPr>
        <p:spPr/>
        <p:txBody>
          <a:bodyPr/>
          <a:lstStyle/>
          <a:p>
            <a:r>
              <a:rPr lang="en-US" dirty="0" smtClean="0"/>
              <a:t>Start with an OOB </a:t>
            </a:r>
            <a:r>
              <a:rPr lang="en-US" sz="2400" b="1" dirty="0" smtClean="0">
                <a:solidFill>
                  <a:srgbClr val="800000"/>
                </a:solidFill>
              </a:rPr>
              <a:t>.</a:t>
            </a:r>
            <a:r>
              <a:rPr lang="en-US" sz="2400" b="1" dirty="0" err="1" smtClean="0">
                <a:solidFill>
                  <a:srgbClr val="800000"/>
                </a:solidFill>
              </a:rPr>
              <a:t>spfont</a:t>
            </a:r>
            <a:r>
              <a:rPr lang="en-US" dirty="0" smtClean="0"/>
              <a:t> file</a:t>
            </a:r>
          </a:p>
          <a:p>
            <a:r>
              <a:rPr lang="en-US" dirty="0" smtClean="0"/>
              <a:t>Modify values</a:t>
            </a:r>
          </a:p>
          <a:p>
            <a:pPr lvl="1"/>
            <a:r>
              <a:rPr lang="en-US" dirty="0" smtClean="0"/>
              <a:t>32 items</a:t>
            </a:r>
            <a:endParaRPr lang="en-US" dirty="0"/>
          </a:p>
        </p:txBody>
      </p:sp>
    </p:spTree>
    <p:extLst>
      <p:ext uri="{BB962C8B-B14F-4D97-AF65-F5344CB8AC3E}">
        <p14:creationId xmlns:p14="http://schemas.microsoft.com/office/powerpoint/2010/main" val="1936423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a:t>Anatomy of a Composed </a:t>
            </a:r>
            <a:r>
              <a:rPr lang="en-US" sz="2400" dirty="0" smtClean="0"/>
              <a:t>Look</a:t>
            </a:r>
          </a:p>
          <a:p>
            <a:pPr>
              <a:buFont typeface="Wingdings" panose="05000000000000000000" pitchFamily="2" charset="2"/>
              <a:buChar char="§"/>
            </a:pPr>
            <a:r>
              <a:rPr lang="en-US" sz="2400" dirty="0" smtClean="0"/>
              <a:t>Modifying a Composed Look</a:t>
            </a:r>
            <a:endParaRPr lang="en-US" sz="2400" dirty="0"/>
          </a:p>
          <a:p>
            <a:pPr>
              <a:buFont typeface="Wingdings" panose="05000000000000000000" pitchFamily="2" charset="2"/>
              <a:buChar char="§"/>
            </a:pPr>
            <a:r>
              <a:rPr lang="en-US" sz="2400" dirty="0"/>
              <a:t>Creating an .</a:t>
            </a:r>
            <a:r>
              <a:rPr lang="en-US" sz="2400" dirty="0" err="1"/>
              <a:t>spcolor</a:t>
            </a:r>
            <a:r>
              <a:rPr lang="en-US" sz="2400" dirty="0"/>
              <a:t> file using the Color Palette Tool</a:t>
            </a:r>
          </a:p>
          <a:p>
            <a:pPr>
              <a:buFont typeface="Wingdings" panose="05000000000000000000" pitchFamily="2" charset="2"/>
              <a:buChar char="§"/>
            </a:pPr>
            <a:r>
              <a:rPr lang="en-US" sz="2400" dirty="0" smtClean="0"/>
              <a:t>Creating </a:t>
            </a:r>
            <a:r>
              <a:rPr lang="en-US" sz="2400" dirty="0"/>
              <a:t>an .</a:t>
            </a:r>
            <a:r>
              <a:rPr lang="en-US" sz="2400" dirty="0" err="1"/>
              <a:t>spfont</a:t>
            </a:r>
            <a:r>
              <a:rPr lang="en-US" sz="2400" dirty="0"/>
              <a:t> file for a custom Composed Look</a:t>
            </a:r>
          </a:p>
          <a:p>
            <a:pPr>
              <a:buFont typeface="Wingdings" panose="05000000000000000000" pitchFamily="2" charset="2"/>
              <a:buChar char="§"/>
            </a:pPr>
            <a:r>
              <a:rPr lang="en-US" sz="2400" dirty="0" smtClean="0"/>
              <a:t>Creating </a:t>
            </a:r>
            <a:r>
              <a:rPr lang="en-US" sz="2400" dirty="0"/>
              <a:t>and Configuring Custom Composed Looks</a:t>
            </a:r>
          </a:p>
          <a:p>
            <a:pPr>
              <a:buFont typeface="Wingdings" panose="05000000000000000000" pitchFamily="2" charset="2"/>
              <a:buChar char="§"/>
            </a:pPr>
            <a:r>
              <a:rPr lang="en-US" sz="2400" dirty="0" smtClean="0"/>
              <a:t>Packaging </a:t>
            </a:r>
            <a:r>
              <a:rPr lang="en-US" sz="2400" dirty="0"/>
              <a:t>and Distribution</a:t>
            </a:r>
          </a:p>
        </p:txBody>
      </p:sp>
    </p:spTree>
    <p:extLst>
      <p:ext uri="{BB962C8B-B14F-4D97-AF65-F5344CB8AC3E}">
        <p14:creationId xmlns:p14="http://schemas.microsoft.com/office/powerpoint/2010/main" val="941505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Types</a:t>
            </a:r>
            <a:endParaRPr lang="en-US" dirty="0"/>
          </a:p>
        </p:txBody>
      </p:sp>
      <p:sp>
        <p:nvSpPr>
          <p:cNvPr id="3" name="Content Placeholder 2"/>
          <p:cNvSpPr>
            <a:spLocks noGrp="1"/>
          </p:cNvSpPr>
          <p:nvPr>
            <p:ph idx="1"/>
          </p:nvPr>
        </p:nvSpPr>
        <p:spPr/>
        <p:txBody>
          <a:bodyPr/>
          <a:lstStyle/>
          <a:p>
            <a:r>
              <a:rPr lang="en-US" dirty="0" smtClean="0"/>
              <a:t>Web safe font and web font accepted</a:t>
            </a:r>
          </a:p>
          <a:p>
            <a:r>
              <a:rPr lang="en-US" dirty="0" smtClean="0"/>
              <a:t>Markup required for web font</a:t>
            </a:r>
          </a:p>
          <a:p>
            <a:pPr lvl="2"/>
            <a:r>
              <a:rPr lang="en-US" sz="1600" b="1" dirty="0">
                <a:solidFill>
                  <a:schemeClr val="tx1">
                    <a:lumMod val="65000"/>
                    <a:lumOff val="35000"/>
                  </a:schemeClr>
                </a:solidFill>
              </a:rPr>
              <a:t>&lt;</a:t>
            </a:r>
            <a:r>
              <a:rPr lang="en-US" sz="1600" b="1" dirty="0" err="1"/>
              <a:t>s:latin</a:t>
            </a:r>
            <a:r>
              <a:rPr lang="en-US" sz="1600" b="1" dirty="0"/>
              <a:t> typeface</a:t>
            </a:r>
            <a:r>
              <a:rPr lang="en-US" sz="1600" b="1" dirty="0">
                <a:solidFill>
                  <a:schemeClr val="tx1">
                    <a:lumMod val="65000"/>
                    <a:lumOff val="35000"/>
                  </a:schemeClr>
                </a:solidFill>
              </a:rPr>
              <a:t>="</a:t>
            </a:r>
            <a:r>
              <a:rPr lang="en-US" sz="1600" b="1" dirty="0" err="1">
                <a:solidFill>
                  <a:schemeClr val="tx1">
                    <a:lumMod val="65000"/>
                    <a:lumOff val="35000"/>
                  </a:schemeClr>
                </a:solidFill>
              </a:rPr>
              <a:t>FontName</a:t>
            </a:r>
            <a:r>
              <a:rPr lang="en-US" sz="1600" b="1" dirty="0">
                <a:solidFill>
                  <a:schemeClr val="tx1">
                    <a:lumMod val="65000"/>
                    <a:lumOff val="35000"/>
                  </a:schemeClr>
                </a:solidFill>
              </a:rPr>
              <a:t>" </a:t>
            </a:r>
            <a:r>
              <a:rPr lang="en-US" sz="1600" b="1" dirty="0" smtClean="0">
                <a:solidFill>
                  <a:schemeClr val="tx1">
                    <a:lumMod val="65000"/>
                    <a:lumOff val="35000"/>
                  </a:schemeClr>
                </a:solidFill>
              </a:rPr>
              <a:t/>
            </a:r>
            <a:br>
              <a:rPr lang="en-US" sz="1600" b="1" dirty="0" smtClean="0">
                <a:solidFill>
                  <a:schemeClr val="tx1">
                    <a:lumMod val="65000"/>
                    <a:lumOff val="35000"/>
                  </a:schemeClr>
                </a:solidFill>
              </a:rPr>
            </a:br>
            <a:r>
              <a:rPr lang="en-US" sz="1600" b="1" dirty="0" smtClean="0"/>
              <a:t>         </a:t>
            </a:r>
            <a:r>
              <a:rPr lang="en-US" sz="1600" b="1" dirty="0" err="1" smtClean="0"/>
              <a:t>eotsrc</a:t>
            </a:r>
            <a:r>
              <a:rPr lang="en-US" sz="1600" b="1" dirty="0">
                <a:solidFill>
                  <a:schemeClr val="tx1">
                    <a:lumMod val="65000"/>
                    <a:lumOff val="35000"/>
                  </a:schemeClr>
                </a:solidFill>
              </a:rPr>
              <a:t>="</a:t>
            </a:r>
            <a:r>
              <a:rPr lang="en-US" sz="1600" b="1" dirty="0" err="1">
                <a:solidFill>
                  <a:schemeClr val="tx1">
                    <a:lumMod val="65000"/>
                    <a:lumOff val="35000"/>
                  </a:schemeClr>
                </a:solidFill>
              </a:rPr>
              <a:t>EotFile</a:t>
            </a:r>
            <a:r>
              <a:rPr lang="en-US" sz="1600" b="1" dirty="0">
                <a:solidFill>
                  <a:schemeClr val="tx1">
                    <a:lumMod val="65000"/>
                    <a:lumOff val="35000"/>
                  </a:schemeClr>
                </a:solidFill>
              </a:rPr>
              <a:t>" </a:t>
            </a:r>
            <a:r>
              <a:rPr lang="en-US" sz="1600" b="1" dirty="0" smtClean="0"/>
              <a:t/>
            </a:r>
            <a:br>
              <a:rPr lang="en-US" sz="1600" b="1" dirty="0" smtClean="0"/>
            </a:br>
            <a:r>
              <a:rPr lang="en-US" sz="1600" b="1" dirty="0" smtClean="0"/>
              <a:t>         </a:t>
            </a:r>
            <a:r>
              <a:rPr lang="en-US" sz="1600" b="1" dirty="0" err="1" smtClean="0"/>
              <a:t>woffsrc</a:t>
            </a:r>
            <a:r>
              <a:rPr lang="en-US" sz="1600" b="1" dirty="0">
                <a:solidFill>
                  <a:schemeClr val="tx1">
                    <a:lumMod val="65000"/>
                    <a:lumOff val="35000"/>
                  </a:schemeClr>
                </a:solidFill>
              </a:rPr>
              <a:t>="</a:t>
            </a:r>
            <a:r>
              <a:rPr lang="en-US" sz="1600" b="1" dirty="0" err="1">
                <a:solidFill>
                  <a:schemeClr val="tx1">
                    <a:lumMod val="65000"/>
                    <a:lumOff val="35000"/>
                  </a:schemeClr>
                </a:solidFill>
              </a:rPr>
              <a:t>WoffFile</a:t>
            </a:r>
            <a:r>
              <a:rPr lang="en-US" sz="1600" b="1" dirty="0" smtClean="0">
                <a:solidFill>
                  <a:schemeClr val="tx1">
                    <a:lumMod val="65000"/>
                    <a:lumOff val="35000"/>
                  </a:schemeClr>
                </a:solidFill>
              </a:rPr>
              <a:t>"</a:t>
            </a:r>
            <a:r>
              <a:rPr lang="en-US" sz="1600" b="1" dirty="0" smtClean="0"/>
              <a:t/>
            </a:r>
            <a:br>
              <a:rPr lang="en-US" sz="1600" b="1" dirty="0" smtClean="0"/>
            </a:br>
            <a:r>
              <a:rPr lang="en-US" sz="1600" b="1" dirty="0" smtClean="0"/>
              <a:t>         </a:t>
            </a:r>
            <a:r>
              <a:rPr lang="en-US" sz="1600" b="1" dirty="0" err="1" smtClean="0"/>
              <a:t>ttfsrc</a:t>
            </a:r>
            <a:r>
              <a:rPr lang="en-US" sz="1600" b="1" dirty="0">
                <a:solidFill>
                  <a:schemeClr val="tx1">
                    <a:lumMod val="65000"/>
                    <a:lumOff val="35000"/>
                  </a:schemeClr>
                </a:solidFill>
              </a:rPr>
              <a:t>="</a:t>
            </a:r>
            <a:r>
              <a:rPr lang="en-US" sz="1600" b="1" dirty="0" err="1">
                <a:solidFill>
                  <a:schemeClr val="tx1">
                    <a:lumMod val="65000"/>
                    <a:lumOff val="35000"/>
                  </a:schemeClr>
                </a:solidFill>
              </a:rPr>
              <a:t>TtfFile</a:t>
            </a:r>
            <a:r>
              <a:rPr lang="en-US" sz="1600" b="1" dirty="0">
                <a:solidFill>
                  <a:schemeClr val="tx1">
                    <a:lumMod val="65000"/>
                    <a:lumOff val="35000"/>
                  </a:schemeClr>
                </a:solidFill>
              </a:rPr>
              <a:t>" </a:t>
            </a:r>
            <a:r>
              <a:rPr lang="en-US" sz="1600" b="1" dirty="0" smtClean="0"/>
              <a:t/>
            </a:r>
            <a:br>
              <a:rPr lang="en-US" sz="1600" b="1" dirty="0" smtClean="0"/>
            </a:br>
            <a:r>
              <a:rPr lang="en-US" sz="1600" b="1" dirty="0" smtClean="0"/>
              <a:t>         </a:t>
            </a:r>
            <a:r>
              <a:rPr lang="en-US" sz="1600" b="1" dirty="0" err="1" smtClean="0"/>
              <a:t>svgsrc</a:t>
            </a:r>
            <a:r>
              <a:rPr lang="en-US" sz="1600" b="1" dirty="0">
                <a:solidFill>
                  <a:schemeClr val="tx1">
                    <a:lumMod val="65000"/>
                    <a:lumOff val="35000"/>
                  </a:schemeClr>
                </a:solidFill>
              </a:rPr>
              <a:t>="</a:t>
            </a:r>
            <a:r>
              <a:rPr lang="en-US" sz="1600" b="1" dirty="0" err="1">
                <a:solidFill>
                  <a:schemeClr val="tx1">
                    <a:lumMod val="65000"/>
                    <a:lumOff val="35000"/>
                  </a:schemeClr>
                </a:solidFill>
              </a:rPr>
              <a:t>SvgFile</a:t>
            </a:r>
            <a:r>
              <a:rPr lang="en-US" sz="1600" b="1" dirty="0" smtClean="0">
                <a:solidFill>
                  <a:schemeClr val="tx1">
                    <a:lumMod val="65000"/>
                    <a:lumOff val="35000"/>
                  </a:schemeClr>
                </a:solidFill>
              </a:rPr>
              <a:t>"</a:t>
            </a:r>
            <a:r>
              <a:rPr lang="en-US" sz="1600" b="1" dirty="0" smtClean="0"/>
              <a:t/>
            </a:r>
            <a:br>
              <a:rPr lang="en-US" sz="1600" b="1" dirty="0" smtClean="0"/>
            </a:br>
            <a:r>
              <a:rPr lang="en-US" sz="1600" b="1" dirty="0" smtClean="0"/>
              <a:t>         </a:t>
            </a:r>
            <a:r>
              <a:rPr lang="en-US" sz="1600" b="1" dirty="0" err="1" smtClean="0">
                <a:solidFill>
                  <a:srgbClr val="C00000"/>
                </a:solidFill>
              </a:rPr>
              <a:t>largeimgsrc</a:t>
            </a:r>
            <a:r>
              <a:rPr lang="en-US" sz="1600" b="1" dirty="0">
                <a:solidFill>
                  <a:schemeClr val="tx1">
                    <a:lumMod val="65000"/>
                    <a:lumOff val="35000"/>
                  </a:schemeClr>
                </a:solidFill>
              </a:rPr>
              <a:t>="</a:t>
            </a:r>
            <a:r>
              <a:rPr lang="en-US" sz="1600" b="1" dirty="0" err="1">
                <a:solidFill>
                  <a:schemeClr val="tx1">
                    <a:lumMod val="65000"/>
                    <a:lumOff val="35000"/>
                  </a:schemeClr>
                </a:solidFill>
              </a:rPr>
              <a:t>LargeImgFile</a:t>
            </a:r>
            <a:r>
              <a:rPr lang="en-US" sz="1600" b="1" dirty="0" smtClean="0">
                <a:solidFill>
                  <a:schemeClr val="tx1">
                    <a:lumMod val="65000"/>
                    <a:lumOff val="35000"/>
                  </a:schemeClr>
                </a:solidFill>
              </a:rPr>
              <a:t>"</a:t>
            </a:r>
            <a:r>
              <a:rPr lang="en-US" sz="1600" b="1" dirty="0" smtClean="0"/>
              <a:t/>
            </a:r>
            <a:br>
              <a:rPr lang="en-US" sz="1600" b="1" dirty="0" smtClean="0"/>
            </a:br>
            <a:r>
              <a:rPr lang="en-US" sz="1600" b="1" dirty="0" smtClean="0"/>
              <a:t>         </a:t>
            </a:r>
            <a:r>
              <a:rPr lang="en-US" sz="1600" b="1" dirty="0" err="1" smtClean="0">
                <a:solidFill>
                  <a:srgbClr val="C00000"/>
                </a:solidFill>
              </a:rPr>
              <a:t>smallimgsrc</a:t>
            </a:r>
            <a:r>
              <a:rPr lang="en-US" sz="1600" b="1" dirty="0">
                <a:solidFill>
                  <a:schemeClr val="tx1">
                    <a:lumMod val="65000"/>
                    <a:lumOff val="35000"/>
                  </a:schemeClr>
                </a:solidFill>
              </a:rPr>
              <a:t>="</a:t>
            </a:r>
            <a:r>
              <a:rPr lang="en-US" sz="1600" b="1" dirty="0" err="1">
                <a:solidFill>
                  <a:schemeClr val="tx1">
                    <a:lumMod val="65000"/>
                    <a:lumOff val="35000"/>
                  </a:schemeClr>
                </a:solidFill>
              </a:rPr>
              <a:t>SmallImgFile</a:t>
            </a:r>
            <a:r>
              <a:rPr lang="en-US" sz="1600" b="1" dirty="0">
                <a:solidFill>
                  <a:schemeClr val="tx1">
                    <a:lumMod val="65000"/>
                    <a:lumOff val="35000"/>
                  </a:schemeClr>
                </a:solidFill>
              </a:rPr>
              <a:t>" </a:t>
            </a:r>
            <a:r>
              <a:rPr lang="en-US" sz="1600" b="1" dirty="0" smtClean="0">
                <a:solidFill>
                  <a:schemeClr val="tx1">
                    <a:lumMod val="65000"/>
                    <a:lumOff val="35000"/>
                  </a:schemeClr>
                </a:solidFill>
              </a:rPr>
              <a:t>/&gt;</a:t>
            </a:r>
            <a:endParaRPr lang="en-US" sz="1600" b="1" dirty="0" smtClean="0">
              <a:solidFill>
                <a:schemeClr val="tx1">
                  <a:lumMod val="65000"/>
                  <a:lumOff val="35000"/>
                </a:schemeClr>
              </a:solidFill>
            </a:endParaRPr>
          </a:p>
          <a:p>
            <a:pPr>
              <a:lnSpc>
                <a:spcPct val="150000"/>
              </a:lnSpc>
            </a:pPr>
            <a:r>
              <a:rPr lang="en-US" dirty="0" smtClean="0"/>
              <a:t>Attributes shown in </a:t>
            </a:r>
            <a:r>
              <a:rPr lang="en-US" dirty="0" smtClean="0"/>
              <a:t>red optional</a:t>
            </a:r>
          </a:p>
          <a:p>
            <a:pPr lvl="1"/>
            <a:r>
              <a:rPr lang="en-US" dirty="0" smtClean="0"/>
              <a:t>Used for thumbnail image in font scheme picker</a:t>
            </a:r>
          </a:p>
        </p:txBody>
      </p:sp>
      <p:sp>
        <p:nvSpPr>
          <p:cNvPr id="4" name="Rectangle 3"/>
          <p:cNvSpPr/>
          <p:nvPr/>
        </p:nvSpPr>
        <p:spPr>
          <a:xfrm>
            <a:off x="1066800" y="2487168"/>
            <a:ext cx="4953000" cy="185623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026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 Custom .</a:t>
            </a:r>
            <a:r>
              <a:rPr lang="en-US" dirty="0" err="1" smtClean="0"/>
              <a:t>spfont</a:t>
            </a:r>
            <a:r>
              <a:rPr lang="en-US" dirty="0" smtClean="0"/>
              <a:t> file</a:t>
            </a:r>
            <a:endParaRPr lang="en-US" dirty="0"/>
          </a:p>
        </p:txBody>
      </p:sp>
    </p:spTree>
    <p:extLst>
      <p:ext uri="{BB962C8B-B14F-4D97-AF65-F5344CB8AC3E}">
        <p14:creationId xmlns:p14="http://schemas.microsoft.com/office/powerpoint/2010/main" val="37640516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a:t>Anatomy of a Composed Look</a:t>
            </a:r>
          </a:p>
          <a:p>
            <a:pPr>
              <a:buFont typeface="Wingdings" panose="05000000000000000000" pitchFamily="2" charset="2"/>
              <a:buChar char="ü"/>
            </a:pPr>
            <a:r>
              <a:rPr lang="en-US" sz="2400" dirty="0" smtClean="0"/>
              <a:t>Modifying a Composed Look</a:t>
            </a:r>
            <a:endParaRPr lang="en-US" sz="2400" dirty="0"/>
          </a:p>
          <a:p>
            <a:pPr>
              <a:buFont typeface="Wingdings" panose="05000000000000000000" pitchFamily="2" charset="2"/>
              <a:buChar char="ü"/>
            </a:pPr>
            <a:r>
              <a:rPr lang="en-US" sz="2400" dirty="0"/>
              <a:t>Creating an .</a:t>
            </a:r>
            <a:r>
              <a:rPr lang="en-US" sz="2400" dirty="0" err="1"/>
              <a:t>spcolor</a:t>
            </a:r>
            <a:r>
              <a:rPr lang="en-US" sz="2400" dirty="0"/>
              <a:t> file using the Color Palette Tool</a:t>
            </a:r>
          </a:p>
          <a:p>
            <a:pPr>
              <a:buFont typeface="Wingdings" panose="05000000000000000000" pitchFamily="2" charset="2"/>
              <a:buChar char="ü"/>
            </a:pPr>
            <a:r>
              <a:rPr lang="en-US" sz="2400" dirty="0" smtClean="0"/>
              <a:t>Creating </a:t>
            </a:r>
            <a:r>
              <a:rPr lang="en-US" sz="2400" dirty="0"/>
              <a:t>an .</a:t>
            </a:r>
            <a:r>
              <a:rPr lang="en-US" sz="2400" dirty="0" err="1"/>
              <a:t>spfont</a:t>
            </a:r>
            <a:r>
              <a:rPr lang="en-US" sz="2400" dirty="0"/>
              <a:t> file for a custom Composed Look</a:t>
            </a:r>
          </a:p>
          <a:p>
            <a:pPr>
              <a:buFont typeface="Wingdings" panose="05000000000000000000" pitchFamily="2" charset="2"/>
              <a:buChar char="Ø"/>
            </a:pPr>
            <a:r>
              <a:rPr lang="en-US" sz="2400" dirty="0" smtClean="0"/>
              <a:t>Creating </a:t>
            </a:r>
            <a:r>
              <a:rPr lang="en-US" sz="2400" dirty="0"/>
              <a:t>and Configuring Custom Composed Looks</a:t>
            </a:r>
          </a:p>
          <a:p>
            <a:pPr>
              <a:buFont typeface="Wingdings" panose="05000000000000000000" pitchFamily="2" charset="2"/>
              <a:buChar char="ü"/>
            </a:pPr>
            <a:r>
              <a:rPr lang="en-US" sz="2400" dirty="0"/>
              <a:t>Packaging and Distribution</a:t>
            </a:r>
          </a:p>
        </p:txBody>
      </p:sp>
    </p:spTree>
    <p:extLst>
      <p:ext uri="{BB962C8B-B14F-4D97-AF65-F5344CB8AC3E}">
        <p14:creationId xmlns:p14="http://schemas.microsoft.com/office/powerpoint/2010/main" val="2630099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sp>
        <p:nvSpPr>
          <p:cNvPr id="3" name="Content Placeholder 2"/>
          <p:cNvSpPr>
            <a:spLocks noGrp="1"/>
          </p:cNvSpPr>
          <p:nvPr>
            <p:ph idx="1"/>
          </p:nvPr>
        </p:nvSpPr>
        <p:spPr/>
        <p:txBody>
          <a:bodyPr/>
          <a:lstStyle/>
          <a:p>
            <a:r>
              <a:rPr lang="en-US" dirty="0" smtClean="0"/>
              <a:t>Upload Composed Look files to SharePoint</a:t>
            </a:r>
          </a:p>
          <a:p>
            <a:pPr lvl="1"/>
            <a:r>
              <a:rPr lang="en-US" sz="2000" b="1" dirty="0" smtClean="0">
                <a:solidFill>
                  <a:srgbClr val="800000"/>
                </a:solidFill>
              </a:rPr>
              <a:t>.</a:t>
            </a:r>
            <a:r>
              <a:rPr lang="en-US" sz="2000" b="1" dirty="0" err="1" smtClean="0">
                <a:solidFill>
                  <a:srgbClr val="800000"/>
                </a:solidFill>
              </a:rPr>
              <a:t>spfont</a:t>
            </a:r>
            <a:r>
              <a:rPr lang="en-US" dirty="0" smtClean="0"/>
              <a:t> and </a:t>
            </a:r>
            <a:r>
              <a:rPr lang="en-US" sz="2000" b="1" dirty="0" smtClean="0">
                <a:solidFill>
                  <a:srgbClr val="800000"/>
                </a:solidFill>
              </a:rPr>
              <a:t>.</a:t>
            </a:r>
            <a:r>
              <a:rPr lang="en-US" sz="2000" b="1" dirty="0" err="1" smtClean="0">
                <a:solidFill>
                  <a:srgbClr val="800000"/>
                </a:solidFill>
              </a:rPr>
              <a:t>spcolor</a:t>
            </a:r>
            <a:r>
              <a:rPr lang="en-US" dirty="0" smtClean="0"/>
              <a:t> </a:t>
            </a:r>
            <a:r>
              <a:rPr lang="en-US" dirty="0" smtClean="0"/>
              <a:t>files go in15 </a:t>
            </a:r>
            <a:r>
              <a:rPr lang="en-US" dirty="0" smtClean="0"/>
              <a:t>folder in Theme gallery</a:t>
            </a:r>
          </a:p>
          <a:p>
            <a:pPr>
              <a:lnSpc>
                <a:spcPct val="150000"/>
              </a:lnSpc>
            </a:pPr>
            <a:r>
              <a:rPr lang="en-US" dirty="0" smtClean="0"/>
              <a:t>Upload background image to Theme gallery</a:t>
            </a:r>
          </a:p>
        </p:txBody>
      </p:sp>
      <p:grpSp>
        <p:nvGrpSpPr>
          <p:cNvPr id="5" name="Group 4"/>
          <p:cNvGrpSpPr/>
          <p:nvPr/>
        </p:nvGrpSpPr>
        <p:grpSpPr>
          <a:xfrm>
            <a:off x="890155" y="3307818"/>
            <a:ext cx="3048000" cy="3312438"/>
            <a:chOff x="790451" y="2985306"/>
            <a:chExt cx="3048000" cy="3312438"/>
          </a:xfrm>
        </p:grpSpPr>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031" r="67936" b="30990"/>
            <a:stretch/>
          </p:blipFill>
          <p:spPr bwMode="auto">
            <a:xfrm>
              <a:off x="790451" y="2985306"/>
              <a:ext cx="3048000" cy="3312438"/>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Rounded Rectangle 3"/>
            <p:cNvSpPr/>
            <p:nvPr/>
          </p:nvSpPr>
          <p:spPr>
            <a:xfrm>
              <a:off x="2274619" y="5794174"/>
              <a:ext cx="484909" cy="165037"/>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7589" r="61324" b="37541"/>
          <a:stretch/>
        </p:blipFill>
        <p:spPr bwMode="auto">
          <a:xfrm>
            <a:off x="4343400" y="3307818"/>
            <a:ext cx="4152796" cy="3312438"/>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6" name="Right Arrow 5"/>
          <p:cNvSpPr/>
          <p:nvPr/>
        </p:nvSpPr>
        <p:spPr>
          <a:xfrm>
            <a:off x="1828800" y="6089904"/>
            <a:ext cx="457200" cy="173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5100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Custom Composed Look</a:t>
            </a:r>
            <a:endParaRPr lang="en-US" dirty="0"/>
          </a:p>
        </p:txBody>
      </p:sp>
      <p:sp>
        <p:nvSpPr>
          <p:cNvPr id="3" name="Content Placeholder 2"/>
          <p:cNvSpPr>
            <a:spLocks noGrp="1"/>
          </p:cNvSpPr>
          <p:nvPr>
            <p:ph idx="1"/>
          </p:nvPr>
        </p:nvSpPr>
        <p:spPr/>
        <p:txBody>
          <a:bodyPr/>
          <a:lstStyle/>
          <a:p>
            <a:r>
              <a:rPr lang="en-US" dirty="0" smtClean="0"/>
              <a:t>In Composed Looks Gallery, Create New</a:t>
            </a:r>
            <a:endParaRPr lang="en-US" dirty="0"/>
          </a:p>
          <a:p>
            <a:r>
              <a:rPr lang="en-US" dirty="0" smtClean="0"/>
              <a:t>Link to uploaded files and save</a:t>
            </a:r>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798" t="23485" r="43496" b="6872"/>
          <a:stretch/>
        </p:blipFill>
        <p:spPr bwMode="auto">
          <a:xfrm>
            <a:off x="2514600" y="2667000"/>
            <a:ext cx="4038600" cy="3884661"/>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36071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 Custom Composed Look</a:t>
            </a:r>
            <a:endParaRPr lang="en-US" dirty="0"/>
          </a:p>
        </p:txBody>
      </p:sp>
    </p:spTree>
    <p:extLst>
      <p:ext uri="{BB962C8B-B14F-4D97-AF65-F5344CB8AC3E}">
        <p14:creationId xmlns:p14="http://schemas.microsoft.com/office/powerpoint/2010/main" val="3590686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a:t>Anatomy of a Composed Look</a:t>
            </a:r>
          </a:p>
          <a:p>
            <a:pPr>
              <a:buFont typeface="Wingdings" panose="05000000000000000000" pitchFamily="2" charset="2"/>
              <a:buChar char="ü"/>
            </a:pPr>
            <a:r>
              <a:rPr lang="en-US" sz="2400" dirty="0" smtClean="0"/>
              <a:t>Modifying a Composed Look</a:t>
            </a:r>
            <a:endParaRPr lang="en-US" sz="2400" dirty="0"/>
          </a:p>
          <a:p>
            <a:pPr>
              <a:buFont typeface="Wingdings" panose="05000000000000000000" pitchFamily="2" charset="2"/>
              <a:buChar char="ü"/>
            </a:pPr>
            <a:r>
              <a:rPr lang="en-US" sz="2400" dirty="0"/>
              <a:t>Creating an .</a:t>
            </a:r>
            <a:r>
              <a:rPr lang="en-US" sz="2400" dirty="0" err="1"/>
              <a:t>spcolor</a:t>
            </a:r>
            <a:r>
              <a:rPr lang="en-US" sz="2400" dirty="0"/>
              <a:t> file using the Color Palette Tool</a:t>
            </a:r>
          </a:p>
          <a:p>
            <a:pPr>
              <a:buFont typeface="Wingdings" panose="05000000000000000000" pitchFamily="2" charset="2"/>
              <a:buChar char="ü"/>
            </a:pPr>
            <a:r>
              <a:rPr lang="en-US" sz="2400" dirty="0" smtClean="0"/>
              <a:t>Creating </a:t>
            </a:r>
            <a:r>
              <a:rPr lang="en-US" sz="2400" dirty="0"/>
              <a:t>an .</a:t>
            </a:r>
            <a:r>
              <a:rPr lang="en-US" sz="2400" dirty="0" err="1"/>
              <a:t>spfont</a:t>
            </a:r>
            <a:r>
              <a:rPr lang="en-US" sz="2400" dirty="0"/>
              <a:t> file for a custom Composed Look</a:t>
            </a:r>
          </a:p>
          <a:p>
            <a:pPr>
              <a:buFont typeface="Wingdings" panose="05000000000000000000" pitchFamily="2" charset="2"/>
              <a:buChar char="ü"/>
            </a:pPr>
            <a:r>
              <a:rPr lang="en-US" sz="2400" dirty="0" smtClean="0"/>
              <a:t>Creating </a:t>
            </a:r>
            <a:r>
              <a:rPr lang="en-US" sz="2400" dirty="0"/>
              <a:t>and Configuring Custom Composed Looks</a:t>
            </a:r>
          </a:p>
          <a:p>
            <a:pPr>
              <a:buFont typeface="Wingdings" panose="05000000000000000000" pitchFamily="2" charset="2"/>
              <a:buChar char="ü"/>
            </a:pPr>
            <a:r>
              <a:rPr lang="en-US" sz="2400" dirty="0"/>
              <a:t>Packaging and Distribution</a:t>
            </a:r>
          </a:p>
        </p:txBody>
      </p:sp>
    </p:spTree>
    <p:extLst>
      <p:ext uri="{BB962C8B-B14F-4D97-AF65-F5344CB8AC3E}">
        <p14:creationId xmlns:p14="http://schemas.microsoft.com/office/powerpoint/2010/main" val="1287397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Site Design – Composed Looks</a:t>
            </a:r>
            <a:endParaRPr lang="en-US" dirty="0"/>
          </a:p>
        </p:txBody>
      </p:sp>
      <p:sp>
        <p:nvSpPr>
          <p:cNvPr id="3" name="Content Placeholder 2"/>
          <p:cNvSpPr>
            <a:spLocks noGrp="1"/>
          </p:cNvSpPr>
          <p:nvPr>
            <p:ph idx="1"/>
          </p:nvPr>
        </p:nvSpPr>
        <p:spPr/>
        <p:txBody>
          <a:bodyPr>
            <a:normAutofit/>
          </a:bodyPr>
          <a:lstStyle/>
          <a:p>
            <a:r>
              <a:rPr lang="en-US" sz="2400" dirty="0" smtClean="0"/>
              <a:t>More robust version of a “theme”</a:t>
            </a:r>
          </a:p>
          <a:p>
            <a:pPr lvl="1"/>
            <a:endParaRPr lang="en-US" sz="2000" dirty="0" smtClean="0"/>
          </a:p>
          <a:p>
            <a:r>
              <a:rPr lang="en-US" sz="2400" dirty="0" smtClean="0"/>
              <a:t>17 </a:t>
            </a:r>
            <a:r>
              <a:rPr lang="en-US" sz="2400" dirty="0" smtClean="0"/>
              <a:t>OOB Composed Looks</a:t>
            </a:r>
          </a:p>
          <a:p>
            <a:pPr lvl="1"/>
            <a:endParaRPr lang="en-US" sz="2000" dirty="0" smtClean="0"/>
          </a:p>
          <a:p>
            <a:r>
              <a:rPr lang="en-US" sz="2400" dirty="0" smtClean="0"/>
              <a:t>Color &amp; </a:t>
            </a:r>
            <a:r>
              <a:rPr lang="en-US" sz="2400" dirty="0"/>
              <a:t>font easy to customize on OOB Composed Looks</a:t>
            </a:r>
          </a:p>
          <a:p>
            <a:pPr lvl="1"/>
            <a:endParaRPr lang="en-US" sz="2000" dirty="0" smtClean="0"/>
          </a:p>
          <a:p>
            <a:r>
              <a:rPr lang="en-US" sz="2400" dirty="0" smtClean="0"/>
              <a:t>Creating a Custom </a:t>
            </a:r>
            <a:r>
              <a:rPr lang="en-US" sz="2400" dirty="0"/>
              <a:t>Composed Look</a:t>
            </a:r>
          </a:p>
          <a:p>
            <a:pPr lvl="1"/>
            <a:r>
              <a:rPr lang="en-US" sz="2000" dirty="0"/>
              <a:t>Low Level of effort: </a:t>
            </a:r>
            <a:r>
              <a:rPr lang="en-US" sz="2000" dirty="0" smtClean="0"/>
              <a:t>(</a:t>
            </a:r>
            <a:r>
              <a:rPr lang="en-US" sz="2000" dirty="0" smtClean="0">
                <a:solidFill>
                  <a:srgbClr val="800000"/>
                </a:solidFill>
              </a:rPr>
              <a:t>custom color</a:t>
            </a:r>
            <a:r>
              <a:rPr lang="en-US" sz="2000" dirty="0" smtClean="0"/>
              <a:t>) + (</a:t>
            </a:r>
            <a:r>
              <a:rPr lang="en-US" sz="2000" dirty="0" smtClean="0">
                <a:solidFill>
                  <a:srgbClr val="800000"/>
                </a:solidFill>
              </a:rPr>
              <a:t>font</a:t>
            </a:r>
            <a:r>
              <a:rPr lang="en-US" sz="2000" dirty="0" smtClean="0"/>
              <a:t>) + (</a:t>
            </a:r>
            <a:r>
              <a:rPr lang="en-US" sz="2000" dirty="0" smtClean="0">
                <a:solidFill>
                  <a:srgbClr val="800000"/>
                </a:solidFill>
              </a:rPr>
              <a:t>background image</a:t>
            </a:r>
            <a:r>
              <a:rPr lang="en-US" sz="2000" dirty="0" smtClean="0"/>
              <a:t>)</a:t>
            </a:r>
            <a:endParaRPr lang="en-US" sz="2000" dirty="0"/>
          </a:p>
          <a:p>
            <a:pPr lvl="1"/>
            <a:r>
              <a:rPr lang="en-US" sz="2000" dirty="0"/>
              <a:t>High Level of effort: </a:t>
            </a:r>
            <a:r>
              <a:rPr lang="en-US" sz="2000" dirty="0" smtClean="0"/>
              <a:t>(</a:t>
            </a:r>
            <a:r>
              <a:rPr lang="en-US" sz="2000" dirty="0" smtClean="0">
                <a:solidFill>
                  <a:srgbClr val="800000"/>
                </a:solidFill>
              </a:rPr>
              <a:t>all the above</a:t>
            </a:r>
            <a:r>
              <a:rPr lang="en-US" sz="2000" dirty="0" smtClean="0"/>
              <a:t>) + (</a:t>
            </a:r>
            <a:r>
              <a:rPr lang="en-US" sz="2000" dirty="0" smtClean="0">
                <a:solidFill>
                  <a:schemeClr val="accent3">
                    <a:lumMod val="50000"/>
                  </a:schemeClr>
                </a:solidFill>
              </a:rPr>
              <a:t>master page</a:t>
            </a:r>
            <a:r>
              <a:rPr lang="en-US" sz="2000" dirty="0" smtClean="0"/>
              <a:t>) + (</a:t>
            </a:r>
            <a:r>
              <a:rPr lang="en-US" sz="2000" dirty="0" smtClean="0">
                <a:solidFill>
                  <a:schemeClr val="accent5">
                    <a:lumMod val="50000"/>
                  </a:schemeClr>
                </a:solidFill>
              </a:rPr>
              <a:t>CSS</a:t>
            </a:r>
            <a:r>
              <a:rPr lang="en-US" sz="2000" dirty="0" smtClean="0"/>
              <a:t>)</a:t>
            </a:r>
            <a:endParaRPr lang="en-US" sz="2000" dirty="0"/>
          </a:p>
          <a:p>
            <a:pPr marL="0" indent="0">
              <a:buNone/>
            </a:pPr>
            <a:endParaRPr lang="en-US" sz="2400" dirty="0" smtClean="0"/>
          </a:p>
        </p:txBody>
      </p:sp>
    </p:spTree>
    <p:extLst>
      <p:ext uri="{BB962C8B-B14F-4D97-AF65-F5344CB8AC3E}">
        <p14:creationId xmlns:p14="http://schemas.microsoft.com/office/powerpoint/2010/main" val="803691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Composed Look</a:t>
            </a:r>
            <a:endParaRPr lang="en-US" dirty="0"/>
          </a:p>
        </p:txBody>
      </p:sp>
      <p:sp>
        <p:nvSpPr>
          <p:cNvPr id="3" name="Content Placeholder 2"/>
          <p:cNvSpPr>
            <a:spLocks noGrp="1"/>
          </p:cNvSpPr>
          <p:nvPr>
            <p:ph idx="1"/>
          </p:nvPr>
        </p:nvSpPr>
        <p:spPr/>
        <p:txBody>
          <a:bodyPr/>
          <a:lstStyle/>
          <a:p>
            <a:r>
              <a:rPr lang="en-US" dirty="0"/>
              <a:t>Group of files combined to create one theme</a:t>
            </a:r>
          </a:p>
          <a:p>
            <a:endParaRPr lang="en-US" dirty="0" smtClean="0"/>
          </a:p>
          <a:p>
            <a:r>
              <a:rPr lang="en-US" dirty="0" smtClean="0"/>
              <a:t>Composed </a:t>
            </a:r>
            <a:r>
              <a:rPr lang="en-US" dirty="0"/>
              <a:t>Looks </a:t>
            </a:r>
            <a:r>
              <a:rPr lang="en-US" dirty="0" smtClean="0"/>
              <a:t>contain</a:t>
            </a:r>
          </a:p>
          <a:p>
            <a:pPr lvl="1"/>
            <a:r>
              <a:rPr lang="en-US" dirty="0" smtClean="0"/>
              <a:t>Master page: wrapper, holds SharePoint controls</a:t>
            </a:r>
            <a:endParaRPr lang="en-US" dirty="0"/>
          </a:p>
          <a:p>
            <a:pPr lvl="1"/>
            <a:r>
              <a:rPr lang="en-US" dirty="0"/>
              <a:t>Theme </a:t>
            </a:r>
            <a:r>
              <a:rPr lang="en-US" dirty="0" smtClean="0"/>
              <a:t>file: xml, contains color palette information</a:t>
            </a:r>
            <a:endParaRPr lang="en-US" dirty="0"/>
          </a:p>
          <a:p>
            <a:pPr lvl="1"/>
            <a:r>
              <a:rPr lang="en-US" dirty="0"/>
              <a:t>Background </a:t>
            </a:r>
            <a:r>
              <a:rPr lang="en-US" dirty="0" smtClean="0"/>
              <a:t>image: site background image</a:t>
            </a:r>
            <a:endParaRPr lang="en-US" dirty="0"/>
          </a:p>
          <a:p>
            <a:pPr lvl="1"/>
            <a:r>
              <a:rPr lang="en-US" dirty="0"/>
              <a:t>Font </a:t>
            </a:r>
            <a:r>
              <a:rPr lang="en-US" dirty="0" smtClean="0"/>
              <a:t>scheme: xml, contains font information</a:t>
            </a:r>
          </a:p>
          <a:p>
            <a:pPr marL="0" indent="0">
              <a:buNone/>
            </a:pPr>
            <a:endParaRPr lang="en-US" dirty="0"/>
          </a:p>
        </p:txBody>
      </p:sp>
    </p:spTree>
    <p:extLst>
      <p:ext uri="{BB962C8B-B14F-4D97-AF65-F5344CB8AC3E}">
        <p14:creationId xmlns:p14="http://schemas.microsoft.com/office/powerpoint/2010/main" val="2478146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 a Composed Look</a:t>
            </a:r>
            <a:endParaRPr lang="en-US" dirty="0"/>
          </a:p>
        </p:txBody>
      </p:sp>
      <p:sp>
        <p:nvSpPr>
          <p:cNvPr id="3" name="Content Placeholder 2"/>
          <p:cNvSpPr>
            <a:spLocks noGrp="1"/>
          </p:cNvSpPr>
          <p:nvPr>
            <p:ph idx="1"/>
          </p:nvPr>
        </p:nvSpPr>
        <p:spPr/>
        <p:txBody>
          <a:bodyPr/>
          <a:lstStyle/>
          <a:p>
            <a:r>
              <a:rPr lang="en-US" dirty="0" smtClean="0"/>
              <a:t>Elements that can be changed</a:t>
            </a:r>
          </a:p>
          <a:p>
            <a:pPr lvl="1"/>
            <a:r>
              <a:rPr lang="en-US" dirty="0" smtClean="0"/>
              <a:t>Select a different color scheme</a:t>
            </a:r>
          </a:p>
          <a:p>
            <a:pPr lvl="1"/>
            <a:r>
              <a:rPr lang="en-US" dirty="0" smtClean="0"/>
              <a:t>Select different fonts</a:t>
            </a:r>
          </a:p>
          <a:p>
            <a:pPr lvl="1"/>
            <a:r>
              <a:rPr lang="en-US" dirty="0" smtClean="0"/>
              <a:t>Background image</a:t>
            </a:r>
          </a:p>
          <a:p>
            <a:pPr lvl="1"/>
            <a:r>
              <a:rPr lang="en-US" dirty="0" smtClean="0"/>
              <a:t>Master page</a:t>
            </a:r>
            <a:endParaRPr lang="en-US" dirty="0"/>
          </a:p>
        </p:txBody>
      </p:sp>
    </p:spTree>
    <p:extLst>
      <p:ext uri="{BB962C8B-B14F-4D97-AF65-F5344CB8AC3E}">
        <p14:creationId xmlns:p14="http://schemas.microsoft.com/office/powerpoint/2010/main" val="2027446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a:t>Anatomy of a Composed Look</a:t>
            </a:r>
          </a:p>
          <a:p>
            <a:pPr>
              <a:buFont typeface="Wingdings" panose="05000000000000000000" pitchFamily="2" charset="2"/>
              <a:buChar char="Ø"/>
            </a:pPr>
            <a:r>
              <a:rPr lang="en-US" sz="2400" dirty="0" smtClean="0"/>
              <a:t>Modifying a Composed Look</a:t>
            </a:r>
            <a:endParaRPr lang="en-US" sz="2400" dirty="0"/>
          </a:p>
          <a:p>
            <a:pPr>
              <a:buFont typeface="Wingdings" panose="05000000000000000000" pitchFamily="2" charset="2"/>
              <a:buChar char="§"/>
            </a:pPr>
            <a:r>
              <a:rPr lang="en-US" sz="2400" dirty="0"/>
              <a:t>Creating an .</a:t>
            </a:r>
            <a:r>
              <a:rPr lang="en-US" sz="2400" dirty="0" err="1"/>
              <a:t>spcolor</a:t>
            </a:r>
            <a:r>
              <a:rPr lang="en-US" sz="2400" dirty="0"/>
              <a:t> file using the Color Palette Tool</a:t>
            </a:r>
          </a:p>
          <a:p>
            <a:pPr>
              <a:buFont typeface="Wingdings" panose="05000000000000000000" pitchFamily="2" charset="2"/>
              <a:buChar char="§"/>
            </a:pPr>
            <a:r>
              <a:rPr lang="en-US" sz="2400" dirty="0" smtClean="0"/>
              <a:t>Creating </a:t>
            </a:r>
            <a:r>
              <a:rPr lang="en-US" sz="2400" dirty="0"/>
              <a:t>an .</a:t>
            </a:r>
            <a:r>
              <a:rPr lang="en-US" sz="2400" dirty="0" err="1"/>
              <a:t>spfont</a:t>
            </a:r>
            <a:r>
              <a:rPr lang="en-US" sz="2400" dirty="0"/>
              <a:t> file for a custom Composed Look</a:t>
            </a:r>
          </a:p>
          <a:p>
            <a:pPr>
              <a:buFont typeface="Wingdings" panose="05000000000000000000" pitchFamily="2" charset="2"/>
              <a:buChar char="§"/>
            </a:pPr>
            <a:r>
              <a:rPr lang="en-US" sz="2400" dirty="0" smtClean="0"/>
              <a:t>Creating </a:t>
            </a:r>
            <a:r>
              <a:rPr lang="en-US" sz="2400" dirty="0"/>
              <a:t>and Configuring Custom Composed Looks</a:t>
            </a:r>
          </a:p>
          <a:p>
            <a:pPr>
              <a:buFont typeface="Wingdings" panose="05000000000000000000" pitchFamily="2" charset="2"/>
              <a:buChar char="§"/>
            </a:pPr>
            <a:r>
              <a:rPr lang="en-US" sz="2400" dirty="0"/>
              <a:t>Packaging and Distribution</a:t>
            </a:r>
          </a:p>
        </p:txBody>
      </p:sp>
    </p:spTree>
    <p:extLst>
      <p:ext uri="{BB962C8B-B14F-4D97-AF65-F5344CB8AC3E}">
        <p14:creationId xmlns:p14="http://schemas.microsoft.com/office/powerpoint/2010/main" val="870499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838200"/>
          </a:xfrm>
        </p:spPr>
        <p:txBody>
          <a:bodyPr/>
          <a:lstStyle/>
          <a:p>
            <a:r>
              <a:rPr lang="en-US" dirty="0" smtClean="0"/>
              <a:t>2 Levels of Composed Look Branding</a:t>
            </a:r>
            <a:endParaRPr lang="en-US" dirty="0"/>
          </a:p>
        </p:txBody>
      </p:sp>
      <p:sp>
        <p:nvSpPr>
          <p:cNvPr id="5" name="Content Placeholder 4"/>
          <p:cNvSpPr>
            <a:spLocks noGrp="1"/>
          </p:cNvSpPr>
          <p:nvPr>
            <p:ph idx="1"/>
          </p:nvPr>
        </p:nvSpPr>
        <p:spPr/>
        <p:txBody>
          <a:bodyPr/>
          <a:lstStyle/>
          <a:p>
            <a:r>
              <a:rPr lang="en-US" dirty="0" smtClean="0"/>
              <a:t>Easy – low level of effort</a:t>
            </a:r>
          </a:p>
          <a:p>
            <a:pPr lvl="1"/>
            <a:r>
              <a:rPr lang="en-US" dirty="0" smtClean="0"/>
              <a:t>Modification</a:t>
            </a:r>
          </a:p>
          <a:p>
            <a:pPr lvl="1"/>
            <a:r>
              <a:rPr lang="en-US" dirty="0" smtClean="0"/>
              <a:t>Predetermined selections</a:t>
            </a:r>
          </a:p>
          <a:p>
            <a:pPr lvl="1"/>
            <a:r>
              <a:rPr lang="en-US" dirty="0" smtClean="0"/>
              <a:t>No code</a:t>
            </a:r>
          </a:p>
          <a:p>
            <a:pPr lvl="1"/>
            <a:endParaRPr lang="en-US" dirty="0" smtClean="0"/>
          </a:p>
          <a:p>
            <a:r>
              <a:rPr lang="en-US" dirty="0" smtClean="0"/>
              <a:t>Moderate </a:t>
            </a:r>
            <a:r>
              <a:rPr lang="en-US" dirty="0" smtClean="0"/>
              <a:t>– higher level of effort</a:t>
            </a:r>
          </a:p>
          <a:p>
            <a:pPr lvl="1"/>
            <a:r>
              <a:rPr lang="en-US" dirty="0" smtClean="0"/>
              <a:t>Fully custom</a:t>
            </a:r>
          </a:p>
          <a:p>
            <a:pPr lvl="1"/>
            <a:r>
              <a:rPr lang="en-US" dirty="0" smtClean="0"/>
              <a:t>Create and upload xml files</a:t>
            </a:r>
          </a:p>
          <a:p>
            <a:pPr lvl="1"/>
            <a:r>
              <a:rPr lang="en-US" dirty="0" smtClean="0"/>
              <a:t>Option for custom master</a:t>
            </a:r>
          </a:p>
          <a:p>
            <a:pPr lvl="1"/>
            <a:r>
              <a:rPr lang="en-US" dirty="0" smtClean="0"/>
              <a:t>Minimal code</a:t>
            </a:r>
          </a:p>
        </p:txBody>
      </p:sp>
    </p:spTree>
    <p:extLst>
      <p:ext uri="{BB962C8B-B14F-4D97-AF65-F5344CB8AC3E}">
        <p14:creationId xmlns:p14="http://schemas.microsoft.com/office/powerpoint/2010/main" val="1873213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Composed Looks</a:t>
            </a:r>
            <a:endParaRPr lang="en-US" dirty="0"/>
          </a:p>
        </p:txBody>
      </p:sp>
      <p:sp>
        <p:nvSpPr>
          <p:cNvPr id="3" name="Content Placeholder 2"/>
          <p:cNvSpPr>
            <a:spLocks noGrp="1"/>
          </p:cNvSpPr>
          <p:nvPr>
            <p:ph idx="1"/>
          </p:nvPr>
        </p:nvSpPr>
        <p:spPr/>
        <p:txBody>
          <a:bodyPr/>
          <a:lstStyle/>
          <a:p>
            <a:r>
              <a:rPr lang="en-US" dirty="0" smtClean="0"/>
              <a:t>Items that can be modified in the left panel</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780" t="7333" r="28809" b="6959"/>
          <a:stretch/>
        </p:blipFill>
        <p:spPr bwMode="auto">
          <a:xfrm>
            <a:off x="914400" y="2057400"/>
            <a:ext cx="6172200" cy="4284919"/>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04434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normAutofit/>
          </a:bodyPr>
          <a:lstStyle/>
          <a:p>
            <a:r>
              <a:rPr lang="en-US" sz="2400" dirty="0"/>
              <a:t>Limited selection for color and </a:t>
            </a:r>
            <a:r>
              <a:rPr lang="en-US" sz="2400" dirty="0" smtClean="0"/>
              <a:t>font</a:t>
            </a:r>
            <a:endParaRPr lang="en-US" sz="2400" dirty="0"/>
          </a:p>
          <a:p>
            <a:pPr lvl="1"/>
            <a:r>
              <a:rPr lang="en-US" sz="2000" dirty="0" smtClean="0"/>
              <a:t>32 </a:t>
            </a:r>
            <a:r>
              <a:rPr lang="en-US" sz="2000" dirty="0"/>
              <a:t>OOB color palette options</a:t>
            </a:r>
          </a:p>
          <a:p>
            <a:pPr lvl="1"/>
            <a:r>
              <a:rPr lang="en-US" sz="2000" dirty="0"/>
              <a:t>7 OOB font </a:t>
            </a:r>
            <a:r>
              <a:rPr lang="en-US" sz="2000" dirty="0" smtClean="0"/>
              <a:t>options</a:t>
            </a:r>
          </a:p>
          <a:p>
            <a:pPr>
              <a:lnSpc>
                <a:spcPct val="150000"/>
              </a:lnSpc>
            </a:pPr>
            <a:r>
              <a:rPr lang="en-US" sz="2400" dirty="0" smtClean="0"/>
              <a:t>Drag-and-drop </a:t>
            </a:r>
            <a:r>
              <a:rPr lang="en-US" sz="2400" dirty="0"/>
              <a:t>background image upload</a:t>
            </a:r>
          </a:p>
          <a:p>
            <a:pPr>
              <a:lnSpc>
                <a:spcPct val="150000"/>
              </a:lnSpc>
            </a:pPr>
            <a:r>
              <a:rPr lang="en-US" sz="2400" dirty="0" smtClean="0"/>
              <a:t>2 </a:t>
            </a:r>
            <a:r>
              <a:rPr lang="en-US" sz="2400" dirty="0"/>
              <a:t>OOB master page options (listed under site layout</a:t>
            </a:r>
            <a:r>
              <a:rPr lang="en-US" sz="2400" dirty="0" smtClean="0"/>
              <a:t>)</a:t>
            </a:r>
          </a:p>
          <a:p>
            <a:pPr>
              <a:lnSpc>
                <a:spcPct val="150000"/>
              </a:lnSpc>
            </a:pPr>
            <a:r>
              <a:rPr lang="en-US" sz="2400" dirty="0"/>
              <a:t>"</a:t>
            </a:r>
            <a:r>
              <a:rPr lang="en-US" sz="2400" dirty="0" smtClean="0"/>
              <a:t>Try </a:t>
            </a:r>
            <a:r>
              <a:rPr lang="en-US" sz="2400" dirty="0"/>
              <a:t>it </a:t>
            </a:r>
            <a:r>
              <a:rPr lang="en-US" sz="2400" dirty="0" smtClean="0"/>
              <a:t>Out"</a:t>
            </a:r>
            <a:endParaRPr lang="en-US" sz="2400" dirty="0"/>
          </a:p>
          <a:p>
            <a:pPr lvl="1"/>
            <a:r>
              <a:rPr lang="en-US" sz="2000" dirty="0"/>
              <a:t>Preview look with modification before applying</a:t>
            </a:r>
          </a:p>
          <a:p>
            <a:pPr>
              <a:lnSpc>
                <a:spcPct val="150000"/>
              </a:lnSpc>
            </a:pPr>
            <a:r>
              <a:rPr lang="en-US" sz="2400" dirty="0" smtClean="0"/>
              <a:t>"Start Over"</a:t>
            </a:r>
            <a:endParaRPr lang="en-US" sz="2400" dirty="0"/>
          </a:p>
          <a:p>
            <a:pPr lvl="1"/>
            <a:r>
              <a:rPr lang="en-US" sz="2000" dirty="0"/>
              <a:t>Lose all modifications and go back to gallery </a:t>
            </a:r>
          </a:p>
          <a:p>
            <a:pPr marL="0" indent="0">
              <a:buNone/>
            </a:pPr>
            <a:endParaRPr lang="en-US" sz="2400" dirty="0"/>
          </a:p>
        </p:txBody>
      </p:sp>
    </p:spTree>
    <p:extLst>
      <p:ext uri="{BB962C8B-B14F-4D97-AF65-F5344CB8AC3E}">
        <p14:creationId xmlns:p14="http://schemas.microsoft.com/office/powerpoint/2010/main" val="2950901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purl.org/dc/elements/1.1/"/>
    <ds:schemaRef ds:uri="http://purl.org/dc/terms/"/>
    <ds:schemaRef ds:uri="http://purl.org/dc/dcmitype/"/>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schemas.microsoft.com/office/2006/metadata/propertie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6827</TotalTime>
  <Words>1549</Words>
  <Application>Microsoft Office PowerPoint</Application>
  <PresentationFormat>On-screen Show (4:3)</PresentationFormat>
  <Paragraphs>172</Paragraphs>
  <Slides>26</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Black</vt:lpstr>
      <vt:lpstr>Calibri</vt:lpstr>
      <vt:lpstr>Lucida Console</vt:lpstr>
      <vt:lpstr>Wingdings</vt:lpstr>
      <vt:lpstr>CPT Course Module</vt:lpstr>
      <vt:lpstr>Composed Looks</vt:lpstr>
      <vt:lpstr>Agenda</vt:lpstr>
      <vt:lpstr>Team Site Design – Composed Looks</vt:lpstr>
      <vt:lpstr>Anatomy of a Composed Look</vt:lpstr>
      <vt:lpstr>Customize a Composed Look</vt:lpstr>
      <vt:lpstr>Agenda</vt:lpstr>
      <vt:lpstr>2 Levels of Composed Look Branding</vt:lpstr>
      <vt:lpstr>Modifying Composed Looks</vt:lpstr>
      <vt:lpstr>Options</vt:lpstr>
      <vt:lpstr>Modifying a Composed Look</vt:lpstr>
      <vt:lpstr>Agenda</vt:lpstr>
      <vt:lpstr>Theme (Color) File – .spcolor</vt:lpstr>
      <vt:lpstr>.spcolor with XML editor</vt:lpstr>
      <vt:lpstr>.spcolor with SharePoint Color Palette Tool</vt:lpstr>
      <vt:lpstr>SharePoint Color Palette Tool</vt:lpstr>
      <vt:lpstr>Create a Custom .spcolor File</vt:lpstr>
      <vt:lpstr>Agenda</vt:lpstr>
      <vt:lpstr>Font File – .spfont</vt:lpstr>
      <vt:lpstr>.spfont with XML editor</vt:lpstr>
      <vt:lpstr>Font Types</vt:lpstr>
      <vt:lpstr>Create a Custom .spfont file</vt:lpstr>
      <vt:lpstr>Agenda</vt:lpstr>
      <vt:lpstr>Putting it All Together</vt:lpstr>
      <vt:lpstr>Create a Custom Composed Look</vt:lpstr>
      <vt:lpstr>Create a Custom Composed Look</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Composed Looks</dc:title>
  <dc:creator>Windows User</dc:creator>
  <cp:lastModifiedBy>Ted Pattison</cp:lastModifiedBy>
  <cp:revision>122</cp:revision>
  <dcterms:created xsi:type="dcterms:W3CDTF">2012-07-07T16:17:22Z</dcterms:created>
  <dcterms:modified xsi:type="dcterms:W3CDTF">2014-01-30T16:06:05Z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