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2"/>
  </p:notesMasterIdLst>
  <p:handoutMasterIdLst>
    <p:handoutMasterId r:id="rId33"/>
  </p:handoutMasterIdLst>
  <p:sldIdLst>
    <p:sldId id="279"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6473" autoAdjust="0"/>
  </p:normalViewPr>
  <p:slideViewPr>
    <p:cSldViewPr>
      <p:cViewPr varScale="1">
        <p:scale>
          <a:sx n="110" d="100"/>
          <a:sy n="110" d="100"/>
        </p:scale>
        <p:origin x="1356" y="102"/>
      </p:cViewPr>
      <p:guideLst>
        <p:guide orient="horz" pos="2160"/>
        <p:guide pos="2880"/>
      </p:guideLst>
    </p:cSldViewPr>
  </p:slideViewPr>
  <p:notesTextViewPr>
    <p:cViewPr>
      <p:scale>
        <a:sx n="75" d="100"/>
        <a:sy n="75"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provides an in depth look at what the Design Manager is and its role in branding SharePoint Publishing sites. You will learn how to create a branded SharePoint site from an HTML and CSS prototype. This module will introduce the Snippet Gallery and Device Manager, which will both be discussed greater detail in later modules of this</a:t>
            </a:r>
            <a:r>
              <a:rPr lang="en-US" sz="1200" kern="1200" baseline="0" dirty="0" smtClean="0">
                <a:solidFill>
                  <a:schemeClr val="tx1"/>
                </a:solidFill>
                <a:effectLst/>
                <a:latin typeface="+mn-lt"/>
                <a:ea typeface="+mn-ea"/>
                <a:cs typeface="+mn-cs"/>
              </a:rPr>
              <a:t> course</a:t>
            </a:r>
            <a:r>
              <a:rPr lang="en-US" sz="1200" kern="1200" dirty="0" smtClean="0">
                <a:solidFill>
                  <a:schemeClr val="tx1"/>
                </a:solidFill>
                <a:effectLst/>
                <a:latin typeface="+mn-lt"/>
                <a:ea typeface="+mn-ea"/>
                <a:cs typeface="+mn-cs"/>
              </a:rPr>
              <a:t>. The final section of this module will cover creating, exporting, and importing Design Packages.</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 &lt;style&gt; in the &lt;head&gt; is best practice anyway, but SharePoint will skip &lt;style&gt; in the &lt;head&gt; on conversion.</a:t>
            </a:r>
          </a:p>
          <a:p>
            <a:r>
              <a:rPr lang="en-US" baseline="0" dirty="0" smtClean="0"/>
              <a:t>Adding </a:t>
            </a:r>
            <a:r>
              <a:rPr lang="en-US" baseline="0" dirty="0" err="1" smtClean="0"/>
              <a:t>ms</a:t>
            </a:r>
            <a:r>
              <a:rPr lang="en-US" baseline="0" dirty="0" smtClean="0"/>
              <a:t>-design-css-conversion=“no” tells the conversion service that there is no need to do any conversion on this tag.</a:t>
            </a:r>
          </a:p>
          <a:p>
            <a:r>
              <a:rPr lang="en-US" baseline="0" dirty="0" smtClean="0"/>
              <a:t>Inline JavaScript won’t render unless the &lt;script&gt; declaration is on it’s own line.</a:t>
            </a:r>
          </a:p>
          <a:p>
            <a:r>
              <a:rPr lang="en-US" baseline="0" dirty="0" err="1" smtClean="0"/>
              <a:t>ASP.Net</a:t>
            </a:r>
            <a:r>
              <a:rPr lang="en-US" baseline="0" dirty="0" smtClean="0"/>
              <a:t> only allows on &lt;form&gt; on a page. There is already a &lt;form&gt; on the page tag put there by SharePoint.</a:t>
            </a:r>
          </a:p>
        </p:txBody>
      </p:sp>
    </p:spTree>
    <p:extLst>
      <p:ext uri="{BB962C8B-B14F-4D97-AF65-F5344CB8AC3E}">
        <p14:creationId xmlns:p14="http://schemas.microsoft.com/office/powerpoint/2010/main" val="2983625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Converting HTML</a:t>
            </a:r>
            <a:r>
              <a:rPr lang="en-US" baseline="0" dirty="0" smtClean="0"/>
              <a:t> to a master page results in 2 files: a .html file and a .master file. The .html file will be a modification of the .html you uploaded, so make sure you have a backup before you convert. All your modifications will be done in the .html file. Edits you make will be pushed to the .master file. </a:t>
            </a:r>
            <a:endParaRPr lang="en-US" dirty="0"/>
          </a:p>
        </p:txBody>
      </p:sp>
    </p:spTree>
    <p:extLst>
      <p:ext uri="{BB962C8B-B14F-4D97-AF65-F5344CB8AC3E}">
        <p14:creationId xmlns:p14="http://schemas.microsoft.com/office/powerpoint/2010/main" val="1181407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Converting</a:t>
            </a:r>
            <a:r>
              <a:rPr lang="en-US" baseline="0" dirty="0" smtClean="0"/>
              <a:t> HTML to a master is simple. Select the .html file you uploaded to the _catalogs library. Only files inside the site can be converted. SharePoint will let you know whether or not your conversion was successful</a:t>
            </a:r>
            <a:endParaRPr lang="en-US" dirty="0"/>
          </a:p>
        </p:txBody>
      </p:sp>
    </p:spTree>
    <p:extLst>
      <p:ext uri="{BB962C8B-B14F-4D97-AF65-F5344CB8AC3E}">
        <p14:creationId xmlns:p14="http://schemas.microsoft.com/office/powerpoint/2010/main" val="3039950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4779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Snippet Gallery is a list of available code snippets for SharePoint fields and functions that can be placed in a master page or page layout. The gallery is accessible</a:t>
            </a:r>
            <a:r>
              <a:rPr lang="en-US" baseline="0" dirty="0" smtClean="0"/>
              <a:t> </a:t>
            </a:r>
            <a:r>
              <a:rPr lang="en-US" dirty="0" smtClean="0"/>
              <a:t>from master page or page layout preview mode.</a:t>
            </a:r>
            <a:r>
              <a:rPr lang="en-US" baseline="0" dirty="0" smtClean="0"/>
              <a:t> It c</a:t>
            </a:r>
            <a:r>
              <a:rPr lang="en-US" dirty="0" smtClean="0"/>
              <a:t>ontains some available SharePoint Content Placeholders, site columns, and web parts.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3768982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5924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Step</a:t>
            </a:r>
            <a:r>
              <a:rPr lang="en-US" baseline="0" dirty="0" smtClean="0"/>
              <a:t> 5 is editing Display Templates. </a:t>
            </a:r>
            <a:r>
              <a:rPr lang="en-US" dirty="0" smtClean="0"/>
              <a:t>Display Templates are used to render</a:t>
            </a:r>
            <a:r>
              <a:rPr lang="en-US" baseline="0" dirty="0" smtClean="0"/>
              <a:t> </a:t>
            </a:r>
            <a:r>
              <a:rPr lang="en-US" dirty="0" smtClean="0"/>
              <a:t>results from the Content by Search</a:t>
            </a:r>
            <a:r>
              <a:rPr lang="en-US" baseline="0" dirty="0" smtClean="0"/>
              <a:t> </a:t>
            </a:r>
            <a:r>
              <a:rPr lang="en-US" dirty="0" smtClean="0"/>
              <a:t>web parts. They are also</a:t>
            </a:r>
            <a:r>
              <a:rPr lang="en-US" baseline="0" dirty="0" smtClean="0"/>
              <a:t> kept in _catalogs. They are edited using HTML. They will be discussed in detail in Module 9.</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Step 6 is editing page layouts. </a:t>
            </a:r>
            <a:r>
              <a:rPr lang="en-US" dirty="0" smtClean="0"/>
              <a:t>Like master pages, page layouts can also be modified using HTML. </a:t>
            </a:r>
            <a:r>
              <a:rPr lang="en-US" baseline="0" dirty="0" smtClean="0"/>
              <a:t>They will be discussed in detail in Module 7.</a:t>
            </a:r>
            <a:endParaRPr lang="en-US" dirty="0" smtClean="0"/>
          </a:p>
        </p:txBody>
      </p:sp>
    </p:spTree>
    <p:extLst>
      <p:ext uri="{BB962C8B-B14F-4D97-AF65-F5344CB8AC3E}">
        <p14:creationId xmlns:p14="http://schemas.microsoft.com/office/powerpoint/2010/main" val="3296357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Step 7 is more of</a:t>
            </a:r>
            <a:r>
              <a:rPr lang="en-US" baseline="0" dirty="0" smtClean="0"/>
              <a:t> a reminder step. </a:t>
            </a:r>
            <a:r>
              <a:rPr lang="en-US" dirty="0" smtClean="0"/>
              <a:t>A master page must be published before it can be applied to a site.</a:t>
            </a:r>
            <a:r>
              <a:rPr lang="en-US" baseline="0" dirty="0" smtClean="0"/>
              <a:t> It also supplies a link to the master pages settings where the master pages can be applied.</a:t>
            </a:r>
            <a:endParaRPr lang="en-US" dirty="0" smtClean="0"/>
          </a:p>
        </p:txBody>
      </p:sp>
    </p:spTree>
    <p:extLst>
      <p:ext uri="{BB962C8B-B14F-4D97-AF65-F5344CB8AC3E}">
        <p14:creationId xmlns:p14="http://schemas.microsoft.com/office/powerpoint/2010/main" val="1967055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5104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Step</a:t>
            </a:r>
            <a:r>
              <a:rPr lang="en-US" baseline="0" dirty="0" smtClean="0"/>
              <a:t> 8 is creating and exporting a Design Package. A Design Package is a SharePoint solutions file (.</a:t>
            </a:r>
            <a:r>
              <a:rPr lang="en-US" baseline="0" dirty="0" err="1" smtClean="0"/>
              <a:t>wsp</a:t>
            </a:r>
            <a:r>
              <a:rPr lang="en-US" baseline="0" dirty="0" smtClean="0"/>
              <a:t>) that contains all the design elements you’ve created, modified, and published. This file can then be uploaded to another site collection (remember Step 1…?) and applied. This makes it easy to move your SharePoint site collection to site collection in one easy step instead of having to recreate and manually upload design files. </a:t>
            </a:r>
            <a:r>
              <a:rPr lang="en-US" dirty="0" smtClean="0"/>
              <a:t>If custom search queries and results</a:t>
            </a:r>
            <a:r>
              <a:rPr lang="en-US" baseline="0" dirty="0" smtClean="0"/>
              <a:t> </a:t>
            </a:r>
            <a:r>
              <a:rPr lang="en-US" dirty="0" smtClean="0"/>
              <a:t>have been created, option to include</a:t>
            </a:r>
            <a:r>
              <a:rPr lang="en-US" baseline="0" dirty="0" smtClean="0"/>
              <a:t> </a:t>
            </a:r>
            <a:r>
              <a:rPr lang="en-US" dirty="0" smtClean="0"/>
              <a:t>custom Search Configuration at export.</a:t>
            </a:r>
            <a:r>
              <a:rPr lang="en-US" baseline="0" dirty="0" smtClean="0"/>
              <a:t> </a:t>
            </a:r>
            <a:endParaRPr lang="en-US" dirty="0" smtClean="0"/>
          </a:p>
        </p:txBody>
      </p:sp>
    </p:spTree>
    <p:extLst>
      <p:ext uri="{BB962C8B-B14F-4D97-AF65-F5344CB8AC3E}">
        <p14:creationId xmlns:p14="http://schemas.microsoft.com/office/powerpoint/2010/main" val="143596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module provides an in depth look at what the Design Manager is and its role in branding SharePoint Publishing sites. You will learn how to create a branded SharePoint site from an HTML and CSS prototype. This module will introduce the Snippet Gallery, which will be discussed in further detail in Modules 5 and 7, and Device Channels, which will be addressed in detail in Module 10. The final section of this module will cover creating, exporting, and importing Design Packages.</a:t>
            </a:r>
            <a:endParaRPr lang="en-US" dirty="0"/>
          </a:p>
        </p:txBody>
      </p:sp>
    </p:spTree>
    <p:extLst>
      <p:ext uri="{BB962C8B-B14F-4D97-AF65-F5344CB8AC3E}">
        <p14:creationId xmlns:p14="http://schemas.microsoft.com/office/powerpoint/2010/main" val="3186369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things to keep in mind:</a:t>
            </a:r>
          </a:p>
          <a:p>
            <a:pPr marL="171450" indent="-171450">
              <a:buFont typeface="Arial" panose="020B0604020202020204" pitchFamily="34" charset="0"/>
              <a:buChar char="•"/>
            </a:pPr>
            <a:r>
              <a:rPr lang="en-US" dirty="0" smtClean="0"/>
              <a:t>Make</a:t>
            </a:r>
            <a:r>
              <a:rPr lang="en-US" baseline="0" dirty="0" smtClean="0"/>
              <a:t> sure your master page has all the controls in it that you’ll want to use BEFORE you make any page layouts. A lot of code from the master page is placed in the layouts, and if some controls are missing you may have to manually go and update all the master page code in the page layouts.</a:t>
            </a:r>
          </a:p>
          <a:p>
            <a:pPr marL="171450" indent="-171450">
              <a:buFont typeface="Arial" panose="020B0604020202020204" pitchFamily="34" charset="0"/>
              <a:buChar char="•"/>
            </a:pPr>
            <a:r>
              <a:rPr lang="en-US" baseline="0" dirty="0" smtClean="0"/>
              <a:t>Design Packages have some issues. </a:t>
            </a:r>
          </a:p>
          <a:p>
            <a:pPr marL="628650" lvl="1" indent="-171450">
              <a:buFont typeface="Arial" panose="020B0604020202020204" pitchFamily="34" charset="0"/>
              <a:buChar char="•"/>
            </a:pPr>
            <a:r>
              <a:rPr lang="en-US" baseline="0" dirty="0" smtClean="0"/>
              <a:t>It gathers both published and unpublished versions. </a:t>
            </a:r>
          </a:p>
          <a:p>
            <a:pPr marL="628650" lvl="1" indent="-171450">
              <a:buFont typeface="Arial" panose="020B0604020202020204" pitchFamily="34" charset="0"/>
              <a:buChar char="•"/>
            </a:pPr>
            <a:r>
              <a:rPr lang="en-US" baseline="0" dirty="0" smtClean="0"/>
              <a:t>It takes both custom and OOB site columns, content types, display templates, XSLT, CSS, master pages, page layouts.</a:t>
            </a:r>
          </a:p>
          <a:p>
            <a:pPr marL="628650" lvl="1" indent="-171450">
              <a:buFont typeface="Arial" panose="020B0604020202020204" pitchFamily="34" charset="0"/>
              <a:buChar char="•"/>
            </a:pPr>
            <a:r>
              <a:rPr lang="en-US" baseline="0" dirty="0" smtClean="0"/>
              <a:t>It overwrites everything on your current site collection with everything in your Design Package.</a:t>
            </a:r>
          </a:p>
          <a:p>
            <a:pPr marL="628650" lvl="1" indent="-171450">
              <a:buFont typeface="Arial" panose="020B0604020202020204" pitchFamily="34" charset="0"/>
              <a:buChar char="•"/>
            </a:pPr>
            <a:r>
              <a:rPr lang="en-US" baseline="0" dirty="0" smtClean="0"/>
              <a:t>If you uninstall the Design Package, it uninstalls everything. Since it contains both custom and OOB elements, it virtually wipes out publishing site columns, content types, display templates, XSLT, CSS, master pages, page layouts. </a:t>
            </a:r>
          </a:p>
          <a:p>
            <a:pPr marL="628650" lvl="1" indent="-171450">
              <a:buFont typeface="Arial" panose="020B0604020202020204" pitchFamily="34" charset="0"/>
              <a:buChar char="•"/>
            </a:pPr>
            <a:r>
              <a:rPr lang="en-US" baseline="0" dirty="0" smtClean="0"/>
              <a:t>When applying a Design Package to a site, it automatically applies the master page in the package to your site.</a:t>
            </a:r>
          </a:p>
          <a:p>
            <a:pPr marL="171450" lvl="0" indent="-171450">
              <a:buFont typeface="Arial" panose="020B0604020202020204" pitchFamily="34" charset="0"/>
              <a:buChar char="•"/>
            </a:pPr>
            <a:r>
              <a:rPr lang="en-US" baseline="0" dirty="0" smtClean="0"/>
              <a:t>Dreamweaver is fine to edit any files except XSLT. As soon as you save an XSLT that you’ve been modifying in Dreamweaver, it automatically deletes all previous versions of the file and resets the file to </a:t>
            </a:r>
            <a:r>
              <a:rPr lang="en-US" baseline="0" smtClean="0"/>
              <a:t>be version 0.1.</a:t>
            </a:r>
            <a:endParaRPr lang="en-US" baseline="0" dirty="0" smtClean="0"/>
          </a:p>
          <a:p>
            <a:pPr marL="628650" lvl="1" indent="-171450">
              <a:buFont typeface="Arial" panose="020B0604020202020204" pitchFamily="34" charset="0"/>
              <a:buChar char="•"/>
            </a:pPr>
            <a:endParaRPr lang="en-US" dirty="0"/>
          </a:p>
        </p:txBody>
      </p:sp>
    </p:spTree>
    <p:extLst>
      <p:ext uri="{BB962C8B-B14F-4D97-AF65-F5344CB8AC3E}">
        <p14:creationId xmlns:p14="http://schemas.microsoft.com/office/powerpoint/2010/main" val="3078290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2393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Design Manager is new</a:t>
            </a:r>
            <a:r>
              <a:rPr lang="en-US" baseline="0" dirty="0" smtClean="0"/>
              <a:t> feature </a:t>
            </a:r>
            <a:r>
              <a:rPr lang="en-US" dirty="0" smtClean="0"/>
              <a:t>in SharePoint 2013. Through Design Manger, web designers more easily create and manage</a:t>
            </a:r>
            <a:r>
              <a:rPr lang="en-US" baseline="0" dirty="0" smtClean="0"/>
              <a:t> their brand and desired user experience. Designers can use html and their preferred html editor to create their brand on SharePoint without having to any modify asp.net files.</a:t>
            </a:r>
            <a:endParaRPr lang="en-US" dirty="0" smtClean="0"/>
          </a:p>
        </p:txBody>
      </p:sp>
    </p:spTree>
    <p:extLst>
      <p:ext uri="{BB962C8B-B14F-4D97-AF65-F5344CB8AC3E}">
        <p14:creationId xmlns:p14="http://schemas.microsoft.com/office/powerpoint/2010/main" val="375007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Design Manager</a:t>
            </a:r>
            <a:r>
              <a:rPr lang="en-US" baseline="0" dirty="0" smtClean="0"/>
              <a:t> was developed so web designers could create a fully branded SharePoint experience using tools and languages they know and are comfortable with</a:t>
            </a:r>
            <a:r>
              <a:rPr lang="en-US" dirty="0" smtClean="0"/>
              <a:t>. Edits to</a:t>
            </a:r>
            <a:r>
              <a:rPr lang="en-US" baseline="0" dirty="0" smtClean="0"/>
              <a:t> master pages, page layouts and display templates can all be done in HTML. Device channels can be configured to create optimized experience for specific devices or browsers. Your work can all be packaged and applied to another site collection with a design package.</a:t>
            </a:r>
            <a:endParaRPr lang="en-US" dirty="0" smtClean="0"/>
          </a:p>
        </p:txBody>
      </p:sp>
    </p:spTree>
    <p:extLst>
      <p:ext uri="{BB962C8B-B14F-4D97-AF65-F5344CB8AC3E}">
        <p14:creationId xmlns:p14="http://schemas.microsoft.com/office/powerpoint/2010/main" val="3346158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52960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Design manager has 8 steps. In the first step you can upload a design</a:t>
            </a:r>
            <a:r>
              <a:rPr lang="en-US" baseline="0" dirty="0" smtClean="0"/>
              <a:t> </a:t>
            </a:r>
            <a:r>
              <a:rPr lang="en-US" dirty="0" smtClean="0"/>
              <a:t>package if you have one. Otherwise, it’s not really a step. The second step</a:t>
            </a:r>
            <a:r>
              <a:rPr lang="en-US" baseline="0" dirty="0" smtClean="0"/>
              <a:t> is for setting up and managing Device Channels. Device Channels allow you to </a:t>
            </a:r>
            <a:r>
              <a:rPr lang="en-US" dirty="0" smtClean="0"/>
              <a:t>set master page and specific site columns inside page layouts to display for targeted browser or user device. We’ll get into this in detail in Module 11.</a:t>
            </a:r>
          </a:p>
        </p:txBody>
      </p:sp>
    </p:spTree>
    <p:extLst>
      <p:ext uri="{BB962C8B-B14F-4D97-AF65-F5344CB8AC3E}">
        <p14:creationId xmlns:p14="http://schemas.microsoft.com/office/powerpoint/2010/main" val="2655584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careful when working in your mapped drive</a:t>
            </a:r>
            <a:r>
              <a:rPr lang="en-US" baseline="0" dirty="0" smtClean="0"/>
              <a:t> – you are working on the SharePoint Server site collection.</a:t>
            </a:r>
          </a:p>
          <a:p>
            <a:r>
              <a:rPr lang="en-US" dirty="0" smtClean="0"/>
              <a:t>Pros and Cons of copying all your assets</a:t>
            </a:r>
            <a:r>
              <a:rPr lang="en-US" baseline="0" dirty="0" smtClean="0"/>
              <a:t> in one folder into the master page gallery:</a:t>
            </a:r>
          </a:p>
          <a:p>
            <a:pPr marL="0" indent="0">
              <a:buFont typeface="Arial" panose="020B0604020202020204" pitchFamily="34" charset="0"/>
              <a:buNone/>
            </a:pPr>
            <a:r>
              <a:rPr lang="en-US" baseline="0" dirty="0" smtClean="0"/>
              <a:t>Pro: Only the assets you need to work with are in this folder – no searching through all the OOB files to find yours</a:t>
            </a:r>
          </a:p>
          <a:p>
            <a:pPr marL="0" indent="0">
              <a:buFont typeface="Arial" panose="020B0604020202020204" pitchFamily="34" charset="0"/>
              <a:buNone/>
            </a:pPr>
            <a:r>
              <a:rPr lang="en-US" baseline="0" dirty="0" smtClean="0"/>
              <a:t>Con: When you create a new page layout, you will need to drag it from the main master page gallery into your folder</a:t>
            </a:r>
          </a:p>
          <a:p>
            <a:endParaRPr lang="en-US" baseline="0" dirty="0" smtClean="0"/>
          </a:p>
        </p:txBody>
      </p:sp>
    </p:spTree>
    <p:extLst>
      <p:ext uri="{BB962C8B-B14F-4D97-AF65-F5344CB8AC3E}">
        <p14:creationId xmlns:p14="http://schemas.microsoft.com/office/powerpoint/2010/main" val="1029519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6767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3844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t>
            </a:r>
            <a:r>
              <a:rPr lang="en-US"/>
              <a:t>Design </a:t>
            </a:r>
            <a:r>
              <a:rPr lang="en-US" smtClean="0"/>
              <a:t>Manager</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Design Manager</a:t>
            </a:r>
          </a:p>
          <a:p>
            <a:pPr>
              <a:buFont typeface="Wingdings" panose="05000000000000000000" pitchFamily="2" charset="2"/>
              <a:buChar char="ü"/>
            </a:pPr>
            <a:r>
              <a:rPr lang="en-US" dirty="0" smtClean="0"/>
              <a:t>Mapping </a:t>
            </a:r>
            <a:r>
              <a:rPr lang="en-US" dirty="0"/>
              <a:t>a drive to a Publishing site</a:t>
            </a:r>
          </a:p>
          <a:p>
            <a:pPr>
              <a:buFont typeface="Wingdings" panose="05000000000000000000" pitchFamily="2" charset="2"/>
              <a:buChar char="Ø"/>
            </a:pPr>
            <a:r>
              <a:rPr lang="en-US" dirty="0" smtClean="0"/>
              <a:t>Converting HTML </a:t>
            </a:r>
            <a:r>
              <a:rPr lang="en-US" dirty="0"/>
              <a:t>pages into </a:t>
            </a:r>
            <a:r>
              <a:rPr lang="en-US" dirty="0" smtClean="0"/>
              <a:t>Master </a:t>
            </a:r>
            <a:r>
              <a:rPr lang="en-US" dirty="0"/>
              <a:t>Pages</a:t>
            </a:r>
          </a:p>
          <a:p>
            <a:pPr>
              <a:buFont typeface="Wingdings" panose="05000000000000000000" pitchFamily="2" charset="2"/>
              <a:buChar char="§"/>
            </a:pPr>
            <a:r>
              <a:rPr lang="en-US" dirty="0" smtClean="0"/>
              <a:t>Working </a:t>
            </a:r>
            <a:r>
              <a:rPr lang="en-US" dirty="0"/>
              <a:t>with Design Manager Snippets</a:t>
            </a:r>
          </a:p>
          <a:p>
            <a:pPr>
              <a:buFont typeface="Wingdings" panose="05000000000000000000" pitchFamily="2" charset="2"/>
              <a:buChar char="§"/>
            </a:pPr>
            <a:r>
              <a:rPr lang="en-US" dirty="0"/>
              <a:t>Other Design Manager Features</a:t>
            </a:r>
          </a:p>
          <a:p>
            <a:pPr>
              <a:buFont typeface="Wingdings" panose="05000000000000000000" pitchFamily="2" charset="2"/>
              <a:buChar char="§"/>
            </a:pPr>
            <a:r>
              <a:rPr lang="en-US" dirty="0" smtClean="0"/>
              <a:t>Design </a:t>
            </a:r>
            <a:r>
              <a:rPr lang="en-US" dirty="0"/>
              <a:t>Packages</a:t>
            </a:r>
          </a:p>
        </p:txBody>
      </p:sp>
    </p:spTree>
    <p:extLst>
      <p:ext uri="{BB962C8B-B14F-4D97-AF65-F5344CB8AC3E}">
        <p14:creationId xmlns:p14="http://schemas.microsoft.com/office/powerpoint/2010/main" val="1079987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Manager </a:t>
            </a:r>
            <a:r>
              <a:rPr lang="en-US" dirty="0" smtClean="0"/>
              <a:t>Requirements for HTML</a:t>
            </a:r>
            <a:endParaRPr lang="en-US" dirty="0"/>
          </a:p>
        </p:txBody>
      </p:sp>
      <p:sp>
        <p:nvSpPr>
          <p:cNvPr id="3" name="Content Placeholder 2"/>
          <p:cNvSpPr>
            <a:spLocks noGrp="1"/>
          </p:cNvSpPr>
          <p:nvPr>
            <p:ph idx="1"/>
          </p:nvPr>
        </p:nvSpPr>
        <p:spPr/>
        <p:txBody>
          <a:bodyPr>
            <a:normAutofit/>
          </a:bodyPr>
          <a:lstStyle/>
          <a:p>
            <a:r>
              <a:rPr lang="en-US" sz="2400" dirty="0" smtClean="0"/>
              <a:t>The HTML file you feed to design manager…</a:t>
            </a:r>
          </a:p>
          <a:p>
            <a:pPr lvl="1">
              <a:lnSpc>
                <a:spcPct val="150000"/>
              </a:lnSpc>
            </a:pPr>
            <a:r>
              <a:rPr lang="en-US" sz="2000" dirty="0" smtClean="0"/>
              <a:t>Must be XML compliant</a:t>
            </a:r>
          </a:p>
          <a:p>
            <a:pPr lvl="1">
              <a:lnSpc>
                <a:spcPct val="150000"/>
              </a:lnSpc>
            </a:pPr>
            <a:r>
              <a:rPr lang="en-US" sz="2000" dirty="0" smtClean="0"/>
              <a:t>DOCTYPE declaration should be HTML</a:t>
            </a:r>
          </a:p>
          <a:p>
            <a:pPr lvl="2"/>
            <a:r>
              <a:rPr lang="en-US" sz="1400" dirty="0">
                <a:solidFill>
                  <a:srgbClr val="800000"/>
                </a:solidFill>
              </a:rPr>
              <a:t>&lt;!DOCTYPE html&gt;</a:t>
            </a:r>
            <a:endParaRPr lang="en-US" sz="1400" dirty="0" smtClean="0">
              <a:solidFill>
                <a:srgbClr val="800000"/>
              </a:solidFill>
            </a:endParaRPr>
          </a:p>
          <a:p>
            <a:pPr lvl="1">
              <a:lnSpc>
                <a:spcPct val="150000"/>
              </a:lnSpc>
            </a:pPr>
            <a:r>
              <a:rPr lang="en-US" sz="2000" dirty="0"/>
              <a:t>No </a:t>
            </a:r>
            <a:r>
              <a:rPr lang="en-US" sz="1800" b="1" dirty="0">
                <a:solidFill>
                  <a:srgbClr val="800000"/>
                </a:solidFill>
                <a:latin typeface="Lucida Console" panose="020B0609040504020204" pitchFamily="49" charset="0"/>
              </a:rPr>
              <a:t>&lt;form&gt;</a:t>
            </a:r>
            <a:r>
              <a:rPr lang="en-US" sz="2000" b="1" dirty="0">
                <a:solidFill>
                  <a:srgbClr val="800000"/>
                </a:solidFill>
              </a:rPr>
              <a:t> </a:t>
            </a:r>
            <a:r>
              <a:rPr lang="en-US" sz="2000" dirty="0"/>
              <a:t>anywhere in your HTML</a:t>
            </a:r>
          </a:p>
          <a:p>
            <a:pPr lvl="1">
              <a:lnSpc>
                <a:spcPct val="150000"/>
              </a:lnSpc>
            </a:pPr>
            <a:r>
              <a:rPr lang="en-US" sz="2000" dirty="0"/>
              <a:t>Inline JavaScript in </a:t>
            </a:r>
            <a:r>
              <a:rPr lang="en-US" sz="1600" b="1" dirty="0">
                <a:solidFill>
                  <a:srgbClr val="800000"/>
                </a:solidFill>
                <a:latin typeface="Lucida Console" panose="020B0609040504020204" pitchFamily="49" charset="0"/>
              </a:rPr>
              <a:t>&lt;script&gt;</a:t>
            </a:r>
            <a:r>
              <a:rPr lang="en-US" sz="2000" dirty="0"/>
              <a:t> element must be on it’s own line</a:t>
            </a:r>
          </a:p>
          <a:p>
            <a:pPr lvl="1">
              <a:lnSpc>
                <a:spcPct val="150000"/>
              </a:lnSpc>
            </a:pPr>
            <a:r>
              <a:rPr lang="en-US" sz="2000" dirty="0" smtClean="0"/>
              <a:t>No </a:t>
            </a:r>
            <a:r>
              <a:rPr lang="en-US" sz="1600" b="1" dirty="0" smtClean="0">
                <a:solidFill>
                  <a:srgbClr val="800000"/>
                </a:solidFill>
                <a:latin typeface="Lucida Console" panose="020B0609040504020204" pitchFamily="49" charset="0"/>
              </a:rPr>
              <a:t>&lt;style&gt;</a:t>
            </a:r>
            <a:r>
              <a:rPr lang="en-US" sz="2000" dirty="0" smtClean="0"/>
              <a:t> elements allowed in the </a:t>
            </a:r>
            <a:r>
              <a:rPr lang="en-US" sz="1600" b="1" dirty="0" smtClean="0">
                <a:solidFill>
                  <a:srgbClr val="800000"/>
                </a:solidFill>
                <a:latin typeface="Lucida Console" panose="020B0609040504020204" pitchFamily="49" charset="0"/>
              </a:rPr>
              <a:t>&lt;head&gt;</a:t>
            </a:r>
            <a:endParaRPr lang="en-US" sz="1800" b="1" dirty="0" smtClean="0">
              <a:solidFill>
                <a:srgbClr val="800000"/>
              </a:solidFill>
            </a:endParaRPr>
          </a:p>
          <a:p>
            <a:pPr lvl="1">
              <a:lnSpc>
                <a:spcPct val="150000"/>
              </a:lnSpc>
            </a:pPr>
            <a:r>
              <a:rPr lang="en-US" sz="2000" dirty="0" smtClean="0"/>
              <a:t>Add </a:t>
            </a:r>
            <a:r>
              <a:rPr lang="en-US" sz="1600" b="1" dirty="0" err="1" smtClean="0">
                <a:solidFill>
                  <a:srgbClr val="800000"/>
                </a:solidFill>
                <a:latin typeface="Lucida Console" panose="020B0609040504020204" pitchFamily="49" charset="0"/>
              </a:rPr>
              <a:t>ms</a:t>
            </a:r>
            <a:r>
              <a:rPr lang="en-US" sz="1600" b="1" dirty="0" smtClean="0">
                <a:solidFill>
                  <a:srgbClr val="800000"/>
                </a:solidFill>
                <a:latin typeface="Lucida Console" panose="020B0609040504020204" pitchFamily="49" charset="0"/>
              </a:rPr>
              <a:t>-design-</a:t>
            </a:r>
            <a:r>
              <a:rPr lang="en-US" sz="1600" b="1" dirty="0" err="1" smtClean="0">
                <a:solidFill>
                  <a:srgbClr val="800000"/>
                </a:solidFill>
                <a:latin typeface="Lucida Console" panose="020B0609040504020204" pitchFamily="49" charset="0"/>
              </a:rPr>
              <a:t>css</a:t>
            </a:r>
            <a:r>
              <a:rPr lang="en-US" sz="1600" b="1" dirty="0" smtClean="0">
                <a:solidFill>
                  <a:srgbClr val="800000"/>
                </a:solidFill>
                <a:latin typeface="Lucida Console" panose="020B0609040504020204" pitchFamily="49" charset="0"/>
              </a:rPr>
              <a:t>-conversion="no"</a:t>
            </a:r>
            <a:r>
              <a:rPr lang="en-US" sz="2000" dirty="0" smtClean="0"/>
              <a:t> in the css </a:t>
            </a:r>
            <a:r>
              <a:rPr lang="en-US" sz="1600" b="1" dirty="0" smtClean="0">
                <a:solidFill>
                  <a:srgbClr val="800000"/>
                </a:solidFill>
                <a:latin typeface="Lucida Console" panose="020B0609040504020204" pitchFamily="49" charset="0"/>
              </a:rPr>
              <a:t>&lt;link&gt;</a:t>
            </a:r>
            <a:endParaRPr lang="en-US" sz="1800" b="1" dirty="0" smtClean="0">
              <a:solidFill>
                <a:srgbClr val="800000"/>
              </a:solidFill>
              <a:latin typeface="Lucida Console" panose="020B0609040504020204" pitchFamily="49" charset="0"/>
            </a:endParaRPr>
          </a:p>
          <a:p>
            <a:pPr lvl="1">
              <a:lnSpc>
                <a:spcPct val="150000"/>
              </a:lnSpc>
            </a:pPr>
            <a:endParaRPr lang="en-US" sz="2000" dirty="0" smtClean="0"/>
          </a:p>
        </p:txBody>
      </p:sp>
      <p:pic>
        <p:nvPicPr>
          <p:cNvPr id="4" name="Picture 3"/>
          <p:cNvPicPr>
            <a:picLocks noChangeAspect="1"/>
          </p:cNvPicPr>
          <p:nvPr/>
        </p:nvPicPr>
        <p:blipFill>
          <a:blip r:embed="rId3"/>
          <a:stretch>
            <a:fillRect/>
          </a:stretch>
        </p:blipFill>
        <p:spPr>
          <a:xfrm>
            <a:off x="2286000" y="5562600"/>
            <a:ext cx="3952782" cy="990600"/>
          </a:xfrm>
          <a:prstGeom prst="rect">
            <a:avLst/>
          </a:prstGeom>
          <a:ln>
            <a:solidFill>
              <a:schemeClr val="bg1">
                <a:lumMod val="50000"/>
              </a:schemeClr>
            </a:solidFill>
          </a:ln>
        </p:spPr>
      </p:pic>
      <p:sp>
        <p:nvSpPr>
          <p:cNvPr id="5" name="Right Arrow 4"/>
          <p:cNvSpPr/>
          <p:nvPr/>
        </p:nvSpPr>
        <p:spPr>
          <a:xfrm>
            <a:off x="2036854" y="6213566"/>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3540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 What happens to the HTML?</a:t>
            </a:r>
            <a:endParaRPr lang="en-US" dirty="0"/>
          </a:p>
        </p:txBody>
      </p:sp>
      <p:sp>
        <p:nvSpPr>
          <p:cNvPr id="3" name="Content Placeholder 2"/>
          <p:cNvSpPr>
            <a:spLocks noGrp="1"/>
          </p:cNvSpPr>
          <p:nvPr>
            <p:ph idx="1"/>
          </p:nvPr>
        </p:nvSpPr>
        <p:spPr/>
        <p:txBody>
          <a:bodyPr>
            <a:normAutofit/>
          </a:bodyPr>
          <a:lstStyle/>
          <a:p>
            <a:r>
              <a:rPr lang="en-US" sz="2400" dirty="0" smtClean="0"/>
              <a:t>Conversion results in 2 files:</a:t>
            </a:r>
          </a:p>
          <a:p>
            <a:pPr lvl="1"/>
            <a:r>
              <a:rPr lang="en-US" sz="2000" dirty="0" smtClean="0"/>
              <a:t>wingtip.html</a:t>
            </a:r>
          </a:p>
          <a:p>
            <a:pPr lvl="1"/>
            <a:r>
              <a:rPr lang="en-US" sz="2000" dirty="0" err="1" smtClean="0"/>
              <a:t>wingtip.master</a:t>
            </a:r>
            <a:endParaRPr lang="en-US" sz="2000" dirty="0" smtClean="0"/>
          </a:p>
          <a:p>
            <a:pPr lvl="1"/>
            <a:endParaRPr lang="en-US" sz="2000" dirty="0" smtClean="0"/>
          </a:p>
          <a:p>
            <a:r>
              <a:rPr lang="en-US" sz="2400" dirty="0" smtClean="0"/>
              <a:t>Modifications made to the original HTML</a:t>
            </a:r>
          </a:p>
          <a:p>
            <a:pPr lvl="1"/>
            <a:r>
              <a:rPr lang="en-US" sz="2000" dirty="0" smtClean="0"/>
              <a:t>SharePoint master page code added</a:t>
            </a:r>
          </a:p>
          <a:p>
            <a:pPr lvl="1"/>
            <a:r>
              <a:rPr lang="en-US" sz="2000" dirty="0" smtClean="0"/>
              <a:t>Added code clearly commented</a:t>
            </a:r>
          </a:p>
          <a:p>
            <a:pPr lvl="1"/>
            <a:endParaRPr lang="en-US" sz="2000" dirty="0" smtClean="0"/>
          </a:p>
          <a:p>
            <a:r>
              <a:rPr lang="en-US" sz="2400" dirty="0" smtClean="0"/>
              <a:t>Syncing </a:t>
            </a:r>
            <a:r>
              <a:rPr lang="en-US" sz="2400" dirty="0"/>
              <a:t>master pages only goes one </a:t>
            </a:r>
            <a:r>
              <a:rPr lang="en-US" sz="2400" dirty="0" smtClean="0"/>
              <a:t>direction</a:t>
            </a:r>
          </a:p>
          <a:p>
            <a:pPr lvl="1"/>
            <a:r>
              <a:rPr lang="en-US" sz="2000" dirty="0" smtClean="0"/>
              <a:t>.html </a:t>
            </a:r>
            <a:r>
              <a:rPr lang="en-US" sz="2000" dirty="0"/>
              <a:t>-&gt; .master</a:t>
            </a:r>
          </a:p>
          <a:p>
            <a:pPr lvl="1"/>
            <a:r>
              <a:rPr lang="en-US" sz="2000" dirty="0"/>
              <a:t>Edits to .html will be reflected in .master. </a:t>
            </a:r>
            <a:endParaRPr lang="en-US" sz="2000" dirty="0" smtClean="0"/>
          </a:p>
          <a:p>
            <a:pPr lvl="1"/>
            <a:r>
              <a:rPr lang="en-US" sz="2000" dirty="0" smtClean="0"/>
              <a:t>Editing </a:t>
            </a:r>
            <a:r>
              <a:rPr lang="en-US" sz="2000" dirty="0"/>
              <a:t>.master breaks that relationship</a:t>
            </a:r>
          </a:p>
          <a:p>
            <a:pPr marL="0" indent="0">
              <a:buNone/>
            </a:pPr>
            <a:endParaRPr lang="en-US" sz="2400" dirty="0"/>
          </a:p>
        </p:txBody>
      </p:sp>
    </p:spTree>
    <p:extLst>
      <p:ext uri="{BB962C8B-B14F-4D97-AF65-F5344CB8AC3E}">
        <p14:creationId xmlns:p14="http://schemas.microsoft.com/office/powerpoint/2010/main" val="3993400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HTML to a Master Page</a:t>
            </a:r>
            <a:endParaRPr lang="en-US" dirty="0"/>
          </a:p>
        </p:txBody>
      </p:sp>
      <p:sp>
        <p:nvSpPr>
          <p:cNvPr id="3" name="Content Placeholder 2"/>
          <p:cNvSpPr>
            <a:spLocks noGrp="1"/>
          </p:cNvSpPr>
          <p:nvPr>
            <p:ph idx="1"/>
          </p:nvPr>
        </p:nvSpPr>
        <p:spPr>
          <a:xfrm>
            <a:off x="381000" y="1447800"/>
            <a:ext cx="5486400" cy="5181600"/>
          </a:xfrm>
        </p:spPr>
        <p:txBody>
          <a:bodyPr>
            <a:normAutofit/>
          </a:bodyPr>
          <a:lstStyle/>
          <a:p>
            <a:pPr marL="514350" indent="-514350">
              <a:buFont typeface="+mj-lt"/>
              <a:buAutoNum type="arabicPeriod" startAt="4"/>
            </a:pPr>
            <a:r>
              <a:rPr lang="en-US" sz="2400" dirty="0" smtClean="0"/>
              <a:t>Edit Master Pages</a:t>
            </a:r>
          </a:p>
          <a:p>
            <a:pPr lvl="1"/>
            <a:r>
              <a:rPr lang="en-US" sz="2000" dirty="0"/>
              <a:t>Only html files in the master page </a:t>
            </a:r>
            <a:r>
              <a:rPr lang="en-US" sz="2000" dirty="0" smtClean="0"/>
              <a:t>gallery can </a:t>
            </a:r>
            <a:r>
              <a:rPr lang="en-US" sz="2000" dirty="0"/>
              <a:t>be converted to a </a:t>
            </a:r>
            <a:r>
              <a:rPr lang="en-US" sz="2000" dirty="0" smtClean="0"/>
              <a:t>master page</a:t>
            </a:r>
          </a:p>
          <a:p>
            <a:pPr lvl="1"/>
            <a:r>
              <a:rPr lang="en-US" sz="2000" dirty="0" smtClean="0"/>
              <a:t>Simple conversion process</a:t>
            </a:r>
          </a:p>
          <a:p>
            <a:pPr lvl="1"/>
            <a:r>
              <a:rPr lang="en-US" sz="2000" dirty="0" smtClean="0"/>
              <a:t>Notification of conversion status</a:t>
            </a:r>
          </a:p>
          <a:p>
            <a:pPr marL="347662" lvl="1" indent="0">
              <a:buNone/>
            </a:pPr>
            <a:endParaRPr lang="en-US" sz="20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295400"/>
            <a:ext cx="2484120" cy="20553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18405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Converting HTML to a Master Page</a:t>
            </a:r>
            <a:endParaRPr lang="en-US" dirty="0"/>
          </a:p>
        </p:txBody>
      </p:sp>
    </p:spTree>
    <p:extLst>
      <p:ext uri="{BB962C8B-B14F-4D97-AF65-F5344CB8AC3E}">
        <p14:creationId xmlns:p14="http://schemas.microsoft.com/office/powerpoint/2010/main" val="3033279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Design Manager</a:t>
            </a:r>
          </a:p>
          <a:p>
            <a:pPr>
              <a:buFont typeface="Wingdings" panose="05000000000000000000" pitchFamily="2" charset="2"/>
              <a:buChar char="ü"/>
            </a:pPr>
            <a:r>
              <a:rPr lang="en-US" dirty="0" smtClean="0"/>
              <a:t>Mapping </a:t>
            </a:r>
            <a:r>
              <a:rPr lang="en-US" dirty="0"/>
              <a:t>a drive to a Publishing site</a:t>
            </a:r>
          </a:p>
          <a:p>
            <a:pPr>
              <a:buFont typeface="Wingdings" panose="05000000000000000000" pitchFamily="2" charset="2"/>
              <a:buChar char="ü"/>
            </a:pPr>
            <a:r>
              <a:rPr lang="en-US" dirty="0" smtClean="0"/>
              <a:t>Converting HTML </a:t>
            </a:r>
            <a:r>
              <a:rPr lang="en-US" dirty="0"/>
              <a:t>pages into </a:t>
            </a:r>
            <a:r>
              <a:rPr lang="en-US" dirty="0" smtClean="0"/>
              <a:t>Master </a:t>
            </a:r>
            <a:r>
              <a:rPr lang="en-US" dirty="0"/>
              <a:t>Pages</a:t>
            </a:r>
          </a:p>
          <a:p>
            <a:pPr>
              <a:buFont typeface="Wingdings" panose="05000000000000000000" pitchFamily="2" charset="2"/>
              <a:buChar char="Ø"/>
            </a:pPr>
            <a:r>
              <a:rPr lang="en-US" dirty="0" smtClean="0"/>
              <a:t>Working </a:t>
            </a:r>
            <a:r>
              <a:rPr lang="en-US" dirty="0"/>
              <a:t>with Design Manager Snippets</a:t>
            </a:r>
          </a:p>
          <a:p>
            <a:pPr>
              <a:buFont typeface="Wingdings" panose="05000000000000000000" pitchFamily="2" charset="2"/>
              <a:buChar char="§"/>
            </a:pPr>
            <a:r>
              <a:rPr lang="en-US" dirty="0"/>
              <a:t>Other Design Manager Features</a:t>
            </a:r>
          </a:p>
          <a:p>
            <a:pPr>
              <a:buFont typeface="Wingdings" panose="05000000000000000000" pitchFamily="2" charset="2"/>
              <a:buChar char="§"/>
            </a:pPr>
            <a:r>
              <a:rPr lang="en-US" dirty="0" smtClean="0"/>
              <a:t>Design </a:t>
            </a:r>
            <a:r>
              <a:rPr lang="en-US" dirty="0"/>
              <a:t>Packages</a:t>
            </a:r>
          </a:p>
        </p:txBody>
      </p:sp>
    </p:spTree>
    <p:extLst>
      <p:ext uri="{BB962C8B-B14F-4D97-AF65-F5344CB8AC3E}">
        <p14:creationId xmlns:p14="http://schemas.microsoft.com/office/powerpoint/2010/main" val="588706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Snippet Gallery</a:t>
            </a:r>
            <a:endParaRPr lang="en-US" dirty="0"/>
          </a:p>
        </p:txBody>
      </p:sp>
      <p:sp>
        <p:nvSpPr>
          <p:cNvPr id="3" name="Content Placeholder 2"/>
          <p:cNvSpPr>
            <a:spLocks noGrp="1"/>
          </p:cNvSpPr>
          <p:nvPr>
            <p:ph idx="1"/>
          </p:nvPr>
        </p:nvSpPr>
        <p:spPr/>
        <p:txBody>
          <a:bodyPr>
            <a:normAutofit/>
          </a:bodyPr>
          <a:lstStyle/>
          <a:p>
            <a:r>
              <a:rPr lang="en-US" sz="2400" dirty="0"/>
              <a:t>L</a:t>
            </a:r>
            <a:r>
              <a:rPr lang="en-US" sz="2400" dirty="0" smtClean="0"/>
              <a:t>ist of available code snippets </a:t>
            </a:r>
          </a:p>
          <a:p>
            <a:pPr lvl="1"/>
            <a:r>
              <a:rPr lang="en-US" sz="2000" dirty="0" smtClean="0"/>
              <a:t>SharePoint fields and functions</a:t>
            </a:r>
          </a:p>
          <a:p>
            <a:pPr lvl="1"/>
            <a:r>
              <a:rPr lang="en-US" sz="2000" dirty="0" smtClean="0"/>
              <a:t>For master pages and page layouts</a:t>
            </a:r>
          </a:p>
          <a:p>
            <a:pPr lvl="1"/>
            <a:endParaRPr lang="en-US" sz="2000" dirty="0" smtClean="0"/>
          </a:p>
          <a:p>
            <a:r>
              <a:rPr lang="en-US" sz="2400" dirty="0" smtClean="0"/>
              <a:t>Accessible from preview mode</a:t>
            </a:r>
          </a:p>
          <a:p>
            <a:pPr lvl="1"/>
            <a:endParaRPr lang="en-US" sz="2000" dirty="0" smtClean="0"/>
          </a:p>
          <a:p>
            <a:r>
              <a:rPr lang="en-US" sz="2400" dirty="0" smtClean="0"/>
              <a:t>Contains</a:t>
            </a:r>
          </a:p>
          <a:p>
            <a:pPr lvl="1"/>
            <a:r>
              <a:rPr lang="en-US" sz="2000" dirty="0" smtClean="0"/>
              <a:t>SharePoint Content Placeholders</a:t>
            </a:r>
          </a:p>
          <a:p>
            <a:pPr lvl="1"/>
            <a:r>
              <a:rPr lang="en-US" sz="2000" dirty="0" smtClean="0"/>
              <a:t>Site columns</a:t>
            </a:r>
          </a:p>
          <a:p>
            <a:pPr lvl="1"/>
            <a:r>
              <a:rPr lang="en-US" sz="2000" dirty="0" smtClean="0"/>
              <a:t>Web parts</a:t>
            </a:r>
          </a:p>
          <a:p>
            <a:pPr lvl="1"/>
            <a:endParaRPr lang="en-US" sz="2000" dirty="0" smtClean="0"/>
          </a:p>
          <a:p>
            <a:r>
              <a:rPr lang="en-US" sz="2400" dirty="0" smtClean="0"/>
              <a:t>Addressed further in Modules 5 and 7</a:t>
            </a:r>
            <a:endParaRPr lang="en-US" sz="2400" dirty="0"/>
          </a:p>
        </p:txBody>
      </p:sp>
    </p:spTree>
    <p:extLst>
      <p:ext uri="{BB962C8B-B14F-4D97-AF65-F5344CB8AC3E}">
        <p14:creationId xmlns:p14="http://schemas.microsoft.com/office/powerpoint/2010/main" val="2385667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Snippet Gallery</a:t>
            </a:r>
            <a:endParaRPr lang="en-US" dirty="0"/>
          </a:p>
        </p:txBody>
      </p:sp>
    </p:spTree>
    <p:extLst>
      <p:ext uri="{BB962C8B-B14F-4D97-AF65-F5344CB8AC3E}">
        <p14:creationId xmlns:p14="http://schemas.microsoft.com/office/powerpoint/2010/main" val="1950698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Design Manager</a:t>
            </a:r>
          </a:p>
          <a:p>
            <a:pPr>
              <a:buFont typeface="Wingdings" panose="05000000000000000000" pitchFamily="2" charset="2"/>
              <a:buChar char="ü"/>
            </a:pPr>
            <a:r>
              <a:rPr lang="en-US" dirty="0" smtClean="0"/>
              <a:t>Mapping </a:t>
            </a:r>
            <a:r>
              <a:rPr lang="en-US" dirty="0"/>
              <a:t>a drive to a Publishing site</a:t>
            </a:r>
          </a:p>
          <a:p>
            <a:pPr>
              <a:buFont typeface="Wingdings" panose="05000000000000000000" pitchFamily="2" charset="2"/>
              <a:buChar char="ü"/>
            </a:pPr>
            <a:r>
              <a:rPr lang="en-US" dirty="0" smtClean="0"/>
              <a:t>Converting HTML </a:t>
            </a:r>
            <a:r>
              <a:rPr lang="en-US" dirty="0"/>
              <a:t>pages into </a:t>
            </a:r>
            <a:r>
              <a:rPr lang="en-US" dirty="0" smtClean="0"/>
              <a:t>Master </a:t>
            </a:r>
            <a:r>
              <a:rPr lang="en-US" dirty="0"/>
              <a:t>Pages</a:t>
            </a:r>
          </a:p>
          <a:p>
            <a:pPr>
              <a:buFont typeface="Wingdings" panose="05000000000000000000" pitchFamily="2" charset="2"/>
              <a:buChar char="ü"/>
            </a:pPr>
            <a:r>
              <a:rPr lang="en-US" dirty="0" smtClean="0"/>
              <a:t>Working </a:t>
            </a:r>
            <a:r>
              <a:rPr lang="en-US" dirty="0"/>
              <a:t>with Design Manager Snippets</a:t>
            </a:r>
          </a:p>
          <a:p>
            <a:pPr>
              <a:buFont typeface="Wingdings" panose="05000000000000000000" pitchFamily="2" charset="2"/>
              <a:buChar char="Ø"/>
            </a:pPr>
            <a:r>
              <a:rPr lang="en-US" dirty="0"/>
              <a:t>Other Design Manager Features</a:t>
            </a:r>
          </a:p>
          <a:p>
            <a:pPr>
              <a:buFont typeface="Wingdings" panose="05000000000000000000" pitchFamily="2" charset="2"/>
              <a:buChar char="§"/>
            </a:pPr>
            <a:r>
              <a:rPr lang="en-US" dirty="0" smtClean="0"/>
              <a:t>Design </a:t>
            </a:r>
            <a:r>
              <a:rPr lang="en-US" dirty="0"/>
              <a:t>Packages</a:t>
            </a:r>
          </a:p>
        </p:txBody>
      </p:sp>
    </p:spTree>
    <p:extLst>
      <p:ext uri="{BB962C8B-B14F-4D97-AF65-F5344CB8AC3E}">
        <p14:creationId xmlns:p14="http://schemas.microsoft.com/office/powerpoint/2010/main" val="2893478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 and Page Layouts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US" sz="2400" dirty="0" smtClean="0"/>
              <a:t>Edit Display Templates</a:t>
            </a:r>
          </a:p>
          <a:p>
            <a:pPr lvl="1"/>
            <a:r>
              <a:rPr lang="en-US" sz="2000" dirty="0" smtClean="0"/>
              <a:t>Render Content by Search results</a:t>
            </a:r>
          </a:p>
          <a:p>
            <a:pPr lvl="1"/>
            <a:r>
              <a:rPr lang="en-US" sz="2000" dirty="0" smtClean="0"/>
              <a:t>Addressed further in Module 9</a:t>
            </a:r>
          </a:p>
          <a:p>
            <a:pPr marL="514350" indent="-514350">
              <a:buFont typeface="+mj-lt"/>
              <a:buAutoNum type="arabicPeriod" startAt="6"/>
            </a:pPr>
            <a:endParaRPr lang="en-US" sz="2400" dirty="0" smtClean="0"/>
          </a:p>
          <a:p>
            <a:pPr marL="514350" indent="-514350">
              <a:buFont typeface="+mj-lt"/>
              <a:buAutoNum type="arabicPeriod" startAt="6"/>
            </a:pPr>
            <a:r>
              <a:rPr lang="en-US" sz="2400" dirty="0" smtClean="0"/>
              <a:t>Edit Page Layouts</a:t>
            </a:r>
          </a:p>
          <a:p>
            <a:pPr lvl="1"/>
            <a:r>
              <a:rPr lang="en-US" sz="2000" dirty="0" smtClean="0"/>
              <a:t>Modified using HTML</a:t>
            </a:r>
          </a:p>
          <a:p>
            <a:pPr lvl="1"/>
            <a:r>
              <a:rPr lang="en-US" sz="2000" dirty="0" smtClean="0"/>
              <a:t>Will be addressed in the Page Layouts module</a:t>
            </a:r>
            <a:endParaRPr lang="en-US" sz="20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443446"/>
            <a:ext cx="2484120" cy="20553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41846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Introduction to Design Manager</a:t>
            </a:r>
          </a:p>
          <a:p>
            <a:pPr>
              <a:buFont typeface="Wingdings" panose="05000000000000000000" pitchFamily="2" charset="2"/>
              <a:buChar char="§"/>
            </a:pPr>
            <a:r>
              <a:rPr lang="en-US" dirty="0" smtClean="0"/>
              <a:t>Mapping </a:t>
            </a:r>
            <a:r>
              <a:rPr lang="en-US" dirty="0"/>
              <a:t>a drive to a Publishing site</a:t>
            </a:r>
          </a:p>
          <a:p>
            <a:pPr>
              <a:buFont typeface="Wingdings" panose="05000000000000000000" pitchFamily="2" charset="2"/>
              <a:buChar char="§"/>
            </a:pPr>
            <a:r>
              <a:rPr lang="en-US" dirty="0" smtClean="0"/>
              <a:t>Converting HTML </a:t>
            </a:r>
            <a:r>
              <a:rPr lang="en-US" dirty="0"/>
              <a:t>pages into </a:t>
            </a:r>
            <a:r>
              <a:rPr lang="en-US" dirty="0" smtClean="0"/>
              <a:t>Master </a:t>
            </a:r>
            <a:r>
              <a:rPr lang="en-US" dirty="0"/>
              <a:t>Pages</a:t>
            </a:r>
          </a:p>
          <a:p>
            <a:pPr>
              <a:buFont typeface="Wingdings" panose="05000000000000000000" pitchFamily="2" charset="2"/>
              <a:buChar char="§"/>
            </a:pPr>
            <a:r>
              <a:rPr lang="en-US" dirty="0" smtClean="0"/>
              <a:t>Working </a:t>
            </a:r>
            <a:r>
              <a:rPr lang="en-US" dirty="0"/>
              <a:t>with Design Manager </a:t>
            </a:r>
            <a:r>
              <a:rPr lang="en-US" dirty="0" smtClean="0"/>
              <a:t>Snippets</a:t>
            </a:r>
          </a:p>
          <a:p>
            <a:pPr>
              <a:buFont typeface="Wingdings" panose="05000000000000000000" pitchFamily="2" charset="2"/>
              <a:buChar char="§"/>
            </a:pPr>
            <a:r>
              <a:rPr lang="en-US" dirty="0" smtClean="0"/>
              <a:t>Other Design Manager Features</a:t>
            </a:r>
            <a:endParaRPr lang="en-US" dirty="0"/>
          </a:p>
          <a:p>
            <a:pPr>
              <a:buFont typeface="Wingdings" panose="05000000000000000000" pitchFamily="2" charset="2"/>
              <a:buChar char="§"/>
            </a:pPr>
            <a:r>
              <a:rPr lang="en-US" dirty="0" smtClean="0"/>
              <a:t>Design </a:t>
            </a:r>
            <a:r>
              <a:rPr lang="en-US" dirty="0"/>
              <a:t>Packages</a:t>
            </a:r>
          </a:p>
        </p:txBody>
      </p:sp>
    </p:spTree>
    <p:extLst>
      <p:ext uri="{BB962C8B-B14F-4D97-AF65-F5344CB8AC3E}">
        <p14:creationId xmlns:p14="http://schemas.microsoft.com/office/powerpoint/2010/main" val="2233606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 Master Page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7"/>
            </a:pPr>
            <a:r>
              <a:rPr lang="en-US" sz="2400" dirty="0" smtClean="0"/>
              <a:t>Publish and Apply Design</a:t>
            </a:r>
          </a:p>
          <a:p>
            <a:pPr lvl="1"/>
            <a:r>
              <a:rPr lang="en-US" sz="2000" dirty="0" smtClean="0"/>
              <a:t>“Reminder” Step</a:t>
            </a:r>
          </a:p>
          <a:p>
            <a:pPr lvl="1"/>
            <a:r>
              <a:rPr lang="en-US" sz="2000" dirty="0" smtClean="0"/>
              <a:t>Supplies links to publish and apply a master page</a:t>
            </a:r>
          </a:p>
          <a:p>
            <a:pPr lvl="1"/>
            <a:endParaRPr lang="en-US" sz="20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7726680" cy="230858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20280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Design Manager</a:t>
            </a:r>
          </a:p>
          <a:p>
            <a:pPr>
              <a:buFont typeface="Wingdings" panose="05000000000000000000" pitchFamily="2" charset="2"/>
              <a:buChar char="ü"/>
            </a:pPr>
            <a:r>
              <a:rPr lang="en-US" dirty="0" smtClean="0"/>
              <a:t>Mapping </a:t>
            </a:r>
            <a:r>
              <a:rPr lang="en-US" dirty="0"/>
              <a:t>a drive to a Publishing site</a:t>
            </a:r>
          </a:p>
          <a:p>
            <a:pPr>
              <a:buFont typeface="Wingdings" panose="05000000000000000000" pitchFamily="2" charset="2"/>
              <a:buChar char="ü"/>
            </a:pPr>
            <a:r>
              <a:rPr lang="en-US" dirty="0" smtClean="0"/>
              <a:t>Converting HTML </a:t>
            </a:r>
            <a:r>
              <a:rPr lang="en-US" dirty="0"/>
              <a:t>pages into </a:t>
            </a:r>
            <a:r>
              <a:rPr lang="en-US" dirty="0" smtClean="0"/>
              <a:t>Master </a:t>
            </a:r>
            <a:r>
              <a:rPr lang="en-US" dirty="0"/>
              <a:t>Pages</a:t>
            </a:r>
          </a:p>
          <a:p>
            <a:pPr>
              <a:buFont typeface="Wingdings" panose="05000000000000000000" pitchFamily="2" charset="2"/>
              <a:buChar char="ü"/>
            </a:pPr>
            <a:r>
              <a:rPr lang="en-US" dirty="0" smtClean="0"/>
              <a:t>Working </a:t>
            </a:r>
            <a:r>
              <a:rPr lang="en-US" dirty="0"/>
              <a:t>with Design Manager Snippets</a:t>
            </a:r>
          </a:p>
          <a:p>
            <a:pPr>
              <a:buFont typeface="Wingdings" panose="05000000000000000000" pitchFamily="2" charset="2"/>
              <a:buChar char="ü"/>
            </a:pPr>
            <a:r>
              <a:rPr lang="en-US" dirty="0" smtClean="0"/>
              <a:t>Configuring </a:t>
            </a:r>
            <a:r>
              <a:rPr lang="en-US" dirty="0"/>
              <a:t>Device Channels</a:t>
            </a:r>
          </a:p>
          <a:p>
            <a:pPr>
              <a:buFont typeface="Wingdings" panose="05000000000000000000" pitchFamily="2" charset="2"/>
              <a:buChar char="Ø"/>
            </a:pPr>
            <a:r>
              <a:rPr lang="en-US" dirty="0" smtClean="0"/>
              <a:t>Design </a:t>
            </a:r>
            <a:r>
              <a:rPr lang="en-US" dirty="0"/>
              <a:t>Packages</a:t>
            </a:r>
          </a:p>
        </p:txBody>
      </p:sp>
    </p:spTree>
    <p:extLst>
      <p:ext uri="{BB962C8B-B14F-4D97-AF65-F5344CB8AC3E}">
        <p14:creationId xmlns:p14="http://schemas.microsoft.com/office/powerpoint/2010/main" val="14260063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Packages</a:t>
            </a:r>
            <a:endParaRPr lang="en-US" dirty="0"/>
          </a:p>
        </p:txBody>
      </p:sp>
      <p:sp>
        <p:nvSpPr>
          <p:cNvPr id="3" name="Content Placeholder 2"/>
          <p:cNvSpPr>
            <a:spLocks noGrp="1"/>
          </p:cNvSpPr>
          <p:nvPr>
            <p:ph idx="1"/>
          </p:nvPr>
        </p:nvSpPr>
        <p:spPr/>
        <p:txBody>
          <a:bodyPr>
            <a:normAutofit/>
          </a:bodyPr>
          <a:lstStyle/>
          <a:p>
            <a:r>
              <a:rPr lang="en-US" sz="2400" dirty="0" smtClean="0"/>
              <a:t>Design Package is set of SharePoint brand-related assets</a:t>
            </a:r>
          </a:p>
          <a:p>
            <a:pPr lvl="1"/>
            <a:r>
              <a:rPr lang="en-US" sz="2000" dirty="0" smtClean="0"/>
              <a:t>Master page</a:t>
            </a:r>
          </a:p>
          <a:p>
            <a:pPr lvl="1"/>
            <a:r>
              <a:rPr lang="en-US" sz="2000" dirty="0" smtClean="0"/>
              <a:t>Page Layouts</a:t>
            </a:r>
          </a:p>
          <a:p>
            <a:pPr lvl="1"/>
            <a:r>
              <a:rPr lang="en-US" sz="2000" dirty="0" smtClean="0"/>
              <a:t>Site Columns/Content Types</a:t>
            </a:r>
          </a:p>
          <a:p>
            <a:pPr lvl="1"/>
            <a:r>
              <a:rPr lang="en-US" sz="2000" dirty="0" smtClean="0"/>
              <a:t>Display Templates</a:t>
            </a:r>
          </a:p>
          <a:p>
            <a:pPr lvl="1"/>
            <a:r>
              <a:rPr lang="en-US" sz="2000" dirty="0" smtClean="0"/>
              <a:t>CSS</a:t>
            </a:r>
          </a:p>
          <a:p>
            <a:pPr lvl="1"/>
            <a:r>
              <a:rPr lang="en-US" sz="2000" dirty="0" smtClean="0"/>
              <a:t>XSLT</a:t>
            </a:r>
          </a:p>
          <a:p>
            <a:pPr lvl="1"/>
            <a:endParaRPr lang="en-US" sz="2000" dirty="0" smtClean="0"/>
          </a:p>
          <a:p>
            <a:r>
              <a:rPr lang="en-US" sz="2400" dirty="0" smtClean="0"/>
              <a:t>Designer Package is exported to </a:t>
            </a:r>
            <a:r>
              <a:rPr lang="en-US" sz="2000" b="1" dirty="0" smtClean="0">
                <a:solidFill>
                  <a:srgbClr val="800000"/>
                </a:solidFill>
              </a:rPr>
              <a:t>.</a:t>
            </a:r>
            <a:r>
              <a:rPr lang="en-US" sz="2000" b="1" dirty="0" err="1" smtClean="0">
                <a:solidFill>
                  <a:srgbClr val="800000"/>
                </a:solidFill>
              </a:rPr>
              <a:t>wsp</a:t>
            </a:r>
            <a:r>
              <a:rPr lang="en-US" sz="2400" dirty="0" smtClean="0"/>
              <a:t> file</a:t>
            </a:r>
          </a:p>
          <a:p>
            <a:pPr lvl="1"/>
            <a:r>
              <a:rPr lang="en-US" sz="2000" b="1" dirty="0" smtClean="0">
                <a:solidFill>
                  <a:srgbClr val="800000"/>
                </a:solidFill>
              </a:rPr>
              <a:t>.</a:t>
            </a:r>
            <a:r>
              <a:rPr lang="en-US" sz="2000" b="1" dirty="0" err="1" smtClean="0">
                <a:solidFill>
                  <a:srgbClr val="800000"/>
                </a:solidFill>
              </a:rPr>
              <a:t>wsp</a:t>
            </a:r>
            <a:r>
              <a:rPr lang="en-US" sz="2000" dirty="0" smtClean="0"/>
              <a:t> file can be imported and applied to other SharePoint sites</a:t>
            </a:r>
          </a:p>
          <a:p>
            <a:pPr lvl="1"/>
            <a:r>
              <a:rPr lang="en-US" sz="2000" dirty="0" smtClean="0"/>
              <a:t>Target import site must have publishing features enabled</a:t>
            </a:r>
            <a:endParaRPr lang="en-US" sz="2000" dirty="0"/>
          </a:p>
        </p:txBody>
      </p:sp>
    </p:spTree>
    <p:extLst>
      <p:ext uri="{BB962C8B-B14F-4D97-AF65-F5344CB8AC3E}">
        <p14:creationId xmlns:p14="http://schemas.microsoft.com/office/powerpoint/2010/main" val="4080121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and Export a Design Package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sz="2400" dirty="0" smtClean="0"/>
              <a:t>Create Design Package</a:t>
            </a:r>
          </a:p>
          <a:p>
            <a:pPr lvl="1"/>
            <a:r>
              <a:rPr lang="en-US" sz="2000" dirty="0" smtClean="0"/>
              <a:t>Option to include customized search</a:t>
            </a:r>
          </a:p>
          <a:p>
            <a:pPr lvl="1"/>
            <a:r>
              <a:rPr lang="en-US" sz="2000" dirty="0" smtClean="0"/>
              <a:t>Search Configuration only</a:t>
            </a:r>
            <a:r>
              <a:rPr lang="en-US" sz="2000" dirty="0"/>
              <a:t> </a:t>
            </a:r>
            <a:r>
              <a:rPr lang="en-US" sz="2000" dirty="0" smtClean="0"/>
              <a:t>optional item</a:t>
            </a:r>
          </a:p>
          <a:p>
            <a:pPr lvl="1"/>
            <a:r>
              <a:rPr lang="en-US" sz="2000" dirty="0" smtClean="0"/>
              <a:t>No way of selecting what items are or </a:t>
            </a:r>
            <a:r>
              <a:rPr lang="en-US" sz="2000" dirty="0"/>
              <a:t/>
            </a:r>
            <a:br>
              <a:rPr lang="en-US" sz="2000" dirty="0"/>
            </a:br>
            <a:r>
              <a:rPr lang="en-US" sz="2000" dirty="0" smtClean="0"/>
              <a:t>aren’t included in a Design Package</a:t>
            </a:r>
            <a:endParaRPr lang="en-US" sz="20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361" y="1371600"/>
            <a:ext cx="2486639" cy="2057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72401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 Design Package</a:t>
            </a:r>
            <a:endParaRPr lang="en-US" dirty="0"/>
          </a:p>
        </p:txBody>
      </p:sp>
    </p:spTree>
    <p:extLst>
      <p:ext uri="{BB962C8B-B14F-4D97-AF65-F5344CB8AC3E}">
        <p14:creationId xmlns:p14="http://schemas.microsoft.com/office/powerpoint/2010/main" val="1444621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in Mind…</a:t>
            </a:r>
            <a:endParaRPr lang="en-US" dirty="0"/>
          </a:p>
        </p:txBody>
      </p:sp>
      <p:sp>
        <p:nvSpPr>
          <p:cNvPr id="3" name="Content Placeholder 2"/>
          <p:cNvSpPr>
            <a:spLocks noGrp="1"/>
          </p:cNvSpPr>
          <p:nvPr>
            <p:ph idx="1"/>
          </p:nvPr>
        </p:nvSpPr>
        <p:spPr/>
        <p:txBody>
          <a:bodyPr>
            <a:normAutofit/>
          </a:bodyPr>
          <a:lstStyle/>
          <a:p>
            <a:r>
              <a:rPr lang="en-US" sz="2400" dirty="0" smtClean="0"/>
              <a:t>Master page needs to be solid before page layouts are created using that master</a:t>
            </a:r>
          </a:p>
          <a:p>
            <a:pPr lvl="1"/>
            <a:r>
              <a:rPr lang="en-US" sz="1800" b="1" dirty="0" smtClean="0">
                <a:solidFill>
                  <a:srgbClr val="800000"/>
                </a:solidFill>
              </a:rPr>
              <a:t>&lt;head&gt;</a:t>
            </a:r>
            <a:r>
              <a:rPr lang="en-US" sz="2000" dirty="0" smtClean="0"/>
              <a:t> and other master page text in top of layout code</a:t>
            </a:r>
          </a:p>
          <a:p>
            <a:pPr lvl="1"/>
            <a:r>
              <a:rPr lang="en-US" sz="2000" dirty="0" smtClean="0"/>
              <a:t>Some updates to master don’t show in these pages layouts</a:t>
            </a:r>
          </a:p>
          <a:p>
            <a:pPr lvl="1"/>
            <a:endParaRPr lang="en-US" sz="2000" dirty="0" smtClean="0"/>
          </a:p>
          <a:p>
            <a:r>
              <a:rPr lang="en-US" sz="2400" dirty="0" smtClean="0"/>
              <a:t>Design Packages </a:t>
            </a:r>
          </a:p>
          <a:p>
            <a:pPr lvl="1"/>
            <a:r>
              <a:rPr lang="en-US" sz="2000" dirty="0" smtClean="0"/>
              <a:t>Takes major and minor versions of EVERYTHING</a:t>
            </a:r>
          </a:p>
          <a:p>
            <a:pPr lvl="1"/>
            <a:r>
              <a:rPr lang="en-US" sz="2000" dirty="0" smtClean="0"/>
              <a:t>Overwrites EVERYTHING</a:t>
            </a:r>
          </a:p>
          <a:p>
            <a:pPr lvl="1"/>
            <a:r>
              <a:rPr lang="en-US" sz="2000" dirty="0" smtClean="0"/>
              <a:t>If uninstalled, uninstalls EVERYTHING</a:t>
            </a:r>
          </a:p>
          <a:p>
            <a:pPr lvl="1"/>
            <a:endParaRPr lang="en-US" sz="2000" dirty="0" smtClean="0"/>
          </a:p>
          <a:p>
            <a:r>
              <a:rPr lang="en-US" sz="2400" dirty="0" smtClean="0"/>
              <a:t>XSLT &amp; Dreamweaver = 0.1</a:t>
            </a:r>
            <a:endParaRPr lang="en-US" sz="2400" dirty="0"/>
          </a:p>
        </p:txBody>
      </p:sp>
    </p:spTree>
    <p:extLst>
      <p:ext uri="{BB962C8B-B14F-4D97-AF65-F5344CB8AC3E}">
        <p14:creationId xmlns:p14="http://schemas.microsoft.com/office/powerpoint/2010/main" val="3741784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Design Manager</a:t>
            </a:r>
          </a:p>
          <a:p>
            <a:pPr>
              <a:buFont typeface="Wingdings" panose="05000000000000000000" pitchFamily="2" charset="2"/>
              <a:buChar char="ü"/>
            </a:pPr>
            <a:r>
              <a:rPr lang="en-US" dirty="0" smtClean="0"/>
              <a:t>Mapping </a:t>
            </a:r>
            <a:r>
              <a:rPr lang="en-US" dirty="0"/>
              <a:t>a drive to a Publishing site</a:t>
            </a:r>
          </a:p>
          <a:p>
            <a:pPr>
              <a:buFont typeface="Wingdings" panose="05000000000000000000" pitchFamily="2" charset="2"/>
              <a:buChar char="ü"/>
            </a:pPr>
            <a:r>
              <a:rPr lang="en-US" dirty="0" smtClean="0"/>
              <a:t>Converting HTML </a:t>
            </a:r>
            <a:r>
              <a:rPr lang="en-US" dirty="0"/>
              <a:t>pages into </a:t>
            </a:r>
            <a:r>
              <a:rPr lang="en-US" dirty="0" smtClean="0"/>
              <a:t>Master </a:t>
            </a:r>
            <a:r>
              <a:rPr lang="en-US" dirty="0"/>
              <a:t>Pages</a:t>
            </a:r>
          </a:p>
          <a:p>
            <a:pPr>
              <a:buFont typeface="Wingdings" panose="05000000000000000000" pitchFamily="2" charset="2"/>
              <a:buChar char="ü"/>
            </a:pPr>
            <a:r>
              <a:rPr lang="en-US" dirty="0" smtClean="0"/>
              <a:t>Working </a:t>
            </a:r>
            <a:r>
              <a:rPr lang="en-US" dirty="0"/>
              <a:t>with Design Manager Snippets</a:t>
            </a:r>
          </a:p>
          <a:p>
            <a:pPr>
              <a:buFont typeface="Wingdings" panose="05000000000000000000" pitchFamily="2" charset="2"/>
              <a:buChar char="ü"/>
            </a:pPr>
            <a:r>
              <a:rPr lang="en-US" dirty="0" smtClean="0"/>
              <a:t>Configuring </a:t>
            </a:r>
            <a:r>
              <a:rPr lang="en-US" dirty="0"/>
              <a:t>Device Channels</a:t>
            </a:r>
          </a:p>
          <a:p>
            <a:pPr>
              <a:buFont typeface="Wingdings" panose="05000000000000000000" pitchFamily="2" charset="2"/>
              <a:buChar char="ü"/>
            </a:pPr>
            <a:r>
              <a:rPr lang="en-US" dirty="0" smtClean="0"/>
              <a:t>Design </a:t>
            </a:r>
            <a:r>
              <a:rPr lang="en-US" dirty="0"/>
              <a:t>Packages</a:t>
            </a:r>
          </a:p>
        </p:txBody>
      </p:sp>
    </p:spTree>
    <p:extLst>
      <p:ext uri="{BB962C8B-B14F-4D97-AF65-F5344CB8AC3E}">
        <p14:creationId xmlns:p14="http://schemas.microsoft.com/office/powerpoint/2010/main" val="3081686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Manager?</a:t>
            </a:r>
            <a:endParaRPr lang="en-US" dirty="0"/>
          </a:p>
        </p:txBody>
      </p:sp>
      <p:sp>
        <p:nvSpPr>
          <p:cNvPr id="3" name="Content Placeholder 2"/>
          <p:cNvSpPr>
            <a:spLocks noGrp="1"/>
          </p:cNvSpPr>
          <p:nvPr>
            <p:ph idx="1"/>
          </p:nvPr>
        </p:nvSpPr>
        <p:spPr>
          <a:xfrm>
            <a:off x="381000" y="1447800"/>
            <a:ext cx="8382000" cy="1295400"/>
          </a:xfrm>
        </p:spPr>
        <p:txBody>
          <a:bodyPr>
            <a:normAutofit/>
          </a:bodyPr>
          <a:lstStyle/>
          <a:p>
            <a:r>
              <a:rPr lang="en-US" sz="2400" dirty="0" smtClean="0"/>
              <a:t>Tool for implementing and maintaining branding, design, and user experience on publishing sites </a:t>
            </a:r>
            <a:r>
              <a:rPr lang="en-US" sz="2400" b="1" dirty="0" smtClean="0">
                <a:solidFill>
                  <a:srgbClr val="FF0000"/>
                </a:solidFill>
              </a:rPr>
              <a:t>*</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24" t="11197" r="31698" b="41928"/>
          <a:stretch/>
        </p:blipFill>
        <p:spPr bwMode="auto">
          <a:xfrm>
            <a:off x="838200" y="2514600"/>
            <a:ext cx="6890597" cy="26992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838200" y="5410200"/>
            <a:ext cx="6858000" cy="369332"/>
          </a:xfrm>
          <a:prstGeom prst="rect">
            <a:avLst/>
          </a:prstGeom>
          <a:noFill/>
        </p:spPr>
        <p:txBody>
          <a:bodyPr wrap="square" rtlCol="0">
            <a:spAutoFit/>
          </a:bodyPr>
          <a:lstStyle/>
          <a:p>
            <a:r>
              <a:rPr lang="en-US" dirty="0" smtClean="0">
                <a:solidFill>
                  <a:srgbClr val="9F002D"/>
                </a:solidFill>
              </a:rPr>
              <a:t>*ONLY available with publishing feature enabled</a:t>
            </a:r>
            <a:endParaRPr lang="en-US" dirty="0">
              <a:solidFill>
                <a:srgbClr val="9F002D"/>
              </a:solidFill>
            </a:endParaRPr>
          </a:p>
        </p:txBody>
      </p:sp>
    </p:spTree>
    <p:extLst>
      <p:ext uri="{BB962C8B-B14F-4D97-AF65-F5344CB8AC3E}">
        <p14:creationId xmlns:p14="http://schemas.microsoft.com/office/powerpoint/2010/main" val="1942876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Design Manager Does</a:t>
            </a:r>
            <a:endParaRPr lang="en-US" dirty="0"/>
          </a:p>
        </p:txBody>
      </p:sp>
      <p:sp>
        <p:nvSpPr>
          <p:cNvPr id="3" name="Content Placeholder 2"/>
          <p:cNvSpPr>
            <a:spLocks noGrp="1"/>
          </p:cNvSpPr>
          <p:nvPr>
            <p:ph idx="1"/>
          </p:nvPr>
        </p:nvSpPr>
        <p:spPr/>
        <p:txBody>
          <a:bodyPr>
            <a:normAutofit/>
          </a:bodyPr>
          <a:lstStyle/>
          <a:p>
            <a:r>
              <a:rPr lang="en-US" sz="2400" dirty="0" smtClean="0"/>
              <a:t>Converts html to master page</a:t>
            </a:r>
          </a:p>
          <a:p>
            <a:r>
              <a:rPr lang="en-US" sz="2400" dirty="0" smtClean="0"/>
              <a:t>Edits done in </a:t>
            </a:r>
            <a:r>
              <a:rPr lang="en-US" sz="1800" dirty="0" smtClean="0">
                <a:solidFill>
                  <a:srgbClr val="800000"/>
                </a:solidFill>
              </a:rPr>
              <a:t>.html</a:t>
            </a:r>
            <a:r>
              <a:rPr lang="en-US" sz="2400" dirty="0" smtClean="0"/>
              <a:t> files instead of </a:t>
            </a:r>
            <a:r>
              <a:rPr lang="en-US" sz="1800" dirty="0" smtClean="0">
                <a:solidFill>
                  <a:srgbClr val="800000"/>
                </a:solidFill>
              </a:rPr>
              <a:t>.</a:t>
            </a:r>
            <a:r>
              <a:rPr lang="en-US" sz="1800" dirty="0" err="1" smtClean="0">
                <a:solidFill>
                  <a:srgbClr val="800000"/>
                </a:solidFill>
              </a:rPr>
              <a:t>aspx</a:t>
            </a:r>
            <a:r>
              <a:rPr lang="en-US" sz="2400" dirty="0" smtClean="0"/>
              <a:t> or </a:t>
            </a:r>
            <a:r>
              <a:rPr lang="en-US" sz="1800" dirty="0" smtClean="0">
                <a:solidFill>
                  <a:srgbClr val="800000"/>
                </a:solidFill>
              </a:rPr>
              <a:t>.master</a:t>
            </a:r>
            <a:r>
              <a:rPr lang="en-US" sz="2400" dirty="0" smtClean="0"/>
              <a:t> files</a:t>
            </a:r>
          </a:p>
          <a:p>
            <a:r>
              <a:rPr lang="en-US" sz="2400" dirty="0" smtClean="0"/>
              <a:t>Edits can be done using just about any html editor</a:t>
            </a:r>
          </a:p>
          <a:p>
            <a:r>
              <a:rPr lang="en-US" sz="2400" dirty="0" smtClean="0"/>
              <a:t>Preview for master page and page layouts</a:t>
            </a:r>
          </a:p>
          <a:p>
            <a:r>
              <a:rPr lang="en-US" sz="2400" dirty="0" smtClean="0"/>
              <a:t>Device </a:t>
            </a:r>
            <a:r>
              <a:rPr lang="en-US" sz="2400" dirty="0"/>
              <a:t>channels</a:t>
            </a:r>
          </a:p>
          <a:p>
            <a:pPr lvl="1"/>
            <a:r>
              <a:rPr lang="en-US" sz="2000" dirty="0" smtClean="0"/>
              <a:t>User experience tailored for specific browsers and devices</a:t>
            </a:r>
          </a:p>
          <a:p>
            <a:r>
              <a:rPr lang="en-US" sz="2400" dirty="0" smtClean="0"/>
              <a:t>Design package</a:t>
            </a:r>
            <a:endParaRPr lang="en-US" sz="2400" dirty="0"/>
          </a:p>
          <a:p>
            <a:pPr lvl="1"/>
            <a:r>
              <a:rPr lang="en-US" sz="2000" dirty="0" smtClean="0"/>
              <a:t>Exported file containing all published design assets</a:t>
            </a:r>
          </a:p>
          <a:p>
            <a:pPr lvl="1"/>
            <a:r>
              <a:rPr lang="en-US" sz="2000" dirty="0" smtClean="0"/>
              <a:t>Can be applied to another site collection</a:t>
            </a:r>
          </a:p>
          <a:p>
            <a:endParaRPr lang="en-US" sz="2400" dirty="0"/>
          </a:p>
        </p:txBody>
      </p:sp>
    </p:spTree>
    <p:extLst>
      <p:ext uri="{BB962C8B-B14F-4D97-AF65-F5344CB8AC3E}">
        <p14:creationId xmlns:p14="http://schemas.microsoft.com/office/powerpoint/2010/main" val="3559454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Design Manager</a:t>
            </a:r>
          </a:p>
          <a:p>
            <a:pPr>
              <a:buFont typeface="Wingdings" panose="05000000000000000000" pitchFamily="2" charset="2"/>
              <a:buChar char="Ø"/>
            </a:pPr>
            <a:r>
              <a:rPr lang="en-US" dirty="0" smtClean="0"/>
              <a:t>Mapping </a:t>
            </a:r>
            <a:r>
              <a:rPr lang="en-US" dirty="0"/>
              <a:t>a drive to a Publishing site</a:t>
            </a:r>
          </a:p>
          <a:p>
            <a:pPr>
              <a:buFont typeface="Wingdings" panose="05000000000000000000" pitchFamily="2" charset="2"/>
              <a:buChar char="§"/>
            </a:pPr>
            <a:r>
              <a:rPr lang="en-US" dirty="0" smtClean="0"/>
              <a:t>Converting HTML </a:t>
            </a:r>
            <a:r>
              <a:rPr lang="en-US" dirty="0"/>
              <a:t>pages into </a:t>
            </a:r>
            <a:r>
              <a:rPr lang="en-US" dirty="0" smtClean="0"/>
              <a:t>Master </a:t>
            </a:r>
            <a:r>
              <a:rPr lang="en-US" dirty="0"/>
              <a:t>Pages</a:t>
            </a:r>
          </a:p>
          <a:p>
            <a:pPr>
              <a:buFont typeface="Wingdings" panose="05000000000000000000" pitchFamily="2" charset="2"/>
              <a:buChar char="§"/>
            </a:pPr>
            <a:r>
              <a:rPr lang="en-US" dirty="0" smtClean="0"/>
              <a:t>Working </a:t>
            </a:r>
            <a:r>
              <a:rPr lang="en-US" dirty="0"/>
              <a:t>with Design Manager </a:t>
            </a:r>
            <a:r>
              <a:rPr lang="en-US" dirty="0" smtClean="0"/>
              <a:t>Snippets</a:t>
            </a:r>
          </a:p>
          <a:p>
            <a:pPr>
              <a:buFont typeface="Wingdings" panose="05000000000000000000" pitchFamily="2" charset="2"/>
              <a:buChar char="§"/>
            </a:pPr>
            <a:r>
              <a:rPr lang="en-US" dirty="0"/>
              <a:t>Other Design Manager </a:t>
            </a:r>
            <a:r>
              <a:rPr lang="en-US" dirty="0" smtClean="0"/>
              <a:t>Features</a:t>
            </a:r>
            <a:endParaRPr lang="en-US" dirty="0"/>
          </a:p>
          <a:p>
            <a:pPr>
              <a:buFont typeface="Wingdings" panose="05000000000000000000" pitchFamily="2" charset="2"/>
              <a:buChar char="§"/>
            </a:pPr>
            <a:r>
              <a:rPr lang="en-US" dirty="0" smtClean="0"/>
              <a:t>Design </a:t>
            </a:r>
            <a:r>
              <a:rPr lang="en-US" dirty="0"/>
              <a:t>Packages</a:t>
            </a:r>
          </a:p>
        </p:txBody>
      </p:sp>
    </p:spTree>
    <p:extLst>
      <p:ext uri="{BB962C8B-B14F-4D97-AF65-F5344CB8AC3E}">
        <p14:creationId xmlns:p14="http://schemas.microsoft.com/office/powerpoint/2010/main" val="817544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Design Manager has 8 steps</a:t>
            </a:r>
          </a:p>
          <a:p>
            <a:pPr marL="334962" lvl="1" indent="0">
              <a:buNone/>
            </a:pPr>
            <a:endParaRPr lang="en-US" sz="2000" dirty="0" smtClean="0"/>
          </a:p>
          <a:p>
            <a:pPr marL="514350" indent="-514350">
              <a:buFont typeface="+mj-lt"/>
              <a:buAutoNum type="arabicPeriod"/>
            </a:pPr>
            <a:r>
              <a:rPr lang="en-US" sz="2400" dirty="0" smtClean="0"/>
              <a:t>Welcome</a:t>
            </a:r>
          </a:p>
          <a:p>
            <a:pPr lvl="1"/>
            <a:r>
              <a:rPr lang="en-US" sz="2000" dirty="0" smtClean="0"/>
              <a:t>Can upload design package</a:t>
            </a:r>
          </a:p>
          <a:p>
            <a:pPr marL="849312" lvl="1" indent="-514350">
              <a:buFont typeface="+mj-lt"/>
              <a:buAutoNum type="arabicPeriod"/>
            </a:pPr>
            <a:endParaRPr lang="en-US" sz="2000" dirty="0" smtClean="0"/>
          </a:p>
          <a:p>
            <a:pPr marL="514350" indent="-514350">
              <a:buFont typeface="+mj-lt"/>
              <a:buAutoNum type="arabicPeriod"/>
            </a:pPr>
            <a:r>
              <a:rPr lang="en-US" sz="2400" dirty="0" smtClean="0"/>
              <a:t>Manage Device Channels</a:t>
            </a:r>
          </a:p>
          <a:p>
            <a:pPr lvl="1"/>
            <a:r>
              <a:rPr lang="en-US" sz="2000" dirty="0" smtClean="0"/>
              <a:t>Set master for specific Device Channels</a:t>
            </a:r>
          </a:p>
          <a:p>
            <a:pPr lvl="1"/>
            <a:r>
              <a:rPr lang="en-US" sz="2000" dirty="0" smtClean="0"/>
              <a:t>Addressed further in Module 10</a:t>
            </a: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52" t="37077" r="84943" b="44861"/>
          <a:stretch/>
        </p:blipFill>
        <p:spPr bwMode="auto">
          <a:xfrm>
            <a:off x="6122169" y="1524000"/>
            <a:ext cx="2564631" cy="2133600"/>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43358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 Drive to SharePoint</a:t>
            </a:r>
            <a:endParaRPr lang="en-US" dirty="0"/>
          </a:p>
        </p:txBody>
      </p:sp>
      <p:sp>
        <p:nvSpPr>
          <p:cNvPr id="3" name="Content Placeholder 2"/>
          <p:cNvSpPr>
            <a:spLocks noGrp="1"/>
          </p:cNvSpPr>
          <p:nvPr>
            <p:ph idx="1"/>
          </p:nvPr>
        </p:nvSpPr>
        <p:spPr>
          <a:xfrm>
            <a:off x="381000" y="1447800"/>
            <a:ext cx="5562600" cy="5181600"/>
          </a:xfrm>
        </p:spPr>
        <p:txBody>
          <a:bodyPr>
            <a:normAutofit/>
          </a:bodyPr>
          <a:lstStyle/>
          <a:p>
            <a:pPr marL="514350" indent="-514350">
              <a:buFont typeface="+mj-lt"/>
              <a:buAutoNum type="arabicPeriod" startAt="3"/>
            </a:pPr>
            <a:r>
              <a:rPr lang="en-US" sz="2400" dirty="0" smtClean="0"/>
              <a:t>Upload Design Files</a:t>
            </a:r>
          </a:p>
          <a:p>
            <a:pPr lvl="1"/>
            <a:r>
              <a:rPr lang="en-US" sz="1800" dirty="0"/>
              <a:t>First </a:t>
            </a:r>
            <a:r>
              <a:rPr lang="en-US" sz="1800" i="1" dirty="0"/>
              <a:t>real</a:t>
            </a:r>
            <a:r>
              <a:rPr lang="en-US" sz="1800" dirty="0"/>
              <a:t> step to get started in </a:t>
            </a:r>
            <a:r>
              <a:rPr lang="en-US" sz="1800" dirty="0" smtClean="0"/>
              <a:t>Design </a:t>
            </a:r>
            <a:r>
              <a:rPr lang="en-US" sz="1800" dirty="0"/>
              <a:t>Manger</a:t>
            </a:r>
          </a:p>
          <a:p>
            <a:pPr lvl="1"/>
            <a:r>
              <a:rPr lang="en-US" sz="1800" dirty="0" smtClean="0"/>
              <a:t>Necessary step for editing html in a program other than SharePoint Designer</a:t>
            </a:r>
          </a:p>
          <a:p>
            <a:pPr lvl="1"/>
            <a:r>
              <a:rPr lang="en-US" sz="1800" dirty="0" smtClean="0"/>
              <a:t>Easy way to upload your html and other branding assets to the master page gallery without SharePoint Designer</a:t>
            </a:r>
          </a:p>
          <a:p>
            <a:pPr lvl="1"/>
            <a:r>
              <a:rPr lang="en-US" sz="1800" dirty="0" smtClean="0"/>
              <a:t>Check Out, Check In, Publish, and Approve can NOT be done from the mapped drive</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465" t="5245" r="6478" b="9236"/>
          <a:stretch/>
        </p:blipFill>
        <p:spPr bwMode="auto">
          <a:xfrm>
            <a:off x="6103180" y="1511881"/>
            <a:ext cx="2583620" cy="21457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50648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Mapping a Drive to SharePoint</a:t>
            </a:r>
            <a:endParaRPr lang="en-US" dirty="0"/>
          </a:p>
        </p:txBody>
      </p:sp>
      <p:sp>
        <p:nvSpPr>
          <p:cNvPr id="3" name="Content Placeholder 2"/>
          <p:cNvSpPr>
            <a:spLocks noGrp="1"/>
          </p:cNvSpPr>
          <p:nvPr>
            <p:ph idx="1"/>
          </p:nvPr>
        </p:nvSpPr>
        <p:spPr>
          <a:xfrm>
            <a:off x="381000" y="1447800"/>
            <a:ext cx="8382000" cy="2486025"/>
          </a:xfrm>
        </p:spPr>
        <p:txBody>
          <a:bodyPr>
            <a:normAutofit lnSpcReduction="10000"/>
          </a:bodyPr>
          <a:lstStyle/>
          <a:p>
            <a:pPr marL="514350" indent="-514350">
              <a:buFont typeface="+mj-lt"/>
              <a:buAutoNum type="arabicPeriod"/>
            </a:pPr>
            <a:r>
              <a:rPr lang="en-US" sz="2000" dirty="0" smtClean="0"/>
              <a:t>Copy the supplied </a:t>
            </a:r>
            <a:r>
              <a:rPr lang="en-US" sz="2000" dirty="0" err="1" smtClean="0"/>
              <a:t>url</a:t>
            </a:r>
            <a:endParaRPr lang="en-US" sz="2000" dirty="0" smtClean="0"/>
          </a:p>
          <a:p>
            <a:pPr marL="514350" indent="-514350">
              <a:buFont typeface="+mj-lt"/>
              <a:buAutoNum type="arabicPeriod"/>
            </a:pPr>
            <a:r>
              <a:rPr lang="en-US" sz="2000" dirty="0" smtClean="0"/>
              <a:t>On your PC, right click on “Computer”</a:t>
            </a:r>
          </a:p>
          <a:p>
            <a:pPr marL="514350" indent="-514350">
              <a:buFont typeface="+mj-lt"/>
              <a:buAutoNum type="arabicPeriod"/>
            </a:pPr>
            <a:r>
              <a:rPr lang="en-US" sz="2000" dirty="0" smtClean="0"/>
              <a:t>Select “Map Network Drive</a:t>
            </a:r>
          </a:p>
          <a:p>
            <a:pPr marL="514350" indent="-514350">
              <a:buFont typeface="+mj-lt"/>
              <a:buAutoNum type="arabicPeriod"/>
            </a:pPr>
            <a:r>
              <a:rPr lang="en-US" sz="2000" dirty="0" smtClean="0"/>
              <a:t>Select drive letter and paste in </a:t>
            </a:r>
            <a:r>
              <a:rPr lang="en-US" sz="2000" dirty="0" err="1" smtClean="0"/>
              <a:t>url</a:t>
            </a:r>
            <a:endParaRPr lang="en-US" sz="2000" dirty="0" smtClean="0"/>
          </a:p>
          <a:p>
            <a:pPr marL="514350" indent="-514350">
              <a:buFont typeface="+mj-lt"/>
              <a:buAutoNum type="arabicPeriod"/>
            </a:pPr>
            <a:r>
              <a:rPr lang="en-US" sz="2000" dirty="0" smtClean="0"/>
              <a:t>Enter in credentials when prompted</a:t>
            </a:r>
            <a:endParaRPr lang="en-US" sz="2000" dirty="0"/>
          </a:p>
        </p:txBody>
      </p:sp>
      <p:grpSp>
        <p:nvGrpSpPr>
          <p:cNvPr id="4" name="Group 3"/>
          <p:cNvGrpSpPr/>
          <p:nvPr/>
        </p:nvGrpSpPr>
        <p:grpSpPr>
          <a:xfrm>
            <a:off x="415834" y="3429000"/>
            <a:ext cx="8288779" cy="2590800"/>
            <a:chOff x="152400" y="3933825"/>
            <a:chExt cx="8867775" cy="2771775"/>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933825"/>
              <a:ext cx="8867775" cy="2771775"/>
            </a:xfrm>
            <a:prstGeom prst="rect">
              <a:avLst/>
            </a:prstGeom>
            <a:ln>
              <a:solidFill>
                <a:schemeClr val="bg1">
                  <a:lumMod val="50000"/>
                </a:schemeClr>
              </a:solidFill>
            </a:ln>
          </p:spPr>
        </p:pic>
        <p:sp>
          <p:nvSpPr>
            <p:cNvPr id="5" name="Rounded Rectangle 4"/>
            <p:cNvSpPr/>
            <p:nvPr/>
          </p:nvSpPr>
          <p:spPr>
            <a:xfrm>
              <a:off x="6324600" y="5319713"/>
              <a:ext cx="2209800" cy="2436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922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Mapping a Drive to the Master Page Gallery</a:t>
            </a:r>
            <a:endParaRPr lang="en-US" dirty="0"/>
          </a:p>
        </p:txBody>
      </p:sp>
    </p:spTree>
    <p:extLst>
      <p:ext uri="{BB962C8B-B14F-4D97-AF65-F5344CB8AC3E}">
        <p14:creationId xmlns:p14="http://schemas.microsoft.com/office/powerpoint/2010/main" val="253163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purl.org/dc/terms/"/>
    <ds:schemaRef ds:uri="http://purl.org/dc/dcmitype/"/>
    <ds:schemaRef ds:uri="http://www.w3.org/XML/1998/namespace"/>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CPT Course Module</Template>
  <TotalTime>6837</TotalTime>
  <Words>2006</Words>
  <Application>Microsoft Office PowerPoint</Application>
  <PresentationFormat>On-screen Show (4:3)</PresentationFormat>
  <Paragraphs>198</Paragraphs>
  <Slides>26</Slides>
  <Notes>21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Black</vt:lpstr>
      <vt:lpstr>Calibri</vt:lpstr>
      <vt:lpstr>Lucida Console</vt:lpstr>
      <vt:lpstr>Wingdings</vt:lpstr>
      <vt:lpstr>CPT Course Module</vt:lpstr>
      <vt:lpstr>Introduction to Design Manager</vt:lpstr>
      <vt:lpstr>Agenda</vt:lpstr>
      <vt:lpstr>What is Design Manager?</vt:lpstr>
      <vt:lpstr>What Design Manager Does</vt:lpstr>
      <vt:lpstr>Agenda</vt:lpstr>
      <vt:lpstr>Getting Started</vt:lpstr>
      <vt:lpstr>Mapping a Drive to SharePoint</vt:lpstr>
      <vt:lpstr>Steps for Mapping a Drive to SharePoint</vt:lpstr>
      <vt:lpstr>Mapping a Drive to the Master Page Gallery</vt:lpstr>
      <vt:lpstr>Agenda</vt:lpstr>
      <vt:lpstr>Design Manager Requirements for HTML</vt:lpstr>
      <vt:lpstr>Conversion – What happens to the HTML?</vt:lpstr>
      <vt:lpstr>Converting HTML to a Master Page</vt:lpstr>
      <vt:lpstr>Converting HTML to a Master Page</vt:lpstr>
      <vt:lpstr>Agenda</vt:lpstr>
      <vt:lpstr>The Snippet Gallery</vt:lpstr>
      <vt:lpstr>The Snippet Gallery</vt:lpstr>
      <vt:lpstr>Agenda</vt:lpstr>
      <vt:lpstr>Display Templates and Page Layouts</vt:lpstr>
      <vt:lpstr>Applying a Master Page</vt:lpstr>
      <vt:lpstr>Agenda</vt:lpstr>
      <vt:lpstr>Design Packages</vt:lpstr>
      <vt:lpstr>Create and Export a Design Package</vt:lpstr>
      <vt:lpstr>Create a Design Package</vt:lpstr>
      <vt:lpstr>Keep in Mind…</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Design Manager</dc:title>
  <dc:creator>Windows User</dc:creator>
  <cp:lastModifiedBy>Ted Pattison</cp:lastModifiedBy>
  <cp:revision>124</cp:revision>
  <dcterms:created xsi:type="dcterms:W3CDTF">2012-07-07T16:17:22Z</dcterms:created>
  <dcterms:modified xsi:type="dcterms:W3CDTF">2014-02-19T14:06:14Z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