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8"/>
  </p:notesMasterIdLst>
  <p:handoutMasterIdLst>
    <p:handoutMasterId r:id="rId39"/>
  </p:handoutMasterIdLst>
  <p:sldIdLst>
    <p:sldId id="279" r:id="rId6"/>
    <p:sldId id="354" r:id="rId7"/>
    <p:sldId id="364" r:id="rId8"/>
    <p:sldId id="365" r:id="rId9"/>
    <p:sldId id="366" r:id="rId10"/>
    <p:sldId id="375" r:id="rId11"/>
    <p:sldId id="355" r:id="rId12"/>
    <p:sldId id="360" r:id="rId13"/>
    <p:sldId id="367" r:id="rId14"/>
    <p:sldId id="384" r:id="rId15"/>
    <p:sldId id="356" r:id="rId16"/>
    <p:sldId id="368" r:id="rId17"/>
    <p:sldId id="377" r:id="rId18"/>
    <p:sldId id="383" r:id="rId19"/>
    <p:sldId id="381" r:id="rId20"/>
    <p:sldId id="380" r:id="rId21"/>
    <p:sldId id="382" r:id="rId22"/>
    <p:sldId id="379" r:id="rId23"/>
    <p:sldId id="378" r:id="rId24"/>
    <p:sldId id="369" r:id="rId25"/>
    <p:sldId id="376" r:id="rId26"/>
    <p:sldId id="357" r:id="rId27"/>
    <p:sldId id="362" r:id="rId28"/>
    <p:sldId id="370" r:id="rId29"/>
    <p:sldId id="385" r:id="rId30"/>
    <p:sldId id="371" r:id="rId31"/>
    <p:sldId id="358" r:id="rId32"/>
    <p:sldId id="363" r:id="rId33"/>
    <p:sldId id="372" r:id="rId34"/>
    <p:sldId id="373" r:id="rId35"/>
    <p:sldId id="374" r:id="rId36"/>
    <p:sldId id="359"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88" userDrawn="1">
          <p15:clr>
            <a:srgbClr val="A4A3A4"/>
          </p15:clr>
        </p15:guide>
        <p15:guide id="4" orient="horz" pos="72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58573" autoAdjust="0"/>
  </p:normalViewPr>
  <p:slideViewPr>
    <p:cSldViewPr>
      <p:cViewPr varScale="1">
        <p:scale>
          <a:sx n="64" d="100"/>
          <a:sy n="64" d="100"/>
        </p:scale>
        <p:origin x="2676" y="72"/>
      </p:cViewPr>
      <p:guideLst>
        <p:guide orient="horz" pos="2160"/>
        <p:guide pos="2880"/>
        <p:guide pos="288"/>
        <p:guide orient="horz" pos="720"/>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covers the fundamentals customizing the display of content in SharePoint 2013 using display templates. The module begins with a quick primer on JavaScript programming fundamentals focusing on the aspects of the JavaScript language which are</a:t>
            </a:r>
            <a:r>
              <a:rPr lang="en-US" sz="1200" kern="1200" baseline="0" dirty="0" smtClean="0">
                <a:solidFill>
                  <a:schemeClr val="tx1"/>
                </a:solidFill>
                <a:effectLst/>
                <a:latin typeface="+mn-lt"/>
                <a:ea typeface="+mn-ea"/>
                <a:cs typeface="+mn-cs"/>
              </a:rPr>
              <a:t> required when designing and writing </a:t>
            </a:r>
            <a:r>
              <a:rPr lang="en-US" sz="1200" kern="1200" dirty="0" smtClean="0">
                <a:solidFill>
                  <a:schemeClr val="tx1"/>
                </a:solidFill>
                <a:effectLst/>
                <a:latin typeface="+mn-lt"/>
                <a:ea typeface="+mn-ea"/>
                <a:cs typeface="+mn-cs"/>
              </a:rPr>
              <a:t>display templates.  Next, you will learn how</a:t>
            </a:r>
            <a:r>
              <a:rPr lang="en-US" sz="1200" kern="1200" baseline="0" dirty="0" smtClean="0">
                <a:solidFill>
                  <a:schemeClr val="tx1"/>
                </a:solidFill>
                <a:effectLst/>
                <a:latin typeface="+mn-lt"/>
                <a:ea typeface="+mn-ea"/>
                <a:cs typeface="+mn-cs"/>
              </a:rPr>
              <a:t> to create and configure a simple display template for a standard SharePoint list to customize the display of items on a page. Next, you will learn more advanced techniques for creating and configuring a custom search result type along with an associated display templates </a:t>
            </a:r>
            <a:r>
              <a:rPr lang="en-US" sz="1200" kern="1200" dirty="0" smtClean="0">
                <a:solidFill>
                  <a:schemeClr val="tx1"/>
                </a:solidFill>
                <a:effectLst/>
                <a:latin typeface="+mn-lt"/>
                <a:ea typeface="+mn-ea"/>
                <a:cs typeface="+mn-cs"/>
              </a:rPr>
              <a:t>which make it possible to customize the appearance of search results using the </a:t>
            </a:r>
            <a:r>
              <a:rPr lang="en-US" sz="1200" kern="1200" baseline="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ontent by Search web part.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this </a:t>
            </a:r>
            <a:r>
              <a:rPr lang="en-US" dirty="0" err="1" smtClean="0"/>
              <a:t>custom</a:t>
            </a:r>
            <a:r>
              <a:rPr lang="en-US" baseline="0" dirty="0" err="1" smtClean="0"/>
              <a:t>Item</a:t>
            </a:r>
            <a:r>
              <a:rPr lang="en-US" baseline="0" dirty="0" smtClean="0"/>
              <a:t> template we create a template for rendering each individual field returned by the list. For each item in the list a new &lt;li&gt; tag is created including the fields for </a:t>
            </a:r>
            <a:r>
              <a:rPr lang="en-US" baseline="0" dirty="0" err="1" smtClean="0"/>
              <a:t>FirstName</a:t>
            </a:r>
            <a:r>
              <a:rPr lang="en-US" baseline="0" dirty="0" smtClean="0"/>
              <a:t> and Title and the font is colored blue.</a:t>
            </a:r>
            <a:endParaRPr lang="en-US" dirty="0"/>
          </a:p>
        </p:txBody>
      </p:sp>
    </p:spTree>
    <p:extLst>
      <p:ext uri="{BB962C8B-B14F-4D97-AF65-F5344CB8AC3E}">
        <p14:creationId xmlns:p14="http://schemas.microsoft.com/office/powerpoint/2010/main" val="3451689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Beyond list rendering, controls and item results use Display Templates for creating the visual look and feel for many parts of SharePoint 2013.</a:t>
            </a:r>
            <a:r>
              <a:rPr lang="en-US" baseline="0" dirty="0" smtClean="0"/>
              <a:t> In this section we will discuss how Display Templates are used.</a:t>
            </a:r>
            <a:endParaRPr lang="en-US" dirty="0"/>
          </a:p>
        </p:txBody>
      </p:sp>
    </p:spTree>
    <p:extLst>
      <p:ext uri="{BB962C8B-B14F-4D97-AF65-F5344CB8AC3E}">
        <p14:creationId xmlns:p14="http://schemas.microsoft.com/office/powerpoint/2010/main" val="184631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Display Templates come in several varieties based on where they are used in SharePoint. Control Templates</a:t>
            </a:r>
            <a:r>
              <a:rPr lang="en-US" baseline="0" dirty="0" smtClean="0"/>
              <a:t> are used to create the bounding box around a control, for example the Search Box, Refiner and Search Results controls us a single Control Template. Inside the control, individual items are presented with Item Templates, in the Refiner Control a refinement item is used, in the Search Results and Content By Search controls an Item Template is used and sometimes bound by a group control or associated with a Hover Template.</a:t>
            </a:r>
            <a:endParaRPr lang="en-US" dirty="0"/>
          </a:p>
        </p:txBody>
      </p:sp>
    </p:spTree>
    <p:extLst>
      <p:ext uri="{BB962C8B-B14F-4D97-AF65-F5344CB8AC3E}">
        <p14:creationId xmlns:p14="http://schemas.microsoft.com/office/powerpoint/2010/main" val="2327871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Search results page demonstrates the different types of display templates in use. The search results page is composed of several web parts that make use of Control, Group,</a:t>
            </a:r>
            <a:r>
              <a:rPr lang="en-US" baseline="0" dirty="0" smtClean="0"/>
              <a:t> Item and Hover templates.</a:t>
            </a:r>
            <a:endParaRPr lang="en-US" dirty="0"/>
          </a:p>
        </p:txBody>
      </p:sp>
    </p:spTree>
    <p:extLst>
      <p:ext uri="{BB962C8B-B14F-4D97-AF65-F5344CB8AC3E}">
        <p14:creationId xmlns:p14="http://schemas.microsoft.com/office/powerpoint/2010/main" val="3866077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 templates define the outermost container. In this case we are highlighting the</a:t>
            </a:r>
            <a:r>
              <a:rPr lang="en-US" baseline="0" dirty="0" smtClean="0"/>
              <a:t> Search, Refinement, Search Results, and Paging controls. Each of these controls uses an associated Control Template for function and rendering.</a:t>
            </a:r>
            <a:endParaRPr lang="en-US" dirty="0"/>
          </a:p>
        </p:txBody>
      </p:sp>
    </p:spTree>
    <p:extLst>
      <p:ext uri="{BB962C8B-B14F-4D97-AF65-F5344CB8AC3E}">
        <p14:creationId xmlns:p14="http://schemas.microsoft.com/office/powerpoint/2010/main" val="2913336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 display templates define how sets of results are displayed</a:t>
            </a:r>
            <a:r>
              <a:rPr lang="en-US" baseline="0" dirty="0" smtClean="0"/>
              <a:t> within a Control. In this case the People Results are displayed in a group template that renders a small person item template in a horizontal format. Changing the Group Template will change the way the items within the result are rendered.</a:t>
            </a:r>
            <a:endParaRPr lang="en-US" dirty="0"/>
          </a:p>
        </p:txBody>
      </p:sp>
    </p:spTree>
    <p:extLst>
      <p:ext uri="{BB962C8B-B14F-4D97-AF65-F5344CB8AC3E}">
        <p14:creationId xmlns:p14="http://schemas.microsoft.com/office/powerpoint/2010/main" val="2569291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 templates define the display of individual items. In this case the Person Item and the Search result Items are highlighted. Later in this section we will look at how these individual items can</a:t>
            </a:r>
            <a:r>
              <a:rPr lang="en-US" baseline="0" dirty="0" smtClean="0"/>
              <a:t> be changed to look the way we want.</a:t>
            </a:r>
            <a:endParaRPr lang="en-US" dirty="0"/>
          </a:p>
        </p:txBody>
      </p:sp>
    </p:spTree>
    <p:extLst>
      <p:ext uri="{BB962C8B-B14F-4D97-AF65-F5344CB8AC3E}">
        <p14:creationId xmlns:p14="http://schemas.microsoft.com/office/powerpoint/2010/main" val="664613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Refiners are Display Templates too! Each refinement</a:t>
            </a:r>
            <a:r>
              <a:rPr lang="en-US" baseline="0" dirty="0" smtClean="0"/>
              <a:t> item can be customized in the same way. Out of the box you get text and a graphical bar graph refiner. You can use jQuery to customize these refiners to add graphics and imagery to improve the user interface.</a:t>
            </a:r>
            <a:endParaRPr lang="en-US" dirty="0"/>
          </a:p>
        </p:txBody>
      </p:sp>
    </p:spTree>
    <p:extLst>
      <p:ext uri="{BB962C8B-B14F-4D97-AF65-F5344CB8AC3E}">
        <p14:creationId xmlns:p14="http://schemas.microsoft.com/office/powerpoint/2010/main" val="4026154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Hover Panels are too, they are referenced by the Item Display template. With hover panels you can increase the</a:t>
            </a:r>
            <a:r>
              <a:rPr lang="en-US" baseline="0" dirty="0" smtClean="0"/>
              <a:t> amount of information you present in your search results. This enables designers to create graphically rich user interfaces that are responsive to the users’ hover and mouse actions.</a:t>
            </a:r>
            <a:endParaRPr lang="en-US" dirty="0"/>
          </a:p>
        </p:txBody>
      </p:sp>
    </p:spTree>
    <p:extLst>
      <p:ext uri="{BB962C8B-B14F-4D97-AF65-F5344CB8AC3E}">
        <p14:creationId xmlns:p14="http://schemas.microsoft.com/office/powerpoint/2010/main" val="1298493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control renders the referenced Control, then group, then each item. In the UI for the web parts,</a:t>
            </a:r>
            <a:r>
              <a:rPr lang="en-US" baseline="0" dirty="0" smtClean="0"/>
              <a:t> generally you will not be able to change the Group Template (it depends on the web part). In any case, if you need to change the group template you can export the web part and edit the </a:t>
            </a:r>
            <a:r>
              <a:rPr lang="en-US" baseline="0" dirty="0" err="1" smtClean="0"/>
              <a:t>GroupTemplateID</a:t>
            </a:r>
            <a:r>
              <a:rPr lang="en-US" baseline="0" dirty="0" smtClean="0"/>
              <a:t> in the web part file. Then upload the web part file to incorporate your changes.</a:t>
            </a:r>
            <a:endParaRPr lang="en-US" dirty="0"/>
          </a:p>
        </p:txBody>
      </p:sp>
    </p:spTree>
    <p:extLst>
      <p:ext uri="{BB962C8B-B14F-4D97-AF65-F5344CB8AC3E}">
        <p14:creationId xmlns:p14="http://schemas.microsoft.com/office/powerpoint/2010/main" val="333683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Display Templates are used throughout</a:t>
            </a:r>
            <a:r>
              <a:rPr lang="en-US" baseline="0" dirty="0" smtClean="0"/>
              <a:t> SharePoint for presenting content. There are still a few Web parts that rely on XSL, but most have been replaced with display templates. Display templates are used for the visual and functional aspects of many common controls like the Search Box, Content By Search, Search Results, Refiners and others. </a:t>
            </a:r>
            <a:endParaRPr lang="en-US" dirty="0"/>
          </a:p>
        </p:txBody>
      </p:sp>
    </p:spTree>
    <p:extLst>
      <p:ext uri="{BB962C8B-B14F-4D97-AF65-F5344CB8AC3E}">
        <p14:creationId xmlns:p14="http://schemas.microsoft.com/office/powerpoint/2010/main" val="191609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easies way to create a display template is to start with one that already works. Copy it out and rename the file (you don’t want to overwrite the out of the box templates.) Copy it back to the appropriate directory and then for Search create a Result Type Rule. For Content By Search you make the association in the Web part.</a:t>
            </a:r>
            <a:endParaRPr lang="en-US" dirty="0"/>
          </a:p>
        </p:txBody>
      </p:sp>
    </p:spTree>
    <p:extLst>
      <p:ext uri="{BB962C8B-B14F-4D97-AF65-F5344CB8AC3E}">
        <p14:creationId xmlns:p14="http://schemas.microsoft.com/office/powerpoint/2010/main" val="88562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type of Display Template has a unique directory. Refiners are stored in the Filters directory and Content By Search Web parts are stored in the Content Web Parts directory.</a:t>
            </a:r>
            <a:endParaRPr lang="en-US" dirty="0"/>
          </a:p>
        </p:txBody>
      </p:sp>
    </p:spTree>
    <p:extLst>
      <p:ext uri="{BB962C8B-B14F-4D97-AF65-F5344CB8AC3E}">
        <p14:creationId xmlns:p14="http://schemas.microsoft.com/office/powerpoint/2010/main" val="4142039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Display templates are commonly used in creating unique and useful user interfaces</a:t>
            </a:r>
            <a:r>
              <a:rPr lang="en-US" baseline="0" dirty="0" smtClean="0"/>
              <a:t> in the Search center. It is through display templates that users interact with search results and gain value from the search center. As a designer it is your job to envision these interfaces and create the interface that your users will see and use. </a:t>
            </a:r>
            <a:endParaRPr lang="en-US" dirty="0"/>
          </a:p>
        </p:txBody>
      </p:sp>
    </p:spTree>
    <p:extLst>
      <p:ext uri="{BB962C8B-B14F-4D97-AF65-F5344CB8AC3E}">
        <p14:creationId xmlns:p14="http://schemas.microsoft.com/office/powerpoint/2010/main" val="3259856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for crawled properties to be displayed in Search Results and Content By Search you have to create Managed Properties. SharePoint will do this automatically for Site </a:t>
            </a:r>
            <a:r>
              <a:rPr lang="en-US" dirty="0" smtClean="0"/>
              <a:t>Columns</a:t>
            </a:r>
            <a:r>
              <a:rPr lang="en-US" baseline="0" dirty="0" smtClean="0"/>
              <a:t> in your site collection. Other Managed properties need to be created in Central Administration, like those from BCS properties. Only managed properties can be displayed in Search Results. Once registered in your display template Managed Properties are referenced in the context of the current result like this: </a:t>
            </a:r>
            <a:r>
              <a:rPr lang="en-US" b="1" baseline="0" dirty="0" err="1" smtClean="0"/>
              <a:t>ctx.CurrentItem.MyManagedProperty</a:t>
            </a:r>
            <a:r>
              <a:rPr lang="en-US" baseline="0" dirty="0" smtClean="0"/>
              <a:t>.</a:t>
            </a:r>
            <a:endParaRPr lang="en-US" dirty="0"/>
          </a:p>
        </p:txBody>
      </p:sp>
    </p:spTree>
    <p:extLst>
      <p:ext uri="{BB962C8B-B14F-4D97-AF65-F5344CB8AC3E}">
        <p14:creationId xmlns:p14="http://schemas.microsoft.com/office/powerpoint/2010/main" val="2139068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properties are part of the Search Schema and created from Crawled Properties. In order to display a value from search it must be a managed property.</a:t>
            </a:r>
            <a:r>
              <a:rPr lang="en-US" baseline="0" dirty="0" smtClean="0"/>
              <a:t> Field Names and Profile Property names are not the same as managed property names (though they may be). For example if you have a column named Color the crawled property will be named </a:t>
            </a:r>
            <a:r>
              <a:rPr lang="en-US" baseline="0" dirty="0" err="1" smtClean="0"/>
              <a:t>ows_Color</a:t>
            </a:r>
            <a:r>
              <a:rPr lang="en-US" baseline="0" dirty="0" smtClean="0"/>
              <a:t>. You then create a Managed Property that you may call Color, or </a:t>
            </a:r>
            <a:r>
              <a:rPr lang="en-US" baseline="0" dirty="0" err="1" smtClean="0"/>
              <a:t>ShirtColor</a:t>
            </a:r>
            <a:r>
              <a:rPr lang="en-US" baseline="0" dirty="0" smtClean="0"/>
              <a:t> or any name you choose. You can also map several different crawled properties to the same Managed Property to account for different names used in SharePoint.</a:t>
            </a:r>
            <a:endParaRPr lang="en-US" dirty="0"/>
          </a:p>
        </p:txBody>
      </p:sp>
    </p:spTree>
    <p:extLst>
      <p:ext uri="{BB962C8B-B14F-4D97-AF65-F5344CB8AC3E}">
        <p14:creationId xmlns:p14="http://schemas.microsoft.com/office/powerpoint/2010/main" val="3029975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Automatic Managed Properties is new in SharePoint 2013. This solves a big issue we had in the Cloud. </a:t>
            </a:r>
            <a:r>
              <a:rPr lang="en-US" dirty="0" smtClean="0"/>
              <a:t>Now </a:t>
            </a:r>
            <a:r>
              <a:rPr lang="en-US" dirty="0" smtClean="0"/>
              <a:t>you can use custom properties in SharePoint</a:t>
            </a:r>
            <a:r>
              <a:rPr lang="en-US" baseline="0" dirty="0" smtClean="0"/>
              <a:t> Online 2013</a:t>
            </a:r>
            <a:r>
              <a:rPr lang="en-US" baseline="0" dirty="0" smtClean="0"/>
              <a:t>. (Previously you could not.) What you have to be aware of both on-prem and in the cloud, is that Site Columns are automatically converted to Managed Properties, not regular list columns. The columns are converted in a specific way based on their data type.</a:t>
            </a:r>
            <a:endParaRPr lang="en-US" dirty="0"/>
          </a:p>
        </p:txBody>
      </p:sp>
    </p:spTree>
    <p:extLst>
      <p:ext uri="{BB962C8B-B14F-4D97-AF65-F5344CB8AC3E}">
        <p14:creationId xmlns:p14="http://schemas.microsoft.com/office/powerpoint/2010/main" val="1221225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sample the goal is to display the column Product in the display template. The column is called Product and it is of type Text. Thus SharePoint creates a Managed Property called </a:t>
            </a:r>
            <a:r>
              <a:rPr lang="en-US" sz="1200" dirty="0" err="1" smtClean="0"/>
              <a:t>ProductOWSTEXT</a:t>
            </a:r>
            <a:r>
              <a:rPr lang="en-US" sz="1200" dirty="0" smtClean="0"/>
              <a:t> that we can use in our search display template. In this sample the “_#=“ and “=#_” are in the template to tell SharePoint when to stat processing the field variables. You will explore</a:t>
            </a:r>
            <a:r>
              <a:rPr lang="en-US" sz="1200" baseline="0" dirty="0" smtClean="0"/>
              <a:t> this in your lab.</a:t>
            </a:r>
            <a:endParaRPr lang="en-US" dirty="0"/>
          </a:p>
        </p:txBody>
      </p:sp>
    </p:spTree>
    <p:extLst>
      <p:ext uri="{BB962C8B-B14F-4D97-AF65-F5344CB8AC3E}">
        <p14:creationId xmlns:p14="http://schemas.microsoft.com/office/powerpoint/2010/main" val="1015944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By Search was introduced in SharePoint 2013 as an</a:t>
            </a:r>
            <a:r>
              <a:rPr lang="en-US" baseline="0" dirty="0" smtClean="0"/>
              <a:t> alternative to Content By Query. The goal of the web part is to provide results from the Search Service rather than a direct query from the site. This has two benefits, first, performance. The second is that results can come from the entire farm if you wish rather than being bound to a site collection. Content By Search uses display templates as well, so as a designer, you can use the same tools to make the needed UI changes.</a:t>
            </a:r>
            <a:endParaRPr lang="en-US" dirty="0"/>
          </a:p>
        </p:txBody>
      </p:sp>
    </p:spTree>
    <p:extLst>
      <p:ext uri="{BB962C8B-B14F-4D97-AF65-F5344CB8AC3E}">
        <p14:creationId xmlns:p14="http://schemas.microsoft.com/office/powerpoint/2010/main" val="850001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By Search differs</a:t>
            </a:r>
            <a:r>
              <a:rPr lang="en-US" baseline="0" dirty="0" smtClean="0"/>
              <a:t> from Content Query in a few notable ways, there are still times when you may choose to use CBQ rather than CBS, this table details a few differences. </a:t>
            </a:r>
            <a:endParaRPr lang="en-US" dirty="0"/>
          </a:p>
        </p:txBody>
      </p:sp>
    </p:spTree>
    <p:extLst>
      <p:ext uri="{BB962C8B-B14F-4D97-AF65-F5344CB8AC3E}">
        <p14:creationId xmlns:p14="http://schemas.microsoft.com/office/powerpoint/2010/main" val="2732102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a:t>
            </a:r>
            <a:r>
              <a:rPr lang="en-US" baseline="0" dirty="0" smtClean="0"/>
              <a:t> Query Web part was first introduced in SharePoint 2010. It is very simple to configure initially, though the look and feel can be challenging unless you know XSL. You also need to make changes to a single file that can impact (break) every other Content Query Web part in the site collection. This posed a risk to many folks who were unfamiliar with how Content Query worked.</a:t>
            </a:r>
            <a:endParaRPr lang="en-US" dirty="0"/>
          </a:p>
        </p:txBody>
      </p:sp>
    </p:spTree>
    <p:extLst>
      <p:ext uri="{BB962C8B-B14F-4D97-AF65-F5344CB8AC3E}">
        <p14:creationId xmlns:p14="http://schemas.microsoft.com/office/powerpoint/2010/main" val="22731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 is a client language. It does not run on the server. It runs in the browser. When you are writing JavaScript you have access to the Document Object Model (or DOM) of the current page. Using JavaScript you can create variables and take action on the users interaction with the page</a:t>
            </a:r>
            <a:r>
              <a:rPr lang="en-US" baseline="0" dirty="0" smtClean="0"/>
              <a:t> for links and buttons.</a:t>
            </a:r>
            <a:endParaRPr lang="en-US" dirty="0"/>
          </a:p>
        </p:txBody>
      </p:sp>
    </p:spTree>
    <p:extLst>
      <p:ext uri="{BB962C8B-B14F-4D97-AF65-F5344CB8AC3E}">
        <p14:creationId xmlns:p14="http://schemas.microsoft.com/office/powerpoint/2010/main" val="149671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By Search was introduced in SharePoint 2013. Since it uses Search queries,</a:t>
            </a:r>
            <a:r>
              <a:rPr lang="en-US" baseline="0" dirty="0" smtClean="0"/>
              <a:t> it depends on the scope of search crawled by the Search Service Application. The real benefit of the web part is that it is not bound to the Site Collection (but can be configured to be limited if you desire.) The look and Feel is FAR easier to change as you can use Display Templates to make UI changes for the items in your result set one file at a time rather than the sweeping changes you make in the CBQ XSL file.</a:t>
            </a:r>
            <a:endParaRPr lang="en-US" dirty="0"/>
          </a:p>
        </p:txBody>
      </p:sp>
    </p:spTree>
    <p:extLst>
      <p:ext uri="{BB962C8B-B14F-4D97-AF65-F5344CB8AC3E}">
        <p14:creationId xmlns:p14="http://schemas.microsoft.com/office/powerpoint/2010/main" val="3838147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using the Content By Search Web part is similar to other web parts. Add the Web part to a page. Configure the Query using the Query Builder to return the result set you seek. Change the Display attributes to use a defined Display Template (or</a:t>
            </a:r>
            <a:r>
              <a:rPr lang="en-US" baseline="0" dirty="0" smtClean="0"/>
              <a:t> copy an existing Display Template and make it your own.) This process will become familiar to you as you proceed through the lab.</a:t>
            </a:r>
            <a:endParaRPr lang="en-US" dirty="0"/>
          </a:p>
        </p:txBody>
      </p:sp>
    </p:spTree>
    <p:extLst>
      <p:ext uri="{BB962C8B-B14F-4D97-AF65-F5344CB8AC3E}">
        <p14:creationId xmlns:p14="http://schemas.microsoft.com/office/powerpoint/2010/main" val="1085189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Display Templates can have a profound impact on your end users enjoyment of your site. They add</a:t>
            </a:r>
            <a:r>
              <a:rPr lang="en-US" baseline="0" dirty="0" smtClean="0"/>
              <a:t> the visual queues that empower your users to get their jobs done. Properly employed they will be the icing on the cake for </a:t>
            </a:r>
            <a:r>
              <a:rPr lang="en-US" baseline="0" smtClean="0"/>
              <a:t>your project.</a:t>
            </a:r>
            <a:endParaRPr lang="en-US"/>
          </a:p>
        </p:txBody>
      </p:sp>
    </p:spTree>
    <p:extLst>
      <p:ext uri="{BB962C8B-B14F-4D97-AF65-F5344CB8AC3E}">
        <p14:creationId xmlns:p14="http://schemas.microsoft.com/office/powerpoint/2010/main" val="408232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 is a language.</a:t>
            </a:r>
            <a:r>
              <a:rPr lang="en-US" baseline="0" dirty="0" smtClean="0"/>
              <a:t> jQuery is a popular enhancement library that uses JavaScript and enables developers to be more productive with JavaScript. The “Query” in jQuery is based on how the syntax of jQuery enables developers to attach to DOM elements. A developer creates a query statement that associates the code to specific elements on the page, usually by ID, but the query can be based on any attribute.</a:t>
            </a:r>
            <a:endParaRPr lang="en-US" dirty="0"/>
          </a:p>
        </p:txBody>
      </p:sp>
    </p:spTree>
    <p:extLst>
      <p:ext uri="{BB962C8B-B14F-4D97-AF65-F5344CB8AC3E}">
        <p14:creationId xmlns:p14="http://schemas.microsoft.com/office/powerpoint/2010/main" val="204748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a JavaScript file reference to SharePoint can be done in many ways. Most commonly you will add a reference to the Master Page or Page Layout</a:t>
            </a:r>
            <a:r>
              <a:rPr lang="en-US" baseline="0" dirty="0" smtClean="0"/>
              <a:t> using a &lt;script&gt; tag. There are other options for adding script references that delay the loading of scripts until they are needed by the page. These optimizations are generally employed by developers.</a:t>
            </a:r>
            <a:r>
              <a:rPr lang="en-US" dirty="0" smtClean="0"/>
              <a:t> There is also a Script Editor We part that will enable scripting on a single page.</a:t>
            </a:r>
            <a:endParaRPr lang="en-US" dirty="0"/>
          </a:p>
        </p:txBody>
      </p:sp>
    </p:spTree>
    <p:extLst>
      <p:ext uri="{BB962C8B-B14F-4D97-AF65-F5344CB8AC3E}">
        <p14:creationId xmlns:p14="http://schemas.microsoft.com/office/powerpoint/2010/main" val="537912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developing more extensive solutions with</a:t>
            </a:r>
            <a:r>
              <a:rPr lang="en-US" baseline="0" dirty="0" smtClean="0"/>
              <a:t> SharePoint and JavaScript you can use the SharePoint JavaScript Object Model (JSOM). You can also reference the SharePoint REST endpoints and request items from SharePoint directly. These options enable developers to build SharePoint integration without deploying any code to the server. This is the preferred technique for customizing SharePoint.</a:t>
            </a:r>
            <a:endParaRPr lang="en-US" dirty="0"/>
          </a:p>
        </p:txBody>
      </p:sp>
    </p:spTree>
    <p:extLst>
      <p:ext uri="{BB962C8B-B14F-4D97-AF65-F5344CB8AC3E}">
        <p14:creationId xmlns:p14="http://schemas.microsoft.com/office/powerpoint/2010/main" val="1017326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Lists and Libraries in SharePoint 2013 can be customized with JavaScript to enhance the end user</a:t>
            </a:r>
            <a:r>
              <a:rPr lang="en-US" baseline="0" dirty="0" smtClean="0"/>
              <a:t> experience. For example if you would like to render a list in a different way that the default view, you can make those changes with JavaScript.</a:t>
            </a:r>
            <a:endParaRPr lang="en-US" dirty="0"/>
          </a:p>
        </p:txBody>
      </p:sp>
    </p:spTree>
    <p:extLst>
      <p:ext uri="{BB962C8B-B14F-4D97-AF65-F5344CB8AC3E}">
        <p14:creationId xmlns:p14="http://schemas.microsoft.com/office/powerpoint/2010/main" val="792418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JavaScript you can override the client</a:t>
            </a:r>
            <a:r>
              <a:rPr lang="en-US" baseline="0" dirty="0" smtClean="0"/>
              <a:t> rendering. List views use built in Render Templates to present list data. These Render Templates are simply JavaScript and HTML that is pushed down to the client browser and then “assembled” with the list data to present a view of the list. You can change the way a view looks by altering the Render Template in custom JavaScript.</a:t>
            </a:r>
            <a:endParaRPr lang="en-US" dirty="0"/>
          </a:p>
        </p:txBody>
      </p:sp>
    </p:spTree>
    <p:extLst>
      <p:ext uri="{BB962C8B-B14F-4D97-AF65-F5344CB8AC3E}">
        <p14:creationId xmlns:p14="http://schemas.microsoft.com/office/powerpoint/2010/main" val="2064191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sample we create  a sample override with a header and footer. In between</a:t>
            </a:r>
            <a:r>
              <a:rPr lang="en-US" baseline="0" dirty="0" smtClean="0"/>
              <a:t> the header and footer we call a </a:t>
            </a:r>
            <a:r>
              <a:rPr lang="en-US" baseline="0" dirty="0" err="1" smtClean="0"/>
              <a:t>customItem</a:t>
            </a:r>
            <a:r>
              <a:rPr lang="en-US" baseline="0" dirty="0" smtClean="0"/>
              <a:t> function for each item in the list view. The custom item formats each line in the render template. </a:t>
            </a:r>
            <a:endParaRPr lang="en-US" dirty="0"/>
          </a:p>
        </p:txBody>
      </p:sp>
    </p:spTree>
    <p:extLst>
      <p:ext uri="{BB962C8B-B14F-4D97-AF65-F5344CB8AC3E}">
        <p14:creationId xmlns:p14="http://schemas.microsoft.com/office/powerpoint/2010/main" val="743643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189177"/>
            <a:ext cx="8740142" cy="1587999"/>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250049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a:t>
            </a:r>
            <a:r>
              <a:rPr lang="en-US" dirty="0" smtClean="0"/>
              <a:t>Templates in SharePoint 2013</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Template</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latin typeface="Lucida Console" panose="020B0609040504020204" pitchFamily="49" charset="0"/>
                <a:cs typeface="Courier New" panose="02070309020205020404" pitchFamily="49" charset="0"/>
              </a:rPr>
              <a:t>function </a:t>
            </a:r>
            <a:r>
              <a:rPr lang="en-US" sz="2400" b="1" dirty="0" err="1">
                <a:latin typeface="Lucida Console" panose="020B0609040504020204" pitchFamily="49" charset="0"/>
                <a:cs typeface="Courier New" panose="02070309020205020404" pitchFamily="49" charset="0"/>
              </a:rPr>
              <a:t>customItem</a:t>
            </a:r>
            <a:r>
              <a:rPr lang="en-US" sz="2400" b="1" dirty="0">
                <a:latin typeface="Lucida Console" panose="020B0609040504020204" pitchFamily="49" charset="0"/>
                <a:cs typeface="Courier New" panose="02070309020205020404" pitchFamily="49" charset="0"/>
              </a:rPr>
              <a:t>(</a:t>
            </a:r>
            <a:r>
              <a:rPr lang="en-US" sz="2400" b="1" dirty="0" err="1">
                <a:latin typeface="Lucida Console" panose="020B0609040504020204" pitchFamily="49" charset="0"/>
                <a:cs typeface="Courier New" panose="02070309020205020404" pitchFamily="49" charset="0"/>
              </a:rPr>
              <a:t>ctx</a:t>
            </a:r>
            <a:r>
              <a:rPr lang="en-US" sz="2400" b="1" dirty="0">
                <a:latin typeface="Lucida Console" panose="020B0609040504020204" pitchFamily="49" charset="0"/>
                <a:cs typeface="Courier New" panose="02070309020205020404" pitchFamily="49" charset="0"/>
              </a:rPr>
              <a:t>) {</a:t>
            </a:r>
          </a:p>
          <a:p>
            <a:pPr marL="0" indent="0">
              <a:buNone/>
            </a:pPr>
            <a:r>
              <a:rPr lang="en-US" sz="2400" dirty="0">
                <a:solidFill>
                  <a:schemeClr val="accent5">
                    <a:lumMod val="50000"/>
                  </a:schemeClr>
                </a:solidFill>
                <a:latin typeface="Lucida Console" panose="020B0609040504020204" pitchFamily="49" charset="0"/>
                <a:cs typeface="Courier New" panose="02070309020205020404" pitchFamily="49" charset="0"/>
              </a:rPr>
              <a:t>  // create item style</a:t>
            </a:r>
          </a:p>
          <a:p>
            <a:pPr marL="0" indent="0">
              <a:buNone/>
            </a:pPr>
            <a:r>
              <a:rPr lang="en-US" sz="2400" b="1" dirty="0">
                <a:latin typeface="Lucida Console" panose="020B0609040504020204" pitchFamily="49" charset="0"/>
                <a:cs typeface="Courier New" panose="02070309020205020404" pitchFamily="49" charset="0"/>
              </a:rPr>
              <a:t>  </a:t>
            </a:r>
            <a:r>
              <a:rPr lang="en-US" sz="2400" b="1" dirty="0" err="1">
                <a:latin typeface="Lucida Console" panose="020B0609040504020204" pitchFamily="49" charset="0"/>
                <a:cs typeface="Courier New" panose="02070309020205020404" pitchFamily="49" charset="0"/>
              </a:rPr>
              <a:t>var</a:t>
            </a:r>
            <a:r>
              <a:rPr lang="en-US" sz="2400" b="1" dirty="0">
                <a:latin typeface="Lucida Console" panose="020B0609040504020204" pitchFamily="49" charset="0"/>
                <a:cs typeface="Courier New" panose="02070309020205020404" pitchFamily="49" charset="0"/>
              </a:rPr>
              <a:t> </a:t>
            </a:r>
            <a:r>
              <a:rPr lang="en-US" sz="2400" b="1" dirty="0" err="1">
                <a:latin typeface="Lucida Console" panose="020B0609040504020204" pitchFamily="49" charset="0"/>
                <a:cs typeface="Courier New" panose="02070309020205020404" pitchFamily="49" charset="0"/>
              </a:rPr>
              <a:t>itemStyle</a:t>
            </a:r>
            <a:r>
              <a:rPr lang="en-US" sz="2400" b="1" dirty="0">
                <a:latin typeface="Lucida Console" panose="020B0609040504020204" pitchFamily="49" charset="0"/>
                <a:cs typeface="Courier New" panose="02070309020205020404" pitchFamily="49" charset="0"/>
              </a:rPr>
              <a:t> = "</a:t>
            </a:r>
            <a:r>
              <a:rPr lang="en-US" sz="2400" b="1" dirty="0" err="1">
                <a:latin typeface="Lucida Console" panose="020B0609040504020204" pitchFamily="49" charset="0"/>
                <a:cs typeface="Courier New" panose="02070309020205020404" pitchFamily="49" charset="0"/>
              </a:rPr>
              <a:t>color:blue</a:t>
            </a:r>
            <a:r>
              <a:rPr lang="en-US" sz="2400" b="1" dirty="0">
                <a:latin typeface="Lucida Console" panose="020B0609040504020204" pitchFamily="49" charset="0"/>
                <a:cs typeface="Courier New" panose="02070309020205020404" pitchFamily="49" charset="0"/>
              </a:rPr>
              <a:t>;";</a:t>
            </a:r>
          </a:p>
          <a:p>
            <a:pPr marL="0" indent="0">
              <a:buNone/>
            </a:pPr>
            <a:r>
              <a:rPr lang="en-US" sz="2400" dirty="0" smtClean="0">
                <a:solidFill>
                  <a:schemeClr val="accent5">
                    <a:lumMod val="50000"/>
                  </a:schemeClr>
                </a:solidFill>
                <a:latin typeface="Lucida Console" panose="020B0609040504020204" pitchFamily="49" charset="0"/>
                <a:cs typeface="Courier New" panose="02070309020205020404" pitchFamily="49" charset="0"/>
              </a:rPr>
              <a:t>  //create &amp; </a:t>
            </a:r>
            <a:r>
              <a:rPr lang="en-US" sz="2400" dirty="0">
                <a:solidFill>
                  <a:schemeClr val="accent5">
                    <a:lumMod val="50000"/>
                  </a:schemeClr>
                </a:solidFill>
                <a:latin typeface="Lucida Console" panose="020B0609040504020204" pitchFamily="49" charset="0"/>
                <a:cs typeface="Courier New" panose="02070309020205020404" pitchFamily="49" charset="0"/>
              </a:rPr>
              <a:t>return HTML for each item</a:t>
            </a:r>
          </a:p>
          <a:p>
            <a:pPr marL="0" indent="0">
              <a:buNone/>
            </a:pPr>
            <a:r>
              <a:rPr lang="en-US" sz="2400" b="1" dirty="0">
                <a:latin typeface="Lucida Console" panose="020B0609040504020204" pitchFamily="49" charset="0"/>
                <a:cs typeface="Courier New" panose="02070309020205020404" pitchFamily="49" charset="0"/>
              </a:rPr>
              <a:t>  return "&lt;li style='" + </a:t>
            </a:r>
            <a:r>
              <a:rPr lang="en-US" sz="2400" b="1" dirty="0" err="1" smtClean="0">
                <a:latin typeface="Lucida Console" panose="020B0609040504020204" pitchFamily="49" charset="0"/>
                <a:cs typeface="Courier New" panose="02070309020205020404" pitchFamily="49" charset="0"/>
              </a:rPr>
              <a:t>itemStyle</a:t>
            </a:r>
            <a:r>
              <a:rPr lang="en-US" sz="2400" b="1" dirty="0" smtClean="0">
                <a:latin typeface="Lucida Console" panose="020B0609040504020204" pitchFamily="49" charset="0"/>
                <a:cs typeface="Courier New" panose="02070309020205020404" pitchFamily="49" charset="0"/>
              </a:rPr>
              <a:t> </a:t>
            </a:r>
            <a:r>
              <a:rPr lang="en-US" sz="2400" b="1" dirty="0">
                <a:latin typeface="Lucida Console" panose="020B0609040504020204" pitchFamily="49" charset="0"/>
                <a:cs typeface="Courier New" panose="02070309020205020404" pitchFamily="49" charset="0"/>
              </a:rPr>
              <a:t>+ "' &gt;" +</a:t>
            </a:r>
          </a:p>
          <a:p>
            <a:pPr marL="0" indent="0">
              <a:buNone/>
            </a:pPr>
            <a:r>
              <a:rPr lang="en-US" sz="2400" b="1" dirty="0" smtClean="0">
                <a:latin typeface="Lucida Console" panose="020B0609040504020204" pitchFamily="49" charset="0"/>
                <a:cs typeface="Courier New" panose="02070309020205020404" pitchFamily="49" charset="0"/>
              </a:rPr>
              <a:t>            </a:t>
            </a:r>
            <a:r>
              <a:rPr lang="en-US" sz="2400" b="1" dirty="0" err="1" smtClean="0">
                <a:latin typeface="Lucida Console" panose="020B0609040504020204" pitchFamily="49" charset="0"/>
                <a:cs typeface="Courier New" panose="02070309020205020404" pitchFamily="49" charset="0"/>
              </a:rPr>
              <a:t>ctx.CurrentItem.FirstName</a:t>
            </a:r>
            <a:r>
              <a:rPr lang="en-US" sz="2400" b="1" dirty="0" smtClean="0">
                <a:latin typeface="Lucida Console" panose="020B0609040504020204" pitchFamily="49" charset="0"/>
                <a:cs typeface="Courier New" panose="02070309020205020404" pitchFamily="49" charset="0"/>
              </a:rPr>
              <a:t> </a:t>
            </a:r>
            <a:r>
              <a:rPr lang="en-US" sz="2400" b="1" dirty="0">
                <a:latin typeface="Lucida Console" panose="020B0609040504020204" pitchFamily="49" charset="0"/>
                <a:cs typeface="Courier New" panose="02070309020205020404" pitchFamily="49" charset="0"/>
              </a:rPr>
              <a:t>+ </a:t>
            </a:r>
            <a:r>
              <a:rPr lang="en-US" sz="2400" b="1" dirty="0" smtClean="0">
                <a:latin typeface="Lucida Console" panose="020B0609040504020204" pitchFamily="49" charset="0"/>
                <a:cs typeface="Courier New" panose="02070309020205020404" pitchFamily="49" charset="0"/>
              </a:rPr>
              <a:t/>
            </a:r>
            <a:br>
              <a:rPr lang="en-US" sz="2400" b="1" dirty="0" smtClean="0">
                <a:latin typeface="Lucida Console" panose="020B0609040504020204" pitchFamily="49" charset="0"/>
                <a:cs typeface="Courier New" panose="02070309020205020404" pitchFamily="49" charset="0"/>
              </a:rPr>
            </a:br>
            <a:r>
              <a:rPr lang="en-US" sz="2400" b="1" dirty="0" smtClean="0">
                <a:latin typeface="Lucida Console" panose="020B0609040504020204" pitchFamily="49" charset="0"/>
                <a:cs typeface="Courier New" panose="02070309020205020404" pitchFamily="49" charset="0"/>
              </a:rPr>
              <a:t>            " </a:t>
            </a:r>
            <a:r>
              <a:rPr lang="en-US" sz="2400" b="1" dirty="0">
                <a:latin typeface="Lucida Console" panose="020B0609040504020204" pitchFamily="49" charset="0"/>
                <a:cs typeface="Courier New" panose="02070309020205020404" pitchFamily="49" charset="0"/>
              </a:rPr>
              <a:t>" + </a:t>
            </a:r>
            <a:r>
              <a:rPr lang="en-US" sz="2400" b="1" dirty="0" smtClean="0">
                <a:latin typeface="Lucida Console" panose="020B0609040504020204" pitchFamily="49" charset="0"/>
                <a:cs typeface="Courier New" panose="02070309020205020404" pitchFamily="49" charset="0"/>
              </a:rPr>
              <a:t/>
            </a:r>
            <a:br>
              <a:rPr lang="en-US" sz="2400" b="1" dirty="0" smtClean="0">
                <a:latin typeface="Lucida Console" panose="020B0609040504020204" pitchFamily="49" charset="0"/>
                <a:cs typeface="Courier New" panose="02070309020205020404" pitchFamily="49" charset="0"/>
              </a:rPr>
            </a:br>
            <a:r>
              <a:rPr lang="en-US" sz="2400" b="1" dirty="0" smtClean="0">
                <a:latin typeface="Lucida Console" panose="020B0609040504020204" pitchFamily="49" charset="0"/>
                <a:cs typeface="Courier New" panose="02070309020205020404" pitchFamily="49" charset="0"/>
              </a:rPr>
              <a:t>            </a:t>
            </a:r>
            <a:r>
              <a:rPr lang="en-US" sz="2400" b="1" dirty="0" err="1" smtClean="0">
                <a:latin typeface="Lucida Console" panose="020B0609040504020204" pitchFamily="49" charset="0"/>
                <a:cs typeface="Courier New" panose="02070309020205020404" pitchFamily="49" charset="0"/>
              </a:rPr>
              <a:t>ctx.CurrentItem.Title</a:t>
            </a:r>
            <a:r>
              <a:rPr lang="en-US" sz="2400" b="1" dirty="0" smtClean="0">
                <a:latin typeface="Lucida Console" panose="020B0609040504020204" pitchFamily="49" charset="0"/>
                <a:cs typeface="Courier New" panose="02070309020205020404" pitchFamily="49" charset="0"/>
              </a:rPr>
              <a:t> </a:t>
            </a:r>
            <a:r>
              <a:rPr lang="en-US" sz="2400" b="1" dirty="0">
                <a:latin typeface="Lucida Console" panose="020B0609040504020204" pitchFamily="49" charset="0"/>
                <a:cs typeface="Courier New" panose="02070309020205020404" pitchFamily="49" charset="0"/>
              </a:rPr>
              <a:t>+</a:t>
            </a:r>
          </a:p>
          <a:p>
            <a:pPr marL="0" indent="0">
              <a:buNone/>
            </a:pPr>
            <a:r>
              <a:rPr lang="en-US" sz="2400" b="1" dirty="0" smtClean="0">
                <a:latin typeface="Lucida Console" panose="020B0609040504020204" pitchFamily="49" charset="0"/>
                <a:cs typeface="Courier New" panose="02070309020205020404" pitchFamily="49" charset="0"/>
              </a:rPr>
              <a:t>          "&lt;/</a:t>
            </a:r>
            <a:r>
              <a:rPr lang="en-US" sz="2400" b="1" dirty="0">
                <a:latin typeface="Lucida Console" panose="020B0609040504020204" pitchFamily="49" charset="0"/>
                <a:cs typeface="Courier New" panose="02070309020205020404" pitchFamily="49" charset="0"/>
              </a:rPr>
              <a:t>li&gt;";</a:t>
            </a:r>
          </a:p>
          <a:p>
            <a:pPr marL="0" indent="0">
              <a:buNone/>
            </a:pPr>
            <a:r>
              <a:rPr lang="en-US" sz="2400" b="1" dirty="0" smtClean="0">
                <a:latin typeface="Lucida Console" panose="020B0609040504020204" pitchFamily="49" charset="0"/>
                <a:cs typeface="Courier New" panose="02070309020205020404" pitchFamily="49" charset="0"/>
              </a:rPr>
              <a:t>}</a:t>
            </a:r>
            <a:endParaRPr lang="en-US" sz="2400" b="1" dirty="0">
              <a:latin typeface="Lucida Console" panose="020B0609040504020204" pitchFamily="49" charset="0"/>
              <a:cs typeface="Courier New" panose="02070309020205020404" pitchFamily="49" charset="0"/>
            </a:endParaRPr>
          </a:p>
        </p:txBody>
      </p:sp>
      <p:sp>
        <p:nvSpPr>
          <p:cNvPr id="4" name="Rectangle 3"/>
          <p:cNvSpPr/>
          <p:nvPr/>
        </p:nvSpPr>
        <p:spPr>
          <a:xfrm>
            <a:off x="381000" y="1295400"/>
            <a:ext cx="8382000" cy="4267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457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World's Fastest JavaScript Primer</a:t>
            </a:r>
          </a:p>
          <a:p>
            <a:pPr>
              <a:buFont typeface="Wingdings" panose="05000000000000000000" pitchFamily="2" charset="2"/>
              <a:buChar char="ü"/>
            </a:pPr>
            <a:r>
              <a:rPr lang="en-US" dirty="0" smtClean="0"/>
              <a:t>Creating a Display Template for a Standard List</a:t>
            </a:r>
          </a:p>
          <a:p>
            <a:pPr>
              <a:buFont typeface="Wingdings" panose="05000000000000000000" pitchFamily="2" charset="2"/>
              <a:buChar char="Ø"/>
            </a:pPr>
            <a:r>
              <a:rPr lang="en-US" dirty="0" smtClean="0"/>
              <a:t>Display Templates used in SharePoint 2013</a:t>
            </a:r>
          </a:p>
          <a:p>
            <a:pPr>
              <a:buFont typeface="Wingdings" panose="05000000000000000000" pitchFamily="2" charset="2"/>
              <a:buChar char="§"/>
            </a:pPr>
            <a:r>
              <a:rPr lang="en-US" dirty="0" smtClean="0"/>
              <a:t>Using Display Templates with Search Results</a:t>
            </a:r>
          </a:p>
          <a:p>
            <a:pPr>
              <a:buFont typeface="Wingdings" panose="05000000000000000000" pitchFamily="2" charset="2"/>
              <a:buChar char="§"/>
            </a:pPr>
            <a:r>
              <a:rPr lang="en-US" dirty="0" smtClean="0"/>
              <a:t>Using </a:t>
            </a:r>
            <a:r>
              <a:rPr lang="en-US" dirty="0"/>
              <a:t>the Content Web Search (CBS) Web </a:t>
            </a:r>
            <a:r>
              <a:rPr lang="en-US" dirty="0" smtClean="0"/>
              <a:t>Part</a:t>
            </a:r>
            <a:endParaRPr lang="en-US" dirty="0"/>
          </a:p>
        </p:txBody>
      </p:sp>
    </p:spTree>
    <p:extLst>
      <p:ext uri="{BB962C8B-B14F-4D97-AF65-F5344CB8AC3E}">
        <p14:creationId xmlns:p14="http://schemas.microsoft.com/office/powerpoint/2010/main" val="2154203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 in Use</a:t>
            </a:r>
            <a:endParaRPr lang="en-US" dirty="0"/>
          </a:p>
        </p:txBody>
      </p:sp>
      <p:sp>
        <p:nvSpPr>
          <p:cNvPr id="3" name="Content Placeholder 2"/>
          <p:cNvSpPr>
            <a:spLocks noGrp="1"/>
          </p:cNvSpPr>
          <p:nvPr>
            <p:ph idx="1"/>
          </p:nvPr>
        </p:nvSpPr>
        <p:spPr/>
        <p:txBody>
          <a:bodyPr/>
          <a:lstStyle/>
          <a:p>
            <a:r>
              <a:rPr lang="en-US" dirty="0" smtClean="0"/>
              <a:t>Control Template</a:t>
            </a:r>
          </a:p>
          <a:p>
            <a:r>
              <a:rPr lang="en-US" dirty="0" smtClean="0"/>
              <a:t>Refinement Item</a:t>
            </a:r>
          </a:p>
          <a:p>
            <a:r>
              <a:rPr lang="en-US" dirty="0"/>
              <a:t>Search Results</a:t>
            </a:r>
          </a:p>
          <a:p>
            <a:pPr lvl="1"/>
            <a:r>
              <a:rPr lang="en-US" dirty="0" smtClean="0"/>
              <a:t>Group Template</a:t>
            </a:r>
          </a:p>
          <a:p>
            <a:pPr lvl="1"/>
            <a:r>
              <a:rPr lang="en-US" dirty="0" smtClean="0"/>
              <a:t>Item Template</a:t>
            </a:r>
          </a:p>
          <a:p>
            <a:pPr lvl="1"/>
            <a:r>
              <a:rPr lang="en-US" dirty="0" smtClean="0"/>
              <a:t>Hover Template</a:t>
            </a:r>
            <a:endParaRPr lang="en-US" dirty="0"/>
          </a:p>
        </p:txBody>
      </p:sp>
    </p:spTree>
    <p:extLst>
      <p:ext uri="{BB962C8B-B14F-4D97-AF65-F5344CB8AC3E}">
        <p14:creationId xmlns:p14="http://schemas.microsoft.com/office/powerpoint/2010/main" val="85089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of Search Results</a:t>
            </a:r>
            <a:endParaRPr lang="en-US" dirty="0"/>
          </a:p>
        </p:txBody>
      </p:sp>
      <p:pic>
        <p:nvPicPr>
          <p:cNvPr id="1040" name="Default Results" descr="C:\Users\Matthew\AppData\Local\Temp\SNAGHTML1bc1ab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16" y="1143000"/>
            <a:ext cx="8201167"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035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 Template</a:t>
            </a:r>
            <a:endParaRPr lang="en-US" dirty="0"/>
          </a:p>
        </p:txBody>
      </p:sp>
      <p:pic>
        <p:nvPicPr>
          <p:cNvPr id="4" name="Controls" descr="C:\Users\Matthew\AppData\Local\Temp\SNAGHTML1bc7f3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18" y="1153530"/>
            <a:ext cx="8201166"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9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Group Display Template</a:t>
            </a:r>
            <a:endParaRPr lang="en-US" dirty="0"/>
          </a:p>
        </p:txBody>
      </p:sp>
      <p:pic>
        <p:nvPicPr>
          <p:cNvPr id="4" name="Group Display" descr="C:\Users\Matthew\AppData\Local\Temp\SNAGHTML1bc5ac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17" y="1160585"/>
            <a:ext cx="820116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233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Item Display Template</a:t>
            </a:r>
            <a:endParaRPr lang="en-US" dirty="0"/>
          </a:p>
        </p:txBody>
      </p:sp>
      <p:pic>
        <p:nvPicPr>
          <p:cNvPr id="4" name="Item Display Template" descr="C:\Users\Matthew\AppData\Local\Temp\SNAGHTML1bc5201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8862"/>
            <a:ext cx="820116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857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Refinement Item</a:t>
            </a:r>
            <a:endParaRPr lang="en-US" dirty="0"/>
          </a:p>
        </p:txBody>
      </p:sp>
      <p:pic>
        <p:nvPicPr>
          <p:cNvPr id="4" name="Filters (Refiners)" descr="C:\Users\Matthew\AppData\Local\Temp\SNAGHTML1bc6c2d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17" y="1165731"/>
            <a:ext cx="820116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89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Hover Panel</a:t>
            </a:r>
            <a:endParaRPr lang="en-US" dirty="0"/>
          </a:p>
        </p:txBody>
      </p:sp>
      <p:pic>
        <p:nvPicPr>
          <p:cNvPr id="4" name="Hover Panel" descr="C:\Users\Matthew\AppData\Local\Temp\SNAGHTML1bc428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16" y="1165731"/>
            <a:ext cx="820116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211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Control Rendering</a:t>
            </a:r>
            <a:endParaRPr lang="en-US" dirty="0"/>
          </a:p>
        </p:txBody>
      </p:sp>
      <p:grpSp>
        <p:nvGrpSpPr>
          <p:cNvPr id="9" name="Group 8"/>
          <p:cNvGrpSpPr/>
          <p:nvPr/>
        </p:nvGrpSpPr>
        <p:grpSpPr>
          <a:xfrm>
            <a:off x="914400" y="1828800"/>
            <a:ext cx="6324600" cy="4495800"/>
            <a:chOff x="1981200" y="1828800"/>
            <a:chExt cx="5257800" cy="4495800"/>
          </a:xfrm>
        </p:grpSpPr>
        <p:sp>
          <p:nvSpPr>
            <p:cNvPr id="4" name="Rectangle 3"/>
            <p:cNvSpPr/>
            <p:nvPr/>
          </p:nvSpPr>
          <p:spPr bwMode="auto">
            <a:xfrm>
              <a:off x="1981200" y="1828800"/>
              <a:ext cx="5257800" cy="4495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r>
                <a:rPr lang="en-US" b="1" dirty="0" smtClean="0"/>
                <a:t>Control</a:t>
              </a:r>
              <a:endParaRPr lang="en-US" sz="2000" b="1" dirty="0" smtClean="0"/>
            </a:p>
            <a:p>
              <a:r>
                <a:rPr lang="en-US" sz="1600" dirty="0">
                  <a:latin typeface="Lucida Console" panose="020B0609040504020204" pitchFamily="49" charset="0"/>
                  <a:cs typeface="Courier New" panose="02070309020205020404" pitchFamily="49" charset="0"/>
                </a:rPr>
                <a:t>&lt;property name="</a:t>
              </a:r>
              <a:r>
                <a:rPr lang="en-US" sz="1600" b="1" dirty="0" err="1">
                  <a:solidFill>
                    <a:srgbClr val="800000"/>
                  </a:solidFill>
                  <a:latin typeface="Lucida Console" panose="020B0609040504020204" pitchFamily="49" charset="0"/>
                  <a:cs typeface="Courier New" panose="02070309020205020404" pitchFamily="49" charset="0"/>
                </a:rPr>
                <a:t>RenderTemplateId</a:t>
              </a:r>
              <a:r>
                <a:rPr lang="en-US" sz="1600" dirty="0">
                  <a:latin typeface="Lucida Console" panose="020B0609040504020204" pitchFamily="49" charset="0"/>
                  <a:cs typeface="Courier New" panose="02070309020205020404" pitchFamily="49" charset="0"/>
                </a:rPr>
                <a:t>"</a:t>
              </a:r>
            </a:p>
            <a:p>
              <a:endParaRPr lang="en-US" sz="2000" b="1" dirty="0" smtClean="0"/>
            </a:p>
            <a:p>
              <a:endParaRPr lang="en-US" sz="2000" b="1" dirty="0"/>
            </a:p>
          </p:txBody>
        </p:sp>
        <p:sp>
          <p:nvSpPr>
            <p:cNvPr id="5" name="Rectangle 4"/>
            <p:cNvSpPr/>
            <p:nvPr/>
          </p:nvSpPr>
          <p:spPr bwMode="auto">
            <a:xfrm>
              <a:off x="2286000" y="2514600"/>
              <a:ext cx="4648200" cy="3657600"/>
            </a:xfrm>
            <a:prstGeom prst="rect">
              <a:avLst/>
            </a:prstGeom>
            <a:solidFill>
              <a:schemeClr val="accent6">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r>
                <a:rPr lang="en-US" b="1" dirty="0" smtClean="0"/>
                <a:t>Group</a:t>
              </a:r>
              <a:endParaRPr lang="en-US" sz="2000" b="1" dirty="0" smtClean="0"/>
            </a:p>
            <a:p>
              <a:r>
                <a:rPr lang="en-US" sz="1600" dirty="0">
                  <a:latin typeface="Lucida Console" panose="020B0609040504020204" pitchFamily="49" charset="0"/>
                  <a:cs typeface="Courier New" panose="02070309020205020404" pitchFamily="49" charset="0"/>
                </a:rPr>
                <a:t>&lt;property name="</a:t>
              </a:r>
              <a:r>
                <a:rPr lang="en-US" sz="1600" b="1" dirty="0" err="1" smtClean="0">
                  <a:solidFill>
                    <a:srgbClr val="800000"/>
                  </a:solidFill>
                  <a:latin typeface="Lucida Console" panose="020B0609040504020204" pitchFamily="49" charset="0"/>
                  <a:cs typeface="Courier New" panose="02070309020205020404" pitchFamily="49" charset="0"/>
                </a:rPr>
                <a:t>GroupTemplateId</a:t>
              </a:r>
              <a:r>
                <a:rPr lang="en-US" sz="1600" dirty="0" smtClean="0">
                  <a:latin typeface="Lucida Console" panose="020B0609040504020204" pitchFamily="49" charset="0"/>
                  <a:cs typeface="Courier New" panose="02070309020205020404" pitchFamily="49" charset="0"/>
                </a:rPr>
                <a:t>"</a:t>
              </a:r>
              <a:endParaRPr lang="en-US" sz="1600" dirty="0">
                <a:latin typeface="Lucida Console" panose="020B0609040504020204" pitchFamily="49" charset="0"/>
                <a:cs typeface="Courier New" panose="02070309020205020404" pitchFamily="49" charset="0"/>
              </a:endParaRPr>
            </a:p>
          </p:txBody>
        </p:sp>
        <p:sp>
          <p:nvSpPr>
            <p:cNvPr id="6" name="Rectangle 5"/>
            <p:cNvSpPr/>
            <p:nvPr/>
          </p:nvSpPr>
          <p:spPr bwMode="auto">
            <a:xfrm>
              <a:off x="2628900" y="3184058"/>
              <a:ext cx="3962400" cy="838200"/>
            </a:xfrm>
            <a:prstGeom prst="rect">
              <a:avLst/>
            </a:prstGeom>
            <a:solidFill>
              <a:schemeClr val="accent2">
                <a:lumMod val="60000"/>
                <a:lumOff val="4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r>
                <a:rPr lang="en-US" b="1" dirty="0" smtClean="0"/>
                <a:t>Item</a:t>
              </a:r>
              <a:endParaRPr lang="en-US" sz="2000" b="1" dirty="0" smtClean="0"/>
            </a:p>
            <a:p>
              <a:r>
                <a:rPr lang="en-US" sz="1600" dirty="0">
                  <a:latin typeface="Lucida Console" panose="020B0609040504020204" pitchFamily="49" charset="0"/>
                  <a:cs typeface="Courier New" panose="02070309020205020404" pitchFamily="49" charset="0"/>
                </a:rPr>
                <a:t>&lt;property name="</a:t>
              </a:r>
              <a:r>
                <a:rPr lang="en-US" sz="1600" b="1" dirty="0" err="1">
                  <a:solidFill>
                    <a:srgbClr val="800000"/>
                  </a:solidFill>
                  <a:latin typeface="Lucida Console" panose="020B0609040504020204" pitchFamily="49" charset="0"/>
                  <a:cs typeface="Courier New" panose="02070309020205020404" pitchFamily="49" charset="0"/>
                </a:rPr>
                <a:t>ItemTemplateId</a:t>
              </a:r>
              <a:r>
                <a:rPr lang="en-US" sz="1600" dirty="0">
                  <a:latin typeface="Lucida Console" panose="020B0609040504020204" pitchFamily="49" charset="0"/>
                  <a:cs typeface="Courier New" panose="02070309020205020404" pitchFamily="49" charset="0"/>
                </a:rPr>
                <a:t>"</a:t>
              </a:r>
            </a:p>
          </p:txBody>
        </p:sp>
        <p:sp>
          <p:nvSpPr>
            <p:cNvPr id="7" name="Rectangle 6"/>
            <p:cNvSpPr/>
            <p:nvPr/>
          </p:nvSpPr>
          <p:spPr bwMode="auto">
            <a:xfrm>
              <a:off x="2628900" y="4199151"/>
              <a:ext cx="3962400" cy="838200"/>
            </a:xfrm>
            <a:prstGeom prst="rect">
              <a:avLst/>
            </a:prstGeom>
            <a:solidFill>
              <a:schemeClr val="accent2">
                <a:lumMod val="60000"/>
                <a:lumOff val="4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r>
                <a:rPr lang="en-US" b="1" dirty="0" smtClean="0"/>
                <a:t>Item</a:t>
              </a:r>
              <a:endParaRPr lang="en-US" sz="2000" b="1" dirty="0"/>
            </a:p>
          </p:txBody>
        </p:sp>
        <p:sp>
          <p:nvSpPr>
            <p:cNvPr id="8" name="Rectangle 7"/>
            <p:cNvSpPr/>
            <p:nvPr/>
          </p:nvSpPr>
          <p:spPr bwMode="auto">
            <a:xfrm>
              <a:off x="2628900" y="5214244"/>
              <a:ext cx="3962400" cy="838200"/>
            </a:xfrm>
            <a:prstGeom prst="rect">
              <a:avLst/>
            </a:prstGeom>
            <a:solidFill>
              <a:schemeClr val="accent2">
                <a:lumMod val="60000"/>
                <a:lumOff val="4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r>
                <a:rPr lang="en-US" b="1" dirty="0" smtClean="0"/>
                <a:t>Item</a:t>
              </a:r>
              <a:endParaRPr lang="en-US" sz="2000" b="1" dirty="0"/>
            </a:p>
          </p:txBody>
        </p:sp>
      </p:grpSp>
    </p:spTree>
    <p:extLst>
      <p:ext uri="{BB962C8B-B14F-4D97-AF65-F5344CB8AC3E}">
        <p14:creationId xmlns:p14="http://schemas.microsoft.com/office/powerpoint/2010/main" val="426036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World's Fastest JavaScript Primer</a:t>
            </a:r>
          </a:p>
          <a:p>
            <a:pPr>
              <a:buFont typeface="Wingdings" panose="05000000000000000000" pitchFamily="2" charset="2"/>
              <a:buChar char="§"/>
            </a:pPr>
            <a:r>
              <a:rPr lang="en-US" dirty="0" smtClean="0"/>
              <a:t>Creating a Display Template for a Standard List</a:t>
            </a:r>
          </a:p>
          <a:p>
            <a:pPr>
              <a:buFont typeface="Wingdings" panose="05000000000000000000" pitchFamily="2" charset="2"/>
              <a:buChar char="§"/>
            </a:pPr>
            <a:r>
              <a:rPr lang="en-US" dirty="0" smtClean="0"/>
              <a:t>Display Templates used in SharePoint 2013</a:t>
            </a:r>
          </a:p>
          <a:p>
            <a:pPr>
              <a:buFont typeface="Wingdings" panose="05000000000000000000" pitchFamily="2" charset="2"/>
              <a:buChar char="§"/>
            </a:pPr>
            <a:r>
              <a:rPr lang="en-US" dirty="0" smtClean="0"/>
              <a:t>Using Display Templates with Search Results</a:t>
            </a:r>
          </a:p>
          <a:p>
            <a:pPr>
              <a:buFont typeface="Wingdings" panose="05000000000000000000" pitchFamily="2" charset="2"/>
              <a:buChar char="§"/>
            </a:pPr>
            <a:r>
              <a:rPr lang="en-US" dirty="0" smtClean="0"/>
              <a:t>Using </a:t>
            </a:r>
            <a:r>
              <a:rPr lang="en-US" dirty="0"/>
              <a:t>the Content Web Search (CBS) Web </a:t>
            </a:r>
            <a:r>
              <a:rPr lang="en-US" dirty="0" smtClean="0"/>
              <a:t>Part</a:t>
            </a:r>
            <a:endParaRPr lang="en-US" dirty="0"/>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Search Display Templates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Copy an Existing Display Template</a:t>
            </a:r>
          </a:p>
          <a:p>
            <a:pPr marL="514350" indent="-514350">
              <a:buFont typeface="+mj-lt"/>
              <a:buAutoNum type="arabicPeriod"/>
            </a:pPr>
            <a:r>
              <a:rPr lang="en-US" dirty="0" smtClean="0"/>
              <a:t>Rename It Internally and Externally</a:t>
            </a:r>
          </a:p>
          <a:p>
            <a:pPr marL="514350" indent="-514350">
              <a:buFont typeface="+mj-lt"/>
              <a:buAutoNum type="arabicPeriod"/>
            </a:pPr>
            <a:r>
              <a:rPr lang="en-US" dirty="0" smtClean="0"/>
              <a:t>Copy the New File back to Master Page Gallery</a:t>
            </a:r>
          </a:p>
          <a:p>
            <a:pPr marL="849312" lvl="1" indent="-514350">
              <a:buFont typeface="+mj-lt"/>
              <a:buAutoNum type="arabicPeriod"/>
            </a:pPr>
            <a:r>
              <a:rPr lang="en-US" dirty="0" smtClean="0"/>
              <a:t>\Display Templates\Search</a:t>
            </a:r>
          </a:p>
          <a:p>
            <a:pPr marL="514350" indent="-514350">
              <a:buFont typeface="+mj-lt"/>
              <a:buAutoNum type="arabicPeriod"/>
            </a:pPr>
            <a:r>
              <a:rPr lang="en-US" dirty="0" smtClean="0"/>
              <a:t>Create a Result Type related to your Template</a:t>
            </a:r>
          </a:p>
          <a:p>
            <a:pPr marL="514350" indent="-514350">
              <a:buFont typeface="+mj-lt"/>
              <a:buAutoNum type="arabicPeriod"/>
            </a:pPr>
            <a:r>
              <a:rPr lang="en-US" dirty="0" smtClean="0"/>
              <a:t>Test the Rule</a:t>
            </a:r>
          </a:p>
          <a:p>
            <a:pPr marL="514350" indent="-514350">
              <a:buFont typeface="+mj-lt"/>
              <a:buAutoNum type="arabicPeriod"/>
            </a:pPr>
            <a:endParaRPr lang="en-US" dirty="0" smtClean="0"/>
          </a:p>
          <a:p>
            <a:pPr marL="514350" indent="-514350">
              <a:buFont typeface="+mj-lt"/>
              <a:buAutoNum type="arabicPeriod"/>
            </a:pPr>
            <a:endParaRPr lang="en-US" dirty="0" smtClean="0"/>
          </a:p>
          <a:p>
            <a:endParaRPr lang="en-US" dirty="0"/>
          </a:p>
        </p:txBody>
      </p:sp>
    </p:spTree>
    <p:extLst>
      <p:ext uri="{BB962C8B-B14F-4D97-AF65-F5344CB8AC3E}">
        <p14:creationId xmlns:p14="http://schemas.microsoft.com/office/powerpoint/2010/main" val="4069694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Uses</a:t>
            </a:r>
            <a:endParaRPr lang="en-US" dirty="0"/>
          </a:p>
        </p:txBody>
      </p:sp>
      <p:sp>
        <p:nvSpPr>
          <p:cNvPr id="3" name="Content Placeholder 2"/>
          <p:cNvSpPr>
            <a:spLocks noGrp="1"/>
          </p:cNvSpPr>
          <p:nvPr>
            <p:ph idx="1"/>
          </p:nvPr>
        </p:nvSpPr>
        <p:spPr/>
        <p:txBody>
          <a:bodyPr/>
          <a:lstStyle/>
          <a:p>
            <a:r>
              <a:rPr lang="en-US" dirty="0" smtClean="0"/>
              <a:t>Refinement</a:t>
            </a:r>
          </a:p>
          <a:p>
            <a:pPr marL="849312" lvl="1" indent="-514350"/>
            <a:r>
              <a:rPr lang="en-US" dirty="0" smtClean="0"/>
              <a:t>\Display Templates\Filters</a:t>
            </a:r>
          </a:p>
          <a:p>
            <a:endParaRPr lang="en-US" dirty="0" smtClean="0"/>
          </a:p>
          <a:p>
            <a:r>
              <a:rPr lang="en-US" dirty="0" smtClean="0"/>
              <a:t>Content By Search</a:t>
            </a:r>
            <a:endParaRPr lang="en-US" dirty="0"/>
          </a:p>
          <a:p>
            <a:pPr marL="849312" lvl="1" indent="-514350"/>
            <a:r>
              <a:rPr lang="en-US" dirty="0" smtClean="0"/>
              <a:t>\Display </a:t>
            </a:r>
            <a:r>
              <a:rPr lang="en-US" dirty="0"/>
              <a:t>Templates\Content Web Parts</a:t>
            </a:r>
          </a:p>
          <a:p>
            <a:endParaRPr lang="en-US" dirty="0"/>
          </a:p>
        </p:txBody>
      </p:sp>
    </p:spTree>
    <p:extLst>
      <p:ext uri="{BB962C8B-B14F-4D97-AF65-F5344CB8AC3E}">
        <p14:creationId xmlns:p14="http://schemas.microsoft.com/office/powerpoint/2010/main" val="217977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World's Fastest JavaScript Primer</a:t>
            </a:r>
          </a:p>
          <a:p>
            <a:pPr>
              <a:buFont typeface="Wingdings" panose="05000000000000000000" pitchFamily="2" charset="2"/>
              <a:buChar char="ü"/>
            </a:pPr>
            <a:r>
              <a:rPr lang="en-US" dirty="0" smtClean="0"/>
              <a:t>Creating a Display Template for a Standard List</a:t>
            </a:r>
          </a:p>
          <a:p>
            <a:pPr>
              <a:buFont typeface="Wingdings" panose="05000000000000000000" pitchFamily="2" charset="2"/>
              <a:buChar char="ü"/>
            </a:pPr>
            <a:r>
              <a:rPr lang="en-US" dirty="0" smtClean="0"/>
              <a:t>Display Templates used in SharePoint 2013</a:t>
            </a:r>
          </a:p>
          <a:p>
            <a:pPr>
              <a:buFont typeface="Wingdings" panose="05000000000000000000" pitchFamily="2" charset="2"/>
              <a:buChar char="Ø"/>
            </a:pPr>
            <a:r>
              <a:rPr lang="en-US" dirty="0" smtClean="0"/>
              <a:t>Using Display Templates with Search Results</a:t>
            </a:r>
          </a:p>
          <a:p>
            <a:pPr>
              <a:buFont typeface="Wingdings" panose="05000000000000000000" pitchFamily="2" charset="2"/>
              <a:buChar char="§"/>
            </a:pPr>
            <a:r>
              <a:rPr lang="en-US" dirty="0" smtClean="0"/>
              <a:t>Using </a:t>
            </a:r>
            <a:r>
              <a:rPr lang="en-US" dirty="0"/>
              <a:t>the Content Web Search (CBS) Web </a:t>
            </a:r>
            <a:r>
              <a:rPr lang="en-US" dirty="0" smtClean="0"/>
              <a:t>Part</a:t>
            </a:r>
            <a:endParaRPr lang="en-US" dirty="0"/>
          </a:p>
        </p:txBody>
      </p:sp>
    </p:spTree>
    <p:extLst>
      <p:ext uri="{BB962C8B-B14F-4D97-AF65-F5344CB8AC3E}">
        <p14:creationId xmlns:p14="http://schemas.microsoft.com/office/powerpoint/2010/main" val="326507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Results</a:t>
            </a:r>
            <a:endParaRPr lang="en-US" dirty="0"/>
          </a:p>
        </p:txBody>
      </p:sp>
      <p:sp>
        <p:nvSpPr>
          <p:cNvPr id="3" name="Content Placeholder 2"/>
          <p:cNvSpPr>
            <a:spLocks noGrp="1"/>
          </p:cNvSpPr>
          <p:nvPr>
            <p:ph idx="1"/>
          </p:nvPr>
        </p:nvSpPr>
        <p:spPr/>
        <p:txBody>
          <a:bodyPr/>
          <a:lstStyle/>
          <a:p>
            <a:r>
              <a:rPr lang="en-US" dirty="0" smtClean="0"/>
              <a:t>Search Service Crawls Content </a:t>
            </a:r>
          </a:p>
          <a:p>
            <a:r>
              <a:rPr lang="en-US" dirty="0" smtClean="0"/>
              <a:t>Content Processing extracts Properties</a:t>
            </a:r>
          </a:p>
          <a:p>
            <a:pPr lvl="1"/>
            <a:r>
              <a:rPr lang="en-US" dirty="0" smtClean="0"/>
              <a:t>Column Values extracted as Crawled Properties</a:t>
            </a:r>
          </a:p>
          <a:p>
            <a:pPr lvl="1"/>
            <a:r>
              <a:rPr lang="en-US" dirty="0" smtClean="0"/>
              <a:t>Site Column Values</a:t>
            </a:r>
          </a:p>
          <a:p>
            <a:pPr lvl="2"/>
            <a:r>
              <a:rPr lang="en-US" dirty="0" smtClean="0"/>
              <a:t>Extracted as Site Columns</a:t>
            </a:r>
          </a:p>
          <a:p>
            <a:pPr lvl="2"/>
            <a:r>
              <a:rPr lang="en-US" dirty="0" smtClean="0"/>
              <a:t>Automatically Creates Managed Properties</a:t>
            </a:r>
            <a:endParaRPr lang="en-US" dirty="0"/>
          </a:p>
          <a:p>
            <a:r>
              <a:rPr lang="en-US" dirty="0" smtClean="0"/>
              <a:t>Managed Properties can be displayed in Search</a:t>
            </a:r>
          </a:p>
          <a:p>
            <a:r>
              <a:rPr lang="en-US" dirty="0" smtClean="0"/>
              <a:t>Managed Properties are referenced in the context of the current result	</a:t>
            </a:r>
          </a:p>
        </p:txBody>
      </p:sp>
    </p:spTree>
    <p:extLst>
      <p:ext uri="{BB962C8B-B14F-4D97-AF65-F5344CB8AC3E}">
        <p14:creationId xmlns:p14="http://schemas.microsoft.com/office/powerpoint/2010/main" val="1284592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Managed Properties</a:t>
            </a:r>
            <a:endParaRPr lang="en-US" dirty="0"/>
          </a:p>
        </p:txBody>
      </p:sp>
      <p:sp>
        <p:nvSpPr>
          <p:cNvPr id="3" name="Content Placeholder 2"/>
          <p:cNvSpPr>
            <a:spLocks noGrp="1"/>
          </p:cNvSpPr>
          <p:nvPr>
            <p:ph idx="1"/>
          </p:nvPr>
        </p:nvSpPr>
        <p:spPr/>
        <p:txBody>
          <a:bodyPr>
            <a:normAutofit/>
          </a:bodyPr>
          <a:lstStyle/>
          <a:p>
            <a:r>
              <a:rPr lang="en-US" sz="2400" dirty="0"/>
              <a:t>Managed Properties are created from crawled properties</a:t>
            </a:r>
          </a:p>
          <a:p>
            <a:r>
              <a:rPr lang="en-US" sz="2400" dirty="0"/>
              <a:t>Create a Managed Property to use it in Search</a:t>
            </a:r>
          </a:p>
          <a:p>
            <a:r>
              <a:rPr lang="en-US" sz="2400" dirty="0"/>
              <a:t>Field Names &lt;&gt; Managed Property Names</a:t>
            </a:r>
          </a:p>
          <a:p>
            <a:r>
              <a:rPr lang="en-US" sz="2400" dirty="0"/>
              <a:t>Profile Property Names&lt;&gt;Managed Property Names</a:t>
            </a:r>
          </a:p>
          <a:p>
            <a:r>
              <a:rPr lang="en-US" sz="2400" dirty="0"/>
              <a:t>There MAY be a 1:Many relationship of Managed to Crawled Props</a:t>
            </a:r>
          </a:p>
          <a:p>
            <a:endParaRPr lang="en-US" sz="2400" dirty="0"/>
          </a:p>
        </p:txBody>
      </p:sp>
      <p:pic>
        <p:nvPicPr>
          <p:cNvPr id="4" name="Picture 2" descr="C:\Users\Matthew\AppData\Local\Temp\SNAGHTML87550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4419600"/>
            <a:ext cx="809625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632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Managed Properties</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531724819"/>
              </p:ext>
            </p:extLst>
          </p:nvPr>
        </p:nvGraphicFramePr>
        <p:xfrm>
          <a:off x="289644" y="2514600"/>
          <a:ext cx="8564712" cy="2225040"/>
        </p:xfrm>
        <a:graphic>
          <a:graphicData uri="http://schemas.openxmlformats.org/drawingml/2006/table">
            <a:tbl>
              <a:tblPr firstRow="1" bandRow="1">
                <a:tableStyleId>{F5AB1C69-6EDB-4FF4-983F-18BD219EF322}</a:tableStyleId>
              </a:tblPr>
              <a:tblGrid>
                <a:gridCol w="1989455"/>
                <a:gridCol w="1643380"/>
                <a:gridCol w="2569677"/>
                <a:gridCol w="2362200"/>
              </a:tblGrid>
              <a:tr h="370840">
                <a:tc>
                  <a:txBody>
                    <a:bodyPr/>
                    <a:lstStyle/>
                    <a:p>
                      <a:r>
                        <a:rPr lang="en-US" sz="1200" dirty="0"/>
                        <a:t>Site column type </a:t>
                      </a:r>
                    </a:p>
                  </a:txBody>
                  <a:tcPr anchor="ctr"/>
                </a:tc>
                <a:tc>
                  <a:txBody>
                    <a:bodyPr/>
                    <a:lstStyle/>
                    <a:p>
                      <a:r>
                        <a:rPr lang="en-US" sz="1200" dirty="0"/>
                        <a:t>Site column name </a:t>
                      </a:r>
                    </a:p>
                  </a:txBody>
                  <a:tcPr anchor="ctr"/>
                </a:tc>
                <a:tc>
                  <a:txBody>
                    <a:bodyPr/>
                    <a:lstStyle/>
                    <a:p>
                      <a:r>
                        <a:rPr lang="en-US" sz="1200" dirty="0"/>
                        <a:t>Crawled property name </a:t>
                      </a:r>
                    </a:p>
                  </a:txBody>
                  <a:tcPr anchor="ctr"/>
                </a:tc>
                <a:tc>
                  <a:txBody>
                    <a:bodyPr/>
                    <a:lstStyle/>
                    <a:p>
                      <a:r>
                        <a:rPr lang="en-US" sz="1200" dirty="0"/>
                        <a:t>Managed property name </a:t>
                      </a:r>
                    </a:p>
                  </a:txBody>
                  <a:tcPr anchor="ctr"/>
                </a:tc>
              </a:tr>
              <a:tr h="370840">
                <a:tc>
                  <a:txBody>
                    <a:bodyPr/>
                    <a:lstStyle/>
                    <a:p>
                      <a:r>
                        <a:rPr lang="en-US" sz="1200" dirty="0"/>
                        <a:t>Single line of text</a:t>
                      </a:r>
                    </a:p>
                  </a:txBody>
                  <a:tcPr anchor="ctr"/>
                </a:tc>
                <a:tc>
                  <a:txBody>
                    <a:bodyPr/>
                    <a:lstStyle/>
                    <a:p>
                      <a:r>
                        <a:rPr lang="en-US" sz="1200" dirty="0"/>
                        <a:t>Site Column Name</a:t>
                      </a:r>
                    </a:p>
                  </a:txBody>
                  <a:tcPr anchor="ctr"/>
                </a:tc>
                <a:tc>
                  <a:txBody>
                    <a:bodyPr/>
                    <a:lstStyle/>
                    <a:p>
                      <a:r>
                        <a:rPr lang="en-US" sz="1200" dirty="0" err="1"/>
                        <a:t>ows_q_TEXT_SiteColumnName</a:t>
                      </a:r>
                      <a:endParaRPr lang="en-US" sz="1200" dirty="0"/>
                    </a:p>
                  </a:txBody>
                  <a:tcPr anchor="ctr"/>
                </a:tc>
                <a:tc>
                  <a:txBody>
                    <a:bodyPr/>
                    <a:lstStyle/>
                    <a:p>
                      <a:r>
                        <a:rPr lang="en-US" sz="1200" dirty="0" err="1"/>
                        <a:t>SiteColumnNameOWSTEXT</a:t>
                      </a:r>
                      <a:endParaRPr lang="en-US" sz="1200" dirty="0"/>
                    </a:p>
                  </a:txBody>
                  <a:tcPr anchor="ctr"/>
                </a:tc>
              </a:tr>
              <a:tr h="370840">
                <a:tc>
                  <a:txBody>
                    <a:bodyPr/>
                    <a:lstStyle/>
                    <a:p>
                      <a:r>
                        <a:rPr lang="en-US" sz="1200"/>
                        <a:t>Multiple lines of text</a:t>
                      </a:r>
                    </a:p>
                  </a:txBody>
                  <a:tcPr anchor="ctr"/>
                </a:tc>
                <a:tc>
                  <a:txBody>
                    <a:bodyPr/>
                    <a:lstStyle/>
                    <a:p>
                      <a:r>
                        <a:rPr lang="en-US" sz="1200" dirty="0"/>
                        <a:t>Site Column Name</a:t>
                      </a:r>
                    </a:p>
                  </a:txBody>
                  <a:tcPr anchor="ctr"/>
                </a:tc>
                <a:tc>
                  <a:txBody>
                    <a:bodyPr/>
                    <a:lstStyle/>
                    <a:p>
                      <a:r>
                        <a:rPr lang="en-US" sz="1200" dirty="0" err="1"/>
                        <a:t>ows_r_MTXT_SiteColumnName</a:t>
                      </a:r>
                      <a:endParaRPr lang="en-US" sz="1200" dirty="0"/>
                    </a:p>
                  </a:txBody>
                  <a:tcPr anchor="ctr"/>
                </a:tc>
                <a:tc>
                  <a:txBody>
                    <a:bodyPr/>
                    <a:lstStyle/>
                    <a:p>
                      <a:r>
                        <a:rPr lang="en-US" sz="1200"/>
                        <a:t>SiteColumnNameOWSMTXT</a:t>
                      </a:r>
                    </a:p>
                  </a:txBody>
                  <a:tcPr anchor="ctr"/>
                </a:tc>
              </a:tr>
              <a:tr h="370840">
                <a:tc>
                  <a:txBody>
                    <a:bodyPr/>
                    <a:lstStyle/>
                    <a:p>
                      <a:r>
                        <a:rPr lang="en-US" sz="1200"/>
                        <a:t>Choice</a:t>
                      </a:r>
                    </a:p>
                  </a:txBody>
                  <a:tcPr anchor="ctr"/>
                </a:tc>
                <a:tc>
                  <a:txBody>
                    <a:bodyPr/>
                    <a:lstStyle/>
                    <a:p>
                      <a:r>
                        <a:rPr lang="en-US" sz="1200"/>
                        <a:t>Site Column Name</a:t>
                      </a:r>
                    </a:p>
                  </a:txBody>
                  <a:tcPr anchor="ctr"/>
                </a:tc>
                <a:tc>
                  <a:txBody>
                    <a:bodyPr/>
                    <a:lstStyle/>
                    <a:p>
                      <a:r>
                        <a:rPr lang="en-US" sz="1200" dirty="0" err="1"/>
                        <a:t>ows_q_CHCS_SiteColumnName</a:t>
                      </a:r>
                      <a:endParaRPr lang="en-US" sz="1200" dirty="0"/>
                    </a:p>
                  </a:txBody>
                  <a:tcPr anchor="ctr"/>
                </a:tc>
                <a:tc>
                  <a:txBody>
                    <a:bodyPr/>
                    <a:lstStyle/>
                    <a:p>
                      <a:r>
                        <a:rPr lang="en-US" sz="1200" dirty="0" err="1"/>
                        <a:t>SiteColumnNameOWSCHCS</a:t>
                      </a:r>
                      <a:endParaRPr lang="en-US" sz="1200" dirty="0"/>
                    </a:p>
                  </a:txBody>
                  <a:tcPr anchor="ctr"/>
                </a:tc>
              </a:tr>
              <a:tr h="370840">
                <a:tc>
                  <a:txBody>
                    <a:bodyPr/>
                    <a:lstStyle/>
                    <a:p>
                      <a:r>
                        <a:rPr lang="en-US" sz="1200" dirty="0"/>
                        <a:t>Choice (allow </a:t>
                      </a:r>
                      <a:r>
                        <a:rPr lang="en-US" sz="1200" dirty="0" smtClean="0"/>
                        <a:t>multiple)</a:t>
                      </a:r>
                      <a:endParaRPr lang="en-US" sz="1200" dirty="0"/>
                    </a:p>
                  </a:txBody>
                  <a:tcPr anchor="ctr"/>
                </a:tc>
                <a:tc>
                  <a:txBody>
                    <a:bodyPr/>
                    <a:lstStyle/>
                    <a:p>
                      <a:r>
                        <a:rPr lang="en-US" sz="1200"/>
                        <a:t>Site Column Name</a:t>
                      </a:r>
                    </a:p>
                  </a:txBody>
                  <a:tcPr anchor="ctr"/>
                </a:tc>
                <a:tc>
                  <a:txBody>
                    <a:bodyPr/>
                    <a:lstStyle/>
                    <a:p>
                      <a:r>
                        <a:rPr lang="en-US" sz="1200"/>
                        <a:t>ows_q_CHCM_SiteColumnName</a:t>
                      </a:r>
                    </a:p>
                  </a:txBody>
                  <a:tcPr anchor="ctr"/>
                </a:tc>
                <a:tc>
                  <a:txBody>
                    <a:bodyPr/>
                    <a:lstStyle/>
                    <a:p>
                      <a:r>
                        <a:rPr lang="en-US" sz="1200" dirty="0" err="1"/>
                        <a:t>SiteColumnNameOWSCHCM</a:t>
                      </a:r>
                      <a:endParaRPr lang="en-US" sz="1200" dirty="0"/>
                    </a:p>
                  </a:txBody>
                  <a:tcPr anchor="ctr"/>
                </a:tc>
              </a:tr>
              <a:tr h="370840">
                <a:tc>
                  <a:txBody>
                    <a:bodyPr/>
                    <a:lstStyle/>
                    <a:p>
                      <a:r>
                        <a:rPr lang="en-US" sz="1200"/>
                        <a:t>Number</a:t>
                      </a:r>
                    </a:p>
                  </a:txBody>
                  <a:tcPr anchor="ctr"/>
                </a:tc>
                <a:tc>
                  <a:txBody>
                    <a:bodyPr/>
                    <a:lstStyle/>
                    <a:p>
                      <a:r>
                        <a:rPr lang="en-US" sz="1200" dirty="0"/>
                        <a:t>Site Column Name</a:t>
                      </a:r>
                    </a:p>
                  </a:txBody>
                  <a:tcPr anchor="ctr"/>
                </a:tc>
                <a:tc>
                  <a:txBody>
                    <a:bodyPr/>
                    <a:lstStyle/>
                    <a:p>
                      <a:r>
                        <a:rPr lang="en-US" sz="1200"/>
                        <a:t>ows_q_NMBR_SiteColumnName</a:t>
                      </a:r>
                    </a:p>
                  </a:txBody>
                  <a:tcPr anchor="ctr"/>
                </a:tc>
                <a:tc>
                  <a:txBody>
                    <a:bodyPr/>
                    <a:lstStyle/>
                    <a:p>
                      <a:r>
                        <a:rPr lang="en-US" sz="1200" dirty="0" err="1"/>
                        <a:t>SiteColumnNameOWSNMBR</a:t>
                      </a:r>
                      <a:endParaRPr lang="en-US" sz="1200" dirty="0"/>
                    </a:p>
                  </a:txBody>
                  <a:tcPr anchor="ctr"/>
                </a:tc>
              </a:tr>
            </a:tbl>
          </a:graphicData>
        </a:graphic>
      </p:graphicFrame>
    </p:spTree>
    <p:extLst>
      <p:ext uri="{BB962C8B-B14F-4D97-AF65-F5344CB8AC3E}">
        <p14:creationId xmlns:p14="http://schemas.microsoft.com/office/powerpoint/2010/main" val="551139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Substitution</a:t>
            </a:r>
            <a:endParaRPr lang="en-US" dirty="0"/>
          </a:p>
        </p:txBody>
      </p:sp>
      <p:sp>
        <p:nvSpPr>
          <p:cNvPr id="3" name="Content Placeholder 2"/>
          <p:cNvSpPr>
            <a:spLocks noGrp="1"/>
          </p:cNvSpPr>
          <p:nvPr>
            <p:ph idx="1"/>
          </p:nvPr>
        </p:nvSpPr>
        <p:spPr/>
        <p:txBody>
          <a:bodyPr/>
          <a:lstStyle/>
          <a:p>
            <a:r>
              <a:rPr lang="en-US" dirty="0" smtClean="0"/>
              <a:t>For the Site Column “Product”</a:t>
            </a:r>
          </a:p>
        </p:txBody>
      </p:sp>
      <p:sp>
        <p:nvSpPr>
          <p:cNvPr id="4" name="TextBox 3"/>
          <p:cNvSpPr txBox="1"/>
          <p:nvPr/>
        </p:nvSpPr>
        <p:spPr>
          <a:xfrm>
            <a:off x="762000" y="3048000"/>
            <a:ext cx="7772399" cy="1196782"/>
          </a:xfrm>
          <a:prstGeom prst="rect">
            <a:avLst/>
          </a:prstGeom>
          <a:noFill/>
          <a:ln>
            <a:solidFill>
              <a:schemeClr val="tx1"/>
            </a:solidFill>
          </a:ln>
        </p:spPr>
        <p:txBody>
          <a:bodyPr wrap="square" lIns="87929" tIns="43964" rIns="87929" bIns="43964" rtlCol="0">
            <a:spAutoFit/>
          </a:bodyPr>
          <a:lstStyle/>
          <a:p>
            <a:r>
              <a:rPr lang="en-US" sz="2400" dirty="0"/>
              <a:t> &lt;div id="Header"&gt;</a:t>
            </a:r>
          </a:p>
          <a:p>
            <a:r>
              <a:rPr lang="en-US" sz="2400" dirty="0"/>
              <a:t>     _#= </a:t>
            </a:r>
            <a:r>
              <a:rPr lang="en-US" sz="2400" dirty="0" err="1" smtClean="0"/>
              <a:t>ctx.CurrentItem.ProductOWSTEXT</a:t>
            </a:r>
            <a:r>
              <a:rPr lang="en-US" sz="2400" dirty="0" smtClean="0"/>
              <a:t> </a:t>
            </a:r>
            <a:r>
              <a:rPr lang="en-US" sz="2400" dirty="0"/>
              <a:t>=#_ </a:t>
            </a:r>
          </a:p>
          <a:p>
            <a:r>
              <a:rPr lang="en-US" sz="2400" dirty="0"/>
              <a:t>  &lt;/div&gt;</a:t>
            </a:r>
          </a:p>
        </p:txBody>
      </p:sp>
    </p:spTree>
    <p:extLst>
      <p:ext uri="{BB962C8B-B14F-4D97-AF65-F5344CB8AC3E}">
        <p14:creationId xmlns:p14="http://schemas.microsoft.com/office/powerpoint/2010/main" val="3235264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World's Fastest JavaScript Primer</a:t>
            </a:r>
          </a:p>
          <a:p>
            <a:pPr>
              <a:buFont typeface="Wingdings" panose="05000000000000000000" pitchFamily="2" charset="2"/>
              <a:buChar char="ü"/>
            </a:pPr>
            <a:r>
              <a:rPr lang="en-US" dirty="0" smtClean="0"/>
              <a:t>Creating a Display Template for a Standard List</a:t>
            </a:r>
          </a:p>
          <a:p>
            <a:pPr>
              <a:buFont typeface="Wingdings" panose="05000000000000000000" pitchFamily="2" charset="2"/>
              <a:buChar char="ü"/>
            </a:pPr>
            <a:r>
              <a:rPr lang="en-US" dirty="0" smtClean="0"/>
              <a:t>Display Templates used in SharePoint 2013</a:t>
            </a:r>
          </a:p>
          <a:p>
            <a:pPr>
              <a:buFont typeface="Wingdings" panose="05000000000000000000" pitchFamily="2" charset="2"/>
              <a:buChar char="ü"/>
            </a:pPr>
            <a:r>
              <a:rPr lang="en-US" dirty="0" smtClean="0"/>
              <a:t>Using Display Templates with Search Results</a:t>
            </a:r>
          </a:p>
          <a:p>
            <a:pPr>
              <a:buFont typeface="Wingdings" panose="05000000000000000000" pitchFamily="2" charset="2"/>
              <a:buChar char="Ø"/>
            </a:pPr>
            <a:r>
              <a:rPr lang="en-US" dirty="0" smtClean="0"/>
              <a:t>Using </a:t>
            </a:r>
            <a:r>
              <a:rPr lang="en-US" dirty="0"/>
              <a:t>the Content Web Search (CBS) Web </a:t>
            </a:r>
            <a:r>
              <a:rPr lang="en-US" dirty="0" smtClean="0"/>
              <a:t>Part</a:t>
            </a:r>
            <a:endParaRPr lang="en-US" dirty="0"/>
          </a:p>
        </p:txBody>
      </p:sp>
    </p:spTree>
    <p:extLst>
      <p:ext uri="{BB962C8B-B14F-4D97-AF65-F5344CB8AC3E}">
        <p14:creationId xmlns:p14="http://schemas.microsoft.com/office/powerpoint/2010/main" val="41959440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Rollup</a:t>
            </a:r>
            <a:endParaRPr lang="en-US" dirty="0"/>
          </a:p>
        </p:txBody>
      </p:sp>
      <p:sp>
        <p:nvSpPr>
          <p:cNvPr id="3" name="Content Placeholder 2"/>
          <p:cNvSpPr>
            <a:spLocks noGrp="1"/>
          </p:cNvSpPr>
          <p:nvPr>
            <p:ph idx="1"/>
          </p:nvPr>
        </p:nvSpPr>
        <p:spPr/>
        <p:txBody>
          <a:bodyPr/>
          <a:lstStyle/>
          <a:p>
            <a:r>
              <a:rPr lang="en-US" dirty="0" smtClean="0"/>
              <a:t>Content by Search vs. Content by Query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00761937"/>
              </p:ext>
            </p:extLst>
          </p:nvPr>
        </p:nvGraphicFramePr>
        <p:xfrm>
          <a:off x="1371600" y="2438400"/>
          <a:ext cx="6096000" cy="24942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Feature</a:t>
                      </a:r>
                      <a:endParaRPr lang="en-US" dirty="0"/>
                    </a:p>
                  </a:txBody>
                  <a:tcPr/>
                </a:tc>
                <a:tc>
                  <a:txBody>
                    <a:bodyPr/>
                    <a:lstStyle/>
                    <a:p>
                      <a:r>
                        <a:rPr lang="en-US" dirty="0" smtClean="0"/>
                        <a:t>CBS</a:t>
                      </a:r>
                      <a:endParaRPr lang="en-US" dirty="0"/>
                    </a:p>
                  </a:txBody>
                  <a:tcPr/>
                </a:tc>
                <a:tc>
                  <a:txBody>
                    <a:bodyPr/>
                    <a:lstStyle/>
                    <a:p>
                      <a:r>
                        <a:rPr lang="en-US" dirty="0" smtClean="0"/>
                        <a:t>CBQ</a:t>
                      </a:r>
                      <a:endParaRPr lang="en-US" dirty="0"/>
                    </a:p>
                  </a:txBody>
                  <a:tcPr/>
                </a:tc>
              </a:tr>
              <a:tr h="370840">
                <a:tc>
                  <a:txBody>
                    <a:bodyPr/>
                    <a:lstStyle/>
                    <a:p>
                      <a:r>
                        <a:rPr lang="en-US" dirty="0" smtClean="0"/>
                        <a:t>Results Display</a:t>
                      </a:r>
                      <a:endParaRPr lang="en-US" dirty="0"/>
                    </a:p>
                  </a:txBody>
                  <a:tcPr/>
                </a:tc>
                <a:tc>
                  <a:txBody>
                    <a:bodyPr/>
                    <a:lstStyle/>
                    <a:p>
                      <a:r>
                        <a:rPr lang="en-US" dirty="0" smtClean="0"/>
                        <a:t>Display Template</a:t>
                      </a:r>
                      <a:endParaRPr lang="en-US" dirty="0"/>
                    </a:p>
                  </a:txBody>
                  <a:tcPr/>
                </a:tc>
                <a:tc>
                  <a:txBody>
                    <a:bodyPr/>
                    <a:lstStyle/>
                    <a:p>
                      <a:r>
                        <a:rPr lang="en-US" dirty="0" smtClean="0"/>
                        <a:t>XSLT</a:t>
                      </a:r>
                      <a:endParaRPr lang="en-US" dirty="0"/>
                    </a:p>
                  </a:txBody>
                  <a:tcPr/>
                </a:tc>
              </a:tr>
              <a:tr h="370840">
                <a:tc>
                  <a:txBody>
                    <a:bodyPr/>
                    <a:lstStyle/>
                    <a:p>
                      <a:r>
                        <a:rPr lang="en-US" dirty="0" smtClean="0"/>
                        <a:t>Query/Filter</a:t>
                      </a:r>
                      <a:endParaRPr lang="en-US" dirty="0"/>
                    </a:p>
                  </a:txBody>
                  <a:tcPr/>
                </a:tc>
                <a:tc>
                  <a:txBody>
                    <a:bodyPr/>
                    <a:lstStyle/>
                    <a:p>
                      <a:r>
                        <a:rPr lang="en-US" dirty="0" smtClean="0"/>
                        <a:t>KQL Query</a:t>
                      </a:r>
                      <a:endParaRPr lang="en-US" dirty="0"/>
                    </a:p>
                  </a:txBody>
                  <a:tcPr/>
                </a:tc>
                <a:tc>
                  <a:txBody>
                    <a:bodyPr/>
                    <a:lstStyle/>
                    <a:p>
                      <a:r>
                        <a:rPr lang="en-US" dirty="0" smtClean="0"/>
                        <a:t>CAML Filter</a:t>
                      </a:r>
                      <a:endParaRPr lang="en-US" dirty="0"/>
                    </a:p>
                  </a:txBody>
                  <a:tcPr/>
                </a:tc>
              </a:tr>
              <a:tr h="370840">
                <a:tc>
                  <a:txBody>
                    <a:bodyPr/>
                    <a:lstStyle/>
                    <a:p>
                      <a:r>
                        <a:rPr lang="en-US" dirty="0" smtClean="0"/>
                        <a:t>Scope</a:t>
                      </a:r>
                      <a:endParaRPr lang="en-US" dirty="0"/>
                    </a:p>
                  </a:txBody>
                  <a:tcPr/>
                </a:tc>
                <a:tc>
                  <a:txBody>
                    <a:bodyPr/>
                    <a:lstStyle/>
                    <a:p>
                      <a:r>
                        <a:rPr lang="en-US" dirty="0" smtClean="0"/>
                        <a:t>Results from</a:t>
                      </a:r>
                      <a:r>
                        <a:rPr lang="en-US" baseline="0" dirty="0" smtClean="0"/>
                        <a:t> Index</a:t>
                      </a:r>
                      <a:endParaRPr lang="en-US" dirty="0"/>
                    </a:p>
                  </a:txBody>
                  <a:tcPr/>
                </a:tc>
                <a:tc>
                  <a:txBody>
                    <a:bodyPr/>
                    <a:lstStyle/>
                    <a:p>
                      <a:r>
                        <a:rPr lang="en-US" dirty="0" smtClean="0"/>
                        <a:t>Site Collection</a:t>
                      </a:r>
                      <a:endParaRPr lang="en-US" dirty="0"/>
                    </a:p>
                  </a:txBody>
                  <a:tcPr/>
                </a:tc>
              </a:tr>
              <a:tr h="370840">
                <a:tc>
                  <a:txBody>
                    <a:bodyPr/>
                    <a:lstStyle/>
                    <a:p>
                      <a:r>
                        <a:rPr lang="en-US" dirty="0" smtClean="0"/>
                        <a:t>Versions</a:t>
                      </a:r>
                      <a:endParaRPr lang="en-US" dirty="0"/>
                    </a:p>
                  </a:txBody>
                  <a:tcPr/>
                </a:tc>
                <a:tc>
                  <a:txBody>
                    <a:bodyPr/>
                    <a:lstStyle/>
                    <a:p>
                      <a:r>
                        <a:rPr lang="en-US" dirty="0" smtClean="0"/>
                        <a:t>Major Versions</a:t>
                      </a:r>
                      <a:endParaRPr lang="en-US" dirty="0"/>
                    </a:p>
                  </a:txBody>
                  <a:tcPr/>
                </a:tc>
                <a:tc>
                  <a:txBody>
                    <a:bodyPr/>
                    <a:lstStyle/>
                    <a:p>
                      <a:r>
                        <a:rPr lang="en-US" dirty="0" smtClean="0"/>
                        <a:t>Major and Minor</a:t>
                      </a:r>
                      <a:endParaRPr lang="en-US" dirty="0"/>
                    </a:p>
                  </a:txBody>
                  <a:tcPr/>
                </a:tc>
              </a:tr>
              <a:tr h="370840">
                <a:tc>
                  <a:txBody>
                    <a:bodyPr/>
                    <a:lstStyle/>
                    <a:p>
                      <a:r>
                        <a:rPr lang="en-US" dirty="0" smtClean="0"/>
                        <a:t>Freshness</a:t>
                      </a:r>
                      <a:endParaRPr lang="en-US" dirty="0"/>
                    </a:p>
                  </a:txBody>
                  <a:tcPr/>
                </a:tc>
                <a:tc>
                  <a:txBody>
                    <a:bodyPr/>
                    <a:lstStyle/>
                    <a:p>
                      <a:r>
                        <a:rPr lang="en-US" dirty="0" smtClean="0"/>
                        <a:t>Based on Index</a:t>
                      </a:r>
                      <a:endParaRPr lang="en-US" dirty="0"/>
                    </a:p>
                  </a:txBody>
                  <a:tcPr/>
                </a:tc>
                <a:tc>
                  <a:txBody>
                    <a:bodyPr/>
                    <a:lstStyle/>
                    <a:p>
                      <a:r>
                        <a:rPr lang="en-US" dirty="0" smtClean="0"/>
                        <a:t>Always</a:t>
                      </a:r>
                      <a:r>
                        <a:rPr lang="en-US" baseline="0" dirty="0" smtClean="0"/>
                        <a:t> Current</a:t>
                      </a:r>
                      <a:endParaRPr lang="en-US" dirty="0"/>
                    </a:p>
                  </a:txBody>
                  <a:tcPr/>
                </a:tc>
              </a:tr>
            </a:tbl>
          </a:graphicData>
        </a:graphic>
      </p:graphicFrame>
    </p:spTree>
    <p:extLst>
      <p:ext uri="{BB962C8B-B14F-4D97-AF65-F5344CB8AC3E}">
        <p14:creationId xmlns:p14="http://schemas.microsoft.com/office/powerpoint/2010/main" val="1397533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by Query</a:t>
            </a:r>
            <a:endParaRPr lang="en-US" dirty="0"/>
          </a:p>
        </p:txBody>
      </p:sp>
      <p:sp>
        <p:nvSpPr>
          <p:cNvPr id="3" name="Content Placeholder 2"/>
          <p:cNvSpPr>
            <a:spLocks noGrp="1"/>
          </p:cNvSpPr>
          <p:nvPr>
            <p:ph idx="1"/>
          </p:nvPr>
        </p:nvSpPr>
        <p:spPr/>
        <p:txBody>
          <a:bodyPr/>
          <a:lstStyle/>
          <a:p>
            <a:r>
              <a:rPr lang="en-US" dirty="0" smtClean="0"/>
              <a:t>Available in 2010</a:t>
            </a:r>
          </a:p>
          <a:p>
            <a:r>
              <a:rPr lang="en-US" dirty="0" smtClean="0"/>
              <a:t>Simple to Configure Query</a:t>
            </a:r>
          </a:p>
          <a:p>
            <a:r>
              <a:rPr lang="en-US" dirty="0" smtClean="0"/>
              <a:t>Harder to Configure the Look and Feel</a:t>
            </a:r>
          </a:p>
          <a:p>
            <a:r>
              <a:rPr lang="en-US" dirty="0" smtClean="0"/>
              <a:t>Requires XSLT</a:t>
            </a:r>
            <a:endParaRPr lang="en-US" dirty="0"/>
          </a:p>
        </p:txBody>
      </p:sp>
    </p:spTree>
    <p:extLst>
      <p:ext uri="{BB962C8B-B14F-4D97-AF65-F5344CB8AC3E}">
        <p14:creationId xmlns:p14="http://schemas.microsoft.com/office/powerpoint/2010/main" val="206132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lstStyle/>
          <a:p>
            <a:r>
              <a:rPr lang="en-US" dirty="0" smtClean="0"/>
              <a:t>Client Language</a:t>
            </a:r>
          </a:p>
          <a:p>
            <a:r>
              <a:rPr lang="en-US" dirty="0" smtClean="0"/>
              <a:t>Variables</a:t>
            </a:r>
          </a:p>
          <a:p>
            <a:pPr lvl="1"/>
            <a:r>
              <a:rPr lang="en-US" dirty="0" err="1" smtClean="0"/>
              <a:t>var</a:t>
            </a:r>
            <a:r>
              <a:rPr lang="en-US" dirty="0" smtClean="0"/>
              <a:t> x;</a:t>
            </a:r>
          </a:p>
          <a:p>
            <a:pPr lvl="1"/>
            <a:r>
              <a:rPr lang="en-US" dirty="0" err="1" smtClean="0"/>
              <a:t>var</a:t>
            </a:r>
            <a:r>
              <a:rPr lang="en-US" dirty="0" smtClean="0"/>
              <a:t> y = 2;</a:t>
            </a:r>
          </a:p>
          <a:p>
            <a:pPr lvl="1"/>
            <a:endParaRPr lang="en-US" dirty="0"/>
          </a:p>
        </p:txBody>
      </p:sp>
    </p:spTree>
    <p:extLst>
      <p:ext uri="{BB962C8B-B14F-4D97-AF65-F5344CB8AC3E}">
        <p14:creationId xmlns:p14="http://schemas.microsoft.com/office/powerpoint/2010/main" val="1472477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By Search</a:t>
            </a:r>
            <a:endParaRPr lang="en-US" dirty="0"/>
          </a:p>
        </p:txBody>
      </p:sp>
      <p:sp>
        <p:nvSpPr>
          <p:cNvPr id="3" name="Content Placeholder 2"/>
          <p:cNvSpPr>
            <a:spLocks noGrp="1"/>
          </p:cNvSpPr>
          <p:nvPr>
            <p:ph idx="1"/>
          </p:nvPr>
        </p:nvSpPr>
        <p:spPr/>
        <p:txBody>
          <a:bodyPr/>
          <a:lstStyle/>
          <a:p>
            <a:r>
              <a:rPr lang="en-US" dirty="0" smtClean="0"/>
              <a:t>Released in 2013</a:t>
            </a:r>
          </a:p>
          <a:p>
            <a:r>
              <a:rPr lang="en-US" dirty="0" smtClean="0"/>
              <a:t>Depends on Search Service Application</a:t>
            </a:r>
          </a:p>
          <a:p>
            <a:r>
              <a:rPr lang="en-US" dirty="0" smtClean="0"/>
              <a:t>Cross Farm</a:t>
            </a:r>
          </a:p>
          <a:p>
            <a:r>
              <a:rPr lang="en-US" dirty="0" smtClean="0"/>
              <a:t>Easily Configured using Display Templates</a:t>
            </a:r>
            <a:endParaRPr lang="en-US" dirty="0"/>
          </a:p>
        </p:txBody>
      </p:sp>
    </p:spTree>
    <p:extLst>
      <p:ext uri="{BB962C8B-B14F-4D97-AF65-F5344CB8AC3E}">
        <p14:creationId xmlns:p14="http://schemas.microsoft.com/office/powerpoint/2010/main" val="130086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the Content Search Part</a:t>
            </a:r>
            <a:endParaRPr lang="en-US" dirty="0"/>
          </a:p>
        </p:txBody>
      </p:sp>
      <p:sp>
        <p:nvSpPr>
          <p:cNvPr id="3" name="Content Placeholder 2"/>
          <p:cNvSpPr>
            <a:spLocks noGrp="1"/>
          </p:cNvSpPr>
          <p:nvPr>
            <p:ph idx="1"/>
          </p:nvPr>
        </p:nvSpPr>
        <p:spPr/>
        <p:txBody>
          <a:bodyPr/>
          <a:lstStyle/>
          <a:p>
            <a:r>
              <a:rPr lang="en-US" dirty="0" smtClean="0"/>
              <a:t>Add the Content Search Web part to a page</a:t>
            </a:r>
          </a:p>
          <a:p>
            <a:r>
              <a:rPr lang="en-US" dirty="0" smtClean="0"/>
              <a:t>Configure the Query for your Results</a:t>
            </a:r>
          </a:p>
          <a:p>
            <a:r>
              <a:rPr lang="en-US" dirty="0" smtClean="0"/>
              <a:t>Configure the Display</a:t>
            </a:r>
          </a:p>
          <a:p>
            <a:r>
              <a:rPr lang="en-US" dirty="0" smtClean="0"/>
              <a:t>Create a Custom </a:t>
            </a:r>
            <a:r>
              <a:rPr lang="en-US" smtClean="0"/>
              <a:t>Display Template</a:t>
            </a:r>
            <a:endParaRPr lang="en-US"/>
          </a:p>
        </p:txBody>
      </p:sp>
    </p:spTree>
    <p:extLst>
      <p:ext uri="{BB962C8B-B14F-4D97-AF65-F5344CB8AC3E}">
        <p14:creationId xmlns:p14="http://schemas.microsoft.com/office/powerpoint/2010/main" val="117774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World's Fastest JavaScript Primer</a:t>
            </a:r>
          </a:p>
          <a:p>
            <a:pPr>
              <a:buFont typeface="Wingdings" panose="05000000000000000000" pitchFamily="2" charset="2"/>
              <a:buChar char="ü"/>
            </a:pPr>
            <a:r>
              <a:rPr lang="en-US" dirty="0" smtClean="0"/>
              <a:t>Creating a Display Template for a Standard List</a:t>
            </a:r>
          </a:p>
          <a:p>
            <a:pPr>
              <a:buFont typeface="Wingdings" panose="05000000000000000000" pitchFamily="2" charset="2"/>
              <a:buChar char="ü"/>
            </a:pPr>
            <a:r>
              <a:rPr lang="en-US" dirty="0" smtClean="0"/>
              <a:t>Display Templates used in SharePoint 2013</a:t>
            </a:r>
          </a:p>
          <a:p>
            <a:pPr>
              <a:buFont typeface="Wingdings" panose="05000000000000000000" pitchFamily="2" charset="2"/>
              <a:buChar char="ü"/>
            </a:pPr>
            <a:r>
              <a:rPr lang="en-US" dirty="0" smtClean="0"/>
              <a:t>Using Display Templates with Search Results</a:t>
            </a:r>
          </a:p>
          <a:p>
            <a:pPr>
              <a:buFont typeface="Wingdings" panose="05000000000000000000" pitchFamily="2" charset="2"/>
              <a:buChar char="ü"/>
            </a:pPr>
            <a:r>
              <a:rPr lang="en-US" dirty="0" smtClean="0"/>
              <a:t>Using </a:t>
            </a:r>
            <a:r>
              <a:rPr lang="en-US" dirty="0"/>
              <a:t>the Content Web Search (CBS) Web </a:t>
            </a:r>
            <a:r>
              <a:rPr lang="en-US" dirty="0" smtClean="0"/>
              <a:t>Part</a:t>
            </a:r>
            <a:endParaRPr lang="en-US" dirty="0"/>
          </a:p>
        </p:txBody>
      </p:sp>
    </p:spTree>
    <p:extLst>
      <p:ext uri="{BB962C8B-B14F-4D97-AF65-F5344CB8AC3E}">
        <p14:creationId xmlns:p14="http://schemas.microsoft.com/office/powerpoint/2010/main" val="2653085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vs. jQuery</a:t>
            </a:r>
            <a:endParaRPr lang="en-US" dirty="0"/>
          </a:p>
        </p:txBody>
      </p:sp>
      <p:sp>
        <p:nvSpPr>
          <p:cNvPr id="3" name="Content Placeholder 2"/>
          <p:cNvSpPr>
            <a:spLocks noGrp="1"/>
          </p:cNvSpPr>
          <p:nvPr>
            <p:ph idx="1"/>
          </p:nvPr>
        </p:nvSpPr>
        <p:spPr/>
        <p:txBody>
          <a:bodyPr/>
          <a:lstStyle/>
          <a:p>
            <a:r>
              <a:rPr lang="en-US" dirty="0" smtClean="0"/>
              <a:t>JavaScript is a Language</a:t>
            </a:r>
          </a:p>
          <a:p>
            <a:r>
              <a:rPr lang="en-US" dirty="0"/>
              <a:t>j</a:t>
            </a:r>
            <a:r>
              <a:rPr lang="en-US" dirty="0" smtClean="0"/>
              <a:t>Query is written in JavaScript and expands the language.</a:t>
            </a:r>
          </a:p>
          <a:p>
            <a:r>
              <a:rPr lang="en-US" dirty="0" smtClean="0"/>
              <a:t>jQuery relies on Selectors to associate code with HTML elements</a:t>
            </a:r>
          </a:p>
          <a:p>
            <a:pPr lvl="1"/>
            <a:r>
              <a:rPr lang="en-US" dirty="0"/>
              <a:t>$("p</a:t>
            </a:r>
            <a:r>
              <a:rPr lang="en-US" dirty="0" smtClean="0"/>
              <a:t>")</a:t>
            </a:r>
          </a:p>
          <a:p>
            <a:pPr lvl="1"/>
            <a:r>
              <a:rPr lang="en-US" dirty="0"/>
              <a:t>$("#test</a:t>
            </a:r>
            <a:r>
              <a:rPr lang="en-US" dirty="0" smtClean="0"/>
              <a:t>")</a:t>
            </a:r>
          </a:p>
          <a:p>
            <a:pPr lvl="1"/>
            <a:r>
              <a:rPr lang="en-US" dirty="0"/>
              <a:t>$(".test")</a:t>
            </a:r>
          </a:p>
        </p:txBody>
      </p:sp>
    </p:spTree>
    <p:extLst>
      <p:ext uri="{BB962C8B-B14F-4D97-AF65-F5344CB8AC3E}">
        <p14:creationId xmlns:p14="http://schemas.microsoft.com/office/powerpoint/2010/main" val="1708118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JavaScript to SharePoint </a:t>
            </a:r>
            <a:endParaRPr lang="en-US" dirty="0"/>
          </a:p>
        </p:txBody>
      </p:sp>
      <p:sp>
        <p:nvSpPr>
          <p:cNvPr id="3" name="Content Placeholder 2"/>
          <p:cNvSpPr>
            <a:spLocks noGrp="1"/>
          </p:cNvSpPr>
          <p:nvPr>
            <p:ph idx="1"/>
          </p:nvPr>
        </p:nvSpPr>
        <p:spPr/>
        <p:txBody>
          <a:bodyPr/>
          <a:lstStyle/>
          <a:p>
            <a:r>
              <a:rPr lang="en-US" dirty="0" smtClean="0"/>
              <a:t>Master Page Reference</a:t>
            </a:r>
          </a:p>
          <a:p>
            <a:pPr lvl="1"/>
            <a:r>
              <a:rPr lang="en-US" dirty="0"/>
              <a:t>&lt;script type="text/</a:t>
            </a:r>
            <a:r>
              <a:rPr lang="en-US" dirty="0" err="1"/>
              <a:t>javascript</a:t>
            </a:r>
            <a:r>
              <a:rPr lang="en-US" dirty="0"/>
              <a:t>" </a:t>
            </a:r>
            <a:r>
              <a:rPr lang="en-US" dirty="0" err="1"/>
              <a:t>src</a:t>
            </a:r>
            <a:r>
              <a:rPr lang="en-US" dirty="0" smtClean="0"/>
              <a:t>=“mjcode.js"&gt;&lt;/</a:t>
            </a:r>
            <a:r>
              <a:rPr lang="en-US" dirty="0"/>
              <a:t>script</a:t>
            </a:r>
            <a:r>
              <a:rPr lang="en-US" dirty="0" smtClean="0"/>
              <a:t>&gt;</a:t>
            </a:r>
          </a:p>
          <a:p>
            <a:pPr lvl="1"/>
            <a:endParaRPr lang="en-US" dirty="0"/>
          </a:p>
          <a:p>
            <a:r>
              <a:rPr lang="en-US" dirty="0" smtClean="0"/>
              <a:t>Use the Script Editor Web Part</a:t>
            </a:r>
            <a:endParaRPr lang="en-US" dirty="0"/>
          </a:p>
          <a:p>
            <a:pPr lvl="1"/>
            <a:endParaRPr lang="en-US" dirty="0"/>
          </a:p>
        </p:txBody>
      </p:sp>
      <p:pic>
        <p:nvPicPr>
          <p:cNvPr id="4" name="Picture 3"/>
          <p:cNvPicPr/>
          <p:nvPr/>
        </p:nvPicPr>
        <p:blipFill>
          <a:blip r:embed="rId3"/>
          <a:stretch>
            <a:fillRect/>
          </a:stretch>
        </p:blipFill>
        <p:spPr>
          <a:xfrm>
            <a:off x="1752600" y="3657600"/>
            <a:ext cx="6858000" cy="2718435"/>
          </a:xfrm>
          <a:prstGeom prst="rect">
            <a:avLst/>
          </a:prstGeom>
          <a:ln>
            <a:solidFill>
              <a:schemeClr val="bg1">
                <a:lumMod val="65000"/>
              </a:schemeClr>
            </a:solidFill>
          </a:ln>
        </p:spPr>
      </p:pic>
    </p:spTree>
    <p:extLst>
      <p:ext uri="{BB962C8B-B14F-4D97-AF65-F5344CB8AC3E}">
        <p14:creationId xmlns:p14="http://schemas.microsoft.com/office/powerpoint/2010/main" val="570572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Development Options</a:t>
            </a:r>
            <a:endParaRPr lang="en-US" dirty="0"/>
          </a:p>
        </p:txBody>
      </p:sp>
      <p:sp>
        <p:nvSpPr>
          <p:cNvPr id="3" name="Content Placeholder 2"/>
          <p:cNvSpPr>
            <a:spLocks noGrp="1"/>
          </p:cNvSpPr>
          <p:nvPr>
            <p:ph idx="1"/>
          </p:nvPr>
        </p:nvSpPr>
        <p:spPr/>
        <p:txBody>
          <a:bodyPr/>
          <a:lstStyle/>
          <a:p>
            <a:r>
              <a:rPr lang="en-US" dirty="0" smtClean="0"/>
              <a:t>JavaScript</a:t>
            </a:r>
          </a:p>
          <a:p>
            <a:r>
              <a:rPr lang="en-US" dirty="0" smtClean="0"/>
              <a:t>REST</a:t>
            </a:r>
          </a:p>
          <a:p>
            <a:r>
              <a:rPr lang="en-US" dirty="0" smtClean="0"/>
              <a:t>CSOM (JSOM)</a:t>
            </a:r>
          </a:p>
          <a:p>
            <a:endParaRPr lang="en-US" dirty="0"/>
          </a:p>
        </p:txBody>
      </p:sp>
    </p:spTree>
    <p:extLst>
      <p:ext uri="{BB962C8B-B14F-4D97-AF65-F5344CB8AC3E}">
        <p14:creationId xmlns:p14="http://schemas.microsoft.com/office/powerpoint/2010/main" val="3775741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World's Fastest JavaScript Primer</a:t>
            </a:r>
          </a:p>
          <a:p>
            <a:pPr>
              <a:buFont typeface="Wingdings" panose="05000000000000000000" pitchFamily="2" charset="2"/>
              <a:buChar char="Ø"/>
            </a:pPr>
            <a:r>
              <a:rPr lang="en-US" dirty="0" smtClean="0"/>
              <a:t>Creating a Display Template for a Standard List</a:t>
            </a:r>
          </a:p>
          <a:p>
            <a:pPr>
              <a:buFont typeface="Wingdings" panose="05000000000000000000" pitchFamily="2" charset="2"/>
              <a:buChar char="§"/>
            </a:pPr>
            <a:r>
              <a:rPr lang="en-US" dirty="0" smtClean="0"/>
              <a:t>Display Templates used in SharePoint 2013</a:t>
            </a:r>
          </a:p>
          <a:p>
            <a:pPr>
              <a:buFont typeface="Wingdings" panose="05000000000000000000" pitchFamily="2" charset="2"/>
              <a:buChar char="§"/>
            </a:pPr>
            <a:r>
              <a:rPr lang="en-US" dirty="0" smtClean="0"/>
              <a:t>Using Display Templates with Search Results</a:t>
            </a:r>
          </a:p>
          <a:p>
            <a:pPr>
              <a:buFont typeface="Wingdings" panose="05000000000000000000" pitchFamily="2" charset="2"/>
              <a:buChar char="§"/>
            </a:pPr>
            <a:r>
              <a:rPr lang="en-US" dirty="0" smtClean="0"/>
              <a:t>Using </a:t>
            </a:r>
            <a:r>
              <a:rPr lang="en-US" dirty="0"/>
              <a:t>the Content Web Search (CBS) Web </a:t>
            </a:r>
            <a:r>
              <a:rPr lang="en-US" dirty="0" smtClean="0"/>
              <a:t>Part</a:t>
            </a:r>
            <a:endParaRPr lang="en-US" dirty="0"/>
          </a:p>
        </p:txBody>
      </p:sp>
    </p:spTree>
    <p:extLst>
      <p:ext uri="{BB962C8B-B14F-4D97-AF65-F5344CB8AC3E}">
        <p14:creationId xmlns:p14="http://schemas.microsoft.com/office/powerpoint/2010/main" val="1303471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Views</a:t>
            </a:r>
            <a:endParaRPr lang="en-US" dirty="0"/>
          </a:p>
        </p:txBody>
      </p:sp>
      <p:sp>
        <p:nvSpPr>
          <p:cNvPr id="3" name="Content Placeholder 2"/>
          <p:cNvSpPr>
            <a:spLocks noGrp="1"/>
          </p:cNvSpPr>
          <p:nvPr>
            <p:ph idx="1"/>
          </p:nvPr>
        </p:nvSpPr>
        <p:spPr/>
        <p:txBody>
          <a:bodyPr/>
          <a:lstStyle/>
          <a:p>
            <a:r>
              <a:rPr lang="en-US" dirty="0" smtClean="0"/>
              <a:t>SharePoint List Views use “Render Templates”</a:t>
            </a:r>
          </a:p>
          <a:p>
            <a:r>
              <a:rPr lang="en-US" dirty="0" smtClean="0"/>
              <a:t>Render templates can be overridden with code</a:t>
            </a:r>
          </a:p>
          <a:p>
            <a:endParaRPr lang="en-US" dirty="0"/>
          </a:p>
        </p:txBody>
      </p:sp>
    </p:spTree>
    <p:extLst>
      <p:ext uri="{BB962C8B-B14F-4D97-AF65-F5344CB8AC3E}">
        <p14:creationId xmlns:p14="http://schemas.microsoft.com/office/powerpoint/2010/main" val="333924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Default Render Template</a:t>
            </a:r>
            <a:endParaRPr lang="en-US" dirty="0"/>
          </a:p>
        </p:txBody>
      </p:sp>
      <p:sp>
        <p:nvSpPr>
          <p:cNvPr id="3" name="Content Placeholder 2"/>
          <p:cNvSpPr>
            <a:spLocks noGrp="1"/>
          </p:cNvSpPr>
          <p:nvPr>
            <p:ph idx="1"/>
          </p:nvPr>
        </p:nvSpPr>
        <p:spPr/>
        <p:txBody>
          <a:bodyPr>
            <a:noAutofit/>
          </a:bodyPr>
          <a:lstStyle/>
          <a:p>
            <a:pPr marL="0" indent="0">
              <a:buNone/>
            </a:pPr>
            <a:r>
              <a:rPr lang="en-US" sz="1400" dirty="0">
                <a:solidFill>
                  <a:schemeClr val="accent5">
                    <a:lumMod val="50000"/>
                  </a:schemeClr>
                </a:solidFill>
                <a:latin typeface="Lucida Console" panose="020B0609040504020204" pitchFamily="49" charset="0"/>
                <a:cs typeface="Courier New" panose="02070309020205020404" pitchFamily="49" charset="0"/>
              </a:rPr>
              <a:t>// create and </a:t>
            </a:r>
            <a:r>
              <a:rPr lang="en-US" sz="1400" dirty="0" err="1">
                <a:solidFill>
                  <a:schemeClr val="accent5">
                    <a:lumMod val="50000"/>
                  </a:schemeClr>
                </a:solidFill>
                <a:latin typeface="Lucida Console" panose="020B0609040504020204" pitchFamily="49" charset="0"/>
                <a:cs typeface="Courier New" panose="02070309020205020404" pitchFamily="49" charset="0"/>
              </a:rPr>
              <a:t>intialize</a:t>
            </a:r>
            <a:r>
              <a:rPr lang="en-US" sz="1400" dirty="0">
                <a:solidFill>
                  <a:schemeClr val="accent5">
                    <a:lumMod val="50000"/>
                  </a:schemeClr>
                </a:solidFill>
                <a:latin typeface="Lucida Console" panose="020B0609040504020204" pitchFamily="49" charset="0"/>
                <a:cs typeface="Courier New" panose="02070309020205020404" pitchFamily="49" charset="0"/>
              </a:rPr>
              <a:t> object to override context</a:t>
            </a:r>
          </a:p>
          <a:p>
            <a:pPr marL="0" indent="0">
              <a:buNone/>
            </a:pPr>
            <a:r>
              <a:rPr lang="en-US" sz="1400" b="1" dirty="0" err="1" smtClean="0">
                <a:latin typeface="Lucida Console" panose="020B0609040504020204" pitchFamily="49" charset="0"/>
                <a:cs typeface="Courier New" panose="02070309020205020404" pitchFamily="49" charset="0"/>
              </a:rPr>
              <a:t>var</a:t>
            </a:r>
            <a:r>
              <a:rPr lang="en-US" sz="1400" b="1" dirty="0" smtClean="0">
                <a:latin typeface="Lucida Console" panose="020B0609040504020204" pitchFamily="49" charset="0"/>
                <a:cs typeface="Courier New" panose="02070309020205020404" pitchFamily="49" charset="0"/>
              </a:rPr>
              <a:t> </a:t>
            </a:r>
            <a:r>
              <a:rPr lang="en-US" sz="1400" b="1" dirty="0" err="1">
                <a:latin typeface="Lucida Console" panose="020B0609040504020204" pitchFamily="49" charset="0"/>
                <a:cs typeface="Courier New" panose="02070309020205020404" pitchFamily="49" charset="0"/>
              </a:rPr>
              <a:t>overrideCtx</a:t>
            </a:r>
            <a:r>
              <a:rPr lang="en-US" sz="1400" b="1" dirty="0">
                <a:latin typeface="Lucida Console" panose="020B0609040504020204" pitchFamily="49" charset="0"/>
                <a:cs typeface="Courier New" panose="02070309020205020404" pitchFamily="49" charset="0"/>
              </a:rPr>
              <a:t> = {};</a:t>
            </a:r>
          </a:p>
          <a:p>
            <a:pPr marL="0" indent="0">
              <a:buNone/>
            </a:pPr>
            <a:r>
              <a:rPr lang="en-US" sz="1400" b="1" dirty="0" err="1" smtClean="0">
                <a:latin typeface="Lucida Console" panose="020B0609040504020204" pitchFamily="49" charset="0"/>
                <a:cs typeface="Courier New" panose="02070309020205020404" pitchFamily="49" charset="0"/>
              </a:rPr>
              <a:t>overrideCtx.BaseViewID</a:t>
            </a:r>
            <a:r>
              <a:rPr lang="en-US" sz="1400" b="1" dirty="0" smtClean="0">
                <a:latin typeface="Lucida Console" panose="020B0609040504020204" pitchFamily="49" charset="0"/>
                <a:cs typeface="Courier New" panose="02070309020205020404" pitchFamily="49" charset="0"/>
              </a:rPr>
              <a:t> </a:t>
            </a:r>
            <a:r>
              <a:rPr lang="en-US" sz="1400" b="1" dirty="0">
                <a:latin typeface="Lucida Console" panose="020B0609040504020204" pitchFamily="49" charset="0"/>
                <a:cs typeface="Courier New" panose="02070309020205020404" pitchFamily="49" charset="0"/>
              </a:rPr>
              <a:t>= 1;</a:t>
            </a:r>
          </a:p>
          <a:p>
            <a:pPr marL="0" indent="0">
              <a:buNone/>
            </a:pPr>
            <a:r>
              <a:rPr lang="en-US" sz="1400" b="1" dirty="0" err="1" smtClean="0">
                <a:latin typeface="Lucida Console" panose="020B0609040504020204" pitchFamily="49" charset="0"/>
                <a:cs typeface="Courier New" panose="02070309020205020404" pitchFamily="49" charset="0"/>
              </a:rPr>
              <a:t>overrideCtx.ListTemplateType</a:t>
            </a:r>
            <a:r>
              <a:rPr lang="en-US" sz="1400" b="1" dirty="0" smtClean="0">
                <a:latin typeface="Lucida Console" panose="020B0609040504020204" pitchFamily="49" charset="0"/>
                <a:cs typeface="Courier New" panose="02070309020205020404" pitchFamily="49" charset="0"/>
              </a:rPr>
              <a:t> </a:t>
            </a:r>
            <a:r>
              <a:rPr lang="en-US" sz="1400" b="1" dirty="0">
                <a:latin typeface="Lucida Console" panose="020B0609040504020204" pitchFamily="49" charset="0"/>
                <a:cs typeface="Courier New" panose="02070309020205020404" pitchFamily="49" charset="0"/>
              </a:rPr>
              <a:t>= 105;</a:t>
            </a:r>
          </a:p>
          <a:p>
            <a:pPr marL="0" indent="0">
              <a:buNone/>
            </a:pPr>
            <a:endParaRPr lang="en-US" sz="1400" dirty="0" smtClean="0">
              <a:solidFill>
                <a:schemeClr val="accent5">
                  <a:lumMod val="50000"/>
                </a:schemeClr>
              </a:solidFill>
              <a:latin typeface="Lucida Console" panose="020B0609040504020204" pitchFamily="49" charset="0"/>
              <a:cs typeface="Courier New" panose="02070309020205020404" pitchFamily="49" charset="0"/>
            </a:endParaRPr>
          </a:p>
          <a:p>
            <a:pPr marL="0" indent="0">
              <a:buNone/>
            </a:pPr>
            <a:r>
              <a:rPr lang="en-US" sz="1400" dirty="0" smtClean="0">
                <a:solidFill>
                  <a:schemeClr val="accent5">
                    <a:lumMod val="50000"/>
                  </a:schemeClr>
                </a:solidFill>
                <a:latin typeface="Lucida Console" panose="020B0609040504020204" pitchFamily="49" charset="0"/>
                <a:cs typeface="Courier New" panose="02070309020205020404" pitchFamily="49" charset="0"/>
              </a:rPr>
              <a:t>// </a:t>
            </a:r>
            <a:r>
              <a:rPr lang="en-US" sz="1400" dirty="0">
                <a:solidFill>
                  <a:schemeClr val="accent5">
                    <a:lumMod val="50000"/>
                  </a:schemeClr>
                </a:solidFill>
                <a:latin typeface="Lucida Console" panose="020B0609040504020204" pitchFamily="49" charset="0"/>
                <a:cs typeface="Courier New" panose="02070309020205020404" pitchFamily="49" charset="0"/>
              </a:rPr>
              <a:t>initialize template </a:t>
            </a:r>
          </a:p>
          <a:p>
            <a:pPr marL="0" indent="0">
              <a:buNone/>
            </a:pPr>
            <a:r>
              <a:rPr lang="en-US" sz="1400" b="1" dirty="0" err="1" smtClean="0">
                <a:latin typeface="Lucida Console" panose="020B0609040504020204" pitchFamily="49" charset="0"/>
                <a:cs typeface="Courier New" panose="02070309020205020404" pitchFamily="49" charset="0"/>
              </a:rPr>
              <a:t>overrideCtx.Templates</a:t>
            </a:r>
            <a:r>
              <a:rPr lang="en-US" sz="1400" b="1" dirty="0" smtClean="0">
                <a:latin typeface="Lucida Console" panose="020B0609040504020204" pitchFamily="49" charset="0"/>
                <a:cs typeface="Courier New" panose="02070309020205020404" pitchFamily="49" charset="0"/>
              </a:rPr>
              <a:t> </a:t>
            </a:r>
            <a:r>
              <a:rPr lang="en-US" sz="1400" b="1" dirty="0">
                <a:latin typeface="Lucida Console" panose="020B0609040504020204" pitchFamily="49" charset="0"/>
                <a:cs typeface="Courier New" panose="02070309020205020404" pitchFamily="49" charset="0"/>
              </a:rPr>
              <a:t>= {};</a:t>
            </a:r>
          </a:p>
          <a:p>
            <a:pPr marL="0" indent="0">
              <a:buNone/>
            </a:pPr>
            <a:r>
              <a:rPr lang="en-US" sz="1400" b="1" dirty="0" err="1" smtClean="0">
                <a:latin typeface="Lucida Console" panose="020B0609040504020204" pitchFamily="49" charset="0"/>
                <a:cs typeface="Courier New" panose="02070309020205020404" pitchFamily="49" charset="0"/>
              </a:rPr>
              <a:t>overrideCtx.Templates.Header</a:t>
            </a:r>
            <a:r>
              <a:rPr lang="en-US" sz="1400" b="1" dirty="0" smtClean="0">
                <a:latin typeface="Lucida Console" panose="020B0609040504020204" pitchFamily="49" charset="0"/>
                <a:cs typeface="Courier New" panose="02070309020205020404" pitchFamily="49" charset="0"/>
              </a:rPr>
              <a:t> </a:t>
            </a:r>
            <a:r>
              <a:rPr lang="en-US" sz="1400" b="1" dirty="0">
                <a:latin typeface="Lucida Console" panose="020B0609040504020204" pitchFamily="49" charset="0"/>
                <a:cs typeface="Courier New" panose="02070309020205020404" pitchFamily="49" charset="0"/>
              </a:rPr>
              <a:t>= "&lt;</a:t>
            </a:r>
            <a:r>
              <a:rPr lang="en-US" sz="1400" b="1" dirty="0" err="1">
                <a:latin typeface="Lucida Console" panose="020B0609040504020204" pitchFamily="49" charset="0"/>
                <a:cs typeface="Courier New" panose="02070309020205020404" pitchFamily="49" charset="0"/>
              </a:rPr>
              <a:t>ol</a:t>
            </a:r>
            <a:r>
              <a:rPr lang="en-US" sz="1400" b="1" dirty="0">
                <a:latin typeface="Lucida Console" panose="020B0609040504020204" pitchFamily="49" charset="0"/>
                <a:cs typeface="Courier New" panose="02070309020205020404" pitchFamily="49" charset="0"/>
              </a:rPr>
              <a:t>&gt;";</a:t>
            </a:r>
          </a:p>
          <a:p>
            <a:pPr marL="0" indent="0">
              <a:buNone/>
            </a:pPr>
            <a:r>
              <a:rPr lang="en-US" sz="1400" b="1" dirty="0" err="1" smtClean="0">
                <a:latin typeface="Lucida Console" panose="020B0609040504020204" pitchFamily="49" charset="0"/>
                <a:cs typeface="Courier New" panose="02070309020205020404" pitchFamily="49" charset="0"/>
              </a:rPr>
              <a:t>overrideCtx.Templates.Item</a:t>
            </a:r>
            <a:r>
              <a:rPr lang="en-US" sz="1400" b="1" dirty="0" smtClean="0">
                <a:latin typeface="Lucida Console" panose="020B0609040504020204" pitchFamily="49" charset="0"/>
                <a:cs typeface="Courier New" panose="02070309020205020404" pitchFamily="49" charset="0"/>
              </a:rPr>
              <a:t> </a:t>
            </a:r>
            <a:r>
              <a:rPr lang="en-US" sz="1400" b="1" dirty="0">
                <a:latin typeface="Lucida Console" panose="020B0609040504020204" pitchFamily="49" charset="0"/>
                <a:cs typeface="Courier New" panose="02070309020205020404" pitchFamily="49" charset="0"/>
              </a:rPr>
              <a:t>= </a:t>
            </a:r>
            <a:r>
              <a:rPr lang="en-US" sz="1400" b="1" dirty="0" err="1">
                <a:latin typeface="Lucida Console" panose="020B0609040504020204" pitchFamily="49" charset="0"/>
                <a:cs typeface="Courier New" panose="02070309020205020404" pitchFamily="49" charset="0"/>
              </a:rPr>
              <a:t>customItem</a:t>
            </a:r>
            <a:r>
              <a:rPr lang="en-US" sz="1400" b="1" dirty="0">
                <a:latin typeface="Lucida Console" panose="020B0609040504020204" pitchFamily="49" charset="0"/>
                <a:cs typeface="Courier New" panose="02070309020205020404" pitchFamily="49" charset="0"/>
              </a:rPr>
              <a:t>;</a:t>
            </a:r>
          </a:p>
          <a:p>
            <a:pPr marL="0" indent="0">
              <a:buNone/>
            </a:pPr>
            <a:r>
              <a:rPr lang="en-US" sz="1400" b="1" dirty="0" err="1" smtClean="0">
                <a:latin typeface="Lucida Console" panose="020B0609040504020204" pitchFamily="49" charset="0"/>
                <a:cs typeface="Courier New" panose="02070309020205020404" pitchFamily="49" charset="0"/>
              </a:rPr>
              <a:t>overrideCtx.Templates.Footer</a:t>
            </a:r>
            <a:r>
              <a:rPr lang="en-US" sz="1400" b="1" dirty="0" smtClean="0">
                <a:latin typeface="Lucida Console" panose="020B0609040504020204" pitchFamily="49" charset="0"/>
                <a:cs typeface="Courier New" panose="02070309020205020404" pitchFamily="49" charset="0"/>
              </a:rPr>
              <a:t> </a:t>
            </a:r>
            <a:r>
              <a:rPr lang="en-US" sz="1400" b="1" dirty="0">
                <a:latin typeface="Lucida Console" panose="020B0609040504020204" pitchFamily="49" charset="0"/>
                <a:cs typeface="Courier New" panose="02070309020205020404" pitchFamily="49" charset="0"/>
              </a:rPr>
              <a:t>= "&lt;/</a:t>
            </a:r>
            <a:r>
              <a:rPr lang="en-US" sz="1400" b="1" dirty="0" err="1">
                <a:latin typeface="Lucida Console" panose="020B0609040504020204" pitchFamily="49" charset="0"/>
                <a:cs typeface="Courier New" panose="02070309020205020404" pitchFamily="49" charset="0"/>
              </a:rPr>
              <a:t>ol</a:t>
            </a:r>
            <a:r>
              <a:rPr lang="en-US" sz="1400" b="1" dirty="0">
                <a:latin typeface="Lucida Console" panose="020B0609040504020204" pitchFamily="49" charset="0"/>
                <a:cs typeface="Courier New" panose="02070309020205020404" pitchFamily="49" charset="0"/>
              </a:rPr>
              <a:t>&gt;";</a:t>
            </a:r>
          </a:p>
          <a:p>
            <a:pPr marL="0" indent="0">
              <a:buNone/>
            </a:pPr>
            <a:endParaRPr lang="en-US" sz="1400" dirty="0" smtClean="0">
              <a:solidFill>
                <a:schemeClr val="accent5">
                  <a:lumMod val="50000"/>
                </a:schemeClr>
              </a:solidFill>
              <a:latin typeface="Lucida Console" panose="020B0609040504020204" pitchFamily="49" charset="0"/>
              <a:cs typeface="Courier New" panose="02070309020205020404" pitchFamily="49" charset="0"/>
            </a:endParaRPr>
          </a:p>
          <a:p>
            <a:pPr marL="0" indent="0">
              <a:buNone/>
            </a:pPr>
            <a:r>
              <a:rPr lang="en-US" sz="1400" dirty="0" smtClean="0">
                <a:solidFill>
                  <a:schemeClr val="accent5">
                    <a:lumMod val="50000"/>
                  </a:schemeClr>
                </a:solidFill>
                <a:latin typeface="Lucida Console" panose="020B0609040504020204" pitchFamily="49" charset="0"/>
                <a:cs typeface="Courier New" panose="02070309020205020404" pitchFamily="49" charset="0"/>
              </a:rPr>
              <a:t>// </a:t>
            </a:r>
            <a:r>
              <a:rPr lang="en-US" sz="1400" dirty="0">
                <a:solidFill>
                  <a:schemeClr val="accent5">
                    <a:lumMod val="50000"/>
                  </a:schemeClr>
                </a:solidFill>
                <a:latin typeface="Lucida Console" panose="020B0609040504020204" pitchFamily="49" charset="0"/>
                <a:cs typeface="Courier New" panose="02070309020205020404" pitchFamily="49" charset="0"/>
              </a:rPr>
              <a:t>register with page template manager</a:t>
            </a:r>
          </a:p>
          <a:p>
            <a:pPr marL="0" indent="0">
              <a:buNone/>
            </a:pPr>
            <a:r>
              <a:rPr lang="en-US" sz="1400" b="1" dirty="0" err="1" smtClean="0">
                <a:latin typeface="Lucida Console" panose="020B0609040504020204" pitchFamily="49" charset="0"/>
                <a:cs typeface="Courier New" panose="02070309020205020404" pitchFamily="49" charset="0"/>
              </a:rPr>
              <a:t>SPClientTemplates.TemplateManager.RegisterTemplateOverrides</a:t>
            </a:r>
            <a:r>
              <a:rPr lang="en-US" sz="1400" b="1" dirty="0" smtClean="0">
                <a:latin typeface="Lucida Console" panose="020B0609040504020204" pitchFamily="49" charset="0"/>
                <a:cs typeface="Courier New" panose="02070309020205020404" pitchFamily="49" charset="0"/>
              </a:rPr>
              <a:t>(</a:t>
            </a:r>
            <a:r>
              <a:rPr lang="en-US" sz="1400" b="1" dirty="0" err="1" smtClean="0">
                <a:latin typeface="Lucida Console" panose="020B0609040504020204" pitchFamily="49" charset="0"/>
                <a:cs typeface="Courier New" panose="02070309020205020404" pitchFamily="49" charset="0"/>
              </a:rPr>
              <a:t>overrideCtx</a:t>
            </a:r>
            <a:r>
              <a:rPr lang="en-US" sz="1400" b="1" dirty="0" smtClean="0">
                <a:latin typeface="Lucida Console" panose="020B0609040504020204" pitchFamily="49" charset="0"/>
                <a:cs typeface="Courier New" panose="02070309020205020404" pitchFamily="49" charset="0"/>
              </a:rPr>
              <a:t>);</a:t>
            </a:r>
            <a:endParaRPr lang="en-US" sz="1400" b="1" dirty="0">
              <a:latin typeface="Lucida Console" panose="020B0609040504020204" pitchFamily="49" charset="0"/>
              <a:cs typeface="Courier New" panose="02070309020205020404" pitchFamily="49" charset="0"/>
            </a:endParaRPr>
          </a:p>
        </p:txBody>
      </p:sp>
      <p:sp>
        <p:nvSpPr>
          <p:cNvPr id="4" name="Rectangle 3"/>
          <p:cNvSpPr/>
          <p:nvPr/>
        </p:nvSpPr>
        <p:spPr>
          <a:xfrm>
            <a:off x="381000" y="1295400"/>
            <a:ext cx="8077200" cy="43434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608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http://purl.org/dc/elements/1.1/"/>
    <ds:schemaRef ds:uri="http://schemas.microsoft.com/office/2006/metadata/propertie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8239</TotalTime>
  <Words>2887</Words>
  <Application>Microsoft Office PowerPoint</Application>
  <PresentationFormat>On-screen Show (4:3)</PresentationFormat>
  <Paragraphs>232</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Black</vt:lpstr>
      <vt:lpstr>Calibri</vt:lpstr>
      <vt:lpstr>Courier New</vt:lpstr>
      <vt:lpstr>Lucida Console</vt:lpstr>
      <vt:lpstr>Wingdings</vt:lpstr>
      <vt:lpstr>CPT Course Module</vt:lpstr>
      <vt:lpstr>Display Templates in SharePoint 2013</vt:lpstr>
      <vt:lpstr>Agenda</vt:lpstr>
      <vt:lpstr>JavaScript</vt:lpstr>
      <vt:lpstr>JavaScript vs. jQuery</vt:lpstr>
      <vt:lpstr>Adding JavaScript to SharePoint </vt:lpstr>
      <vt:lpstr>Client Development Options</vt:lpstr>
      <vt:lpstr>Agenda</vt:lpstr>
      <vt:lpstr>List Views</vt:lpstr>
      <vt:lpstr>Changing the Default Render Template</vt:lpstr>
      <vt:lpstr>Item Template</vt:lpstr>
      <vt:lpstr>Agenda</vt:lpstr>
      <vt:lpstr>Display Templates in Use</vt:lpstr>
      <vt:lpstr>Anatomy of Search Results</vt:lpstr>
      <vt:lpstr>Control Template</vt:lpstr>
      <vt:lpstr>Group Display Template</vt:lpstr>
      <vt:lpstr>Item Display Template</vt:lpstr>
      <vt:lpstr>Refinement Item</vt:lpstr>
      <vt:lpstr>Hover Panel</vt:lpstr>
      <vt:lpstr>Search Control Rendering</vt:lpstr>
      <vt:lpstr>Creating Search Display Templates</vt:lpstr>
      <vt:lpstr>Other Uses</vt:lpstr>
      <vt:lpstr>Agenda</vt:lpstr>
      <vt:lpstr>Search Results</vt:lpstr>
      <vt:lpstr>Understanding Managed Properties</vt:lpstr>
      <vt:lpstr>Automatic Managed Properties</vt:lpstr>
      <vt:lpstr>Token Substitution</vt:lpstr>
      <vt:lpstr>Agenda</vt:lpstr>
      <vt:lpstr>Content Rollup</vt:lpstr>
      <vt:lpstr>Content by Query</vt:lpstr>
      <vt:lpstr>Content By Search</vt:lpstr>
      <vt:lpstr>Managing the Content Search Part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Display Templates in SharePoint 2013</dc:title>
  <dc:creator>Windows User</dc:creator>
  <cp:lastModifiedBy>Matthew McDermott</cp:lastModifiedBy>
  <cp:revision>186</cp:revision>
  <dcterms:created xsi:type="dcterms:W3CDTF">2012-07-07T16:17:22Z</dcterms:created>
  <dcterms:modified xsi:type="dcterms:W3CDTF">2014-03-14T17:48:47Z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