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1"/>
  </p:notesMasterIdLst>
  <p:handoutMasterIdLst>
    <p:handoutMasterId r:id="rId32"/>
  </p:handoutMasterIdLst>
  <p:sldIdLst>
    <p:sldId id="279" r:id="rId6"/>
    <p:sldId id="354" r:id="rId7"/>
    <p:sldId id="363" r:id="rId8"/>
    <p:sldId id="364" r:id="rId9"/>
    <p:sldId id="365" r:id="rId10"/>
    <p:sldId id="366" r:id="rId11"/>
    <p:sldId id="355" r:id="rId12"/>
    <p:sldId id="369" r:id="rId13"/>
    <p:sldId id="370" r:id="rId14"/>
    <p:sldId id="389" r:id="rId15"/>
    <p:sldId id="371" r:id="rId16"/>
    <p:sldId id="372" r:id="rId17"/>
    <p:sldId id="390" r:id="rId18"/>
    <p:sldId id="373" r:id="rId19"/>
    <p:sldId id="376" r:id="rId20"/>
    <p:sldId id="356" r:id="rId21"/>
    <p:sldId id="379" r:id="rId22"/>
    <p:sldId id="380" r:id="rId23"/>
    <p:sldId id="391" r:id="rId24"/>
    <p:sldId id="357" r:id="rId25"/>
    <p:sldId id="392" r:id="rId26"/>
    <p:sldId id="358" r:id="rId27"/>
    <p:sldId id="385" r:id="rId28"/>
    <p:sldId id="393" r:id="rId29"/>
    <p:sldId id="360"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60751" autoAdjust="0"/>
  </p:normalViewPr>
  <p:slideViewPr>
    <p:cSldViewPr>
      <p:cViewPr varScale="1">
        <p:scale>
          <a:sx n="68" d="100"/>
          <a:sy n="68" d="100"/>
        </p:scale>
        <p:origin x="2556" y="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provides students with the knowledge to create custom page layouts. The first sections discusses the role of Page Layouts in a SharePoint Publishing Site. Next, you will learn how to create a Page-derived content type</a:t>
            </a:r>
            <a:r>
              <a:rPr lang="en-US" sz="1200" kern="1200" baseline="0" dirty="0" smtClean="0">
                <a:solidFill>
                  <a:schemeClr val="tx1"/>
                </a:solidFill>
                <a:effectLst/>
                <a:latin typeface="+mn-lt"/>
                <a:ea typeface="+mn-ea"/>
                <a:cs typeface="+mn-cs"/>
              </a:rPr>
              <a:t> which can be associated with one or more page layouts</a:t>
            </a:r>
            <a:r>
              <a:rPr lang="en-US" sz="1200" kern="1200" dirty="0" smtClean="0">
                <a:solidFill>
                  <a:schemeClr val="tx1"/>
                </a:solidFill>
                <a:effectLst/>
                <a:latin typeface="+mn-lt"/>
                <a:ea typeface="+mn-ea"/>
                <a:cs typeface="+mn-cs"/>
              </a:rPr>
              <a:t>. Next, you will then learn how to create and customize page layouts using SharePoint Designer, as well as using Design Manager. The final section covers configuring page layouts in publishing sites to control which page layouts are available in a specific site as well as how </a:t>
            </a:r>
            <a:r>
              <a:rPr lang="en-US" sz="1200" kern="1200" smtClean="0">
                <a:solidFill>
                  <a:schemeClr val="tx1"/>
                </a:solidFill>
                <a:effectLst/>
                <a:latin typeface="+mn-lt"/>
                <a:ea typeface="+mn-ea"/>
                <a:cs typeface="+mn-cs"/>
              </a:rPr>
              <a:t>to assign the </a:t>
            </a:r>
            <a:r>
              <a:rPr lang="en-US" sz="1200" kern="1200" dirty="0" smtClean="0">
                <a:solidFill>
                  <a:schemeClr val="tx1"/>
                </a:solidFill>
                <a:effectLst/>
                <a:latin typeface="+mn-lt"/>
                <a:ea typeface="+mn-ea"/>
                <a:cs typeface="+mn-cs"/>
              </a:rPr>
              <a:t>default </a:t>
            </a:r>
            <a:r>
              <a:rPr lang="en-US" sz="1200" kern="1200" smtClean="0">
                <a:solidFill>
                  <a:schemeClr val="tx1"/>
                </a:solidFill>
                <a:effectLst/>
                <a:latin typeface="+mn-lt"/>
                <a:ea typeface="+mn-ea"/>
                <a:cs typeface="+mn-cs"/>
              </a:rPr>
              <a:t>page layout.</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content type is a reusable template of site columns used for an item or document. Since we are concentrating on publishing sites in this course,  we are interested in content types that are used behind the Pages document library.</a:t>
            </a:r>
          </a:p>
          <a:p>
            <a:endParaRPr lang="en-US" dirty="0" smtClean="0"/>
          </a:p>
          <a:p>
            <a:r>
              <a:rPr lang="en-US" dirty="0" smtClean="0"/>
              <a:t>Each content type lives in a large hierarchy of content types and therefore must be defined with a parent content type. The content type inherits a set of site columns from its parent content type can add more of its own.</a:t>
            </a:r>
          </a:p>
          <a:p>
            <a:endParaRPr lang="en-US" dirty="0"/>
          </a:p>
          <a:p>
            <a:r>
              <a:rPr lang="en-US" dirty="0" smtClean="0"/>
              <a:t>Just like site columns, content types are tracked in a content type gallery. Each site within a site collection has its own Content Type Gallery. Content types in a content type gallery are available in current site as well as in child sites below in the sire hierarchy. Content types that have been added to the content type gallery of the top-level site are available for use throughout the current site collection.</a:t>
            </a:r>
          </a:p>
          <a:p>
            <a:endParaRPr lang="en-US"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11</a:t>
            </a:fld>
            <a:endParaRPr lang="en-US" dirty="0"/>
          </a:p>
        </p:txBody>
      </p:sp>
    </p:spTree>
    <p:extLst>
      <p:ext uri="{BB962C8B-B14F-4D97-AF65-F5344CB8AC3E}">
        <p14:creationId xmlns:p14="http://schemas.microsoft.com/office/powerpoint/2010/main" val="829948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types associated with page layouts must inherit either directly or indirectly from a special content type named </a:t>
            </a:r>
            <a:r>
              <a:rPr lang="en-US" b="1" dirty="0" smtClean="0"/>
              <a:t>Page</a:t>
            </a:r>
            <a:r>
              <a:rPr lang="en-US" dirty="0" smtClean="0"/>
              <a:t>. As discussed earlier this lecture, the Page content type includes the following standard site columns which are automatically inherited by all Page-derived content types.</a:t>
            </a:r>
          </a:p>
          <a:p>
            <a:pPr marL="171450" indent="-171450">
              <a:buFont typeface="Arial" pitchFamily="34" charset="0"/>
              <a:buChar char="•"/>
            </a:pPr>
            <a:endParaRPr lang="en-US" sz="1000" dirty="0" smtClean="0"/>
          </a:p>
          <a:p>
            <a:pPr marL="171450" indent="-171450">
              <a:buFont typeface="Arial" pitchFamily="34" charset="0"/>
              <a:buChar char="•"/>
            </a:pPr>
            <a:r>
              <a:rPr lang="en-US" sz="1000" dirty="0" smtClean="0"/>
              <a:t>Article </a:t>
            </a:r>
            <a:r>
              <a:rPr lang="en-US" sz="1000" dirty="0"/>
              <a:t>Date</a:t>
            </a:r>
          </a:p>
          <a:p>
            <a:pPr marL="171450" indent="-171450">
              <a:buFont typeface="Arial" pitchFamily="34" charset="0"/>
              <a:buChar char="•"/>
            </a:pPr>
            <a:r>
              <a:rPr lang="en-US" sz="1000" dirty="0"/>
              <a:t>Contact</a:t>
            </a:r>
          </a:p>
          <a:p>
            <a:pPr marL="171450" indent="-171450">
              <a:buFont typeface="Arial" pitchFamily="34" charset="0"/>
              <a:buChar char="•"/>
            </a:pPr>
            <a:r>
              <a:rPr lang="en-US" sz="1000" dirty="0"/>
              <a:t>Contact E-Mail Address</a:t>
            </a:r>
          </a:p>
          <a:p>
            <a:pPr marL="171450" indent="-171450">
              <a:buFont typeface="Arial" pitchFamily="34" charset="0"/>
              <a:buChar char="•"/>
            </a:pPr>
            <a:r>
              <a:rPr lang="en-US" sz="1000" dirty="0"/>
              <a:t>Contact Name</a:t>
            </a:r>
          </a:p>
          <a:p>
            <a:pPr marL="171450" indent="-171450">
              <a:buFont typeface="Arial" pitchFamily="34" charset="0"/>
              <a:buChar char="•"/>
            </a:pPr>
            <a:r>
              <a:rPr lang="en-US" sz="1000" dirty="0"/>
              <a:t>Contact Picture</a:t>
            </a:r>
          </a:p>
          <a:p>
            <a:pPr marL="171450" indent="-171450">
              <a:buFont typeface="Arial" pitchFamily="34" charset="0"/>
              <a:buChar char="•"/>
            </a:pPr>
            <a:r>
              <a:rPr lang="en-US" sz="1000" dirty="0"/>
              <a:t>Scheduling End Date</a:t>
            </a:r>
          </a:p>
          <a:p>
            <a:pPr marL="171450" indent="-171450">
              <a:buFont typeface="Arial" pitchFamily="34" charset="0"/>
              <a:buChar char="•"/>
            </a:pPr>
            <a:r>
              <a:rPr lang="en-US" sz="1000" dirty="0"/>
              <a:t>Scheduling Start Date</a:t>
            </a:r>
          </a:p>
          <a:p>
            <a:pPr marL="171450" indent="-171450">
              <a:buFont typeface="Arial" pitchFamily="34" charset="0"/>
              <a:buChar char="•"/>
            </a:pPr>
            <a:r>
              <a:rPr lang="en-US" sz="1000" dirty="0"/>
              <a:t>Target Audiences</a:t>
            </a:r>
          </a:p>
          <a:p>
            <a:endParaRPr lang="en-US" dirty="0"/>
          </a:p>
          <a:p>
            <a:r>
              <a:rPr lang="en-US" dirty="0" smtClean="0"/>
              <a:t>There are content types provided out of the box such as </a:t>
            </a:r>
            <a:r>
              <a:rPr lang="en-US" b="1" dirty="0" smtClean="0"/>
              <a:t>Welcome Page</a:t>
            </a:r>
            <a:r>
              <a:rPr lang="en-US" dirty="0" smtClean="0"/>
              <a:t> and </a:t>
            </a:r>
            <a:r>
              <a:rPr lang="en-US" b="1" dirty="0" smtClean="0"/>
              <a:t>Article Page</a:t>
            </a:r>
            <a:r>
              <a:rPr lang="en-US" dirty="0" smtClean="0"/>
              <a:t> that demonstrate inheriting from the </a:t>
            </a:r>
            <a:r>
              <a:rPr lang="en-US" b="1" dirty="0" smtClean="0"/>
              <a:t>Page</a:t>
            </a:r>
            <a:r>
              <a:rPr lang="en-US" dirty="0" smtClean="0"/>
              <a:t> content type. Any custom content types you create for a page layout should inherit from the </a:t>
            </a:r>
            <a:r>
              <a:rPr lang="en-US" b="1" dirty="0" smtClean="0"/>
              <a:t>Page</a:t>
            </a:r>
            <a:r>
              <a:rPr lang="en-US" dirty="0" smtClean="0"/>
              <a:t> content type as well.</a:t>
            </a:r>
          </a:p>
          <a:p>
            <a:endParaRPr lang="en-US"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12</a:t>
            </a:fld>
            <a:endParaRPr lang="en-US" dirty="0"/>
          </a:p>
        </p:txBody>
      </p:sp>
    </p:spTree>
    <p:extLst>
      <p:ext uri="{BB962C8B-B14F-4D97-AF65-F5344CB8AC3E}">
        <p14:creationId xmlns:p14="http://schemas.microsoft.com/office/powerpoint/2010/main" val="468987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 shows a screenshot of the </a:t>
            </a:r>
            <a:r>
              <a:rPr lang="en-US" b="1" dirty="0" smtClean="0"/>
              <a:t>Page</a:t>
            </a:r>
            <a:r>
              <a:rPr lang="en-US" dirty="0" smtClean="0"/>
              <a:t> content type as shown through the standard user interface in a publishing site. As you can see, the </a:t>
            </a:r>
            <a:r>
              <a:rPr lang="en-US" b="1" dirty="0" smtClean="0"/>
              <a:t>Page</a:t>
            </a:r>
            <a:r>
              <a:rPr lang="en-US" dirty="0" smtClean="0"/>
              <a:t> content type includes the following standard site columns which become part of the content behind every publishing page.</a:t>
            </a:r>
          </a:p>
          <a:p>
            <a:pPr marL="171450" indent="-171450">
              <a:buFont typeface="Arial" pitchFamily="34" charset="0"/>
              <a:buChar char="•"/>
            </a:pPr>
            <a:endParaRPr lang="en-US" sz="1000" dirty="0" smtClean="0"/>
          </a:p>
          <a:p>
            <a:pPr marL="171450" indent="-171450">
              <a:buFont typeface="Arial" pitchFamily="34" charset="0"/>
              <a:buChar char="•"/>
            </a:pPr>
            <a:r>
              <a:rPr lang="en-US" sz="1000" dirty="0" smtClean="0"/>
              <a:t>Article </a:t>
            </a:r>
            <a:r>
              <a:rPr lang="en-US" sz="1000" dirty="0"/>
              <a:t>Date</a:t>
            </a:r>
          </a:p>
          <a:p>
            <a:pPr marL="171450" indent="-171450">
              <a:buFont typeface="Arial" pitchFamily="34" charset="0"/>
              <a:buChar char="•"/>
            </a:pPr>
            <a:r>
              <a:rPr lang="en-US" sz="1000" dirty="0"/>
              <a:t>Contact</a:t>
            </a:r>
          </a:p>
          <a:p>
            <a:pPr marL="171450" indent="-171450">
              <a:buFont typeface="Arial" pitchFamily="34" charset="0"/>
              <a:buChar char="•"/>
            </a:pPr>
            <a:r>
              <a:rPr lang="en-US" sz="1000" dirty="0"/>
              <a:t>Contact E-Mail Address</a:t>
            </a:r>
          </a:p>
          <a:p>
            <a:pPr marL="171450" indent="-171450">
              <a:buFont typeface="Arial" pitchFamily="34" charset="0"/>
              <a:buChar char="•"/>
            </a:pPr>
            <a:r>
              <a:rPr lang="en-US" sz="1000" dirty="0"/>
              <a:t>Contact Name</a:t>
            </a:r>
          </a:p>
          <a:p>
            <a:pPr marL="171450" indent="-171450">
              <a:buFont typeface="Arial" pitchFamily="34" charset="0"/>
              <a:buChar char="•"/>
            </a:pPr>
            <a:r>
              <a:rPr lang="en-US" sz="1000" dirty="0"/>
              <a:t>Contact Picture</a:t>
            </a:r>
          </a:p>
          <a:p>
            <a:pPr marL="171450" indent="-171450">
              <a:buFont typeface="Arial" pitchFamily="34" charset="0"/>
              <a:buChar char="•"/>
            </a:pPr>
            <a:r>
              <a:rPr lang="en-US" sz="1000" dirty="0"/>
              <a:t>Scheduling End Date</a:t>
            </a:r>
          </a:p>
          <a:p>
            <a:pPr marL="171450" indent="-171450">
              <a:buFont typeface="Arial" pitchFamily="34" charset="0"/>
              <a:buChar char="•"/>
            </a:pPr>
            <a:r>
              <a:rPr lang="en-US" sz="1000" dirty="0"/>
              <a:t>Scheduling Start Date</a:t>
            </a:r>
          </a:p>
          <a:p>
            <a:pPr marL="171450" indent="-171450">
              <a:buFont typeface="Arial" pitchFamily="34" charset="0"/>
              <a:buChar char="•"/>
            </a:pPr>
            <a:r>
              <a:rPr lang="en-US" sz="1000" dirty="0"/>
              <a:t>Target Audiences</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14</a:t>
            </a:fld>
            <a:endParaRPr lang="en-US" dirty="0"/>
          </a:p>
        </p:txBody>
      </p:sp>
    </p:spTree>
    <p:extLst>
      <p:ext uri="{BB962C8B-B14F-4D97-AF65-F5344CB8AC3E}">
        <p14:creationId xmlns:p14="http://schemas.microsoft.com/office/powerpoint/2010/main" val="1352799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create custom content types using the browser or SharePoint Designer. If you are a SharePoint developer, you can also create custom content types in a reusable feature using Visual Studio 2010.</a:t>
            </a:r>
          </a:p>
          <a:p>
            <a:endParaRPr lang="en-US" dirty="0"/>
          </a:p>
          <a:p>
            <a:r>
              <a:rPr lang="en-US" dirty="0" smtClean="0"/>
              <a:t>Here are the basic steps.</a:t>
            </a:r>
          </a:p>
          <a:p>
            <a:pPr marL="228600" indent="-228600">
              <a:buFont typeface="+mj-lt"/>
              <a:buAutoNum type="arabicPeriod"/>
            </a:pPr>
            <a:endParaRPr lang="en-US" sz="1000" dirty="0" smtClean="0"/>
          </a:p>
          <a:p>
            <a:pPr marL="228600" indent="-228600">
              <a:buFont typeface="+mj-lt"/>
              <a:buAutoNum type="arabicPeriod"/>
            </a:pPr>
            <a:r>
              <a:rPr lang="en-US" sz="1000" dirty="0" smtClean="0"/>
              <a:t>Create a content type that inherits from Page</a:t>
            </a:r>
          </a:p>
          <a:p>
            <a:pPr marL="228600" indent="-228600">
              <a:buFont typeface="+mj-lt"/>
              <a:buAutoNum type="arabicPeriod"/>
            </a:pPr>
            <a:r>
              <a:rPr lang="en-US" sz="1000" dirty="0" smtClean="0"/>
              <a:t>Add extra site columns to define page content</a:t>
            </a:r>
          </a:p>
          <a:p>
            <a:pPr marL="228600" indent="-228600">
              <a:buFont typeface="+mj-lt"/>
              <a:buAutoNum type="arabicPeriod"/>
            </a:pPr>
            <a:r>
              <a:rPr lang="en-US" sz="1000" dirty="0" smtClean="0"/>
              <a:t>Associate the content type with one or more page layouts to make it useful</a:t>
            </a:r>
          </a:p>
          <a:p>
            <a:endParaRPr lang="en-US" dirty="0" smtClean="0"/>
          </a:p>
          <a:p>
            <a:r>
              <a:rPr lang="en-US" dirty="0" smtClean="0"/>
              <a:t>Note that it can be beneficial to leverage standard site columns from the </a:t>
            </a:r>
            <a:r>
              <a:rPr lang="en-US" b="1" dirty="0" smtClean="0"/>
              <a:t>Page Layout Columns</a:t>
            </a:r>
            <a:r>
              <a:rPr lang="en-US" dirty="0" smtClean="0"/>
              <a:t> group such as </a:t>
            </a:r>
            <a:r>
              <a:rPr lang="en-US" b="1" dirty="0" smtClean="0"/>
              <a:t>Page Image</a:t>
            </a:r>
            <a:r>
              <a:rPr lang="en-US" dirty="0" smtClean="0"/>
              <a:t>, </a:t>
            </a:r>
            <a:r>
              <a:rPr lang="en-US" b="1" dirty="0" smtClean="0"/>
              <a:t>Page Content</a:t>
            </a:r>
            <a:r>
              <a:rPr lang="en-US" dirty="0" smtClean="0"/>
              <a:t> and </a:t>
            </a:r>
            <a:r>
              <a:rPr lang="en-US" b="1" dirty="0" smtClean="0"/>
              <a:t>Summary Links</a:t>
            </a:r>
            <a:r>
              <a:rPr lang="en-US" dirty="0" smtClean="0"/>
              <a:t>. To create content types which are compatible with standard Page-derived content types such as </a:t>
            </a:r>
            <a:r>
              <a:rPr lang="en-US" dirty="0"/>
              <a:t>Welcome Page</a:t>
            </a:r>
            <a:r>
              <a:rPr lang="en-US" dirty="0" smtClean="0"/>
              <a:t> and </a:t>
            </a:r>
            <a:r>
              <a:rPr lang="en-US" b="1" dirty="0" smtClean="0"/>
              <a:t>Article Page</a:t>
            </a:r>
            <a:r>
              <a:rPr lang="en-US" dirty="0" smtClean="0"/>
              <a:t>.</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15</a:t>
            </a:fld>
            <a:endParaRPr lang="en-US" dirty="0"/>
          </a:p>
        </p:txBody>
      </p:sp>
    </p:spTree>
    <p:extLst>
      <p:ext uri="{BB962C8B-B14F-4D97-AF65-F5344CB8AC3E}">
        <p14:creationId xmlns:p14="http://schemas.microsoft.com/office/powerpoint/2010/main" val="2798378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2040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dirty="0" smtClean="0">
                <a:latin typeface="Calibri" pitchFamily="34" charset="0"/>
              </a:rPr>
              <a:t>Once you have create the required Page-derived content type, you can then create the page layout itself using SharePoint Designer. SharePoint Designer provides a very friendly environment for create a page layout because you can drag and drop the site columns from the associated content type to easily create bound field controls.</a:t>
            </a:r>
          </a:p>
          <a:p>
            <a:pPr eaLnBrk="1" hangingPunct="1">
              <a:spcBef>
                <a:spcPct val="0"/>
              </a:spcBef>
            </a:pPr>
            <a:endParaRPr lang="en-US" dirty="0">
              <a:latin typeface="Calibri" pitchFamily="34" charset="0"/>
            </a:endParaRPr>
          </a:p>
          <a:p>
            <a:pPr eaLnBrk="1" hangingPunct="1">
              <a:spcBef>
                <a:spcPct val="0"/>
              </a:spcBef>
            </a:pPr>
            <a:r>
              <a:rPr lang="en-US" dirty="0" smtClean="0">
                <a:latin typeface="Calibri" pitchFamily="34" charset="0"/>
              </a:rPr>
              <a:t>Here are the steps you will go through in the lab</a:t>
            </a:r>
          </a:p>
          <a:p>
            <a:pPr marL="228600" indent="-228600" eaLnBrk="1" hangingPunct="1">
              <a:spcBef>
                <a:spcPct val="0"/>
              </a:spcBef>
              <a:buFont typeface="+mj-lt"/>
              <a:buAutoNum type="arabicPeriod"/>
            </a:pPr>
            <a:endParaRPr lang="en-US" sz="1000" dirty="0" smtClean="0">
              <a:latin typeface="Calibri" pitchFamily="34" charset="0"/>
            </a:endParaRPr>
          </a:p>
          <a:p>
            <a:pPr marL="228600" indent="-228600" eaLnBrk="1" hangingPunct="1">
              <a:spcBef>
                <a:spcPct val="0"/>
              </a:spcBef>
              <a:buFont typeface="+mj-lt"/>
              <a:buAutoNum type="arabicPeriod"/>
            </a:pPr>
            <a:r>
              <a:rPr lang="en-US" sz="1000" dirty="0" smtClean="0">
                <a:latin typeface="Calibri" pitchFamily="34" charset="0"/>
              </a:rPr>
              <a:t>Create the extra site columns required for tracking content</a:t>
            </a:r>
          </a:p>
          <a:p>
            <a:pPr marL="228600" indent="-228600" eaLnBrk="1" hangingPunct="1">
              <a:spcBef>
                <a:spcPct val="0"/>
              </a:spcBef>
              <a:buFont typeface="+mj-lt"/>
              <a:buAutoNum type="arabicPeriod"/>
            </a:pPr>
            <a:r>
              <a:rPr lang="en-US" sz="1000" dirty="0" smtClean="0">
                <a:latin typeface="Calibri" pitchFamily="34" charset="0"/>
              </a:rPr>
              <a:t>Create the Page-derived content type</a:t>
            </a:r>
          </a:p>
          <a:p>
            <a:pPr marL="228600" indent="-228600" eaLnBrk="1" hangingPunct="1">
              <a:spcBef>
                <a:spcPct val="0"/>
              </a:spcBef>
              <a:buFont typeface="+mj-lt"/>
              <a:buAutoNum type="arabicPeriod"/>
            </a:pPr>
            <a:r>
              <a:rPr lang="en-US" sz="1000" dirty="0" smtClean="0">
                <a:latin typeface="Calibri" pitchFamily="34" charset="0"/>
              </a:rPr>
              <a:t>Add any required site columns to the Page-derived content type</a:t>
            </a:r>
          </a:p>
          <a:p>
            <a:pPr marL="228600" indent="-228600" eaLnBrk="1" hangingPunct="1">
              <a:spcBef>
                <a:spcPct val="0"/>
              </a:spcBef>
              <a:buFont typeface="+mj-lt"/>
              <a:buAutoNum type="arabicPeriod"/>
            </a:pPr>
            <a:r>
              <a:rPr lang="en-US" sz="1000" dirty="0" smtClean="0">
                <a:latin typeface="Calibri" pitchFamily="34" charset="0"/>
              </a:rPr>
              <a:t>Create a new page </a:t>
            </a:r>
            <a:r>
              <a:rPr lang="en-US" sz="1000" dirty="0">
                <a:latin typeface="Calibri" pitchFamily="34" charset="0"/>
              </a:rPr>
              <a:t>l</a:t>
            </a:r>
            <a:r>
              <a:rPr lang="en-US" sz="1000" dirty="0" smtClean="0">
                <a:latin typeface="Calibri" pitchFamily="34" charset="0"/>
              </a:rPr>
              <a:t>ayout file in the master page gallery of target site</a:t>
            </a:r>
          </a:p>
          <a:p>
            <a:pPr marL="228600" indent="-228600" eaLnBrk="1" hangingPunct="1">
              <a:spcBef>
                <a:spcPct val="0"/>
              </a:spcBef>
              <a:buFont typeface="+mj-lt"/>
              <a:buAutoNum type="arabicPeriod"/>
            </a:pPr>
            <a:r>
              <a:rPr lang="en-US" sz="1000" dirty="0" smtClean="0">
                <a:latin typeface="Calibri" pitchFamily="34" charset="0"/>
              </a:rPr>
              <a:t>Check-out file and edit in SharePoint Designer</a:t>
            </a:r>
          </a:p>
          <a:p>
            <a:pPr marL="228600" indent="-228600" eaLnBrk="1" hangingPunct="1">
              <a:spcBef>
                <a:spcPct val="0"/>
              </a:spcBef>
              <a:buFont typeface="+mj-lt"/>
              <a:buAutoNum type="arabicPeriod"/>
            </a:pPr>
            <a:r>
              <a:rPr lang="en-US" sz="1000" dirty="0" smtClean="0">
                <a:latin typeface="Calibri" pitchFamily="34" charset="0"/>
              </a:rPr>
              <a:t>Populate the page layout with field controls associated with specific site columns</a:t>
            </a:r>
          </a:p>
          <a:p>
            <a:pPr marL="228600" indent="-228600" eaLnBrk="1" hangingPunct="1">
              <a:spcBef>
                <a:spcPct val="0"/>
              </a:spcBef>
              <a:buFont typeface="+mj-lt"/>
              <a:buAutoNum type="arabicPeriod"/>
            </a:pPr>
            <a:r>
              <a:rPr lang="en-US" sz="1000" dirty="0" smtClean="0">
                <a:latin typeface="Calibri" pitchFamily="34" charset="0"/>
              </a:rPr>
              <a:t>Check in the page layout and approve it</a:t>
            </a:r>
          </a:p>
          <a:p>
            <a:pPr marL="228600" indent="-228600" eaLnBrk="1" hangingPunct="1">
              <a:spcBef>
                <a:spcPct val="0"/>
              </a:spcBef>
              <a:buFont typeface="+mj-lt"/>
              <a:buAutoNum type="arabicPeriod"/>
            </a:pPr>
            <a:r>
              <a:rPr lang="en-US" sz="1000" dirty="0" smtClean="0">
                <a:latin typeface="Calibri" pitchFamily="34" charset="0"/>
              </a:rPr>
              <a:t>Configure publishing pages to use the new page layout</a:t>
            </a:r>
          </a:p>
          <a:p>
            <a:pPr eaLnBrk="1" hangingPunct="1">
              <a:spcBef>
                <a:spcPct val="0"/>
              </a:spcBef>
            </a:pPr>
            <a:r>
              <a:rPr lang="en-US" dirty="0" smtClean="0">
                <a:latin typeface="Calibri" pitchFamily="34" charset="0"/>
              </a:rPr>
              <a:t>			</a:t>
            </a:r>
          </a:p>
          <a:p>
            <a:pPr eaLnBrk="1" hangingPunct="1">
              <a:spcBef>
                <a:spcPct val="0"/>
              </a:spcBef>
            </a:pPr>
            <a:endParaRPr lang="en-US" dirty="0">
              <a:latin typeface="Calibri" pitchFamily="34" charset="0"/>
            </a:endParaRP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17</a:t>
            </a:fld>
            <a:endParaRPr lang="en-US" dirty="0"/>
          </a:p>
        </p:txBody>
      </p:sp>
    </p:spTree>
    <p:extLst>
      <p:ext uri="{BB962C8B-B14F-4D97-AF65-F5344CB8AC3E}">
        <p14:creationId xmlns:p14="http://schemas.microsoft.com/office/powerpoint/2010/main" val="3342879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user interface experience in SharePoint Designer of creating a new page layout using the Page Layout command button in the ribbon. You are then prompted with a dialog that forces you to select a </a:t>
            </a:r>
            <a:r>
              <a:rPr lang="en-US" b="1" dirty="0" smtClean="0"/>
              <a:t>Page</a:t>
            </a:r>
            <a:r>
              <a:rPr lang="en-US" dirty="0" smtClean="0"/>
              <a:t>-derived content type and to type in a value for the new page layout's URL, Name and Title.</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18</a:t>
            </a:fld>
            <a:endParaRPr lang="en-US" dirty="0"/>
          </a:p>
        </p:txBody>
      </p:sp>
    </p:spTree>
    <p:extLst>
      <p:ext uri="{BB962C8B-B14F-4D97-AF65-F5344CB8AC3E}">
        <p14:creationId xmlns:p14="http://schemas.microsoft.com/office/powerpoint/2010/main" val="1620021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20015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0731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site provides an administration page to configure which page layouts can be used in that site. This makes it possible to hide page layouts from the top level site that are inappropriate to use in the current child site.]</a:t>
            </a:r>
          </a:p>
          <a:p>
            <a:endParaRPr lang="en-US" dirty="0"/>
          </a:p>
          <a:p>
            <a:r>
              <a:rPr lang="en-US" dirty="0" smtClean="0"/>
              <a:t>It is also possible to select a default page layout. The use of a configured default page layout can make things easier as the content author will not have to change the page layout after creating a new page.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23</a:t>
            </a:fld>
            <a:endParaRPr lang="en-US" dirty="0"/>
          </a:p>
        </p:txBody>
      </p:sp>
    </p:spTree>
    <p:extLst>
      <p:ext uri="{BB962C8B-B14F-4D97-AF65-F5344CB8AC3E}">
        <p14:creationId xmlns:p14="http://schemas.microsoft.com/office/powerpoint/2010/main" val="2554522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609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1729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layouts serve as a second </a:t>
            </a:r>
            <a:r>
              <a:rPr lang="en-US" dirty="0"/>
              <a:t>layering of templates for publishing </a:t>
            </a:r>
            <a:r>
              <a:rPr lang="en-US" dirty="0" smtClean="0"/>
              <a:t>pages. That's because they extend template layout of an existing master page.</a:t>
            </a:r>
          </a:p>
          <a:p>
            <a:endParaRPr lang="en-US" dirty="0" smtClean="0"/>
          </a:p>
          <a:p>
            <a:r>
              <a:rPr lang="en-US" dirty="0" smtClean="0"/>
              <a:t>A page layout is based on a content type that defines the constrains for any content which is added and edited by content authors. The page layout itself defines a user interface with a layout for editing mode and for display mode.</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3</a:t>
            </a:fld>
            <a:endParaRPr lang="en-US" dirty="0"/>
          </a:p>
        </p:txBody>
      </p:sp>
    </p:spTree>
    <p:extLst>
      <p:ext uri="{BB962C8B-B14F-4D97-AF65-F5344CB8AC3E}">
        <p14:creationId xmlns:p14="http://schemas.microsoft.com/office/powerpoint/2010/main" val="33469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page layout is based on an associated content type. Whenever you create or upload a page layout, you must assign a content type to it at that point.</a:t>
            </a:r>
          </a:p>
          <a:p>
            <a:endParaRPr lang="en-US" dirty="0" smtClean="0"/>
          </a:p>
          <a:p>
            <a:r>
              <a:rPr lang="en-US" dirty="0" smtClean="0"/>
              <a:t>A content type defines the schema for form data using a collection of site columns. At a high level, the architecture for a page layout has field control that is bound to each site column in the underlying content type.</a:t>
            </a:r>
          </a:p>
          <a:p>
            <a:endParaRPr lang="en-US" dirty="0" smtClean="0"/>
          </a:p>
          <a:p>
            <a:r>
              <a:rPr lang="en-US" dirty="0" smtClean="0"/>
              <a:t>In addition to field controls, a page layout may optionally include Web Part zones. This provides flexibility as a content author has much more freedom to add all kinds of Web Parts and to customize them as desired.</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4</a:t>
            </a:fld>
            <a:endParaRPr lang="en-US" dirty="0"/>
          </a:p>
        </p:txBody>
      </p:sp>
    </p:spTree>
    <p:extLst>
      <p:ext uri="{BB962C8B-B14F-4D97-AF65-F5344CB8AC3E}">
        <p14:creationId xmlns:p14="http://schemas.microsoft.com/office/powerpoint/2010/main" val="1140168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more than one page layouts can be associated with a single content type. This possibility makes it possible to show the same content in different ways. </a:t>
            </a:r>
          </a:p>
          <a:p>
            <a:endParaRPr lang="en-US" dirty="0"/>
          </a:p>
          <a:p>
            <a:r>
              <a:rPr lang="en-US" dirty="0" smtClean="0"/>
              <a:t>For example, a content author can create a publishing page based on one page layout and then switch to another. As long as both page layouts are based on the same content type or the same set of columns, the displays the exact same information, just in different ways.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5</a:t>
            </a:fld>
            <a:endParaRPr lang="en-US" dirty="0"/>
          </a:p>
        </p:txBody>
      </p:sp>
    </p:spTree>
    <p:extLst>
      <p:ext uri="{BB962C8B-B14F-4D97-AF65-F5344CB8AC3E}">
        <p14:creationId xmlns:p14="http://schemas.microsoft.com/office/powerpoint/2010/main" val="293920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Layouts must be deployed to the Master Page Gallery. Once a page layout has been deployed to the Master Page Gallery of a specific site, it can be used in current site as well as in all descendant sites. A page layout that has been deployed in the top level site can be used in all sites throughout the current site collection.</a:t>
            </a:r>
          </a:p>
          <a:p>
            <a:endParaRPr lang="en-US" dirty="0" smtClean="0"/>
          </a:p>
          <a:p>
            <a:endParaRPr lang="en-US"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6</a:t>
            </a:fld>
            <a:endParaRPr lang="en-US" dirty="0"/>
          </a:p>
        </p:txBody>
      </p:sp>
    </p:spTree>
    <p:extLst>
      <p:ext uri="{BB962C8B-B14F-4D97-AF65-F5344CB8AC3E}">
        <p14:creationId xmlns:p14="http://schemas.microsoft.com/office/powerpoint/2010/main" val="197737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3195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site column represents the definition for a reusable column templates. Each site column defines an underlying field type for column value, a default value and the rendering characteristics for that field type. For example, a site column based on the underlying field type of Currency can defined the formatting in terms of US Dollars.</a:t>
            </a:r>
          </a:p>
          <a:p>
            <a:endParaRPr lang="en-US" dirty="0" smtClean="0"/>
          </a:p>
          <a:p>
            <a:r>
              <a:rPr lang="en-US" dirty="0" smtClean="0"/>
              <a:t>Each site has its own Site Column Gallery. This is true of both top level sites as well as child sites. A site column in the site column gallery is available for use in current site and in child sites below in the site hierarchy. A site column in the site column gallery of the top-level site is available for use throughout the entire site collection.</a:t>
            </a:r>
          </a:p>
          <a:p>
            <a:endParaRPr lang="en-US"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8</a:t>
            </a:fld>
            <a:endParaRPr lang="en-US" dirty="0"/>
          </a:p>
        </p:txBody>
      </p:sp>
    </p:spTree>
    <p:extLst>
      <p:ext uri="{BB962C8B-B14F-4D97-AF65-F5344CB8AC3E}">
        <p14:creationId xmlns:p14="http://schemas.microsoft.com/office/powerpoint/2010/main" val="738967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shows the site columns included with SharePoint 2010 that are specifically intended for use with publishing sites and page layouts. The site columns listed at the top with a </a:t>
            </a:r>
            <a:r>
              <a:rPr lang="en-US" b="1" dirty="0" smtClean="0"/>
              <a:t>Group</a:t>
            </a:r>
            <a:r>
              <a:rPr lang="en-US" dirty="0" smtClean="0"/>
              <a:t> value of </a:t>
            </a:r>
            <a:r>
              <a:rPr lang="en-US" b="1" dirty="0" smtClean="0"/>
              <a:t>Page Layout Columns</a:t>
            </a:r>
            <a:r>
              <a:rPr lang="en-US" dirty="0" smtClean="0"/>
              <a:t> are used by some of the out-of-the-box page layouts and you can optionally use them as well behind your custom page layouts.</a:t>
            </a:r>
          </a:p>
          <a:p>
            <a:endParaRPr lang="en-US" dirty="0"/>
          </a:p>
          <a:p>
            <a:r>
              <a:rPr lang="en-US" dirty="0"/>
              <a:t>The site columns listed at the top with a </a:t>
            </a:r>
            <a:r>
              <a:rPr lang="en-US" b="1" dirty="0"/>
              <a:t>Group</a:t>
            </a:r>
            <a:r>
              <a:rPr lang="en-US" dirty="0"/>
              <a:t> value of </a:t>
            </a:r>
            <a:r>
              <a:rPr lang="en-US" b="1" dirty="0" smtClean="0"/>
              <a:t>Publishing Columns</a:t>
            </a:r>
            <a:r>
              <a:rPr lang="en-US" dirty="0" smtClean="0"/>
              <a:t> are all part of the </a:t>
            </a:r>
            <a:r>
              <a:rPr lang="en-US" b="1" dirty="0" smtClean="0"/>
              <a:t>Page</a:t>
            </a:r>
            <a:r>
              <a:rPr lang="en-US" dirty="0" smtClean="0"/>
              <a:t> content type from which all other publishing content types must inherit. That means that each site column in the </a:t>
            </a:r>
            <a:r>
              <a:rPr lang="en-US" b="1" dirty="0" smtClean="0"/>
              <a:t>Publishing Columns</a:t>
            </a:r>
            <a:r>
              <a:rPr lang="en-US" dirty="0" smtClean="0"/>
              <a:t> group represents a column value that is guaranteed to exist behind every publishing page. In other words, these site columns are not optional. They are always used.</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9</a:t>
            </a:fld>
            <a:endParaRPr lang="en-US" dirty="0"/>
          </a:p>
        </p:txBody>
      </p:sp>
    </p:spTree>
    <p:extLst>
      <p:ext uri="{BB962C8B-B14F-4D97-AF65-F5344CB8AC3E}">
        <p14:creationId xmlns:p14="http://schemas.microsoft.com/office/powerpoint/2010/main" val="25471765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623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290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3" r:id="rId8"/>
    <p:sldLayoutId id="2147483664" r:id="rId9"/>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Page Layouts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Layout Site Columns</a:t>
            </a:r>
            <a:endParaRPr lang="en-US" dirty="0"/>
          </a:p>
        </p:txBody>
      </p:sp>
      <p:pic>
        <p:nvPicPr>
          <p:cNvPr id="4" name="Picture 3"/>
          <p:cNvPicPr>
            <a:picLocks noChangeAspect="1"/>
          </p:cNvPicPr>
          <p:nvPr/>
        </p:nvPicPr>
        <p:blipFill>
          <a:blip r:embed="rId2"/>
          <a:stretch>
            <a:fillRect/>
          </a:stretch>
        </p:blipFill>
        <p:spPr>
          <a:xfrm>
            <a:off x="685800" y="1447800"/>
            <a:ext cx="7038975" cy="2990850"/>
          </a:xfrm>
          <a:prstGeom prst="rect">
            <a:avLst/>
          </a:prstGeom>
          <a:ln>
            <a:solidFill>
              <a:schemeClr val="bg1">
                <a:lumMod val="50000"/>
              </a:schemeClr>
            </a:solidFill>
          </a:ln>
        </p:spPr>
      </p:pic>
    </p:spTree>
    <p:extLst>
      <p:ext uri="{BB962C8B-B14F-4D97-AF65-F5344CB8AC3E}">
        <p14:creationId xmlns:p14="http://schemas.microsoft.com/office/powerpoint/2010/main" val="738980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Types</a:t>
            </a:r>
            <a:endParaRPr lang="en-US" dirty="0"/>
          </a:p>
        </p:txBody>
      </p:sp>
      <p:sp>
        <p:nvSpPr>
          <p:cNvPr id="3" name="Content Placeholder 2"/>
          <p:cNvSpPr>
            <a:spLocks noGrp="1"/>
          </p:cNvSpPr>
          <p:nvPr>
            <p:ph idx="1"/>
          </p:nvPr>
        </p:nvSpPr>
        <p:spPr/>
        <p:txBody>
          <a:bodyPr/>
          <a:lstStyle/>
          <a:p>
            <a:r>
              <a:rPr lang="en-US" dirty="0"/>
              <a:t>Reusable </a:t>
            </a:r>
            <a:r>
              <a:rPr lang="en-US" dirty="0" smtClean="0"/>
              <a:t>item/document templates </a:t>
            </a:r>
            <a:r>
              <a:rPr lang="en-US" dirty="0"/>
              <a:t>that define…</a:t>
            </a:r>
          </a:p>
          <a:p>
            <a:pPr lvl="1"/>
            <a:r>
              <a:rPr lang="en-US" dirty="0" smtClean="0"/>
              <a:t>A parent content type</a:t>
            </a:r>
          </a:p>
          <a:p>
            <a:pPr lvl="1"/>
            <a:r>
              <a:rPr lang="en-US" dirty="0" smtClean="0"/>
              <a:t>A collection of site columns (aka fields)</a:t>
            </a:r>
            <a:endParaRPr lang="en-US" dirty="0"/>
          </a:p>
          <a:p>
            <a:pPr lvl="1"/>
            <a:endParaRPr lang="en-US" dirty="0"/>
          </a:p>
          <a:p>
            <a:r>
              <a:rPr lang="en-US" dirty="0"/>
              <a:t>Each site has its own </a:t>
            </a:r>
            <a:r>
              <a:rPr lang="en-US" dirty="0" smtClean="0"/>
              <a:t>Content Type Gallery</a:t>
            </a:r>
            <a:endParaRPr lang="en-US" dirty="0"/>
          </a:p>
          <a:p>
            <a:pPr lvl="1"/>
            <a:r>
              <a:rPr lang="en-US" dirty="0" smtClean="0"/>
              <a:t>Content types available </a:t>
            </a:r>
            <a:r>
              <a:rPr lang="en-US" dirty="0"/>
              <a:t>in current site and sites below</a:t>
            </a:r>
          </a:p>
          <a:p>
            <a:pPr lvl="1"/>
            <a:r>
              <a:rPr lang="en-US" dirty="0"/>
              <a:t>Content types </a:t>
            </a:r>
            <a:r>
              <a:rPr lang="en-US" dirty="0" smtClean="0"/>
              <a:t>in </a:t>
            </a:r>
            <a:r>
              <a:rPr lang="en-US" dirty="0"/>
              <a:t>top site available to site collection</a:t>
            </a:r>
          </a:p>
          <a:p>
            <a:endParaRPr lang="en-US" dirty="0"/>
          </a:p>
        </p:txBody>
      </p:sp>
    </p:spTree>
    <p:extLst>
      <p:ext uri="{BB962C8B-B14F-4D97-AF65-F5344CB8AC3E}">
        <p14:creationId xmlns:p14="http://schemas.microsoft.com/office/powerpoint/2010/main" val="34517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 Inheritance</a:t>
            </a:r>
            <a:endParaRPr lang="en-US" dirty="0"/>
          </a:p>
        </p:txBody>
      </p:sp>
      <p:sp>
        <p:nvSpPr>
          <p:cNvPr id="35" name="Content Placeholder 34"/>
          <p:cNvSpPr>
            <a:spLocks noGrp="1"/>
          </p:cNvSpPr>
          <p:nvPr>
            <p:ph idx="1"/>
          </p:nvPr>
        </p:nvSpPr>
        <p:spPr/>
        <p:txBody>
          <a:bodyPr/>
          <a:lstStyle/>
          <a:p>
            <a:r>
              <a:rPr lang="en-US" dirty="0" smtClean="0"/>
              <a:t>Publishing page content types inherit from Page</a:t>
            </a:r>
          </a:p>
          <a:p>
            <a:pPr lvl="1"/>
            <a:r>
              <a:rPr lang="en-US" dirty="0" smtClean="0"/>
              <a:t>Welcome Page and Article Page provides out of box</a:t>
            </a:r>
          </a:p>
          <a:p>
            <a:pPr lvl="1"/>
            <a:r>
              <a:rPr lang="en-US" dirty="0" smtClean="0"/>
              <a:t>Custom content types should inherit from Page as well</a:t>
            </a:r>
          </a:p>
          <a:p>
            <a:pPr lvl="1"/>
            <a:endParaRPr lang="en-US" dirty="0"/>
          </a:p>
        </p:txBody>
      </p:sp>
      <p:grpSp>
        <p:nvGrpSpPr>
          <p:cNvPr id="34" name="Group 33"/>
          <p:cNvGrpSpPr/>
          <p:nvPr/>
        </p:nvGrpSpPr>
        <p:grpSpPr>
          <a:xfrm>
            <a:off x="1676400" y="2971800"/>
            <a:ext cx="4343401" cy="3638930"/>
            <a:chOff x="3239909" y="1426633"/>
            <a:chExt cx="3618091" cy="4745567"/>
          </a:xfrm>
        </p:grpSpPr>
        <p:sp>
          <p:nvSpPr>
            <p:cNvPr id="4" name="Rectangle 3"/>
            <p:cNvSpPr/>
            <p:nvPr/>
          </p:nvSpPr>
          <p:spPr>
            <a:xfrm>
              <a:off x="3239910" y="142663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Item</a:t>
              </a:r>
              <a:endParaRPr lang="en-US" sz="1200" b="1" dirty="0">
                <a:latin typeface="+mj-lt"/>
              </a:endParaRPr>
            </a:p>
          </p:txBody>
        </p:sp>
        <p:sp>
          <p:nvSpPr>
            <p:cNvPr id="6" name="Rectangle 5"/>
            <p:cNvSpPr/>
            <p:nvPr/>
          </p:nvSpPr>
          <p:spPr>
            <a:xfrm>
              <a:off x="3239909" y="205014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Document</a:t>
              </a:r>
              <a:endParaRPr lang="en-US" sz="1200" b="1" dirty="0">
                <a:latin typeface="+mj-lt"/>
              </a:endParaRPr>
            </a:p>
          </p:txBody>
        </p:sp>
        <p:sp>
          <p:nvSpPr>
            <p:cNvPr id="7" name="Rectangle 6"/>
            <p:cNvSpPr/>
            <p:nvPr/>
          </p:nvSpPr>
          <p:spPr>
            <a:xfrm>
              <a:off x="3251199" y="2673653"/>
              <a:ext cx="2160077"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System Page</a:t>
              </a:r>
              <a:endParaRPr lang="en-US" sz="1200" b="1" dirty="0">
                <a:latin typeface="+mj-lt"/>
              </a:endParaRPr>
            </a:p>
          </p:txBody>
        </p:sp>
        <p:sp>
          <p:nvSpPr>
            <p:cNvPr id="8" name="Rectangle 7"/>
            <p:cNvSpPr/>
            <p:nvPr/>
          </p:nvSpPr>
          <p:spPr>
            <a:xfrm>
              <a:off x="3239910" y="329716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Page</a:t>
              </a:r>
              <a:endParaRPr lang="en-US" sz="1200" b="1" dirty="0">
                <a:latin typeface="+mj-lt"/>
              </a:endParaRPr>
            </a:p>
          </p:txBody>
        </p:sp>
        <p:cxnSp>
          <p:nvCxnSpPr>
            <p:cNvPr id="18" name="Straight Arrow Connector 17"/>
            <p:cNvCxnSpPr>
              <a:stCxn id="4" idx="2"/>
              <a:endCxn id="6" idx="0"/>
            </p:cNvCxnSpPr>
            <p:nvPr/>
          </p:nvCxnSpPr>
          <p:spPr>
            <a:xfrm flipH="1">
              <a:off x="4325055" y="1807633"/>
              <a:ext cx="1" cy="24251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7" idx="0"/>
            </p:cNvCxnSpPr>
            <p:nvPr/>
          </p:nvCxnSpPr>
          <p:spPr>
            <a:xfrm>
              <a:off x="4325055" y="2431143"/>
              <a:ext cx="6183" cy="24251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8" idx="0"/>
            </p:cNvCxnSpPr>
            <p:nvPr/>
          </p:nvCxnSpPr>
          <p:spPr>
            <a:xfrm flipH="1">
              <a:off x="4325056" y="3054653"/>
              <a:ext cx="6182" cy="24251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687709" y="392067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Welcome Page</a:t>
              </a:r>
              <a:endParaRPr lang="en-US" sz="1200" b="1" dirty="0">
                <a:latin typeface="+mj-lt"/>
              </a:endParaRPr>
            </a:p>
          </p:txBody>
        </p:sp>
        <p:sp>
          <p:nvSpPr>
            <p:cNvPr id="14" name="Rectangle 13"/>
            <p:cNvSpPr/>
            <p:nvPr/>
          </p:nvSpPr>
          <p:spPr>
            <a:xfrm>
              <a:off x="4687709" y="454418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Article Page</a:t>
              </a:r>
              <a:endParaRPr lang="en-US" sz="1200" b="1" dirty="0">
                <a:latin typeface="+mj-lt"/>
              </a:endParaRPr>
            </a:p>
          </p:txBody>
        </p:sp>
        <p:sp>
          <p:nvSpPr>
            <p:cNvPr id="15" name="Rectangle 14"/>
            <p:cNvSpPr/>
            <p:nvPr/>
          </p:nvSpPr>
          <p:spPr>
            <a:xfrm>
              <a:off x="4687709" y="5167693"/>
              <a:ext cx="2170291" cy="381000"/>
            </a:xfrm>
            <a:prstGeom prst="rect">
              <a:avLst/>
            </a:prstGeom>
            <a:solidFill>
              <a:schemeClr val="accent3">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Landing Page</a:t>
              </a:r>
              <a:endParaRPr lang="en-US" sz="1200" b="1" dirty="0">
                <a:latin typeface="+mj-lt"/>
              </a:endParaRPr>
            </a:p>
          </p:txBody>
        </p:sp>
        <p:sp>
          <p:nvSpPr>
            <p:cNvPr id="16" name="Rectangle 15"/>
            <p:cNvSpPr/>
            <p:nvPr/>
          </p:nvSpPr>
          <p:spPr>
            <a:xfrm>
              <a:off x="4687709" y="5791200"/>
              <a:ext cx="2170291" cy="381000"/>
            </a:xfrm>
            <a:prstGeom prst="rect">
              <a:avLst/>
            </a:prstGeom>
            <a:solidFill>
              <a:schemeClr val="accent3">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Product Page</a:t>
              </a:r>
              <a:endParaRPr lang="en-US" sz="1200" b="1" dirty="0">
                <a:latin typeface="+mj-lt"/>
              </a:endParaRPr>
            </a:p>
          </p:txBody>
        </p:sp>
        <p:cxnSp>
          <p:nvCxnSpPr>
            <p:cNvPr id="24" name="Elbow Connector 23"/>
            <p:cNvCxnSpPr>
              <a:stCxn id="8" idx="2"/>
              <a:endCxn id="16" idx="1"/>
            </p:cNvCxnSpPr>
            <p:nvPr/>
          </p:nvCxnSpPr>
          <p:spPr>
            <a:xfrm rot="16200000" flipH="1">
              <a:off x="3354614" y="4648604"/>
              <a:ext cx="2303537" cy="36265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8" idx="2"/>
              <a:endCxn id="15" idx="1"/>
            </p:cNvCxnSpPr>
            <p:nvPr/>
          </p:nvCxnSpPr>
          <p:spPr>
            <a:xfrm rot="16200000" flipH="1">
              <a:off x="3666367" y="4336851"/>
              <a:ext cx="1680030" cy="36265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 idx="2"/>
              <a:endCxn id="14" idx="1"/>
            </p:cNvCxnSpPr>
            <p:nvPr/>
          </p:nvCxnSpPr>
          <p:spPr>
            <a:xfrm rot="16200000" flipH="1">
              <a:off x="3978122" y="4025096"/>
              <a:ext cx="1056520" cy="36265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8" idx="2"/>
              <a:endCxn id="13" idx="1"/>
            </p:cNvCxnSpPr>
            <p:nvPr/>
          </p:nvCxnSpPr>
          <p:spPr>
            <a:xfrm rot="16200000" flipH="1">
              <a:off x="4289877" y="3713341"/>
              <a:ext cx="433010" cy="36265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p:cNvCxnSpPr/>
          <p:nvPr/>
        </p:nvCxnSpPr>
        <p:spPr>
          <a:xfrm flipH="1" flipV="1">
            <a:off x="6152444" y="6096000"/>
            <a:ext cx="476956" cy="173995"/>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141156" y="6269995"/>
            <a:ext cx="488244" cy="175961"/>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553200" y="6139190"/>
            <a:ext cx="1625766" cy="261610"/>
          </a:xfrm>
          <a:prstGeom prst="rect">
            <a:avLst/>
          </a:prstGeom>
          <a:solidFill>
            <a:schemeClr val="bg1"/>
          </a:solidFill>
          <a:ln>
            <a:solidFill>
              <a:schemeClr val="tx1"/>
            </a:solidFill>
          </a:ln>
        </p:spPr>
        <p:txBody>
          <a:bodyPr wrap="none" rtlCol="0">
            <a:spAutoFit/>
          </a:bodyPr>
          <a:lstStyle/>
          <a:p>
            <a:r>
              <a:rPr lang="en-US" sz="1100" dirty="0" smtClean="0">
                <a:solidFill>
                  <a:schemeClr val="bg1">
                    <a:lumMod val="50000"/>
                  </a:schemeClr>
                </a:solidFill>
              </a:rPr>
              <a:t>Custom Content Types</a:t>
            </a:r>
            <a:endParaRPr lang="en-US" sz="1100" dirty="0">
              <a:solidFill>
                <a:schemeClr val="bg1">
                  <a:lumMod val="50000"/>
                </a:schemeClr>
              </a:solidFill>
            </a:endParaRPr>
          </a:p>
        </p:txBody>
      </p:sp>
    </p:spTree>
    <p:extLst>
      <p:ext uri="{BB962C8B-B14F-4D97-AF65-F5344CB8AC3E}">
        <p14:creationId xmlns:p14="http://schemas.microsoft.com/office/powerpoint/2010/main" val="409325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Content Types</a:t>
            </a:r>
            <a:endParaRPr lang="en-US" dirty="0"/>
          </a:p>
        </p:txBody>
      </p:sp>
      <p:sp>
        <p:nvSpPr>
          <p:cNvPr id="3" name="Content Placeholder 2"/>
          <p:cNvSpPr>
            <a:spLocks noGrp="1"/>
          </p:cNvSpPr>
          <p:nvPr>
            <p:ph idx="1"/>
          </p:nvPr>
        </p:nvSpPr>
        <p:spPr/>
        <p:txBody>
          <a:bodyPr>
            <a:normAutofit/>
          </a:bodyPr>
          <a:lstStyle/>
          <a:p>
            <a:r>
              <a:rPr lang="en-US" sz="2400" dirty="0" smtClean="0"/>
              <a:t>Publishing Content Types</a:t>
            </a:r>
          </a:p>
          <a:p>
            <a:endParaRPr lang="en-US" sz="2400" dirty="0" smtClean="0"/>
          </a:p>
          <a:p>
            <a:endParaRPr lang="en-US" sz="2400" dirty="0"/>
          </a:p>
          <a:p>
            <a:endParaRPr lang="en-US" sz="2400" dirty="0" smtClean="0"/>
          </a:p>
          <a:p>
            <a:endParaRPr lang="en-US" sz="2400" dirty="0"/>
          </a:p>
          <a:p>
            <a:r>
              <a:rPr lang="en-US" sz="2400" dirty="0" smtClean="0"/>
              <a:t>Page Layout Content Types</a:t>
            </a:r>
          </a:p>
        </p:txBody>
      </p:sp>
      <p:pic>
        <p:nvPicPr>
          <p:cNvPr id="4" name="Picture 3"/>
          <p:cNvPicPr>
            <a:picLocks noChangeAspect="1"/>
          </p:cNvPicPr>
          <p:nvPr/>
        </p:nvPicPr>
        <p:blipFill>
          <a:blip r:embed="rId2"/>
          <a:stretch>
            <a:fillRect/>
          </a:stretch>
        </p:blipFill>
        <p:spPr>
          <a:xfrm>
            <a:off x="872197" y="4419600"/>
            <a:ext cx="7277100" cy="1933575"/>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838200" y="2151917"/>
            <a:ext cx="7067550" cy="1428750"/>
          </a:xfrm>
          <a:prstGeom prst="rect">
            <a:avLst/>
          </a:prstGeom>
          <a:ln>
            <a:solidFill>
              <a:schemeClr val="bg1">
                <a:lumMod val="50000"/>
              </a:schemeClr>
            </a:solidFill>
          </a:ln>
        </p:spPr>
      </p:pic>
    </p:spTree>
    <p:extLst>
      <p:ext uri="{BB962C8B-B14F-4D97-AF65-F5344CB8AC3E}">
        <p14:creationId xmlns:p14="http://schemas.microsoft.com/office/powerpoint/2010/main" val="816737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Page Content Type</a:t>
            </a:r>
            <a:endParaRPr lang="en-US" dirty="0"/>
          </a:p>
        </p:txBody>
      </p:sp>
      <p:sp>
        <p:nvSpPr>
          <p:cNvPr id="3" name="Content Placeholder 2"/>
          <p:cNvSpPr>
            <a:spLocks noGrp="1"/>
          </p:cNvSpPr>
          <p:nvPr>
            <p:ph idx="1"/>
          </p:nvPr>
        </p:nvSpPr>
        <p:spPr/>
        <p:txBody>
          <a:bodyPr/>
          <a:lstStyle/>
          <a:p>
            <a:r>
              <a:rPr lang="en-US" dirty="0" smtClean="0"/>
              <a:t>Provides common fields for all publishing pages</a:t>
            </a:r>
          </a:p>
          <a:p>
            <a:pPr lvl="1"/>
            <a:r>
              <a:rPr lang="en-US" dirty="0" smtClean="0"/>
              <a:t>Most of these site columns not intended for display</a:t>
            </a:r>
          </a:p>
          <a:p>
            <a:pPr lvl="1"/>
            <a:endParaRPr lang="en-US" dirty="0"/>
          </a:p>
        </p:txBody>
      </p:sp>
      <p:pic>
        <p:nvPicPr>
          <p:cNvPr id="4" name="Picture 3"/>
          <p:cNvPicPr>
            <a:picLocks noChangeAspect="1"/>
          </p:cNvPicPr>
          <p:nvPr/>
        </p:nvPicPr>
        <p:blipFill>
          <a:blip r:embed="rId3"/>
          <a:stretch>
            <a:fillRect/>
          </a:stretch>
        </p:blipFill>
        <p:spPr>
          <a:xfrm>
            <a:off x="609600" y="2667000"/>
            <a:ext cx="7620001" cy="923042"/>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609601" y="3800381"/>
            <a:ext cx="7620000" cy="2335804"/>
          </a:xfrm>
          <a:prstGeom prst="rect">
            <a:avLst/>
          </a:prstGeom>
          <a:ln>
            <a:solidFill>
              <a:schemeClr val="bg1">
                <a:lumMod val="50000"/>
              </a:schemeClr>
            </a:solidFill>
          </a:ln>
        </p:spPr>
      </p:pic>
    </p:spTree>
    <p:extLst>
      <p:ext uri="{BB962C8B-B14F-4D97-AF65-F5344CB8AC3E}">
        <p14:creationId xmlns:p14="http://schemas.microsoft.com/office/powerpoint/2010/main" val="2226883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Content Type</a:t>
            </a:r>
            <a:endParaRPr lang="en-US" dirty="0"/>
          </a:p>
        </p:txBody>
      </p:sp>
      <p:sp>
        <p:nvSpPr>
          <p:cNvPr id="3" name="Content Placeholder 2"/>
          <p:cNvSpPr>
            <a:spLocks noGrp="1"/>
          </p:cNvSpPr>
          <p:nvPr>
            <p:ph idx="1"/>
          </p:nvPr>
        </p:nvSpPr>
        <p:spPr/>
        <p:txBody>
          <a:bodyPr/>
          <a:lstStyle/>
          <a:p>
            <a:r>
              <a:rPr lang="en-US" dirty="0" smtClean="0"/>
              <a:t>How do you do it?</a:t>
            </a:r>
          </a:p>
          <a:p>
            <a:pPr lvl="1"/>
            <a:r>
              <a:rPr lang="en-US" dirty="0" smtClean="0"/>
              <a:t>Within site collection using browser or SPD</a:t>
            </a:r>
          </a:p>
          <a:p>
            <a:pPr lvl="1"/>
            <a:r>
              <a:rPr lang="en-US" dirty="0" smtClean="0"/>
              <a:t>In a reusable feature using Visual Studio 2010</a:t>
            </a:r>
          </a:p>
          <a:p>
            <a:pPr lvl="1"/>
            <a:endParaRPr lang="en-US" dirty="0" smtClean="0"/>
          </a:p>
          <a:p>
            <a:r>
              <a:rPr lang="en-US" dirty="0" smtClean="0"/>
              <a:t>Steps</a:t>
            </a:r>
          </a:p>
          <a:p>
            <a:pPr lvl="1"/>
            <a:r>
              <a:rPr lang="en-US" dirty="0" smtClean="0"/>
              <a:t>Create a content type that inherits from Page</a:t>
            </a:r>
          </a:p>
          <a:p>
            <a:pPr lvl="1"/>
            <a:r>
              <a:rPr lang="en-US" dirty="0" smtClean="0"/>
              <a:t>Add extra site columns to define page content</a:t>
            </a:r>
          </a:p>
          <a:p>
            <a:pPr lvl="1"/>
            <a:endParaRPr lang="en-US" dirty="0"/>
          </a:p>
          <a:p>
            <a:r>
              <a:rPr lang="en-US" dirty="0" smtClean="0"/>
              <a:t>Helpful to leverage OOB page layout columns</a:t>
            </a:r>
          </a:p>
          <a:p>
            <a:pPr lvl="1"/>
            <a:r>
              <a:rPr lang="en-US" dirty="0" smtClean="0"/>
              <a:t>Page Image, Page Content, Summary Links, etc.</a:t>
            </a:r>
            <a:endParaRPr lang="en-US" dirty="0"/>
          </a:p>
        </p:txBody>
      </p:sp>
    </p:spTree>
    <p:extLst>
      <p:ext uri="{BB962C8B-B14F-4D97-AF65-F5344CB8AC3E}">
        <p14:creationId xmlns:p14="http://schemas.microsoft.com/office/powerpoint/2010/main" val="913737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Page Layouts</a:t>
            </a:r>
          </a:p>
          <a:p>
            <a:pPr>
              <a:buFont typeface="Wingdings" panose="05000000000000000000" pitchFamily="2" charset="2"/>
              <a:buChar char="ü"/>
            </a:pPr>
            <a:r>
              <a:rPr lang="en-US" dirty="0" smtClean="0"/>
              <a:t>Creating Page-derived Content </a:t>
            </a:r>
            <a:r>
              <a:rPr lang="en-US" dirty="0"/>
              <a:t>Types</a:t>
            </a:r>
          </a:p>
          <a:p>
            <a:pPr>
              <a:buFont typeface="Wingdings" panose="05000000000000000000" pitchFamily="2" charset="2"/>
              <a:buChar char="Ø"/>
            </a:pPr>
            <a:r>
              <a:rPr lang="en-US" dirty="0" smtClean="0"/>
              <a:t>Creating </a:t>
            </a:r>
            <a:r>
              <a:rPr lang="en-US" dirty="0"/>
              <a:t>Page Layouts with SharePoint </a:t>
            </a:r>
            <a:r>
              <a:rPr lang="en-US" dirty="0" smtClean="0"/>
              <a:t>Designer</a:t>
            </a:r>
            <a:endParaRPr lang="en-US" dirty="0"/>
          </a:p>
          <a:p>
            <a:pPr>
              <a:buFont typeface="Wingdings" panose="05000000000000000000" pitchFamily="2" charset="2"/>
              <a:buChar char="§"/>
            </a:pPr>
            <a:r>
              <a:rPr lang="en-US" dirty="0" smtClean="0"/>
              <a:t>Creating </a:t>
            </a:r>
            <a:r>
              <a:rPr lang="en-US" dirty="0"/>
              <a:t>Page Layouts with Design Manger.</a:t>
            </a:r>
          </a:p>
          <a:p>
            <a:pPr>
              <a:buFont typeface="Wingdings" panose="05000000000000000000" pitchFamily="2" charset="2"/>
              <a:buChar char="§"/>
            </a:pPr>
            <a:r>
              <a:rPr lang="en-US" dirty="0" smtClean="0"/>
              <a:t>Configuring </a:t>
            </a:r>
            <a:r>
              <a:rPr lang="en-US" dirty="0"/>
              <a:t>Page Layouts in a Publishing Site</a:t>
            </a:r>
          </a:p>
        </p:txBody>
      </p:sp>
    </p:spTree>
    <p:extLst>
      <p:ext uri="{BB962C8B-B14F-4D97-AF65-F5344CB8AC3E}">
        <p14:creationId xmlns:p14="http://schemas.microsoft.com/office/powerpoint/2010/main" val="1054059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itle 643073"/>
          <p:cNvSpPr>
            <a:spLocks noGrp="1" noChangeArrowheads="1"/>
          </p:cNvSpPr>
          <p:nvPr>
            <p:ph type="title"/>
          </p:nvPr>
        </p:nvSpPr>
        <p:spPr/>
        <p:txBody>
          <a:bodyPr/>
          <a:lstStyle/>
          <a:p>
            <a:r>
              <a:rPr lang="nl-BE" smtClean="0"/>
              <a:t>Steps to Create a New Page Layout</a:t>
            </a:r>
            <a:endParaRPr lang="en-US" smtClean="0"/>
          </a:p>
        </p:txBody>
      </p:sp>
      <p:sp>
        <p:nvSpPr>
          <p:cNvPr id="643075" name="Text Placeholder 643074"/>
          <p:cNvSpPr>
            <a:spLocks noGrp="1" noChangeArrowheads="1"/>
          </p:cNvSpPr>
          <p:nvPr>
            <p:ph type="body" idx="1"/>
          </p:nvPr>
        </p:nvSpPr>
        <p:spPr/>
        <p:txBody>
          <a:bodyPr/>
          <a:lstStyle/>
          <a:p>
            <a:r>
              <a:rPr lang="nl-BE" dirty="0" smtClean="0"/>
              <a:t>Create site columns</a:t>
            </a:r>
            <a:endParaRPr lang="en-US" dirty="0" smtClean="0"/>
          </a:p>
          <a:p>
            <a:r>
              <a:rPr lang="nl-BE" dirty="0" smtClean="0"/>
              <a:t>Create content type</a:t>
            </a:r>
          </a:p>
          <a:p>
            <a:r>
              <a:rPr lang="nl-BE" dirty="0" smtClean="0"/>
              <a:t>Add created site columns to content type</a:t>
            </a:r>
          </a:p>
          <a:p>
            <a:r>
              <a:rPr lang="nl-BE" dirty="0" smtClean="0"/>
              <a:t>In the Master Page Gallery</a:t>
            </a:r>
          </a:p>
          <a:p>
            <a:pPr lvl="1"/>
            <a:r>
              <a:rPr lang="nl-BE" dirty="0" smtClean="0"/>
              <a:t>Create new Page Layout file</a:t>
            </a:r>
          </a:p>
          <a:p>
            <a:pPr lvl="1"/>
            <a:r>
              <a:rPr lang="nl-BE" dirty="0" smtClean="0"/>
              <a:t>Check-out file and edit in SharePoint Designer</a:t>
            </a:r>
          </a:p>
          <a:p>
            <a:pPr lvl="1"/>
            <a:r>
              <a:rPr lang="nl-BE" dirty="0" smtClean="0"/>
              <a:t>Populate the file with content fields</a:t>
            </a:r>
          </a:p>
          <a:p>
            <a:pPr lvl="1"/>
            <a:r>
              <a:rPr lang="nl-BE" dirty="0" smtClean="0"/>
              <a:t>Check-in and approve</a:t>
            </a:r>
          </a:p>
          <a:p>
            <a:r>
              <a:rPr lang="nl-BE" dirty="0" smtClean="0"/>
              <a:t>Use the new page layout file</a:t>
            </a:r>
          </a:p>
          <a:p>
            <a:pPr lvl="2"/>
            <a:r>
              <a:rPr lang="nl-BE" dirty="0" smtClean="0"/>
              <a:t>			</a:t>
            </a:r>
            <a:endParaRPr lang="en-US" dirty="0" smtClean="0"/>
          </a:p>
        </p:txBody>
      </p:sp>
    </p:spTree>
    <p:extLst>
      <p:ext uri="{BB962C8B-B14F-4D97-AF65-F5344CB8AC3E}">
        <p14:creationId xmlns:p14="http://schemas.microsoft.com/office/powerpoint/2010/main" val="1104108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371600" y="3294015"/>
            <a:ext cx="5410200" cy="3335385"/>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Creating a New Page Layout</a:t>
            </a:r>
            <a:endParaRPr lang="en-US" dirty="0"/>
          </a:p>
        </p:txBody>
      </p:sp>
      <p:sp>
        <p:nvSpPr>
          <p:cNvPr id="3" name="Content Placeholder 2"/>
          <p:cNvSpPr>
            <a:spLocks noGrp="1"/>
          </p:cNvSpPr>
          <p:nvPr>
            <p:ph idx="1"/>
          </p:nvPr>
        </p:nvSpPr>
        <p:spPr/>
        <p:txBody>
          <a:bodyPr>
            <a:normAutofit/>
          </a:bodyPr>
          <a:lstStyle/>
          <a:p>
            <a:r>
              <a:rPr lang="en-US" sz="2400" dirty="0" smtClean="0"/>
              <a:t>SPD provides New Page Layout command</a:t>
            </a:r>
          </a:p>
          <a:p>
            <a:pPr lvl="1"/>
            <a:r>
              <a:rPr lang="en-US" sz="2000" dirty="0" smtClean="0"/>
              <a:t>Select Page-derived content type</a:t>
            </a:r>
          </a:p>
          <a:p>
            <a:pPr lvl="1"/>
            <a:r>
              <a:rPr lang="en-US" sz="2000" dirty="0" smtClean="0"/>
              <a:t>Creating Page </a:t>
            </a:r>
            <a:r>
              <a:rPr lang="en-US" sz="2000" dirty="0" smtClean="0"/>
              <a:t>Layout </a:t>
            </a:r>
            <a:r>
              <a:rPr lang="en-US" sz="2000" dirty="0" smtClean="0"/>
              <a:t>requires content type, URL and </a:t>
            </a:r>
            <a:r>
              <a:rPr lang="en-US" sz="2000" dirty="0" smtClean="0"/>
              <a:t>Title</a:t>
            </a:r>
            <a:endParaRPr lang="en-US" sz="2000" dirty="0"/>
          </a:p>
        </p:txBody>
      </p:sp>
      <p:sp>
        <p:nvSpPr>
          <p:cNvPr id="4" name="Oval 3"/>
          <p:cNvSpPr/>
          <p:nvPr/>
        </p:nvSpPr>
        <p:spPr>
          <a:xfrm>
            <a:off x="1780477" y="3653479"/>
            <a:ext cx="495406" cy="6074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p:cNvSpPr/>
          <p:nvPr/>
        </p:nvSpPr>
        <p:spPr>
          <a:xfrm flipH="1">
            <a:off x="2202039" y="3097202"/>
            <a:ext cx="2662808" cy="1275738"/>
          </a:xfrm>
          <a:prstGeom prst="arc">
            <a:avLst/>
          </a:prstGeom>
          <a:ln w="19050">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3613663" y="2777808"/>
            <a:ext cx="2133507" cy="1914525"/>
          </a:xfrm>
          <a:prstGeom prst="rect">
            <a:avLst/>
          </a:prstGeom>
        </p:spPr>
      </p:pic>
    </p:spTree>
    <p:extLst>
      <p:ext uri="{BB962C8B-B14F-4D97-AF65-F5344CB8AC3E}">
        <p14:creationId xmlns:p14="http://schemas.microsoft.com/office/powerpoint/2010/main" val="2578651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Page Layout with SharePoint Designer</a:t>
            </a:r>
            <a:endParaRPr lang="en-US" dirty="0"/>
          </a:p>
        </p:txBody>
      </p:sp>
    </p:spTree>
    <p:extLst>
      <p:ext uri="{BB962C8B-B14F-4D97-AF65-F5344CB8AC3E}">
        <p14:creationId xmlns:p14="http://schemas.microsoft.com/office/powerpoint/2010/main" val="2794084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Overview of Page Layouts</a:t>
            </a:r>
          </a:p>
          <a:p>
            <a:pPr>
              <a:buFont typeface="Wingdings" panose="05000000000000000000" pitchFamily="2" charset="2"/>
              <a:buChar char="§"/>
            </a:pPr>
            <a:r>
              <a:rPr lang="en-US" dirty="0" smtClean="0"/>
              <a:t>Creating Page-derived Content </a:t>
            </a:r>
            <a:r>
              <a:rPr lang="en-US" dirty="0"/>
              <a:t>Types</a:t>
            </a:r>
          </a:p>
          <a:p>
            <a:pPr>
              <a:buFont typeface="Wingdings" panose="05000000000000000000" pitchFamily="2" charset="2"/>
              <a:buChar char="§"/>
            </a:pPr>
            <a:r>
              <a:rPr lang="en-US" dirty="0" smtClean="0"/>
              <a:t>Creating </a:t>
            </a:r>
            <a:r>
              <a:rPr lang="en-US" dirty="0"/>
              <a:t>Page Layouts with SharePoint </a:t>
            </a:r>
            <a:r>
              <a:rPr lang="en-US" dirty="0" smtClean="0"/>
              <a:t>Designer</a:t>
            </a:r>
            <a:endParaRPr lang="en-US" dirty="0"/>
          </a:p>
          <a:p>
            <a:pPr>
              <a:buFont typeface="Wingdings" panose="05000000000000000000" pitchFamily="2" charset="2"/>
              <a:buChar char="§"/>
            </a:pPr>
            <a:r>
              <a:rPr lang="en-US" dirty="0" smtClean="0"/>
              <a:t>Creating </a:t>
            </a:r>
            <a:r>
              <a:rPr lang="en-US" dirty="0"/>
              <a:t>Page Layouts with Design Manger.</a:t>
            </a:r>
          </a:p>
          <a:p>
            <a:pPr>
              <a:buFont typeface="Wingdings" panose="05000000000000000000" pitchFamily="2" charset="2"/>
              <a:buChar char="§"/>
            </a:pPr>
            <a:r>
              <a:rPr lang="en-US" dirty="0" smtClean="0"/>
              <a:t>Configuring </a:t>
            </a:r>
            <a:r>
              <a:rPr lang="en-US" dirty="0"/>
              <a:t>Page Layouts in a Publishing Site</a:t>
            </a:r>
          </a:p>
        </p:txBody>
      </p:sp>
    </p:spTree>
    <p:extLst>
      <p:ext uri="{BB962C8B-B14F-4D97-AF65-F5344CB8AC3E}">
        <p14:creationId xmlns:p14="http://schemas.microsoft.com/office/powerpoint/2010/main" val="1814128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Page Layouts</a:t>
            </a:r>
          </a:p>
          <a:p>
            <a:pPr>
              <a:buFont typeface="Wingdings" panose="05000000000000000000" pitchFamily="2" charset="2"/>
              <a:buChar char="ü"/>
            </a:pPr>
            <a:r>
              <a:rPr lang="en-US" dirty="0" smtClean="0"/>
              <a:t>Creating Page-derived Content </a:t>
            </a:r>
            <a:r>
              <a:rPr lang="en-US" dirty="0"/>
              <a:t>Types</a:t>
            </a:r>
          </a:p>
          <a:p>
            <a:pPr>
              <a:buFont typeface="Wingdings" panose="05000000000000000000" pitchFamily="2" charset="2"/>
              <a:buChar char="ü"/>
            </a:pPr>
            <a:r>
              <a:rPr lang="en-US" dirty="0" smtClean="0"/>
              <a:t>Creating </a:t>
            </a:r>
            <a:r>
              <a:rPr lang="en-US" dirty="0"/>
              <a:t>Page Layouts with SharePoint </a:t>
            </a:r>
            <a:r>
              <a:rPr lang="en-US" dirty="0" smtClean="0"/>
              <a:t>Designer</a:t>
            </a:r>
            <a:endParaRPr lang="en-US" dirty="0"/>
          </a:p>
          <a:p>
            <a:pPr>
              <a:buFont typeface="Wingdings" panose="05000000000000000000" pitchFamily="2" charset="2"/>
              <a:buChar char="Ø"/>
            </a:pPr>
            <a:r>
              <a:rPr lang="en-US" dirty="0" smtClean="0"/>
              <a:t>Creating </a:t>
            </a:r>
            <a:r>
              <a:rPr lang="en-US" dirty="0"/>
              <a:t>Page Layouts with Design Manger.</a:t>
            </a:r>
          </a:p>
          <a:p>
            <a:pPr>
              <a:buFont typeface="Wingdings" panose="05000000000000000000" pitchFamily="2" charset="2"/>
              <a:buChar char="§"/>
            </a:pPr>
            <a:r>
              <a:rPr lang="en-US" dirty="0" smtClean="0"/>
              <a:t>Configuring </a:t>
            </a:r>
            <a:r>
              <a:rPr lang="en-US" dirty="0"/>
              <a:t>Page Layouts in a Publishing Site</a:t>
            </a:r>
          </a:p>
        </p:txBody>
      </p:sp>
    </p:spTree>
    <p:extLst>
      <p:ext uri="{BB962C8B-B14F-4D97-AF65-F5344CB8AC3E}">
        <p14:creationId xmlns:p14="http://schemas.microsoft.com/office/powerpoint/2010/main" val="3975925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a:t>
            </a:r>
            <a:r>
              <a:rPr lang="en-US" dirty="0" smtClean="0"/>
              <a:t>new Page </a:t>
            </a:r>
            <a:r>
              <a:rPr lang="en-US" dirty="0"/>
              <a:t>Layout with </a:t>
            </a:r>
            <a:r>
              <a:rPr lang="en-US" dirty="0" smtClean="0"/>
              <a:t>Design Manager</a:t>
            </a:r>
            <a:endParaRPr lang="en-US" dirty="0"/>
          </a:p>
        </p:txBody>
      </p:sp>
    </p:spTree>
    <p:extLst>
      <p:ext uri="{BB962C8B-B14F-4D97-AF65-F5344CB8AC3E}">
        <p14:creationId xmlns:p14="http://schemas.microsoft.com/office/powerpoint/2010/main" val="2476634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Page Layouts</a:t>
            </a:r>
          </a:p>
          <a:p>
            <a:pPr>
              <a:buFont typeface="Wingdings" panose="05000000000000000000" pitchFamily="2" charset="2"/>
              <a:buChar char="ü"/>
            </a:pPr>
            <a:r>
              <a:rPr lang="en-US" dirty="0" smtClean="0"/>
              <a:t>Creating Page-derived Content </a:t>
            </a:r>
            <a:r>
              <a:rPr lang="en-US" dirty="0"/>
              <a:t>Types</a:t>
            </a:r>
          </a:p>
          <a:p>
            <a:pPr>
              <a:buFont typeface="Wingdings" panose="05000000000000000000" pitchFamily="2" charset="2"/>
              <a:buChar char="ü"/>
            </a:pPr>
            <a:r>
              <a:rPr lang="en-US" dirty="0" smtClean="0"/>
              <a:t>Creating </a:t>
            </a:r>
            <a:r>
              <a:rPr lang="en-US" dirty="0"/>
              <a:t>Page Layouts with SharePoint </a:t>
            </a:r>
            <a:r>
              <a:rPr lang="en-US" dirty="0" smtClean="0"/>
              <a:t>Designer</a:t>
            </a:r>
            <a:endParaRPr lang="en-US" dirty="0"/>
          </a:p>
          <a:p>
            <a:pPr>
              <a:buFont typeface="Wingdings" panose="05000000000000000000" pitchFamily="2" charset="2"/>
              <a:buChar char="ü"/>
            </a:pPr>
            <a:r>
              <a:rPr lang="en-US" dirty="0" smtClean="0"/>
              <a:t>Creating </a:t>
            </a:r>
            <a:r>
              <a:rPr lang="en-US" dirty="0"/>
              <a:t>Page Layouts with Design Manger.</a:t>
            </a:r>
          </a:p>
          <a:p>
            <a:pPr>
              <a:buFont typeface="Wingdings" panose="05000000000000000000" pitchFamily="2" charset="2"/>
              <a:buChar char="Ø"/>
            </a:pPr>
            <a:r>
              <a:rPr lang="en-US" dirty="0" smtClean="0"/>
              <a:t>Configuring </a:t>
            </a:r>
            <a:r>
              <a:rPr lang="en-US" dirty="0"/>
              <a:t>Page Layouts in a Publishing Site</a:t>
            </a:r>
          </a:p>
        </p:txBody>
      </p:sp>
    </p:spTree>
    <p:extLst>
      <p:ext uri="{BB962C8B-B14F-4D97-AF65-F5344CB8AC3E}">
        <p14:creationId xmlns:p14="http://schemas.microsoft.com/office/powerpoint/2010/main" val="3528295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Page Layouts for a Site</a:t>
            </a:r>
            <a:endParaRPr lang="en-US" dirty="0"/>
          </a:p>
        </p:txBody>
      </p:sp>
      <p:pic>
        <p:nvPicPr>
          <p:cNvPr id="3" name="Picture 2"/>
          <p:cNvPicPr>
            <a:picLocks noChangeAspect="1"/>
          </p:cNvPicPr>
          <p:nvPr/>
        </p:nvPicPr>
        <p:blipFill>
          <a:blip r:embed="rId3"/>
          <a:stretch>
            <a:fillRect/>
          </a:stretch>
        </p:blipFill>
        <p:spPr>
          <a:xfrm>
            <a:off x="293055" y="1371600"/>
            <a:ext cx="8469945" cy="4038600"/>
          </a:xfrm>
          <a:prstGeom prst="rect">
            <a:avLst/>
          </a:prstGeom>
          <a:ln>
            <a:solidFill>
              <a:schemeClr val="bg1">
                <a:lumMod val="50000"/>
              </a:schemeClr>
            </a:solidFill>
          </a:ln>
        </p:spPr>
      </p:pic>
    </p:spTree>
    <p:extLst>
      <p:ext uri="{BB962C8B-B14F-4D97-AF65-F5344CB8AC3E}">
        <p14:creationId xmlns:p14="http://schemas.microsoft.com/office/powerpoint/2010/main" val="3050932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Page Layouts for use in a Specific </a:t>
            </a:r>
            <a:r>
              <a:rPr lang="en-US" dirty="0" err="1" smtClean="0"/>
              <a:t>SIte</a:t>
            </a:r>
            <a:endParaRPr lang="en-US" dirty="0"/>
          </a:p>
        </p:txBody>
      </p:sp>
    </p:spTree>
    <p:extLst>
      <p:ext uri="{BB962C8B-B14F-4D97-AF65-F5344CB8AC3E}">
        <p14:creationId xmlns:p14="http://schemas.microsoft.com/office/powerpoint/2010/main" val="1067142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Page Layouts</a:t>
            </a:r>
          </a:p>
          <a:p>
            <a:pPr>
              <a:buFont typeface="Wingdings" panose="05000000000000000000" pitchFamily="2" charset="2"/>
              <a:buChar char="ü"/>
            </a:pPr>
            <a:r>
              <a:rPr lang="en-US" dirty="0" smtClean="0"/>
              <a:t>Creating Page-derived Content </a:t>
            </a:r>
            <a:r>
              <a:rPr lang="en-US" dirty="0"/>
              <a:t>Types</a:t>
            </a:r>
          </a:p>
          <a:p>
            <a:pPr>
              <a:buFont typeface="Wingdings" panose="05000000000000000000" pitchFamily="2" charset="2"/>
              <a:buChar char="ü"/>
            </a:pPr>
            <a:r>
              <a:rPr lang="en-US" dirty="0" smtClean="0"/>
              <a:t>Creating </a:t>
            </a:r>
            <a:r>
              <a:rPr lang="en-US" dirty="0"/>
              <a:t>Page Layouts with SharePoint </a:t>
            </a:r>
            <a:r>
              <a:rPr lang="en-US" dirty="0" smtClean="0"/>
              <a:t>Designer</a:t>
            </a:r>
            <a:endParaRPr lang="en-US" dirty="0"/>
          </a:p>
          <a:p>
            <a:pPr>
              <a:buFont typeface="Wingdings" panose="05000000000000000000" pitchFamily="2" charset="2"/>
              <a:buChar char="ü"/>
            </a:pPr>
            <a:r>
              <a:rPr lang="en-US" dirty="0" smtClean="0"/>
              <a:t>Creating </a:t>
            </a:r>
            <a:r>
              <a:rPr lang="en-US" dirty="0"/>
              <a:t>Page Layouts with Design Manger.</a:t>
            </a:r>
          </a:p>
          <a:p>
            <a:pPr>
              <a:buFont typeface="Wingdings" panose="05000000000000000000" pitchFamily="2" charset="2"/>
              <a:buChar char="ü"/>
            </a:pPr>
            <a:r>
              <a:rPr lang="en-US" dirty="0" smtClean="0"/>
              <a:t>Configuring </a:t>
            </a:r>
            <a:r>
              <a:rPr lang="en-US" dirty="0"/>
              <a:t>Page Layouts in a Publishing Site</a:t>
            </a:r>
          </a:p>
        </p:txBody>
      </p:sp>
    </p:spTree>
    <p:extLst>
      <p:ext uri="{BB962C8B-B14F-4D97-AF65-F5344CB8AC3E}">
        <p14:creationId xmlns:p14="http://schemas.microsoft.com/office/powerpoint/2010/main" val="1420101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Page Layouts</a:t>
            </a:r>
            <a:endParaRPr lang="en-US" dirty="0"/>
          </a:p>
        </p:txBody>
      </p:sp>
      <p:sp>
        <p:nvSpPr>
          <p:cNvPr id="13" name="Content Placeholder 12"/>
          <p:cNvSpPr>
            <a:spLocks noGrp="1"/>
          </p:cNvSpPr>
          <p:nvPr>
            <p:ph idx="1"/>
          </p:nvPr>
        </p:nvSpPr>
        <p:spPr/>
        <p:txBody>
          <a:bodyPr/>
          <a:lstStyle/>
          <a:p>
            <a:r>
              <a:rPr lang="en-US" dirty="0" smtClean="0"/>
              <a:t>Page layouts are publishing page templates</a:t>
            </a:r>
          </a:p>
          <a:p>
            <a:pPr lvl="1"/>
            <a:r>
              <a:rPr lang="en-US" dirty="0" smtClean="0"/>
              <a:t>They extend template layout of an existing master page</a:t>
            </a:r>
          </a:p>
          <a:p>
            <a:pPr lvl="1"/>
            <a:r>
              <a:rPr lang="en-US" dirty="0" smtClean="0"/>
              <a:t>They define constrains for content to be added &amp; edited</a:t>
            </a:r>
          </a:p>
          <a:p>
            <a:pPr lvl="1"/>
            <a:r>
              <a:rPr lang="en-US" dirty="0" smtClean="0"/>
              <a:t>They define layout for editing mode and display mode</a:t>
            </a:r>
          </a:p>
        </p:txBody>
      </p:sp>
      <p:sp>
        <p:nvSpPr>
          <p:cNvPr id="2" name="Rectangle 1"/>
          <p:cNvSpPr/>
          <p:nvPr/>
        </p:nvSpPr>
        <p:spPr>
          <a:xfrm>
            <a:off x="2590800" y="3505200"/>
            <a:ext cx="30480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t>seattle</a:t>
            </a:r>
            <a:r>
              <a:rPr lang="en-US" sz="1400" b="1" dirty="0" smtClean="0"/>
              <a:t>.master</a:t>
            </a:r>
            <a:endParaRPr lang="en-US" sz="1400" b="1" dirty="0"/>
          </a:p>
        </p:txBody>
      </p:sp>
      <p:cxnSp>
        <p:nvCxnSpPr>
          <p:cNvPr id="4" name="Straight Connector 3"/>
          <p:cNvCxnSpPr/>
          <p:nvPr/>
        </p:nvCxnSpPr>
        <p:spPr>
          <a:xfrm flipH="1">
            <a:off x="2590800" y="3886200"/>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514600" y="3886200"/>
            <a:ext cx="457200" cy="1600200"/>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48000" y="3962400"/>
            <a:ext cx="2514600" cy="2286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Products.aspx</a:t>
            </a:r>
            <a:endParaRPr lang="en-US" sz="1200" b="1" dirty="0"/>
          </a:p>
        </p:txBody>
      </p:sp>
      <p:sp>
        <p:nvSpPr>
          <p:cNvPr id="10" name="Rectangle 9"/>
          <p:cNvSpPr/>
          <p:nvPr/>
        </p:nvSpPr>
        <p:spPr>
          <a:xfrm>
            <a:off x="3124200" y="4572000"/>
            <a:ext cx="1529644" cy="1524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CC"/>
                </a:solidFill>
              </a:rPr>
              <a:t>Product Description</a:t>
            </a:r>
            <a:endParaRPr lang="en-US" sz="1000" dirty="0">
              <a:solidFill>
                <a:srgbClr val="FFFFCC"/>
              </a:solidFill>
            </a:endParaRPr>
          </a:p>
        </p:txBody>
      </p:sp>
      <p:sp>
        <p:nvSpPr>
          <p:cNvPr id="11" name="Rectangle 10"/>
          <p:cNvSpPr/>
          <p:nvPr/>
        </p:nvSpPr>
        <p:spPr>
          <a:xfrm>
            <a:off x="3124200" y="4267200"/>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CC"/>
                </a:solidFill>
              </a:rPr>
              <a:t>Product Name</a:t>
            </a:r>
            <a:endParaRPr lang="en-US" sz="1000" dirty="0">
              <a:solidFill>
                <a:srgbClr val="FFFFCC"/>
              </a:solidFill>
            </a:endParaRPr>
          </a:p>
        </p:txBody>
      </p:sp>
      <p:sp>
        <p:nvSpPr>
          <p:cNvPr id="12" name="Rectangle 11"/>
          <p:cNvSpPr/>
          <p:nvPr/>
        </p:nvSpPr>
        <p:spPr>
          <a:xfrm>
            <a:off x="4724400" y="45720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CC"/>
                </a:solidFill>
              </a:rPr>
              <a:t>Product Picture</a:t>
            </a:r>
            <a:endParaRPr lang="en-US" sz="1000" dirty="0">
              <a:solidFill>
                <a:srgbClr val="FFFFCC"/>
              </a:solidFill>
            </a:endParaRPr>
          </a:p>
        </p:txBody>
      </p:sp>
      <p:sp>
        <p:nvSpPr>
          <p:cNvPr id="14" name="Rectangle 13"/>
          <p:cNvSpPr/>
          <p:nvPr/>
        </p:nvSpPr>
        <p:spPr>
          <a:xfrm>
            <a:off x="4724400" y="5257800"/>
            <a:ext cx="762000" cy="8382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CC"/>
                </a:solidFill>
              </a:rPr>
              <a:t>Product Discounts</a:t>
            </a:r>
            <a:endParaRPr lang="en-US" sz="1000" dirty="0">
              <a:solidFill>
                <a:srgbClr val="FFFFCC"/>
              </a:solidFill>
            </a:endParaRPr>
          </a:p>
        </p:txBody>
      </p:sp>
      <p:cxnSp>
        <p:nvCxnSpPr>
          <p:cNvPr id="15" name="Straight Connector 14"/>
          <p:cNvCxnSpPr/>
          <p:nvPr/>
        </p:nvCxnSpPr>
        <p:spPr>
          <a:xfrm flipH="1">
            <a:off x="2590800" y="6324600"/>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727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Page Layouts and Content Types</a:t>
            </a:r>
            <a:endParaRPr lang="en-US" dirty="0"/>
          </a:p>
        </p:txBody>
      </p:sp>
      <p:sp>
        <p:nvSpPr>
          <p:cNvPr id="13" name="Content Placeholder 12"/>
          <p:cNvSpPr>
            <a:spLocks noGrp="1"/>
          </p:cNvSpPr>
          <p:nvPr>
            <p:ph idx="1"/>
          </p:nvPr>
        </p:nvSpPr>
        <p:spPr/>
        <p:txBody>
          <a:bodyPr/>
          <a:lstStyle/>
          <a:p>
            <a:r>
              <a:rPr lang="en-US" dirty="0"/>
              <a:t>Each page layout is based on a content type</a:t>
            </a:r>
          </a:p>
          <a:p>
            <a:pPr lvl="1"/>
            <a:r>
              <a:rPr lang="en-US" dirty="0"/>
              <a:t>Content type defines collection of site columns</a:t>
            </a:r>
          </a:p>
          <a:p>
            <a:pPr lvl="1"/>
            <a:r>
              <a:rPr lang="en-US" dirty="0"/>
              <a:t>Page layout has field control bound to each site column</a:t>
            </a:r>
          </a:p>
          <a:p>
            <a:pPr lvl="1"/>
            <a:r>
              <a:rPr lang="en-US" dirty="0"/>
              <a:t>Page layout may optionally include Web Part zone(s)</a:t>
            </a:r>
          </a:p>
        </p:txBody>
      </p:sp>
      <p:cxnSp>
        <p:nvCxnSpPr>
          <p:cNvPr id="5" name="Straight Connector 4"/>
          <p:cNvCxnSpPr/>
          <p:nvPr/>
        </p:nvCxnSpPr>
        <p:spPr>
          <a:xfrm flipH="1">
            <a:off x="838200" y="3336662"/>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295400" y="3412862"/>
            <a:ext cx="2514600" cy="2667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ProductLayout.aspx</a:t>
            </a:r>
            <a:endParaRPr lang="en-US" sz="1200" b="1" dirty="0"/>
          </a:p>
        </p:txBody>
      </p:sp>
      <p:sp>
        <p:nvSpPr>
          <p:cNvPr id="9" name="Rectangle 8"/>
          <p:cNvSpPr/>
          <p:nvPr/>
        </p:nvSpPr>
        <p:spPr>
          <a:xfrm>
            <a:off x="1371600" y="4022462"/>
            <a:ext cx="1529644" cy="1524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2</a:t>
            </a:r>
            <a:endParaRPr lang="en-US" sz="1000" b="1" dirty="0">
              <a:solidFill>
                <a:srgbClr val="FFFFCC"/>
              </a:solidFill>
            </a:endParaRPr>
          </a:p>
        </p:txBody>
      </p:sp>
      <p:sp>
        <p:nvSpPr>
          <p:cNvPr id="10" name="Rectangle 9"/>
          <p:cNvSpPr/>
          <p:nvPr/>
        </p:nvSpPr>
        <p:spPr>
          <a:xfrm>
            <a:off x="1371600" y="3717662"/>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1</a:t>
            </a:r>
            <a:endParaRPr lang="en-US" sz="1000" b="1" dirty="0">
              <a:solidFill>
                <a:srgbClr val="FFFFCC"/>
              </a:solidFill>
            </a:endParaRPr>
          </a:p>
        </p:txBody>
      </p:sp>
      <p:sp>
        <p:nvSpPr>
          <p:cNvPr id="11" name="Rectangle 10"/>
          <p:cNvSpPr/>
          <p:nvPr/>
        </p:nvSpPr>
        <p:spPr>
          <a:xfrm>
            <a:off x="2971800" y="40224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3</a:t>
            </a:r>
            <a:endParaRPr lang="en-US" sz="1000" b="1" dirty="0">
              <a:solidFill>
                <a:srgbClr val="FFFFCC"/>
              </a:solidFill>
            </a:endParaRPr>
          </a:p>
        </p:txBody>
      </p:sp>
      <p:sp>
        <p:nvSpPr>
          <p:cNvPr id="12" name="Rectangle 11"/>
          <p:cNvSpPr/>
          <p:nvPr/>
        </p:nvSpPr>
        <p:spPr>
          <a:xfrm>
            <a:off x="2971800" y="4708262"/>
            <a:ext cx="762000" cy="8382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4</a:t>
            </a:r>
            <a:endParaRPr lang="en-US" sz="1000" b="1" dirty="0">
              <a:solidFill>
                <a:srgbClr val="FFFFCC"/>
              </a:solidFill>
            </a:endParaRPr>
          </a:p>
        </p:txBody>
      </p:sp>
      <p:sp>
        <p:nvSpPr>
          <p:cNvPr id="15" name="Rectangle 14"/>
          <p:cNvSpPr/>
          <p:nvPr/>
        </p:nvSpPr>
        <p:spPr>
          <a:xfrm>
            <a:off x="1371600" y="5622662"/>
            <a:ext cx="2362200" cy="381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Web Part zone</a:t>
            </a:r>
            <a:endParaRPr lang="en-US" sz="1000" b="1" dirty="0"/>
          </a:p>
        </p:txBody>
      </p:sp>
      <p:sp>
        <p:nvSpPr>
          <p:cNvPr id="16" name="Rectangle 15"/>
          <p:cNvSpPr/>
          <p:nvPr/>
        </p:nvSpPr>
        <p:spPr>
          <a:xfrm>
            <a:off x="4572000" y="4403462"/>
            <a:ext cx="3810000" cy="14097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 Page content type</a:t>
            </a:r>
            <a:endParaRPr lang="en-US" sz="1200" b="1" dirty="0"/>
          </a:p>
        </p:txBody>
      </p:sp>
      <p:sp>
        <p:nvSpPr>
          <p:cNvPr id="18" name="Rectangle 17"/>
          <p:cNvSpPr/>
          <p:nvPr/>
        </p:nvSpPr>
        <p:spPr>
          <a:xfrm>
            <a:off x="4724400" y="4708262"/>
            <a:ext cx="3505200" cy="990600"/>
          </a:xfrm>
          <a:prstGeom prst="rect">
            <a:avLst/>
          </a:prstGeom>
          <a:solidFill>
            <a:schemeClr val="accent5">
              <a:lumMod val="50000"/>
            </a:schemeClr>
          </a:solid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i="1" dirty="0" smtClean="0"/>
              <a:t>Site Columns (aka Fields collection)</a:t>
            </a:r>
            <a:endParaRPr lang="en-US" sz="1000" i="1" dirty="0"/>
          </a:p>
        </p:txBody>
      </p:sp>
      <p:sp>
        <p:nvSpPr>
          <p:cNvPr id="19" name="Rectangle 18"/>
          <p:cNvSpPr/>
          <p:nvPr/>
        </p:nvSpPr>
        <p:spPr>
          <a:xfrm>
            <a:off x="4800600" y="49368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1</a:t>
            </a:r>
            <a:endParaRPr lang="en-US" sz="1000" b="1" dirty="0">
              <a:solidFill>
                <a:srgbClr val="FFFFCC"/>
              </a:solidFill>
            </a:endParaRPr>
          </a:p>
        </p:txBody>
      </p:sp>
      <p:sp>
        <p:nvSpPr>
          <p:cNvPr id="20" name="Rectangle 19"/>
          <p:cNvSpPr/>
          <p:nvPr/>
        </p:nvSpPr>
        <p:spPr>
          <a:xfrm>
            <a:off x="5638800" y="49368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2</a:t>
            </a:r>
            <a:endParaRPr lang="en-US" sz="1000" b="1" dirty="0">
              <a:solidFill>
                <a:srgbClr val="FFFFCC"/>
              </a:solidFill>
            </a:endParaRPr>
          </a:p>
        </p:txBody>
      </p:sp>
      <p:sp>
        <p:nvSpPr>
          <p:cNvPr id="21" name="Rectangle 20"/>
          <p:cNvSpPr/>
          <p:nvPr/>
        </p:nvSpPr>
        <p:spPr>
          <a:xfrm>
            <a:off x="6477000" y="49368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3</a:t>
            </a:r>
            <a:endParaRPr lang="en-US" sz="1000" b="1" dirty="0">
              <a:solidFill>
                <a:srgbClr val="FFFFCC"/>
              </a:solidFill>
            </a:endParaRPr>
          </a:p>
        </p:txBody>
      </p:sp>
      <p:sp>
        <p:nvSpPr>
          <p:cNvPr id="22" name="Rectangle 21"/>
          <p:cNvSpPr/>
          <p:nvPr/>
        </p:nvSpPr>
        <p:spPr>
          <a:xfrm>
            <a:off x="7315200" y="49368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4</a:t>
            </a:r>
            <a:endParaRPr lang="en-US" sz="1000" b="1" dirty="0">
              <a:solidFill>
                <a:srgbClr val="FFFFCC"/>
              </a:solidFill>
            </a:endParaRPr>
          </a:p>
        </p:txBody>
      </p:sp>
      <p:sp>
        <p:nvSpPr>
          <p:cNvPr id="2" name="Freeform 1"/>
          <p:cNvSpPr/>
          <p:nvPr/>
        </p:nvSpPr>
        <p:spPr>
          <a:xfrm>
            <a:off x="3598333" y="3836195"/>
            <a:ext cx="1591734" cy="1241778"/>
          </a:xfrm>
          <a:custGeom>
            <a:avLst/>
            <a:gdLst>
              <a:gd name="connsiteX0" fmla="*/ 0 w 1591734"/>
              <a:gd name="connsiteY0" fmla="*/ 0 h 1241778"/>
              <a:gd name="connsiteX1" fmla="*/ 1196623 w 1591734"/>
              <a:gd name="connsiteY1" fmla="*/ 304800 h 1241778"/>
              <a:gd name="connsiteX2" fmla="*/ 1591734 w 1591734"/>
              <a:gd name="connsiteY2" fmla="*/ 1241778 h 1241778"/>
            </a:gdLst>
            <a:ahLst/>
            <a:cxnLst>
              <a:cxn ang="0">
                <a:pos x="connsiteX0" y="connsiteY0"/>
              </a:cxn>
              <a:cxn ang="0">
                <a:pos x="connsiteX1" y="connsiteY1"/>
              </a:cxn>
              <a:cxn ang="0">
                <a:pos x="connsiteX2" y="connsiteY2"/>
              </a:cxn>
            </a:cxnLst>
            <a:rect l="l" t="t" r="r" b="b"/>
            <a:pathLst>
              <a:path w="1591734" h="1241778">
                <a:moveTo>
                  <a:pt x="0" y="0"/>
                </a:moveTo>
                <a:cubicBezTo>
                  <a:pt x="465667" y="48918"/>
                  <a:pt x="931334" y="97837"/>
                  <a:pt x="1196623" y="304800"/>
                </a:cubicBezTo>
                <a:cubicBezTo>
                  <a:pt x="1461912" y="511763"/>
                  <a:pt x="1526823" y="876770"/>
                  <a:pt x="1591734" y="1241778"/>
                </a:cubicBezTo>
              </a:path>
            </a:pathLst>
          </a:custGeom>
          <a:ln w="28575">
            <a:solidFill>
              <a:srgbClr val="FF0000">
                <a:alpha val="50196"/>
              </a:srgb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Freeform 2"/>
          <p:cNvSpPr/>
          <p:nvPr/>
        </p:nvSpPr>
        <p:spPr>
          <a:xfrm>
            <a:off x="2492022" y="5145706"/>
            <a:ext cx="3546399" cy="1178894"/>
          </a:xfrm>
          <a:custGeom>
            <a:avLst/>
            <a:gdLst>
              <a:gd name="connsiteX0" fmla="*/ 0 w 3546399"/>
              <a:gd name="connsiteY0" fmla="*/ 0 h 1178894"/>
              <a:gd name="connsiteX1" fmla="*/ 2968978 w 3546399"/>
              <a:gd name="connsiteY1" fmla="*/ 1174045 h 1178894"/>
              <a:gd name="connsiteX2" fmla="*/ 3544711 w 3546399"/>
              <a:gd name="connsiteY2" fmla="*/ 338667 h 1178894"/>
            </a:gdLst>
            <a:ahLst/>
            <a:cxnLst>
              <a:cxn ang="0">
                <a:pos x="connsiteX0" y="connsiteY0"/>
              </a:cxn>
              <a:cxn ang="0">
                <a:pos x="connsiteX1" y="connsiteY1"/>
              </a:cxn>
              <a:cxn ang="0">
                <a:pos x="connsiteX2" y="connsiteY2"/>
              </a:cxn>
            </a:cxnLst>
            <a:rect l="l" t="t" r="r" b="b"/>
            <a:pathLst>
              <a:path w="3546399" h="1178894">
                <a:moveTo>
                  <a:pt x="0" y="0"/>
                </a:moveTo>
                <a:cubicBezTo>
                  <a:pt x="1189096" y="558800"/>
                  <a:pt x="2378193" y="1117601"/>
                  <a:pt x="2968978" y="1174045"/>
                </a:cubicBezTo>
                <a:cubicBezTo>
                  <a:pt x="3559763" y="1230490"/>
                  <a:pt x="3552237" y="784578"/>
                  <a:pt x="3544711" y="338667"/>
                </a:cubicBezTo>
              </a:path>
            </a:pathLst>
          </a:custGeom>
          <a:ln w="28575">
            <a:solidFill>
              <a:srgbClr val="FF0000">
                <a:alpha val="50196"/>
              </a:srgb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3598333" y="4022462"/>
            <a:ext cx="3239911" cy="1089378"/>
          </a:xfrm>
          <a:custGeom>
            <a:avLst/>
            <a:gdLst>
              <a:gd name="connsiteX0" fmla="*/ 0 w 3375377"/>
              <a:gd name="connsiteY0" fmla="*/ 155801 h 900868"/>
              <a:gd name="connsiteX1" fmla="*/ 2460977 w 3375377"/>
              <a:gd name="connsiteY1" fmla="*/ 54201 h 900868"/>
              <a:gd name="connsiteX2" fmla="*/ 3375377 w 3375377"/>
              <a:gd name="connsiteY2" fmla="*/ 900868 h 900868"/>
            </a:gdLst>
            <a:ahLst/>
            <a:cxnLst>
              <a:cxn ang="0">
                <a:pos x="connsiteX0" y="connsiteY0"/>
              </a:cxn>
              <a:cxn ang="0">
                <a:pos x="connsiteX1" y="connsiteY1"/>
              </a:cxn>
              <a:cxn ang="0">
                <a:pos x="connsiteX2" y="connsiteY2"/>
              </a:cxn>
            </a:cxnLst>
            <a:rect l="l" t="t" r="r" b="b"/>
            <a:pathLst>
              <a:path w="3375377" h="900868">
                <a:moveTo>
                  <a:pt x="0" y="155801"/>
                </a:moveTo>
                <a:cubicBezTo>
                  <a:pt x="949207" y="42912"/>
                  <a:pt x="1898414" y="-69977"/>
                  <a:pt x="2460977" y="54201"/>
                </a:cubicBezTo>
                <a:cubicBezTo>
                  <a:pt x="3023540" y="178379"/>
                  <a:pt x="3199458" y="539623"/>
                  <a:pt x="3375377" y="900868"/>
                </a:cubicBezTo>
              </a:path>
            </a:pathLst>
          </a:custGeom>
          <a:ln w="28575">
            <a:solidFill>
              <a:srgbClr val="FF0000">
                <a:alpha val="50196"/>
              </a:srgb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3352800" y="5360195"/>
            <a:ext cx="4665155" cy="881483"/>
          </a:xfrm>
          <a:custGeom>
            <a:avLst/>
            <a:gdLst>
              <a:gd name="connsiteX0" fmla="*/ 0 w 4487355"/>
              <a:gd name="connsiteY0" fmla="*/ 0 h 881483"/>
              <a:gd name="connsiteX1" fmla="*/ 4018844 w 4487355"/>
              <a:gd name="connsiteY1" fmla="*/ 880534 h 881483"/>
              <a:gd name="connsiteX2" fmla="*/ 4244622 w 4487355"/>
              <a:gd name="connsiteY2" fmla="*/ 135467 h 881483"/>
            </a:gdLst>
            <a:ahLst/>
            <a:cxnLst>
              <a:cxn ang="0">
                <a:pos x="connsiteX0" y="connsiteY0"/>
              </a:cxn>
              <a:cxn ang="0">
                <a:pos x="connsiteX1" y="connsiteY1"/>
              </a:cxn>
              <a:cxn ang="0">
                <a:pos x="connsiteX2" y="connsiteY2"/>
              </a:cxn>
            </a:cxnLst>
            <a:rect l="l" t="t" r="r" b="b"/>
            <a:pathLst>
              <a:path w="4487355" h="881483">
                <a:moveTo>
                  <a:pt x="0" y="0"/>
                </a:moveTo>
                <a:cubicBezTo>
                  <a:pt x="1655703" y="428978"/>
                  <a:pt x="3311407" y="857956"/>
                  <a:pt x="4018844" y="880534"/>
                </a:cubicBezTo>
                <a:cubicBezTo>
                  <a:pt x="4726281" y="903112"/>
                  <a:pt x="4485451" y="519289"/>
                  <a:pt x="4244622" y="135467"/>
                </a:cubicBezTo>
              </a:path>
            </a:pathLst>
          </a:custGeom>
          <a:ln w="28575">
            <a:solidFill>
              <a:srgbClr val="FF0000">
                <a:alpha val="50196"/>
              </a:srgb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97505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Content Type Can Have Many Page </a:t>
            </a:r>
            <a:r>
              <a:rPr lang="en-US" sz="2600" dirty="0"/>
              <a:t>Layouts </a:t>
            </a:r>
          </a:p>
        </p:txBody>
      </p:sp>
      <p:sp>
        <p:nvSpPr>
          <p:cNvPr id="3" name="Content Placeholder 2"/>
          <p:cNvSpPr>
            <a:spLocks noGrp="1"/>
          </p:cNvSpPr>
          <p:nvPr>
            <p:ph idx="1"/>
          </p:nvPr>
        </p:nvSpPr>
        <p:spPr/>
        <p:txBody>
          <a:bodyPr/>
          <a:lstStyle/>
          <a:p>
            <a:r>
              <a:rPr lang="en-US" dirty="0" smtClean="0"/>
              <a:t>Multiple page layouts can use same content type</a:t>
            </a:r>
          </a:p>
          <a:p>
            <a:pPr lvl="1"/>
            <a:r>
              <a:rPr lang="en-US" dirty="0" smtClean="0"/>
              <a:t>Provides alternative ways to layout the same content</a:t>
            </a:r>
            <a:endParaRPr lang="en-US" dirty="0"/>
          </a:p>
        </p:txBody>
      </p:sp>
      <p:sp>
        <p:nvSpPr>
          <p:cNvPr id="5" name="Rectangle 4"/>
          <p:cNvSpPr/>
          <p:nvPr/>
        </p:nvSpPr>
        <p:spPr>
          <a:xfrm>
            <a:off x="457200" y="4343400"/>
            <a:ext cx="2514600" cy="2286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ProductLayout1.aspx</a:t>
            </a:r>
            <a:endParaRPr lang="en-US" sz="1200" b="1" dirty="0"/>
          </a:p>
        </p:txBody>
      </p:sp>
      <p:sp>
        <p:nvSpPr>
          <p:cNvPr id="6" name="Rectangle 5"/>
          <p:cNvSpPr/>
          <p:nvPr/>
        </p:nvSpPr>
        <p:spPr>
          <a:xfrm>
            <a:off x="533400" y="4953000"/>
            <a:ext cx="1529644" cy="1524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2</a:t>
            </a:r>
            <a:endParaRPr lang="en-US" sz="1000" b="1" dirty="0">
              <a:solidFill>
                <a:srgbClr val="FFFFCC"/>
              </a:solidFill>
            </a:endParaRPr>
          </a:p>
        </p:txBody>
      </p:sp>
      <p:sp>
        <p:nvSpPr>
          <p:cNvPr id="7" name="Rectangle 6"/>
          <p:cNvSpPr/>
          <p:nvPr/>
        </p:nvSpPr>
        <p:spPr>
          <a:xfrm>
            <a:off x="533400" y="4648200"/>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1</a:t>
            </a:r>
            <a:endParaRPr lang="en-US" sz="1000" b="1" dirty="0">
              <a:solidFill>
                <a:srgbClr val="FFFFCC"/>
              </a:solidFill>
            </a:endParaRPr>
          </a:p>
        </p:txBody>
      </p:sp>
      <p:sp>
        <p:nvSpPr>
          <p:cNvPr id="8" name="Rectangle 7"/>
          <p:cNvSpPr/>
          <p:nvPr/>
        </p:nvSpPr>
        <p:spPr>
          <a:xfrm>
            <a:off x="2133600" y="49530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3</a:t>
            </a:r>
            <a:endParaRPr lang="en-US" sz="1000" b="1" dirty="0">
              <a:solidFill>
                <a:srgbClr val="FFFFCC"/>
              </a:solidFill>
            </a:endParaRPr>
          </a:p>
        </p:txBody>
      </p:sp>
      <p:sp>
        <p:nvSpPr>
          <p:cNvPr id="9" name="Rectangle 8"/>
          <p:cNvSpPr/>
          <p:nvPr/>
        </p:nvSpPr>
        <p:spPr>
          <a:xfrm>
            <a:off x="2133600" y="5638800"/>
            <a:ext cx="762000" cy="8382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4</a:t>
            </a:r>
            <a:endParaRPr lang="en-US" sz="1000" b="1" dirty="0">
              <a:solidFill>
                <a:srgbClr val="FFFFCC"/>
              </a:solidFill>
            </a:endParaRPr>
          </a:p>
        </p:txBody>
      </p:sp>
      <p:sp>
        <p:nvSpPr>
          <p:cNvPr id="11" name="Rectangle 10"/>
          <p:cNvSpPr/>
          <p:nvPr/>
        </p:nvSpPr>
        <p:spPr>
          <a:xfrm>
            <a:off x="2514600" y="2628900"/>
            <a:ext cx="3810000" cy="14097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 Page content type</a:t>
            </a:r>
            <a:endParaRPr lang="en-US" sz="1200" b="1" dirty="0"/>
          </a:p>
        </p:txBody>
      </p:sp>
      <p:sp>
        <p:nvSpPr>
          <p:cNvPr id="12" name="Rectangle 11"/>
          <p:cNvSpPr/>
          <p:nvPr/>
        </p:nvSpPr>
        <p:spPr>
          <a:xfrm>
            <a:off x="2667000" y="2933700"/>
            <a:ext cx="3505200" cy="990600"/>
          </a:xfrm>
          <a:prstGeom prst="rect">
            <a:avLst/>
          </a:prstGeom>
          <a:solidFill>
            <a:schemeClr val="accent5">
              <a:lumMod val="50000"/>
            </a:schemeClr>
          </a:solid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i="1" dirty="0" smtClean="0"/>
              <a:t>Site Columns (aka Fields collection)</a:t>
            </a:r>
            <a:endParaRPr lang="en-US" sz="1000" i="1" dirty="0"/>
          </a:p>
        </p:txBody>
      </p:sp>
      <p:sp>
        <p:nvSpPr>
          <p:cNvPr id="13" name="Rectangle 12"/>
          <p:cNvSpPr/>
          <p:nvPr/>
        </p:nvSpPr>
        <p:spPr>
          <a:xfrm>
            <a:off x="2743200" y="31623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1</a:t>
            </a:r>
            <a:endParaRPr lang="en-US" sz="1000" b="1" dirty="0">
              <a:solidFill>
                <a:srgbClr val="FFFFCC"/>
              </a:solidFill>
            </a:endParaRPr>
          </a:p>
        </p:txBody>
      </p:sp>
      <p:sp>
        <p:nvSpPr>
          <p:cNvPr id="14" name="Rectangle 13"/>
          <p:cNvSpPr/>
          <p:nvPr/>
        </p:nvSpPr>
        <p:spPr>
          <a:xfrm>
            <a:off x="3581400" y="31623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2</a:t>
            </a:r>
            <a:endParaRPr lang="en-US" sz="1000" b="1" dirty="0">
              <a:solidFill>
                <a:srgbClr val="FFFFCC"/>
              </a:solidFill>
            </a:endParaRPr>
          </a:p>
        </p:txBody>
      </p:sp>
      <p:sp>
        <p:nvSpPr>
          <p:cNvPr id="15" name="Rectangle 14"/>
          <p:cNvSpPr/>
          <p:nvPr/>
        </p:nvSpPr>
        <p:spPr>
          <a:xfrm>
            <a:off x="4419600" y="31623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3</a:t>
            </a:r>
            <a:endParaRPr lang="en-US" sz="1000" b="1" dirty="0">
              <a:solidFill>
                <a:srgbClr val="FFFFCC"/>
              </a:solidFill>
            </a:endParaRPr>
          </a:p>
        </p:txBody>
      </p:sp>
      <p:sp>
        <p:nvSpPr>
          <p:cNvPr id="16" name="Rectangle 15"/>
          <p:cNvSpPr/>
          <p:nvPr/>
        </p:nvSpPr>
        <p:spPr>
          <a:xfrm>
            <a:off x="5257800" y="31623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4</a:t>
            </a:r>
            <a:endParaRPr lang="en-US" sz="1000" b="1" dirty="0">
              <a:solidFill>
                <a:srgbClr val="FFFFCC"/>
              </a:solidFill>
            </a:endParaRPr>
          </a:p>
        </p:txBody>
      </p:sp>
      <p:sp>
        <p:nvSpPr>
          <p:cNvPr id="21" name="Rectangle 20"/>
          <p:cNvSpPr/>
          <p:nvPr/>
        </p:nvSpPr>
        <p:spPr>
          <a:xfrm>
            <a:off x="3276600" y="4343400"/>
            <a:ext cx="2514600" cy="2286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ProductLayout2.aspx</a:t>
            </a:r>
            <a:endParaRPr lang="en-US" sz="1200" b="1" dirty="0"/>
          </a:p>
        </p:txBody>
      </p:sp>
      <p:sp>
        <p:nvSpPr>
          <p:cNvPr id="22" name="Rectangle 21"/>
          <p:cNvSpPr/>
          <p:nvPr/>
        </p:nvSpPr>
        <p:spPr>
          <a:xfrm>
            <a:off x="4185356" y="4953000"/>
            <a:ext cx="1529644" cy="1524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2</a:t>
            </a:r>
            <a:endParaRPr lang="en-US" sz="1000" b="1" dirty="0">
              <a:solidFill>
                <a:srgbClr val="FFFFCC"/>
              </a:solidFill>
            </a:endParaRPr>
          </a:p>
        </p:txBody>
      </p:sp>
      <p:sp>
        <p:nvSpPr>
          <p:cNvPr id="23" name="Rectangle 22"/>
          <p:cNvSpPr/>
          <p:nvPr/>
        </p:nvSpPr>
        <p:spPr>
          <a:xfrm>
            <a:off x="3352800" y="4648200"/>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1</a:t>
            </a:r>
            <a:endParaRPr lang="en-US" sz="1000" b="1" dirty="0">
              <a:solidFill>
                <a:srgbClr val="FFFFCC"/>
              </a:solidFill>
            </a:endParaRPr>
          </a:p>
        </p:txBody>
      </p:sp>
      <p:sp>
        <p:nvSpPr>
          <p:cNvPr id="24" name="Rectangle 23"/>
          <p:cNvSpPr/>
          <p:nvPr/>
        </p:nvSpPr>
        <p:spPr>
          <a:xfrm>
            <a:off x="3352800" y="49530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3</a:t>
            </a:r>
            <a:endParaRPr lang="en-US" sz="1000" b="1" dirty="0">
              <a:solidFill>
                <a:srgbClr val="FFFFCC"/>
              </a:solidFill>
            </a:endParaRPr>
          </a:p>
        </p:txBody>
      </p:sp>
      <p:sp>
        <p:nvSpPr>
          <p:cNvPr id="25" name="Rectangle 24"/>
          <p:cNvSpPr/>
          <p:nvPr/>
        </p:nvSpPr>
        <p:spPr>
          <a:xfrm>
            <a:off x="3352800" y="5638800"/>
            <a:ext cx="762000" cy="8382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4</a:t>
            </a:r>
            <a:endParaRPr lang="en-US" sz="1000" b="1" dirty="0">
              <a:solidFill>
                <a:srgbClr val="FFFFCC"/>
              </a:solidFill>
            </a:endParaRPr>
          </a:p>
        </p:txBody>
      </p:sp>
      <p:sp>
        <p:nvSpPr>
          <p:cNvPr id="27" name="Rectangle 26"/>
          <p:cNvSpPr/>
          <p:nvPr/>
        </p:nvSpPr>
        <p:spPr>
          <a:xfrm>
            <a:off x="6019800" y="4343400"/>
            <a:ext cx="2514600" cy="2286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ProductLayout3.aspx</a:t>
            </a:r>
            <a:endParaRPr lang="en-US" sz="1200" b="1" dirty="0"/>
          </a:p>
        </p:txBody>
      </p:sp>
      <p:sp>
        <p:nvSpPr>
          <p:cNvPr id="28" name="Rectangle 27"/>
          <p:cNvSpPr/>
          <p:nvPr/>
        </p:nvSpPr>
        <p:spPr>
          <a:xfrm>
            <a:off x="6096000" y="4953000"/>
            <a:ext cx="2362200" cy="860778"/>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2</a:t>
            </a:r>
            <a:endParaRPr lang="en-US" sz="1000" b="1" dirty="0">
              <a:solidFill>
                <a:srgbClr val="FFFFCC"/>
              </a:solidFill>
            </a:endParaRPr>
          </a:p>
        </p:txBody>
      </p:sp>
      <p:sp>
        <p:nvSpPr>
          <p:cNvPr id="29" name="Rectangle 28"/>
          <p:cNvSpPr/>
          <p:nvPr/>
        </p:nvSpPr>
        <p:spPr>
          <a:xfrm>
            <a:off x="6096000" y="4648200"/>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1</a:t>
            </a:r>
            <a:endParaRPr lang="en-US" sz="1000" b="1" dirty="0">
              <a:solidFill>
                <a:srgbClr val="FFFFCC"/>
              </a:solidFill>
            </a:endParaRPr>
          </a:p>
        </p:txBody>
      </p:sp>
      <p:sp>
        <p:nvSpPr>
          <p:cNvPr id="30" name="Rectangle 29"/>
          <p:cNvSpPr/>
          <p:nvPr/>
        </p:nvSpPr>
        <p:spPr>
          <a:xfrm>
            <a:off x="6096000" y="58674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3</a:t>
            </a:r>
            <a:endParaRPr lang="en-US" sz="1000" b="1" dirty="0">
              <a:solidFill>
                <a:srgbClr val="FFFFCC"/>
              </a:solidFill>
            </a:endParaRPr>
          </a:p>
        </p:txBody>
      </p:sp>
      <p:sp>
        <p:nvSpPr>
          <p:cNvPr id="31" name="Rectangle 30"/>
          <p:cNvSpPr/>
          <p:nvPr/>
        </p:nvSpPr>
        <p:spPr>
          <a:xfrm>
            <a:off x="6934200" y="5867400"/>
            <a:ext cx="1524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4</a:t>
            </a:r>
            <a:endParaRPr lang="en-US" sz="1000" b="1" dirty="0">
              <a:solidFill>
                <a:srgbClr val="FFFFCC"/>
              </a:solidFill>
            </a:endParaRPr>
          </a:p>
        </p:txBody>
      </p:sp>
    </p:spTree>
    <p:extLst>
      <p:ext uri="{BB962C8B-B14F-4D97-AF65-F5344CB8AC3E}">
        <p14:creationId xmlns:p14="http://schemas.microsoft.com/office/powerpoint/2010/main" val="1833120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Pages Layouts Live?</a:t>
            </a:r>
            <a:endParaRPr lang="en-US" dirty="0"/>
          </a:p>
        </p:txBody>
      </p:sp>
      <p:sp>
        <p:nvSpPr>
          <p:cNvPr id="3" name="Content Placeholder 2"/>
          <p:cNvSpPr>
            <a:spLocks noGrp="1"/>
          </p:cNvSpPr>
          <p:nvPr>
            <p:ph idx="1"/>
          </p:nvPr>
        </p:nvSpPr>
        <p:spPr/>
        <p:txBody>
          <a:bodyPr/>
          <a:lstStyle/>
          <a:p>
            <a:r>
              <a:rPr lang="en-US" dirty="0" smtClean="0"/>
              <a:t>Page Layouts deployed to Master Page Gallery</a:t>
            </a:r>
          </a:p>
          <a:p>
            <a:pPr lvl="1"/>
            <a:r>
              <a:rPr lang="en-US" dirty="0" smtClean="0"/>
              <a:t>Page layout can be used in current site</a:t>
            </a:r>
          </a:p>
          <a:p>
            <a:pPr lvl="1"/>
            <a:r>
              <a:rPr lang="en-US" dirty="0"/>
              <a:t>Page layout </a:t>
            </a:r>
            <a:r>
              <a:rPr lang="en-US" dirty="0" smtClean="0"/>
              <a:t>can be used in all descendant sites</a:t>
            </a:r>
          </a:p>
          <a:p>
            <a:pPr lvl="1"/>
            <a:r>
              <a:rPr lang="en-US" dirty="0" smtClean="0"/>
              <a:t>Page layout in top site usable throughout site collection</a:t>
            </a:r>
          </a:p>
          <a:p>
            <a:pPr lvl="1"/>
            <a:endParaRPr lang="en-US" dirty="0"/>
          </a:p>
          <a:p>
            <a:endParaRPr lang="en-US" dirty="0"/>
          </a:p>
        </p:txBody>
      </p:sp>
      <p:pic>
        <p:nvPicPr>
          <p:cNvPr id="4" name="Picture 3"/>
          <p:cNvPicPr>
            <a:picLocks noChangeAspect="1"/>
          </p:cNvPicPr>
          <p:nvPr/>
        </p:nvPicPr>
        <p:blipFill>
          <a:blip r:embed="rId3"/>
          <a:stretch>
            <a:fillRect/>
          </a:stretch>
        </p:blipFill>
        <p:spPr>
          <a:xfrm>
            <a:off x="1219200" y="3431306"/>
            <a:ext cx="5562600" cy="3198094"/>
          </a:xfrm>
          <a:prstGeom prst="rect">
            <a:avLst/>
          </a:prstGeom>
          <a:ln>
            <a:solidFill>
              <a:schemeClr val="bg1">
                <a:lumMod val="50000"/>
              </a:schemeClr>
            </a:solidFill>
          </a:ln>
        </p:spPr>
      </p:pic>
    </p:spTree>
    <p:extLst>
      <p:ext uri="{BB962C8B-B14F-4D97-AF65-F5344CB8AC3E}">
        <p14:creationId xmlns:p14="http://schemas.microsoft.com/office/powerpoint/2010/main" val="51106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Page Layouts</a:t>
            </a:r>
          </a:p>
          <a:p>
            <a:pPr>
              <a:buFont typeface="Wingdings" panose="05000000000000000000" pitchFamily="2" charset="2"/>
              <a:buChar char="Ø"/>
            </a:pPr>
            <a:r>
              <a:rPr lang="en-US" dirty="0" smtClean="0"/>
              <a:t>Creating Page-derived Content </a:t>
            </a:r>
            <a:r>
              <a:rPr lang="en-US" dirty="0"/>
              <a:t>Types</a:t>
            </a:r>
          </a:p>
          <a:p>
            <a:pPr>
              <a:buFont typeface="Wingdings" panose="05000000000000000000" pitchFamily="2" charset="2"/>
              <a:buChar char="§"/>
            </a:pPr>
            <a:r>
              <a:rPr lang="en-US" dirty="0" smtClean="0"/>
              <a:t>Creating </a:t>
            </a:r>
            <a:r>
              <a:rPr lang="en-US" dirty="0"/>
              <a:t>Page Layouts with SharePoint </a:t>
            </a:r>
            <a:r>
              <a:rPr lang="en-US" dirty="0" smtClean="0"/>
              <a:t>Designer</a:t>
            </a:r>
            <a:endParaRPr lang="en-US" dirty="0"/>
          </a:p>
          <a:p>
            <a:pPr>
              <a:buFont typeface="Wingdings" panose="05000000000000000000" pitchFamily="2" charset="2"/>
              <a:buChar char="§"/>
            </a:pPr>
            <a:r>
              <a:rPr lang="en-US" dirty="0" smtClean="0"/>
              <a:t>Creating </a:t>
            </a:r>
            <a:r>
              <a:rPr lang="en-US" dirty="0"/>
              <a:t>Page Layouts with Design Manger.</a:t>
            </a:r>
          </a:p>
          <a:p>
            <a:pPr>
              <a:buFont typeface="Wingdings" panose="05000000000000000000" pitchFamily="2" charset="2"/>
              <a:buChar char="§"/>
            </a:pPr>
            <a:r>
              <a:rPr lang="en-US" dirty="0" smtClean="0"/>
              <a:t>Configuring </a:t>
            </a:r>
            <a:r>
              <a:rPr lang="en-US" dirty="0"/>
              <a:t>Page Layouts in a Publishing Site</a:t>
            </a:r>
          </a:p>
        </p:txBody>
      </p:sp>
    </p:spTree>
    <p:extLst>
      <p:ext uri="{BB962C8B-B14F-4D97-AF65-F5344CB8AC3E}">
        <p14:creationId xmlns:p14="http://schemas.microsoft.com/office/powerpoint/2010/main" val="2302017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Columns</a:t>
            </a:r>
            <a:endParaRPr lang="en-US" dirty="0"/>
          </a:p>
        </p:txBody>
      </p:sp>
      <p:sp>
        <p:nvSpPr>
          <p:cNvPr id="3" name="Content Placeholder 2"/>
          <p:cNvSpPr>
            <a:spLocks noGrp="1"/>
          </p:cNvSpPr>
          <p:nvPr>
            <p:ph idx="1"/>
          </p:nvPr>
        </p:nvSpPr>
        <p:spPr/>
        <p:txBody>
          <a:bodyPr/>
          <a:lstStyle/>
          <a:p>
            <a:r>
              <a:rPr lang="en-US" dirty="0" smtClean="0"/>
              <a:t>Reusable column templates that define…</a:t>
            </a:r>
          </a:p>
          <a:p>
            <a:pPr lvl="1"/>
            <a:r>
              <a:rPr lang="en-US" dirty="0" smtClean="0"/>
              <a:t>The underlying field type for column value</a:t>
            </a:r>
          </a:p>
          <a:p>
            <a:pPr lvl="1"/>
            <a:r>
              <a:rPr lang="en-US" dirty="0" smtClean="0"/>
              <a:t>The default value</a:t>
            </a:r>
          </a:p>
          <a:p>
            <a:pPr lvl="1"/>
            <a:r>
              <a:rPr lang="en-US" dirty="0" smtClean="0"/>
              <a:t>Rendering characteristics</a:t>
            </a:r>
          </a:p>
          <a:p>
            <a:pPr lvl="1"/>
            <a:endParaRPr lang="en-US" dirty="0"/>
          </a:p>
          <a:p>
            <a:r>
              <a:rPr lang="en-US" dirty="0" smtClean="0"/>
              <a:t>Each site has its own Site Column Gallery</a:t>
            </a:r>
          </a:p>
          <a:p>
            <a:pPr lvl="1"/>
            <a:r>
              <a:rPr lang="en-US" dirty="0" smtClean="0"/>
              <a:t>Site columns available in current site and sites below</a:t>
            </a:r>
          </a:p>
          <a:p>
            <a:pPr lvl="1"/>
            <a:r>
              <a:rPr lang="en-US" dirty="0" smtClean="0"/>
              <a:t>Site columns in top site available to site collection</a:t>
            </a:r>
          </a:p>
        </p:txBody>
      </p:sp>
    </p:spTree>
    <p:extLst>
      <p:ext uri="{BB962C8B-B14F-4D97-AF65-F5344CB8AC3E}">
        <p14:creationId xmlns:p14="http://schemas.microsoft.com/office/powerpoint/2010/main" val="304505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Site Columns</a:t>
            </a:r>
            <a:endParaRPr lang="en-US" dirty="0"/>
          </a:p>
        </p:txBody>
      </p:sp>
      <p:pic>
        <p:nvPicPr>
          <p:cNvPr id="4" name="Picture 3"/>
          <p:cNvPicPr>
            <a:picLocks noChangeAspect="1"/>
          </p:cNvPicPr>
          <p:nvPr/>
        </p:nvPicPr>
        <p:blipFill>
          <a:blip r:embed="rId3"/>
          <a:stretch>
            <a:fillRect/>
          </a:stretch>
        </p:blipFill>
        <p:spPr>
          <a:xfrm>
            <a:off x="533400" y="1447800"/>
            <a:ext cx="7505700" cy="3695700"/>
          </a:xfrm>
          <a:prstGeom prst="rect">
            <a:avLst/>
          </a:prstGeom>
          <a:ln>
            <a:solidFill>
              <a:schemeClr val="bg1">
                <a:lumMod val="50000"/>
              </a:schemeClr>
            </a:solidFill>
          </a:ln>
        </p:spPr>
      </p:pic>
    </p:spTree>
    <p:extLst>
      <p:ext uri="{BB962C8B-B14F-4D97-AF65-F5344CB8AC3E}">
        <p14:creationId xmlns:p14="http://schemas.microsoft.com/office/powerpoint/2010/main" val="2647766453"/>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schemas.microsoft.com/office/infopath/2007/PartnerControls"/>
    <ds:schemaRef ds:uri="http://schemas.microsoft.com/office/2006/documentManagement/types"/>
    <ds:schemaRef ds:uri="http://purl.org/dc/term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6839</TotalTime>
  <Words>2449</Words>
  <Application>Microsoft Office PowerPoint</Application>
  <PresentationFormat>On-screen Show (4:3)</PresentationFormat>
  <Paragraphs>291</Paragraphs>
  <Slides>25</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Lucida Console</vt:lpstr>
      <vt:lpstr>Wingdings</vt:lpstr>
      <vt:lpstr>CPT Course Module</vt:lpstr>
      <vt:lpstr>Page Layouts</vt:lpstr>
      <vt:lpstr>Agenda</vt:lpstr>
      <vt:lpstr>Page Layouts</vt:lpstr>
      <vt:lpstr>Page Layouts and Content Types</vt:lpstr>
      <vt:lpstr>Content Type Can Have Many Page Layouts </vt:lpstr>
      <vt:lpstr>Where do Pages Layouts Live?</vt:lpstr>
      <vt:lpstr>Agenda</vt:lpstr>
      <vt:lpstr>Site Columns</vt:lpstr>
      <vt:lpstr>Publishing Site Columns</vt:lpstr>
      <vt:lpstr>Page Layout Site Columns</vt:lpstr>
      <vt:lpstr>Content Types</vt:lpstr>
      <vt:lpstr>Content Type Inheritance</vt:lpstr>
      <vt:lpstr>Publishing Content Types</vt:lpstr>
      <vt:lpstr>The Page Content Type</vt:lpstr>
      <vt:lpstr>Creating a Custom Content Type</vt:lpstr>
      <vt:lpstr>Agenda</vt:lpstr>
      <vt:lpstr>Steps to Create a New Page Layout</vt:lpstr>
      <vt:lpstr>Creating a New Page Layout</vt:lpstr>
      <vt:lpstr>Create a Page Layout with SharePoint Designer</vt:lpstr>
      <vt:lpstr>Agenda</vt:lpstr>
      <vt:lpstr>Create a new Page Layout with Design Manager</vt:lpstr>
      <vt:lpstr>Agenda</vt:lpstr>
      <vt:lpstr>Configuring Page Layouts for a Site</vt:lpstr>
      <vt:lpstr>Configuring Page Layouts for use in a Specific SIte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Layouts</dc:title>
  <dc:creator>Windows User</dc:creator>
  <cp:lastModifiedBy>Ted Pattison</cp:lastModifiedBy>
  <cp:revision>123</cp:revision>
  <dcterms:created xsi:type="dcterms:W3CDTF">2012-07-07T16:17:22Z</dcterms:created>
  <dcterms:modified xsi:type="dcterms:W3CDTF">2014-01-30T05:10:48Z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