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handoutMasterIdLst>
    <p:handoutMasterId r:id="rId43"/>
  </p:handoutMasterIdLst>
  <p:sldIdLst>
    <p:sldId id="279" r:id="rId6"/>
    <p:sldId id="281" r:id="rId7"/>
    <p:sldId id="282" r:id="rId8"/>
    <p:sldId id="283" r:id="rId9"/>
    <p:sldId id="284" r:id="rId10"/>
    <p:sldId id="285" r:id="rId11"/>
    <p:sldId id="286" r:id="rId12"/>
    <p:sldId id="287" r:id="rId13"/>
    <p:sldId id="288" r:id="rId14"/>
    <p:sldId id="289" r:id="rId15"/>
    <p:sldId id="290" r:id="rId16"/>
    <p:sldId id="311" r:id="rId17"/>
    <p:sldId id="291" r:id="rId18"/>
    <p:sldId id="292" r:id="rId19"/>
    <p:sldId id="293" r:id="rId20"/>
    <p:sldId id="294" r:id="rId21"/>
    <p:sldId id="295" r:id="rId22"/>
    <p:sldId id="296" r:id="rId23"/>
    <p:sldId id="297" r:id="rId24"/>
    <p:sldId id="298" r:id="rId25"/>
    <p:sldId id="299" r:id="rId26"/>
    <p:sldId id="312" r:id="rId27"/>
    <p:sldId id="313" r:id="rId28"/>
    <p:sldId id="314" r:id="rId29"/>
    <p:sldId id="315" r:id="rId30"/>
    <p:sldId id="300" r:id="rId31"/>
    <p:sldId id="301" r:id="rId32"/>
    <p:sldId id="302" r:id="rId33"/>
    <p:sldId id="303" r:id="rId34"/>
    <p:sldId id="304" r:id="rId35"/>
    <p:sldId id="305" r:id="rId36"/>
    <p:sldId id="306" r:id="rId37"/>
    <p:sldId id="307" r:id="rId38"/>
    <p:sldId id="308" r:id="rId39"/>
    <p:sldId id="309" r:id="rId40"/>
    <p:sldId id="310"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59272" autoAdjust="0"/>
  </p:normalViewPr>
  <p:slideViewPr>
    <p:cSldViewPr>
      <p:cViewPr varScale="1">
        <p:scale>
          <a:sx n="66" d="100"/>
          <a:sy n="66" d="100"/>
        </p:scale>
        <p:origin x="2616" y="6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204"/>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module discusses how to implement a responsive design to optimize a SharePoint site for access by mobile devices</a:t>
            </a:r>
            <a:r>
              <a:rPr lang="en-US" sz="1200" kern="1200" baseline="0" dirty="0" smtClean="0">
                <a:solidFill>
                  <a:schemeClr val="tx1"/>
                </a:solidFill>
                <a:effectLst/>
                <a:latin typeface="+mn-lt"/>
                <a:ea typeface="+mn-ea"/>
                <a:cs typeface="+mn-cs"/>
              </a:rPr>
              <a:t> as well as how </a:t>
            </a:r>
            <a:r>
              <a:rPr lang="en-US" sz="1200" kern="1200" dirty="0" smtClean="0">
                <a:solidFill>
                  <a:schemeClr val="tx1"/>
                </a:solidFill>
                <a:effectLst/>
                <a:latin typeface="+mn-lt"/>
                <a:ea typeface="+mn-ea"/>
                <a:cs typeface="+mn-cs"/>
              </a:rPr>
              <a:t>a responsive design can be complimented</a:t>
            </a:r>
            <a:r>
              <a:rPr lang="en-US" sz="1200" kern="1200" baseline="0" dirty="0" smtClean="0">
                <a:solidFill>
                  <a:schemeClr val="tx1"/>
                </a:solidFill>
                <a:effectLst/>
                <a:latin typeface="+mn-lt"/>
                <a:ea typeface="+mn-ea"/>
                <a:cs typeface="+mn-cs"/>
              </a:rPr>
              <a:t> through the use of </a:t>
            </a:r>
            <a:r>
              <a:rPr lang="en-US" sz="1200" kern="1200" dirty="0" smtClean="0">
                <a:solidFill>
                  <a:schemeClr val="tx1"/>
                </a:solidFill>
                <a:effectLst/>
                <a:latin typeface="+mn-lt"/>
                <a:ea typeface="+mn-ea"/>
                <a:cs typeface="+mn-cs"/>
              </a:rPr>
              <a:t>device channels. Students </a:t>
            </a:r>
            <a:r>
              <a:rPr lang="en-US" sz="1200" kern="1200" baseline="0" dirty="0" smtClean="0">
                <a:solidFill>
                  <a:schemeClr val="tx1"/>
                </a:solidFill>
                <a:effectLst/>
                <a:latin typeface="+mn-lt"/>
                <a:ea typeface="+mn-ea"/>
                <a:cs typeface="+mn-cs"/>
              </a:rPr>
              <a:t>will learn about the motivation, concepts and terminology involved with a </a:t>
            </a:r>
            <a:r>
              <a:rPr lang="en-US" sz="1200" kern="1200" dirty="0" smtClean="0">
                <a:solidFill>
                  <a:schemeClr val="tx1"/>
                </a:solidFill>
                <a:effectLst/>
                <a:latin typeface="+mn-lt"/>
                <a:ea typeface="+mn-ea"/>
                <a:cs typeface="+mn-cs"/>
              </a:rPr>
              <a:t>responsive design and will also learn how to implement a responsive design using pure HTML</a:t>
            </a:r>
            <a:r>
              <a:rPr lang="en-US" sz="1200" kern="1200" baseline="0" dirty="0" smtClean="0">
                <a:solidFill>
                  <a:schemeClr val="tx1"/>
                </a:solidFill>
                <a:effectLst/>
                <a:latin typeface="+mn-lt"/>
                <a:ea typeface="+mn-ea"/>
                <a:cs typeface="+mn-cs"/>
              </a:rPr>
              <a:t>, CSS, JavaScript and </a:t>
            </a:r>
            <a:r>
              <a:rPr lang="en-US" sz="1200" kern="1200" dirty="0" smtClean="0">
                <a:solidFill>
                  <a:schemeClr val="tx1"/>
                </a:solidFill>
                <a:effectLst/>
                <a:latin typeface="+mn-lt"/>
                <a:ea typeface="+mn-ea"/>
                <a:cs typeface="+mn-cs"/>
              </a:rPr>
              <a:t>media queries. After introducing responsive design, the module then</a:t>
            </a:r>
            <a:r>
              <a:rPr lang="en-US" sz="1200" kern="1200" baseline="0" dirty="0" smtClean="0">
                <a:solidFill>
                  <a:schemeClr val="tx1"/>
                </a:solidFill>
                <a:effectLst/>
                <a:latin typeface="+mn-lt"/>
                <a:ea typeface="+mn-ea"/>
                <a:cs typeface="+mn-cs"/>
              </a:rPr>
              <a:t> explains how </a:t>
            </a:r>
            <a:r>
              <a:rPr lang="en-US" sz="1200" kern="1200" dirty="0" smtClean="0">
                <a:solidFill>
                  <a:schemeClr val="tx1"/>
                </a:solidFill>
                <a:effectLst/>
                <a:latin typeface="+mn-lt"/>
                <a:ea typeface="+mn-ea"/>
                <a:cs typeface="+mn-cs"/>
              </a:rPr>
              <a:t>device channels can be used as a tool to compliment or replace a responsive design created with pure HTML approach. The module concludes by explaining how page layouts can created which target specific device</a:t>
            </a:r>
            <a:r>
              <a:rPr lang="en-US" sz="1200" kern="1200" baseline="0" dirty="0" smtClean="0">
                <a:solidFill>
                  <a:schemeClr val="tx1"/>
                </a:solidFill>
                <a:effectLst/>
                <a:latin typeface="+mn-lt"/>
                <a:ea typeface="+mn-ea"/>
                <a:cs typeface="+mn-cs"/>
              </a:rPr>
              <a:t> channels when outputting </a:t>
            </a:r>
            <a:r>
              <a:rPr lang="en-US" sz="1200" kern="1200" dirty="0" smtClean="0">
                <a:solidFill>
                  <a:schemeClr val="tx1"/>
                </a:solidFill>
                <a:effectLst/>
                <a:latin typeface="+mn-lt"/>
                <a:ea typeface="+mn-ea"/>
                <a:cs typeface="+mn-cs"/>
              </a:rPr>
              <a:t>HTML, CSS and JavaScript which can add a powerful dimension when targeting modern types of devices such as tablets and mobile</a:t>
            </a:r>
            <a:r>
              <a:rPr lang="en-US" sz="1200" kern="1200" baseline="0" dirty="0" smtClean="0">
                <a:solidFill>
                  <a:schemeClr val="tx1"/>
                </a:solidFill>
                <a:effectLst/>
                <a:latin typeface="+mn-lt"/>
                <a:ea typeface="+mn-ea"/>
                <a:cs typeface="+mn-cs"/>
              </a:rPr>
              <a:t> devices.</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few helpful resources if you’d like to learn more about responsive design.</a:t>
            </a:r>
          </a:p>
          <a:p>
            <a:pPr marL="171450" indent="-171450">
              <a:buFont typeface="Arial" panose="020B0604020202020204" pitchFamily="34" charset="0"/>
              <a:buChar char="•"/>
            </a:pPr>
            <a:r>
              <a:rPr lang="en-US" dirty="0" smtClean="0"/>
              <a:t>Ethan</a:t>
            </a:r>
            <a:r>
              <a:rPr lang="en-US" baseline="0" dirty="0" smtClean="0"/>
              <a:t> </a:t>
            </a:r>
            <a:r>
              <a:rPr lang="en-US" baseline="0" dirty="0" err="1" smtClean="0"/>
              <a:t>Marcotte</a:t>
            </a:r>
            <a:r>
              <a:rPr lang="en-US" baseline="0" dirty="0" smtClean="0"/>
              <a:t> coined the term, “responsive design.” He knows what he’s talking about.</a:t>
            </a:r>
            <a:endParaRPr lang="en-US" dirty="0" smtClean="0"/>
          </a:p>
          <a:p>
            <a:pPr marL="171450" indent="-171450">
              <a:buFont typeface="Arial" panose="020B0604020202020204" pitchFamily="34" charset="0"/>
              <a:buChar char="•"/>
            </a:pPr>
            <a:r>
              <a:rPr lang="en-US" dirty="0" smtClean="0"/>
              <a:t>Luke </a:t>
            </a:r>
            <a:r>
              <a:rPr lang="en-US" dirty="0" err="1" smtClean="0"/>
              <a:t>Wroblewski</a:t>
            </a:r>
            <a:r>
              <a:rPr lang="en-US" baseline="0" dirty="0" smtClean="0"/>
              <a:t> is responsible for the concept, “mobile first.” Great reading for shifting the way you think about web content and mobile design.</a:t>
            </a:r>
            <a:endParaRPr lang="en-US" dirty="0" smtClean="0"/>
          </a:p>
          <a:p>
            <a:pPr marL="171450" indent="-171450">
              <a:buFont typeface="Arial" panose="020B0604020202020204" pitchFamily="34" charset="0"/>
              <a:buChar char="•"/>
            </a:pPr>
            <a:r>
              <a:rPr lang="en-US" dirty="0" smtClean="0"/>
              <a:t>Brad</a:t>
            </a:r>
            <a:r>
              <a:rPr lang="en-US" baseline="0" dirty="0" smtClean="0"/>
              <a:t> Frost has done us all a favor by collecting the best resources out there for responsive design, and putting them all in one place. Yeah!</a:t>
            </a:r>
          </a:p>
          <a:p>
            <a:pPr marL="171450" indent="-171450">
              <a:buFont typeface="Arial" panose="020B0604020202020204" pitchFamily="34" charset="0"/>
              <a:buChar char="•"/>
            </a:pPr>
            <a:r>
              <a:rPr lang="en-US" baseline="0" dirty="0" smtClean="0"/>
              <a:t>A List Apart is famous for attracting the best in the industry. Their publications and conferences are always informative.</a:t>
            </a:r>
          </a:p>
          <a:p>
            <a:pPr marL="171450" indent="-171450">
              <a:buFont typeface="Arial" panose="020B0604020202020204" pitchFamily="34" charset="0"/>
              <a:buChar char="•"/>
            </a:pPr>
            <a:r>
              <a:rPr lang="en-US" baseline="0" dirty="0" smtClean="0"/>
              <a:t>Smashing Magazine is a great source for solid publications and out-of-the-box, forward-looking articles.</a:t>
            </a:r>
          </a:p>
        </p:txBody>
      </p:sp>
    </p:spTree>
    <p:extLst>
      <p:ext uri="{BB962C8B-B14F-4D97-AF65-F5344CB8AC3E}">
        <p14:creationId xmlns:p14="http://schemas.microsoft.com/office/powerpoint/2010/main" val="3133237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module covers responsive design and implementing it using device channels. We will review responsive design and its use for optimizing websites for mobile devices. The next section will cover implementing responsive design online using media queries. Then you will learn about device channels, a tool provided by SharePoint to implement responsive design on your SharePoint site. We will set up custom device channels with custom master pages and CSSs. The last section covers modifying layouts for use in multiple device channels.</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42267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Height not necessary</a:t>
            </a:r>
            <a:r>
              <a:rPr lang="en-US" baseline="0" dirty="0" smtClean="0"/>
              <a:t> to set.</a:t>
            </a:r>
          </a:p>
          <a:p>
            <a:r>
              <a:rPr lang="en-US" baseline="0" dirty="0" smtClean="0"/>
              <a:t>Scalable options:</a:t>
            </a:r>
          </a:p>
          <a:p>
            <a:pPr marL="171450" indent="-171450">
              <a:buFont typeface="Arial" panose="020B0604020202020204" pitchFamily="34" charset="0"/>
              <a:buChar char="•"/>
            </a:pPr>
            <a:r>
              <a:rPr lang="en-US" dirty="0" smtClean="0"/>
              <a:t>maximum-scale=X</a:t>
            </a:r>
          </a:p>
          <a:p>
            <a:pPr marL="171450" indent="-171450">
              <a:buFont typeface="Arial" panose="020B0604020202020204" pitchFamily="34" charset="0"/>
              <a:buChar char="•"/>
            </a:pPr>
            <a:r>
              <a:rPr lang="en-US" dirty="0" smtClean="0"/>
              <a:t>minimum-scale=X</a:t>
            </a:r>
          </a:p>
          <a:p>
            <a:pPr marL="171450" indent="-171450">
              <a:buFont typeface="Arial" panose="020B0604020202020204" pitchFamily="34" charset="0"/>
              <a:buChar char="•"/>
            </a:pPr>
            <a:r>
              <a:rPr lang="en-US" dirty="0" smtClean="0">
                <a:effectLst/>
              </a:rPr>
              <a:t>user-scalable=no/yes</a:t>
            </a:r>
          </a:p>
          <a:p>
            <a:pPr marL="0" indent="0">
              <a:buFont typeface="Arial" panose="020B0604020202020204" pitchFamily="34" charset="0"/>
              <a:buNone/>
            </a:pPr>
            <a:endParaRPr lang="en-US" baseline="0" dirty="0" smtClean="0"/>
          </a:p>
        </p:txBody>
      </p:sp>
    </p:spTree>
    <p:extLst>
      <p:ext uri="{BB962C8B-B14F-4D97-AF65-F5344CB8AC3E}">
        <p14:creationId xmlns:p14="http://schemas.microsoft.com/office/powerpoint/2010/main" val="2832367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have used media queries before when setting up optimizing</a:t>
            </a:r>
            <a:r>
              <a:rPr lang="en-US" baseline="0" dirty="0" smtClean="0"/>
              <a:t> printed web pages. Media queries require a media type and at least one expression (technically, it can have zero expressions, but that doesn’t do much good).</a:t>
            </a:r>
            <a:endParaRPr lang="en-US" dirty="0"/>
          </a:p>
        </p:txBody>
      </p:sp>
    </p:spTree>
    <p:extLst>
      <p:ext uri="{BB962C8B-B14F-4D97-AF65-F5344CB8AC3E}">
        <p14:creationId xmlns:p14="http://schemas.microsoft.com/office/powerpoint/2010/main" val="3363130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ways to add a media query. It can be added in a &lt;style&gt;</a:t>
            </a:r>
            <a:r>
              <a:rPr lang="en-US" baseline="0" dirty="0" smtClean="0"/>
              <a:t> as a page level element. It can be added with the @media call in an external CSS. Or it can be added to the link to the external CSS. This last method is the one we’ll be using. Media queries are case sensitive. </a:t>
            </a:r>
            <a:endParaRPr lang="en-US" dirty="0"/>
          </a:p>
        </p:txBody>
      </p:sp>
    </p:spTree>
    <p:extLst>
      <p:ext uri="{BB962C8B-B14F-4D97-AF65-F5344CB8AC3E}">
        <p14:creationId xmlns:p14="http://schemas.microsoft.com/office/powerpoint/2010/main" val="2982817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fluid</a:t>
            </a:r>
            <a:r>
              <a:rPr lang="en-US" baseline="0" dirty="0" smtClean="0"/>
              <a:t> or flexible layout is a layout that is built with </a:t>
            </a:r>
            <a:r>
              <a:rPr lang="en-US" baseline="0" dirty="0" err="1" smtClean="0"/>
              <a:t>divs.</a:t>
            </a:r>
            <a:r>
              <a:rPr lang="en-US" baseline="0" dirty="0" smtClean="0"/>
              <a:t> It uses floats to position the content on the page. Because the floats are called in the CSS, they can be changed in the responsive CSSs to accommodate layout shifts for different device screens. This doesn’t mean that a site can’t have a fixed width for desktop display. Depending on the content and the layout, a fixed width can often deliver the best desktop experience for your users. Content that spreads across the entire screen is difficult to read. Having multiple columns or a fixed width makes the page more readable and organized.</a:t>
            </a:r>
            <a:endParaRPr lang="en-US" dirty="0"/>
          </a:p>
        </p:txBody>
      </p:sp>
    </p:spTree>
    <p:extLst>
      <p:ext uri="{BB962C8B-B14F-4D97-AF65-F5344CB8AC3E}">
        <p14:creationId xmlns:p14="http://schemas.microsoft.com/office/powerpoint/2010/main" val="4140225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ems</a:t>
            </a:r>
            <a:r>
              <a:rPr lang="en-US" baseline="0" dirty="0" smtClean="0"/>
              <a:t> are useful for font sizing when using responsive web standards. It allows the font to shift as the screen size and the rest of your layout does. </a:t>
            </a:r>
            <a:r>
              <a:rPr lang="en-US" dirty="0" smtClean="0"/>
              <a:t>Just remember what you’ve set your ems to in a specific style if you’re modifying nested elements.</a:t>
            </a:r>
          </a:p>
        </p:txBody>
      </p:sp>
    </p:spTree>
    <p:extLst>
      <p:ext uri="{BB962C8B-B14F-4D97-AF65-F5344CB8AC3E}">
        <p14:creationId xmlns:p14="http://schemas.microsoft.com/office/powerpoint/2010/main" val="452146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point where you design “breaks.” This used to be</a:t>
            </a:r>
            <a:r>
              <a:rPr lang="en-US" baseline="0" dirty="0" smtClean="0"/>
              <a:t> focused on specific browser dimensions, but there are too many now for this to be useful. Look at your design and decide when and how your layout needs to shift. Be aware of the most used browser dimensions of your audience, but don’t let it dictate your break points.</a:t>
            </a:r>
            <a:endParaRPr lang="en-US" dirty="0"/>
          </a:p>
        </p:txBody>
      </p:sp>
    </p:spTree>
    <p:extLst>
      <p:ext uri="{BB962C8B-B14F-4D97-AF65-F5344CB8AC3E}">
        <p14:creationId xmlns:p14="http://schemas.microsoft.com/office/powerpoint/2010/main" val="3746312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creating your images,</a:t>
            </a:r>
            <a:r>
              <a:rPr lang="en-US" baseline="0" dirty="0" smtClean="0"/>
              <a:t> keep in mind retina display and other double-density devices. iPhones and many other new phones have upped the </a:t>
            </a:r>
            <a:r>
              <a:rPr lang="en-US" baseline="0" dirty="0" err="1" smtClean="0"/>
              <a:t>ppi</a:t>
            </a:r>
            <a:r>
              <a:rPr lang="en-US" baseline="0" dirty="0" smtClean="0"/>
              <a:t> on their devices. This means that standard 72dpi images will looked pixelated and blurry. This can be accommodated two ways: upping the dpi, or doubling the image size. Either way, you’ll have to set the image dimensions for your desktop images so they’re not too big (in CSS, of course).</a:t>
            </a:r>
          </a:p>
          <a:p>
            <a:endParaRPr lang="en-US" baseline="0" dirty="0" smtClean="0"/>
          </a:p>
          <a:p>
            <a:r>
              <a:rPr lang="en-US" baseline="0" dirty="0" smtClean="0"/>
              <a:t>When dealing with images and layout on mobile devices there are two methods. The first is you can scale the image by setting the image width to 100% (in CSS, of course). The second is keeping the image the same size, but floating content over the image, essentially “cropping” it.</a:t>
            </a:r>
          </a:p>
        </p:txBody>
      </p:sp>
    </p:spTree>
    <p:extLst>
      <p:ext uri="{BB962C8B-B14F-4D97-AF65-F5344CB8AC3E}">
        <p14:creationId xmlns:p14="http://schemas.microsoft.com/office/powerpoint/2010/main" val="2509065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82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489942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1659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6010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module covers responsive design and implementing it using device channels. We will review responsive design and its use for optimizing websites for mobile devices. The next section will cover implementing responsive design online using media queries. Then you will learn about device channels, a tool provided by SharePoint to implement responsive design on your SharePoint site. We will set up custom device channels with custom master pages and CSSs. The last section covers modifying layouts for use in multiple device channels.</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809696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Device</a:t>
            </a:r>
            <a:r>
              <a:rPr lang="en-US" baseline="0" dirty="0" smtClean="0"/>
              <a:t> Channels are a new feature in the Design Manager. They allow designer to create different channels based on defined user agent screens. This allows for a design to be applied for specific devices, OSs and browsers. </a:t>
            </a:r>
            <a:endParaRPr lang="en-US" dirty="0"/>
          </a:p>
        </p:txBody>
      </p:sp>
    </p:spTree>
    <p:extLst>
      <p:ext uri="{BB962C8B-B14F-4D97-AF65-F5344CB8AC3E}">
        <p14:creationId xmlns:p14="http://schemas.microsoft.com/office/powerpoint/2010/main" val="2125101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Device</a:t>
            </a:r>
            <a:r>
              <a:rPr lang="en-US" baseline="0" dirty="0" smtClean="0"/>
              <a:t> Channels and responsive design work very well together. It is possible to use just one or the other, but used together you can develop a powerful, manageable solution to deliver optimized content to all you users.</a:t>
            </a:r>
            <a:endParaRPr lang="en-US" dirty="0"/>
          </a:p>
        </p:txBody>
      </p:sp>
    </p:spTree>
    <p:extLst>
      <p:ext uri="{BB962C8B-B14F-4D97-AF65-F5344CB8AC3E}">
        <p14:creationId xmlns:p14="http://schemas.microsoft.com/office/powerpoint/2010/main" val="1340327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a:t>
            </a:r>
            <a:r>
              <a:rPr lang="en-US" baseline="0" dirty="0" smtClean="0"/>
              <a:t> Device Channel is Step 2 in the Design Manager. It must include a standard user agent string.</a:t>
            </a:r>
            <a:endParaRPr lang="en-US" dirty="0"/>
          </a:p>
        </p:txBody>
      </p:sp>
    </p:spTree>
    <p:extLst>
      <p:ext uri="{BB962C8B-B14F-4D97-AF65-F5344CB8AC3E}">
        <p14:creationId xmlns:p14="http://schemas.microsoft.com/office/powerpoint/2010/main" val="2659241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a master page for a specific Device Channel gives the designer complete control over what content should be displayed for that channel and how it should be displayed. Controls can be added or removed from the master as the design dictates. This leads to lighter pages.</a:t>
            </a:r>
            <a:endParaRPr lang="en-US" dirty="0"/>
          </a:p>
        </p:txBody>
      </p:sp>
    </p:spTree>
    <p:extLst>
      <p:ext uri="{BB962C8B-B14F-4D97-AF65-F5344CB8AC3E}">
        <p14:creationId xmlns:p14="http://schemas.microsoft.com/office/powerpoint/2010/main" val="4024992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module covers responsive design and implementing it using device channels. We will review responsive design and its use for optimizing websites for mobile devices. The next section will cover implementing responsive design online using media queries. Then you will learn about device channels, a tool provided by SharePoint to implement responsive design on your SharePoint site. We will set up custom device channels with custom master pages and CSSs. The last section covers modifying layouts for use in multiple device channels.</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651484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Device Channel Panel</a:t>
            </a:r>
            <a:r>
              <a:rPr lang="en-US" baseline="0" dirty="0" smtClean="0"/>
              <a:t>s are available in the Snippet Gallery. They can be added to page layouts to specify which content fields display in which channels.</a:t>
            </a:r>
            <a:endParaRPr lang="en-US" dirty="0" smtClean="0"/>
          </a:p>
          <a:p>
            <a:endParaRPr lang="en-US" dirty="0" smtClean="0"/>
          </a:p>
          <a:p>
            <a:r>
              <a:rPr lang="en-US" dirty="0" smtClean="0"/>
              <a:t>Device Channel Panel</a:t>
            </a:r>
            <a:r>
              <a:rPr lang="en-US" baseline="0" dirty="0" smtClean="0"/>
              <a:t> – helpful and fun to say!</a:t>
            </a:r>
            <a:endParaRPr lang="en-US" dirty="0"/>
          </a:p>
        </p:txBody>
      </p:sp>
    </p:spTree>
    <p:extLst>
      <p:ext uri="{BB962C8B-B14F-4D97-AF65-F5344CB8AC3E}">
        <p14:creationId xmlns:p14="http://schemas.microsoft.com/office/powerpoint/2010/main" val="3629906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times the same image needs to be used across a site in standard formats. What SharePoint now offers is something called Image Renditions. Site owners can create multiple</a:t>
            </a:r>
            <a:r>
              <a:rPr lang="en-US" baseline="0" dirty="0" smtClean="0"/>
              <a:t> renditions of an image and when content owners want to use an image on a page, they select the image and then the rendition they want. SharePoint then, when first requested, generates the image according to the rendition and saves it to the WFE disk for future requests.</a:t>
            </a:r>
            <a:endParaRPr lang="en-US" dirty="0"/>
          </a:p>
        </p:txBody>
      </p:sp>
    </p:spTree>
    <p:extLst>
      <p:ext uri="{BB962C8B-B14F-4D97-AF65-F5344CB8AC3E}">
        <p14:creationId xmlns:p14="http://schemas.microsoft.com/office/powerpoint/2010/main" val="409858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Responsive design adapts your web site to the viewers screen size, allowing us to deliver optimized content no matter what device the site is being viewed on.</a:t>
            </a:r>
            <a:r>
              <a:rPr lang="en-US" baseline="0" dirty="0"/>
              <a:t> </a:t>
            </a:r>
            <a:r>
              <a:rPr lang="en-US" baseline="0" dirty="0" smtClean="0"/>
              <a:t>This means you have only one web site to manage (no more m.website.com)! </a:t>
            </a:r>
            <a:endParaRPr lang="en-US" dirty="0" smtClean="0"/>
          </a:p>
        </p:txBody>
      </p:sp>
    </p:spTree>
    <p:extLst>
      <p:ext uri="{BB962C8B-B14F-4D97-AF65-F5344CB8AC3E}">
        <p14:creationId xmlns:p14="http://schemas.microsoft.com/office/powerpoint/2010/main" val="38271011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04334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822095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183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2225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Responsive design uses media queries and CSS to target screen sizes and call different CSSs to arrange, hide and display content that is best for that particular screen size. This requires using flexible layouts (no using tables to layout content!) and scalable imagery.</a:t>
            </a:r>
            <a:endParaRPr lang="en-US" dirty="0"/>
          </a:p>
        </p:txBody>
      </p:sp>
    </p:spTree>
    <p:extLst>
      <p:ext uri="{BB962C8B-B14F-4D97-AF65-F5344CB8AC3E}">
        <p14:creationId xmlns:p14="http://schemas.microsoft.com/office/powerpoint/2010/main" val="365428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know the web isn’t a physical medium, but do you treat</a:t>
            </a:r>
            <a:r>
              <a:rPr lang="en-US" baseline="0" dirty="0" smtClean="0"/>
              <a:t> it as such? How often do you design just for your monitor?</a:t>
            </a:r>
          </a:p>
          <a:p>
            <a:endParaRPr lang="en-US" baseline="0" dirty="0" smtClean="0"/>
          </a:p>
          <a:p>
            <a:r>
              <a:rPr lang="en-US" baseline="0" dirty="0" smtClean="0"/>
              <a:t>It’s natural that many of the terms used in graphic design would lend to web design. The same scenario has happened with many physical items that develop digital counterparts, such as Photoshop. While it’s valuable to know the history of these terms, it’s time to accept the intangible aspect of the web and change the way you think about it. How big is the canvas for your web page? It’s however big or small you tell it to be. How it is perceived depends completely on the viewer’s device and browser.</a:t>
            </a:r>
          </a:p>
        </p:txBody>
      </p:sp>
    </p:spTree>
    <p:extLst>
      <p:ext uri="{BB962C8B-B14F-4D97-AF65-F5344CB8AC3E}">
        <p14:creationId xmlns:p14="http://schemas.microsoft.com/office/powerpoint/2010/main" val="375602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in Module</a:t>
            </a:r>
            <a:r>
              <a:rPr lang="en-US" baseline="0" dirty="0" smtClean="0"/>
              <a:t> 1, the only thing you can control is your code. </a:t>
            </a:r>
            <a:endParaRPr lang="en-US" dirty="0"/>
          </a:p>
        </p:txBody>
      </p:sp>
    </p:spTree>
    <p:extLst>
      <p:ext uri="{BB962C8B-B14F-4D97-AF65-F5344CB8AC3E}">
        <p14:creationId xmlns:p14="http://schemas.microsoft.com/office/powerpoint/2010/main" val="425299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determine what content to display</a:t>
            </a:r>
            <a:r>
              <a:rPr lang="en-US" baseline="0" dirty="0" smtClean="0"/>
              <a:t> on your mobile device? The bottom line is to make sure you don’t remove content to make the page look better. The most important thing is getting the content your users want. Consistency is very important. If important content is available on the desktop site and a user goes to the site on their mobile device, the content needs to still be accessible. It may look different, but it needs to be there.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Luke </a:t>
            </a:r>
            <a:r>
              <a:rPr lang="en-US" baseline="0" dirty="0" err="1" smtClean="0"/>
              <a:t>Wroblewski</a:t>
            </a:r>
            <a:r>
              <a:rPr lang="en-US" baseline="0" dirty="0" smtClean="0"/>
              <a:t> has developed a concept he calls “Mobile First.” He urges designers to design and build their mobile site first. This forces focus on what is really most important to the user. Design enhancements can be added for larger screens if it adds value. His main point is i</a:t>
            </a:r>
            <a:r>
              <a:rPr lang="en-US" dirty="0" smtClean="0"/>
              <a:t>f content isn’t important enough to be viewed on your mobile site, is it really important?</a:t>
            </a:r>
          </a:p>
        </p:txBody>
      </p:sp>
    </p:spTree>
    <p:extLst>
      <p:ext uri="{BB962C8B-B14F-4D97-AF65-F5344CB8AC3E}">
        <p14:creationId xmlns:p14="http://schemas.microsoft.com/office/powerpoint/2010/main" val="1877050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ethanmarcotte.com/" TargetMode="External"/><Relationship Id="rId7" Type="http://schemas.openxmlformats.org/officeDocument/2006/relationships/hyperlink" Target="http://coding.smashingmagazine.com/tag/responsive-web-desig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alistapart.com/topic/responsive-design" TargetMode="External"/><Relationship Id="rId5" Type="http://schemas.openxmlformats.org/officeDocument/2006/relationships/hyperlink" Target="http://bradfrost.github.io/this-is-responsive/resources.html" TargetMode="External"/><Relationship Id="rId4" Type="http://schemas.openxmlformats.org/officeDocument/2006/relationships/hyperlink" Target="http://www.lukew.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Responsive </a:t>
            </a:r>
            <a:r>
              <a:rPr lang="en-US" dirty="0" smtClean="0"/>
              <a:t>Design and Device </a:t>
            </a:r>
            <a:r>
              <a:rPr lang="en-US" dirty="0"/>
              <a:t>Channels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Content to Display on Mobile</a:t>
            </a:r>
            <a:endParaRPr lang="en-US" dirty="0"/>
          </a:p>
        </p:txBody>
      </p:sp>
      <p:sp>
        <p:nvSpPr>
          <p:cNvPr id="3" name="Content Placeholder 2"/>
          <p:cNvSpPr>
            <a:spLocks noGrp="1"/>
          </p:cNvSpPr>
          <p:nvPr>
            <p:ph idx="1"/>
          </p:nvPr>
        </p:nvSpPr>
        <p:spPr/>
        <p:txBody>
          <a:bodyPr/>
          <a:lstStyle/>
          <a:p>
            <a:r>
              <a:rPr lang="en-US" dirty="0" smtClean="0"/>
              <a:t>“Hiding” content on mobile devices</a:t>
            </a:r>
          </a:p>
          <a:p>
            <a:pPr lvl="1"/>
            <a:r>
              <a:rPr lang="en-US" dirty="0" smtClean="0"/>
              <a:t>Don’t remove content to make your page look better</a:t>
            </a:r>
          </a:p>
          <a:p>
            <a:pPr lvl="1"/>
            <a:r>
              <a:rPr lang="en-US" dirty="0" smtClean="0"/>
              <a:t>Desktop content should be available on mobile</a:t>
            </a:r>
          </a:p>
          <a:p>
            <a:endParaRPr lang="en-US" dirty="0" smtClean="0"/>
          </a:p>
          <a:p>
            <a:r>
              <a:rPr lang="en-US" dirty="0" smtClean="0"/>
              <a:t>Mobile </a:t>
            </a:r>
            <a:r>
              <a:rPr lang="en-US" dirty="0" smtClean="0"/>
              <a:t>First</a:t>
            </a:r>
          </a:p>
          <a:p>
            <a:pPr lvl="1"/>
            <a:r>
              <a:rPr lang="en-US" dirty="0" smtClean="0"/>
              <a:t>Forces focus on content and design</a:t>
            </a:r>
          </a:p>
          <a:p>
            <a:pPr lvl="1"/>
            <a:r>
              <a:rPr lang="en-US" dirty="0" smtClean="0"/>
              <a:t>Design can be enhanced for larger </a:t>
            </a:r>
            <a:r>
              <a:rPr lang="en-US" dirty="0" smtClean="0"/>
              <a:t>screens</a:t>
            </a:r>
            <a:endParaRPr lang="en-US" dirty="0" smtClean="0"/>
          </a:p>
          <a:p>
            <a:pPr lvl="1"/>
            <a:endParaRPr lang="en-US" dirty="0"/>
          </a:p>
        </p:txBody>
      </p:sp>
      <p:sp>
        <p:nvSpPr>
          <p:cNvPr id="4" name="Rectangle 3"/>
          <p:cNvSpPr/>
          <p:nvPr/>
        </p:nvSpPr>
        <p:spPr>
          <a:xfrm>
            <a:off x="571500" y="5334000"/>
            <a:ext cx="7772400" cy="609600"/>
          </a:xfrm>
          <a:prstGeom prst="rect">
            <a:avLst/>
          </a:prstGeom>
          <a:solidFill>
            <a:schemeClr val="accent2">
              <a:lumMod val="20000"/>
              <a:lumOff val="8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800000"/>
                </a:solidFill>
              </a:rPr>
              <a:t>If content isn’t important enough to be viewed on your mobile site, is it really important</a:t>
            </a:r>
            <a:r>
              <a:rPr lang="en-US" sz="1400" b="1" dirty="0" smtClean="0">
                <a:solidFill>
                  <a:srgbClr val="800000"/>
                </a:solidFill>
              </a:rPr>
              <a:t>?</a:t>
            </a:r>
            <a:endParaRPr lang="en-US" sz="1400" b="1" dirty="0">
              <a:solidFill>
                <a:srgbClr val="800000"/>
              </a:solidFill>
            </a:endParaRPr>
          </a:p>
        </p:txBody>
      </p:sp>
    </p:spTree>
    <p:extLst>
      <p:ext uri="{BB962C8B-B14F-4D97-AF65-F5344CB8AC3E}">
        <p14:creationId xmlns:p14="http://schemas.microsoft.com/office/powerpoint/2010/main" val="303100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Responsive Design</a:t>
            </a:r>
            <a:endParaRPr lang="en-US" dirty="0"/>
          </a:p>
        </p:txBody>
      </p:sp>
    </p:spTree>
    <p:extLst>
      <p:ext uri="{BB962C8B-B14F-4D97-AF65-F5344CB8AC3E}">
        <p14:creationId xmlns:p14="http://schemas.microsoft.com/office/powerpoint/2010/main" val="1710828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Responsive Web Resources	</a:t>
            </a:r>
            <a:endParaRPr lang="en-US" dirty="0"/>
          </a:p>
        </p:txBody>
      </p:sp>
      <p:sp>
        <p:nvSpPr>
          <p:cNvPr id="3" name="Content Placeholder 2"/>
          <p:cNvSpPr>
            <a:spLocks noGrp="1"/>
          </p:cNvSpPr>
          <p:nvPr>
            <p:ph idx="1"/>
          </p:nvPr>
        </p:nvSpPr>
        <p:spPr>
          <a:xfrm>
            <a:off x="381000" y="1447800"/>
            <a:ext cx="8382000" cy="5257800"/>
          </a:xfrm>
        </p:spPr>
        <p:txBody>
          <a:bodyPr>
            <a:normAutofit/>
          </a:bodyPr>
          <a:lstStyle/>
          <a:p>
            <a:r>
              <a:rPr lang="en-US" dirty="0" smtClean="0"/>
              <a:t>Ethan </a:t>
            </a:r>
            <a:r>
              <a:rPr lang="en-US" dirty="0" err="1" smtClean="0"/>
              <a:t>Marcotte</a:t>
            </a:r>
            <a:endParaRPr lang="en-US" dirty="0" smtClean="0"/>
          </a:p>
          <a:p>
            <a:pPr marL="347662" lvl="1" indent="0">
              <a:buNone/>
            </a:pPr>
            <a:r>
              <a:rPr lang="en-US" sz="2000" dirty="0">
                <a:hlinkClick r:id="rId3"/>
              </a:rPr>
              <a:t>http://ethanmarcotte.com</a:t>
            </a:r>
            <a:r>
              <a:rPr lang="en-US" sz="2000" dirty="0" smtClean="0">
                <a:hlinkClick r:id="rId3"/>
              </a:rPr>
              <a:t>/</a:t>
            </a:r>
            <a:r>
              <a:rPr lang="en-US" sz="2000" dirty="0" smtClean="0"/>
              <a:t> </a:t>
            </a:r>
            <a:endParaRPr lang="en-US" sz="2000" dirty="0"/>
          </a:p>
          <a:p>
            <a:r>
              <a:rPr lang="en-US" dirty="0" smtClean="0"/>
              <a:t>Luke </a:t>
            </a:r>
            <a:r>
              <a:rPr lang="en-US" dirty="0" err="1" smtClean="0"/>
              <a:t>Wroblewski</a:t>
            </a:r>
            <a:endParaRPr lang="en-US" dirty="0"/>
          </a:p>
          <a:p>
            <a:pPr marL="347662" lvl="1" indent="0">
              <a:buNone/>
            </a:pPr>
            <a:r>
              <a:rPr lang="en-US" sz="2000" dirty="0">
                <a:hlinkClick r:id="rId4"/>
              </a:rPr>
              <a:t>http://www.lukew.com</a:t>
            </a:r>
            <a:r>
              <a:rPr lang="en-US" sz="2000" dirty="0" smtClean="0">
                <a:hlinkClick r:id="rId4"/>
              </a:rPr>
              <a:t>/</a:t>
            </a:r>
            <a:r>
              <a:rPr lang="en-US" sz="2000" dirty="0" smtClean="0"/>
              <a:t> </a:t>
            </a:r>
          </a:p>
          <a:p>
            <a:r>
              <a:rPr lang="en-US" dirty="0" smtClean="0"/>
              <a:t>Brad Frost – Responsive Resources</a:t>
            </a:r>
          </a:p>
          <a:p>
            <a:pPr marL="347662" lvl="1" indent="0">
              <a:buNone/>
            </a:pPr>
            <a:r>
              <a:rPr lang="en-US" sz="2000" dirty="0" smtClean="0">
                <a:hlinkClick r:id="rId5"/>
              </a:rPr>
              <a:t>http</a:t>
            </a:r>
            <a:r>
              <a:rPr lang="en-US" sz="2000" dirty="0">
                <a:hlinkClick r:id="rId5"/>
              </a:rPr>
              <a:t>://</a:t>
            </a:r>
            <a:r>
              <a:rPr lang="en-US" sz="2000" dirty="0" smtClean="0">
                <a:hlinkClick r:id="rId5"/>
              </a:rPr>
              <a:t>bradfrost.github.io/this-is-responsive/resources.html</a:t>
            </a:r>
            <a:endParaRPr lang="en-US" sz="2000" dirty="0" smtClean="0"/>
          </a:p>
          <a:p>
            <a:r>
              <a:rPr lang="en-US" dirty="0" smtClean="0"/>
              <a:t>A List Apart</a:t>
            </a:r>
          </a:p>
          <a:p>
            <a:pPr marL="347662" lvl="1" indent="0">
              <a:buNone/>
            </a:pPr>
            <a:r>
              <a:rPr lang="en-US" sz="2000" dirty="0">
                <a:hlinkClick r:id="rId6"/>
              </a:rPr>
              <a:t>http://</a:t>
            </a:r>
            <a:r>
              <a:rPr lang="en-US" sz="2000" dirty="0" smtClean="0">
                <a:hlinkClick r:id="rId6"/>
              </a:rPr>
              <a:t>alistapart.com/topic/responsive-design</a:t>
            </a:r>
            <a:endParaRPr lang="en-US" sz="2000" dirty="0"/>
          </a:p>
          <a:p>
            <a:r>
              <a:rPr lang="en-US" dirty="0" smtClean="0"/>
              <a:t>Smashing Magazine</a:t>
            </a:r>
          </a:p>
          <a:p>
            <a:pPr marL="347662" lvl="1" indent="0">
              <a:buNone/>
            </a:pPr>
            <a:r>
              <a:rPr lang="en-US" sz="2000" dirty="0">
                <a:hlinkClick r:id="rId7"/>
              </a:rPr>
              <a:t>http://coding.smashingmagazine.com/tag/responsive-web-design</a:t>
            </a:r>
            <a:r>
              <a:rPr lang="en-US" sz="2000" dirty="0" smtClean="0">
                <a:hlinkClick r:id="rId7"/>
              </a:rPr>
              <a:t>/</a:t>
            </a:r>
            <a:r>
              <a:rPr lang="en-US" sz="2000" dirty="0" smtClean="0"/>
              <a:t> </a:t>
            </a:r>
          </a:p>
          <a:p>
            <a:pPr marL="347662" lvl="1" indent="0">
              <a:buNone/>
            </a:pPr>
            <a:endParaRPr lang="en-US" dirty="0" smtClean="0"/>
          </a:p>
          <a:p>
            <a:pPr marL="347662" lvl="1" indent="0">
              <a:buNone/>
            </a:pPr>
            <a:endParaRPr lang="en-US" dirty="0"/>
          </a:p>
        </p:txBody>
      </p:sp>
    </p:spTree>
    <p:extLst>
      <p:ext uri="{BB962C8B-B14F-4D97-AF65-F5344CB8AC3E}">
        <p14:creationId xmlns:p14="http://schemas.microsoft.com/office/powerpoint/2010/main" val="1265792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Responsive Design</a:t>
            </a:r>
          </a:p>
          <a:p>
            <a:pPr>
              <a:buFont typeface="Wingdings" panose="05000000000000000000" pitchFamily="2" charset="2"/>
              <a:buChar char="Ø"/>
            </a:pPr>
            <a:r>
              <a:rPr lang="en-US" dirty="0" smtClean="0"/>
              <a:t>Understanding </a:t>
            </a:r>
            <a:r>
              <a:rPr lang="en-US" dirty="0"/>
              <a:t>Media Queries</a:t>
            </a:r>
          </a:p>
          <a:p>
            <a:pPr>
              <a:buFont typeface="Wingdings" panose="05000000000000000000" pitchFamily="2" charset="2"/>
              <a:buChar char="§"/>
            </a:pPr>
            <a:r>
              <a:rPr lang="en-US" dirty="0" smtClean="0"/>
              <a:t>Device Channel Configuration for Mobile</a:t>
            </a:r>
            <a:endParaRPr lang="en-US" dirty="0"/>
          </a:p>
          <a:p>
            <a:pPr>
              <a:buFont typeface="Wingdings" panose="05000000000000000000" pitchFamily="2" charset="2"/>
              <a:buChar char="§"/>
            </a:pPr>
            <a:r>
              <a:rPr lang="en-US" dirty="0" smtClean="0"/>
              <a:t>Customizing Page Layouts with Device Channels</a:t>
            </a:r>
            <a:endParaRPr lang="en-US" dirty="0"/>
          </a:p>
        </p:txBody>
      </p:sp>
    </p:spTree>
    <p:extLst>
      <p:ext uri="{BB962C8B-B14F-4D97-AF65-F5344CB8AC3E}">
        <p14:creationId xmlns:p14="http://schemas.microsoft.com/office/powerpoint/2010/main" val="3589652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Viewport Meta Tag</a:t>
            </a:r>
            <a:endParaRPr lang="en-US" dirty="0"/>
          </a:p>
        </p:txBody>
      </p:sp>
      <p:sp>
        <p:nvSpPr>
          <p:cNvPr id="3" name="Content Placeholder 2"/>
          <p:cNvSpPr>
            <a:spLocks noGrp="1"/>
          </p:cNvSpPr>
          <p:nvPr>
            <p:ph idx="1"/>
          </p:nvPr>
        </p:nvSpPr>
        <p:spPr/>
        <p:txBody>
          <a:bodyPr>
            <a:normAutofit/>
          </a:bodyPr>
          <a:lstStyle/>
          <a:p>
            <a:r>
              <a:rPr lang="en-US" sz="2400" dirty="0" smtClean="0"/>
              <a:t>Used to improve web page presentation</a:t>
            </a:r>
          </a:p>
          <a:p>
            <a:pPr>
              <a:lnSpc>
                <a:spcPct val="150000"/>
              </a:lnSpc>
            </a:pPr>
            <a:r>
              <a:rPr lang="en-US" sz="2400" dirty="0" smtClean="0"/>
              <a:t>Specify</a:t>
            </a:r>
          </a:p>
          <a:p>
            <a:pPr lvl="1"/>
            <a:r>
              <a:rPr lang="en-US" sz="1800" dirty="0" smtClean="0"/>
              <a:t>Initial Scale</a:t>
            </a:r>
          </a:p>
          <a:p>
            <a:pPr lvl="1"/>
            <a:r>
              <a:rPr lang="en-US" sz="1800" dirty="0" smtClean="0"/>
              <a:t>Scalability</a:t>
            </a:r>
          </a:p>
          <a:p>
            <a:pPr lvl="1"/>
            <a:r>
              <a:rPr lang="en-US" sz="1800" dirty="0" smtClean="0"/>
              <a:t>Width</a:t>
            </a:r>
          </a:p>
          <a:p>
            <a:pPr lvl="1"/>
            <a:r>
              <a:rPr lang="en-US" sz="1800" dirty="0" smtClean="0"/>
              <a:t>Height</a:t>
            </a:r>
          </a:p>
          <a:p>
            <a:pPr>
              <a:lnSpc>
                <a:spcPct val="150000"/>
              </a:lnSpc>
            </a:pPr>
            <a:r>
              <a:rPr lang="en-US" sz="2400" dirty="0" smtClean="0"/>
              <a:t>Best viewport settings for </a:t>
            </a:r>
            <a:r>
              <a:rPr lang="en-US" sz="2400" dirty="0" smtClean="0"/>
              <a:t>responsive design</a:t>
            </a:r>
            <a:endParaRPr lang="en-US" sz="2400" dirty="0" smtClean="0"/>
          </a:p>
          <a:p>
            <a:pPr lvl="1"/>
            <a:endParaRPr lang="en-US" sz="2000" dirty="0" smtClean="0"/>
          </a:p>
          <a:p>
            <a:pPr lvl="1"/>
            <a:endParaRPr lang="en-US" sz="2000" dirty="0" smtClean="0"/>
          </a:p>
          <a:p>
            <a:r>
              <a:rPr lang="en-US" sz="2400" dirty="0" smtClean="0"/>
              <a:t>Use </a:t>
            </a:r>
            <a:r>
              <a:rPr lang="en-US" sz="2400" dirty="0" smtClean="0"/>
              <a:t>caution when limiting scalability</a:t>
            </a:r>
          </a:p>
          <a:p>
            <a:pPr lvl="1"/>
            <a:r>
              <a:rPr lang="en-US" sz="2000" dirty="0" smtClean="0"/>
              <a:t>Often poor user experience</a:t>
            </a:r>
          </a:p>
        </p:txBody>
      </p:sp>
      <p:pic>
        <p:nvPicPr>
          <p:cNvPr id="4" name="Picture 3"/>
          <p:cNvPicPr>
            <a:picLocks noChangeAspect="1"/>
          </p:cNvPicPr>
          <p:nvPr/>
        </p:nvPicPr>
        <p:blipFill>
          <a:blip r:embed="rId3"/>
          <a:stretch>
            <a:fillRect/>
          </a:stretch>
        </p:blipFill>
        <p:spPr>
          <a:xfrm>
            <a:off x="914400" y="4686300"/>
            <a:ext cx="6000750" cy="495300"/>
          </a:xfrm>
          <a:prstGeom prst="rect">
            <a:avLst/>
          </a:prstGeom>
          <a:ln>
            <a:solidFill>
              <a:schemeClr val="bg1">
                <a:lumMod val="50000"/>
              </a:schemeClr>
            </a:solidFill>
          </a:ln>
        </p:spPr>
      </p:pic>
    </p:spTree>
    <p:extLst>
      <p:ext uri="{BB962C8B-B14F-4D97-AF65-F5344CB8AC3E}">
        <p14:creationId xmlns:p14="http://schemas.microsoft.com/office/powerpoint/2010/main" val="320549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sp>
        <p:nvSpPr>
          <p:cNvPr id="3" name="Content Placeholder 2"/>
          <p:cNvSpPr>
            <a:spLocks noGrp="1"/>
          </p:cNvSpPr>
          <p:nvPr>
            <p:ph idx="1"/>
          </p:nvPr>
        </p:nvSpPr>
        <p:spPr/>
        <p:txBody>
          <a:bodyPr>
            <a:normAutofit/>
          </a:bodyPr>
          <a:lstStyle/>
          <a:p>
            <a:r>
              <a:rPr lang="en-US" dirty="0" smtClean="0"/>
              <a:t>Media-dependent style sheet</a:t>
            </a:r>
          </a:p>
          <a:p>
            <a:pPr lvl="1"/>
            <a:r>
              <a:rPr lang="en-US" dirty="0" smtClean="0"/>
              <a:t>Based on media types</a:t>
            </a:r>
          </a:p>
          <a:p>
            <a:pPr>
              <a:lnSpc>
                <a:spcPct val="150000"/>
              </a:lnSpc>
            </a:pPr>
            <a:r>
              <a:rPr lang="en-US" dirty="0" smtClean="0"/>
              <a:t>Query includes</a:t>
            </a:r>
          </a:p>
          <a:p>
            <a:pPr lvl="1"/>
            <a:r>
              <a:rPr lang="en-US" dirty="0" smtClean="0"/>
              <a:t>Media type</a:t>
            </a:r>
          </a:p>
          <a:p>
            <a:pPr lvl="1"/>
            <a:r>
              <a:rPr lang="en-US" dirty="0" smtClean="0"/>
              <a:t>Expression(s) that check for a specific media feature(s)</a:t>
            </a:r>
          </a:p>
          <a:p>
            <a:pPr lvl="1"/>
            <a:r>
              <a:rPr lang="en-US" dirty="0" smtClean="0"/>
              <a:t>Style(s) applied when both conditions are met</a:t>
            </a:r>
          </a:p>
          <a:p>
            <a:pPr>
              <a:lnSpc>
                <a:spcPct val="150000"/>
              </a:lnSpc>
            </a:pPr>
            <a:r>
              <a:rPr lang="en-US" dirty="0" smtClean="0"/>
              <a:t>One media type per query</a:t>
            </a:r>
          </a:p>
          <a:p>
            <a:pPr>
              <a:lnSpc>
                <a:spcPct val="150000"/>
              </a:lnSpc>
            </a:pPr>
            <a:r>
              <a:rPr lang="en-US" dirty="0" smtClean="0"/>
              <a:t>Can have multiple feature expressions per query</a:t>
            </a:r>
          </a:p>
          <a:p>
            <a:pPr marL="0" indent="0">
              <a:buNone/>
            </a:pPr>
            <a:endParaRPr lang="en-US" dirty="0" smtClean="0"/>
          </a:p>
        </p:txBody>
      </p:sp>
    </p:spTree>
    <p:extLst>
      <p:ext uri="{BB962C8B-B14F-4D97-AF65-F5344CB8AC3E}">
        <p14:creationId xmlns:p14="http://schemas.microsoft.com/office/powerpoint/2010/main" val="2907189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Media Queries</a:t>
            </a:r>
            <a:endParaRPr lang="en-US" dirty="0"/>
          </a:p>
        </p:txBody>
      </p:sp>
      <p:sp>
        <p:nvSpPr>
          <p:cNvPr id="3" name="Content Placeholder 2"/>
          <p:cNvSpPr>
            <a:spLocks noGrp="1"/>
          </p:cNvSpPr>
          <p:nvPr>
            <p:ph idx="1"/>
          </p:nvPr>
        </p:nvSpPr>
        <p:spPr/>
        <p:txBody>
          <a:bodyPr>
            <a:normAutofit/>
          </a:bodyPr>
          <a:lstStyle/>
          <a:p>
            <a:r>
              <a:rPr lang="en-US" dirty="0" smtClean="0"/>
              <a:t>Three ways to use media queries</a:t>
            </a:r>
          </a:p>
          <a:p>
            <a:pPr lvl="1"/>
            <a:r>
              <a:rPr lang="en-US" dirty="0" smtClean="0"/>
              <a:t>Page-level style element</a:t>
            </a:r>
          </a:p>
          <a:p>
            <a:pPr lvl="1"/>
            <a:r>
              <a:rPr lang="en-US" dirty="0" smtClean="0"/>
              <a:t>In an external CSS</a:t>
            </a:r>
          </a:p>
          <a:p>
            <a:pPr lvl="1"/>
            <a:r>
              <a:rPr lang="en-US" dirty="0" smtClean="0"/>
              <a:t>Linking to an external CSS</a:t>
            </a:r>
          </a:p>
          <a:p>
            <a:r>
              <a:rPr lang="en-US" dirty="0" smtClean="0"/>
              <a:t>Case-insensitive</a:t>
            </a:r>
          </a:p>
          <a:p>
            <a:r>
              <a:rPr lang="en-US" dirty="0"/>
              <a:t>Type used for responsive</a:t>
            </a:r>
          </a:p>
          <a:p>
            <a:pPr lvl="1"/>
            <a:r>
              <a:rPr lang="en-US" dirty="0"/>
              <a:t>screen</a:t>
            </a:r>
          </a:p>
          <a:p>
            <a:r>
              <a:rPr lang="en-US" dirty="0"/>
              <a:t>Features used for responsive</a:t>
            </a:r>
          </a:p>
          <a:p>
            <a:pPr lvl="1"/>
            <a:r>
              <a:rPr lang="en-US" dirty="0"/>
              <a:t>min-width</a:t>
            </a:r>
          </a:p>
          <a:p>
            <a:pPr lvl="1"/>
            <a:r>
              <a:rPr lang="en-US" dirty="0" smtClean="0"/>
              <a:t>max-width</a:t>
            </a:r>
            <a:endParaRPr lang="en-US" dirty="0"/>
          </a:p>
        </p:txBody>
      </p:sp>
      <p:sp>
        <p:nvSpPr>
          <p:cNvPr id="4" name="TextBox 3"/>
          <p:cNvSpPr txBox="1"/>
          <p:nvPr/>
        </p:nvSpPr>
        <p:spPr>
          <a:xfrm>
            <a:off x="76200" y="6400800"/>
            <a:ext cx="9067800" cy="307777"/>
          </a:xfrm>
          <a:prstGeom prst="rect">
            <a:avLst/>
          </a:prstGeom>
          <a:noFill/>
        </p:spPr>
        <p:txBody>
          <a:bodyPr wrap="square" rtlCol="0">
            <a:spAutoFit/>
          </a:bodyPr>
          <a:lstStyle/>
          <a:p>
            <a:pPr lvl="0"/>
            <a:r>
              <a:rPr lang="en-US" sz="1400" dirty="0" smtClean="0">
                <a:solidFill>
                  <a:srgbClr val="9F002D"/>
                </a:solidFill>
              </a:rPr>
              <a:t>*See </a:t>
            </a:r>
            <a:r>
              <a:rPr lang="en-US" sz="1400" dirty="0">
                <a:solidFill>
                  <a:srgbClr val="9F002D"/>
                </a:solidFill>
              </a:rPr>
              <a:t>the slides at the end of this presentation </a:t>
            </a:r>
            <a:r>
              <a:rPr lang="en-US" sz="1400" dirty="0" smtClean="0">
                <a:solidFill>
                  <a:srgbClr val="9F002D"/>
                </a:solidFill>
              </a:rPr>
              <a:t>for a </a:t>
            </a:r>
            <a:r>
              <a:rPr lang="en-US" sz="1400" dirty="0">
                <a:solidFill>
                  <a:srgbClr val="9F002D"/>
                </a:solidFill>
              </a:rPr>
              <a:t>full list of media query </a:t>
            </a:r>
            <a:r>
              <a:rPr lang="en-US" sz="1400" dirty="0" smtClean="0">
                <a:solidFill>
                  <a:srgbClr val="9F002D"/>
                </a:solidFill>
              </a:rPr>
              <a:t>types, features, and applications</a:t>
            </a:r>
            <a:endParaRPr lang="en-US" sz="1400" dirty="0">
              <a:solidFill>
                <a:srgbClr val="9F002D"/>
              </a:solidFill>
            </a:endParaRPr>
          </a:p>
        </p:txBody>
      </p:sp>
    </p:spTree>
    <p:extLst>
      <p:ext uri="{BB962C8B-B14F-4D97-AF65-F5344CB8AC3E}">
        <p14:creationId xmlns:p14="http://schemas.microsoft.com/office/powerpoint/2010/main" val="1956482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Fluid Layout</a:t>
            </a:r>
            <a:endParaRPr lang="en-US" dirty="0"/>
          </a:p>
        </p:txBody>
      </p:sp>
      <p:sp>
        <p:nvSpPr>
          <p:cNvPr id="3" name="Content Placeholder 2"/>
          <p:cNvSpPr>
            <a:spLocks noGrp="1"/>
          </p:cNvSpPr>
          <p:nvPr>
            <p:ph idx="1"/>
          </p:nvPr>
        </p:nvSpPr>
        <p:spPr/>
        <p:txBody>
          <a:bodyPr/>
          <a:lstStyle/>
          <a:p>
            <a:r>
              <a:rPr lang="en-US" dirty="0" smtClean="0"/>
              <a:t>Fixed-width is not the enemy</a:t>
            </a:r>
          </a:p>
          <a:p>
            <a:pPr lvl="1"/>
            <a:r>
              <a:rPr lang="en-US" dirty="0" smtClean="0"/>
              <a:t>Readability is the priority</a:t>
            </a:r>
          </a:p>
          <a:p>
            <a:r>
              <a:rPr lang="en-US" dirty="0"/>
              <a:t>Keep consistency across devices</a:t>
            </a:r>
          </a:p>
          <a:p>
            <a:pPr lvl="1"/>
            <a:r>
              <a:rPr lang="en-US" dirty="0"/>
              <a:t>Don’t redesign layouts for smaller devices – adapt it</a:t>
            </a:r>
          </a:p>
          <a:p>
            <a:r>
              <a:rPr lang="en-US" dirty="0" smtClean="0"/>
              <a:t>Build a layout to support fixed and flexible</a:t>
            </a:r>
          </a:p>
          <a:p>
            <a:r>
              <a:rPr lang="en-US" dirty="0" smtClean="0"/>
              <a:t>What makes a layout flexible?</a:t>
            </a:r>
          </a:p>
          <a:p>
            <a:pPr lvl="1"/>
            <a:r>
              <a:rPr lang="en-US" dirty="0"/>
              <a:t>B</a:t>
            </a:r>
            <a:r>
              <a:rPr lang="en-US" dirty="0" smtClean="0"/>
              <a:t>uilt with </a:t>
            </a:r>
            <a:r>
              <a:rPr lang="en-US" dirty="0" err="1" smtClean="0"/>
              <a:t>divs</a:t>
            </a:r>
            <a:r>
              <a:rPr lang="en-US" dirty="0" smtClean="0"/>
              <a:t> and floats</a:t>
            </a:r>
          </a:p>
          <a:p>
            <a:r>
              <a:rPr lang="en-US" dirty="0" smtClean="0"/>
              <a:t>Grids, grids, grids</a:t>
            </a:r>
          </a:p>
          <a:p>
            <a:pPr lvl="1"/>
            <a:r>
              <a:rPr lang="en-US" dirty="0" smtClean="0"/>
              <a:t>Not a must, but can be a good place to start</a:t>
            </a:r>
          </a:p>
        </p:txBody>
      </p:sp>
    </p:spTree>
    <p:extLst>
      <p:ext uri="{BB962C8B-B14F-4D97-AF65-F5344CB8AC3E}">
        <p14:creationId xmlns:p14="http://schemas.microsoft.com/office/powerpoint/2010/main" val="272952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Sizes With ems</a:t>
            </a:r>
            <a:endParaRPr lang="en-US" dirty="0"/>
          </a:p>
        </p:txBody>
      </p:sp>
      <p:sp>
        <p:nvSpPr>
          <p:cNvPr id="3" name="Content Placeholder 2"/>
          <p:cNvSpPr>
            <a:spLocks noGrp="1"/>
          </p:cNvSpPr>
          <p:nvPr>
            <p:ph idx="1"/>
          </p:nvPr>
        </p:nvSpPr>
        <p:spPr/>
        <p:txBody>
          <a:bodyPr/>
          <a:lstStyle/>
          <a:p>
            <a:r>
              <a:rPr lang="en-US" dirty="0" smtClean="0"/>
              <a:t>Why should I use ems for font sizes?</a:t>
            </a:r>
          </a:p>
          <a:p>
            <a:pPr lvl="1"/>
            <a:r>
              <a:rPr lang="en-US" dirty="0" smtClean="0"/>
              <a:t>It keeps </a:t>
            </a:r>
            <a:r>
              <a:rPr lang="en-US" dirty="0" smtClean="0"/>
              <a:t>your font styles to a minimum</a:t>
            </a:r>
          </a:p>
          <a:p>
            <a:pPr>
              <a:lnSpc>
                <a:spcPct val="150000"/>
              </a:lnSpc>
            </a:pPr>
            <a:r>
              <a:rPr lang="en-US" dirty="0" smtClean="0"/>
              <a:t>How do I use ems?</a:t>
            </a:r>
            <a:endParaRPr lang="en-US" dirty="0" smtClean="0"/>
          </a:p>
          <a:p>
            <a:pPr lvl="1"/>
            <a:r>
              <a:rPr lang="en-US" dirty="0" smtClean="0"/>
              <a:t>Set </a:t>
            </a:r>
            <a:r>
              <a:rPr lang="en-US" dirty="0" smtClean="0"/>
              <a:t>body to 100%</a:t>
            </a:r>
          </a:p>
          <a:p>
            <a:pPr lvl="1"/>
            <a:r>
              <a:rPr lang="en-US" dirty="0" smtClean="0"/>
              <a:t>Target size / 100% size (16px) = ems</a:t>
            </a:r>
          </a:p>
          <a:p>
            <a:pPr lvl="1"/>
            <a:r>
              <a:rPr lang="en-US" dirty="0" smtClean="0"/>
              <a:t>I want my h1 to be 32px</a:t>
            </a:r>
          </a:p>
          <a:p>
            <a:pPr lvl="2"/>
            <a:r>
              <a:rPr lang="en-US" dirty="0" smtClean="0"/>
              <a:t>32 / 16 = 2ems</a:t>
            </a:r>
          </a:p>
          <a:p>
            <a:pPr>
              <a:lnSpc>
                <a:spcPct val="150000"/>
              </a:lnSpc>
            </a:pPr>
            <a:r>
              <a:rPr lang="en-US" dirty="0" smtClean="0"/>
              <a:t>Too </a:t>
            </a:r>
            <a:r>
              <a:rPr lang="en-US" dirty="0" smtClean="0"/>
              <a:t>many nested ems = lots of math</a:t>
            </a:r>
          </a:p>
        </p:txBody>
      </p:sp>
    </p:spTree>
    <p:extLst>
      <p:ext uri="{BB962C8B-B14F-4D97-AF65-F5344CB8AC3E}">
        <p14:creationId xmlns:p14="http://schemas.microsoft.com/office/powerpoint/2010/main" val="1153313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Points</a:t>
            </a:r>
            <a:endParaRPr lang="en-US" dirty="0"/>
          </a:p>
        </p:txBody>
      </p:sp>
      <p:sp>
        <p:nvSpPr>
          <p:cNvPr id="3" name="Content Placeholder 2"/>
          <p:cNvSpPr>
            <a:spLocks noGrp="1"/>
          </p:cNvSpPr>
          <p:nvPr>
            <p:ph idx="1"/>
          </p:nvPr>
        </p:nvSpPr>
        <p:spPr/>
        <p:txBody>
          <a:bodyPr/>
          <a:lstStyle/>
          <a:p>
            <a:r>
              <a:rPr lang="en-US" dirty="0"/>
              <a:t>W</a:t>
            </a:r>
            <a:r>
              <a:rPr lang="en-US" dirty="0" smtClean="0"/>
              <a:t>here the design breaks in different screen sizes</a:t>
            </a:r>
          </a:p>
          <a:p>
            <a:pPr>
              <a:lnSpc>
                <a:spcPct val="150000"/>
              </a:lnSpc>
            </a:pPr>
            <a:r>
              <a:rPr lang="en-US" dirty="0" smtClean="0"/>
              <a:t>Used to be focused on screen size</a:t>
            </a:r>
          </a:p>
          <a:p>
            <a:pPr lvl="1"/>
            <a:r>
              <a:rPr lang="en-US" dirty="0" smtClean="0"/>
              <a:t>Too many devices to have a “common” screen size</a:t>
            </a:r>
          </a:p>
          <a:p>
            <a:pPr>
              <a:lnSpc>
                <a:spcPct val="150000"/>
              </a:lnSpc>
            </a:pPr>
            <a:r>
              <a:rPr lang="en-US" dirty="0" smtClean="0"/>
              <a:t>Target CSS and media queries for content</a:t>
            </a:r>
          </a:p>
          <a:p>
            <a:pPr lvl="1"/>
            <a:r>
              <a:rPr lang="en-US" dirty="0" smtClean="0"/>
              <a:t>Where does your design need to shift?</a:t>
            </a:r>
          </a:p>
          <a:p>
            <a:pPr>
              <a:lnSpc>
                <a:spcPct val="150000"/>
              </a:lnSpc>
            </a:pPr>
            <a:r>
              <a:rPr lang="en-US" dirty="0" smtClean="0"/>
              <a:t>Think fluid more than flexible</a:t>
            </a:r>
          </a:p>
          <a:p>
            <a:endParaRPr lang="en-US" dirty="0" smtClean="0"/>
          </a:p>
          <a:p>
            <a:endParaRPr lang="en-US" dirty="0"/>
          </a:p>
        </p:txBody>
      </p:sp>
    </p:spTree>
    <p:extLst>
      <p:ext uri="{BB962C8B-B14F-4D97-AF65-F5344CB8AC3E}">
        <p14:creationId xmlns:p14="http://schemas.microsoft.com/office/powerpoint/2010/main" val="41355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Introduction to Responsive Design</a:t>
            </a:r>
          </a:p>
          <a:p>
            <a:pPr>
              <a:buFont typeface="Wingdings" panose="05000000000000000000" pitchFamily="2" charset="2"/>
              <a:buChar char="§"/>
            </a:pPr>
            <a:r>
              <a:rPr lang="en-US" dirty="0" smtClean="0"/>
              <a:t>Understanding </a:t>
            </a:r>
            <a:r>
              <a:rPr lang="en-US" dirty="0"/>
              <a:t>Media Queries</a:t>
            </a:r>
          </a:p>
          <a:p>
            <a:pPr>
              <a:buFont typeface="Wingdings" panose="05000000000000000000" pitchFamily="2" charset="2"/>
              <a:buChar char="§"/>
            </a:pPr>
            <a:r>
              <a:rPr lang="en-US" dirty="0" smtClean="0"/>
              <a:t>Device Channel Configuration for Mobile</a:t>
            </a:r>
            <a:endParaRPr lang="en-US" dirty="0"/>
          </a:p>
          <a:p>
            <a:pPr>
              <a:buFont typeface="Wingdings" panose="05000000000000000000" pitchFamily="2" charset="2"/>
              <a:buChar char="§"/>
            </a:pPr>
            <a:r>
              <a:rPr lang="en-US" dirty="0" smtClean="0"/>
              <a:t>Customizing Page Layouts with Device Channels</a:t>
            </a:r>
            <a:endParaRPr lang="en-US" dirty="0"/>
          </a:p>
        </p:txBody>
      </p:sp>
    </p:spTree>
    <p:extLst>
      <p:ext uri="{BB962C8B-B14F-4D97-AF65-F5344CB8AC3E}">
        <p14:creationId xmlns:p14="http://schemas.microsoft.com/office/powerpoint/2010/main" val="3242825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r>
              <a:rPr lang="en-US" dirty="0" smtClean="0"/>
              <a:t>Retina Display</a:t>
            </a:r>
          </a:p>
          <a:p>
            <a:pPr>
              <a:lnSpc>
                <a:spcPct val="150000"/>
              </a:lnSpc>
            </a:pPr>
            <a:r>
              <a:rPr lang="en-US" dirty="0" smtClean="0"/>
              <a:t>Hiding image client side – data still loads</a:t>
            </a:r>
          </a:p>
          <a:p>
            <a:pPr lvl="1"/>
            <a:r>
              <a:rPr lang="en-US" dirty="0" smtClean="0"/>
              <a:t>Optimize images for web</a:t>
            </a:r>
          </a:p>
          <a:p>
            <a:pPr>
              <a:lnSpc>
                <a:spcPct val="150000"/>
              </a:lnSpc>
            </a:pPr>
            <a:r>
              <a:rPr lang="en-US" dirty="0" smtClean="0"/>
              <a:t>Displaying images on mobile</a:t>
            </a:r>
          </a:p>
          <a:p>
            <a:pPr lvl="1"/>
            <a:r>
              <a:rPr lang="en-US" dirty="0" smtClean="0"/>
              <a:t>Scale</a:t>
            </a:r>
          </a:p>
          <a:p>
            <a:pPr lvl="1"/>
            <a:r>
              <a:rPr lang="en-US" dirty="0" smtClean="0"/>
              <a:t>Crop with content</a:t>
            </a:r>
          </a:p>
          <a:p>
            <a:pPr lvl="1"/>
            <a:endParaRPr lang="en-US" dirty="0"/>
          </a:p>
        </p:txBody>
      </p:sp>
    </p:spTree>
    <p:extLst>
      <p:ext uri="{BB962C8B-B14F-4D97-AF65-F5344CB8AC3E}">
        <p14:creationId xmlns:p14="http://schemas.microsoft.com/office/powerpoint/2010/main" val="1421571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Up Media Queries</a:t>
            </a:r>
            <a:endParaRPr lang="en-US" dirty="0"/>
          </a:p>
        </p:txBody>
      </p:sp>
    </p:spTree>
    <p:extLst>
      <p:ext uri="{BB962C8B-B14F-4D97-AF65-F5344CB8AC3E}">
        <p14:creationId xmlns:p14="http://schemas.microsoft.com/office/powerpoint/2010/main" val="989269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Query </a:t>
            </a:r>
            <a:r>
              <a:rPr lang="en-US" dirty="0" smtClean="0"/>
              <a:t>Reference for Media </a:t>
            </a:r>
            <a:r>
              <a:rPr lang="en-US" dirty="0" smtClean="0"/>
              <a:t>Types</a:t>
            </a:r>
            <a:endParaRPr lang="en-US" dirty="0"/>
          </a:p>
        </p:txBody>
      </p:sp>
      <p:sp>
        <p:nvSpPr>
          <p:cNvPr id="3" name="Content Placeholder 2"/>
          <p:cNvSpPr>
            <a:spLocks noGrp="1"/>
          </p:cNvSpPr>
          <p:nvPr>
            <p:ph idx="1"/>
          </p:nvPr>
        </p:nvSpPr>
        <p:spPr/>
        <p:txBody>
          <a:bodyPr>
            <a:noAutofit/>
          </a:bodyPr>
          <a:lstStyle/>
          <a:p>
            <a:r>
              <a:rPr lang="en-US" sz="1800" b="1" dirty="0">
                <a:solidFill>
                  <a:srgbClr val="800000"/>
                </a:solidFill>
              </a:rPr>
              <a:t>a</a:t>
            </a:r>
            <a:r>
              <a:rPr lang="en-US" sz="1800" b="1" dirty="0" smtClean="0">
                <a:solidFill>
                  <a:srgbClr val="800000"/>
                </a:solidFill>
              </a:rPr>
              <a:t>ll</a:t>
            </a:r>
            <a:r>
              <a:rPr lang="en-US" sz="1800" b="1" dirty="0" smtClean="0"/>
              <a:t>: </a:t>
            </a:r>
            <a:r>
              <a:rPr lang="en-US" sz="1800" dirty="0" smtClean="0"/>
              <a:t>suitable </a:t>
            </a:r>
            <a:r>
              <a:rPr lang="en-US" sz="1800" dirty="0"/>
              <a:t>for all </a:t>
            </a:r>
            <a:r>
              <a:rPr lang="en-US" sz="1800" dirty="0" smtClean="0"/>
              <a:t>devices</a:t>
            </a:r>
          </a:p>
          <a:p>
            <a:r>
              <a:rPr lang="en-US" sz="1800" b="1" dirty="0">
                <a:solidFill>
                  <a:srgbClr val="800000"/>
                </a:solidFill>
              </a:rPr>
              <a:t>b</a:t>
            </a:r>
            <a:r>
              <a:rPr lang="en-US" sz="1800" b="1" dirty="0" smtClean="0">
                <a:solidFill>
                  <a:srgbClr val="800000"/>
                </a:solidFill>
              </a:rPr>
              <a:t>raille</a:t>
            </a:r>
            <a:r>
              <a:rPr lang="en-US" sz="1800" b="1" dirty="0" smtClean="0"/>
              <a:t>: </a:t>
            </a:r>
            <a:r>
              <a:rPr lang="en-US" sz="1800" dirty="0" smtClean="0"/>
              <a:t>for </a:t>
            </a:r>
            <a:r>
              <a:rPr lang="en-US" sz="1800" dirty="0"/>
              <a:t>braille tactile </a:t>
            </a:r>
            <a:r>
              <a:rPr lang="en-US" sz="1800" dirty="0" smtClean="0"/>
              <a:t>feedback devices</a:t>
            </a:r>
          </a:p>
          <a:p>
            <a:r>
              <a:rPr lang="en-US" sz="1800" b="1" dirty="0">
                <a:solidFill>
                  <a:srgbClr val="800000"/>
                </a:solidFill>
              </a:rPr>
              <a:t>e</a:t>
            </a:r>
            <a:r>
              <a:rPr lang="en-US" sz="1800" b="1" dirty="0" smtClean="0">
                <a:solidFill>
                  <a:srgbClr val="800000"/>
                </a:solidFill>
              </a:rPr>
              <a:t>mbossed</a:t>
            </a:r>
            <a:r>
              <a:rPr lang="en-US" sz="1800" b="1" dirty="0" smtClean="0"/>
              <a:t>: </a:t>
            </a:r>
            <a:r>
              <a:rPr lang="en-US" sz="1800" dirty="0" smtClean="0"/>
              <a:t>for </a:t>
            </a:r>
            <a:r>
              <a:rPr lang="en-US" sz="1800" dirty="0"/>
              <a:t>paged braille </a:t>
            </a:r>
            <a:r>
              <a:rPr lang="en-US" sz="1800" dirty="0" smtClean="0"/>
              <a:t>printers</a:t>
            </a:r>
          </a:p>
          <a:p>
            <a:r>
              <a:rPr lang="en-US" sz="1800" b="1" dirty="0">
                <a:solidFill>
                  <a:srgbClr val="800000"/>
                </a:solidFill>
              </a:rPr>
              <a:t>h</a:t>
            </a:r>
            <a:r>
              <a:rPr lang="en-US" sz="1800" b="1" dirty="0" smtClean="0">
                <a:solidFill>
                  <a:srgbClr val="800000"/>
                </a:solidFill>
              </a:rPr>
              <a:t>andheld</a:t>
            </a:r>
            <a:r>
              <a:rPr lang="en-US" sz="1800" b="1" dirty="0" smtClean="0"/>
              <a:t>: </a:t>
            </a:r>
            <a:r>
              <a:rPr lang="en-US" sz="1800" dirty="0" smtClean="0"/>
              <a:t>for </a:t>
            </a:r>
            <a:r>
              <a:rPr lang="en-US" sz="1800" dirty="0"/>
              <a:t>handheld devices (typically small screen, limited bandwidth</a:t>
            </a:r>
            <a:r>
              <a:rPr lang="en-US" sz="1800" dirty="0" smtClean="0"/>
              <a:t>)</a:t>
            </a:r>
          </a:p>
          <a:p>
            <a:r>
              <a:rPr lang="en-US" sz="1800" b="1" dirty="0">
                <a:solidFill>
                  <a:srgbClr val="800000"/>
                </a:solidFill>
              </a:rPr>
              <a:t>p</a:t>
            </a:r>
            <a:r>
              <a:rPr lang="en-US" sz="1800" b="1" dirty="0" smtClean="0">
                <a:solidFill>
                  <a:srgbClr val="800000"/>
                </a:solidFill>
              </a:rPr>
              <a:t>rint</a:t>
            </a:r>
            <a:r>
              <a:rPr lang="en-US" sz="1800" b="1" dirty="0" smtClean="0"/>
              <a:t>: </a:t>
            </a:r>
            <a:r>
              <a:rPr lang="en-US" sz="1800" dirty="0" smtClean="0"/>
              <a:t>for </a:t>
            </a:r>
            <a:r>
              <a:rPr lang="en-US" sz="1800" dirty="0"/>
              <a:t>paged material and for documents viewed </a:t>
            </a:r>
            <a:r>
              <a:rPr lang="en-US" sz="1800" dirty="0" smtClean="0"/>
              <a:t>in </a:t>
            </a:r>
            <a:r>
              <a:rPr lang="en-US" sz="1800" dirty="0"/>
              <a:t>print preview </a:t>
            </a:r>
            <a:r>
              <a:rPr lang="en-US" sz="1800" dirty="0" smtClean="0"/>
              <a:t>mode</a:t>
            </a:r>
          </a:p>
          <a:p>
            <a:r>
              <a:rPr lang="en-US" sz="1800" b="1" dirty="0">
                <a:solidFill>
                  <a:srgbClr val="800000"/>
                </a:solidFill>
              </a:rPr>
              <a:t>p</a:t>
            </a:r>
            <a:r>
              <a:rPr lang="en-US" sz="1800" b="1" dirty="0" smtClean="0">
                <a:solidFill>
                  <a:srgbClr val="800000"/>
                </a:solidFill>
              </a:rPr>
              <a:t>rojection</a:t>
            </a:r>
            <a:r>
              <a:rPr lang="en-US" sz="1800" b="1" dirty="0" smtClean="0"/>
              <a:t>: </a:t>
            </a:r>
            <a:r>
              <a:rPr lang="en-US" sz="1800" dirty="0" smtClean="0"/>
              <a:t>for </a:t>
            </a:r>
            <a:r>
              <a:rPr lang="en-US" sz="1800" dirty="0"/>
              <a:t>projected presentations, for example </a:t>
            </a:r>
            <a:r>
              <a:rPr lang="en-US" sz="1800" dirty="0" smtClean="0"/>
              <a:t>projectors</a:t>
            </a:r>
          </a:p>
          <a:p>
            <a:r>
              <a:rPr lang="en-US" sz="1800" b="1" dirty="0" smtClean="0">
                <a:solidFill>
                  <a:srgbClr val="800000"/>
                </a:solidFill>
              </a:rPr>
              <a:t>screen</a:t>
            </a:r>
            <a:r>
              <a:rPr lang="en-US" sz="1800" b="1" dirty="0" smtClean="0"/>
              <a:t>: </a:t>
            </a:r>
            <a:r>
              <a:rPr lang="en-US" sz="1800" dirty="0" smtClean="0"/>
              <a:t>primarily </a:t>
            </a:r>
            <a:r>
              <a:rPr lang="en-US" sz="1800" dirty="0"/>
              <a:t>for color computer </a:t>
            </a:r>
            <a:r>
              <a:rPr lang="en-US" sz="1800" dirty="0" smtClean="0"/>
              <a:t>screens</a:t>
            </a:r>
          </a:p>
          <a:p>
            <a:r>
              <a:rPr lang="en-US" sz="1800" b="1" dirty="0">
                <a:solidFill>
                  <a:srgbClr val="800000"/>
                </a:solidFill>
              </a:rPr>
              <a:t>s</a:t>
            </a:r>
            <a:r>
              <a:rPr lang="en-US" sz="1800" b="1" dirty="0" smtClean="0">
                <a:solidFill>
                  <a:srgbClr val="800000"/>
                </a:solidFill>
              </a:rPr>
              <a:t>peech</a:t>
            </a:r>
            <a:r>
              <a:rPr lang="en-US" sz="1800" b="1" dirty="0" smtClean="0"/>
              <a:t>: </a:t>
            </a:r>
            <a:r>
              <a:rPr lang="en-US" sz="1800" dirty="0" smtClean="0"/>
              <a:t>for speech synthesizers</a:t>
            </a:r>
          </a:p>
          <a:p>
            <a:r>
              <a:rPr lang="en-US" sz="1800" b="1" dirty="0" err="1" smtClean="0">
                <a:solidFill>
                  <a:srgbClr val="800000"/>
                </a:solidFill>
              </a:rPr>
              <a:t>tty</a:t>
            </a:r>
            <a:r>
              <a:rPr lang="en-US" sz="1800" b="1" dirty="0" smtClean="0"/>
              <a:t>: </a:t>
            </a:r>
            <a:r>
              <a:rPr lang="en-US" sz="1800" dirty="0" smtClean="0"/>
              <a:t>media </a:t>
            </a:r>
            <a:r>
              <a:rPr lang="en-US" sz="1800" dirty="0"/>
              <a:t>using a fixed-pitch character grid (such as teletypes, terminals, or portable devices with limited display capabilities). Authors should not </a:t>
            </a:r>
            <a:r>
              <a:rPr lang="en-US" sz="1800" dirty="0" smtClean="0"/>
              <a:t>use pixel units</a:t>
            </a:r>
            <a:r>
              <a:rPr lang="en-US" sz="1800" dirty="0"/>
              <a:t> with the "</a:t>
            </a:r>
            <a:r>
              <a:rPr lang="en-US" sz="1800" dirty="0" err="1"/>
              <a:t>tty</a:t>
            </a:r>
            <a:r>
              <a:rPr lang="en-US" sz="1800" dirty="0"/>
              <a:t>" media type</a:t>
            </a:r>
            <a:r>
              <a:rPr lang="en-US" sz="1800" dirty="0" smtClean="0"/>
              <a:t>.</a:t>
            </a:r>
          </a:p>
          <a:p>
            <a:r>
              <a:rPr lang="en-US" sz="1800" b="1" dirty="0" err="1" smtClean="0">
                <a:solidFill>
                  <a:srgbClr val="800000"/>
                </a:solidFill>
              </a:rPr>
              <a:t>tv</a:t>
            </a:r>
            <a:r>
              <a:rPr lang="en-US" sz="1800" b="1" dirty="0" smtClean="0"/>
              <a:t>: </a:t>
            </a:r>
            <a:r>
              <a:rPr lang="en-US" sz="1800" dirty="0" smtClean="0"/>
              <a:t>for television-type </a:t>
            </a:r>
            <a:r>
              <a:rPr lang="en-US" sz="1800" dirty="0"/>
              <a:t>devices (low resolution, color, limited-</a:t>
            </a:r>
            <a:r>
              <a:rPr lang="en-US" sz="1800" dirty="0" err="1"/>
              <a:t>scrollability</a:t>
            </a:r>
            <a:r>
              <a:rPr lang="en-US" sz="1800" dirty="0"/>
              <a:t> screens, sound available</a:t>
            </a:r>
            <a:r>
              <a:rPr lang="en-US" sz="1800" dirty="0" smtClean="0"/>
              <a:t>)</a:t>
            </a:r>
            <a:endParaRPr lang="en-US" sz="1800" dirty="0"/>
          </a:p>
        </p:txBody>
      </p:sp>
      <p:sp>
        <p:nvSpPr>
          <p:cNvPr id="4" name="TextBox 3"/>
          <p:cNvSpPr txBox="1"/>
          <p:nvPr/>
        </p:nvSpPr>
        <p:spPr>
          <a:xfrm>
            <a:off x="5867400" y="1447800"/>
            <a:ext cx="2438400" cy="307777"/>
          </a:xfrm>
          <a:prstGeom prst="rect">
            <a:avLst/>
          </a:prstGeom>
          <a:solidFill>
            <a:schemeClr val="accent2">
              <a:lumMod val="20000"/>
              <a:lumOff val="80000"/>
            </a:schemeClr>
          </a:solidFill>
          <a:ln>
            <a:solidFill>
              <a:schemeClr val="bg1">
                <a:lumMod val="50000"/>
              </a:schemeClr>
            </a:solidFill>
          </a:ln>
        </p:spPr>
        <p:txBody>
          <a:bodyPr wrap="square" rtlCol="0">
            <a:spAutoFit/>
          </a:bodyPr>
          <a:lstStyle/>
          <a:p>
            <a:pPr algn="ctr"/>
            <a:r>
              <a:rPr lang="en-US" sz="1400" dirty="0" smtClean="0"/>
              <a:t>Source: W3C (w3c.org)</a:t>
            </a:r>
            <a:endParaRPr lang="en-US" sz="1400" dirty="0"/>
          </a:p>
        </p:txBody>
      </p:sp>
    </p:spTree>
    <p:extLst>
      <p:ext uri="{BB962C8B-B14F-4D97-AF65-F5344CB8AC3E}">
        <p14:creationId xmlns:p14="http://schemas.microsoft.com/office/powerpoint/2010/main" val="2913445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Query – Media Features</a:t>
            </a:r>
          </a:p>
        </p:txBody>
      </p:sp>
      <p:graphicFrame>
        <p:nvGraphicFramePr>
          <p:cNvPr id="5" name="Content Placeholder 4"/>
          <p:cNvGraphicFramePr>
            <a:graphicFrameLocks noGrp="1"/>
          </p:cNvGraphicFramePr>
          <p:nvPr>
            <p:ph idx="1"/>
            <p:extLst/>
          </p:nvPr>
        </p:nvGraphicFramePr>
        <p:xfrm>
          <a:off x="381000" y="1447800"/>
          <a:ext cx="8382000" cy="4983480"/>
        </p:xfrm>
        <a:graphic>
          <a:graphicData uri="http://schemas.openxmlformats.org/drawingml/2006/table">
            <a:tbl>
              <a:tblPr firstRow="1" bandRow="1">
                <a:tableStyleId>{5C22544A-7EE6-4342-B048-85BDC9FD1C3A}</a:tableStyleId>
              </a:tblPr>
              <a:tblGrid>
                <a:gridCol w="2133600"/>
                <a:gridCol w="3581400"/>
                <a:gridCol w="1447800"/>
                <a:gridCol w="1219200"/>
              </a:tblGrid>
              <a:tr h="370840">
                <a:tc>
                  <a:txBody>
                    <a:bodyPr/>
                    <a:lstStyle/>
                    <a:p>
                      <a:r>
                        <a:rPr lang="en-US" dirty="0" smtClean="0"/>
                        <a:t>Feature</a:t>
                      </a:r>
                      <a:endParaRPr lang="en-US" dirty="0"/>
                    </a:p>
                  </a:txBody>
                  <a:tcPr/>
                </a:tc>
                <a:tc>
                  <a:txBody>
                    <a:bodyPr/>
                    <a:lstStyle/>
                    <a:p>
                      <a:r>
                        <a:rPr lang="en-US" dirty="0" smtClean="0"/>
                        <a:t>Description</a:t>
                      </a:r>
                      <a:endParaRPr lang="en-US" dirty="0"/>
                    </a:p>
                  </a:txBody>
                  <a:tcPr/>
                </a:tc>
                <a:tc>
                  <a:txBody>
                    <a:bodyPr/>
                    <a:lstStyle/>
                    <a:p>
                      <a:r>
                        <a:rPr lang="en-US" dirty="0" smtClean="0"/>
                        <a:t>Value</a:t>
                      </a:r>
                      <a:endParaRPr lang="en-US" dirty="0"/>
                    </a:p>
                  </a:txBody>
                  <a:tcPr/>
                </a:tc>
                <a:tc>
                  <a:txBody>
                    <a:bodyPr/>
                    <a:lstStyle/>
                    <a:p>
                      <a:r>
                        <a:rPr lang="en-US" dirty="0" smtClean="0"/>
                        <a:t>Min/Max</a:t>
                      </a:r>
                      <a:endParaRPr lang="en-US" dirty="0"/>
                    </a:p>
                  </a:txBody>
                  <a:tcPr/>
                </a:tc>
              </a:tr>
              <a:tr h="772160">
                <a:tc>
                  <a:txBody>
                    <a:bodyPr/>
                    <a:lstStyle/>
                    <a:p>
                      <a:r>
                        <a:rPr lang="en-US" dirty="0" smtClean="0"/>
                        <a:t>aspect-ratio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Ratio of width to height of the media feature</a:t>
                      </a:r>
                      <a:endParaRPr lang="en-US" b="1" dirty="0" smtClean="0"/>
                    </a:p>
                  </a:txBody>
                  <a:tcPr/>
                </a:tc>
                <a:tc>
                  <a:txBody>
                    <a:bodyPr/>
                    <a:lstStyle/>
                    <a:p>
                      <a:r>
                        <a:rPr lang="en-US" dirty="0" smtClean="0"/>
                        <a:t>Ratio</a:t>
                      </a:r>
                      <a:endParaRPr lang="en-US" dirty="0"/>
                    </a:p>
                  </a:txBody>
                  <a:tcPr/>
                </a:tc>
                <a:tc>
                  <a:txBody>
                    <a:bodyPr/>
                    <a:lstStyle/>
                    <a:p>
                      <a:r>
                        <a:rPr lang="en-US" dirty="0" smtClean="0"/>
                        <a:t>Yes</a:t>
                      </a:r>
                      <a:endParaRPr lang="en-US" dirty="0"/>
                    </a:p>
                  </a:txBody>
                  <a:tcPr/>
                </a:tc>
              </a:tr>
              <a:tr h="370840">
                <a:tc>
                  <a:txBody>
                    <a:bodyPr/>
                    <a:lstStyle/>
                    <a:p>
                      <a:r>
                        <a:rPr lang="en-US" dirty="0" smtClean="0"/>
                        <a:t>color</a:t>
                      </a:r>
                      <a:endParaRPr lang="en-US" dirty="0"/>
                    </a:p>
                  </a:txBody>
                  <a:tcPr/>
                </a:tc>
                <a:tc>
                  <a:txBody>
                    <a:bodyPr/>
                    <a:lstStyle/>
                    <a:p>
                      <a:r>
                        <a:rPr lang="en-US" dirty="0" smtClean="0"/>
                        <a:t>Number of bits per color component of the output device</a:t>
                      </a:r>
                    </a:p>
                  </a:txBody>
                  <a:tcPr/>
                </a:tc>
                <a:tc>
                  <a:txBody>
                    <a:bodyPr/>
                    <a:lstStyle/>
                    <a:p>
                      <a:r>
                        <a:rPr lang="en-US" dirty="0" smtClean="0"/>
                        <a:t>Integer</a:t>
                      </a:r>
                      <a:endParaRPr lang="en-US" dirty="0"/>
                    </a:p>
                  </a:txBody>
                  <a:tcPr/>
                </a:tc>
                <a:tc>
                  <a:txBody>
                    <a:bodyPr/>
                    <a:lstStyle/>
                    <a:p>
                      <a:r>
                        <a:rPr lang="en-US" dirty="0" smtClean="0"/>
                        <a:t>Yes</a:t>
                      </a:r>
                      <a:endParaRPr lang="en-US" dirty="0"/>
                    </a:p>
                  </a:txBody>
                  <a:tcPr/>
                </a:tc>
              </a:tr>
              <a:tr h="370840">
                <a:tc>
                  <a:txBody>
                    <a:bodyPr/>
                    <a:lstStyle/>
                    <a:p>
                      <a:r>
                        <a:rPr lang="en-US" dirty="0" smtClean="0"/>
                        <a:t>color-index</a:t>
                      </a:r>
                      <a:endParaRPr lang="en-US" dirty="0"/>
                    </a:p>
                  </a:txBody>
                  <a:tcPr/>
                </a:tc>
                <a:tc>
                  <a:txBody>
                    <a:bodyPr/>
                    <a:lstStyle/>
                    <a:p>
                      <a:r>
                        <a:rPr lang="en-US" dirty="0" smtClean="0"/>
                        <a:t>Number of entries in the color lookup table of the output device</a:t>
                      </a:r>
                    </a:p>
                  </a:txBody>
                  <a:tcPr/>
                </a:tc>
                <a:tc>
                  <a:txBody>
                    <a:bodyPr/>
                    <a:lstStyle/>
                    <a:p>
                      <a:r>
                        <a:rPr lang="en-US" dirty="0" smtClean="0"/>
                        <a:t>Integer</a:t>
                      </a:r>
                      <a:endParaRPr lang="en-US" dirty="0"/>
                    </a:p>
                  </a:txBody>
                  <a:tcPr/>
                </a:tc>
                <a:tc>
                  <a:txBody>
                    <a:bodyPr/>
                    <a:lstStyle/>
                    <a:p>
                      <a:r>
                        <a:rPr lang="en-US" dirty="0" smtClean="0"/>
                        <a:t>Yes</a:t>
                      </a:r>
                      <a:endParaRPr lang="en-US" dirty="0"/>
                    </a:p>
                  </a:txBody>
                  <a:tcPr/>
                </a:tc>
              </a:tr>
              <a:tr h="370840">
                <a:tc>
                  <a:txBody>
                    <a:bodyPr/>
                    <a:lstStyle/>
                    <a:p>
                      <a:r>
                        <a:rPr lang="en-US" dirty="0" smtClean="0"/>
                        <a:t>device-aspect-ratio</a:t>
                      </a:r>
                      <a:endParaRPr lang="en-US" dirty="0"/>
                    </a:p>
                  </a:txBody>
                  <a:tcPr/>
                </a:tc>
                <a:tc>
                  <a:txBody>
                    <a:bodyPr/>
                    <a:lstStyle/>
                    <a:p>
                      <a:r>
                        <a:rPr lang="en-US" dirty="0" smtClean="0"/>
                        <a:t>Ratio of device width to device height of the media feature</a:t>
                      </a:r>
                    </a:p>
                  </a:txBody>
                  <a:tcPr/>
                </a:tc>
                <a:tc>
                  <a:txBody>
                    <a:bodyPr/>
                    <a:lstStyle/>
                    <a:p>
                      <a:r>
                        <a:rPr lang="en-US" dirty="0" smtClean="0"/>
                        <a:t>Ratio</a:t>
                      </a:r>
                      <a:endParaRPr lang="en-US" dirty="0"/>
                    </a:p>
                  </a:txBody>
                  <a:tcPr/>
                </a:tc>
                <a:tc>
                  <a:txBody>
                    <a:bodyPr/>
                    <a:lstStyle/>
                    <a:p>
                      <a:r>
                        <a:rPr lang="en-US" dirty="0" smtClean="0"/>
                        <a:t>Yes</a:t>
                      </a:r>
                      <a:endParaRPr lang="en-US" dirty="0"/>
                    </a:p>
                  </a:txBody>
                  <a:tcPr/>
                </a:tc>
              </a:tr>
              <a:tr h="370840">
                <a:tc>
                  <a:txBody>
                    <a:bodyPr/>
                    <a:lstStyle/>
                    <a:p>
                      <a:r>
                        <a:rPr lang="en-US" dirty="0" smtClean="0"/>
                        <a:t>device-height</a:t>
                      </a:r>
                      <a:endParaRPr lang="en-US" dirty="0"/>
                    </a:p>
                  </a:txBody>
                  <a:tcPr/>
                </a:tc>
                <a:tc>
                  <a:txBody>
                    <a:bodyPr/>
                    <a:lstStyle/>
                    <a:p>
                      <a:r>
                        <a:rPr lang="en-US" dirty="0" smtClean="0"/>
                        <a:t>Height of the rendering surface of output device</a:t>
                      </a:r>
                      <a:endParaRPr lang="en-US" dirty="0"/>
                    </a:p>
                  </a:txBody>
                  <a:tcPr/>
                </a:tc>
                <a:tc>
                  <a:txBody>
                    <a:bodyPr/>
                    <a:lstStyle/>
                    <a:p>
                      <a:r>
                        <a:rPr lang="en-US" dirty="0" smtClean="0"/>
                        <a:t>Length</a:t>
                      </a:r>
                      <a:endParaRPr lang="en-US" dirty="0"/>
                    </a:p>
                  </a:txBody>
                  <a:tcPr/>
                </a:tc>
                <a:tc>
                  <a:txBody>
                    <a:bodyPr/>
                    <a:lstStyle/>
                    <a:p>
                      <a:r>
                        <a:rPr lang="en-US" dirty="0" smtClean="0"/>
                        <a:t>Yes</a:t>
                      </a:r>
                      <a:endParaRPr lang="en-US" dirty="0"/>
                    </a:p>
                  </a:txBody>
                  <a:tcPr/>
                </a:tc>
              </a:tr>
              <a:tr h="370840">
                <a:tc>
                  <a:txBody>
                    <a:bodyPr/>
                    <a:lstStyle/>
                    <a:p>
                      <a:r>
                        <a:rPr lang="en-US" dirty="0" smtClean="0"/>
                        <a:t>device-width</a:t>
                      </a:r>
                      <a:endParaRPr lang="en-US" dirty="0"/>
                    </a:p>
                  </a:txBody>
                  <a:tcPr/>
                </a:tc>
                <a:tc>
                  <a:txBody>
                    <a:bodyPr/>
                    <a:lstStyle/>
                    <a:p>
                      <a:r>
                        <a:rPr lang="en-US" dirty="0" smtClean="0"/>
                        <a:t>Width</a:t>
                      </a:r>
                      <a:r>
                        <a:rPr lang="en-US" baseline="0" dirty="0" smtClean="0"/>
                        <a:t> of the rendering surface of output device</a:t>
                      </a:r>
                      <a:endParaRPr lang="en-US" dirty="0"/>
                    </a:p>
                  </a:txBody>
                  <a:tcPr/>
                </a:tc>
                <a:tc>
                  <a:txBody>
                    <a:bodyPr/>
                    <a:lstStyle/>
                    <a:p>
                      <a:r>
                        <a:rPr lang="en-US" dirty="0" smtClean="0"/>
                        <a:t>Length</a:t>
                      </a:r>
                      <a:endParaRPr lang="en-US" dirty="0"/>
                    </a:p>
                  </a:txBody>
                  <a:tcPr/>
                </a:tc>
                <a:tc>
                  <a:txBody>
                    <a:bodyPr/>
                    <a:lstStyle/>
                    <a:p>
                      <a:r>
                        <a:rPr lang="en-US" dirty="0" smtClean="0"/>
                        <a:t>Yes</a:t>
                      </a:r>
                      <a:endParaRPr lang="en-US" dirty="0"/>
                    </a:p>
                  </a:txBody>
                  <a:tcPr/>
                </a:tc>
              </a:tr>
              <a:tr h="370840">
                <a:tc>
                  <a:txBody>
                    <a:bodyPr/>
                    <a:lstStyle/>
                    <a:p>
                      <a:r>
                        <a:rPr lang="en-US" dirty="0" smtClean="0"/>
                        <a:t>grid</a:t>
                      </a:r>
                      <a:endParaRPr lang="en-US" dirty="0"/>
                    </a:p>
                  </a:txBody>
                  <a:tcPr/>
                </a:tc>
                <a:tc>
                  <a:txBody>
                    <a:bodyPr/>
                    <a:lstStyle/>
                    <a:p>
                      <a:r>
                        <a:rPr lang="en-US" dirty="0" smtClean="0"/>
                        <a:t>query whether the output device is grid or bitmap</a:t>
                      </a:r>
                      <a:endParaRPr lang="en-US" dirty="0"/>
                    </a:p>
                  </a:txBody>
                  <a:tcPr/>
                </a:tc>
                <a:tc>
                  <a:txBody>
                    <a:bodyPr/>
                    <a:lstStyle/>
                    <a:p>
                      <a:r>
                        <a:rPr lang="en-US" dirty="0" smtClean="0"/>
                        <a:t>Integer</a:t>
                      </a:r>
                      <a:endParaRPr lang="en-US" dirty="0"/>
                    </a:p>
                  </a:txBody>
                  <a:tcPr/>
                </a:tc>
                <a:tc>
                  <a:txBody>
                    <a:bodyPr/>
                    <a:lstStyle/>
                    <a:p>
                      <a:r>
                        <a:rPr lang="en-US" dirty="0" smtClean="0"/>
                        <a:t>No</a:t>
                      </a:r>
                      <a:endParaRPr lang="en-US" dirty="0"/>
                    </a:p>
                  </a:txBody>
                  <a:tcPr/>
                </a:tc>
              </a:tr>
            </a:tbl>
          </a:graphicData>
        </a:graphic>
      </p:graphicFrame>
    </p:spTree>
    <p:extLst>
      <p:ext uri="{BB962C8B-B14F-4D97-AF65-F5344CB8AC3E}">
        <p14:creationId xmlns:p14="http://schemas.microsoft.com/office/powerpoint/2010/main" val="69999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Query – Media </a:t>
            </a:r>
            <a:r>
              <a:rPr lang="en-US" dirty="0" smtClean="0"/>
              <a:t>Features (cont.)</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4"/>
          <p:cNvGraphicFramePr>
            <a:graphicFrameLocks/>
          </p:cNvGraphicFramePr>
          <p:nvPr>
            <p:extLst/>
          </p:nvPr>
        </p:nvGraphicFramePr>
        <p:xfrm>
          <a:off x="381000" y="1447800"/>
          <a:ext cx="8382000" cy="4892040"/>
        </p:xfrm>
        <a:graphic>
          <a:graphicData uri="http://schemas.openxmlformats.org/drawingml/2006/table">
            <a:tbl>
              <a:tblPr firstRow="1" bandRow="1">
                <a:tableStyleId>{5C22544A-7EE6-4342-B048-85BDC9FD1C3A}</a:tableStyleId>
              </a:tblPr>
              <a:tblGrid>
                <a:gridCol w="2133600"/>
                <a:gridCol w="3581400"/>
                <a:gridCol w="1447800"/>
                <a:gridCol w="1219200"/>
              </a:tblGrid>
              <a:tr h="370840">
                <a:tc>
                  <a:txBody>
                    <a:bodyPr/>
                    <a:lstStyle/>
                    <a:p>
                      <a:r>
                        <a:rPr lang="en-US" dirty="0" smtClean="0"/>
                        <a:t>Feature</a:t>
                      </a:r>
                      <a:endParaRPr lang="en-US" dirty="0"/>
                    </a:p>
                  </a:txBody>
                  <a:tcPr/>
                </a:tc>
                <a:tc>
                  <a:txBody>
                    <a:bodyPr/>
                    <a:lstStyle/>
                    <a:p>
                      <a:r>
                        <a:rPr lang="en-US" dirty="0" smtClean="0"/>
                        <a:t>Description</a:t>
                      </a:r>
                      <a:endParaRPr lang="en-US" dirty="0"/>
                    </a:p>
                  </a:txBody>
                  <a:tcPr/>
                </a:tc>
                <a:tc>
                  <a:txBody>
                    <a:bodyPr/>
                    <a:lstStyle/>
                    <a:p>
                      <a:r>
                        <a:rPr lang="en-US" dirty="0" smtClean="0"/>
                        <a:t>Value</a:t>
                      </a:r>
                      <a:endParaRPr lang="en-US" dirty="0"/>
                    </a:p>
                  </a:txBody>
                  <a:tcPr/>
                </a:tc>
                <a:tc>
                  <a:txBody>
                    <a:bodyPr/>
                    <a:lstStyle/>
                    <a:p>
                      <a:r>
                        <a:rPr lang="en-US" dirty="0" smtClean="0"/>
                        <a:t>Min/Max</a:t>
                      </a:r>
                      <a:endParaRPr lang="en-US" dirty="0"/>
                    </a:p>
                  </a:txBody>
                  <a:tcPr/>
                </a:tc>
              </a:tr>
              <a:tr h="772160">
                <a:tc>
                  <a:txBody>
                    <a:bodyPr/>
                    <a:lstStyle/>
                    <a:p>
                      <a:r>
                        <a:rPr lang="en-US" dirty="0" smtClean="0"/>
                        <a:t>height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height of targeted display area of output device</a:t>
                      </a:r>
                      <a:endParaRPr lang="en-US" b="1" dirty="0" smtClean="0"/>
                    </a:p>
                  </a:txBody>
                  <a:tcPr/>
                </a:tc>
                <a:tc>
                  <a:txBody>
                    <a:bodyPr/>
                    <a:lstStyle/>
                    <a:p>
                      <a:r>
                        <a:rPr lang="en-US" dirty="0" smtClean="0"/>
                        <a:t>Length</a:t>
                      </a:r>
                      <a:endParaRPr lang="en-US" dirty="0"/>
                    </a:p>
                  </a:txBody>
                  <a:tcPr/>
                </a:tc>
                <a:tc>
                  <a:txBody>
                    <a:bodyPr/>
                    <a:lstStyle/>
                    <a:p>
                      <a:r>
                        <a:rPr lang="en-US" dirty="0" smtClean="0"/>
                        <a:t>Yes</a:t>
                      </a:r>
                      <a:endParaRPr lang="en-US" dirty="0"/>
                    </a:p>
                  </a:txBody>
                  <a:tcPr/>
                </a:tc>
              </a:tr>
              <a:tr h="370840">
                <a:tc>
                  <a:txBody>
                    <a:bodyPr/>
                    <a:lstStyle/>
                    <a:p>
                      <a:r>
                        <a:rPr lang="en-US" dirty="0" smtClean="0"/>
                        <a:t>monochrome</a:t>
                      </a:r>
                      <a:endParaRPr lang="en-US" dirty="0"/>
                    </a:p>
                  </a:txBody>
                  <a:tcPr/>
                </a:tc>
                <a:tc>
                  <a:txBody>
                    <a:bodyPr/>
                    <a:lstStyle/>
                    <a:p>
                      <a:r>
                        <a:rPr lang="en-US" dirty="0" smtClean="0"/>
                        <a:t>Number of bits per pixel in a monochrome frame buffer</a:t>
                      </a:r>
                    </a:p>
                  </a:txBody>
                  <a:tcPr/>
                </a:tc>
                <a:tc>
                  <a:txBody>
                    <a:bodyPr/>
                    <a:lstStyle/>
                    <a:p>
                      <a:r>
                        <a:rPr lang="en-US" dirty="0" smtClean="0"/>
                        <a:t>Integer</a:t>
                      </a:r>
                      <a:endParaRPr lang="en-US" dirty="0"/>
                    </a:p>
                  </a:txBody>
                  <a:tcPr/>
                </a:tc>
                <a:tc>
                  <a:txBody>
                    <a:bodyPr/>
                    <a:lstStyle/>
                    <a:p>
                      <a:r>
                        <a:rPr lang="en-US" dirty="0" smtClean="0"/>
                        <a:t>Yes</a:t>
                      </a:r>
                      <a:endParaRPr lang="en-US" dirty="0"/>
                    </a:p>
                  </a:txBody>
                  <a:tcPr/>
                </a:tc>
              </a:tr>
              <a:tr h="370840">
                <a:tc>
                  <a:txBody>
                    <a:bodyPr/>
                    <a:lstStyle/>
                    <a:p>
                      <a:r>
                        <a:rPr lang="en-US" dirty="0" smtClean="0"/>
                        <a:t>orientation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portrait, height equal to or greater than width; or landscape, width equal to or greater than height</a:t>
                      </a:r>
                    </a:p>
                  </a:txBody>
                  <a:tcPr/>
                </a:tc>
                <a:tc>
                  <a:txBody>
                    <a:bodyPr/>
                    <a:lstStyle/>
                    <a:p>
                      <a:r>
                        <a:rPr lang="en-US" dirty="0" smtClean="0"/>
                        <a:t>Portrait/</a:t>
                      </a:r>
                      <a:br>
                        <a:rPr lang="en-US" dirty="0" smtClean="0"/>
                      </a:br>
                      <a:r>
                        <a:rPr lang="en-US" dirty="0" smtClean="0"/>
                        <a:t>Landscape</a:t>
                      </a:r>
                      <a:endParaRPr lang="en-US" dirty="0"/>
                    </a:p>
                  </a:txBody>
                  <a:tcPr/>
                </a:tc>
                <a:tc>
                  <a:txBody>
                    <a:bodyPr/>
                    <a:lstStyle/>
                    <a:p>
                      <a:r>
                        <a:rPr lang="en-US" dirty="0" smtClean="0"/>
                        <a:t>No</a:t>
                      </a:r>
                      <a:endParaRPr lang="en-US" dirty="0"/>
                    </a:p>
                  </a:txBody>
                  <a:tcPr/>
                </a:tc>
              </a:tr>
              <a:tr h="370840">
                <a:tc>
                  <a:txBody>
                    <a:bodyPr/>
                    <a:lstStyle/>
                    <a:p>
                      <a:r>
                        <a:rPr lang="en-US" dirty="0" smtClean="0"/>
                        <a:t>resolution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resolution (density of the pixels) of the output device. Can be specified used min or max values</a:t>
                      </a:r>
                    </a:p>
                  </a:txBody>
                  <a:tcPr/>
                </a:tc>
                <a:tc>
                  <a:txBody>
                    <a:bodyPr/>
                    <a:lstStyle/>
                    <a:p>
                      <a:r>
                        <a:rPr lang="en-US" dirty="0" smtClean="0"/>
                        <a:t>Resolution</a:t>
                      </a:r>
                      <a:endParaRPr lang="en-US" dirty="0"/>
                    </a:p>
                  </a:txBody>
                  <a:tcPr/>
                </a:tc>
                <a:tc>
                  <a:txBody>
                    <a:bodyPr/>
                    <a:lstStyle/>
                    <a:p>
                      <a:r>
                        <a:rPr lang="en-US" dirty="0" smtClean="0"/>
                        <a:t>Yes</a:t>
                      </a:r>
                      <a:endParaRPr lang="en-US" dirty="0"/>
                    </a:p>
                  </a:txBody>
                  <a:tcPr/>
                </a:tc>
              </a:tr>
              <a:tr h="370840">
                <a:tc>
                  <a:txBody>
                    <a:bodyPr/>
                    <a:lstStyle/>
                    <a:p>
                      <a:r>
                        <a:rPr lang="en-US" dirty="0" smtClean="0"/>
                        <a:t>scan</a:t>
                      </a:r>
                      <a:endParaRPr lang="en-US" dirty="0"/>
                    </a:p>
                  </a:txBody>
                  <a:tcPr/>
                </a:tc>
                <a:tc>
                  <a:txBody>
                    <a:bodyPr/>
                    <a:lstStyle/>
                    <a:p>
                      <a:r>
                        <a:rPr lang="en-US" b="0" dirty="0" smtClean="0"/>
                        <a:t>Height of the rendering surface of output device</a:t>
                      </a:r>
                      <a:endParaRPr lang="en-US" b="0" dirty="0"/>
                    </a:p>
                  </a:txBody>
                  <a:tcPr/>
                </a:tc>
                <a:tc>
                  <a:txBody>
                    <a:bodyPr/>
                    <a:lstStyle/>
                    <a:p>
                      <a:r>
                        <a:rPr lang="en-US" dirty="0" smtClean="0"/>
                        <a:t>Progressive/Interlace</a:t>
                      </a:r>
                      <a:endParaRPr lang="en-US" dirty="0"/>
                    </a:p>
                  </a:txBody>
                  <a:tcPr/>
                </a:tc>
                <a:tc>
                  <a:txBody>
                    <a:bodyPr/>
                    <a:lstStyle/>
                    <a:p>
                      <a:r>
                        <a:rPr lang="en-US" dirty="0" smtClean="0"/>
                        <a:t>No</a:t>
                      </a:r>
                      <a:endParaRPr lang="en-US" dirty="0"/>
                    </a:p>
                  </a:txBody>
                  <a:tcPr/>
                </a:tc>
              </a:tr>
              <a:tr h="370840">
                <a:tc>
                  <a:txBody>
                    <a:bodyPr/>
                    <a:lstStyle/>
                    <a:p>
                      <a:r>
                        <a:rPr lang="en-US" dirty="0" smtClean="0"/>
                        <a:t>width</a:t>
                      </a:r>
                      <a:endParaRPr lang="en-US" dirty="0"/>
                    </a:p>
                  </a:txBody>
                  <a:tcPr/>
                </a:tc>
                <a:tc>
                  <a:txBody>
                    <a:bodyPr/>
                    <a:lstStyle/>
                    <a:p>
                      <a:r>
                        <a:rPr lang="en-US" dirty="0" smtClean="0"/>
                        <a:t>Width of targeted display area of output device</a:t>
                      </a:r>
                      <a:endParaRPr lang="en-US" dirty="0"/>
                    </a:p>
                  </a:txBody>
                  <a:tcPr/>
                </a:tc>
                <a:tc>
                  <a:txBody>
                    <a:bodyPr/>
                    <a:lstStyle/>
                    <a:p>
                      <a:r>
                        <a:rPr lang="en-US" dirty="0" smtClean="0"/>
                        <a:t>Length</a:t>
                      </a:r>
                      <a:endParaRPr lang="en-US" dirty="0"/>
                    </a:p>
                  </a:txBody>
                  <a:tcPr/>
                </a:tc>
                <a:tc>
                  <a:txBody>
                    <a:bodyPr/>
                    <a:lstStyle/>
                    <a:p>
                      <a:r>
                        <a:rPr lang="en-US" dirty="0" smtClean="0"/>
                        <a:t>Yes</a:t>
                      </a:r>
                      <a:endParaRPr lang="en-US" dirty="0"/>
                    </a:p>
                  </a:txBody>
                  <a:tcPr/>
                </a:tc>
              </a:tr>
            </a:tbl>
          </a:graphicData>
        </a:graphic>
      </p:graphicFrame>
    </p:spTree>
    <p:extLst>
      <p:ext uri="{BB962C8B-B14F-4D97-AF65-F5344CB8AC3E}">
        <p14:creationId xmlns:p14="http://schemas.microsoft.com/office/powerpoint/2010/main" val="3968277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Ways </a:t>
            </a:r>
            <a:r>
              <a:rPr lang="en-US" dirty="0"/>
              <a:t>to </a:t>
            </a:r>
            <a:r>
              <a:rPr lang="en-US" dirty="0" smtClean="0"/>
              <a:t>Apply Media Queries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Page-level </a:t>
            </a:r>
            <a:r>
              <a:rPr lang="en-US" sz="2400" dirty="0"/>
              <a:t>style element</a:t>
            </a:r>
          </a:p>
          <a:p>
            <a:pPr lvl="2">
              <a:lnSpc>
                <a:spcPct val="160000"/>
              </a:lnSpc>
            </a:pPr>
            <a:r>
              <a:rPr lang="en-US" sz="1800" dirty="0">
                <a:solidFill>
                  <a:schemeClr val="tx1">
                    <a:lumMod val="50000"/>
                    <a:lumOff val="50000"/>
                  </a:schemeClr>
                </a:solidFill>
                <a:latin typeface="Consolas" pitchFamily="49" charset="0"/>
              </a:rPr>
              <a:t>&lt;style type="text/css"&gt; </a:t>
            </a:r>
          </a:p>
          <a:p>
            <a:pPr lvl="2"/>
            <a:r>
              <a:rPr lang="en-US" sz="1800" b="1" dirty="0" smtClean="0">
                <a:solidFill>
                  <a:srgbClr val="800000"/>
                </a:solidFill>
                <a:latin typeface="Consolas" pitchFamily="49" charset="0"/>
              </a:rPr>
              <a:t>  @</a:t>
            </a:r>
            <a:r>
              <a:rPr lang="en-US" sz="1800" b="1" dirty="0">
                <a:solidFill>
                  <a:srgbClr val="800000"/>
                </a:solidFill>
                <a:latin typeface="Consolas" pitchFamily="49" charset="0"/>
              </a:rPr>
              <a:t>media </a:t>
            </a:r>
            <a:r>
              <a:rPr lang="en-US" sz="1800" b="1" dirty="0" smtClean="0">
                <a:solidFill>
                  <a:srgbClr val="800000"/>
                </a:solidFill>
                <a:latin typeface="Consolas" pitchFamily="49" charset="0"/>
              </a:rPr>
              <a:t>(max-width</a:t>
            </a:r>
            <a:r>
              <a:rPr lang="en-US" sz="1800" b="1" dirty="0">
                <a:solidFill>
                  <a:srgbClr val="800000"/>
                </a:solidFill>
                <a:latin typeface="Consolas" pitchFamily="49" charset="0"/>
              </a:rPr>
              <a:t>: 640px)</a:t>
            </a:r>
            <a:r>
              <a:rPr lang="en-US" sz="1800" b="1" dirty="0">
                <a:solidFill>
                  <a:srgbClr val="000000"/>
                </a:solidFill>
                <a:latin typeface="Consolas" pitchFamily="49" charset="0"/>
              </a:rPr>
              <a:t> </a:t>
            </a:r>
            <a:r>
              <a:rPr lang="en-US" sz="1800" b="1" dirty="0">
                <a:solidFill>
                  <a:srgbClr val="800080"/>
                </a:solidFill>
                <a:latin typeface="Consolas" pitchFamily="49" charset="0"/>
              </a:rPr>
              <a:t>{ </a:t>
            </a:r>
            <a:r>
              <a:rPr lang="en-US" sz="1800" b="1" dirty="0">
                <a:solidFill>
                  <a:srgbClr val="800000"/>
                </a:solidFill>
                <a:latin typeface="Consolas" pitchFamily="49" charset="0"/>
              </a:rPr>
              <a:t>	</a:t>
            </a:r>
          </a:p>
          <a:p>
            <a:pPr lvl="2"/>
            <a:r>
              <a:rPr lang="en-US" sz="1800" b="1" dirty="0">
                <a:solidFill>
                  <a:srgbClr val="800000"/>
                </a:solidFill>
                <a:latin typeface="Consolas" pitchFamily="49" charset="0"/>
              </a:rPr>
              <a:t> </a:t>
            </a:r>
            <a:r>
              <a:rPr lang="en-US" sz="1800" b="1" dirty="0" smtClean="0">
                <a:solidFill>
                  <a:srgbClr val="800000"/>
                </a:solidFill>
                <a:latin typeface="Consolas" pitchFamily="49" charset="0"/>
              </a:rPr>
              <a:t>   </a:t>
            </a:r>
            <a:r>
              <a:rPr lang="en-US" sz="1800" b="1" dirty="0" smtClean="0">
                <a:solidFill>
                  <a:srgbClr val="800000"/>
                </a:solidFill>
                <a:latin typeface="Consolas" pitchFamily="49" charset="0"/>
              </a:rPr>
              <a:t>h1</a:t>
            </a:r>
            <a:r>
              <a:rPr lang="en-US" sz="1800" b="1" dirty="0" smtClean="0">
                <a:solidFill>
                  <a:srgbClr val="000000"/>
                </a:solidFill>
                <a:latin typeface="Consolas" pitchFamily="49" charset="0"/>
              </a:rPr>
              <a:t> </a:t>
            </a:r>
            <a:r>
              <a:rPr lang="en-US" sz="1800" b="1" dirty="0">
                <a:solidFill>
                  <a:srgbClr val="800080"/>
                </a:solidFill>
                <a:latin typeface="Consolas" pitchFamily="49" charset="0"/>
              </a:rPr>
              <a:t>{</a:t>
            </a:r>
            <a:r>
              <a:rPr lang="en-US" sz="1800" b="1" dirty="0">
                <a:solidFill>
                  <a:srgbClr val="000000"/>
                </a:solidFill>
                <a:latin typeface="Consolas" pitchFamily="49" charset="0"/>
              </a:rPr>
              <a:t> </a:t>
            </a:r>
            <a:r>
              <a:rPr lang="en-US" sz="1800" b="1" dirty="0" smtClean="0">
                <a:solidFill>
                  <a:srgbClr val="BB7977"/>
                </a:solidFill>
                <a:latin typeface="Consolas" pitchFamily="49" charset="0"/>
              </a:rPr>
              <a:t>font-size: 1.5ems</a:t>
            </a:r>
            <a:r>
              <a:rPr lang="en-US" sz="1800" b="1" dirty="0" smtClean="0">
                <a:solidFill>
                  <a:srgbClr val="800080"/>
                </a:solidFill>
                <a:latin typeface="Consolas" pitchFamily="49" charset="0"/>
              </a:rPr>
              <a:t>;</a:t>
            </a:r>
            <a:r>
              <a:rPr lang="en-US" sz="1800" b="1" dirty="0" smtClean="0">
                <a:solidFill>
                  <a:srgbClr val="000000"/>
                </a:solidFill>
                <a:latin typeface="Consolas" pitchFamily="49" charset="0"/>
              </a:rPr>
              <a:t> </a:t>
            </a:r>
            <a:r>
              <a:rPr lang="en-US" sz="1800" b="1" dirty="0">
                <a:solidFill>
                  <a:srgbClr val="800080"/>
                </a:solidFill>
                <a:latin typeface="Consolas" pitchFamily="49" charset="0"/>
              </a:rPr>
              <a:t>}</a:t>
            </a:r>
            <a:r>
              <a:rPr lang="en-US" sz="1800" b="1" dirty="0">
                <a:solidFill>
                  <a:srgbClr val="000000"/>
                </a:solidFill>
                <a:latin typeface="Consolas" pitchFamily="49" charset="0"/>
              </a:rPr>
              <a:t> </a:t>
            </a:r>
          </a:p>
          <a:p>
            <a:pPr lvl="2"/>
            <a:r>
              <a:rPr lang="en-US" sz="1800" b="1" dirty="0" smtClean="0">
                <a:solidFill>
                  <a:srgbClr val="000000"/>
                </a:solidFill>
                <a:latin typeface="Consolas" pitchFamily="49" charset="0"/>
              </a:rPr>
              <a:t>  }</a:t>
            </a:r>
            <a:endParaRPr lang="en-US" sz="1800" b="1" dirty="0">
              <a:solidFill>
                <a:srgbClr val="000000"/>
              </a:solidFill>
              <a:latin typeface="Consolas" pitchFamily="49" charset="0"/>
            </a:endParaRPr>
          </a:p>
          <a:p>
            <a:pPr lvl="2"/>
            <a:r>
              <a:rPr lang="en-US" sz="1800" dirty="0">
                <a:solidFill>
                  <a:schemeClr val="tx1">
                    <a:lumMod val="50000"/>
                    <a:lumOff val="50000"/>
                  </a:schemeClr>
                </a:solidFill>
                <a:latin typeface="Consolas" pitchFamily="49" charset="0"/>
              </a:rPr>
              <a:t>&lt;/style&gt; </a:t>
            </a:r>
          </a:p>
          <a:p>
            <a:pPr>
              <a:lnSpc>
                <a:spcPct val="160000"/>
              </a:lnSpc>
            </a:pPr>
            <a:r>
              <a:rPr lang="en-US" sz="2400" dirty="0" smtClean="0"/>
              <a:t>Inside a CSS</a:t>
            </a:r>
          </a:p>
          <a:p>
            <a:pPr lvl="2"/>
            <a:r>
              <a:rPr lang="en-US" sz="1800" b="1" dirty="0">
                <a:solidFill>
                  <a:srgbClr val="800000"/>
                </a:solidFill>
                <a:latin typeface="Consolas" pitchFamily="49" charset="0"/>
              </a:rPr>
              <a:t>@media </a:t>
            </a:r>
            <a:r>
              <a:rPr lang="en-US" sz="1800" b="1" dirty="0" smtClean="0">
                <a:solidFill>
                  <a:srgbClr val="800000"/>
                </a:solidFill>
                <a:latin typeface="Consolas" pitchFamily="49" charset="0"/>
              </a:rPr>
              <a:t>(min-width</a:t>
            </a:r>
            <a:r>
              <a:rPr lang="en-US" sz="1800" b="1" dirty="0">
                <a:solidFill>
                  <a:srgbClr val="800000"/>
                </a:solidFill>
                <a:latin typeface="Consolas" pitchFamily="49" charset="0"/>
              </a:rPr>
              <a:t>: </a:t>
            </a:r>
            <a:r>
              <a:rPr lang="en-US" sz="1800" b="1" dirty="0" smtClean="0">
                <a:solidFill>
                  <a:srgbClr val="800000"/>
                </a:solidFill>
                <a:latin typeface="Consolas" pitchFamily="49" charset="0"/>
              </a:rPr>
              <a:t>960px</a:t>
            </a:r>
            <a:r>
              <a:rPr lang="en-US" sz="1800" b="1" dirty="0">
                <a:solidFill>
                  <a:srgbClr val="800000"/>
                </a:solidFill>
                <a:latin typeface="Consolas" pitchFamily="49" charset="0"/>
              </a:rPr>
              <a:t>)</a:t>
            </a:r>
            <a:r>
              <a:rPr lang="en-US" sz="1800" b="1" dirty="0">
                <a:solidFill>
                  <a:srgbClr val="000000"/>
                </a:solidFill>
                <a:latin typeface="Consolas" pitchFamily="49" charset="0"/>
              </a:rPr>
              <a:t> </a:t>
            </a:r>
            <a:r>
              <a:rPr lang="en-US" sz="1800" b="1" dirty="0" smtClean="0">
                <a:solidFill>
                  <a:srgbClr val="800080"/>
                </a:solidFill>
                <a:latin typeface="Consolas" pitchFamily="49" charset="0"/>
              </a:rPr>
              <a:t>{</a:t>
            </a:r>
            <a:endParaRPr lang="en-US" sz="1800" b="1" dirty="0">
              <a:solidFill>
                <a:srgbClr val="800000"/>
              </a:solidFill>
              <a:latin typeface="Consolas" pitchFamily="49" charset="0"/>
            </a:endParaRPr>
          </a:p>
          <a:p>
            <a:pPr lvl="2"/>
            <a:r>
              <a:rPr lang="en-US" sz="1800" dirty="0">
                <a:solidFill>
                  <a:srgbClr val="800000"/>
                </a:solidFill>
                <a:latin typeface="Consolas" pitchFamily="49" charset="0"/>
              </a:rPr>
              <a:t>	</a:t>
            </a:r>
            <a:r>
              <a:rPr lang="en-US" sz="1800" dirty="0" smtClean="0">
                <a:solidFill>
                  <a:srgbClr val="800000"/>
                </a:solidFill>
                <a:latin typeface="Consolas" pitchFamily="49" charset="0"/>
              </a:rPr>
              <a:t>.content</a:t>
            </a:r>
            <a:r>
              <a:rPr lang="en-US" sz="1800" dirty="0" smtClean="0">
                <a:solidFill>
                  <a:srgbClr val="000000"/>
                </a:solidFill>
                <a:latin typeface="Consolas" pitchFamily="49" charset="0"/>
              </a:rPr>
              <a:t> </a:t>
            </a:r>
            <a:r>
              <a:rPr lang="en-US" sz="1800" dirty="0" smtClean="0">
                <a:solidFill>
                  <a:srgbClr val="800080"/>
                </a:solidFill>
                <a:latin typeface="Consolas" pitchFamily="49" charset="0"/>
              </a:rPr>
              <a:t>{</a:t>
            </a:r>
            <a:r>
              <a:rPr lang="en-US" sz="1800" dirty="0" smtClean="0">
                <a:solidFill>
                  <a:srgbClr val="000000"/>
                </a:solidFill>
                <a:latin typeface="Consolas" pitchFamily="49" charset="0"/>
              </a:rPr>
              <a:t> </a:t>
            </a:r>
            <a:r>
              <a:rPr lang="en-US" sz="1800" dirty="0" smtClean="0">
                <a:solidFill>
                  <a:srgbClr val="BB7977"/>
                </a:solidFill>
                <a:latin typeface="Consolas" pitchFamily="49" charset="0"/>
              </a:rPr>
              <a:t>background-color</a:t>
            </a:r>
            <a:r>
              <a:rPr lang="en-US" sz="1800" dirty="0">
                <a:solidFill>
                  <a:srgbClr val="808030"/>
                </a:solidFill>
                <a:latin typeface="Consolas" pitchFamily="49" charset="0"/>
              </a:rPr>
              <a:t>:</a:t>
            </a:r>
            <a:r>
              <a:rPr lang="en-US" sz="1800" dirty="0">
                <a:solidFill>
                  <a:srgbClr val="000000"/>
                </a:solidFill>
                <a:latin typeface="Consolas" pitchFamily="49" charset="0"/>
              </a:rPr>
              <a:t> </a:t>
            </a:r>
            <a:r>
              <a:rPr lang="en-US" sz="1800" dirty="0">
                <a:solidFill>
                  <a:srgbClr val="797997"/>
                </a:solidFill>
                <a:latin typeface="Consolas" pitchFamily="49" charset="0"/>
              </a:rPr>
              <a:t>blue</a:t>
            </a:r>
            <a:r>
              <a:rPr lang="en-US" sz="1800" dirty="0">
                <a:solidFill>
                  <a:srgbClr val="800080"/>
                </a:solidFill>
                <a:latin typeface="Consolas" pitchFamily="49" charset="0"/>
              </a:rPr>
              <a:t>;</a:t>
            </a:r>
            <a:r>
              <a:rPr lang="en-US" sz="1800" dirty="0">
                <a:solidFill>
                  <a:srgbClr val="000000"/>
                </a:solidFill>
                <a:latin typeface="Consolas" pitchFamily="49" charset="0"/>
              </a:rPr>
              <a:t> </a:t>
            </a:r>
            <a:r>
              <a:rPr lang="en-US" sz="1800" dirty="0">
                <a:solidFill>
                  <a:srgbClr val="800080"/>
                </a:solidFill>
                <a:latin typeface="Consolas" pitchFamily="49" charset="0"/>
              </a:rPr>
              <a:t>}</a:t>
            </a:r>
            <a:r>
              <a:rPr lang="en-US" sz="1800" dirty="0">
                <a:solidFill>
                  <a:srgbClr val="000000"/>
                </a:solidFill>
                <a:latin typeface="Consolas" pitchFamily="49" charset="0"/>
              </a:rPr>
              <a:t> </a:t>
            </a:r>
          </a:p>
          <a:p>
            <a:pPr lvl="2"/>
            <a:r>
              <a:rPr lang="en-US" sz="1800" b="1" dirty="0" smtClean="0">
                <a:solidFill>
                  <a:srgbClr val="800000"/>
                </a:solidFill>
                <a:latin typeface="Consolas" pitchFamily="49" charset="0"/>
              </a:rPr>
              <a:t>}</a:t>
            </a:r>
            <a:endParaRPr lang="en-US" sz="1800" b="1" dirty="0" smtClean="0">
              <a:solidFill>
                <a:srgbClr val="800000"/>
              </a:solidFill>
            </a:endParaRPr>
          </a:p>
          <a:p>
            <a:pPr>
              <a:lnSpc>
                <a:spcPct val="160000"/>
              </a:lnSpc>
            </a:pPr>
            <a:r>
              <a:rPr lang="en-US" sz="2400" dirty="0" smtClean="0"/>
              <a:t>Linking to an external CSS</a:t>
            </a:r>
            <a:endParaRPr lang="en-US" sz="2400" dirty="0"/>
          </a:p>
          <a:p>
            <a:pPr lvl="2"/>
            <a:r>
              <a:rPr lang="en-US" sz="1800" dirty="0">
                <a:solidFill>
                  <a:schemeClr val="tx1">
                    <a:lumMod val="50000"/>
                    <a:lumOff val="50000"/>
                  </a:schemeClr>
                </a:solidFill>
                <a:latin typeface="Consolas" pitchFamily="49" charset="0"/>
              </a:rPr>
              <a:t>&lt;link href</a:t>
            </a:r>
            <a:r>
              <a:rPr lang="en-US" sz="1800" dirty="0" smtClean="0">
                <a:solidFill>
                  <a:schemeClr val="tx1">
                    <a:lumMod val="50000"/>
                    <a:lumOff val="50000"/>
                  </a:schemeClr>
                </a:solidFill>
                <a:latin typeface="Consolas" pitchFamily="49" charset="0"/>
              </a:rPr>
              <a:t>=“styles.css</a:t>
            </a:r>
            <a:r>
              <a:rPr lang="en-US" sz="1800" dirty="0">
                <a:solidFill>
                  <a:schemeClr val="tx1">
                    <a:lumMod val="50000"/>
                    <a:lumOff val="50000"/>
                  </a:schemeClr>
                </a:solidFill>
                <a:latin typeface="Consolas" pitchFamily="49" charset="0"/>
              </a:rPr>
              <a:t>" rel="stylesheet" type="</a:t>
            </a:r>
            <a:r>
              <a:rPr lang="en-US" sz="1800" dirty="0" smtClean="0">
                <a:solidFill>
                  <a:schemeClr val="tx1">
                    <a:lumMod val="50000"/>
                    <a:lumOff val="50000"/>
                  </a:schemeClr>
                </a:solidFill>
                <a:latin typeface="Consolas" pitchFamily="49" charset="0"/>
              </a:rPr>
              <a:t>text/css</a:t>
            </a:r>
            <a:r>
              <a:rPr lang="en-US" sz="1800" dirty="0">
                <a:solidFill>
                  <a:schemeClr val="tx1">
                    <a:lumMod val="50000"/>
                    <a:lumOff val="50000"/>
                  </a:schemeClr>
                </a:solidFill>
                <a:latin typeface="Consolas" pitchFamily="49" charset="0"/>
              </a:rPr>
              <a:t>"</a:t>
            </a:r>
            <a:r>
              <a:rPr lang="en-US" sz="1800" dirty="0" smtClean="0">
                <a:solidFill>
                  <a:schemeClr val="tx1">
                    <a:lumMod val="50000"/>
                    <a:lumOff val="50000"/>
                  </a:schemeClr>
                </a:solidFill>
                <a:latin typeface="Consolas" pitchFamily="49" charset="0"/>
              </a:rPr>
              <a:t> </a:t>
            </a:r>
            <a:r>
              <a:rPr lang="en-US" sz="1800" dirty="0" smtClean="0">
                <a:solidFill>
                  <a:schemeClr val="tx1">
                    <a:lumMod val="50000"/>
                    <a:lumOff val="50000"/>
                  </a:schemeClr>
                </a:solidFill>
                <a:latin typeface="Consolas" pitchFamily="49" charset="0"/>
              </a:rPr>
              <a:t/>
            </a:r>
            <a:br>
              <a:rPr lang="en-US" sz="1800" dirty="0" smtClean="0">
                <a:solidFill>
                  <a:schemeClr val="tx1">
                    <a:lumMod val="50000"/>
                    <a:lumOff val="50000"/>
                  </a:schemeClr>
                </a:solidFill>
                <a:latin typeface="Consolas" pitchFamily="49" charset="0"/>
              </a:rPr>
            </a:br>
            <a:r>
              <a:rPr lang="en-US" sz="1800" dirty="0" smtClean="0">
                <a:solidFill>
                  <a:srgbClr val="0000E6"/>
                </a:solidFill>
                <a:latin typeface="Consolas" pitchFamily="49" charset="0"/>
              </a:rPr>
              <a:t>      </a:t>
            </a:r>
            <a:r>
              <a:rPr lang="en-US" sz="1800" b="1" dirty="0" smtClean="0">
                <a:solidFill>
                  <a:srgbClr val="074726"/>
                </a:solidFill>
                <a:latin typeface="Consolas" pitchFamily="49" charset="0"/>
              </a:rPr>
              <a:t>media</a:t>
            </a:r>
            <a:r>
              <a:rPr lang="en-US" sz="1800" b="1" dirty="0" smtClean="0">
                <a:solidFill>
                  <a:srgbClr val="808030"/>
                </a:solidFill>
                <a:latin typeface="Consolas" pitchFamily="49" charset="0"/>
              </a:rPr>
              <a:t>=</a:t>
            </a:r>
            <a:r>
              <a:rPr lang="en-US" sz="1800" b="1" dirty="0" smtClean="0">
                <a:solidFill>
                  <a:srgbClr val="0000E6"/>
                </a:solidFill>
                <a:latin typeface="Consolas" pitchFamily="49" charset="0"/>
              </a:rPr>
              <a:t>"screen </a:t>
            </a:r>
            <a:r>
              <a:rPr lang="en-US" sz="1800" b="1" dirty="0" smtClean="0">
                <a:solidFill>
                  <a:srgbClr val="0000E6"/>
                </a:solidFill>
                <a:latin typeface="Consolas" pitchFamily="49" charset="0"/>
              </a:rPr>
              <a:t>and (max-width:640px)"</a:t>
            </a:r>
            <a:r>
              <a:rPr lang="en-US" sz="1800" dirty="0" smtClean="0">
                <a:solidFill>
                  <a:srgbClr val="0000E6"/>
                </a:solidFill>
                <a:latin typeface="Consolas" pitchFamily="49" charset="0"/>
              </a:rPr>
              <a:t> </a:t>
            </a:r>
            <a:r>
              <a:rPr lang="en-US" sz="1800" dirty="0" smtClean="0">
                <a:solidFill>
                  <a:schemeClr val="tx1">
                    <a:lumMod val="50000"/>
                    <a:lumOff val="50000"/>
                  </a:schemeClr>
                </a:solidFill>
                <a:latin typeface="Consolas" pitchFamily="49" charset="0"/>
              </a:rPr>
              <a:t>&gt;</a:t>
            </a:r>
            <a:endParaRPr lang="en-US" sz="1800" dirty="0">
              <a:solidFill>
                <a:schemeClr val="tx1">
                  <a:lumMod val="50000"/>
                  <a:lumOff val="50000"/>
                </a:schemeClr>
              </a:solidFill>
              <a:latin typeface="Consolas" pitchFamily="49" charset="0"/>
            </a:endParaRPr>
          </a:p>
        </p:txBody>
      </p:sp>
      <p:sp>
        <p:nvSpPr>
          <p:cNvPr id="4" name="Rectangle 3"/>
          <p:cNvSpPr/>
          <p:nvPr/>
        </p:nvSpPr>
        <p:spPr>
          <a:xfrm>
            <a:off x="1001485" y="1905000"/>
            <a:ext cx="3951515" cy="1676400"/>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01485" y="4103914"/>
            <a:ext cx="5065485" cy="1048657"/>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01485" y="5678714"/>
            <a:ext cx="7329715" cy="678543"/>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1390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Responsive Design</a:t>
            </a:r>
          </a:p>
          <a:p>
            <a:pPr>
              <a:buFont typeface="Wingdings" panose="05000000000000000000" pitchFamily="2" charset="2"/>
              <a:buChar char="ü"/>
            </a:pPr>
            <a:r>
              <a:rPr lang="en-US" dirty="0" smtClean="0"/>
              <a:t>Understanding </a:t>
            </a:r>
            <a:r>
              <a:rPr lang="en-US" dirty="0"/>
              <a:t>Media Queries</a:t>
            </a:r>
          </a:p>
          <a:p>
            <a:pPr>
              <a:buFont typeface="Wingdings" panose="05000000000000000000" pitchFamily="2" charset="2"/>
              <a:buChar char="Ø"/>
            </a:pPr>
            <a:r>
              <a:rPr lang="en-US" dirty="0" smtClean="0"/>
              <a:t>Device Channel Configuration for Mobile</a:t>
            </a:r>
            <a:endParaRPr lang="en-US" dirty="0"/>
          </a:p>
          <a:p>
            <a:pPr>
              <a:buFont typeface="Wingdings" panose="05000000000000000000" pitchFamily="2" charset="2"/>
              <a:buChar char="§"/>
            </a:pPr>
            <a:r>
              <a:rPr lang="en-US" dirty="0" smtClean="0"/>
              <a:t>Customizing Page Layouts with Device Channels</a:t>
            </a:r>
            <a:endParaRPr lang="en-US" dirty="0"/>
          </a:p>
        </p:txBody>
      </p:sp>
    </p:spTree>
    <p:extLst>
      <p:ext uri="{BB962C8B-B14F-4D97-AF65-F5344CB8AC3E}">
        <p14:creationId xmlns:p14="http://schemas.microsoft.com/office/powerpoint/2010/main" val="1451738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Channels</a:t>
            </a:r>
            <a:endParaRPr lang="en-US" dirty="0"/>
          </a:p>
        </p:txBody>
      </p:sp>
      <p:sp>
        <p:nvSpPr>
          <p:cNvPr id="3" name="Content Placeholder 2"/>
          <p:cNvSpPr>
            <a:spLocks noGrp="1"/>
          </p:cNvSpPr>
          <p:nvPr>
            <p:ph idx="1"/>
          </p:nvPr>
        </p:nvSpPr>
        <p:spPr/>
        <p:txBody>
          <a:bodyPr/>
          <a:lstStyle/>
          <a:p>
            <a:r>
              <a:rPr lang="en-US" dirty="0" smtClean="0"/>
              <a:t>New feature in SP2013</a:t>
            </a:r>
          </a:p>
          <a:p>
            <a:pPr>
              <a:lnSpc>
                <a:spcPct val="150000"/>
              </a:lnSpc>
            </a:pPr>
            <a:r>
              <a:rPr lang="en-US" dirty="0" smtClean="0"/>
              <a:t>Create a “channel” based on device or browser </a:t>
            </a:r>
          </a:p>
          <a:p>
            <a:pPr lvl="1"/>
            <a:r>
              <a:rPr lang="en-US" dirty="0" smtClean="0"/>
              <a:t>Defined by user agent substrings</a:t>
            </a:r>
          </a:p>
          <a:p>
            <a:pPr>
              <a:lnSpc>
                <a:spcPct val="150000"/>
              </a:lnSpc>
            </a:pPr>
            <a:r>
              <a:rPr lang="en-US" dirty="0" smtClean="0"/>
              <a:t>Customized experience</a:t>
            </a:r>
          </a:p>
          <a:p>
            <a:pPr lvl="1"/>
            <a:r>
              <a:rPr lang="en-US" dirty="0" smtClean="0"/>
              <a:t>Separate master page</a:t>
            </a:r>
          </a:p>
          <a:p>
            <a:pPr lvl="1"/>
            <a:r>
              <a:rPr lang="en-US" dirty="0" smtClean="0"/>
              <a:t>Specific site columns in layout</a:t>
            </a:r>
          </a:p>
          <a:p>
            <a:pPr lvl="1"/>
            <a:r>
              <a:rPr lang="en-US" dirty="0" smtClean="0"/>
              <a:t>Image renditions</a:t>
            </a:r>
          </a:p>
          <a:p>
            <a:pPr marL="0" indent="0">
              <a:buNone/>
            </a:pPr>
            <a:endParaRPr lang="en-US" dirty="0"/>
          </a:p>
        </p:txBody>
      </p:sp>
    </p:spTree>
    <p:extLst>
      <p:ext uri="{BB962C8B-B14F-4D97-AF65-F5344CB8AC3E}">
        <p14:creationId xmlns:p14="http://schemas.microsoft.com/office/powerpoint/2010/main" val="2854872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Channels + Responsive </a:t>
            </a:r>
            <a:r>
              <a:rPr lang="en-US" dirty="0" smtClean="0"/>
              <a:t>Design</a:t>
            </a:r>
            <a:endParaRPr lang="en-US" dirty="0"/>
          </a:p>
        </p:txBody>
      </p:sp>
      <p:sp>
        <p:nvSpPr>
          <p:cNvPr id="3" name="Content Placeholder 2"/>
          <p:cNvSpPr>
            <a:spLocks noGrp="1"/>
          </p:cNvSpPr>
          <p:nvPr>
            <p:ph idx="1"/>
          </p:nvPr>
        </p:nvSpPr>
        <p:spPr/>
        <p:txBody>
          <a:bodyPr>
            <a:normAutofit/>
          </a:bodyPr>
          <a:lstStyle/>
          <a:p>
            <a:r>
              <a:rPr lang="en-US" sz="2400" dirty="0" smtClean="0"/>
              <a:t>Why not just device channels?</a:t>
            </a:r>
          </a:p>
          <a:p>
            <a:pPr lvl="1"/>
            <a:r>
              <a:rPr lang="en-US" sz="2000" dirty="0" smtClean="0"/>
              <a:t>Too many devices to manage device channels for each</a:t>
            </a:r>
          </a:p>
          <a:p>
            <a:pPr lvl="1"/>
            <a:r>
              <a:rPr lang="en-US" sz="2000" dirty="0" smtClean="0"/>
              <a:t>Lots of device channels = lots of masters</a:t>
            </a:r>
          </a:p>
          <a:p>
            <a:pPr lvl="1"/>
            <a:r>
              <a:rPr lang="en-US" sz="2000" dirty="0"/>
              <a:t>No common browser and viewport </a:t>
            </a:r>
            <a:r>
              <a:rPr lang="en-US" sz="2000" dirty="0" smtClean="0"/>
              <a:t>size</a:t>
            </a:r>
          </a:p>
          <a:p>
            <a:pPr>
              <a:lnSpc>
                <a:spcPct val="150000"/>
              </a:lnSpc>
            </a:pPr>
            <a:r>
              <a:rPr lang="en-US" sz="2400" dirty="0" smtClean="0"/>
              <a:t>Why not just responsive?</a:t>
            </a:r>
          </a:p>
          <a:p>
            <a:pPr lvl="1"/>
            <a:r>
              <a:rPr lang="en-US" sz="2000" dirty="0" smtClean="0"/>
              <a:t>LOTS of display = none</a:t>
            </a:r>
          </a:p>
          <a:p>
            <a:pPr lvl="1"/>
            <a:r>
              <a:rPr lang="en-US" sz="2000" dirty="0" smtClean="0"/>
              <a:t>No good client side solution for hi-res images</a:t>
            </a:r>
          </a:p>
          <a:p>
            <a:pPr lvl="1"/>
            <a:r>
              <a:rPr lang="en-US" sz="2000" dirty="0"/>
              <a:t>No common browser and viewport </a:t>
            </a:r>
            <a:r>
              <a:rPr lang="en-US" sz="2000" dirty="0" smtClean="0"/>
              <a:t>size</a:t>
            </a:r>
          </a:p>
          <a:p>
            <a:pPr>
              <a:lnSpc>
                <a:spcPct val="150000"/>
              </a:lnSpc>
            </a:pPr>
            <a:r>
              <a:rPr lang="en-US" sz="2400" dirty="0" smtClean="0"/>
              <a:t>Used together</a:t>
            </a:r>
          </a:p>
          <a:p>
            <a:pPr lvl="1"/>
            <a:r>
              <a:rPr lang="en-US" sz="2000" dirty="0" smtClean="0"/>
              <a:t>More control</a:t>
            </a:r>
          </a:p>
          <a:p>
            <a:pPr lvl="1"/>
            <a:r>
              <a:rPr lang="en-US" sz="2000" dirty="0" smtClean="0"/>
              <a:t>Lighter pages</a:t>
            </a:r>
          </a:p>
          <a:p>
            <a:pPr lvl="1"/>
            <a:endParaRPr lang="en-US" sz="2000" dirty="0"/>
          </a:p>
        </p:txBody>
      </p:sp>
    </p:spTree>
    <p:extLst>
      <p:ext uri="{BB962C8B-B14F-4D97-AF65-F5344CB8AC3E}">
        <p14:creationId xmlns:p14="http://schemas.microsoft.com/office/powerpoint/2010/main" val="4086522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Device Channel</a:t>
            </a:r>
            <a:endParaRPr lang="en-US" dirty="0"/>
          </a:p>
        </p:txBody>
      </p:sp>
      <p:sp>
        <p:nvSpPr>
          <p:cNvPr id="3" name="Content Placeholder 2"/>
          <p:cNvSpPr>
            <a:spLocks noGrp="1"/>
          </p:cNvSpPr>
          <p:nvPr>
            <p:ph idx="1"/>
          </p:nvPr>
        </p:nvSpPr>
        <p:spPr/>
        <p:txBody>
          <a:bodyPr>
            <a:normAutofit/>
          </a:bodyPr>
          <a:lstStyle/>
          <a:p>
            <a:r>
              <a:rPr lang="en-US" sz="2400" dirty="0" smtClean="0"/>
              <a:t>Step 2 in Design Manager</a:t>
            </a:r>
          </a:p>
          <a:p>
            <a:pPr>
              <a:lnSpc>
                <a:spcPct val="150000"/>
              </a:lnSpc>
            </a:pPr>
            <a:r>
              <a:rPr lang="en-US" sz="2400" dirty="0" smtClean="0"/>
              <a:t>New device channel requires…</a:t>
            </a:r>
            <a:endParaRPr lang="en-US" sz="2400" dirty="0" smtClean="0"/>
          </a:p>
          <a:p>
            <a:pPr lvl="1"/>
            <a:r>
              <a:rPr lang="en-US" sz="2000" dirty="0" smtClean="0"/>
              <a:t>Title</a:t>
            </a:r>
          </a:p>
          <a:p>
            <a:pPr lvl="1"/>
            <a:r>
              <a:rPr lang="en-US" sz="2000" dirty="0" smtClean="0"/>
              <a:t>Alias</a:t>
            </a:r>
          </a:p>
          <a:p>
            <a:pPr lvl="1"/>
            <a:r>
              <a:rPr lang="en-US" sz="2000" dirty="0" smtClean="0"/>
              <a:t>Device Inclusion Rule</a:t>
            </a:r>
          </a:p>
          <a:p>
            <a:pPr>
              <a:lnSpc>
                <a:spcPct val="150000"/>
              </a:lnSpc>
            </a:pPr>
            <a:r>
              <a:rPr lang="en-US" sz="2400" dirty="0" smtClean="0"/>
              <a:t>User </a:t>
            </a:r>
            <a:r>
              <a:rPr lang="en-US" sz="2400" dirty="0"/>
              <a:t>a</a:t>
            </a:r>
            <a:r>
              <a:rPr lang="en-US" sz="2400" dirty="0" smtClean="0"/>
              <a:t>gent substring</a:t>
            </a:r>
          </a:p>
          <a:p>
            <a:pPr lvl="1"/>
            <a:r>
              <a:rPr lang="en-US" sz="2000" dirty="0" smtClean="0"/>
              <a:t>Identification information</a:t>
            </a:r>
          </a:p>
          <a:p>
            <a:pPr lvl="1"/>
            <a:r>
              <a:rPr lang="en-US" sz="2000" dirty="0" smtClean="0"/>
              <a:t>Browser</a:t>
            </a:r>
          </a:p>
          <a:p>
            <a:pPr lvl="1"/>
            <a:r>
              <a:rPr lang="en-US" sz="2000" dirty="0" smtClean="0"/>
              <a:t>OS</a:t>
            </a:r>
          </a:p>
          <a:p>
            <a:pPr lvl="1"/>
            <a:r>
              <a:rPr lang="en-US" sz="2000" dirty="0" smtClean="0"/>
              <a:t>Platform</a:t>
            </a:r>
          </a:p>
          <a:p>
            <a:pPr lvl="1"/>
            <a:r>
              <a:rPr lang="en-US" sz="2000" dirty="0" smtClean="0"/>
              <a:t>Language Tag</a:t>
            </a:r>
          </a:p>
          <a:p>
            <a:endParaRPr lang="en-US" sz="2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973" y="1524000"/>
            <a:ext cx="3827490" cy="449580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69858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a:t>
            </a:r>
            <a:endParaRPr lang="en-US" dirty="0"/>
          </a:p>
        </p:txBody>
      </p:sp>
      <p:sp>
        <p:nvSpPr>
          <p:cNvPr id="3" name="Content Placeholder 2"/>
          <p:cNvSpPr>
            <a:spLocks noGrp="1"/>
          </p:cNvSpPr>
          <p:nvPr>
            <p:ph idx="1"/>
          </p:nvPr>
        </p:nvSpPr>
        <p:spPr/>
        <p:txBody>
          <a:bodyPr/>
          <a:lstStyle/>
          <a:p>
            <a:r>
              <a:rPr lang="en-US" dirty="0"/>
              <a:t>Web site </a:t>
            </a:r>
            <a:r>
              <a:rPr lang="en-US" dirty="0" smtClean="0"/>
              <a:t>built to adapt to user environment</a:t>
            </a:r>
            <a:endParaRPr lang="en-US" dirty="0"/>
          </a:p>
          <a:p>
            <a:pPr lvl="1"/>
            <a:endParaRPr lang="en-US" dirty="0" smtClean="0"/>
          </a:p>
          <a:p>
            <a:r>
              <a:rPr lang="en-US" dirty="0" smtClean="0"/>
              <a:t>One </a:t>
            </a:r>
            <a:r>
              <a:rPr lang="en-US" dirty="0" smtClean="0"/>
              <a:t>web site, many devices</a:t>
            </a:r>
          </a:p>
          <a:p>
            <a:pPr lvl="1"/>
            <a:r>
              <a:rPr lang="en-US" dirty="0" smtClean="0"/>
              <a:t>No more m.website.com</a:t>
            </a:r>
          </a:p>
          <a:p>
            <a:pPr lvl="1"/>
            <a:endParaRPr lang="en-US" dirty="0" smtClean="0"/>
          </a:p>
          <a:p>
            <a:r>
              <a:rPr lang="en-US" dirty="0" smtClean="0"/>
              <a:t>It’s </a:t>
            </a:r>
            <a:r>
              <a:rPr lang="en-US" dirty="0" smtClean="0"/>
              <a:t>all about the experience</a:t>
            </a:r>
          </a:p>
          <a:p>
            <a:pPr lvl="1"/>
            <a:r>
              <a:rPr lang="en-US" dirty="0" smtClean="0"/>
              <a:t>Deliver optimized content not matter what the device</a:t>
            </a:r>
          </a:p>
          <a:p>
            <a:pPr lvl="1"/>
            <a:endParaRPr lang="en-US" dirty="0" smtClean="0"/>
          </a:p>
        </p:txBody>
      </p:sp>
    </p:spTree>
    <p:extLst>
      <p:ext uri="{BB962C8B-B14F-4D97-AF65-F5344CB8AC3E}">
        <p14:creationId xmlns:p14="http://schemas.microsoft.com/office/powerpoint/2010/main" val="1118153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Targeted Master </a:t>
            </a:r>
            <a:r>
              <a:rPr lang="en-US" dirty="0"/>
              <a:t>P</a:t>
            </a:r>
            <a:r>
              <a:rPr lang="en-US" dirty="0" smtClean="0"/>
              <a:t>age</a:t>
            </a:r>
            <a:endParaRPr lang="en-US" dirty="0"/>
          </a:p>
        </p:txBody>
      </p:sp>
      <p:sp>
        <p:nvSpPr>
          <p:cNvPr id="3" name="Content Placeholder 2"/>
          <p:cNvSpPr>
            <a:spLocks noGrp="1"/>
          </p:cNvSpPr>
          <p:nvPr>
            <p:ph idx="1"/>
          </p:nvPr>
        </p:nvSpPr>
        <p:spPr/>
        <p:txBody>
          <a:bodyPr/>
          <a:lstStyle/>
          <a:p>
            <a:r>
              <a:rPr lang="en-US" dirty="0" smtClean="0"/>
              <a:t>Lighter pages</a:t>
            </a:r>
          </a:p>
          <a:p>
            <a:pPr lvl="1"/>
            <a:r>
              <a:rPr lang="en-US" dirty="0" smtClean="0"/>
              <a:t>Add or remove items for device channels</a:t>
            </a:r>
          </a:p>
          <a:p>
            <a:pPr lvl="1"/>
            <a:endParaRPr lang="en-US" dirty="0" smtClean="0"/>
          </a:p>
          <a:p>
            <a:r>
              <a:rPr lang="en-US" dirty="0" smtClean="0"/>
              <a:t>Focus </a:t>
            </a:r>
            <a:r>
              <a:rPr lang="en-US" dirty="0" smtClean="0"/>
              <a:t>design for a specific device or browser</a:t>
            </a:r>
          </a:p>
          <a:p>
            <a:pPr marL="347662" lvl="1" indent="0">
              <a:buNone/>
            </a:pPr>
            <a:endParaRPr lang="en-US" dirty="0"/>
          </a:p>
        </p:txBody>
      </p:sp>
    </p:spTree>
    <p:extLst>
      <p:ext uri="{BB962C8B-B14F-4D97-AF65-F5344CB8AC3E}">
        <p14:creationId xmlns:p14="http://schemas.microsoft.com/office/powerpoint/2010/main" val="12225703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Device Channel with </a:t>
            </a:r>
            <a:r>
              <a:rPr lang="en-US" dirty="0" smtClean="0"/>
              <a:t>its own Custom </a:t>
            </a:r>
            <a:r>
              <a:rPr lang="en-US" dirty="0" smtClean="0"/>
              <a:t>Master Page</a:t>
            </a:r>
            <a:endParaRPr lang="en-US" dirty="0"/>
          </a:p>
        </p:txBody>
      </p:sp>
    </p:spTree>
    <p:extLst>
      <p:ext uri="{BB962C8B-B14F-4D97-AF65-F5344CB8AC3E}">
        <p14:creationId xmlns:p14="http://schemas.microsoft.com/office/powerpoint/2010/main" val="1807283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Responsive Design</a:t>
            </a:r>
          </a:p>
          <a:p>
            <a:pPr>
              <a:buFont typeface="Wingdings" panose="05000000000000000000" pitchFamily="2" charset="2"/>
              <a:buChar char="ü"/>
            </a:pPr>
            <a:r>
              <a:rPr lang="en-US" dirty="0" smtClean="0"/>
              <a:t>Understanding </a:t>
            </a:r>
            <a:r>
              <a:rPr lang="en-US" dirty="0"/>
              <a:t>Media Queries</a:t>
            </a:r>
          </a:p>
          <a:p>
            <a:pPr>
              <a:buFont typeface="Wingdings" panose="05000000000000000000" pitchFamily="2" charset="2"/>
              <a:buChar char="ü"/>
            </a:pPr>
            <a:r>
              <a:rPr lang="en-US" dirty="0" smtClean="0"/>
              <a:t>Device Channel Configuration for Mobile</a:t>
            </a:r>
            <a:endParaRPr lang="en-US" dirty="0"/>
          </a:p>
          <a:p>
            <a:pPr>
              <a:buFont typeface="Wingdings" panose="05000000000000000000" pitchFamily="2" charset="2"/>
              <a:buChar char="Ø"/>
            </a:pPr>
            <a:r>
              <a:rPr lang="en-US" dirty="0" smtClean="0"/>
              <a:t>Customizing Page Layouts with Device Channels</a:t>
            </a:r>
            <a:endParaRPr lang="en-US" dirty="0"/>
          </a:p>
        </p:txBody>
      </p:sp>
    </p:spTree>
    <p:extLst>
      <p:ext uri="{BB962C8B-B14F-4D97-AF65-F5344CB8AC3E}">
        <p14:creationId xmlns:p14="http://schemas.microsoft.com/office/powerpoint/2010/main" val="15766805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838200"/>
          </a:xfrm>
        </p:spPr>
        <p:txBody>
          <a:bodyPr/>
          <a:lstStyle/>
          <a:p>
            <a:r>
              <a:rPr lang="en-US" dirty="0" smtClean="0"/>
              <a:t>Device Channels and Content</a:t>
            </a:r>
            <a:endParaRPr lang="en-US" dirty="0"/>
          </a:p>
        </p:txBody>
      </p:sp>
      <p:sp>
        <p:nvSpPr>
          <p:cNvPr id="3" name="Content Placeholder 2"/>
          <p:cNvSpPr>
            <a:spLocks noGrp="1"/>
          </p:cNvSpPr>
          <p:nvPr>
            <p:ph idx="1"/>
          </p:nvPr>
        </p:nvSpPr>
        <p:spPr/>
        <p:txBody>
          <a:bodyPr/>
          <a:lstStyle/>
          <a:p>
            <a:r>
              <a:rPr lang="en-US" dirty="0" smtClean="0"/>
              <a:t>Device Channel Panel</a:t>
            </a:r>
          </a:p>
          <a:p>
            <a:pPr lvl="1"/>
            <a:r>
              <a:rPr lang="en-US" dirty="0" smtClean="0"/>
              <a:t>Content fields for individual device channels</a:t>
            </a:r>
          </a:p>
          <a:p>
            <a:pPr lvl="1"/>
            <a:r>
              <a:rPr lang="en-US" dirty="0" smtClean="0"/>
              <a:t>Specified in layout</a:t>
            </a:r>
          </a:p>
          <a:p>
            <a:pPr>
              <a:lnSpc>
                <a:spcPct val="150000"/>
              </a:lnSpc>
            </a:pPr>
            <a:r>
              <a:rPr lang="en-US" dirty="0" smtClean="0"/>
              <a:t>Pros</a:t>
            </a:r>
          </a:p>
          <a:p>
            <a:pPr lvl="1"/>
            <a:r>
              <a:rPr lang="en-US" dirty="0" smtClean="0"/>
              <a:t>Lighter pages</a:t>
            </a:r>
          </a:p>
          <a:p>
            <a:pPr lvl="1"/>
            <a:r>
              <a:rPr lang="en-US" dirty="0" smtClean="0"/>
              <a:t>More control over content experience</a:t>
            </a:r>
          </a:p>
          <a:p>
            <a:pPr>
              <a:lnSpc>
                <a:spcPct val="150000"/>
              </a:lnSpc>
            </a:pPr>
            <a:r>
              <a:rPr lang="en-US" dirty="0" smtClean="0"/>
              <a:t>Cons</a:t>
            </a:r>
          </a:p>
          <a:p>
            <a:pPr lvl="1"/>
            <a:r>
              <a:rPr lang="en-US" dirty="0" smtClean="0"/>
              <a:t>More maintenance</a:t>
            </a:r>
          </a:p>
          <a:p>
            <a:pPr>
              <a:lnSpc>
                <a:spcPct val="150000"/>
              </a:lnSpc>
            </a:pPr>
            <a:r>
              <a:rPr lang="en-US" dirty="0" smtClean="0"/>
              <a:t>Available in Snippet Gallery</a:t>
            </a:r>
            <a:endParaRPr lang="en-US" dirty="0"/>
          </a:p>
        </p:txBody>
      </p:sp>
    </p:spTree>
    <p:extLst>
      <p:ext uri="{BB962C8B-B14F-4D97-AF65-F5344CB8AC3E}">
        <p14:creationId xmlns:p14="http://schemas.microsoft.com/office/powerpoint/2010/main" val="36700414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Image Renditions</a:t>
            </a:r>
            <a:endParaRPr lang="en-US" dirty="0"/>
          </a:p>
        </p:txBody>
      </p:sp>
      <p:sp>
        <p:nvSpPr>
          <p:cNvPr id="3" name="Content Placeholder 2"/>
          <p:cNvSpPr>
            <a:spLocks noGrp="1"/>
          </p:cNvSpPr>
          <p:nvPr>
            <p:ph idx="1"/>
          </p:nvPr>
        </p:nvSpPr>
        <p:spPr/>
        <p:txBody>
          <a:bodyPr>
            <a:normAutofit/>
          </a:bodyPr>
          <a:lstStyle/>
          <a:p>
            <a:r>
              <a:rPr lang="fi-FI" sz="2400" dirty="0" smtClean="0"/>
              <a:t>Image transformation on demand</a:t>
            </a:r>
          </a:p>
          <a:p>
            <a:r>
              <a:rPr lang="fi-FI" sz="2400" dirty="0" smtClean="0"/>
              <a:t>Thumbnails are actual thumbnails</a:t>
            </a:r>
          </a:p>
          <a:p>
            <a:r>
              <a:rPr lang="fi-FI" sz="2400" dirty="0" smtClean="0"/>
              <a:t>Consistency sized images</a:t>
            </a:r>
          </a:p>
          <a:p>
            <a:r>
              <a:rPr lang="fi-FI" sz="2400" dirty="0" smtClean="0"/>
              <a:t>Cropping for targetting areas </a:t>
            </a:r>
            <a:br>
              <a:rPr lang="fi-FI" sz="2400" dirty="0" smtClean="0"/>
            </a:br>
            <a:r>
              <a:rPr lang="fi-FI" sz="2400" dirty="0" smtClean="0"/>
              <a:t>of pictures</a:t>
            </a:r>
            <a:endParaRPr lang="fi-FI"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27" y="4419600"/>
            <a:ext cx="5601819" cy="1671103"/>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258928"/>
            <a:ext cx="2636730" cy="1929315"/>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0548" y="3540989"/>
            <a:ext cx="3417050" cy="3081154"/>
          </a:xfrm>
          <a:prstGeom prst="rect">
            <a:avLst/>
          </a:prstGeom>
          <a:ln w="9525">
            <a:solidFill>
              <a:schemeClr val="bg1">
                <a:lumMod val="50000"/>
              </a:schemeClr>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95346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Customizing Layouts for Device Channel Specific Content</a:t>
            </a:r>
            <a:endParaRPr lang="en-US" dirty="0"/>
          </a:p>
        </p:txBody>
      </p:sp>
    </p:spTree>
    <p:extLst>
      <p:ext uri="{BB962C8B-B14F-4D97-AF65-F5344CB8AC3E}">
        <p14:creationId xmlns:p14="http://schemas.microsoft.com/office/powerpoint/2010/main" val="35264429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Responsive Design</a:t>
            </a:r>
          </a:p>
          <a:p>
            <a:pPr>
              <a:buFont typeface="Wingdings" panose="05000000000000000000" pitchFamily="2" charset="2"/>
              <a:buChar char="ü"/>
            </a:pPr>
            <a:r>
              <a:rPr lang="en-US" dirty="0"/>
              <a:t>Understanding Media Queries</a:t>
            </a:r>
          </a:p>
          <a:p>
            <a:pPr>
              <a:buFont typeface="Wingdings" panose="05000000000000000000" pitchFamily="2" charset="2"/>
              <a:buChar char="ü"/>
            </a:pPr>
            <a:r>
              <a:rPr lang="en-US" dirty="0" smtClean="0"/>
              <a:t>Device Channel Configuration for Mobile</a:t>
            </a:r>
            <a:endParaRPr lang="en-US" dirty="0"/>
          </a:p>
          <a:p>
            <a:pPr>
              <a:buFont typeface="Wingdings" panose="05000000000000000000" pitchFamily="2" charset="2"/>
              <a:buChar char="ü"/>
            </a:pPr>
            <a:r>
              <a:rPr lang="en-US" dirty="0" smtClean="0"/>
              <a:t>Customizing Page Layouts with Device Channels</a:t>
            </a:r>
            <a:endParaRPr lang="en-US" dirty="0"/>
          </a:p>
        </p:txBody>
      </p:sp>
    </p:spTree>
    <p:extLst>
      <p:ext uri="{BB962C8B-B14F-4D97-AF65-F5344CB8AC3E}">
        <p14:creationId xmlns:p14="http://schemas.microsoft.com/office/powerpoint/2010/main" val="184209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Yesterday</a:t>
            </a:r>
            <a:endParaRPr lang="en-US" dirty="0"/>
          </a:p>
        </p:txBody>
      </p:sp>
      <p:pic>
        <p:nvPicPr>
          <p:cNvPr id="2050" name="Picture 2" descr="This is not the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1676400"/>
            <a:ext cx="6191250" cy="4638676"/>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53000" y="6347733"/>
            <a:ext cx="2819400" cy="276999"/>
          </a:xfrm>
          <a:prstGeom prst="rect">
            <a:avLst/>
          </a:prstGeom>
          <a:noFill/>
        </p:spPr>
        <p:txBody>
          <a:bodyPr wrap="square" rtlCol="0">
            <a:spAutoFit/>
          </a:bodyPr>
          <a:lstStyle/>
          <a:p>
            <a:pPr algn="r"/>
            <a:r>
              <a:rPr lang="en-US" sz="1200" dirty="0" smtClean="0">
                <a:solidFill>
                  <a:schemeClr val="tx1">
                    <a:lumMod val="50000"/>
                    <a:lumOff val="50000"/>
                  </a:schemeClr>
                </a:solidFill>
              </a:rPr>
              <a:t>Image by Brad Frost</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3680917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pic>
        <p:nvPicPr>
          <p:cNvPr id="3074" name="Picture 2" descr="This is the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676400"/>
            <a:ext cx="6191250" cy="4638676"/>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53000" y="6347733"/>
            <a:ext cx="2819400" cy="276999"/>
          </a:xfrm>
          <a:prstGeom prst="rect">
            <a:avLst/>
          </a:prstGeom>
          <a:noFill/>
        </p:spPr>
        <p:txBody>
          <a:bodyPr wrap="square" rtlCol="0">
            <a:spAutoFit/>
          </a:bodyPr>
          <a:lstStyle/>
          <a:p>
            <a:pPr algn="r"/>
            <a:r>
              <a:rPr lang="en-US" sz="1200" dirty="0" smtClean="0">
                <a:solidFill>
                  <a:schemeClr val="tx1">
                    <a:lumMod val="50000"/>
                    <a:lumOff val="50000"/>
                  </a:schemeClr>
                </a:solidFill>
              </a:rPr>
              <a:t>Image by Brad Frost</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1839589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Tomorrow</a:t>
            </a:r>
            <a:endParaRPr lang="en-US" dirty="0"/>
          </a:p>
        </p:txBody>
      </p:sp>
      <p:pic>
        <p:nvPicPr>
          <p:cNvPr id="4098" name="Picture 2" descr="This will be the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1676400"/>
            <a:ext cx="6191250" cy="4638676"/>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53000" y="6347733"/>
            <a:ext cx="2819400" cy="276999"/>
          </a:xfrm>
          <a:prstGeom prst="rect">
            <a:avLst/>
          </a:prstGeom>
          <a:noFill/>
        </p:spPr>
        <p:txBody>
          <a:bodyPr wrap="square" rtlCol="0">
            <a:spAutoFit/>
          </a:bodyPr>
          <a:lstStyle/>
          <a:p>
            <a:pPr algn="r"/>
            <a:r>
              <a:rPr lang="en-US" sz="1200" dirty="0" smtClean="0">
                <a:solidFill>
                  <a:schemeClr val="tx1">
                    <a:lumMod val="50000"/>
                    <a:lumOff val="50000"/>
                  </a:schemeClr>
                </a:solidFill>
              </a:rPr>
              <a:t>Image by Brad Frost</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834316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Responsive Design Works</a:t>
            </a:r>
            <a:endParaRPr lang="en-US" dirty="0"/>
          </a:p>
        </p:txBody>
      </p:sp>
      <p:sp>
        <p:nvSpPr>
          <p:cNvPr id="3" name="Content Placeholder 2"/>
          <p:cNvSpPr>
            <a:spLocks noGrp="1"/>
          </p:cNvSpPr>
          <p:nvPr>
            <p:ph idx="1"/>
          </p:nvPr>
        </p:nvSpPr>
        <p:spPr/>
        <p:txBody>
          <a:bodyPr/>
          <a:lstStyle/>
          <a:p>
            <a:r>
              <a:rPr lang="en-US" dirty="0" smtClean="0"/>
              <a:t>Media queries send targeted CSS</a:t>
            </a:r>
          </a:p>
          <a:p>
            <a:pPr lvl="1"/>
            <a:r>
              <a:rPr lang="en-US" dirty="0" smtClean="0"/>
              <a:t>Based on viewport size</a:t>
            </a:r>
          </a:p>
          <a:p>
            <a:endParaRPr lang="en-US" dirty="0" smtClean="0"/>
          </a:p>
          <a:p>
            <a:r>
              <a:rPr lang="en-US" dirty="0" smtClean="0"/>
              <a:t>Recipe </a:t>
            </a:r>
            <a:r>
              <a:rPr lang="en-US" dirty="0" smtClean="0"/>
              <a:t>for a responsive site</a:t>
            </a:r>
          </a:p>
          <a:p>
            <a:pPr lvl="1"/>
            <a:r>
              <a:rPr lang="en-US" dirty="0" smtClean="0"/>
              <a:t>Media queries</a:t>
            </a:r>
          </a:p>
          <a:p>
            <a:pPr lvl="1"/>
            <a:r>
              <a:rPr lang="en-US" dirty="0" smtClean="0"/>
              <a:t>CSS</a:t>
            </a:r>
          </a:p>
          <a:p>
            <a:pPr lvl="1"/>
            <a:r>
              <a:rPr lang="en-US" dirty="0" smtClean="0"/>
              <a:t>Flexible layout</a:t>
            </a:r>
          </a:p>
          <a:p>
            <a:pPr lvl="1"/>
            <a:r>
              <a:rPr lang="en-US" dirty="0" smtClean="0"/>
              <a:t>Scalable Imagery</a:t>
            </a:r>
            <a:endParaRPr lang="en-US" dirty="0"/>
          </a:p>
        </p:txBody>
      </p:sp>
    </p:spTree>
    <p:extLst>
      <p:ext uri="{BB962C8B-B14F-4D97-AF65-F5344CB8AC3E}">
        <p14:creationId xmlns:p14="http://schemas.microsoft.com/office/powerpoint/2010/main" val="1314874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Changing the Way We Think About the Web</a:t>
            </a:r>
            <a:endParaRPr lang="en-US" dirty="0"/>
          </a:p>
        </p:txBody>
      </p:sp>
      <p:sp>
        <p:nvSpPr>
          <p:cNvPr id="3" name="Content Placeholder 2"/>
          <p:cNvSpPr>
            <a:spLocks noGrp="1"/>
          </p:cNvSpPr>
          <p:nvPr>
            <p:ph idx="1"/>
          </p:nvPr>
        </p:nvSpPr>
        <p:spPr/>
        <p:txBody>
          <a:bodyPr/>
          <a:lstStyle/>
          <a:p>
            <a:r>
              <a:rPr lang="en-US" dirty="0" smtClean="0"/>
              <a:t>The web is not a tangible medium</a:t>
            </a:r>
          </a:p>
          <a:p>
            <a:pPr lvl="1"/>
            <a:r>
              <a:rPr lang="en-US" dirty="0" smtClean="0"/>
              <a:t>Embrace it’s flexibility</a:t>
            </a:r>
          </a:p>
          <a:p>
            <a:pPr>
              <a:lnSpc>
                <a:spcPct val="150000"/>
              </a:lnSpc>
            </a:pPr>
            <a:r>
              <a:rPr lang="en-US" dirty="0" smtClean="0"/>
              <a:t>The web isn’t print</a:t>
            </a:r>
          </a:p>
          <a:p>
            <a:pPr>
              <a:lnSpc>
                <a:spcPct val="150000"/>
              </a:lnSpc>
            </a:pPr>
            <a:r>
              <a:rPr lang="en-US" dirty="0" smtClean="0"/>
              <a:t>Print lingo used in web</a:t>
            </a:r>
          </a:p>
          <a:p>
            <a:pPr lvl="1"/>
            <a:r>
              <a:rPr lang="en-US" sz="2000" dirty="0" smtClean="0"/>
              <a:t>Canvas</a:t>
            </a:r>
          </a:p>
          <a:p>
            <a:pPr lvl="1"/>
            <a:r>
              <a:rPr lang="en-US" sz="2000" dirty="0" smtClean="0"/>
              <a:t>Layout</a:t>
            </a:r>
          </a:p>
          <a:p>
            <a:pPr lvl="1"/>
            <a:r>
              <a:rPr lang="en-US" sz="2000" dirty="0" smtClean="0"/>
              <a:t>Masthead</a:t>
            </a:r>
          </a:p>
          <a:p>
            <a:pPr lvl="1"/>
            <a:r>
              <a:rPr lang="en-US" sz="2000" dirty="0" smtClean="0"/>
              <a:t>Whitespace</a:t>
            </a:r>
          </a:p>
          <a:p>
            <a:pPr lvl="1"/>
            <a:r>
              <a:rPr lang="en-US" sz="2000" dirty="0" smtClean="0"/>
              <a:t>Fold</a:t>
            </a:r>
          </a:p>
          <a:p>
            <a:pPr>
              <a:lnSpc>
                <a:spcPct val="150000"/>
              </a:lnSpc>
            </a:pPr>
            <a:r>
              <a:rPr lang="en-US" dirty="0" smtClean="0"/>
              <a:t>None of those elements physically exist online</a:t>
            </a:r>
          </a:p>
          <a:p>
            <a:pPr lvl="1"/>
            <a:endParaRPr lang="en-US" dirty="0"/>
          </a:p>
        </p:txBody>
      </p:sp>
    </p:spTree>
    <p:extLst>
      <p:ext uri="{BB962C8B-B14F-4D97-AF65-F5344CB8AC3E}">
        <p14:creationId xmlns:p14="http://schemas.microsoft.com/office/powerpoint/2010/main" val="1335830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Flexibility – A Blessing and a Curse</a:t>
            </a:r>
          </a:p>
        </p:txBody>
      </p:sp>
      <p:sp>
        <p:nvSpPr>
          <p:cNvPr id="3" name="Content Placeholder 2"/>
          <p:cNvSpPr>
            <a:spLocks noGrp="1"/>
          </p:cNvSpPr>
          <p:nvPr>
            <p:ph idx="1"/>
          </p:nvPr>
        </p:nvSpPr>
        <p:spPr/>
        <p:txBody>
          <a:bodyPr/>
          <a:lstStyle/>
          <a:p>
            <a:r>
              <a:rPr lang="en-US" dirty="0"/>
              <a:t>No control over how people view the web</a:t>
            </a:r>
          </a:p>
          <a:p>
            <a:pPr lvl="1"/>
            <a:r>
              <a:rPr lang="en-US" dirty="0"/>
              <a:t>Any device</a:t>
            </a:r>
          </a:p>
          <a:p>
            <a:pPr lvl="1"/>
            <a:r>
              <a:rPr lang="en-US" dirty="0"/>
              <a:t>Any </a:t>
            </a:r>
            <a:r>
              <a:rPr lang="en-US" dirty="0" smtClean="0"/>
              <a:t>browser</a:t>
            </a:r>
          </a:p>
          <a:p>
            <a:pPr lvl="1"/>
            <a:r>
              <a:rPr lang="en-US" dirty="0" smtClean="0"/>
              <a:t>Any user settings</a:t>
            </a:r>
            <a:endParaRPr lang="en-US" dirty="0"/>
          </a:p>
          <a:p>
            <a:pPr lvl="1"/>
            <a:r>
              <a:rPr lang="en-US" dirty="0"/>
              <a:t>Any where</a:t>
            </a:r>
          </a:p>
          <a:p>
            <a:pPr lvl="1"/>
            <a:r>
              <a:rPr lang="en-US" dirty="0"/>
              <a:t>Any time</a:t>
            </a:r>
          </a:p>
          <a:p>
            <a:endParaRPr lang="en-US" dirty="0" smtClean="0"/>
          </a:p>
          <a:p>
            <a:r>
              <a:rPr lang="en-US" dirty="0" smtClean="0"/>
              <a:t>The </a:t>
            </a:r>
            <a:r>
              <a:rPr lang="en-US" dirty="0"/>
              <a:t>only </a:t>
            </a:r>
            <a:r>
              <a:rPr lang="en-US" dirty="0" smtClean="0"/>
              <a:t>thing you </a:t>
            </a:r>
            <a:r>
              <a:rPr lang="en-US" dirty="0"/>
              <a:t>can control is your code</a:t>
            </a:r>
          </a:p>
          <a:p>
            <a:endParaRPr lang="en-US" dirty="0"/>
          </a:p>
        </p:txBody>
      </p:sp>
    </p:spTree>
    <p:extLst>
      <p:ext uri="{BB962C8B-B14F-4D97-AF65-F5344CB8AC3E}">
        <p14:creationId xmlns:p14="http://schemas.microsoft.com/office/powerpoint/2010/main" val="1237900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schemas.openxmlformats.org/package/2006/metadata/core-properties"/>
    <ds:schemaRef ds:uri="http://purl.org/dc/dcmitype/"/>
    <ds:schemaRef ds:uri="http://www.w3.org/XML/1998/namespace"/>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CPT Course Module</Template>
  <TotalTime>6876</TotalTime>
  <Words>2919</Words>
  <Application>Microsoft Office PowerPoint</Application>
  <PresentationFormat>On-screen Show (4:3)</PresentationFormat>
  <Paragraphs>338</Paragraphs>
  <Slides>36</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Black</vt:lpstr>
      <vt:lpstr>Calibri</vt:lpstr>
      <vt:lpstr>Consolas</vt:lpstr>
      <vt:lpstr>Lucida Console</vt:lpstr>
      <vt:lpstr>Wingdings</vt:lpstr>
      <vt:lpstr>CPT Course Module</vt:lpstr>
      <vt:lpstr>Responsive Design and Device Channels</vt:lpstr>
      <vt:lpstr>Agenda</vt:lpstr>
      <vt:lpstr>Responsive Design</vt:lpstr>
      <vt:lpstr>Yesterday</vt:lpstr>
      <vt:lpstr>Today</vt:lpstr>
      <vt:lpstr>Tomorrow</vt:lpstr>
      <vt:lpstr>How Responsive Design Works</vt:lpstr>
      <vt:lpstr>Changing the Way We Think About the Web</vt:lpstr>
      <vt:lpstr>Flexibility – A Blessing and a Curse</vt:lpstr>
      <vt:lpstr>What Content to Display on Mobile</vt:lpstr>
      <vt:lpstr>Responsive Design</vt:lpstr>
      <vt:lpstr>A Few Responsive Web Resources </vt:lpstr>
      <vt:lpstr>Agenda</vt:lpstr>
      <vt:lpstr>Viewport Meta Tag</vt:lpstr>
      <vt:lpstr>Media Queries</vt:lpstr>
      <vt:lpstr>Applying Media Queries</vt:lpstr>
      <vt:lpstr>Fluid Layout</vt:lpstr>
      <vt:lpstr>Font Sizes With ems</vt:lpstr>
      <vt:lpstr>Break Points</vt:lpstr>
      <vt:lpstr>Images</vt:lpstr>
      <vt:lpstr>Setting Up Media Queries</vt:lpstr>
      <vt:lpstr>Media Query Reference for Media Types</vt:lpstr>
      <vt:lpstr>Media Query – Media Features</vt:lpstr>
      <vt:lpstr>Media Query – Media Features (cont.)</vt:lpstr>
      <vt:lpstr>3 Ways to Apply Media Queries</vt:lpstr>
      <vt:lpstr>Agenda</vt:lpstr>
      <vt:lpstr>Device Channels</vt:lpstr>
      <vt:lpstr>Device Channels + Responsive Design</vt:lpstr>
      <vt:lpstr>Creating Device Channel</vt:lpstr>
      <vt:lpstr>Device Targeted Master Page</vt:lpstr>
      <vt:lpstr>Creating a Device Channel with its own Custom Master Page</vt:lpstr>
      <vt:lpstr>Agenda</vt:lpstr>
      <vt:lpstr>Device Channels and Content</vt:lpstr>
      <vt:lpstr>Image Renditions</vt:lpstr>
      <vt:lpstr>Customizing Layouts for Device Channel Specific Content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and Device Channels</dc:title>
  <dc:creator>Windows User</dc:creator>
  <cp:lastModifiedBy>Ted Pattison</cp:lastModifiedBy>
  <cp:revision>125</cp:revision>
  <dcterms:created xsi:type="dcterms:W3CDTF">2012-07-07T16:17:22Z</dcterms:created>
  <dcterms:modified xsi:type="dcterms:W3CDTF">2014-01-30T15:46:09Z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