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6906" autoAdjust="0"/>
  </p:normalViewPr>
  <p:slideViewPr>
    <p:cSldViewPr>
      <p:cViewPr varScale="1">
        <p:scale>
          <a:sx n="87" d="100"/>
          <a:sy n="87" d="100"/>
        </p:scale>
        <p:origin x="2016"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explains how SharePoint 2013 processes pages in a SharePoint site by integrating .</a:t>
            </a:r>
            <a:r>
              <a:rPr lang="en-US" sz="1200" kern="1200" dirty="0" err="1" smtClean="0">
                <a:solidFill>
                  <a:schemeClr val="tx1"/>
                </a:solidFill>
                <a:effectLst/>
                <a:latin typeface="+mn-lt"/>
                <a:ea typeface="+mn-ea"/>
                <a:cs typeface="+mn-cs"/>
              </a:rPr>
              <a:t>aspx</a:t>
            </a:r>
            <a:r>
              <a:rPr lang="en-US" sz="1200" kern="1200" dirty="0" smtClean="0">
                <a:solidFill>
                  <a:schemeClr val="tx1"/>
                </a:solidFill>
                <a:effectLst/>
                <a:latin typeface="+mn-lt"/>
                <a:ea typeface="+mn-ea"/>
                <a:cs typeface="+mn-cs"/>
              </a:rPr>
              <a:t> pages together with master pages and CSS. You will learn about the standard SharePoint branding elements added to every sites such as the Master Page Gallery and the master pages included out of the box. The module also explains the difference between site pages and application pages from the perspective of a web designer. </a:t>
            </a:r>
            <a:r>
              <a:rPr lang="en-US" sz="1200" kern="120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final section of this module introduces the new Composed Looks feature of SharePoint 2013 and shows how it can be used to change </a:t>
            </a:r>
            <a:r>
              <a:rPr lang="en-US" sz="1200" kern="1200" smtClean="0">
                <a:solidFill>
                  <a:schemeClr val="tx1"/>
                </a:solidFill>
                <a:effectLst/>
                <a:latin typeface="+mn-lt"/>
                <a:ea typeface="+mn-ea"/>
                <a:cs typeface="+mn-cs"/>
              </a:rPr>
              <a:t>the look and </a:t>
            </a:r>
            <a:r>
              <a:rPr lang="en-US" sz="1200" kern="1200" dirty="0" smtClean="0">
                <a:solidFill>
                  <a:schemeClr val="tx1"/>
                </a:solidFill>
                <a:effectLst/>
                <a:latin typeface="+mn-lt"/>
                <a:ea typeface="+mn-ea"/>
                <a:cs typeface="+mn-cs"/>
              </a:rPr>
              <a:t>feel of the current site.</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5025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items involved in branding a</a:t>
            </a:r>
            <a:r>
              <a:rPr lang="en-US" baseline="0" dirty="0" smtClean="0"/>
              <a:t> Publishing SharePoint site. We’ll get into these in much more detail in the next days of the course.</a:t>
            </a:r>
            <a:endParaRPr lang="en-US" dirty="0"/>
          </a:p>
        </p:txBody>
      </p:sp>
    </p:spTree>
    <p:extLst>
      <p:ext uri="{BB962C8B-B14F-4D97-AF65-F5344CB8AC3E}">
        <p14:creationId xmlns:p14="http://schemas.microsoft.com/office/powerpoint/2010/main" val="412593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versions</a:t>
            </a:r>
            <a:r>
              <a:rPr lang="en-US" baseline="0" dirty="0" smtClean="0"/>
              <a:t> of SharePoint, the master page and page layouts were kept in the catalogs folder, and the CSS and imagery were kept in the style library. The Design Manager in SharePoint 2013 makes it easy to keep all your assets in one place – the catalogs folder</a:t>
            </a:r>
            <a:r>
              <a:rPr lang="en-US" baseline="0" smtClean="0"/>
              <a:t>. l</a:t>
            </a:r>
            <a:endParaRPr lang="en-US" dirty="0"/>
          </a:p>
        </p:txBody>
      </p:sp>
    </p:spTree>
    <p:extLst>
      <p:ext uri="{BB962C8B-B14F-4D97-AF65-F5344CB8AC3E}">
        <p14:creationId xmlns:p14="http://schemas.microsoft.com/office/powerpoint/2010/main" val="1979381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discussed in Module</a:t>
            </a:r>
            <a:r>
              <a:rPr lang="en-US" baseline="0" dirty="0" smtClean="0"/>
              <a:t> 2, all SharePoint pages use a master page. The master page controls is the site’s wrapper or chrome. It contains the opening and closing page elements (html, head, body), as well as the SharePoint controls such as navigation. The master page also contains the links to the JavaScript and CSS files.</a:t>
            </a:r>
            <a:endParaRPr lang="en-US" dirty="0" smtClean="0"/>
          </a:p>
          <a:p>
            <a:endParaRPr lang="en-US" dirty="0" smtClean="0"/>
          </a:p>
          <a:p>
            <a:r>
              <a:rPr lang="en-US" dirty="0" err="1" smtClean="0"/>
              <a:t>Olso</a:t>
            </a:r>
            <a:r>
              <a:rPr lang="en-US" dirty="0" smtClean="0"/>
              <a:t>: focus on intranet</a:t>
            </a:r>
          </a:p>
          <a:p>
            <a:r>
              <a:rPr lang="en-US" dirty="0" smtClean="0"/>
              <a:t>Seattle:</a:t>
            </a:r>
            <a:r>
              <a:rPr lang="en-US" baseline="0" dirty="0" smtClean="0"/>
              <a:t> focus on internet</a:t>
            </a:r>
            <a:endParaRPr lang="en-US" dirty="0"/>
          </a:p>
        </p:txBody>
      </p:sp>
    </p:spTree>
    <p:extLst>
      <p:ext uri="{BB962C8B-B14F-4D97-AF65-F5344CB8AC3E}">
        <p14:creationId xmlns:p14="http://schemas.microsoft.com/office/powerpoint/2010/main" val="20005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Site master: publishing pages</a:t>
            </a:r>
          </a:p>
          <a:p>
            <a:r>
              <a:rPr lang="en-US" dirty="0" smtClean="0"/>
              <a:t>System master: pretty much everything but publishing pages</a:t>
            </a:r>
          </a:p>
          <a:p>
            <a:endParaRPr lang="en-US" dirty="0" smtClean="0"/>
          </a:p>
          <a:p>
            <a:r>
              <a:rPr lang="en-US" dirty="0" smtClean="0"/>
              <a:t>No need to change</a:t>
            </a:r>
            <a:r>
              <a:rPr lang="en-US" baseline="0" dirty="0" smtClean="0"/>
              <a:t> system master</a:t>
            </a:r>
            <a:endParaRPr lang="en-US" dirty="0"/>
          </a:p>
        </p:txBody>
      </p:sp>
    </p:spTree>
    <p:extLst>
      <p:ext uri="{BB962C8B-B14F-4D97-AF65-F5344CB8AC3E}">
        <p14:creationId xmlns:p14="http://schemas.microsoft.com/office/powerpoint/2010/main" val="2986350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76286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versioning is turned</a:t>
            </a:r>
            <a:r>
              <a:rPr lang="en-US" baseline="0" dirty="0" smtClean="0"/>
              <a:t> on, a master page must be published before it can be applied to a site. The master page is applied at the site level, so subsites can use different master pages if desired. Changing the master page won’t change the content on the page, the page layout, display templates or XSLT. It can however change the styles that are applied if the master page uses </a:t>
            </a:r>
            <a:r>
              <a:rPr lang="en-US" baseline="0" smtClean="0"/>
              <a:t>a different CSS.</a:t>
            </a:r>
            <a:endParaRPr lang="en-US"/>
          </a:p>
        </p:txBody>
      </p:sp>
    </p:spTree>
    <p:extLst>
      <p:ext uri="{BB962C8B-B14F-4D97-AF65-F5344CB8AC3E}">
        <p14:creationId xmlns:p14="http://schemas.microsoft.com/office/powerpoint/2010/main" val="142801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00723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gives a high-level</a:t>
            </a:r>
            <a:r>
              <a:rPr lang="en-US" sz="1200" kern="1200" baseline="0" dirty="0" smtClean="0">
                <a:solidFill>
                  <a:schemeClr val="tx1"/>
                </a:solidFill>
                <a:effectLst/>
                <a:latin typeface="+mn-lt"/>
                <a:ea typeface="+mn-ea"/>
                <a:cs typeface="+mn-cs"/>
              </a:rPr>
              <a:t> overview of branding in SharePoint</a:t>
            </a:r>
            <a:r>
              <a:rPr lang="en-US" sz="1200" kern="1200" dirty="0" smtClean="0">
                <a:solidFill>
                  <a:schemeClr val="tx1"/>
                </a:solidFill>
                <a:effectLst/>
                <a:latin typeface="+mn-lt"/>
                <a:ea typeface="+mn-ea"/>
                <a:cs typeface="+mn-cs"/>
              </a:rPr>
              <a:t>. You will learn about the standard SharePoint branding elements added to every site such as the Master Page Gallery and the master pages included out of the box. The final section of this module introduces the new Composed Looks feature of SharePoint 2013 and shows how it can be used to change the look and feel of the current site. At the end of this</a:t>
            </a:r>
            <a:r>
              <a:rPr lang="en-US" sz="1200" kern="1200" baseline="0" dirty="0" smtClean="0">
                <a:solidFill>
                  <a:schemeClr val="tx1"/>
                </a:solidFill>
                <a:effectLst/>
                <a:latin typeface="+mn-lt"/>
                <a:ea typeface="+mn-ea"/>
                <a:cs typeface="+mn-cs"/>
              </a:rPr>
              <a:t> module, you will be able to apply a new design to both a publishing and a team site.</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72470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SharePoint 2013, Microsoft has changed their approach to how SharePoint sites get branded. Having your SharePoint sites simply, “not look like SharePoint” isn’t enough. Instead of SharePoint being able to be rebranded, SharePoint was built to be rebranded. As discussed in Module 1, branding and website design isn’t just about what the site looks like, but how’s it’s organized, what content is displayed, and how that content is presented to the user. SharePoint now offers more OOB feature and functionality based options that allow for a more customized experience, without custom development, such as different navigation options, cross-site publishing, and content by search.</a:t>
            </a:r>
          </a:p>
          <a:p>
            <a:endParaRPr lang="en-US" baseline="0" dirty="0" smtClean="0"/>
          </a:p>
          <a:p>
            <a:r>
              <a:rPr lang="en-US" baseline="0" dirty="0" smtClean="0"/>
              <a:t>Branding isn’t just done by developers anymore. Different levels of branding can be done according to time, experience, and level of effort.</a:t>
            </a:r>
          </a:p>
        </p:txBody>
      </p:sp>
    </p:spTree>
    <p:extLst>
      <p:ext uri="{BB962C8B-B14F-4D97-AF65-F5344CB8AC3E}">
        <p14:creationId xmlns:p14="http://schemas.microsoft.com/office/powerpoint/2010/main" val="177617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gives a high-level</a:t>
            </a:r>
            <a:r>
              <a:rPr lang="en-US" sz="1200" kern="1200" baseline="0" dirty="0" smtClean="0">
                <a:solidFill>
                  <a:schemeClr val="tx1"/>
                </a:solidFill>
                <a:effectLst/>
                <a:latin typeface="+mn-lt"/>
                <a:ea typeface="+mn-ea"/>
                <a:cs typeface="+mn-cs"/>
              </a:rPr>
              <a:t> overview of branding in SharePoint</a:t>
            </a:r>
            <a:r>
              <a:rPr lang="en-US" sz="1200" kern="1200" dirty="0" smtClean="0">
                <a:solidFill>
                  <a:schemeClr val="tx1"/>
                </a:solidFill>
                <a:effectLst/>
                <a:latin typeface="+mn-lt"/>
                <a:ea typeface="+mn-ea"/>
                <a:cs typeface="+mn-cs"/>
              </a:rPr>
              <a:t>. You will learn about the standard SharePoint branding elements added to every site such as the Master Page Gallery and the master pages included out of the box. The final section of this module introduces the new Composed Looks feature of SharePoint 2013 and shows how it can be used to change the look and feel of the current site. At the end of this</a:t>
            </a:r>
            <a:r>
              <a:rPr lang="en-US" sz="1200" kern="1200" baseline="0" dirty="0" smtClean="0">
                <a:solidFill>
                  <a:schemeClr val="tx1"/>
                </a:solidFill>
                <a:effectLst/>
                <a:latin typeface="+mn-lt"/>
                <a:ea typeface="+mn-ea"/>
                <a:cs typeface="+mn-cs"/>
              </a:rPr>
              <a:t> module, you will be able to apply a new design to both a publishing and a team site.</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7287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theming</a:t>
            </a:r>
            <a:r>
              <a:rPr lang="en-US" baseline="0" dirty="0" smtClean="0"/>
              <a:t> has been handled in the different versions of SharePoint has been inconsistent. In SharePoint 2003, theming was primitive at best, and required a developer with access to the file system. SharePoint 2007 made little improvement on this, but customizing items inside the theme file was a bit more efficient. With SharePoint 2010, SharePoint was added to the products that could be themed with the Office theming tools. While this allowed users to create and upload themes to SharePoint without needing a developer, the themes that could be created were too simple. Theming in SharePoint 2013 aims to create a balance between these two extremes.</a:t>
            </a:r>
            <a:endParaRPr lang="en-US" dirty="0"/>
          </a:p>
        </p:txBody>
      </p:sp>
    </p:spTree>
    <p:extLst>
      <p:ext uri="{BB962C8B-B14F-4D97-AF65-F5344CB8AC3E}">
        <p14:creationId xmlns:p14="http://schemas.microsoft.com/office/powerpoint/2010/main" val="47479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 Team Sites in SharePoint 2013 is done with Composed</a:t>
            </a:r>
            <a:r>
              <a:rPr lang="en-US" baseline="0" dirty="0" smtClean="0"/>
              <a:t> Looks. Composed Looks is Microsoft’s solution that allows users to build themes as simple or complex as they wish, depending on their desired level of effort and time available.</a:t>
            </a:r>
          </a:p>
          <a:p>
            <a:endParaRPr lang="en-US" baseline="0" dirty="0" smtClean="0"/>
          </a:p>
          <a:p>
            <a:r>
              <a:rPr lang="en-US" baseline="0" dirty="0" smtClean="0"/>
              <a:t>The main difference between Themes and Composed Looks is easily updatable files associated with each.</a:t>
            </a:r>
            <a:endParaRPr lang="en-US" dirty="0" smtClean="0"/>
          </a:p>
          <a:p>
            <a:r>
              <a:rPr lang="en-US" dirty="0" smtClean="0"/>
              <a:t>Theme:</a:t>
            </a:r>
            <a:r>
              <a:rPr lang="en-US" baseline="0" dirty="0" smtClean="0"/>
              <a:t> color and font</a:t>
            </a:r>
          </a:p>
          <a:p>
            <a:r>
              <a:rPr lang="en-US" baseline="0" dirty="0" smtClean="0"/>
              <a:t>Composed Look: color, font, background image, master pages (potential to add css here)</a:t>
            </a:r>
            <a:endParaRPr lang="en-US" dirty="0"/>
          </a:p>
        </p:txBody>
      </p:sp>
    </p:spTree>
    <p:extLst>
      <p:ext uri="{BB962C8B-B14F-4D97-AF65-F5344CB8AC3E}">
        <p14:creationId xmlns:p14="http://schemas.microsoft.com/office/powerpoint/2010/main" val="327120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Composed Looks are easy to apply</a:t>
            </a:r>
            <a:r>
              <a:rPr lang="en-US" baseline="0" dirty="0" smtClean="0"/>
              <a:t> and customize. They can be easily modified by changing the color, font and background image for an OOB look. Or with a bit more time and effort, a completely custom composed look can be made by creating custom font and color files. We’ll get into this in detail in Module 11.</a:t>
            </a:r>
            <a:endParaRPr lang="en-US" dirty="0"/>
          </a:p>
        </p:txBody>
      </p:sp>
    </p:spTree>
    <p:extLst>
      <p:ext uri="{BB962C8B-B14F-4D97-AF65-F5344CB8AC3E}">
        <p14:creationId xmlns:p14="http://schemas.microsoft.com/office/powerpoint/2010/main" val="368290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3923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a:t>
            </a:r>
            <a:r>
              <a:rPr lang="en-US" baseline="0" dirty="0" smtClean="0"/>
              <a:t> 2013 comes with 13 OOB Composed Looks. </a:t>
            </a:r>
            <a:endParaRPr lang="en-US" dirty="0"/>
          </a:p>
        </p:txBody>
      </p:sp>
    </p:spTree>
    <p:extLst>
      <p:ext uri="{BB962C8B-B14F-4D97-AF65-F5344CB8AC3E}">
        <p14:creationId xmlns:p14="http://schemas.microsoft.com/office/powerpoint/2010/main" val="3552892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rthampton.ac.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woox.com/en/home" TargetMode="External"/><Relationship Id="rId4" Type="http://schemas.openxmlformats.org/officeDocument/2006/relationships/hyperlink" Target="https://www.marshfieldclinic.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and Branding Assets Overview</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a Composed Look</a:t>
            </a:r>
            <a:endParaRPr lang="en-US" dirty="0"/>
          </a:p>
        </p:txBody>
      </p:sp>
    </p:spTree>
    <p:extLst>
      <p:ext uri="{BB962C8B-B14F-4D97-AF65-F5344CB8AC3E}">
        <p14:creationId xmlns:p14="http://schemas.microsoft.com/office/powerpoint/2010/main" val="318499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in SharePoint</a:t>
            </a:r>
          </a:p>
          <a:p>
            <a:pPr>
              <a:buFont typeface="Wingdings" panose="05000000000000000000" pitchFamily="2" charset="2"/>
              <a:buChar char="ü"/>
            </a:pPr>
            <a:r>
              <a:rPr lang="en-US" dirty="0"/>
              <a:t>Team Site Design Assets</a:t>
            </a:r>
          </a:p>
          <a:p>
            <a:pPr>
              <a:buFont typeface="Wingdings" panose="05000000000000000000" pitchFamily="2" charset="2"/>
              <a:buChar char="ü"/>
            </a:pPr>
            <a:r>
              <a:rPr lang="en-US" dirty="0"/>
              <a:t>Applying a Composed Look</a:t>
            </a:r>
          </a:p>
          <a:p>
            <a:pPr>
              <a:buFont typeface="Wingdings" panose="05000000000000000000" pitchFamily="2" charset="2"/>
              <a:buChar char="Ø"/>
            </a:pPr>
            <a:r>
              <a:rPr lang="en-US" dirty="0"/>
              <a:t>Publishing Site Design Assets</a:t>
            </a:r>
          </a:p>
          <a:p>
            <a:pPr>
              <a:buFont typeface="Wingdings" panose="05000000000000000000" pitchFamily="2" charset="2"/>
              <a:buChar char="§"/>
            </a:pPr>
            <a:r>
              <a:rPr lang="en-US" dirty="0"/>
              <a:t>Applying a new Master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5134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Design Assets</a:t>
            </a:r>
            <a:endParaRPr lang="en-US" dirty="0"/>
          </a:p>
        </p:txBody>
      </p:sp>
      <p:sp>
        <p:nvSpPr>
          <p:cNvPr id="3" name="Content Placeholder 2"/>
          <p:cNvSpPr>
            <a:spLocks noGrp="1"/>
          </p:cNvSpPr>
          <p:nvPr>
            <p:ph idx="1"/>
          </p:nvPr>
        </p:nvSpPr>
        <p:spPr/>
        <p:txBody>
          <a:bodyPr/>
          <a:lstStyle/>
          <a:p>
            <a:r>
              <a:rPr lang="en-US" dirty="0" smtClean="0"/>
              <a:t>Master Pages</a:t>
            </a:r>
          </a:p>
          <a:p>
            <a:pPr lvl="1"/>
            <a:r>
              <a:rPr lang="en-US" dirty="0" smtClean="0"/>
              <a:t>Wrapper</a:t>
            </a:r>
          </a:p>
          <a:p>
            <a:r>
              <a:rPr lang="en-US" dirty="0" smtClean="0"/>
              <a:t>CSS</a:t>
            </a:r>
          </a:p>
          <a:p>
            <a:pPr lvl="1"/>
            <a:r>
              <a:rPr lang="en-US" dirty="0" smtClean="0"/>
              <a:t>Manage styles</a:t>
            </a:r>
          </a:p>
          <a:p>
            <a:r>
              <a:rPr lang="en-US" dirty="0" smtClean="0"/>
              <a:t>Page Layouts</a:t>
            </a:r>
          </a:p>
          <a:p>
            <a:pPr lvl="1"/>
            <a:r>
              <a:rPr lang="en-US" dirty="0" smtClean="0"/>
              <a:t>Content placement</a:t>
            </a:r>
          </a:p>
          <a:p>
            <a:r>
              <a:rPr lang="en-US" dirty="0" smtClean="0"/>
              <a:t>XSLT</a:t>
            </a:r>
          </a:p>
          <a:p>
            <a:pPr lvl="1"/>
            <a:r>
              <a:rPr lang="en-US" dirty="0" smtClean="0"/>
              <a:t>Web part styling</a:t>
            </a:r>
          </a:p>
          <a:p>
            <a:r>
              <a:rPr lang="en-US" dirty="0" smtClean="0"/>
              <a:t>Display Templates</a:t>
            </a:r>
          </a:p>
          <a:p>
            <a:pPr lvl="1"/>
            <a:r>
              <a:rPr lang="en-US" dirty="0" smtClean="0"/>
              <a:t>Content by search styling</a:t>
            </a:r>
            <a:endParaRPr lang="en-US" dirty="0"/>
          </a:p>
        </p:txBody>
      </p:sp>
    </p:spTree>
    <p:extLst>
      <p:ext uri="{BB962C8B-B14F-4D97-AF65-F5344CB8AC3E}">
        <p14:creationId xmlns:p14="http://schemas.microsoft.com/office/powerpoint/2010/main" val="98599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t>
            </a:r>
            <a:r>
              <a:rPr lang="en-US" smtClean="0"/>
              <a:t>of Design Assets</a:t>
            </a:r>
            <a:endParaRPr lang="en-US"/>
          </a:p>
        </p:txBody>
      </p:sp>
      <p:sp>
        <p:nvSpPr>
          <p:cNvPr id="3" name="Content Placeholder 2"/>
          <p:cNvSpPr>
            <a:spLocks noGrp="1"/>
          </p:cNvSpPr>
          <p:nvPr>
            <p:ph idx="1"/>
          </p:nvPr>
        </p:nvSpPr>
        <p:spPr/>
        <p:txBody>
          <a:bodyPr/>
          <a:lstStyle/>
          <a:p>
            <a:r>
              <a:rPr lang="en-US" dirty="0" smtClean="0"/>
              <a:t>SharePoint 2007 and 2010 asset locations</a:t>
            </a:r>
          </a:p>
          <a:p>
            <a:pPr lvl="1"/>
            <a:r>
              <a:rPr lang="en-US" dirty="0" smtClean="0"/>
              <a:t>Master page and page layouts: _catalogs</a:t>
            </a:r>
          </a:p>
          <a:p>
            <a:pPr lvl="1"/>
            <a:r>
              <a:rPr lang="en-US" dirty="0" smtClean="0"/>
              <a:t>CSS and imagery: style library</a:t>
            </a:r>
          </a:p>
          <a:p>
            <a:r>
              <a:rPr lang="en-US" dirty="0" smtClean="0"/>
              <a:t>SharePoint 2013 with Design Manager</a:t>
            </a:r>
          </a:p>
          <a:p>
            <a:pPr lvl="1"/>
            <a:r>
              <a:rPr lang="en-US" dirty="0" smtClean="0"/>
              <a:t>Every in _catalogs</a:t>
            </a:r>
            <a:endParaRPr lang="en-US" dirty="0"/>
          </a:p>
        </p:txBody>
      </p:sp>
    </p:spTree>
    <p:extLst>
      <p:ext uri="{BB962C8B-B14F-4D97-AF65-F5344CB8AC3E}">
        <p14:creationId xmlns:p14="http://schemas.microsoft.com/office/powerpoint/2010/main" val="320495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Pages</a:t>
            </a:r>
            <a:endParaRPr lang="en-US" dirty="0"/>
          </a:p>
        </p:txBody>
      </p:sp>
      <p:sp>
        <p:nvSpPr>
          <p:cNvPr id="3" name="Content Placeholder 2"/>
          <p:cNvSpPr>
            <a:spLocks noGrp="1"/>
          </p:cNvSpPr>
          <p:nvPr>
            <p:ph idx="1"/>
          </p:nvPr>
        </p:nvSpPr>
        <p:spPr/>
        <p:txBody>
          <a:bodyPr/>
          <a:lstStyle/>
          <a:p>
            <a:r>
              <a:rPr lang="en-US" dirty="0"/>
              <a:t>Wrapper or Chrome</a:t>
            </a:r>
          </a:p>
          <a:p>
            <a:r>
              <a:rPr lang="en-US" dirty="0" smtClean="0"/>
              <a:t>Changing the look of a Publishing site done by changing the site’s master page</a:t>
            </a:r>
          </a:p>
          <a:p>
            <a:pPr lvl="1"/>
            <a:r>
              <a:rPr lang="en-US" dirty="0" smtClean="0"/>
              <a:t>Link to css in the master</a:t>
            </a:r>
          </a:p>
          <a:p>
            <a:r>
              <a:rPr lang="en-US" dirty="0" smtClean="0"/>
              <a:t>Unlike Composed Looks, Publishing sites come with two master pages OOTB</a:t>
            </a:r>
          </a:p>
          <a:p>
            <a:pPr lvl="1"/>
            <a:r>
              <a:rPr lang="en-US" dirty="0" err="1" smtClean="0"/>
              <a:t>oslo.master</a:t>
            </a:r>
            <a:endParaRPr lang="en-US" dirty="0" smtClean="0"/>
          </a:p>
          <a:p>
            <a:pPr lvl="1"/>
            <a:r>
              <a:rPr lang="en-US" dirty="0" err="1" smtClean="0"/>
              <a:t>seattle.master</a:t>
            </a:r>
            <a:endParaRPr lang="en-US" dirty="0"/>
          </a:p>
          <a:p>
            <a:pPr lvl="1"/>
            <a:r>
              <a:rPr lang="en-US" dirty="0" smtClean="0"/>
              <a:t>Stylistically the same, difference in navigation and they way the handle anonymous users</a:t>
            </a:r>
          </a:p>
        </p:txBody>
      </p:sp>
    </p:spTree>
    <p:extLst>
      <p:ext uri="{BB962C8B-B14F-4D97-AF65-F5344CB8AC3E}">
        <p14:creationId xmlns:p14="http://schemas.microsoft.com/office/powerpoint/2010/main" val="353169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Master vs System Master</a:t>
            </a:r>
            <a:endParaRPr lang="en-US" dirty="0"/>
          </a:p>
        </p:txBody>
      </p:sp>
      <p:sp>
        <p:nvSpPr>
          <p:cNvPr id="3" name="Content Placeholder 2"/>
          <p:cNvSpPr>
            <a:spLocks noGrp="1"/>
          </p:cNvSpPr>
          <p:nvPr>
            <p:ph idx="1"/>
          </p:nvPr>
        </p:nvSpPr>
        <p:spPr/>
        <p:txBody>
          <a:bodyPr/>
          <a:lstStyle/>
          <a:p>
            <a:r>
              <a:rPr lang="en-US" dirty="0" smtClean="0"/>
              <a:t>Site Master Page</a:t>
            </a:r>
          </a:p>
          <a:p>
            <a:pPr lvl="1"/>
            <a:r>
              <a:rPr lang="en-US" dirty="0" smtClean="0"/>
              <a:t>Used by publishing pages</a:t>
            </a:r>
          </a:p>
          <a:p>
            <a:r>
              <a:rPr lang="en-US" dirty="0" smtClean="0"/>
              <a:t>System Master Page</a:t>
            </a:r>
          </a:p>
          <a:p>
            <a:pPr lvl="1"/>
            <a:r>
              <a:rPr lang="en-US" dirty="0" smtClean="0"/>
              <a:t>Used by forms, view, and settings pages</a:t>
            </a:r>
          </a:p>
          <a:p>
            <a:pPr lvl="2"/>
            <a:r>
              <a:rPr lang="en-US" dirty="0" smtClean="0"/>
              <a:t>_layouts/</a:t>
            </a:r>
          </a:p>
          <a:p>
            <a:pPr lvl="1"/>
            <a:r>
              <a:rPr lang="en-US" dirty="0" smtClean="0"/>
              <a:t>Forms, libraries, lists, </a:t>
            </a:r>
          </a:p>
          <a:p>
            <a:pPr lvl="1"/>
            <a:endParaRPr lang="en-US" dirty="0"/>
          </a:p>
        </p:txBody>
      </p:sp>
    </p:spTree>
    <p:extLst>
      <p:ext uri="{BB962C8B-B14F-4D97-AF65-F5344CB8AC3E}">
        <p14:creationId xmlns:p14="http://schemas.microsoft.com/office/powerpoint/2010/main" val="227536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in SharePoint</a:t>
            </a:r>
          </a:p>
          <a:p>
            <a:pPr>
              <a:buFont typeface="Wingdings" panose="05000000000000000000" pitchFamily="2" charset="2"/>
              <a:buChar char="ü"/>
            </a:pPr>
            <a:r>
              <a:rPr lang="en-US" dirty="0"/>
              <a:t>Team Site Design Assets</a:t>
            </a:r>
          </a:p>
          <a:p>
            <a:pPr>
              <a:buFont typeface="Wingdings" panose="05000000000000000000" pitchFamily="2" charset="2"/>
              <a:buChar char="ü"/>
            </a:pPr>
            <a:r>
              <a:rPr lang="en-US" dirty="0"/>
              <a:t>Applying a Composed Look</a:t>
            </a:r>
          </a:p>
          <a:p>
            <a:pPr>
              <a:buFont typeface="Wingdings" panose="05000000000000000000" pitchFamily="2" charset="2"/>
              <a:buChar char="ü"/>
            </a:pPr>
            <a:r>
              <a:rPr lang="en-US" dirty="0"/>
              <a:t>Publishing Site Design Assets</a:t>
            </a:r>
          </a:p>
          <a:p>
            <a:pPr>
              <a:buFont typeface="Wingdings" panose="05000000000000000000" pitchFamily="2" charset="2"/>
              <a:buChar char="Ø"/>
            </a:pPr>
            <a:r>
              <a:rPr lang="en-US" dirty="0"/>
              <a:t>Applying a new Master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5314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Different Master</a:t>
            </a:r>
            <a:endParaRPr lang="en-US" dirty="0"/>
          </a:p>
        </p:txBody>
      </p:sp>
      <p:sp>
        <p:nvSpPr>
          <p:cNvPr id="3" name="Content Placeholder 2"/>
          <p:cNvSpPr>
            <a:spLocks noGrp="1"/>
          </p:cNvSpPr>
          <p:nvPr>
            <p:ph idx="1"/>
          </p:nvPr>
        </p:nvSpPr>
        <p:spPr/>
        <p:txBody>
          <a:bodyPr/>
          <a:lstStyle/>
          <a:p>
            <a:r>
              <a:rPr lang="en-US" dirty="0" smtClean="0"/>
              <a:t>Master page has to be published to be applied</a:t>
            </a:r>
          </a:p>
          <a:p>
            <a:r>
              <a:rPr lang="en-US" dirty="0" smtClean="0"/>
              <a:t>Can be applied at subsite level</a:t>
            </a:r>
          </a:p>
          <a:p>
            <a:r>
              <a:rPr lang="en-US" dirty="0" smtClean="0"/>
              <a:t>Can be forced on children sites</a:t>
            </a:r>
          </a:p>
          <a:p>
            <a:r>
              <a:rPr lang="en-US" dirty="0" smtClean="0"/>
              <a:t>Changing master effects styles and controls</a:t>
            </a:r>
          </a:p>
          <a:p>
            <a:r>
              <a:rPr lang="en-US" dirty="0" smtClean="0"/>
              <a:t>Changing master doesn’t effect</a:t>
            </a:r>
          </a:p>
          <a:p>
            <a:pPr lvl="1"/>
            <a:r>
              <a:rPr lang="en-US" dirty="0" smtClean="0"/>
              <a:t>Content</a:t>
            </a:r>
          </a:p>
          <a:p>
            <a:pPr lvl="1"/>
            <a:r>
              <a:rPr lang="en-US" dirty="0"/>
              <a:t>Page </a:t>
            </a:r>
            <a:r>
              <a:rPr lang="en-US" dirty="0" smtClean="0"/>
              <a:t>Layout</a:t>
            </a:r>
          </a:p>
          <a:p>
            <a:pPr lvl="1"/>
            <a:r>
              <a:rPr lang="en-US" dirty="0" smtClean="0"/>
              <a:t>XSLT</a:t>
            </a:r>
          </a:p>
          <a:p>
            <a:pPr lvl="1"/>
            <a:r>
              <a:rPr lang="en-US" dirty="0" smtClean="0"/>
              <a:t>Display Templates</a:t>
            </a:r>
          </a:p>
        </p:txBody>
      </p:sp>
    </p:spTree>
    <p:extLst>
      <p:ext uri="{BB962C8B-B14F-4D97-AF65-F5344CB8AC3E}">
        <p14:creationId xmlns:p14="http://schemas.microsoft.com/office/powerpoint/2010/main" val="44989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a Master Page</a:t>
            </a:r>
            <a:endParaRPr lang="en-US" dirty="0"/>
          </a:p>
        </p:txBody>
      </p:sp>
    </p:spTree>
    <p:extLst>
      <p:ext uri="{BB962C8B-B14F-4D97-AF65-F5344CB8AC3E}">
        <p14:creationId xmlns:p14="http://schemas.microsoft.com/office/powerpoint/2010/main" val="312066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in SharePoint</a:t>
            </a:r>
          </a:p>
          <a:p>
            <a:pPr>
              <a:buFont typeface="Wingdings" panose="05000000000000000000" pitchFamily="2" charset="2"/>
              <a:buChar char="ü"/>
            </a:pPr>
            <a:r>
              <a:rPr lang="en-US" dirty="0"/>
              <a:t>Team Site Design Assets</a:t>
            </a:r>
          </a:p>
          <a:p>
            <a:pPr>
              <a:buFont typeface="Wingdings" panose="05000000000000000000" pitchFamily="2" charset="2"/>
              <a:buChar char="ü"/>
            </a:pPr>
            <a:r>
              <a:rPr lang="en-US" dirty="0"/>
              <a:t>Applying a Composed Look</a:t>
            </a:r>
          </a:p>
          <a:p>
            <a:pPr>
              <a:buFont typeface="Wingdings" panose="05000000000000000000" pitchFamily="2" charset="2"/>
              <a:buChar char="ü"/>
            </a:pPr>
            <a:r>
              <a:rPr lang="en-US" dirty="0"/>
              <a:t>Publishing Site Design Assets</a:t>
            </a:r>
          </a:p>
          <a:p>
            <a:pPr>
              <a:buFont typeface="Wingdings" panose="05000000000000000000" pitchFamily="2" charset="2"/>
              <a:buChar char="ü"/>
            </a:pPr>
            <a:r>
              <a:rPr lang="en-US" dirty="0"/>
              <a:t>Applying a new Master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744935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Branding in SharePoint</a:t>
            </a:r>
          </a:p>
          <a:p>
            <a:pPr>
              <a:buFont typeface="Wingdings" panose="05000000000000000000" pitchFamily="2" charset="2"/>
              <a:buChar char="§"/>
            </a:pPr>
            <a:r>
              <a:rPr lang="en-US" dirty="0" smtClean="0"/>
              <a:t>Team Site Design Assets</a:t>
            </a:r>
          </a:p>
          <a:p>
            <a:pPr>
              <a:buFont typeface="Wingdings" panose="05000000000000000000" pitchFamily="2" charset="2"/>
              <a:buChar char="§"/>
            </a:pPr>
            <a:r>
              <a:rPr lang="en-US" dirty="0" smtClean="0"/>
              <a:t>Applying a Composed Look</a:t>
            </a:r>
          </a:p>
          <a:p>
            <a:pPr>
              <a:buFont typeface="Wingdings" panose="05000000000000000000" pitchFamily="2" charset="2"/>
              <a:buChar char="§"/>
            </a:pPr>
            <a:r>
              <a:rPr lang="en-US" dirty="0" smtClean="0"/>
              <a:t>Publishing Site Design Assets</a:t>
            </a:r>
          </a:p>
          <a:p>
            <a:pPr>
              <a:buFont typeface="Wingdings" panose="05000000000000000000" pitchFamily="2" charset="2"/>
              <a:buChar char="§"/>
            </a:pPr>
            <a:r>
              <a:rPr lang="en-US" dirty="0" smtClean="0"/>
              <a:t>Applying a new Master</a:t>
            </a:r>
            <a:endParaRPr lang="en-US" dirty="0"/>
          </a:p>
        </p:txBody>
      </p:sp>
    </p:spTree>
    <p:extLst>
      <p:ext uri="{BB962C8B-B14F-4D97-AF65-F5344CB8AC3E}">
        <p14:creationId xmlns:p14="http://schemas.microsoft.com/office/powerpoint/2010/main" val="104325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in SharePoint</a:t>
            </a:r>
            <a:endParaRPr lang="en-US" dirty="0"/>
          </a:p>
        </p:txBody>
      </p:sp>
      <p:sp>
        <p:nvSpPr>
          <p:cNvPr id="3" name="Content Placeholder 2"/>
          <p:cNvSpPr>
            <a:spLocks noGrp="1"/>
          </p:cNvSpPr>
          <p:nvPr>
            <p:ph idx="1"/>
          </p:nvPr>
        </p:nvSpPr>
        <p:spPr/>
        <p:txBody>
          <a:bodyPr/>
          <a:lstStyle/>
          <a:p>
            <a:r>
              <a:rPr lang="en-US" dirty="0" smtClean="0"/>
              <a:t>Branding SharePoint isn’t about it “not looking </a:t>
            </a:r>
            <a:r>
              <a:rPr lang="en-US" dirty="0"/>
              <a:t>like SharePoint” </a:t>
            </a:r>
            <a:r>
              <a:rPr lang="en-US" dirty="0" smtClean="0"/>
              <a:t>any more</a:t>
            </a:r>
          </a:p>
          <a:p>
            <a:pPr lvl="1"/>
            <a:r>
              <a:rPr lang="en-US" dirty="0" smtClean="0">
                <a:hlinkClick r:id="rId3"/>
              </a:rPr>
              <a:t>University of Northampton</a:t>
            </a:r>
            <a:endParaRPr lang="en-US" dirty="0" smtClean="0"/>
          </a:p>
          <a:p>
            <a:pPr lvl="1"/>
            <a:r>
              <a:rPr lang="en-US" dirty="0" smtClean="0">
                <a:hlinkClick r:id="rId4"/>
              </a:rPr>
              <a:t>Marshfield Clinic</a:t>
            </a:r>
            <a:endParaRPr lang="en-US" dirty="0" smtClean="0"/>
          </a:p>
          <a:p>
            <a:pPr lvl="1"/>
            <a:r>
              <a:rPr lang="en-US" dirty="0" smtClean="0">
                <a:hlinkClick r:id="rId5"/>
              </a:rPr>
              <a:t>Woox Innovations</a:t>
            </a:r>
            <a:endParaRPr lang="en-US" dirty="0"/>
          </a:p>
          <a:p>
            <a:r>
              <a:rPr lang="en-US" dirty="0" smtClean="0"/>
              <a:t>SharePoint 2013 offers a new branding experience</a:t>
            </a:r>
          </a:p>
          <a:p>
            <a:pPr lvl="1"/>
            <a:r>
              <a:rPr lang="en-US" dirty="0" smtClean="0"/>
              <a:t>Team Sites – Composed Looks</a:t>
            </a:r>
          </a:p>
          <a:p>
            <a:pPr lvl="1"/>
            <a:r>
              <a:rPr lang="en-US" dirty="0" smtClean="0"/>
              <a:t>Publishing Sites – Design Manager</a:t>
            </a:r>
          </a:p>
        </p:txBody>
      </p:sp>
    </p:spTree>
    <p:extLst>
      <p:ext uri="{BB962C8B-B14F-4D97-AF65-F5344CB8AC3E}">
        <p14:creationId xmlns:p14="http://schemas.microsoft.com/office/powerpoint/2010/main" val="283305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in SharePoint</a:t>
            </a:r>
          </a:p>
          <a:p>
            <a:pPr>
              <a:buFont typeface="Wingdings" panose="05000000000000000000" pitchFamily="2" charset="2"/>
              <a:buChar char="Ø"/>
            </a:pPr>
            <a:r>
              <a:rPr lang="en-US" dirty="0"/>
              <a:t>Team Site Design Assets</a:t>
            </a:r>
          </a:p>
          <a:p>
            <a:pPr>
              <a:buFont typeface="Wingdings" panose="05000000000000000000" pitchFamily="2" charset="2"/>
              <a:buChar char="§"/>
            </a:pPr>
            <a:r>
              <a:rPr lang="en-US" dirty="0"/>
              <a:t>Applying a Composed Look</a:t>
            </a:r>
          </a:p>
          <a:p>
            <a:pPr>
              <a:buFont typeface="Wingdings" panose="05000000000000000000" pitchFamily="2" charset="2"/>
              <a:buChar char="§"/>
            </a:pPr>
            <a:r>
              <a:rPr lang="en-US" dirty="0"/>
              <a:t>Publishing Site Design Assets</a:t>
            </a:r>
          </a:p>
          <a:p>
            <a:pPr>
              <a:buFont typeface="Wingdings" panose="05000000000000000000" pitchFamily="2" charset="2"/>
              <a:buChar char="§"/>
            </a:pPr>
            <a:r>
              <a:rPr lang="en-US" dirty="0"/>
              <a:t>Applying a new Master</a:t>
            </a:r>
          </a:p>
          <a:p>
            <a:pPr marL="0" indent="0">
              <a:buNone/>
            </a:pPr>
            <a:endParaRPr lang="en-US" dirty="0"/>
          </a:p>
        </p:txBody>
      </p:sp>
    </p:spTree>
    <p:extLst>
      <p:ext uri="{BB962C8B-B14F-4D97-AF65-F5344CB8AC3E}">
        <p14:creationId xmlns:p14="http://schemas.microsoft.com/office/powerpoint/2010/main" val="537646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Sites - What Happened to Themes?</a:t>
            </a:r>
            <a:endParaRPr lang="en-US" dirty="0"/>
          </a:p>
        </p:txBody>
      </p:sp>
      <p:sp>
        <p:nvSpPr>
          <p:cNvPr id="3" name="Content Placeholder 2"/>
          <p:cNvSpPr>
            <a:spLocks noGrp="1"/>
          </p:cNvSpPr>
          <p:nvPr>
            <p:ph idx="1"/>
          </p:nvPr>
        </p:nvSpPr>
        <p:spPr/>
        <p:txBody>
          <a:bodyPr/>
          <a:lstStyle/>
          <a:p>
            <a:r>
              <a:rPr lang="en-US" dirty="0" smtClean="0"/>
              <a:t>SharePoint 2003 and 2007</a:t>
            </a:r>
          </a:p>
          <a:p>
            <a:pPr lvl="1"/>
            <a:r>
              <a:rPr lang="en-US" dirty="0" smtClean="0"/>
              <a:t>Level of effort was high</a:t>
            </a:r>
          </a:p>
          <a:p>
            <a:pPr lvl="1"/>
            <a:r>
              <a:rPr lang="en-US" dirty="0" smtClean="0"/>
              <a:t>Access to </a:t>
            </a:r>
            <a:r>
              <a:rPr lang="en-US" dirty="0" err="1" smtClean="0"/>
              <a:t>themeable</a:t>
            </a:r>
            <a:r>
              <a:rPr lang="en-US" dirty="0" smtClean="0"/>
              <a:t> files required access to server files</a:t>
            </a:r>
          </a:p>
          <a:p>
            <a:pPr lvl="1"/>
            <a:r>
              <a:rPr lang="en-US" dirty="0" smtClean="0"/>
              <a:t>Designs could be complex, but require a developer</a:t>
            </a:r>
          </a:p>
          <a:p>
            <a:r>
              <a:rPr lang="en-US" dirty="0" smtClean="0"/>
              <a:t>SharePoint 2010</a:t>
            </a:r>
          </a:p>
          <a:p>
            <a:pPr lvl="1"/>
            <a:r>
              <a:rPr lang="en-US" dirty="0" smtClean="0"/>
              <a:t>Themes created with .</a:t>
            </a:r>
            <a:r>
              <a:rPr lang="en-US" dirty="0" err="1" smtClean="0"/>
              <a:t>thmx</a:t>
            </a:r>
            <a:r>
              <a:rPr lang="en-US" dirty="0" smtClean="0"/>
              <a:t> files</a:t>
            </a:r>
          </a:p>
          <a:p>
            <a:pPr lvl="1"/>
            <a:r>
              <a:rPr lang="en-US" dirty="0" smtClean="0"/>
              <a:t>Could be uploaded through the user interface</a:t>
            </a:r>
          </a:p>
          <a:p>
            <a:pPr lvl="1"/>
            <a:r>
              <a:rPr lang="en-US" dirty="0" smtClean="0"/>
              <a:t>Designs were very limited</a:t>
            </a:r>
          </a:p>
        </p:txBody>
      </p:sp>
    </p:spTree>
    <p:extLst>
      <p:ext uri="{BB962C8B-B14F-4D97-AF65-F5344CB8AC3E}">
        <p14:creationId xmlns:p14="http://schemas.microsoft.com/office/powerpoint/2010/main" val="566603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 Design – Composed Looks</a:t>
            </a:r>
            <a:endParaRPr lang="en-US" dirty="0"/>
          </a:p>
        </p:txBody>
      </p:sp>
      <p:sp>
        <p:nvSpPr>
          <p:cNvPr id="3" name="Content Placeholder 2"/>
          <p:cNvSpPr>
            <a:spLocks noGrp="1"/>
          </p:cNvSpPr>
          <p:nvPr>
            <p:ph idx="1"/>
          </p:nvPr>
        </p:nvSpPr>
        <p:spPr/>
        <p:txBody>
          <a:bodyPr>
            <a:normAutofit/>
          </a:bodyPr>
          <a:lstStyle/>
          <a:p>
            <a:r>
              <a:rPr lang="en-US" dirty="0" smtClean="0"/>
              <a:t>More robust version of a “theme”</a:t>
            </a:r>
          </a:p>
          <a:p>
            <a:r>
              <a:rPr lang="en-US" dirty="0" smtClean="0"/>
              <a:t>Group of files combined to create one theme</a:t>
            </a:r>
          </a:p>
          <a:p>
            <a:r>
              <a:rPr lang="en-US" dirty="0" smtClean="0"/>
              <a:t>Composed Looks contain</a:t>
            </a:r>
          </a:p>
          <a:p>
            <a:pPr lvl="1"/>
            <a:r>
              <a:rPr lang="en-US" dirty="0" smtClean="0"/>
              <a:t>Master Page</a:t>
            </a:r>
          </a:p>
          <a:p>
            <a:pPr lvl="1"/>
            <a:r>
              <a:rPr lang="en-US" dirty="0" smtClean="0"/>
              <a:t>Theme (color palette) file</a:t>
            </a:r>
          </a:p>
          <a:p>
            <a:pPr lvl="1"/>
            <a:r>
              <a:rPr lang="en-US" dirty="0" smtClean="0"/>
              <a:t>Background Image</a:t>
            </a:r>
          </a:p>
          <a:p>
            <a:pPr lvl="1"/>
            <a:r>
              <a:rPr lang="en-US" dirty="0" smtClean="0"/>
              <a:t>Font Scheme</a:t>
            </a:r>
          </a:p>
          <a:p>
            <a:pPr marL="0" indent="0">
              <a:buNone/>
            </a:pPr>
            <a:endParaRPr lang="en-US" dirty="0" smtClean="0"/>
          </a:p>
        </p:txBody>
      </p:sp>
    </p:spTree>
    <p:extLst>
      <p:ext uri="{BB962C8B-B14F-4D97-AF65-F5344CB8AC3E}">
        <p14:creationId xmlns:p14="http://schemas.microsoft.com/office/powerpoint/2010/main" val="13516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Composed Looks are Flexible</a:t>
            </a:r>
            <a:endParaRPr lang="en-US" dirty="0"/>
          </a:p>
        </p:txBody>
      </p:sp>
      <p:sp>
        <p:nvSpPr>
          <p:cNvPr id="3" name="Content Placeholder 2"/>
          <p:cNvSpPr>
            <a:spLocks noGrp="1"/>
          </p:cNvSpPr>
          <p:nvPr>
            <p:ph idx="1"/>
          </p:nvPr>
        </p:nvSpPr>
        <p:spPr/>
        <p:txBody>
          <a:bodyPr/>
          <a:lstStyle/>
          <a:p>
            <a:r>
              <a:rPr lang="en-US" dirty="0"/>
              <a:t>Color and font easy to </a:t>
            </a:r>
            <a:r>
              <a:rPr lang="en-US" dirty="0" smtClean="0"/>
              <a:t>customize</a:t>
            </a:r>
            <a:endParaRPr lang="en-US" dirty="0"/>
          </a:p>
          <a:p>
            <a:r>
              <a:rPr lang="en-US" dirty="0"/>
              <a:t>Custom Composed Look</a:t>
            </a:r>
          </a:p>
          <a:p>
            <a:pPr lvl="1"/>
            <a:r>
              <a:rPr lang="en-US" dirty="0"/>
              <a:t>Low Level of </a:t>
            </a:r>
            <a:r>
              <a:rPr lang="en-US" dirty="0" smtClean="0"/>
              <a:t>effort: color</a:t>
            </a:r>
            <a:r>
              <a:rPr lang="en-US" dirty="0"/>
              <a:t>, font, background image</a:t>
            </a:r>
          </a:p>
          <a:p>
            <a:pPr lvl="1"/>
            <a:r>
              <a:rPr lang="en-US" dirty="0"/>
              <a:t>High Level of effort: </a:t>
            </a:r>
            <a:r>
              <a:rPr lang="en-US" dirty="0" smtClean="0"/>
              <a:t>color</a:t>
            </a:r>
            <a:r>
              <a:rPr lang="en-US" dirty="0"/>
              <a:t>, font, background image, master page, </a:t>
            </a:r>
            <a:r>
              <a:rPr lang="en-US" dirty="0" smtClean="0"/>
              <a:t>css</a:t>
            </a:r>
            <a:endParaRPr lang="en-US" dirty="0"/>
          </a:p>
          <a:p>
            <a:pPr lvl="1"/>
            <a:r>
              <a:rPr lang="en-US" sz="2400" dirty="0" smtClean="0"/>
              <a:t>Addressed further in Module 11</a:t>
            </a:r>
          </a:p>
        </p:txBody>
      </p:sp>
    </p:spTree>
    <p:extLst>
      <p:ext uri="{BB962C8B-B14F-4D97-AF65-F5344CB8AC3E}">
        <p14:creationId xmlns:p14="http://schemas.microsoft.com/office/powerpoint/2010/main" val="209192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Branding in SharePoint</a:t>
            </a:r>
          </a:p>
          <a:p>
            <a:pPr>
              <a:buFont typeface="Wingdings" panose="05000000000000000000" pitchFamily="2" charset="2"/>
              <a:buChar char="ü"/>
            </a:pPr>
            <a:r>
              <a:rPr lang="en-US" dirty="0"/>
              <a:t>Team Site Design Assets</a:t>
            </a:r>
          </a:p>
          <a:p>
            <a:pPr>
              <a:buFont typeface="Wingdings" panose="05000000000000000000" pitchFamily="2" charset="2"/>
              <a:buChar char="Ø"/>
            </a:pPr>
            <a:r>
              <a:rPr lang="en-US" dirty="0"/>
              <a:t>Applying a Composed Look</a:t>
            </a:r>
          </a:p>
          <a:p>
            <a:pPr>
              <a:buFont typeface="Wingdings" panose="05000000000000000000" pitchFamily="2" charset="2"/>
              <a:buChar char="§"/>
            </a:pPr>
            <a:r>
              <a:rPr lang="en-US" dirty="0"/>
              <a:t>Publishing Site Design Assets</a:t>
            </a:r>
          </a:p>
          <a:p>
            <a:pPr>
              <a:buFont typeface="Wingdings" panose="05000000000000000000" pitchFamily="2" charset="2"/>
              <a:buChar char="§"/>
            </a:pPr>
            <a:r>
              <a:rPr lang="en-US" dirty="0"/>
              <a:t>Applying a new Master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731320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Composed Look</a:t>
            </a:r>
            <a:endParaRPr lang="en-US" dirty="0"/>
          </a:p>
        </p:txBody>
      </p:sp>
      <p:sp>
        <p:nvSpPr>
          <p:cNvPr id="3" name="Content Placeholder 2"/>
          <p:cNvSpPr>
            <a:spLocks noGrp="1"/>
          </p:cNvSpPr>
          <p:nvPr>
            <p:ph idx="1"/>
          </p:nvPr>
        </p:nvSpPr>
        <p:spPr/>
        <p:txBody>
          <a:bodyPr/>
          <a:lstStyle/>
          <a:p>
            <a:r>
              <a:rPr lang="en-US" dirty="0" smtClean="0"/>
              <a:t>Designer Level or greater permissions need to be able to change Composed Look</a:t>
            </a:r>
          </a:p>
          <a:p>
            <a:r>
              <a:rPr lang="en-US" dirty="0" smtClean="0"/>
              <a:t>Themes can be applied at the subsite</a:t>
            </a:r>
            <a:r>
              <a:rPr lang="en-US" dirty="0"/>
              <a:t> </a:t>
            </a:r>
            <a:r>
              <a:rPr lang="en-US" dirty="0" smtClean="0"/>
              <a:t>level</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94" t="7481" r="6471" b="6613"/>
          <a:stretch/>
        </p:blipFill>
        <p:spPr bwMode="auto">
          <a:xfrm>
            <a:off x="842422" y="2979799"/>
            <a:ext cx="6968078" cy="364094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5830422"/>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www.w3.org/XML/1998/namespace"/>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6807</TotalTime>
  <Words>1495</Words>
  <Application>Microsoft Office PowerPoint</Application>
  <PresentationFormat>On-screen Show (4:3)</PresentationFormat>
  <Paragraphs>140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Lucida Console</vt:lpstr>
      <vt:lpstr>Wingdings</vt:lpstr>
      <vt:lpstr>CPT Course Module</vt:lpstr>
      <vt:lpstr>SharePoint and Branding Assets Overview</vt:lpstr>
      <vt:lpstr>Agenda</vt:lpstr>
      <vt:lpstr>Branding in SharePoint</vt:lpstr>
      <vt:lpstr>Agenda</vt:lpstr>
      <vt:lpstr>Team Sites - What Happened to Themes?</vt:lpstr>
      <vt:lpstr>Team Site Design – Composed Looks</vt:lpstr>
      <vt:lpstr>Composed Looks are Flexible</vt:lpstr>
      <vt:lpstr>Agenda</vt:lpstr>
      <vt:lpstr>Applying a Composed Look</vt:lpstr>
      <vt:lpstr>Applying a Composed Look</vt:lpstr>
      <vt:lpstr>Agenda</vt:lpstr>
      <vt:lpstr>Publishing Site Design Assets</vt:lpstr>
      <vt:lpstr>Location of Design Assets</vt:lpstr>
      <vt:lpstr>Master Pages</vt:lpstr>
      <vt:lpstr>Site Master vs System Master</vt:lpstr>
      <vt:lpstr>Agenda</vt:lpstr>
      <vt:lpstr>Applying a Different Master</vt:lpstr>
      <vt:lpstr>Apply a Master Page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and Branding Assets Overview</dc:title>
  <dc:creator>Windows User</dc:creator>
  <cp:lastModifiedBy>Ted Pattison</cp:lastModifiedBy>
  <cp:revision>120</cp:revision>
  <dcterms:created xsi:type="dcterms:W3CDTF">2012-07-07T16:17:22Z</dcterms:created>
  <dcterms:modified xsi:type="dcterms:W3CDTF">2014-01-30T14:25:56Z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