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2"/>
  </p:notesMasterIdLst>
  <p:handoutMasterIdLst>
    <p:handoutMasterId r:id="rId33"/>
  </p:handoutMasterIdLst>
  <p:sldIdLst>
    <p:sldId id="279"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64733" autoAdjust="0"/>
  </p:normalViewPr>
  <p:slideViewPr>
    <p:cSldViewPr>
      <p:cViewPr varScale="1">
        <p:scale>
          <a:sx n="72" d="100"/>
          <a:sy n="72" d="100"/>
        </p:scale>
        <p:origin x="2934" y="72"/>
      </p:cViewPr>
      <p:guideLst>
        <p:guide orient="horz" pos="2160"/>
        <p:guide pos="2880"/>
      </p:guideLst>
    </p:cSldViewPr>
  </p:slideViewPr>
  <p:notesTextViewPr>
    <p:cViewPr>
      <p:scale>
        <a:sx n="150" d="100"/>
        <a:sy n="150" d="100"/>
      </p:scale>
      <p:origin x="0" y="0"/>
    </p:cViewPr>
  </p:notesTextViewPr>
  <p:sorterViewPr>
    <p:cViewPr varScale="1">
      <p:scale>
        <a:sx n="100" d="100"/>
        <a:sy n="100" d="100"/>
      </p:scale>
      <p:origin x="0" y="-1806"/>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teaches students best practices for working with CSS in SharePoint. The module begins with an overview of CSS in SharePoint, then discusses the role of corev15.css, and how to work with and around it. The next section covers implementing a custom CSS and takes a deep dive into the use of browser Web Developer Tools to target and override default SharePoint styles.</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a:t>
            </a:r>
            <a:r>
              <a:rPr lang="en-US" baseline="0" dirty="0" smtClean="0"/>
              <a:t> is for content. CSS is for presenting that content. </a:t>
            </a:r>
            <a:r>
              <a:rPr lang="en-US" baseline="0" smtClean="0"/>
              <a:t>The end.</a:t>
            </a:r>
            <a:endParaRPr lang="en-US" baseline="0" dirty="0" smtClean="0"/>
          </a:p>
        </p:txBody>
      </p:sp>
    </p:spTree>
    <p:extLst>
      <p:ext uri="{BB962C8B-B14F-4D97-AF65-F5344CB8AC3E}">
        <p14:creationId xmlns:p14="http://schemas.microsoft.com/office/powerpoint/2010/main" val="267113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381206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corev15.css isn’t just used for</a:t>
            </a:r>
            <a:r>
              <a:rPr lang="en-US" baseline="0" dirty="0" smtClean="0"/>
              <a:t> presentation of content inside the page, but for almost every element inside SharePoint, from navigation, to link color, to the ribbon display. It is literally connected to everything on every SharePoint page.</a:t>
            </a:r>
            <a:endParaRPr lang="en-US" dirty="0"/>
          </a:p>
        </p:txBody>
      </p:sp>
    </p:spTree>
    <p:extLst>
      <p:ext uri="{BB962C8B-B14F-4D97-AF65-F5344CB8AC3E}">
        <p14:creationId xmlns:p14="http://schemas.microsoft.com/office/powerpoint/2010/main" val="759057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than your</a:t>
            </a:r>
            <a:r>
              <a:rPr lang="en-US" baseline="0" dirty="0" smtClean="0"/>
              <a:t> standard CSS best practice rules, there are a few more rules for working with CSS inside SharePoint. </a:t>
            </a:r>
            <a:endParaRPr lang="en-US" baseline="0" dirty="0"/>
          </a:p>
          <a:p>
            <a:pPr marL="228600" indent="-228600">
              <a:buFont typeface="+mj-lt"/>
              <a:buAutoNum type="arabicPeriod"/>
            </a:pPr>
            <a:r>
              <a:rPr lang="en-US" baseline="0" dirty="0" smtClean="0"/>
              <a:t>Never remove any links to OOB CSS from your master pages. </a:t>
            </a:r>
          </a:p>
          <a:p>
            <a:pPr marL="228600" indent="-228600">
              <a:buFont typeface="+mj-lt"/>
              <a:buAutoNum type="arabicPeriod"/>
            </a:pPr>
            <a:r>
              <a:rPr lang="en-US" baseline="0" dirty="0" smtClean="0"/>
              <a:t>Never modify any OOB CSS files. Styles that need to be overwritten to accommodate your brand can easily be added to your custom css.</a:t>
            </a:r>
          </a:p>
          <a:p>
            <a:pPr marL="228600" indent="-228600">
              <a:buFont typeface="+mj-lt"/>
              <a:buAutoNum type="arabicPeriod"/>
            </a:pPr>
            <a:r>
              <a:rPr lang="en-US" baseline="0" dirty="0" smtClean="0"/>
              <a:t>Never remove any ids or classes that SharePoint has automatically added to your master pages or page layouts.</a:t>
            </a:r>
          </a:p>
        </p:txBody>
      </p:sp>
    </p:spTree>
    <p:extLst>
      <p:ext uri="{BB962C8B-B14F-4D97-AF65-F5344CB8AC3E}">
        <p14:creationId xmlns:p14="http://schemas.microsoft.com/office/powerpoint/2010/main" val="2124762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882780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Every browser</a:t>
            </a:r>
            <a:r>
              <a:rPr lang="en-US" baseline="0" dirty="0" smtClean="0"/>
              <a:t> has a basic CSS that is applies to all web pages. The problem is that each browser has a different set of display standards in it’s CSS. This is where adding CSS reset styles is very helpful. </a:t>
            </a:r>
            <a:r>
              <a:rPr lang="en-US" dirty="0" smtClean="0"/>
              <a:t>CSS</a:t>
            </a:r>
            <a:r>
              <a:rPr lang="en-US" baseline="0" dirty="0" smtClean="0"/>
              <a:t> reset is done by creating a styles that override the browsers default CSS. </a:t>
            </a:r>
            <a:r>
              <a:rPr lang="en-US" dirty="0" smtClean="0"/>
              <a:t>There</a:t>
            </a:r>
            <a:r>
              <a:rPr lang="en-US" baseline="0" dirty="0" smtClean="0"/>
              <a:t> are pros and cons to adding CSS reset styles. Instead of creating styles that fight against the different default browser standards, you’ve reset the browser standards. However, it can cause some small issues when working within SharePoint, since the styles will be applied to the SharePoint components you use while editing pages. Using a CSS reset won’t break anything in SharePoint page editing. It can just make some items not align correctly.</a:t>
            </a:r>
            <a:endParaRPr lang="en-US" dirty="0" smtClean="0"/>
          </a:p>
          <a:p>
            <a:endParaRPr lang="en-US" dirty="0" smtClean="0"/>
          </a:p>
          <a:p>
            <a:r>
              <a:rPr lang="en-US" dirty="0" smtClean="0"/>
              <a:t>The link to your</a:t>
            </a:r>
            <a:r>
              <a:rPr lang="en-US" baseline="0" dirty="0" smtClean="0"/>
              <a:t> custom CSS file goes in the master page, in the &lt;head&gt;. If you use just the standard css link code in your html, SharePoint will find it and “register” your CSS upon conversion. This is necessary if you want your CSS to be used by the theming engine, but can be problematic when working with publishing sites. As we talked about in Module 4, adding </a:t>
            </a:r>
            <a:r>
              <a:rPr lang="en-US" sz="1200" dirty="0" err="1" smtClean="0">
                <a:latin typeface="Lucida Console" panose="020B0609040504020204" pitchFamily="49" charset="0"/>
              </a:rPr>
              <a:t>ms</a:t>
            </a:r>
            <a:r>
              <a:rPr lang="en-US" sz="1200" dirty="0" smtClean="0">
                <a:latin typeface="Lucida Console" panose="020B0609040504020204" pitchFamily="49" charset="0"/>
              </a:rPr>
              <a:t>-design-css-conversion=“no”</a:t>
            </a:r>
            <a:r>
              <a:rPr lang="en-US" dirty="0" smtClean="0"/>
              <a:t> tells</a:t>
            </a:r>
            <a:r>
              <a:rPr lang="en-US" baseline="0" dirty="0" smtClean="0"/>
              <a:t> SharePoint not to transform and register your css. This is essential if you’re using web fonts or many of the new CCS3 options.</a:t>
            </a:r>
          </a:p>
          <a:p>
            <a:endParaRPr lang="en-US" baseline="0" dirty="0" smtClean="0"/>
          </a:p>
          <a:p>
            <a:r>
              <a:rPr lang="en-US" baseline="0" dirty="0" smtClean="0"/>
              <a:t>Don’t try and anticipate SharePoint’s OOB styles when you first build your CSS – build it just for your HTML design. After it’s put into SharePoint, it will be evident what you need to add to your CSS to make your design look great in SharePoint.</a:t>
            </a:r>
          </a:p>
          <a:p>
            <a:endParaRPr lang="en-US" baseline="0" dirty="0" smtClean="0"/>
          </a:p>
          <a:p>
            <a:r>
              <a:rPr lang="en-US" baseline="0" dirty="0" smtClean="0"/>
              <a:t>If you’re web site is going to be responsive, which is pretty much a requirement these days, keep mobile in mind as you build your design. Using responsive design, changes for mobile devices will all be done through CSS. Don’t lock yourself into your desktop design by unnecessarily nesting elements, using tables for layouts, and elements that don’t have a flexible design. We’ll get into this more in Module 10. </a:t>
            </a:r>
          </a:p>
        </p:txBody>
      </p:sp>
    </p:spTree>
    <p:extLst>
      <p:ext uri="{BB962C8B-B14F-4D97-AF65-F5344CB8AC3E}">
        <p14:creationId xmlns:p14="http://schemas.microsoft.com/office/powerpoint/2010/main" val="928034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to styling a SharePoint</a:t>
            </a:r>
            <a:r>
              <a:rPr lang="en-US" baseline="0" dirty="0" smtClean="0"/>
              <a:t> site is overwriting the styles from corev15.css that don’t work with your design. Once you’ve created your HTML prototype to be converted to a master, the majority of your time branding SharePoint will be working in your CSS. </a:t>
            </a:r>
            <a:endParaRPr lang="en-US" dirty="0"/>
          </a:p>
        </p:txBody>
      </p:sp>
    </p:spTree>
    <p:extLst>
      <p:ext uri="{BB962C8B-B14F-4D97-AF65-F5344CB8AC3E}">
        <p14:creationId xmlns:p14="http://schemas.microsoft.com/office/powerpoint/2010/main" val="2092252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89665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F12. If it’s not already your best</a:t>
            </a:r>
            <a:r>
              <a:rPr lang="en-US" baseline="0" dirty="0" smtClean="0"/>
              <a:t> friend, it will be soon. There is one thing that IE, Firefox and Chrome actually do the same – F12 to open developer tools.</a:t>
            </a:r>
            <a:endParaRPr lang="en-US" dirty="0"/>
          </a:p>
        </p:txBody>
      </p:sp>
    </p:spTree>
    <p:extLst>
      <p:ext uri="{BB962C8B-B14F-4D97-AF65-F5344CB8AC3E}">
        <p14:creationId xmlns:p14="http://schemas.microsoft.com/office/powerpoint/2010/main" val="2243869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Web Developer</a:t>
            </a:r>
            <a:r>
              <a:rPr lang="en-US" baseline="0" dirty="0" smtClean="0"/>
              <a:t> Toolbar: https://addons.mozilla.org/en-US/firefox/addon/web-developer/</a:t>
            </a:r>
          </a:p>
          <a:p>
            <a:r>
              <a:rPr lang="en-US" dirty="0" err="1" smtClean="0"/>
              <a:t>Firesizer</a:t>
            </a:r>
            <a:r>
              <a:rPr lang="en-US" dirty="0" smtClean="0"/>
              <a:t>: https://addons.mozilla.org/en-US/firefox/addon/firesizer/</a:t>
            </a:r>
            <a:endParaRPr lang="en-US" dirty="0"/>
          </a:p>
        </p:txBody>
      </p:sp>
    </p:spTree>
    <p:extLst>
      <p:ext uri="{BB962C8B-B14F-4D97-AF65-F5344CB8AC3E}">
        <p14:creationId xmlns:p14="http://schemas.microsoft.com/office/powerpoint/2010/main" val="3220501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This module teaches students best practices for working with CSS in SharePoint. The module begins with an overview of CSS in SharePoint, then discusses the role of corev15.css, and how to work with and around it. The next section covers implementing a custom CSS and takes a deep dive into the use of browser Web Developer Tools to target and override default SharePoint styles.</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81803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Developer Tools</a:t>
            </a:r>
            <a:r>
              <a:rPr lang="en-US" baseline="0" dirty="0" smtClean="0"/>
              <a:t> in Chrome are built in. The Resources tab is a useful feature unique to Chrome. In this tab, you can see ALL the external fonts, images, scripts and </a:t>
            </a:r>
            <a:r>
              <a:rPr lang="en-US" baseline="0" dirty="0" err="1" smtClean="0"/>
              <a:t>stylesheets</a:t>
            </a:r>
            <a:r>
              <a:rPr lang="en-US" baseline="0" dirty="0" smtClean="0"/>
              <a:t> loaded on the page. Chrome makes it easy to add new styles for a selected element in the style panel on the right side of the tool. It gives a visual representation of the margin, border, padding and size of each element. </a:t>
            </a:r>
            <a:endParaRPr lang="en-US" dirty="0"/>
          </a:p>
        </p:txBody>
      </p:sp>
    </p:spTree>
    <p:extLst>
      <p:ext uri="{BB962C8B-B14F-4D97-AF65-F5344CB8AC3E}">
        <p14:creationId xmlns:p14="http://schemas.microsoft.com/office/powerpoint/2010/main" val="2635019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698513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Keeping your CSS simple and organized are best practices, of course. But you’ll find it almost essential when you’re styling around corev15.css. When you build your custom CSS for your HTML master, it may seem obvious what styles are for and why you added them. As you overwrite styles from corev15.css, commenting those items and keeping them in a with your original associated styles in will save you a lot of time and headaches in the future.</a:t>
            </a:r>
          </a:p>
          <a:p>
            <a:endParaRPr lang="en-US" dirty="0"/>
          </a:p>
        </p:txBody>
      </p:sp>
    </p:spTree>
    <p:extLst>
      <p:ext uri="{BB962C8B-B14F-4D97-AF65-F5344CB8AC3E}">
        <p14:creationId xmlns:p14="http://schemas.microsoft.com/office/powerpoint/2010/main" val="21710490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question, “When should I start using CSS3?” is constantly floating around. Many say the answer is, “When it’s done.” A full W3C (World Wide Web Consortium) spec for a new rev of CSS takes YEARS to be finalized and be given “Recommendation” status.</a:t>
            </a:r>
          </a:p>
          <a:p>
            <a:endParaRPr lang="en-US" baseline="0" dirty="0" smtClean="0"/>
          </a:p>
          <a:p>
            <a:r>
              <a:rPr lang="en-US" baseline="0" dirty="0" smtClean="0"/>
              <a:t>The most important factor on whether or how much CSS3 to use is your audience. As was discussed in Module 1, your goal as a web designer is to give your viewers the best user experience you can. You can control your code and your content, but you can’t control what device and browser your viewers use to look at your web site. No matter what browser is being used, your web site should clearly convey your brand and your content in a way that aligns to your user experience goals. CSS3 and HTML5 can be used to </a:t>
            </a:r>
            <a:r>
              <a:rPr lang="en-US" i="1" baseline="0" dirty="0" smtClean="0"/>
              <a:t>enhance</a:t>
            </a:r>
            <a:r>
              <a:rPr lang="en-US" i="0" baseline="0" dirty="0" smtClean="0"/>
              <a:t> the user experience for viewers using modern browsers, but your branding, usability, accessibility and layout should NEVER depend on it.</a:t>
            </a:r>
            <a:endParaRPr lang="en-US" dirty="0"/>
          </a:p>
        </p:txBody>
      </p:sp>
    </p:spTree>
    <p:extLst>
      <p:ext uri="{BB962C8B-B14F-4D97-AF65-F5344CB8AC3E}">
        <p14:creationId xmlns:p14="http://schemas.microsoft.com/office/powerpoint/2010/main" val="41237752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859436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will</a:t>
            </a:r>
            <a:r>
              <a:rPr lang="en-US" baseline="0" dirty="0" smtClean="0"/>
              <a:t> probably be review for most of you, but it’s important to have a solid foundation of what CSS and what it does. CSS stands for Cascading Style Sheet. Cascading refers to the hierarchy maintains when multiple CSSs are called on a single web page. The last style sheet referenced on a page is given precedence, and it can write over any styles referred to in style sheets that are called before it. It’s this aspect of CSS that allows us to brand SharePoint so easily.</a:t>
            </a:r>
            <a:endParaRPr lang="en-US" dirty="0" smtClean="0"/>
          </a:p>
          <a:p>
            <a:endParaRPr lang="en-US" dirty="0" smtClean="0"/>
          </a:p>
          <a:p>
            <a:r>
              <a:rPr lang="en-US" dirty="0" smtClean="0"/>
              <a:t>And CSS will become your best</a:t>
            </a:r>
            <a:r>
              <a:rPr lang="en-US" baseline="0" dirty="0" smtClean="0"/>
              <a:t> friend when you’re working with responsive web.</a:t>
            </a:r>
            <a:endParaRPr lang="en-US" dirty="0"/>
          </a:p>
        </p:txBody>
      </p:sp>
    </p:spTree>
    <p:extLst>
      <p:ext uri="{BB962C8B-B14F-4D97-AF65-F5344CB8AC3E}">
        <p14:creationId xmlns:p14="http://schemas.microsoft.com/office/powerpoint/2010/main" val="1068988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CSS rules can be applied to a page in three different ways. </a:t>
            </a:r>
          </a:p>
          <a:p>
            <a:pPr marL="171450" indent="-171450">
              <a:buFont typeface="Arial" pitchFamily="34" charset="0"/>
              <a:buChar char="•"/>
            </a:pPr>
            <a:r>
              <a:rPr lang="en-US" dirty="0" smtClean="0"/>
              <a:t>As an inline style on an HTML element</a:t>
            </a:r>
          </a:p>
          <a:p>
            <a:pPr marL="171450" indent="-171450">
              <a:buFont typeface="Arial" pitchFamily="34" charset="0"/>
              <a:buChar char="•"/>
            </a:pPr>
            <a:r>
              <a:rPr lang="en-US" dirty="0" smtClean="0"/>
              <a:t>Using a </a:t>
            </a:r>
            <a:r>
              <a:rPr lang="en-US" b="1" dirty="0" smtClean="0"/>
              <a:t>style</a:t>
            </a:r>
            <a:r>
              <a:rPr lang="en-US" dirty="0" smtClean="0"/>
              <a:t> element which is usually added to the head section of the page</a:t>
            </a:r>
          </a:p>
          <a:p>
            <a:pPr marL="171450" indent="-171450">
              <a:buFont typeface="Arial" pitchFamily="34" charset="0"/>
              <a:buChar char="•"/>
            </a:pPr>
            <a:r>
              <a:rPr lang="en-US" dirty="0" smtClean="0"/>
              <a:t>In a separate CSS file which is linked to from the page</a:t>
            </a:r>
          </a:p>
          <a:p>
            <a:pPr marL="171450" indent="-171450">
              <a:buFont typeface="Arial" pitchFamily="34" charset="0"/>
              <a:buChar char="•"/>
            </a:pPr>
            <a:endParaRPr lang="en-US" dirty="0"/>
          </a:p>
          <a:p>
            <a:r>
              <a:rPr lang="en-US" dirty="0" smtClean="0"/>
              <a:t>Inline styles are</a:t>
            </a:r>
            <a:r>
              <a:rPr lang="en-US" baseline="0" dirty="0" smtClean="0"/>
              <a:t> added to a single element. They </a:t>
            </a:r>
            <a:r>
              <a:rPr lang="en-US" dirty="0" smtClean="0"/>
              <a:t>are strongly discouraged, as they go against the design principle of separating style and contents. Furthermore, inline styles override the other types of styles so their use leads to inflexible pages and elements which cannot be changed through an external CSS file. They</a:t>
            </a:r>
            <a:r>
              <a:rPr lang="en-US" baseline="0" dirty="0" smtClean="0"/>
              <a:t> can</a:t>
            </a:r>
            <a:r>
              <a:rPr lang="en-US" dirty="0" smtClean="0"/>
              <a:t> also</a:t>
            </a:r>
            <a:r>
              <a:rPr lang="en-US" baseline="0" dirty="0" smtClean="0"/>
              <a:t> make creating a responsive web site extremely difficult.</a:t>
            </a:r>
            <a:endParaRPr lang="en-US" dirty="0" smtClean="0"/>
          </a:p>
          <a:p>
            <a:endParaRPr lang="en-US" dirty="0"/>
          </a:p>
          <a:p>
            <a:r>
              <a:rPr lang="en-US" dirty="0"/>
              <a:t>Page-level </a:t>
            </a:r>
            <a:r>
              <a:rPr lang="en-US" dirty="0" smtClean="0"/>
              <a:t>style </a:t>
            </a:r>
            <a:r>
              <a:rPr lang="en-US" dirty="0"/>
              <a:t>e</a:t>
            </a:r>
            <a:r>
              <a:rPr lang="en-US" dirty="0" smtClean="0"/>
              <a:t>lements </a:t>
            </a:r>
            <a:r>
              <a:rPr lang="en-US" dirty="0"/>
              <a:t>are </a:t>
            </a:r>
            <a:r>
              <a:rPr lang="en-US" dirty="0" smtClean="0"/>
              <a:t>also discouraged, preferred over inline because a single rule can apply style to many elements at once. This can be useful when used</a:t>
            </a:r>
            <a:r>
              <a:rPr lang="en-US" baseline="0" dirty="0" smtClean="0"/>
              <a:t> in SharePoint 2013 by being applied to a page layout that requires a change that’s not in the CSS.</a:t>
            </a:r>
            <a:endParaRPr lang="en-US" dirty="0" smtClean="0"/>
          </a:p>
          <a:p>
            <a:endParaRPr lang="en-US" dirty="0"/>
          </a:p>
          <a:p>
            <a:r>
              <a:rPr lang="en-US" dirty="0" smtClean="0"/>
              <a:t>In most scenarios, external style sheets are recommended for your custom CSS rules because </a:t>
            </a:r>
            <a:r>
              <a:rPr lang="en-US" dirty="0"/>
              <a:t>they </a:t>
            </a:r>
            <a:r>
              <a:rPr lang="en-US" dirty="0" smtClean="0"/>
              <a:t>provide the high </a:t>
            </a:r>
            <a:r>
              <a:rPr lang="en-US" dirty="0"/>
              <a:t>levels of reuse and flexibility </a:t>
            </a:r>
            <a:r>
              <a:rPr lang="en-US" dirty="0" smtClean="0"/>
              <a:t>across pages, sites and site collections.</a:t>
            </a:r>
            <a:r>
              <a:rPr lang="en-US" baseline="0" dirty="0" smtClean="0"/>
              <a:t> Having an external CSS is also essential to making your web site responsive. </a:t>
            </a:r>
          </a:p>
          <a:p>
            <a:r>
              <a:rPr lang="en-US" baseline="0" dirty="0" smtClean="0"/>
              <a:t>Less markup = lighter pages = faster load time.</a:t>
            </a:r>
            <a:endParaRPr lang="en-US" dirty="0"/>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02 - CSS Primer for SharePoint Web Designers</a:t>
            </a:r>
            <a:endParaRPr lang="en-US"/>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02-</a:t>
            </a:r>
            <a:fld id="{073E6628-0705-4E34-90AA-D61A964D0AFD}" type="slidenum">
              <a:rPr lang="en-US" smtClean="0"/>
              <a:pPr/>
              <a:t>4</a:t>
            </a:fld>
            <a:endParaRPr lang="en-US" dirty="0"/>
          </a:p>
        </p:txBody>
      </p:sp>
    </p:spTree>
    <p:extLst>
      <p:ext uri="{BB962C8B-B14F-4D97-AF65-F5344CB8AC3E}">
        <p14:creationId xmlns:p14="http://schemas.microsoft.com/office/powerpoint/2010/main" val="2542372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simple CSS rule consists of a selector and a declaration block. A selector determines what HTML </a:t>
            </a:r>
            <a:r>
              <a:rPr lang="en-US" dirty="0"/>
              <a:t>element </a:t>
            </a:r>
            <a:r>
              <a:rPr lang="en-US" dirty="0" smtClean="0"/>
              <a:t>or elements are to be styled. The declaration </a:t>
            </a:r>
            <a:r>
              <a:rPr lang="en-US" dirty="0"/>
              <a:t>block </a:t>
            </a:r>
            <a:r>
              <a:rPr lang="en-US" dirty="0" smtClean="0"/>
              <a:t>contains a set of one or more style </a:t>
            </a:r>
            <a:r>
              <a:rPr lang="en-US" dirty="0"/>
              <a:t>properties and </a:t>
            </a:r>
            <a:r>
              <a:rPr lang="en-US" dirty="0" smtClean="0"/>
              <a:t>values. </a:t>
            </a:r>
          </a:p>
          <a:p>
            <a:endParaRPr lang="en-US" dirty="0"/>
          </a:p>
          <a:p>
            <a:r>
              <a:rPr lang="en-US" dirty="0" smtClean="0"/>
              <a:t>A more complex CSS rule can contain multiple selectors that are separated by commas. The styles in the declaration block will be applied to any element that matches any of those styles. This</a:t>
            </a:r>
            <a:r>
              <a:rPr lang="en-US" baseline="0" dirty="0" smtClean="0"/>
              <a:t> is frequently done in OOB SharePoint style sheets.</a:t>
            </a:r>
            <a:endParaRPr lang="en-US" dirty="0"/>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02 - CSS Primer for SharePoint Web Designers</a:t>
            </a:r>
            <a:endParaRPr lang="en-US"/>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02-</a:t>
            </a:r>
            <a:fld id="{073E6628-0705-4E34-90AA-D61A964D0AFD}" type="slidenum">
              <a:rPr lang="en-US" smtClean="0"/>
              <a:pPr/>
              <a:t>5</a:t>
            </a:fld>
            <a:endParaRPr lang="en-US" dirty="0"/>
          </a:p>
        </p:txBody>
      </p:sp>
    </p:spTree>
    <p:extLst>
      <p:ext uri="{BB962C8B-B14F-4D97-AF65-F5344CB8AC3E}">
        <p14:creationId xmlns:p14="http://schemas.microsoft.com/office/powerpoint/2010/main" val="3619493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Universal</a:t>
            </a:r>
            <a:r>
              <a:rPr lang="en-US" baseline="0" dirty="0" smtClean="0"/>
              <a:t> Selectors are designated by an asterisk. Styles done with a universal selector will be applied to every element in your html.</a:t>
            </a:r>
            <a:endParaRPr lang="en-US" dirty="0"/>
          </a:p>
          <a:p>
            <a:endParaRPr lang="en-US" dirty="0" smtClean="0"/>
          </a:p>
          <a:p>
            <a:r>
              <a:rPr lang="en-US" dirty="0" smtClean="0"/>
              <a:t>Type selectors apply to HTML elements types, such as h tags,</a:t>
            </a:r>
            <a:r>
              <a:rPr lang="en-US" baseline="0" dirty="0" smtClean="0"/>
              <a:t> p, div, and table.</a:t>
            </a:r>
            <a:endParaRPr lang="en-US" dirty="0"/>
          </a:p>
          <a:p>
            <a:endParaRPr lang="en-US" dirty="0"/>
          </a:p>
          <a:p>
            <a:r>
              <a:rPr lang="en-US" dirty="0"/>
              <a:t>Class </a:t>
            </a:r>
            <a:r>
              <a:rPr lang="en-US" dirty="0" smtClean="0"/>
              <a:t>selectors apply to HTML that have a specific class applied.</a:t>
            </a:r>
            <a:r>
              <a:rPr lang="en-US" baseline="0" dirty="0" smtClean="0"/>
              <a:t> </a:t>
            </a:r>
            <a:r>
              <a:rPr lang="en-US" dirty="0" smtClean="0"/>
              <a:t>You can combine a type selector with a class selector</a:t>
            </a:r>
            <a:r>
              <a:rPr lang="en-US" baseline="0" dirty="0" smtClean="0"/>
              <a:t> for more control over styling specific elements.</a:t>
            </a:r>
          </a:p>
          <a:p>
            <a:endParaRPr lang="en-US" dirty="0"/>
          </a:p>
          <a:p>
            <a:r>
              <a:rPr lang="en-US" dirty="0" smtClean="0"/>
              <a:t>ID should be used to target an element on a page that only occurs once on that page,</a:t>
            </a:r>
            <a:r>
              <a:rPr lang="en-US" baseline="0" dirty="0" smtClean="0"/>
              <a:t> such as a masthead</a:t>
            </a:r>
            <a:r>
              <a:rPr lang="en-US" dirty="0" smtClean="0"/>
              <a:t>.</a:t>
            </a:r>
            <a:endParaRPr lang="en-US" sz="1000" b="0" dirty="0" smtClean="0">
              <a:latin typeface="Lucida Console" pitchFamily="49" charset="0"/>
            </a:endParaRPr>
          </a:p>
          <a:p>
            <a:endParaRPr lang="en-US" sz="1000" b="0" dirty="0" smtClean="0">
              <a:latin typeface="Lucida Console" pitchFamily="49" charset="0"/>
            </a:endParaRPr>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02 - CSS Primer for SharePoint Web Designers</a:t>
            </a:r>
            <a:endParaRPr lang="en-US"/>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02-</a:t>
            </a:r>
            <a:fld id="{073E6628-0705-4E34-90AA-D61A964D0AFD}" type="slidenum">
              <a:rPr lang="en-US" smtClean="0"/>
              <a:pPr/>
              <a:t>6</a:t>
            </a:fld>
            <a:endParaRPr lang="en-US" dirty="0"/>
          </a:p>
        </p:txBody>
      </p:sp>
    </p:spTree>
    <p:extLst>
      <p:ext uri="{BB962C8B-B14F-4D97-AF65-F5344CB8AC3E}">
        <p14:creationId xmlns:p14="http://schemas.microsoft.com/office/powerpoint/2010/main" val="2021858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list of common CSS</a:t>
            </a:r>
            <a:r>
              <a:rPr lang="en-US" baseline="0" dirty="0" smtClean="0"/>
              <a:t> declarations.</a:t>
            </a:r>
            <a:endParaRPr lang="en-US" dirty="0"/>
          </a:p>
        </p:txBody>
      </p:sp>
    </p:spTree>
    <p:extLst>
      <p:ext uri="{BB962C8B-B14F-4D97-AF65-F5344CB8AC3E}">
        <p14:creationId xmlns:p14="http://schemas.microsoft.com/office/powerpoint/2010/main" val="2511074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dirty="0" smtClean="0">
                <a:latin typeface="Lucida Console" pitchFamily="49" charset="0"/>
              </a:rPr>
              <a:t>Pseudo</a:t>
            </a:r>
            <a:r>
              <a:rPr lang="en-US" sz="1200" b="0" baseline="0" dirty="0" smtClean="0">
                <a:latin typeface="Lucida Console" pitchFamily="49" charset="0"/>
              </a:rPr>
              <a:t> classes are an </a:t>
            </a:r>
            <a:r>
              <a:rPr lang="en-US" dirty="0" smtClean="0"/>
              <a:t>expansion on basic selectors.</a:t>
            </a:r>
            <a:r>
              <a:rPr lang="en-US" baseline="0" dirty="0" smtClean="0"/>
              <a:t> They allow you to style a specific state of a selector, such as hover, active, </a:t>
            </a:r>
            <a:r>
              <a:rPr lang="en-US" baseline="0" smtClean="0"/>
              <a:t>and </a:t>
            </a:r>
            <a:endParaRPr lang="en-US" sz="1200" b="0" dirty="0" smtClean="0">
              <a:latin typeface="Lucida Console" pitchFamily="49" charset="0"/>
            </a:endParaRPr>
          </a:p>
          <a:p>
            <a:endParaRPr lang="en-US" sz="1200" b="0" dirty="0" smtClean="0">
              <a:latin typeface="Lucida Console" pitchFamily="49" charset="0"/>
            </a:endParaRPr>
          </a:p>
          <a:p>
            <a:r>
              <a:rPr lang="en-US" sz="1200" b="0" dirty="0" smtClean="0">
                <a:latin typeface="Lucida Console" pitchFamily="49" charset="0"/>
              </a:rPr>
              <a:t>Descendent</a:t>
            </a:r>
            <a:r>
              <a:rPr lang="en-US" sz="1200" b="0" baseline="0" dirty="0" smtClean="0">
                <a:latin typeface="Lucida Console" pitchFamily="49" charset="0"/>
              </a:rPr>
              <a:t> selectors can be used to style nested elements, not matter how deeply nested they are.</a:t>
            </a:r>
          </a:p>
          <a:p>
            <a:endParaRPr lang="en-US" sz="1200" b="0" baseline="0" dirty="0" smtClean="0">
              <a:latin typeface="Lucida Console" pitchFamily="49" charset="0"/>
            </a:endParaRPr>
          </a:p>
          <a:p>
            <a:r>
              <a:rPr lang="en-US" sz="1200" b="0" baseline="0" dirty="0" smtClean="0">
                <a:latin typeface="Lucida Console" pitchFamily="49" charset="0"/>
              </a:rPr>
              <a:t>Child selectors are used to style the direct child of an element.</a:t>
            </a:r>
          </a:p>
          <a:p>
            <a:endParaRPr lang="en-US" sz="1200" b="0" baseline="0" dirty="0" smtClean="0">
              <a:latin typeface="Lucida Console" pitchFamily="49" charset="0"/>
            </a:endParaRPr>
          </a:p>
          <a:p>
            <a:r>
              <a:rPr lang="en-US" sz="1200" b="0" baseline="0" dirty="0" smtClean="0">
                <a:latin typeface="Lucida Console" pitchFamily="49" charset="0"/>
              </a:rPr>
              <a:t>Descendent and child are used frequently in SharePoint.</a:t>
            </a:r>
            <a:endParaRPr lang="en-US" sz="1200" b="1" dirty="0" smtClean="0">
              <a:latin typeface="Lucida Console" pitchFamily="49" charset="0"/>
            </a:endParaRPr>
          </a:p>
          <a:p>
            <a:endParaRPr lang="en-US" dirty="0"/>
          </a:p>
        </p:txBody>
      </p:sp>
    </p:spTree>
    <p:extLst>
      <p:ext uri="{BB962C8B-B14F-4D97-AF65-F5344CB8AC3E}">
        <p14:creationId xmlns:p14="http://schemas.microsoft.com/office/powerpoint/2010/main" val="1015461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CSS</a:t>
            </a:r>
            <a:r>
              <a:rPr lang="en-US" baseline="0" dirty="0" smtClean="0"/>
              <a:t> uses specificity to determine which declaration will be used if multiple styles are applied to an element. While you won’t be needed to calculate the weight of each style, it helps to understand how CSS does this.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 </a:t>
            </a:r>
            <a:r>
              <a:rPr lang="en-US" b="1" dirty="0" smtClean="0"/>
              <a:t>!important</a:t>
            </a:r>
            <a:r>
              <a:rPr lang="en-US" dirty="0" smtClean="0"/>
              <a:t> declaration takes precedence over a normal declaration in the cascade rules. Declaring a shorthand property (e.g., 'background') to be "!important" is equivalent to declaring all of its sub-properties to be !important.</a:t>
            </a:r>
            <a:r>
              <a:rPr lang="en-US" baseline="0" dirty="0" smtClean="0"/>
              <a:t> Use caution when applying !important to a css class, otherwise you’ll end up adding it to every css class.</a:t>
            </a:r>
            <a:endParaRPr lang="en-US" dirty="0" smtClean="0"/>
          </a:p>
        </p:txBody>
      </p:sp>
    </p:spTree>
    <p:extLst>
      <p:ext uri="{BB962C8B-B14F-4D97-AF65-F5344CB8AC3E}">
        <p14:creationId xmlns:p14="http://schemas.microsoft.com/office/powerpoint/2010/main" val="1319525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1894"/>
            <a:ext cx="8060249" cy="609398"/>
          </a:xfrm>
        </p:spPr>
        <p:txBody>
          <a:bodyPr anchor="b" anchorCtr="0">
            <a:noAutofit/>
          </a:bodyPr>
          <a:lstStyle>
            <a:lvl1pPr>
              <a:defRPr sz="3001">
                <a:gradFill flip="none" rotWithShape="1">
                  <a:gsLst>
                    <a:gs pos="37000">
                      <a:schemeClr val="bg2"/>
                    </a:gs>
                    <a:gs pos="99000">
                      <a:schemeClr val="bg2"/>
                    </a:gs>
                  </a:gsLst>
                  <a:lin ang="5400000" scaled="0"/>
                  <a:tileRect/>
                </a:gradFill>
              </a:defRPr>
            </a:lvl1pPr>
          </a:lstStyle>
          <a:p>
            <a:r>
              <a:rPr lang="en-US" smtClean="0"/>
              <a:t>Click to edit Master title style</a:t>
            </a:r>
            <a:endParaRPr lang="en-US" dirty="0"/>
          </a:p>
        </p:txBody>
      </p:sp>
      <p:sp>
        <p:nvSpPr>
          <p:cNvPr id="8" name="Rectangle 7"/>
          <p:cNvSpPr/>
          <p:nvPr userDrawn="1"/>
        </p:nvSpPr>
        <p:spPr bwMode="gray">
          <a:xfrm flipV="1">
            <a:off x="456129" y="6476999"/>
            <a:ext cx="8231743"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bwMode="gray">
          <a:xfrm>
            <a:off x="0" y="1217029"/>
            <a:ext cx="8687871"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4"/>
          <p:cNvSpPr>
            <a:spLocks noGrp="1"/>
          </p:cNvSpPr>
          <p:nvPr>
            <p:ph type="body" sz="quarter" idx="10"/>
          </p:nvPr>
        </p:nvSpPr>
        <p:spPr>
          <a:xfrm>
            <a:off x="570457" y="1524000"/>
            <a:ext cx="8060250" cy="1775871"/>
          </a:xfrm>
        </p:spPr>
        <p:txBody>
          <a:bodyPr/>
          <a:lstStyle>
            <a:lvl1pPr marL="304881" indent="-304881">
              <a:defRPr sz="2101">
                <a:gradFill>
                  <a:gsLst>
                    <a:gs pos="0">
                      <a:schemeClr val="tx1"/>
                    </a:gs>
                    <a:gs pos="86000">
                      <a:schemeClr val="tx1"/>
                    </a:gs>
                  </a:gsLst>
                  <a:lin ang="5400000" scaled="0"/>
                </a:gradFill>
                <a:latin typeface="+mn-lt"/>
              </a:defRPr>
            </a:lvl1pPr>
            <a:lvl2pPr>
              <a:defRPr sz="1800">
                <a:gradFill>
                  <a:gsLst>
                    <a:gs pos="0">
                      <a:schemeClr val="tx1"/>
                    </a:gs>
                    <a:gs pos="86000">
                      <a:schemeClr val="tx1"/>
                    </a:gs>
                  </a:gsLst>
                  <a:lin ang="5400000" scaled="0"/>
                </a:gradFill>
                <a:latin typeface="+mn-lt"/>
              </a:defRPr>
            </a:lvl2pPr>
            <a:lvl3pPr marL="903926" indent="-262007">
              <a:defRPr sz="1500">
                <a:gradFill>
                  <a:gsLst>
                    <a:gs pos="0">
                      <a:schemeClr val="tx1"/>
                    </a:gs>
                    <a:gs pos="86000">
                      <a:schemeClr val="tx1"/>
                    </a:gs>
                  </a:gsLst>
                  <a:lin ang="5400000" scaled="0"/>
                </a:gradFill>
                <a:latin typeface="+mn-lt"/>
              </a:defRPr>
            </a:lvl3pPr>
            <a:lvl4pPr marL="1154024" indent="-209606">
              <a:defRPr sz="1350">
                <a:gradFill>
                  <a:gsLst>
                    <a:gs pos="0">
                      <a:schemeClr val="tx1"/>
                    </a:gs>
                    <a:gs pos="86000">
                      <a:schemeClr val="tx1"/>
                    </a:gs>
                  </a:gsLst>
                  <a:lin ang="5400000" scaled="0"/>
                </a:gradFill>
                <a:latin typeface="+mn-lt"/>
              </a:defRPr>
            </a:lvl4pPr>
            <a:lvl5pPr marL="1416031" indent="-211988">
              <a:defRPr sz="1350">
                <a:gradFill>
                  <a:gsLst>
                    <a:gs pos="0">
                      <a:schemeClr val="tx1"/>
                    </a:gs>
                    <a:gs pos="86000">
                      <a:schemeClr val="tx1"/>
                    </a:gs>
                  </a:gsLst>
                  <a:lin ang="5400000" scaled="0"/>
                </a:gra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5825357"/>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w3schools.com/cssref/css3_browsersupport.asp"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Using CSS in SharePoint 2013</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CSS</a:t>
            </a:r>
            <a:endParaRPr lang="en-US" dirty="0"/>
          </a:p>
        </p:txBody>
      </p:sp>
      <p:sp>
        <p:nvSpPr>
          <p:cNvPr id="3" name="Content Placeholder 2"/>
          <p:cNvSpPr>
            <a:spLocks noGrp="1"/>
          </p:cNvSpPr>
          <p:nvPr>
            <p:ph idx="1"/>
          </p:nvPr>
        </p:nvSpPr>
        <p:spPr>
          <a:xfrm>
            <a:off x="457200" y="1676400"/>
            <a:ext cx="8001000" cy="2819400"/>
          </a:xfrm>
        </p:spPr>
        <p:txBody>
          <a:bodyPr>
            <a:noAutofit/>
          </a:bodyPr>
          <a:lstStyle/>
          <a:p>
            <a:pPr marL="12700" indent="0">
              <a:buNone/>
            </a:pPr>
            <a:r>
              <a:rPr lang="en-US" sz="8000" spc="-350" dirty="0" smtClean="0">
                <a:latin typeface="Franklin Gothic Demi Cond" panose="020B0706030402020204" pitchFamily="34" charset="0"/>
              </a:rPr>
              <a:t>HTML </a:t>
            </a:r>
            <a:r>
              <a:rPr lang="en-US" sz="8000" spc="-350" dirty="0">
                <a:latin typeface="Franklin Gothic Demi Cond" panose="020B0706030402020204" pitchFamily="34" charset="0"/>
              </a:rPr>
              <a:t>= CONTENT</a:t>
            </a:r>
          </a:p>
          <a:p>
            <a:pPr marL="12700" indent="0">
              <a:buNone/>
            </a:pPr>
            <a:r>
              <a:rPr lang="en-US" sz="8000" spc="-350" dirty="0" smtClean="0">
                <a:latin typeface="Franklin Gothic Demi Cond" panose="020B0706030402020204" pitchFamily="34" charset="0"/>
              </a:rPr>
              <a:t>CSS </a:t>
            </a:r>
            <a:r>
              <a:rPr lang="en-US" sz="8000" spc="-350" dirty="0">
                <a:latin typeface="Franklin Gothic Demi Cond" panose="020B0706030402020204" pitchFamily="34" charset="0"/>
              </a:rPr>
              <a:t>= </a:t>
            </a:r>
            <a:r>
              <a:rPr lang="en-US" sz="8000" spc="-350" dirty="0" smtClean="0">
                <a:latin typeface="Franklin Gothic Demi Cond" panose="020B0706030402020204" pitchFamily="34" charset="0"/>
              </a:rPr>
              <a:t>PRESENTATION</a:t>
            </a:r>
            <a:endParaRPr lang="en-US" sz="8000" spc="-350" dirty="0">
              <a:latin typeface="Franklin Gothic Demi Cond" panose="020B0706030402020204" pitchFamily="34" charset="0"/>
            </a:endParaRPr>
          </a:p>
        </p:txBody>
      </p:sp>
    </p:spTree>
    <p:extLst>
      <p:ext uri="{BB962C8B-B14F-4D97-AF65-F5344CB8AC3E}">
        <p14:creationId xmlns:p14="http://schemas.microsoft.com/office/powerpoint/2010/main" val="361242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Quick review of CSS</a:t>
            </a:r>
          </a:p>
          <a:p>
            <a:pPr>
              <a:buFont typeface="Wingdings" panose="05000000000000000000" pitchFamily="2" charset="2"/>
              <a:buChar char="Ø"/>
            </a:pPr>
            <a:r>
              <a:rPr lang="en-US" dirty="0" smtClean="0"/>
              <a:t>CSS </a:t>
            </a:r>
            <a:r>
              <a:rPr lang="en-US" dirty="0"/>
              <a:t>in SharePoint</a:t>
            </a:r>
          </a:p>
          <a:p>
            <a:pPr>
              <a:buFont typeface="Wingdings" panose="05000000000000000000" pitchFamily="2" charset="2"/>
              <a:buChar char="§"/>
            </a:pPr>
            <a:r>
              <a:rPr lang="en-US" dirty="0" smtClean="0"/>
              <a:t>Styling </a:t>
            </a:r>
            <a:r>
              <a:rPr lang="en-US" dirty="0"/>
              <a:t>a SharePoint site using a custom CCS file</a:t>
            </a:r>
          </a:p>
          <a:p>
            <a:pPr>
              <a:buFont typeface="Wingdings" panose="05000000000000000000" pitchFamily="2" charset="2"/>
              <a:buChar char="§"/>
            </a:pPr>
            <a:r>
              <a:rPr lang="en-US" dirty="0" smtClean="0"/>
              <a:t>Reverse </a:t>
            </a:r>
            <a:r>
              <a:rPr lang="en-US" dirty="0"/>
              <a:t>Engineering HTML </a:t>
            </a:r>
            <a:r>
              <a:rPr lang="en-US" dirty="0" smtClean="0"/>
              <a:t>and CSS</a:t>
            </a:r>
            <a:endParaRPr lang="en-US" dirty="0"/>
          </a:p>
          <a:p>
            <a:pPr>
              <a:buFont typeface="Wingdings" panose="05000000000000000000" pitchFamily="2" charset="2"/>
              <a:buChar char="§"/>
            </a:pPr>
            <a:r>
              <a:rPr lang="en-US" dirty="0" smtClean="0"/>
              <a:t>Writing and maintaining CSS for SharePoint</a:t>
            </a:r>
            <a:endParaRPr lang="en-US" dirty="0"/>
          </a:p>
          <a:p>
            <a:pPr marL="0" indent="0">
              <a:buNone/>
            </a:pPr>
            <a:endParaRPr lang="en-US" dirty="0"/>
          </a:p>
        </p:txBody>
      </p:sp>
    </p:spTree>
    <p:extLst>
      <p:ext uri="{BB962C8B-B14F-4D97-AF65-F5344CB8AC3E}">
        <p14:creationId xmlns:p14="http://schemas.microsoft.com/office/powerpoint/2010/main" val="323623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in SharePoint</a:t>
            </a:r>
            <a:endParaRPr lang="en-US" dirty="0"/>
          </a:p>
        </p:txBody>
      </p:sp>
      <p:sp>
        <p:nvSpPr>
          <p:cNvPr id="3" name="Content Placeholder 2"/>
          <p:cNvSpPr>
            <a:spLocks noGrp="1"/>
          </p:cNvSpPr>
          <p:nvPr>
            <p:ph idx="1"/>
          </p:nvPr>
        </p:nvSpPr>
        <p:spPr/>
        <p:txBody>
          <a:bodyPr/>
          <a:lstStyle/>
          <a:p>
            <a:r>
              <a:rPr lang="en-US" dirty="0" smtClean="0"/>
              <a:t>SharePoint uses a lot of </a:t>
            </a:r>
            <a:r>
              <a:rPr lang="en-US" dirty="0" smtClean="0"/>
              <a:t>CSS</a:t>
            </a:r>
          </a:p>
          <a:p>
            <a:pPr lvl="1"/>
            <a:endParaRPr lang="en-US" dirty="0" smtClean="0"/>
          </a:p>
          <a:p>
            <a:r>
              <a:rPr lang="en-US" dirty="0" smtClean="0"/>
              <a:t>Main CSS is SharePoint 2013: </a:t>
            </a:r>
            <a:r>
              <a:rPr lang="en-US" sz="2400" b="1" dirty="0" smtClean="0">
                <a:solidFill>
                  <a:srgbClr val="800000"/>
                </a:solidFill>
              </a:rPr>
              <a:t>corev15.css</a:t>
            </a:r>
            <a:endParaRPr lang="en-US" b="1" dirty="0" smtClean="0">
              <a:solidFill>
                <a:srgbClr val="800000"/>
              </a:solidFill>
            </a:endParaRPr>
          </a:p>
          <a:p>
            <a:pPr lvl="1"/>
            <a:r>
              <a:rPr lang="en-US" dirty="0" smtClean="0"/>
              <a:t>Over 13,000 lines</a:t>
            </a:r>
          </a:p>
          <a:p>
            <a:pPr lvl="1"/>
            <a:r>
              <a:rPr lang="en-US" dirty="0" smtClean="0"/>
              <a:t>Used by every page in SharePoint</a:t>
            </a:r>
          </a:p>
          <a:p>
            <a:pPr lvl="1"/>
            <a:r>
              <a:rPr lang="en-US" dirty="0" smtClean="0"/>
              <a:t>Applied to all components, not just main content</a:t>
            </a:r>
          </a:p>
          <a:p>
            <a:pPr lvl="1"/>
            <a:r>
              <a:rPr lang="en-US" dirty="0" smtClean="0"/>
              <a:t>Automatically added to master pages</a:t>
            </a:r>
          </a:p>
        </p:txBody>
      </p:sp>
    </p:spTree>
    <p:extLst>
      <p:ext uri="{BB962C8B-B14F-4D97-AF65-F5344CB8AC3E}">
        <p14:creationId xmlns:p14="http://schemas.microsoft.com/office/powerpoint/2010/main" val="4201035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Working with SharePoint’s CSS</a:t>
            </a:r>
            <a:endParaRPr lang="en-US" dirty="0"/>
          </a:p>
        </p:txBody>
      </p:sp>
      <p:sp>
        <p:nvSpPr>
          <p:cNvPr id="3" name="Content Placeholder 2"/>
          <p:cNvSpPr>
            <a:spLocks noGrp="1"/>
          </p:cNvSpPr>
          <p:nvPr>
            <p:ph idx="1"/>
          </p:nvPr>
        </p:nvSpPr>
        <p:spPr/>
        <p:txBody>
          <a:bodyPr/>
          <a:lstStyle/>
          <a:p>
            <a:r>
              <a:rPr lang="en-US" dirty="0" smtClean="0"/>
              <a:t>NEVER remove any links to OOB CSSs</a:t>
            </a:r>
          </a:p>
          <a:p>
            <a:pPr lvl="1"/>
            <a:endParaRPr lang="en-US" dirty="0" smtClean="0"/>
          </a:p>
          <a:p>
            <a:r>
              <a:rPr lang="en-US" dirty="0" smtClean="0"/>
              <a:t>NEVER </a:t>
            </a:r>
            <a:r>
              <a:rPr lang="en-US" dirty="0"/>
              <a:t>modify any OOB CSSs</a:t>
            </a:r>
          </a:p>
          <a:p>
            <a:pPr lvl="1"/>
            <a:r>
              <a:rPr lang="en-US" dirty="0"/>
              <a:t>Use custom css to override styles from </a:t>
            </a:r>
            <a:r>
              <a:rPr lang="en-US" sz="2000" b="1" dirty="0" smtClean="0">
                <a:solidFill>
                  <a:srgbClr val="800000"/>
                </a:solidFill>
              </a:rPr>
              <a:t>corev15.css</a:t>
            </a:r>
            <a:endParaRPr lang="en-US" b="1" dirty="0" smtClean="0">
              <a:solidFill>
                <a:srgbClr val="800000"/>
              </a:solidFill>
            </a:endParaRPr>
          </a:p>
          <a:p>
            <a:pPr lvl="1"/>
            <a:endParaRPr lang="en-US" dirty="0" smtClean="0"/>
          </a:p>
          <a:p>
            <a:r>
              <a:rPr lang="en-US" dirty="0" smtClean="0"/>
              <a:t>NEVER </a:t>
            </a:r>
            <a:r>
              <a:rPr lang="en-US" dirty="0" smtClean="0"/>
              <a:t>remove SharePoint ids </a:t>
            </a:r>
            <a:r>
              <a:rPr lang="en-US" dirty="0"/>
              <a:t>and </a:t>
            </a:r>
            <a:r>
              <a:rPr lang="en-US" dirty="0" smtClean="0"/>
              <a:t>classes</a:t>
            </a:r>
          </a:p>
          <a:p>
            <a:pPr lvl="1"/>
            <a:r>
              <a:rPr lang="en-US" dirty="0" smtClean="0"/>
              <a:t>Many added to your HTML when converted to master</a:t>
            </a:r>
          </a:p>
          <a:p>
            <a:pPr lvl="1"/>
            <a:r>
              <a:rPr lang="en-US" dirty="0" smtClean="0"/>
              <a:t>Don’t move or remove them</a:t>
            </a:r>
          </a:p>
          <a:p>
            <a:pPr lvl="1"/>
            <a:r>
              <a:rPr lang="en-US" dirty="0" smtClean="0"/>
              <a:t>Work with and around them</a:t>
            </a:r>
          </a:p>
          <a:p>
            <a:endParaRPr lang="en-US" dirty="0"/>
          </a:p>
        </p:txBody>
      </p:sp>
    </p:spTree>
    <p:extLst>
      <p:ext uri="{BB962C8B-B14F-4D97-AF65-F5344CB8AC3E}">
        <p14:creationId xmlns:p14="http://schemas.microsoft.com/office/powerpoint/2010/main" val="2363784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Quick review of CSS</a:t>
            </a:r>
          </a:p>
          <a:p>
            <a:pPr>
              <a:buFont typeface="Wingdings" panose="05000000000000000000" pitchFamily="2" charset="2"/>
              <a:buChar char="ü"/>
            </a:pPr>
            <a:r>
              <a:rPr lang="en-US" dirty="0" smtClean="0"/>
              <a:t>CSS </a:t>
            </a:r>
            <a:r>
              <a:rPr lang="en-US" dirty="0"/>
              <a:t>in SharePoint</a:t>
            </a:r>
          </a:p>
          <a:p>
            <a:pPr>
              <a:buFont typeface="Wingdings" panose="05000000000000000000" pitchFamily="2" charset="2"/>
              <a:buChar char="Ø"/>
            </a:pPr>
            <a:r>
              <a:rPr lang="en-US" dirty="0" smtClean="0"/>
              <a:t>Styling </a:t>
            </a:r>
            <a:r>
              <a:rPr lang="en-US" dirty="0"/>
              <a:t>a SharePoint site using a custom CCS file</a:t>
            </a:r>
          </a:p>
          <a:p>
            <a:pPr>
              <a:buFont typeface="Wingdings" panose="05000000000000000000" pitchFamily="2" charset="2"/>
              <a:buChar char="§"/>
            </a:pPr>
            <a:r>
              <a:rPr lang="en-US" dirty="0" smtClean="0"/>
              <a:t>Reverse </a:t>
            </a:r>
            <a:r>
              <a:rPr lang="en-US" dirty="0"/>
              <a:t>Engineering HTML </a:t>
            </a:r>
            <a:r>
              <a:rPr lang="en-US" dirty="0" smtClean="0"/>
              <a:t>and CSS</a:t>
            </a:r>
            <a:endParaRPr lang="en-US" dirty="0"/>
          </a:p>
          <a:p>
            <a:pPr>
              <a:buFont typeface="Wingdings" panose="05000000000000000000" pitchFamily="2" charset="2"/>
              <a:buChar char="§"/>
            </a:pPr>
            <a:r>
              <a:rPr lang="en-US" dirty="0" smtClean="0"/>
              <a:t>Writing and maintaining CSS for SharePoint</a:t>
            </a:r>
            <a:endParaRPr lang="en-US" dirty="0"/>
          </a:p>
          <a:p>
            <a:pPr marL="0" indent="0">
              <a:buNone/>
            </a:pPr>
            <a:endParaRPr lang="en-US" dirty="0"/>
          </a:p>
        </p:txBody>
      </p:sp>
    </p:spTree>
    <p:extLst>
      <p:ext uri="{BB962C8B-B14F-4D97-AF65-F5344CB8AC3E}">
        <p14:creationId xmlns:p14="http://schemas.microsoft.com/office/powerpoint/2010/main" val="16204543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with a Custom CSS</a:t>
            </a:r>
            <a:endParaRPr lang="en-US" dirty="0"/>
          </a:p>
        </p:txBody>
      </p:sp>
      <p:sp>
        <p:nvSpPr>
          <p:cNvPr id="3" name="Content Placeholder 2"/>
          <p:cNvSpPr>
            <a:spLocks noGrp="1"/>
          </p:cNvSpPr>
          <p:nvPr>
            <p:ph idx="1"/>
          </p:nvPr>
        </p:nvSpPr>
        <p:spPr/>
        <p:txBody>
          <a:bodyPr>
            <a:normAutofit/>
          </a:bodyPr>
          <a:lstStyle/>
          <a:p>
            <a:r>
              <a:rPr lang="en-US" sz="2400" dirty="0" smtClean="0"/>
              <a:t>Use CSS Reset…?</a:t>
            </a:r>
          </a:p>
          <a:p>
            <a:pPr lvl="1"/>
            <a:r>
              <a:rPr lang="en-US" sz="2000" dirty="0" smtClean="0"/>
              <a:t>Makes writing CSS easier</a:t>
            </a:r>
          </a:p>
          <a:p>
            <a:pPr lvl="1"/>
            <a:r>
              <a:rPr lang="en-US" sz="2000" dirty="0" smtClean="0"/>
              <a:t>Can make editing SharePoint pages inconvenient</a:t>
            </a:r>
          </a:p>
          <a:p>
            <a:pPr lvl="1"/>
            <a:endParaRPr lang="en-US" sz="2000" dirty="0" smtClean="0"/>
          </a:p>
          <a:p>
            <a:r>
              <a:rPr lang="en-US" sz="2400" dirty="0" smtClean="0"/>
              <a:t>Link </a:t>
            </a:r>
            <a:r>
              <a:rPr lang="en-US" sz="2400" dirty="0" smtClean="0"/>
              <a:t>to custom css goes in the master page</a:t>
            </a:r>
          </a:p>
          <a:p>
            <a:pPr lvl="1"/>
            <a:r>
              <a:rPr lang="en-US" sz="1800" b="1" dirty="0" err="1" smtClean="0">
                <a:solidFill>
                  <a:srgbClr val="800000"/>
                </a:solidFill>
                <a:latin typeface="Lucida Console" panose="020B0609040504020204" pitchFamily="49" charset="0"/>
              </a:rPr>
              <a:t>ms</a:t>
            </a:r>
            <a:r>
              <a:rPr lang="en-US" sz="1800" b="1" dirty="0" smtClean="0">
                <a:solidFill>
                  <a:srgbClr val="800000"/>
                </a:solidFill>
                <a:latin typeface="Lucida Console" panose="020B0609040504020204" pitchFamily="49" charset="0"/>
              </a:rPr>
              <a:t>-design-</a:t>
            </a:r>
            <a:r>
              <a:rPr lang="en-US" sz="1800" b="1" dirty="0" err="1" smtClean="0">
                <a:solidFill>
                  <a:srgbClr val="800000"/>
                </a:solidFill>
                <a:latin typeface="Lucida Console" panose="020B0609040504020204" pitchFamily="49" charset="0"/>
              </a:rPr>
              <a:t>css</a:t>
            </a:r>
            <a:r>
              <a:rPr lang="en-US" sz="1800" b="1" dirty="0" smtClean="0">
                <a:solidFill>
                  <a:srgbClr val="800000"/>
                </a:solidFill>
                <a:latin typeface="Lucida Console" panose="020B0609040504020204" pitchFamily="49" charset="0"/>
              </a:rPr>
              <a:t>-conversion="no"</a:t>
            </a:r>
            <a:r>
              <a:rPr lang="en-US" sz="2000" dirty="0" smtClean="0"/>
              <a:t> </a:t>
            </a:r>
            <a:r>
              <a:rPr lang="en-US" sz="2000" dirty="0" smtClean="0"/>
              <a:t>in CSS link</a:t>
            </a:r>
          </a:p>
          <a:p>
            <a:pPr lvl="1"/>
            <a:endParaRPr lang="en-US" sz="2000" dirty="0" smtClean="0"/>
          </a:p>
          <a:p>
            <a:r>
              <a:rPr lang="en-US" sz="2400" dirty="0" smtClean="0"/>
              <a:t>Don’t </a:t>
            </a:r>
            <a:r>
              <a:rPr lang="en-US" sz="2400" dirty="0" smtClean="0"/>
              <a:t>worry about OOB SharePoint styling</a:t>
            </a:r>
          </a:p>
          <a:p>
            <a:pPr lvl="1"/>
            <a:endParaRPr lang="en-US" sz="2000" dirty="0" smtClean="0"/>
          </a:p>
          <a:p>
            <a:r>
              <a:rPr lang="en-US" sz="2400" dirty="0" smtClean="0"/>
              <a:t>Keep </a:t>
            </a:r>
            <a:r>
              <a:rPr lang="en-US" sz="2400" dirty="0" smtClean="0"/>
              <a:t>mobile in mind</a:t>
            </a:r>
          </a:p>
          <a:p>
            <a:pPr lvl="1"/>
            <a:r>
              <a:rPr lang="en-US" sz="2000" dirty="0" smtClean="0"/>
              <a:t>Tables for data, not layout</a:t>
            </a:r>
          </a:p>
          <a:p>
            <a:pPr lvl="1"/>
            <a:endParaRPr lang="en-US" sz="2000" dirty="0" smtClean="0"/>
          </a:p>
        </p:txBody>
      </p:sp>
    </p:spTree>
    <p:extLst>
      <p:ext uri="{BB962C8B-B14F-4D97-AF65-F5344CB8AC3E}">
        <p14:creationId xmlns:p14="http://schemas.microsoft.com/office/powerpoint/2010/main" val="24596259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 SharePoint with a Custom CSS</a:t>
            </a:r>
            <a:endParaRPr lang="en-US" dirty="0"/>
          </a:p>
        </p:txBody>
      </p:sp>
      <p:sp>
        <p:nvSpPr>
          <p:cNvPr id="3" name="Content Placeholder 2"/>
          <p:cNvSpPr>
            <a:spLocks noGrp="1"/>
          </p:cNvSpPr>
          <p:nvPr>
            <p:ph idx="1"/>
          </p:nvPr>
        </p:nvSpPr>
        <p:spPr/>
        <p:txBody>
          <a:bodyPr/>
          <a:lstStyle/>
          <a:p>
            <a:r>
              <a:rPr lang="en-US" dirty="0" smtClean="0"/>
              <a:t>Overwrite SharePoint styles from </a:t>
            </a:r>
            <a:r>
              <a:rPr lang="en-US" sz="2400" b="1" dirty="0" smtClean="0">
                <a:solidFill>
                  <a:srgbClr val="800000"/>
                </a:solidFill>
              </a:rPr>
              <a:t>corev15.css</a:t>
            </a:r>
            <a:endParaRPr lang="en-US" b="1" dirty="0" smtClean="0">
              <a:solidFill>
                <a:srgbClr val="800000"/>
              </a:solidFill>
            </a:endParaRPr>
          </a:p>
          <a:p>
            <a:pPr lvl="1"/>
            <a:r>
              <a:rPr lang="en-US" dirty="0" smtClean="0"/>
              <a:t>Key to branding a SharePoint site</a:t>
            </a:r>
          </a:p>
          <a:p>
            <a:endParaRPr lang="en-US" dirty="0"/>
          </a:p>
          <a:p>
            <a:r>
              <a:rPr lang="en-US" dirty="0" smtClean="0"/>
              <a:t>Styles </a:t>
            </a:r>
            <a:r>
              <a:rPr lang="en-US" dirty="0" smtClean="0"/>
              <a:t>often begin with </a:t>
            </a:r>
            <a:r>
              <a:rPr lang="en-US" sz="2400" b="1" dirty="0" smtClean="0">
                <a:solidFill>
                  <a:srgbClr val="800000"/>
                </a:solidFill>
              </a:rPr>
              <a:t>.</a:t>
            </a:r>
            <a:r>
              <a:rPr lang="en-US" sz="2400" b="1" dirty="0" err="1" smtClean="0">
                <a:solidFill>
                  <a:srgbClr val="800000"/>
                </a:solidFill>
              </a:rPr>
              <a:t>ms</a:t>
            </a:r>
            <a:r>
              <a:rPr lang="en-US" sz="2400" b="1" dirty="0" smtClean="0">
                <a:solidFill>
                  <a:srgbClr val="800000"/>
                </a:solidFill>
              </a:rPr>
              <a:t>-</a:t>
            </a:r>
            <a:endParaRPr lang="en-US" b="1" dirty="0" smtClean="0">
              <a:solidFill>
                <a:srgbClr val="800000"/>
              </a:solidFill>
            </a:endParaRPr>
          </a:p>
          <a:p>
            <a:endParaRPr lang="en-US" dirty="0" smtClean="0"/>
          </a:p>
          <a:p>
            <a:r>
              <a:rPr lang="en-US" dirty="0" smtClean="0"/>
              <a:t>No </a:t>
            </a:r>
            <a:r>
              <a:rPr lang="en-US" dirty="0"/>
              <a:t>need to make a copy of </a:t>
            </a:r>
            <a:r>
              <a:rPr lang="en-US" sz="2400" b="1" dirty="0">
                <a:solidFill>
                  <a:srgbClr val="800000"/>
                </a:solidFill>
              </a:rPr>
              <a:t>corev15.css</a:t>
            </a:r>
            <a:endParaRPr lang="en-US" b="1" dirty="0">
              <a:solidFill>
                <a:srgbClr val="800000"/>
              </a:solidFill>
            </a:endParaRPr>
          </a:p>
          <a:p>
            <a:pPr lvl="1"/>
            <a:r>
              <a:rPr lang="en-US" dirty="0"/>
              <a:t>Use browser developer tools to target </a:t>
            </a:r>
            <a:r>
              <a:rPr lang="en-US" dirty="0" smtClean="0"/>
              <a:t>styles</a:t>
            </a:r>
          </a:p>
          <a:p>
            <a:pPr lvl="1"/>
            <a:r>
              <a:rPr lang="en-US" dirty="0" smtClean="0"/>
              <a:t>Overwrite styles in custom css</a:t>
            </a:r>
            <a:endParaRPr lang="en-US" dirty="0"/>
          </a:p>
          <a:p>
            <a:endParaRPr lang="en-US" dirty="0" smtClean="0"/>
          </a:p>
        </p:txBody>
      </p:sp>
    </p:spTree>
    <p:extLst>
      <p:ext uri="{BB962C8B-B14F-4D97-AF65-F5344CB8AC3E}">
        <p14:creationId xmlns:p14="http://schemas.microsoft.com/office/powerpoint/2010/main" val="10906616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of CSS in SharePoint</a:t>
            </a:r>
          </a:p>
          <a:p>
            <a:pPr>
              <a:buFont typeface="Wingdings" panose="05000000000000000000" pitchFamily="2" charset="2"/>
              <a:buChar char="ü"/>
            </a:pPr>
            <a:r>
              <a:rPr lang="en-US" dirty="0"/>
              <a:t>Understanding the role of corev15.css</a:t>
            </a:r>
          </a:p>
          <a:p>
            <a:pPr>
              <a:buFont typeface="Wingdings" panose="05000000000000000000" pitchFamily="2" charset="2"/>
              <a:buChar char="ü"/>
            </a:pPr>
            <a:r>
              <a:rPr lang="en-US" dirty="0"/>
              <a:t>Styling a SharePoint site using a custom CCS file</a:t>
            </a:r>
          </a:p>
          <a:p>
            <a:pPr>
              <a:buFont typeface="Wingdings" panose="05000000000000000000" pitchFamily="2" charset="2"/>
              <a:buChar char="Ø"/>
            </a:pPr>
            <a:r>
              <a:rPr lang="en-US" dirty="0" smtClean="0"/>
              <a:t>Reverse </a:t>
            </a:r>
            <a:r>
              <a:rPr lang="en-US" dirty="0"/>
              <a:t>Engineering HTML </a:t>
            </a:r>
            <a:r>
              <a:rPr lang="en-US" dirty="0" smtClean="0"/>
              <a:t>and CSS</a:t>
            </a:r>
            <a:endParaRPr lang="en-US" dirty="0"/>
          </a:p>
          <a:p>
            <a:r>
              <a:rPr lang="en-US" dirty="0" smtClean="0"/>
              <a:t>Writing and maintaining CSS for SharePoint</a:t>
            </a:r>
            <a:endParaRPr lang="en-US" dirty="0"/>
          </a:p>
        </p:txBody>
      </p:sp>
    </p:spTree>
    <p:extLst>
      <p:ext uri="{BB962C8B-B14F-4D97-AF65-F5344CB8AC3E}">
        <p14:creationId xmlns:p14="http://schemas.microsoft.com/office/powerpoint/2010/main" val="19022008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Developer Tools</a:t>
            </a:r>
            <a:endParaRPr lang="en-US" dirty="0"/>
          </a:p>
        </p:txBody>
      </p:sp>
      <p:sp>
        <p:nvSpPr>
          <p:cNvPr id="3" name="Content Placeholder 2"/>
          <p:cNvSpPr>
            <a:spLocks noGrp="1"/>
          </p:cNvSpPr>
          <p:nvPr>
            <p:ph idx="1"/>
          </p:nvPr>
        </p:nvSpPr>
        <p:spPr/>
        <p:txBody>
          <a:bodyPr/>
          <a:lstStyle/>
          <a:p>
            <a:r>
              <a:rPr lang="en-US" dirty="0" smtClean="0"/>
              <a:t>In-browser debugging tools</a:t>
            </a:r>
          </a:p>
          <a:p>
            <a:r>
              <a:rPr lang="en-US" dirty="0" smtClean="0"/>
              <a:t>View HTML, CSS, loaded resources</a:t>
            </a:r>
          </a:p>
          <a:p>
            <a:r>
              <a:rPr lang="en-US" dirty="0" smtClean="0"/>
              <a:t>Target elements to see associated styles</a:t>
            </a:r>
          </a:p>
          <a:p>
            <a:r>
              <a:rPr lang="en-US" dirty="0" smtClean="0"/>
              <a:t>Available in</a:t>
            </a:r>
          </a:p>
          <a:p>
            <a:pPr lvl="1"/>
            <a:r>
              <a:rPr lang="en-US" dirty="0" smtClean="0"/>
              <a:t>Internet Explorer (IE)</a:t>
            </a:r>
          </a:p>
          <a:p>
            <a:pPr lvl="1"/>
            <a:r>
              <a:rPr lang="en-US" dirty="0" smtClean="0"/>
              <a:t>Firefox</a:t>
            </a:r>
          </a:p>
          <a:p>
            <a:pPr lvl="1"/>
            <a:r>
              <a:rPr lang="en-US" dirty="0" smtClean="0"/>
              <a:t>Chrome</a:t>
            </a:r>
          </a:p>
          <a:p>
            <a:r>
              <a:rPr lang="en-US" dirty="0" smtClean="0"/>
              <a:t>Access by hitting F12…in all 3 browsers!</a:t>
            </a:r>
          </a:p>
          <a:p>
            <a:pPr marL="0" indent="0">
              <a:buNone/>
            </a:pPr>
            <a:endParaRPr lang="en-US" dirty="0"/>
          </a:p>
        </p:txBody>
      </p:sp>
    </p:spTree>
    <p:extLst>
      <p:ext uri="{BB962C8B-B14F-4D97-AF65-F5344CB8AC3E}">
        <p14:creationId xmlns:p14="http://schemas.microsoft.com/office/powerpoint/2010/main" val="23371183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 Developer Tools	</a:t>
            </a:r>
            <a:endParaRPr lang="en-US" dirty="0"/>
          </a:p>
        </p:txBody>
      </p:sp>
      <p:sp>
        <p:nvSpPr>
          <p:cNvPr id="3" name="Content Placeholder 2"/>
          <p:cNvSpPr>
            <a:spLocks noGrp="1"/>
          </p:cNvSpPr>
          <p:nvPr>
            <p:ph idx="1"/>
          </p:nvPr>
        </p:nvSpPr>
        <p:spPr/>
        <p:txBody>
          <a:bodyPr/>
          <a:lstStyle/>
          <a:p>
            <a:r>
              <a:rPr lang="en-US" dirty="0" smtClean="0"/>
              <a:t>Built into </a:t>
            </a:r>
            <a:r>
              <a:rPr lang="en-US" dirty="0" smtClean="0"/>
              <a:t>IE since version 8</a:t>
            </a:r>
            <a:endParaRPr lang="en-US" dirty="0" smtClean="0"/>
          </a:p>
          <a:p>
            <a:pPr lvl="1"/>
            <a:endParaRPr lang="en-US" dirty="0" smtClean="0"/>
          </a:p>
          <a:p>
            <a:r>
              <a:rPr lang="en-US" dirty="0" smtClean="0"/>
              <a:t>Pros</a:t>
            </a:r>
            <a:endParaRPr lang="en-US" dirty="0" smtClean="0"/>
          </a:p>
          <a:p>
            <a:pPr lvl="1"/>
            <a:r>
              <a:rPr lang="en-US" dirty="0" smtClean="0"/>
              <a:t>Ability to change Browser and Document mode</a:t>
            </a:r>
          </a:p>
          <a:p>
            <a:pPr lvl="1"/>
            <a:r>
              <a:rPr lang="en-US" dirty="0" smtClean="0"/>
              <a:t>Can disable script and css from toolbar</a:t>
            </a:r>
          </a:p>
          <a:p>
            <a:pPr lvl="1"/>
            <a:r>
              <a:rPr lang="en-US" dirty="0" smtClean="0"/>
              <a:t>Can clear browser cache from toolbar</a:t>
            </a:r>
          </a:p>
          <a:p>
            <a:pPr lvl="1"/>
            <a:endParaRPr lang="en-US" dirty="0" smtClean="0"/>
          </a:p>
          <a:p>
            <a:r>
              <a:rPr lang="en-US" dirty="0" smtClean="0"/>
              <a:t>Developer </a:t>
            </a:r>
            <a:r>
              <a:rPr lang="en-US" dirty="0" smtClean="0"/>
              <a:t>Tools in IE11 has more features</a:t>
            </a:r>
          </a:p>
          <a:p>
            <a:pPr marL="347662" lvl="1" indent="0">
              <a:buNone/>
            </a:pPr>
            <a:endParaRPr lang="en-US" dirty="0"/>
          </a:p>
        </p:txBody>
      </p:sp>
    </p:spTree>
    <p:extLst>
      <p:ext uri="{BB962C8B-B14F-4D97-AF65-F5344CB8AC3E}">
        <p14:creationId xmlns:p14="http://schemas.microsoft.com/office/powerpoint/2010/main" val="2120510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dirty="0" smtClean="0"/>
              <a:t>Quick review of CSS</a:t>
            </a:r>
          </a:p>
          <a:p>
            <a:r>
              <a:rPr lang="en-US" dirty="0" smtClean="0"/>
              <a:t>CSS in SharePoint</a:t>
            </a:r>
          </a:p>
          <a:p>
            <a:r>
              <a:rPr lang="en-US" dirty="0" smtClean="0"/>
              <a:t>Styling a SharePoint site using a custom CCS file</a:t>
            </a:r>
          </a:p>
          <a:p>
            <a:r>
              <a:rPr lang="en-US" dirty="0" smtClean="0"/>
              <a:t>Reverse Engineering HTML and CSS</a:t>
            </a:r>
          </a:p>
          <a:p>
            <a:r>
              <a:rPr lang="en-US" dirty="0" smtClean="0"/>
              <a:t>Writing and maintaining CSS for SharePoint</a:t>
            </a:r>
            <a:endParaRPr lang="en-US" dirty="0"/>
          </a:p>
        </p:txBody>
      </p:sp>
    </p:spTree>
    <p:extLst>
      <p:ext uri="{BB962C8B-B14F-4D97-AF65-F5344CB8AC3E}">
        <p14:creationId xmlns:p14="http://schemas.microsoft.com/office/powerpoint/2010/main" val="27880231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Firefox Firebug</a:t>
            </a:r>
            <a:endParaRPr lang="en-US" dirty="0"/>
          </a:p>
        </p:txBody>
      </p:sp>
      <p:sp>
        <p:nvSpPr>
          <p:cNvPr id="3" name="Content Placeholder 2"/>
          <p:cNvSpPr>
            <a:spLocks noGrp="1"/>
          </p:cNvSpPr>
          <p:nvPr>
            <p:ph idx="1"/>
          </p:nvPr>
        </p:nvSpPr>
        <p:spPr/>
        <p:txBody>
          <a:bodyPr/>
          <a:lstStyle/>
          <a:p>
            <a:r>
              <a:rPr lang="en-US" dirty="0" smtClean="0"/>
              <a:t>Third-party add-on</a:t>
            </a:r>
          </a:p>
          <a:p>
            <a:pPr lvl="1">
              <a:lnSpc>
                <a:spcPct val="150000"/>
              </a:lnSpc>
            </a:pPr>
            <a:r>
              <a:rPr lang="en-US" sz="2000" b="1" dirty="0">
                <a:solidFill>
                  <a:srgbClr val="800000"/>
                </a:solidFill>
              </a:rPr>
              <a:t>https://addons.mozilla.org/en-US/firefox/addon/firebug/</a:t>
            </a:r>
            <a:endParaRPr lang="en-US" b="1" dirty="0">
              <a:solidFill>
                <a:srgbClr val="800000"/>
              </a:solidFill>
            </a:endParaRPr>
          </a:p>
          <a:p>
            <a:pPr>
              <a:lnSpc>
                <a:spcPct val="150000"/>
              </a:lnSpc>
            </a:pPr>
            <a:r>
              <a:rPr lang="en-US" dirty="0" smtClean="0"/>
              <a:t>Pros</a:t>
            </a:r>
          </a:p>
          <a:p>
            <a:pPr lvl="1"/>
            <a:r>
              <a:rPr lang="en-US" dirty="0" smtClean="0"/>
              <a:t>Nested element path clearly visible</a:t>
            </a:r>
          </a:p>
          <a:p>
            <a:pPr lvl="1"/>
            <a:r>
              <a:rPr lang="en-US" dirty="0" smtClean="0"/>
              <a:t>Robust debugger</a:t>
            </a:r>
            <a:endParaRPr lang="en-US" dirty="0"/>
          </a:p>
          <a:p>
            <a:pPr>
              <a:lnSpc>
                <a:spcPct val="150000"/>
              </a:lnSpc>
            </a:pPr>
            <a:r>
              <a:rPr lang="en-US" dirty="0" smtClean="0"/>
              <a:t>Other useful developer tools</a:t>
            </a:r>
          </a:p>
          <a:p>
            <a:pPr lvl="1"/>
            <a:r>
              <a:rPr lang="en-US" dirty="0" smtClean="0"/>
              <a:t>Web Developer Toolbar</a:t>
            </a:r>
          </a:p>
          <a:p>
            <a:pPr lvl="1"/>
            <a:r>
              <a:rPr lang="en-US" dirty="0" err="1" smtClean="0"/>
              <a:t>Firesizer</a:t>
            </a:r>
            <a:endParaRPr lang="en-US" dirty="0"/>
          </a:p>
          <a:p>
            <a:endParaRPr lang="en-US" dirty="0"/>
          </a:p>
        </p:txBody>
      </p:sp>
    </p:spTree>
    <p:extLst>
      <p:ext uri="{BB962C8B-B14F-4D97-AF65-F5344CB8AC3E}">
        <p14:creationId xmlns:p14="http://schemas.microsoft.com/office/powerpoint/2010/main" val="41673308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Chrome Developer Tools</a:t>
            </a:r>
            <a:endParaRPr lang="en-US" dirty="0"/>
          </a:p>
        </p:txBody>
      </p:sp>
      <p:sp>
        <p:nvSpPr>
          <p:cNvPr id="3" name="Content Placeholder 2"/>
          <p:cNvSpPr>
            <a:spLocks noGrp="1"/>
          </p:cNvSpPr>
          <p:nvPr>
            <p:ph idx="1"/>
          </p:nvPr>
        </p:nvSpPr>
        <p:spPr/>
        <p:txBody>
          <a:bodyPr/>
          <a:lstStyle/>
          <a:p>
            <a:r>
              <a:rPr lang="en-US" dirty="0" smtClean="0"/>
              <a:t>Built </a:t>
            </a:r>
            <a:r>
              <a:rPr lang="en-US" dirty="0" smtClean="0"/>
              <a:t>into Chrome</a:t>
            </a:r>
            <a:endParaRPr lang="en-US" dirty="0"/>
          </a:p>
          <a:p>
            <a:endParaRPr lang="en-US" dirty="0" smtClean="0"/>
          </a:p>
          <a:p>
            <a:r>
              <a:rPr lang="en-US" dirty="0" smtClean="0"/>
              <a:t>Pros</a:t>
            </a:r>
            <a:endParaRPr lang="en-US" dirty="0"/>
          </a:p>
          <a:p>
            <a:pPr lvl="1"/>
            <a:r>
              <a:rPr lang="en-US" dirty="0" smtClean="0"/>
              <a:t>Resources tab</a:t>
            </a:r>
          </a:p>
          <a:p>
            <a:pPr lvl="1"/>
            <a:r>
              <a:rPr lang="en-US" dirty="0" smtClean="0"/>
              <a:t>Easy to add element style</a:t>
            </a:r>
          </a:p>
          <a:p>
            <a:pPr lvl="1"/>
            <a:r>
              <a:rPr lang="en-US" dirty="0" smtClean="0"/>
              <a:t>Visual of margin and padding for selected element</a:t>
            </a:r>
          </a:p>
          <a:p>
            <a:pPr lvl="1"/>
            <a:r>
              <a:rPr lang="en-US" dirty="0"/>
              <a:t>Nested element path clearly </a:t>
            </a:r>
            <a:r>
              <a:rPr lang="en-US" dirty="0" smtClean="0"/>
              <a:t>visible</a:t>
            </a:r>
          </a:p>
          <a:p>
            <a:pPr lvl="1"/>
            <a:r>
              <a:rPr lang="en-US" dirty="0" smtClean="0"/>
              <a:t>Easiest browser to test hover styles</a:t>
            </a:r>
          </a:p>
          <a:p>
            <a:endParaRPr lang="en-US" dirty="0"/>
          </a:p>
        </p:txBody>
      </p:sp>
    </p:spTree>
    <p:extLst>
      <p:ext uri="{BB962C8B-B14F-4D97-AF65-F5344CB8AC3E}">
        <p14:creationId xmlns:p14="http://schemas.microsoft.com/office/powerpoint/2010/main" val="7043038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Browser Developer Tools</a:t>
            </a:r>
            <a:endParaRPr lang="en-US" dirty="0"/>
          </a:p>
        </p:txBody>
      </p:sp>
    </p:spTree>
    <p:extLst>
      <p:ext uri="{BB962C8B-B14F-4D97-AF65-F5344CB8AC3E}">
        <p14:creationId xmlns:p14="http://schemas.microsoft.com/office/powerpoint/2010/main" val="26056027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of CSS in SharePoint</a:t>
            </a:r>
          </a:p>
          <a:p>
            <a:pPr>
              <a:buFont typeface="Wingdings" panose="05000000000000000000" pitchFamily="2" charset="2"/>
              <a:buChar char="ü"/>
            </a:pPr>
            <a:r>
              <a:rPr lang="en-US" dirty="0"/>
              <a:t>Understanding the role of corev15.css</a:t>
            </a:r>
          </a:p>
          <a:p>
            <a:pPr>
              <a:buFont typeface="Wingdings" panose="05000000000000000000" pitchFamily="2" charset="2"/>
              <a:buChar char="ü"/>
            </a:pPr>
            <a:r>
              <a:rPr lang="en-US" dirty="0"/>
              <a:t>Styling a SharePoint site using a custom CCS file</a:t>
            </a:r>
          </a:p>
          <a:p>
            <a:pPr>
              <a:buFont typeface="Wingdings" panose="05000000000000000000" pitchFamily="2" charset="2"/>
              <a:buChar char="ü"/>
            </a:pPr>
            <a:r>
              <a:rPr lang="en-US" dirty="0" smtClean="0"/>
              <a:t>Reverse </a:t>
            </a:r>
            <a:r>
              <a:rPr lang="en-US" dirty="0"/>
              <a:t>Engineering HTML </a:t>
            </a:r>
            <a:r>
              <a:rPr lang="en-US" dirty="0" smtClean="0"/>
              <a:t>and CSS</a:t>
            </a:r>
            <a:endParaRPr lang="en-US" dirty="0"/>
          </a:p>
          <a:p>
            <a:pPr>
              <a:buFont typeface="Wingdings" panose="05000000000000000000" pitchFamily="2" charset="2"/>
              <a:buChar char="Ø"/>
            </a:pPr>
            <a:r>
              <a:rPr lang="en-US" dirty="0" smtClean="0"/>
              <a:t>Writing and maintaining CSS for SharePoint</a:t>
            </a:r>
            <a:endParaRPr lang="en-US" dirty="0"/>
          </a:p>
        </p:txBody>
      </p:sp>
    </p:spTree>
    <p:extLst>
      <p:ext uri="{BB962C8B-B14F-4D97-AF65-F5344CB8AC3E}">
        <p14:creationId xmlns:p14="http://schemas.microsoft.com/office/powerpoint/2010/main" val="18201512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normAutofit/>
          </a:bodyPr>
          <a:lstStyle/>
          <a:p>
            <a:r>
              <a:rPr lang="en-US" sz="2400" dirty="0"/>
              <a:t>Keep your CSS simple</a:t>
            </a:r>
          </a:p>
          <a:p>
            <a:pPr lvl="1"/>
            <a:r>
              <a:rPr lang="en-US" sz="2000" dirty="0"/>
              <a:t>Doesn’t mean losing functionality or presentation</a:t>
            </a:r>
          </a:p>
          <a:p>
            <a:pPr>
              <a:lnSpc>
                <a:spcPct val="150000"/>
              </a:lnSpc>
            </a:pPr>
            <a:r>
              <a:rPr lang="en-US" sz="2400" dirty="0"/>
              <a:t>Keep your CSS organized</a:t>
            </a:r>
          </a:p>
          <a:p>
            <a:pPr lvl="1"/>
            <a:r>
              <a:rPr lang="en-US" sz="2000" dirty="0">
                <a:solidFill>
                  <a:schemeClr val="accent5">
                    <a:lumMod val="50000"/>
                  </a:schemeClr>
                </a:solidFill>
              </a:rPr>
              <a:t>/* Lots of comments */</a:t>
            </a:r>
          </a:p>
          <a:p>
            <a:pPr>
              <a:lnSpc>
                <a:spcPct val="150000"/>
              </a:lnSpc>
            </a:pPr>
            <a:r>
              <a:rPr lang="en-US" sz="2400" dirty="0" smtClean="0"/>
              <a:t>Use one CSS file</a:t>
            </a:r>
          </a:p>
          <a:p>
            <a:pPr>
              <a:lnSpc>
                <a:spcPct val="150000"/>
              </a:lnSpc>
            </a:pPr>
            <a:r>
              <a:rPr lang="en-US" sz="2400" dirty="0" smtClean="0"/>
              <a:t>Pick one naming convention and </a:t>
            </a:r>
            <a:r>
              <a:rPr lang="en-US" sz="2400" b="1" dirty="0" smtClean="0"/>
              <a:t>stick with it</a:t>
            </a:r>
          </a:p>
          <a:p>
            <a:pPr lvl="1"/>
            <a:r>
              <a:rPr lang="en-US" sz="2000" dirty="0" err="1" smtClean="0"/>
              <a:t>lowerCamelCase</a:t>
            </a:r>
            <a:endParaRPr lang="en-US" sz="2000" dirty="0"/>
          </a:p>
          <a:p>
            <a:pPr lvl="1"/>
            <a:r>
              <a:rPr lang="en-US" sz="2000" dirty="0" err="1" smtClean="0"/>
              <a:t>UpperCamelCase</a:t>
            </a:r>
            <a:endParaRPr lang="en-US" sz="2000" dirty="0" smtClean="0"/>
          </a:p>
          <a:p>
            <a:pPr lvl="1"/>
            <a:r>
              <a:rPr lang="en-US" sz="2000" dirty="0" smtClean="0"/>
              <a:t>dashes-are-good-too</a:t>
            </a:r>
          </a:p>
          <a:p>
            <a:pPr lvl="1"/>
            <a:r>
              <a:rPr lang="en-US" sz="2000" dirty="0" smtClean="0"/>
              <a:t>Use numbers (3) or spell them out (three)</a:t>
            </a:r>
          </a:p>
        </p:txBody>
      </p:sp>
    </p:spTree>
    <p:extLst>
      <p:ext uri="{BB962C8B-B14F-4D97-AF65-F5344CB8AC3E}">
        <p14:creationId xmlns:p14="http://schemas.microsoft.com/office/powerpoint/2010/main" val="10895853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CSS3?	</a:t>
            </a:r>
            <a:endParaRPr lang="en-US" dirty="0"/>
          </a:p>
        </p:txBody>
      </p:sp>
      <p:sp>
        <p:nvSpPr>
          <p:cNvPr id="3" name="Content Placeholder 2"/>
          <p:cNvSpPr>
            <a:spLocks noGrp="1"/>
          </p:cNvSpPr>
          <p:nvPr>
            <p:ph idx="1"/>
          </p:nvPr>
        </p:nvSpPr>
        <p:spPr/>
        <p:txBody>
          <a:bodyPr/>
          <a:lstStyle/>
          <a:p>
            <a:r>
              <a:rPr lang="en-US" dirty="0" smtClean="0"/>
              <a:t>Not complete, but still usable</a:t>
            </a:r>
          </a:p>
          <a:p>
            <a:r>
              <a:rPr lang="en-US" b="1" dirty="0" smtClean="0"/>
              <a:t>Enhance</a:t>
            </a:r>
            <a:r>
              <a:rPr lang="en-US" dirty="0" smtClean="0"/>
              <a:t> user experience</a:t>
            </a:r>
          </a:p>
          <a:p>
            <a:pPr lvl="1"/>
            <a:r>
              <a:rPr lang="en-US" dirty="0" smtClean="0"/>
              <a:t>Critical vs Non-Critical</a:t>
            </a:r>
          </a:p>
          <a:p>
            <a:pPr lvl="1"/>
            <a:endParaRPr lang="en-US" dirty="0" smtClean="0"/>
          </a:p>
          <a:p>
            <a:pPr lvl="1"/>
            <a:endParaRPr lang="en-US" dirty="0" smtClean="0"/>
          </a:p>
          <a:p>
            <a:pPr lvl="1"/>
            <a:endParaRPr lang="en-US" dirty="0"/>
          </a:p>
          <a:p>
            <a:pPr lvl="1"/>
            <a:endParaRPr lang="en-US" dirty="0" smtClean="0"/>
          </a:p>
          <a:p>
            <a:pPr lvl="1"/>
            <a:endParaRPr lang="en-US" dirty="0"/>
          </a:p>
          <a:p>
            <a:pPr marL="347662" lvl="1" indent="0">
              <a:buNone/>
            </a:pPr>
            <a:endParaRPr lang="en-US" dirty="0" smtClean="0"/>
          </a:p>
          <a:p>
            <a:pPr marL="355600" indent="-342900"/>
            <a:r>
              <a:rPr lang="en-US" dirty="0" smtClean="0">
                <a:hlinkClick r:id="rId3"/>
              </a:rPr>
              <a:t>CSS3 Browser Support Reference</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764005340"/>
              </p:ext>
            </p:extLst>
          </p:nvPr>
        </p:nvGraphicFramePr>
        <p:xfrm>
          <a:off x="1219200" y="3048000"/>
          <a:ext cx="6096000" cy="2159000"/>
        </p:xfrm>
        <a:graphic>
          <a:graphicData uri="http://schemas.openxmlformats.org/drawingml/2006/table">
            <a:tbl>
              <a:tblPr firstRow="1" bandRow="1">
                <a:tableStyleId>{5C22544A-7EE6-4342-B048-85BDC9FD1C3A}</a:tableStyleId>
              </a:tblPr>
              <a:tblGrid>
                <a:gridCol w="3048000"/>
                <a:gridCol w="3048000"/>
              </a:tblGrid>
              <a:tr h="431800">
                <a:tc>
                  <a:txBody>
                    <a:bodyPr/>
                    <a:lstStyle/>
                    <a:p>
                      <a:r>
                        <a:rPr lang="en-US" sz="1800" dirty="0" smtClean="0"/>
                        <a:t>CRITICAL</a:t>
                      </a:r>
                      <a:endParaRPr lang="en-US" sz="1800" dirty="0"/>
                    </a:p>
                  </a:txBody>
                  <a:tcPr/>
                </a:tc>
                <a:tc>
                  <a:txBody>
                    <a:bodyPr/>
                    <a:lstStyle/>
                    <a:p>
                      <a:r>
                        <a:rPr lang="en-US" sz="1800" dirty="0" smtClean="0"/>
                        <a:t>NON-CRITICAL</a:t>
                      </a:r>
                      <a:endParaRPr lang="en-US" sz="1800" dirty="0"/>
                    </a:p>
                  </a:txBody>
                  <a:tcPr/>
                </a:tc>
              </a:tr>
              <a:tr h="431800">
                <a:tc>
                  <a:txBody>
                    <a:bodyPr/>
                    <a:lstStyle/>
                    <a:p>
                      <a:r>
                        <a:rPr lang="en-US" sz="1600" dirty="0" smtClean="0"/>
                        <a:t>Branding</a:t>
                      </a:r>
                    </a:p>
                  </a:txBody>
                  <a:tcPr/>
                </a:tc>
                <a:tc>
                  <a:txBody>
                    <a:bodyPr/>
                    <a:lstStyle/>
                    <a:p>
                      <a:r>
                        <a:rPr lang="en-US" sz="1600" dirty="0" smtClean="0"/>
                        <a:t>Interaction</a:t>
                      </a:r>
                      <a:endParaRPr lang="en-US" sz="1600" dirty="0"/>
                    </a:p>
                  </a:txBody>
                  <a:tcPr/>
                </a:tc>
              </a:tr>
              <a:tr h="431800">
                <a:tc>
                  <a:txBody>
                    <a:bodyPr/>
                    <a:lstStyle/>
                    <a:p>
                      <a:r>
                        <a:rPr lang="en-US" sz="1600" dirty="0" smtClean="0"/>
                        <a:t>Usability</a:t>
                      </a:r>
                      <a:endParaRPr lang="en-US" sz="1600" dirty="0"/>
                    </a:p>
                  </a:txBody>
                  <a:tcPr/>
                </a:tc>
                <a:tc>
                  <a:txBody>
                    <a:bodyPr/>
                    <a:lstStyle/>
                    <a:p>
                      <a:r>
                        <a:rPr lang="en-US" sz="1600" dirty="0" smtClean="0"/>
                        <a:t>Visual Reward</a:t>
                      </a:r>
                      <a:endParaRPr lang="en-US" sz="1600" dirty="0"/>
                    </a:p>
                  </a:txBody>
                  <a:tcPr/>
                </a:tc>
              </a:tr>
              <a:tr h="431800">
                <a:tc>
                  <a:txBody>
                    <a:bodyPr/>
                    <a:lstStyle/>
                    <a:p>
                      <a:r>
                        <a:rPr lang="en-US" sz="1600" dirty="0" smtClean="0"/>
                        <a:t>Accessibility</a:t>
                      </a:r>
                      <a:endParaRPr lang="en-US" sz="1600" dirty="0"/>
                    </a:p>
                  </a:txBody>
                  <a:tcPr/>
                </a:tc>
                <a:tc>
                  <a:txBody>
                    <a:bodyPr/>
                    <a:lstStyle/>
                    <a:p>
                      <a:r>
                        <a:rPr lang="en-US" sz="1600" dirty="0" smtClean="0"/>
                        <a:t>Feedback</a:t>
                      </a:r>
                      <a:endParaRPr lang="en-US" sz="1600" dirty="0"/>
                    </a:p>
                  </a:txBody>
                  <a:tcPr/>
                </a:tc>
              </a:tr>
              <a:tr h="431800">
                <a:tc>
                  <a:txBody>
                    <a:bodyPr/>
                    <a:lstStyle/>
                    <a:p>
                      <a:r>
                        <a:rPr lang="en-US" sz="1600" dirty="0" smtClean="0"/>
                        <a:t>Layout</a:t>
                      </a:r>
                      <a:endParaRPr lang="en-US" sz="1600" dirty="0"/>
                    </a:p>
                  </a:txBody>
                  <a:tcPr/>
                </a:tc>
                <a:tc>
                  <a:txBody>
                    <a:bodyPr/>
                    <a:lstStyle/>
                    <a:p>
                      <a:r>
                        <a:rPr lang="en-US" sz="1600" dirty="0" smtClean="0"/>
                        <a:t>Movement</a:t>
                      </a:r>
                      <a:endParaRPr lang="en-US" sz="1600" dirty="0"/>
                    </a:p>
                  </a:txBody>
                  <a:tcPr/>
                </a:tc>
              </a:tr>
            </a:tbl>
          </a:graphicData>
        </a:graphic>
      </p:graphicFrame>
      <p:sp>
        <p:nvSpPr>
          <p:cNvPr id="5" name="TextBox 4"/>
          <p:cNvSpPr txBox="1"/>
          <p:nvPr/>
        </p:nvSpPr>
        <p:spPr>
          <a:xfrm>
            <a:off x="5791200" y="6428601"/>
            <a:ext cx="2819400" cy="276999"/>
          </a:xfrm>
          <a:prstGeom prst="rect">
            <a:avLst/>
          </a:prstGeom>
          <a:noFill/>
        </p:spPr>
        <p:txBody>
          <a:bodyPr wrap="square" rtlCol="0">
            <a:spAutoFit/>
          </a:bodyPr>
          <a:lstStyle/>
          <a:p>
            <a:pPr algn="r"/>
            <a:r>
              <a:rPr lang="en-US" sz="1200" dirty="0" smtClean="0"/>
              <a:t>*Table by Dan </a:t>
            </a:r>
            <a:r>
              <a:rPr lang="en-US" sz="1200" dirty="0" err="1" smtClean="0"/>
              <a:t>Cederholm</a:t>
            </a:r>
            <a:endParaRPr lang="en-US" sz="1200" dirty="0"/>
          </a:p>
        </p:txBody>
      </p:sp>
    </p:spTree>
    <p:extLst>
      <p:ext uri="{BB962C8B-B14F-4D97-AF65-F5344CB8AC3E}">
        <p14:creationId xmlns:p14="http://schemas.microsoft.com/office/powerpoint/2010/main" val="39066499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of CSS in SharePoint</a:t>
            </a:r>
          </a:p>
          <a:p>
            <a:pPr>
              <a:buFont typeface="Wingdings" panose="05000000000000000000" pitchFamily="2" charset="2"/>
              <a:buChar char="ü"/>
            </a:pPr>
            <a:r>
              <a:rPr lang="en-US" dirty="0"/>
              <a:t>Understanding the role of corev15.css</a:t>
            </a:r>
          </a:p>
          <a:p>
            <a:pPr>
              <a:buFont typeface="Wingdings" panose="05000000000000000000" pitchFamily="2" charset="2"/>
              <a:buChar char="ü"/>
            </a:pPr>
            <a:r>
              <a:rPr lang="en-US" dirty="0"/>
              <a:t>Styling a SharePoint site using a custom CCS file</a:t>
            </a:r>
          </a:p>
          <a:p>
            <a:pPr>
              <a:buFont typeface="Wingdings" panose="05000000000000000000" pitchFamily="2" charset="2"/>
              <a:buChar char="ü"/>
            </a:pPr>
            <a:r>
              <a:rPr lang="en-US" dirty="0" smtClean="0"/>
              <a:t>Reverse </a:t>
            </a:r>
            <a:r>
              <a:rPr lang="en-US" dirty="0"/>
              <a:t>Engineering HTML </a:t>
            </a:r>
            <a:r>
              <a:rPr lang="en-US" dirty="0" smtClean="0"/>
              <a:t>and CSS</a:t>
            </a:r>
            <a:endParaRPr lang="en-US" dirty="0"/>
          </a:p>
          <a:p>
            <a:pPr>
              <a:buFont typeface="Wingdings" panose="05000000000000000000" pitchFamily="2" charset="2"/>
              <a:buChar char="ü"/>
            </a:pPr>
            <a:r>
              <a:rPr lang="en-US" dirty="0" smtClean="0"/>
              <a:t>Writing and maintaining CSS for SharePoint</a:t>
            </a:r>
            <a:endParaRPr lang="en-US" dirty="0"/>
          </a:p>
        </p:txBody>
      </p:sp>
    </p:spTree>
    <p:extLst>
      <p:ext uri="{BB962C8B-B14F-4D97-AF65-F5344CB8AC3E}">
        <p14:creationId xmlns:p14="http://schemas.microsoft.com/office/powerpoint/2010/main" val="712208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a:t>
            </a:r>
            <a:endParaRPr lang="en-US" dirty="0"/>
          </a:p>
        </p:txBody>
      </p:sp>
      <p:sp>
        <p:nvSpPr>
          <p:cNvPr id="3" name="Content Placeholder 2"/>
          <p:cNvSpPr>
            <a:spLocks noGrp="1"/>
          </p:cNvSpPr>
          <p:nvPr>
            <p:ph idx="1"/>
          </p:nvPr>
        </p:nvSpPr>
        <p:spPr/>
        <p:txBody>
          <a:bodyPr/>
          <a:lstStyle/>
          <a:p>
            <a:r>
              <a:rPr lang="en-US" dirty="0"/>
              <a:t>Cascading Style </a:t>
            </a:r>
            <a:r>
              <a:rPr lang="en-US" dirty="0" smtClean="0"/>
              <a:t>Sheet – how cascading works</a:t>
            </a:r>
          </a:p>
          <a:p>
            <a:pPr lvl="1"/>
            <a:r>
              <a:rPr lang="en-US" dirty="0" smtClean="0"/>
              <a:t>Multiple style sheets can be linked to in one web page</a:t>
            </a:r>
          </a:p>
          <a:p>
            <a:pPr lvl="1"/>
            <a:r>
              <a:rPr lang="en-US" dirty="0" smtClean="0"/>
              <a:t>The last style listed gets precedence</a:t>
            </a:r>
          </a:p>
          <a:p>
            <a:pPr lvl="1"/>
            <a:endParaRPr lang="en-US" dirty="0" smtClean="0"/>
          </a:p>
          <a:p>
            <a:r>
              <a:rPr lang="en-US" dirty="0" smtClean="0"/>
              <a:t>Why </a:t>
            </a:r>
            <a:r>
              <a:rPr lang="en-US" dirty="0"/>
              <a:t>is CSS </a:t>
            </a:r>
            <a:r>
              <a:rPr lang="en-US" dirty="0" smtClean="0"/>
              <a:t>important?</a:t>
            </a:r>
            <a:endParaRPr lang="en-US" dirty="0"/>
          </a:p>
          <a:p>
            <a:pPr lvl="1"/>
            <a:r>
              <a:rPr lang="en-US" dirty="0" smtClean="0"/>
              <a:t>Consistency</a:t>
            </a:r>
          </a:p>
          <a:p>
            <a:pPr lvl="1"/>
            <a:r>
              <a:rPr lang="en-US" dirty="0" smtClean="0"/>
              <a:t>Efficiency</a:t>
            </a:r>
          </a:p>
          <a:p>
            <a:pPr lvl="1"/>
            <a:r>
              <a:rPr lang="en-US" dirty="0" smtClean="0"/>
              <a:t>Flexibility</a:t>
            </a:r>
          </a:p>
          <a:p>
            <a:pPr lvl="1"/>
            <a:r>
              <a:rPr lang="en-US" dirty="0" smtClean="0"/>
              <a:t>Scalability</a:t>
            </a:r>
          </a:p>
          <a:p>
            <a:pPr lvl="1"/>
            <a:r>
              <a:rPr lang="en-US" dirty="0" smtClean="0"/>
              <a:t>Usability</a:t>
            </a:r>
          </a:p>
        </p:txBody>
      </p:sp>
    </p:spTree>
    <p:extLst>
      <p:ext uri="{BB962C8B-B14F-4D97-AF65-F5344CB8AC3E}">
        <p14:creationId xmlns:p14="http://schemas.microsoft.com/office/powerpoint/2010/main" val="931824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CSS applied to HTML?</a:t>
            </a:r>
          </a:p>
        </p:txBody>
      </p:sp>
      <p:sp>
        <p:nvSpPr>
          <p:cNvPr id="3" name="Content Placeholder 2"/>
          <p:cNvSpPr>
            <a:spLocks noGrp="1"/>
          </p:cNvSpPr>
          <p:nvPr>
            <p:ph idx="1"/>
          </p:nvPr>
        </p:nvSpPr>
        <p:spPr/>
        <p:txBody>
          <a:bodyPr>
            <a:normAutofit/>
          </a:bodyPr>
          <a:lstStyle/>
          <a:p>
            <a:r>
              <a:rPr lang="en-US" dirty="0" smtClean="0"/>
              <a:t>Inline Style</a:t>
            </a:r>
          </a:p>
          <a:p>
            <a:pPr lvl="2"/>
            <a:r>
              <a:rPr lang="en-US" sz="1800" b="1" dirty="0" smtClean="0">
                <a:solidFill>
                  <a:srgbClr val="A65700"/>
                </a:solidFill>
                <a:latin typeface="Consolas" pitchFamily="49" charset="0"/>
              </a:rPr>
              <a:t>&lt;</a:t>
            </a:r>
            <a:r>
              <a:rPr lang="en-US" sz="1800" b="1" dirty="0" smtClean="0">
                <a:solidFill>
                  <a:srgbClr val="800000"/>
                </a:solidFill>
                <a:latin typeface="Consolas" pitchFamily="49" charset="0"/>
              </a:rPr>
              <a:t>p</a:t>
            </a:r>
            <a:r>
              <a:rPr lang="en-US" sz="1800" b="1" dirty="0" smtClean="0">
                <a:solidFill>
                  <a:srgbClr val="274796"/>
                </a:solidFill>
                <a:latin typeface="Consolas" pitchFamily="49" charset="0"/>
              </a:rPr>
              <a:t> </a:t>
            </a:r>
            <a:r>
              <a:rPr lang="en-US" sz="1800" b="1" dirty="0" smtClean="0">
                <a:solidFill>
                  <a:srgbClr val="074726"/>
                </a:solidFill>
                <a:latin typeface="Consolas" pitchFamily="49" charset="0"/>
              </a:rPr>
              <a:t>style</a:t>
            </a:r>
            <a:r>
              <a:rPr lang="en-US" sz="1800" b="1" dirty="0" smtClean="0">
                <a:solidFill>
                  <a:srgbClr val="808030"/>
                </a:solidFill>
                <a:latin typeface="Consolas" pitchFamily="49" charset="0"/>
              </a:rPr>
              <a:t>=</a:t>
            </a:r>
            <a:r>
              <a:rPr lang="en-US" sz="1800" b="1" dirty="0" smtClean="0">
                <a:solidFill>
                  <a:srgbClr val="0000E6"/>
                </a:solidFill>
                <a:latin typeface="Consolas" pitchFamily="49" charset="0"/>
              </a:rPr>
              <a:t>"</a:t>
            </a:r>
            <a:r>
              <a:rPr lang="en-US" sz="1800" b="1" dirty="0" smtClean="0">
                <a:solidFill>
                  <a:srgbClr val="BB7977"/>
                </a:solidFill>
                <a:latin typeface="Consolas" pitchFamily="49" charset="0"/>
              </a:rPr>
              <a:t>color</a:t>
            </a:r>
            <a:r>
              <a:rPr lang="en-US" sz="1800" b="1" dirty="0" smtClean="0">
                <a:solidFill>
                  <a:srgbClr val="808030"/>
                </a:solidFill>
                <a:latin typeface="Consolas" pitchFamily="49" charset="0"/>
              </a:rPr>
              <a:t>:</a:t>
            </a:r>
            <a:r>
              <a:rPr lang="en-US" sz="1800" b="1" dirty="0" smtClean="0">
                <a:solidFill>
                  <a:srgbClr val="274796"/>
                </a:solidFill>
                <a:latin typeface="Consolas" pitchFamily="49" charset="0"/>
              </a:rPr>
              <a:t> </a:t>
            </a:r>
            <a:r>
              <a:rPr lang="en-US" sz="1800" b="1" dirty="0" smtClean="0">
                <a:solidFill>
                  <a:srgbClr val="797997"/>
                </a:solidFill>
                <a:latin typeface="Consolas" pitchFamily="49" charset="0"/>
              </a:rPr>
              <a:t>red</a:t>
            </a:r>
            <a:r>
              <a:rPr lang="en-US" sz="1800" b="1" dirty="0" smtClean="0">
                <a:solidFill>
                  <a:srgbClr val="800080"/>
                </a:solidFill>
                <a:latin typeface="Consolas" pitchFamily="49" charset="0"/>
              </a:rPr>
              <a:t>;</a:t>
            </a:r>
            <a:r>
              <a:rPr lang="en-US" sz="1800" b="1" dirty="0" smtClean="0">
                <a:solidFill>
                  <a:srgbClr val="0000E6"/>
                </a:solidFill>
                <a:latin typeface="Consolas" pitchFamily="49" charset="0"/>
              </a:rPr>
              <a:t>"</a:t>
            </a:r>
            <a:r>
              <a:rPr lang="en-US" sz="1800" b="1" dirty="0" smtClean="0">
                <a:solidFill>
                  <a:srgbClr val="A65700"/>
                </a:solidFill>
                <a:latin typeface="Consolas" pitchFamily="49" charset="0"/>
              </a:rPr>
              <a:t>&gt;</a:t>
            </a:r>
            <a:r>
              <a:rPr lang="en-US" sz="1800" b="1" dirty="0" smtClean="0">
                <a:solidFill>
                  <a:srgbClr val="000000"/>
                </a:solidFill>
                <a:latin typeface="Consolas" pitchFamily="49" charset="0"/>
              </a:rPr>
              <a:t>The text is red</a:t>
            </a:r>
            <a:r>
              <a:rPr lang="en-US" sz="1800" b="1" dirty="0" smtClean="0">
                <a:solidFill>
                  <a:srgbClr val="A65700"/>
                </a:solidFill>
                <a:latin typeface="Consolas" pitchFamily="49" charset="0"/>
              </a:rPr>
              <a:t>&lt;/</a:t>
            </a:r>
            <a:r>
              <a:rPr lang="en-US" sz="1800" b="1" dirty="0" smtClean="0">
                <a:solidFill>
                  <a:srgbClr val="800000"/>
                </a:solidFill>
                <a:latin typeface="Consolas" pitchFamily="49" charset="0"/>
              </a:rPr>
              <a:t>p</a:t>
            </a:r>
            <a:r>
              <a:rPr lang="en-US" sz="1800" b="1" dirty="0" smtClean="0">
                <a:solidFill>
                  <a:srgbClr val="A65700"/>
                </a:solidFill>
                <a:latin typeface="Consolas" pitchFamily="49" charset="0"/>
              </a:rPr>
              <a:t>&gt;</a:t>
            </a:r>
            <a:r>
              <a:rPr lang="en-US" sz="1800" b="1" dirty="0" smtClean="0">
                <a:solidFill>
                  <a:srgbClr val="000000"/>
                </a:solidFill>
                <a:latin typeface="Consolas" pitchFamily="49" charset="0"/>
              </a:rPr>
              <a:t> </a:t>
            </a:r>
          </a:p>
          <a:p>
            <a:pPr lvl="1"/>
            <a:endParaRPr lang="en-US" dirty="0" smtClean="0"/>
          </a:p>
          <a:p>
            <a:r>
              <a:rPr lang="en-US" dirty="0" smtClean="0"/>
              <a:t>Page-level Style Elements</a:t>
            </a:r>
          </a:p>
          <a:p>
            <a:pPr lvl="2"/>
            <a:r>
              <a:rPr lang="en-US" sz="1800" b="1" dirty="0" smtClean="0">
                <a:solidFill>
                  <a:srgbClr val="000000"/>
                </a:solidFill>
                <a:latin typeface="Consolas" pitchFamily="49" charset="0"/>
              </a:rPr>
              <a:t>&lt;</a:t>
            </a:r>
            <a:r>
              <a:rPr lang="en-US" sz="1800" b="1" dirty="0" smtClean="0">
                <a:solidFill>
                  <a:srgbClr val="800000"/>
                </a:solidFill>
                <a:latin typeface="Consolas" pitchFamily="49" charset="0"/>
              </a:rPr>
              <a:t>style</a:t>
            </a:r>
            <a:r>
              <a:rPr lang="en-US" sz="1800" b="1" dirty="0" smtClean="0">
                <a:solidFill>
                  <a:srgbClr val="000000"/>
                </a:solidFill>
                <a:latin typeface="Consolas" pitchFamily="49" charset="0"/>
              </a:rPr>
              <a:t> type="</a:t>
            </a:r>
            <a:r>
              <a:rPr lang="en-US" sz="1800" b="1" dirty="0" smtClean="0">
                <a:solidFill>
                  <a:srgbClr val="800000"/>
                </a:solidFill>
                <a:latin typeface="Consolas" pitchFamily="49" charset="0"/>
              </a:rPr>
              <a:t>text</a:t>
            </a:r>
            <a:r>
              <a:rPr lang="en-US" sz="1800" b="1" dirty="0" smtClean="0">
                <a:solidFill>
                  <a:srgbClr val="000000"/>
                </a:solidFill>
                <a:latin typeface="Consolas" pitchFamily="49" charset="0"/>
              </a:rPr>
              <a:t>/css"</a:t>
            </a:r>
            <a:r>
              <a:rPr lang="en-US" sz="1800" b="1" dirty="0" smtClean="0">
                <a:solidFill>
                  <a:srgbClr val="808030"/>
                </a:solidFill>
                <a:latin typeface="Consolas" pitchFamily="49" charset="0"/>
              </a:rPr>
              <a:t>&gt;</a:t>
            </a:r>
            <a:r>
              <a:rPr lang="en-US" sz="1800" b="1" dirty="0" smtClean="0">
                <a:solidFill>
                  <a:srgbClr val="000000"/>
                </a:solidFill>
                <a:latin typeface="Consolas" pitchFamily="49" charset="0"/>
              </a:rPr>
              <a:t> </a:t>
            </a:r>
          </a:p>
          <a:p>
            <a:pPr lvl="2"/>
            <a:r>
              <a:rPr lang="en-US" sz="1800" b="1" dirty="0" smtClean="0">
                <a:solidFill>
                  <a:srgbClr val="800000"/>
                </a:solidFill>
                <a:latin typeface="Consolas" pitchFamily="49" charset="0"/>
              </a:rPr>
              <a:t>	h1</a:t>
            </a:r>
            <a:r>
              <a:rPr lang="en-US" sz="1800" b="1" dirty="0" smtClean="0">
                <a:solidFill>
                  <a:srgbClr val="000000"/>
                </a:solidFill>
                <a:latin typeface="Consolas" pitchFamily="49" charset="0"/>
              </a:rPr>
              <a:t> </a:t>
            </a:r>
            <a:r>
              <a:rPr lang="en-US" sz="1800" b="1" dirty="0" smtClean="0">
                <a:solidFill>
                  <a:srgbClr val="800080"/>
                </a:solidFill>
                <a:latin typeface="Consolas" pitchFamily="49" charset="0"/>
              </a:rPr>
              <a:t>{</a:t>
            </a:r>
            <a:r>
              <a:rPr lang="en-US" sz="1800" b="1" dirty="0" smtClean="0">
                <a:solidFill>
                  <a:srgbClr val="000000"/>
                </a:solidFill>
                <a:latin typeface="Consolas" pitchFamily="49" charset="0"/>
              </a:rPr>
              <a:t> </a:t>
            </a:r>
            <a:r>
              <a:rPr lang="en-US" sz="1800" b="1" dirty="0" smtClean="0">
                <a:solidFill>
                  <a:srgbClr val="BB7977"/>
                </a:solidFill>
                <a:latin typeface="Consolas" pitchFamily="49" charset="0"/>
              </a:rPr>
              <a:t>color</a:t>
            </a:r>
            <a:r>
              <a:rPr lang="en-US" sz="1800" b="1" dirty="0" smtClean="0">
                <a:solidFill>
                  <a:srgbClr val="808030"/>
                </a:solidFill>
                <a:latin typeface="Consolas" pitchFamily="49" charset="0"/>
              </a:rPr>
              <a:t>:</a:t>
            </a:r>
            <a:r>
              <a:rPr lang="en-US" sz="1800" b="1" dirty="0" smtClean="0">
                <a:solidFill>
                  <a:srgbClr val="000000"/>
                </a:solidFill>
                <a:latin typeface="Consolas" pitchFamily="49" charset="0"/>
              </a:rPr>
              <a:t> </a:t>
            </a:r>
            <a:r>
              <a:rPr lang="en-US" sz="1800" b="1" dirty="0" smtClean="0">
                <a:solidFill>
                  <a:srgbClr val="797997"/>
                </a:solidFill>
                <a:latin typeface="Consolas" pitchFamily="49" charset="0"/>
              </a:rPr>
              <a:t>blue</a:t>
            </a:r>
            <a:r>
              <a:rPr lang="en-US" sz="1800" b="1" dirty="0" smtClean="0">
                <a:solidFill>
                  <a:srgbClr val="800080"/>
                </a:solidFill>
                <a:latin typeface="Consolas" pitchFamily="49" charset="0"/>
              </a:rPr>
              <a:t>;</a:t>
            </a:r>
            <a:r>
              <a:rPr lang="en-US" sz="1800" b="1" dirty="0" smtClean="0">
                <a:solidFill>
                  <a:srgbClr val="000000"/>
                </a:solidFill>
                <a:latin typeface="Consolas" pitchFamily="49" charset="0"/>
              </a:rPr>
              <a:t> </a:t>
            </a:r>
            <a:r>
              <a:rPr lang="en-US" sz="1800" b="1" dirty="0" smtClean="0">
                <a:solidFill>
                  <a:srgbClr val="800080"/>
                </a:solidFill>
                <a:latin typeface="Consolas" pitchFamily="49" charset="0"/>
              </a:rPr>
              <a:t>}</a:t>
            </a:r>
            <a:r>
              <a:rPr lang="en-US" sz="1800" b="1" dirty="0" smtClean="0">
                <a:solidFill>
                  <a:srgbClr val="000000"/>
                </a:solidFill>
                <a:latin typeface="Consolas" pitchFamily="49" charset="0"/>
              </a:rPr>
              <a:t> </a:t>
            </a:r>
          </a:p>
          <a:p>
            <a:pPr lvl="2"/>
            <a:r>
              <a:rPr lang="en-US" sz="1800" b="1" dirty="0" smtClean="0">
                <a:solidFill>
                  <a:srgbClr val="000000"/>
                </a:solidFill>
                <a:latin typeface="Consolas" pitchFamily="49" charset="0"/>
              </a:rPr>
              <a:t>&lt;/</a:t>
            </a:r>
            <a:r>
              <a:rPr lang="en-US" sz="1800" b="1" dirty="0" smtClean="0">
                <a:solidFill>
                  <a:srgbClr val="800000"/>
                </a:solidFill>
                <a:latin typeface="Consolas" pitchFamily="49" charset="0"/>
              </a:rPr>
              <a:t>style</a:t>
            </a:r>
            <a:r>
              <a:rPr lang="en-US" sz="1800" b="1" dirty="0" smtClean="0">
                <a:solidFill>
                  <a:srgbClr val="808030"/>
                </a:solidFill>
                <a:latin typeface="Consolas" pitchFamily="49" charset="0"/>
              </a:rPr>
              <a:t>&gt;</a:t>
            </a:r>
            <a:r>
              <a:rPr lang="en-US" sz="1800" b="1" dirty="0" smtClean="0">
                <a:solidFill>
                  <a:srgbClr val="000000"/>
                </a:solidFill>
                <a:latin typeface="Consolas" pitchFamily="49" charset="0"/>
              </a:rPr>
              <a:t> </a:t>
            </a:r>
            <a:endParaRPr lang="en-US" sz="1800" b="1" dirty="0" smtClean="0">
              <a:latin typeface="Consolas" pitchFamily="49" charset="0"/>
            </a:endParaRPr>
          </a:p>
          <a:p>
            <a:pPr lvl="1"/>
            <a:endParaRPr lang="en-US" dirty="0" smtClean="0"/>
          </a:p>
          <a:p>
            <a:r>
              <a:rPr lang="en-US" dirty="0" smtClean="0"/>
              <a:t>External Style Sheets</a:t>
            </a:r>
          </a:p>
          <a:p>
            <a:pPr lvl="2"/>
            <a:r>
              <a:rPr lang="en-US" sz="1600" b="1" dirty="0" smtClean="0">
                <a:solidFill>
                  <a:srgbClr val="A65700"/>
                </a:solidFill>
                <a:latin typeface="Consolas" pitchFamily="49" charset="0"/>
              </a:rPr>
              <a:t>&lt;</a:t>
            </a:r>
            <a:r>
              <a:rPr lang="en-US" sz="1600" b="1" dirty="0" smtClean="0">
                <a:solidFill>
                  <a:srgbClr val="800000"/>
                </a:solidFill>
                <a:latin typeface="Consolas" pitchFamily="49" charset="0"/>
              </a:rPr>
              <a:t>link</a:t>
            </a:r>
            <a:r>
              <a:rPr lang="en-US" sz="1600" b="1" dirty="0" smtClean="0">
                <a:solidFill>
                  <a:srgbClr val="274796"/>
                </a:solidFill>
                <a:latin typeface="Consolas" pitchFamily="49" charset="0"/>
              </a:rPr>
              <a:t> </a:t>
            </a:r>
            <a:r>
              <a:rPr lang="en-US" sz="1600" b="1" dirty="0" smtClean="0">
                <a:solidFill>
                  <a:srgbClr val="074726"/>
                </a:solidFill>
                <a:latin typeface="Consolas" pitchFamily="49" charset="0"/>
              </a:rPr>
              <a:t>href</a:t>
            </a:r>
            <a:r>
              <a:rPr lang="en-US" sz="1600" b="1" dirty="0" smtClean="0">
                <a:solidFill>
                  <a:srgbClr val="808030"/>
                </a:solidFill>
                <a:latin typeface="Consolas" pitchFamily="49" charset="0"/>
              </a:rPr>
              <a:t>=</a:t>
            </a:r>
            <a:r>
              <a:rPr lang="en-US" sz="1600" b="1" dirty="0" smtClean="0">
                <a:solidFill>
                  <a:srgbClr val="0000E6"/>
                </a:solidFill>
                <a:latin typeface="Consolas" pitchFamily="49" charset="0"/>
              </a:rPr>
              <a:t>"customStyle.css"</a:t>
            </a:r>
            <a:r>
              <a:rPr lang="en-US" sz="1600" b="1" dirty="0" smtClean="0">
                <a:solidFill>
                  <a:srgbClr val="274796"/>
                </a:solidFill>
                <a:latin typeface="Consolas" pitchFamily="49" charset="0"/>
              </a:rPr>
              <a:t> </a:t>
            </a:r>
            <a:r>
              <a:rPr lang="en-US" sz="1600" b="1" dirty="0" smtClean="0">
                <a:solidFill>
                  <a:srgbClr val="074726"/>
                </a:solidFill>
                <a:latin typeface="Consolas" pitchFamily="49" charset="0"/>
              </a:rPr>
              <a:t>rel</a:t>
            </a:r>
            <a:r>
              <a:rPr lang="en-US" sz="1600" b="1" dirty="0" smtClean="0">
                <a:solidFill>
                  <a:srgbClr val="808030"/>
                </a:solidFill>
                <a:latin typeface="Consolas" pitchFamily="49" charset="0"/>
              </a:rPr>
              <a:t>=</a:t>
            </a:r>
            <a:r>
              <a:rPr lang="en-US" sz="1600" b="1" dirty="0" smtClean="0">
                <a:solidFill>
                  <a:srgbClr val="0000E6"/>
                </a:solidFill>
                <a:latin typeface="Consolas" pitchFamily="49" charset="0"/>
              </a:rPr>
              <a:t>"stylesheet"</a:t>
            </a:r>
            <a:r>
              <a:rPr lang="en-US" sz="1600" b="1" dirty="0" smtClean="0">
                <a:solidFill>
                  <a:srgbClr val="274796"/>
                </a:solidFill>
                <a:latin typeface="Consolas" pitchFamily="49" charset="0"/>
              </a:rPr>
              <a:t> </a:t>
            </a:r>
            <a:r>
              <a:rPr lang="en-US" sz="1600" b="1" dirty="0" smtClean="0">
                <a:solidFill>
                  <a:srgbClr val="074726"/>
                </a:solidFill>
                <a:latin typeface="Consolas" pitchFamily="49" charset="0"/>
              </a:rPr>
              <a:t>type</a:t>
            </a:r>
            <a:r>
              <a:rPr lang="en-US" sz="1600" b="1" dirty="0" smtClean="0">
                <a:solidFill>
                  <a:srgbClr val="808030"/>
                </a:solidFill>
                <a:latin typeface="Consolas" pitchFamily="49" charset="0"/>
              </a:rPr>
              <a:t>=</a:t>
            </a:r>
            <a:r>
              <a:rPr lang="en-US" sz="1600" b="1" dirty="0" smtClean="0">
                <a:solidFill>
                  <a:srgbClr val="0000E6"/>
                </a:solidFill>
                <a:latin typeface="Consolas" pitchFamily="49" charset="0"/>
              </a:rPr>
              <a:t>"text/</a:t>
            </a:r>
            <a:r>
              <a:rPr lang="en-US" sz="1600" b="1" dirty="0" err="1" smtClean="0">
                <a:solidFill>
                  <a:srgbClr val="0000E6"/>
                </a:solidFill>
                <a:latin typeface="Consolas" pitchFamily="49" charset="0"/>
              </a:rPr>
              <a:t>css</a:t>
            </a:r>
            <a:r>
              <a:rPr lang="en-US" sz="1600" b="1" dirty="0" smtClean="0">
                <a:solidFill>
                  <a:srgbClr val="0000E6"/>
                </a:solidFill>
                <a:latin typeface="Consolas" pitchFamily="49" charset="0"/>
              </a:rPr>
              <a:t>"</a:t>
            </a:r>
            <a:r>
              <a:rPr lang="en-US" sz="1600" b="1" dirty="0" smtClean="0">
                <a:solidFill>
                  <a:srgbClr val="A65700"/>
                </a:solidFill>
                <a:latin typeface="Consolas" pitchFamily="49" charset="0"/>
              </a:rPr>
              <a:t>&gt;</a:t>
            </a:r>
          </a:p>
          <a:p>
            <a:pPr lvl="2"/>
            <a:endParaRPr lang="en-US" sz="1600" b="0" dirty="0" smtClean="0">
              <a:solidFill>
                <a:srgbClr val="A65700"/>
              </a:solidFill>
              <a:latin typeface="Consolas" pitchFamily="49" charset="0"/>
            </a:endParaRPr>
          </a:p>
          <a:p>
            <a:endParaRPr lang="en-US" dirty="0" smtClean="0"/>
          </a:p>
        </p:txBody>
      </p:sp>
    </p:spTree>
    <p:extLst>
      <p:ext uri="{BB962C8B-B14F-4D97-AF65-F5344CB8AC3E}">
        <p14:creationId xmlns:p14="http://schemas.microsoft.com/office/powerpoint/2010/main" val="2970497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sheets are made up of Rules</a:t>
            </a:r>
          </a:p>
        </p:txBody>
      </p:sp>
      <p:sp>
        <p:nvSpPr>
          <p:cNvPr id="3" name="Content Placeholder 2"/>
          <p:cNvSpPr>
            <a:spLocks noGrp="1"/>
          </p:cNvSpPr>
          <p:nvPr>
            <p:ph idx="1"/>
          </p:nvPr>
        </p:nvSpPr>
        <p:spPr/>
        <p:txBody>
          <a:bodyPr>
            <a:normAutofit/>
          </a:bodyPr>
          <a:lstStyle/>
          <a:p>
            <a:r>
              <a:rPr lang="en-US" sz="2400" dirty="0" smtClean="0"/>
              <a:t>Rules consist of</a:t>
            </a:r>
          </a:p>
          <a:p>
            <a:pPr lvl="1"/>
            <a:r>
              <a:rPr lang="en-US" dirty="0" smtClean="0">
                <a:solidFill>
                  <a:srgbClr val="002060"/>
                </a:solidFill>
              </a:rPr>
              <a:t>Selector</a:t>
            </a:r>
            <a:r>
              <a:rPr lang="en-US" dirty="0" smtClean="0"/>
              <a:t> – What HTML element is being styled</a:t>
            </a:r>
          </a:p>
          <a:p>
            <a:pPr lvl="1"/>
            <a:r>
              <a:rPr lang="en-US" dirty="0" smtClean="0">
                <a:solidFill>
                  <a:srgbClr val="002060"/>
                </a:solidFill>
              </a:rPr>
              <a:t>Declaration block</a:t>
            </a:r>
            <a:r>
              <a:rPr lang="en-US" dirty="0" smtClean="0">
                <a:solidFill>
                  <a:schemeClr val="tx2">
                    <a:lumMod val="90000"/>
                    <a:lumOff val="10000"/>
                  </a:schemeClr>
                </a:solidFill>
              </a:rPr>
              <a:t> </a:t>
            </a:r>
            <a:r>
              <a:rPr lang="en-US" dirty="0" smtClean="0"/>
              <a:t>- Sets of style properties and values</a:t>
            </a:r>
          </a:p>
          <a:p>
            <a:pPr lvl="2"/>
            <a:r>
              <a:rPr lang="en-US" dirty="0" smtClean="0">
                <a:solidFill>
                  <a:srgbClr val="800000"/>
                </a:solidFill>
              </a:rPr>
              <a:t>Selector{declarations;}</a:t>
            </a:r>
          </a:p>
          <a:p>
            <a:r>
              <a:rPr lang="en-US" sz="2400" dirty="0" smtClean="0"/>
              <a:t>Declaration block can define multiple property/value pairs</a:t>
            </a:r>
          </a:p>
          <a:p>
            <a:endParaRPr lang="en-US" dirty="0" smtClean="0"/>
          </a:p>
          <a:p>
            <a:endParaRPr lang="en-US" dirty="0" smtClean="0"/>
          </a:p>
          <a:p>
            <a:endParaRPr lang="en-US" dirty="0" smtClean="0"/>
          </a:p>
          <a:p>
            <a:r>
              <a:rPr lang="en-US" sz="2400" dirty="0" smtClean="0"/>
              <a:t>CSS rule can have multiple selectors</a:t>
            </a:r>
          </a:p>
          <a:p>
            <a:pPr lvl="2"/>
            <a:r>
              <a:rPr lang="en-US" sz="1800" b="1" dirty="0" smtClean="0">
                <a:solidFill>
                  <a:srgbClr val="800000"/>
                </a:solidFill>
                <a:latin typeface="Consolas" pitchFamily="49" charset="0"/>
              </a:rPr>
              <a:t>div, p, h1 { color: blue; }</a:t>
            </a:r>
          </a:p>
          <a:p>
            <a:endParaRPr lang="en-US" dirty="0" smtClean="0"/>
          </a:p>
        </p:txBody>
      </p:sp>
      <p:pic>
        <p:nvPicPr>
          <p:cNvPr id="1026" name="Picture 2"/>
          <p:cNvPicPr>
            <a:picLocks noChangeAspect="1" noChangeArrowheads="1"/>
          </p:cNvPicPr>
          <p:nvPr/>
        </p:nvPicPr>
        <p:blipFill rotWithShape="1">
          <a:blip r:embed="rId3" cstate="print"/>
          <a:srcRect/>
          <a:stretch/>
        </p:blipFill>
        <p:spPr bwMode="auto">
          <a:xfrm>
            <a:off x="838200" y="3733800"/>
            <a:ext cx="3067050" cy="1285875"/>
          </a:xfrm>
          <a:prstGeom prst="rect">
            <a:avLst/>
          </a:prstGeom>
          <a:noFill/>
          <a:ln w="9525">
            <a:solidFill>
              <a:schemeClr val="tx1">
                <a:lumMod val="65000"/>
                <a:lumOff val="35000"/>
              </a:schemeClr>
            </a:solidFill>
            <a:miter lim="800000"/>
            <a:headEnd/>
            <a:tailEnd/>
          </a:ln>
          <a:effectLst/>
        </p:spPr>
      </p:pic>
    </p:spTree>
    <p:extLst>
      <p:ext uri="{BB962C8B-B14F-4D97-AF65-F5344CB8AC3E}">
        <p14:creationId xmlns:p14="http://schemas.microsoft.com/office/powerpoint/2010/main" val="3156212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Common Types of Selectors</a:t>
            </a:r>
          </a:p>
        </p:txBody>
      </p:sp>
      <p:sp>
        <p:nvSpPr>
          <p:cNvPr id="3" name="Content Placeholder 2"/>
          <p:cNvSpPr>
            <a:spLocks noGrp="1"/>
          </p:cNvSpPr>
          <p:nvPr>
            <p:ph idx="1"/>
          </p:nvPr>
        </p:nvSpPr>
        <p:spPr/>
        <p:txBody>
          <a:bodyPr>
            <a:normAutofit/>
          </a:bodyPr>
          <a:lstStyle/>
          <a:p>
            <a:r>
              <a:rPr lang="en-US" sz="2400" dirty="0" smtClean="0"/>
              <a:t>Universal Selector</a:t>
            </a:r>
          </a:p>
          <a:p>
            <a:pPr lvl="2"/>
            <a:r>
              <a:rPr lang="en-US" b="1" dirty="0" smtClean="0">
                <a:solidFill>
                  <a:srgbClr val="800000"/>
                </a:solidFill>
              </a:rPr>
              <a:t>* </a:t>
            </a:r>
            <a:r>
              <a:rPr lang="en-US" b="1" dirty="0" smtClean="0"/>
              <a:t>{ margin: auto;}</a:t>
            </a:r>
          </a:p>
          <a:p>
            <a:pPr lvl="1"/>
            <a:endParaRPr lang="en-US" sz="2000" dirty="0" smtClean="0"/>
          </a:p>
          <a:p>
            <a:r>
              <a:rPr lang="en-US" sz="2400" dirty="0" smtClean="0"/>
              <a:t>Type </a:t>
            </a:r>
            <a:r>
              <a:rPr lang="en-US" sz="2400" dirty="0" smtClean="0"/>
              <a:t>Selectors</a:t>
            </a:r>
          </a:p>
          <a:p>
            <a:pPr lvl="2"/>
            <a:r>
              <a:rPr lang="en-US" b="1" dirty="0" smtClean="0">
                <a:solidFill>
                  <a:srgbClr val="800000"/>
                </a:solidFill>
              </a:rPr>
              <a:t>p </a:t>
            </a:r>
            <a:r>
              <a:rPr lang="en-US" b="1" dirty="0" smtClean="0"/>
              <a:t>{ font-family: </a:t>
            </a:r>
            <a:r>
              <a:rPr lang="en-US" b="1" dirty="0" err="1" smtClean="0"/>
              <a:t>arial</a:t>
            </a:r>
            <a:r>
              <a:rPr lang="en-US" b="1" dirty="0" smtClean="0"/>
              <a:t>; } </a:t>
            </a:r>
          </a:p>
          <a:p>
            <a:pPr lvl="1"/>
            <a:endParaRPr lang="en-US" sz="2000" dirty="0" smtClean="0"/>
          </a:p>
          <a:p>
            <a:r>
              <a:rPr lang="en-US" sz="2400" dirty="0" smtClean="0"/>
              <a:t>Class </a:t>
            </a:r>
            <a:r>
              <a:rPr lang="en-US" sz="2400" dirty="0" smtClean="0"/>
              <a:t>Selectors</a:t>
            </a:r>
          </a:p>
          <a:p>
            <a:pPr lvl="2"/>
            <a:r>
              <a:rPr lang="en-US" b="1" dirty="0" smtClean="0">
                <a:solidFill>
                  <a:srgbClr val="800000"/>
                </a:solidFill>
              </a:rPr>
              <a:t>.</a:t>
            </a:r>
            <a:r>
              <a:rPr lang="en-US" b="1" dirty="0" err="1" smtClean="0">
                <a:solidFill>
                  <a:srgbClr val="800000"/>
                </a:solidFill>
              </a:rPr>
              <a:t>myClass</a:t>
            </a:r>
            <a:r>
              <a:rPr lang="en-US" b="1" dirty="0" smtClean="0">
                <a:solidFill>
                  <a:srgbClr val="800000"/>
                </a:solidFill>
              </a:rPr>
              <a:t> </a:t>
            </a:r>
            <a:r>
              <a:rPr lang="en-US" b="1" dirty="0" smtClean="0"/>
              <a:t>{ color: red; }</a:t>
            </a:r>
          </a:p>
          <a:p>
            <a:pPr lvl="2"/>
            <a:r>
              <a:rPr lang="en-US" b="1" dirty="0" err="1" smtClean="0">
                <a:solidFill>
                  <a:srgbClr val="800000"/>
                </a:solidFill>
              </a:rPr>
              <a:t>p.myClass</a:t>
            </a:r>
            <a:r>
              <a:rPr lang="en-US" b="1" dirty="0" smtClean="0">
                <a:solidFill>
                  <a:srgbClr val="800000"/>
                </a:solidFill>
              </a:rPr>
              <a:t> </a:t>
            </a:r>
            <a:r>
              <a:rPr lang="en-US" b="1" dirty="0" smtClean="0"/>
              <a:t>{ color: black; }</a:t>
            </a:r>
          </a:p>
          <a:p>
            <a:pPr lvl="1"/>
            <a:endParaRPr lang="en-US" sz="2000" dirty="0" smtClean="0"/>
          </a:p>
          <a:p>
            <a:r>
              <a:rPr lang="en-US" sz="2400" dirty="0" smtClean="0"/>
              <a:t>ID </a:t>
            </a:r>
            <a:r>
              <a:rPr lang="en-US" sz="2400" dirty="0" smtClean="0"/>
              <a:t>Selectors</a:t>
            </a:r>
          </a:p>
          <a:p>
            <a:pPr lvl="2"/>
            <a:r>
              <a:rPr lang="en-US" sz="1800" b="1" dirty="0" smtClean="0">
                <a:solidFill>
                  <a:srgbClr val="800000"/>
                </a:solidFill>
              </a:rPr>
              <a:t>#masthead</a:t>
            </a:r>
            <a:r>
              <a:rPr lang="en-US" sz="1800" b="1" dirty="0" smtClean="0"/>
              <a:t> { background-color: green; }</a:t>
            </a:r>
          </a:p>
          <a:p>
            <a:endParaRPr lang="en-US" sz="2400" dirty="0" smtClean="0"/>
          </a:p>
          <a:p>
            <a:pPr lvl="1"/>
            <a:endParaRPr lang="en-US" sz="2000" dirty="0" smtClean="0"/>
          </a:p>
          <a:p>
            <a:endParaRPr lang="en-US" sz="2400" dirty="0" smtClean="0"/>
          </a:p>
        </p:txBody>
      </p:sp>
    </p:spTree>
    <p:extLst>
      <p:ext uri="{BB962C8B-B14F-4D97-AF65-F5344CB8AC3E}">
        <p14:creationId xmlns:p14="http://schemas.microsoft.com/office/powerpoint/2010/main" val="3870916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Declarations</a:t>
            </a:r>
            <a:endParaRPr lang="en-US" dirty="0"/>
          </a:p>
        </p:txBody>
      </p:sp>
      <p:sp>
        <p:nvSpPr>
          <p:cNvPr id="3" name="Content Placeholder 2"/>
          <p:cNvSpPr>
            <a:spLocks noGrp="1"/>
          </p:cNvSpPr>
          <p:nvPr>
            <p:ph idx="1"/>
          </p:nvPr>
        </p:nvSpPr>
        <p:spPr/>
        <p:txBody>
          <a:bodyPr/>
          <a:lstStyle/>
          <a:p>
            <a:r>
              <a:rPr lang="en-US" dirty="0" smtClean="0"/>
              <a:t>Color</a:t>
            </a:r>
          </a:p>
          <a:p>
            <a:r>
              <a:rPr lang="en-US" dirty="0" smtClean="0"/>
              <a:t>Font</a:t>
            </a:r>
          </a:p>
          <a:p>
            <a:r>
              <a:rPr lang="en-US" dirty="0" smtClean="0"/>
              <a:t>Margin and padding</a:t>
            </a:r>
          </a:p>
          <a:p>
            <a:r>
              <a:rPr lang="en-US" dirty="0" smtClean="0"/>
              <a:t>Float</a:t>
            </a:r>
          </a:p>
          <a:p>
            <a:r>
              <a:rPr lang="en-US" dirty="0" smtClean="0"/>
              <a:t>Display</a:t>
            </a:r>
          </a:p>
          <a:p>
            <a:r>
              <a:rPr lang="en-US" dirty="0" smtClean="0"/>
              <a:t>Height and Width</a:t>
            </a:r>
          </a:p>
          <a:p>
            <a:r>
              <a:rPr lang="en-US" dirty="0" smtClean="0"/>
              <a:t>Background</a:t>
            </a:r>
          </a:p>
          <a:p>
            <a:r>
              <a:rPr lang="en-US" dirty="0" smtClean="0"/>
              <a:t>Border</a:t>
            </a:r>
          </a:p>
          <a:p>
            <a:r>
              <a:rPr lang="en-US" dirty="0" smtClean="0"/>
              <a:t>List Styling</a:t>
            </a:r>
            <a:endParaRPr lang="en-US" dirty="0"/>
          </a:p>
        </p:txBody>
      </p:sp>
      <p:pic>
        <p:nvPicPr>
          <p:cNvPr id="4" name="Picture 2" descr="C:\Users\Randy\Desktop\MY BOOK\285800 ch07\figures\285800 f0709.png"/>
          <p:cNvPicPr>
            <a:picLocks noChangeAspect="1" noChangeArrowheads="1"/>
          </p:cNvPicPr>
          <p:nvPr/>
        </p:nvPicPr>
        <p:blipFill>
          <a:blip r:embed="rId3" cstate="print"/>
          <a:srcRect/>
          <a:stretch>
            <a:fillRect/>
          </a:stretch>
        </p:blipFill>
        <p:spPr bwMode="auto">
          <a:xfrm>
            <a:off x="4419600" y="2590800"/>
            <a:ext cx="4572000" cy="3322418"/>
          </a:xfrm>
          <a:prstGeom prst="rect">
            <a:avLst/>
          </a:prstGeom>
          <a:noFill/>
        </p:spPr>
      </p:pic>
    </p:spTree>
    <p:extLst>
      <p:ext uri="{BB962C8B-B14F-4D97-AF65-F5344CB8AC3E}">
        <p14:creationId xmlns:p14="http://schemas.microsoft.com/office/powerpoint/2010/main" val="149434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Expanding your CSS</a:t>
            </a:r>
            <a:endParaRPr lang="en-US" dirty="0"/>
          </a:p>
        </p:txBody>
      </p:sp>
      <p:sp>
        <p:nvSpPr>
          <p:cNvPr id="3" name="Content Placeholder 2"/>
          <p:cNvSpPr>
            <a:spLocks noGrp="1"/>
          </p:cNvSpPr>
          <p:nvPr>
            <p:ph idx="1"/>
          </p:nvPr>
        </p:nvSpPr>
        <p:spPr/>
        <p:txBody>
          <a:bodyPr/>
          <a:lstStyle/>
          <a:p>
            <a:r>
              <a:rPr lang="en-US" dirty="0" smtClean="0"/>
              <a:t>Pseudo Classes</a:t>
            </a:r>
          </a:p>
          <a:p>
            <a:pPr lvl="1"/>
            <a:r>
              <a:rPr lang="en-US" dirty="0" smtClean="0">
                <a:solidFill>
                  <a:schemeClr val="tx1">
                    <a:lumMod val="50000"/>
                    <a:lumOff val="50000"/>
                  </a:schemeClr>
                </a:solidFill>
              </a:rPr>
              <a:t>Target specific states of the selector</a:t>
            </a:r>
          </a:p>
          <a:p>
            <a:pPr lvl="2"/>
            <a:r>
              <a:rPr lang="en-US" b="1" dirty="0" smtClean="0">
                <a:solidFill>
                  <a:srgbClr val="800000"/>
                </a:solidFill>
              </a:rPr>
              <a:t>a:visited</a:t>
            </a:r>
            <a:r>
              <a:rPr lang="en-US" b="1" dirty="0" smtClean="0"/>
              <a:t> { color: teal; }</a:t>
            </a:r>
          </a:p>
          <a:p>
            <a:pPr lvl="1"/>
            <a:endParaRPr lang="en-US" dirty="0" smtClean="0"/>
          </a:p>
          <a:p>
            <a:r>
              <a:rPr lang="en-US" dirty="0" smtClean="0"/>
              <a:t>Descendent </a:t>
            </a:r>
            <a:r>
              <a:rPr lang="en-US" dirty="0" smtClean="0"/>
              <a:t>Selectors</a:t>
            </a:r>
          </a:p>
          <a:p>
            <a:pPr lvl="1"/>
            <a:r>
              <a:rPr lang="en-US" dirty="0" smtClean="0">
                <a:solidFill>
                  <a:schemeClr val="tx1">
                    <a:lumMod val="50000"/>
                    <a:lumOff val="50000"/>
                  </a:schemeClr>
                </a:solidFill>
              </a:rPr>
              <a:t>Target nested selectors</a:t>
            </a:r>
            <a:endParaRPr lang="en-US" dirty="0">
              <a:solidFill>
                <a:schemeClr val="tx1">
                  <a:lumMod val="50000"/>
                  <a:lumOff val="50000"/>
                </a:schemeClr>
              </a:solidFill>
            </a:endParaRPr>
          </a:p>
          <a:p>
            <a:pPr lvl="2"/>
            <a:r>
              <a:rPr lang="en-US" b="1" dirty="0">
                <a:solidFill>
                  <a:srgbClr val="800000"/>
                </a:solidFill>
              </a:rPr>
              <a:t>div </a:t>
            </a:r>
            <a:r>
              <a:rPr lang="en-US" b="1" dirty="0" err="1">
                <a:solidFill>
                  <a:srgbClr val="800000"/>
                </a:solidFill>
              </a:rPr>
              <a:t>img</a:t>
            </a:r>
            <a:r>
              <a:rPr lang="en-US" b="1" dirty="0"/>
              <a:t> { padding: 5px;}</a:t>
            </a:r>
          </a:p>
          <a:p>
            <a:pPr lvl="1"/>
            <a:endParaRPr lang="en-US" dirty="0" smtClean="0"/>
          </a:p>
          <a:p>
            <a:r>
              <a:rPr lang="en-US" dirty="0" smtClean="0"/>
              <a:t>Child </a:t>
            </a:r>
            <a:r>
              <a:rPr lang="en-US" dirty="0" smtClean="0"/>
              <a:t>Selectors</a:t>
            </a:r>
          </a:p>
          <a:p>
            <a:pPr lvl="1"/>
            <a:r>
              <a:rPr lang="en-US" dirty="0" smtClean="0">
                <a:solidFill>
                  <a:schemeClr val="tx1">
                    <a:lumMod val="50000"/>
                    <a:lumOff val="50000"/>
                  </a:schemeClr>
                </a:solidFill>
              </a:rPr>
              <a:t>Target direct descendent of an element</a:t>
            </a:r>
            <a:endParaRPr lang="en-US" dirty="0">
              <a:solidFill>
                <a:schemeClr val="tx1">
                  <a:lumMod val="50000"/>
                  <a:lumOff val="50000"/>
                </a:schemeClr>
              </a:solidFill>
            </a:endParaRPr>
          </a:p>
          <a:p>
            <a:pPr lvl="2"/>
            <a:r>
              <a:rPr lang="en-US" b="1" dirty="0" smtClean="0">
                <a:solidFill>
                  <a:srgbClr val="800000"/>
                </a:solidFill>
              </a:rPr>
              <a:t>div &gt; a</a:t>
            </a:r>
            <a:r>
              <a:rPr lang="en-US" b="1" dirty="0" smtClean="0"/>
              <a:t> </a:t>
            </a:r>
            <a:r>
              <a:rPr lang="en-US" b="1" dirty="0"/>
              <a:t>{ color: blue;}</a:t>
            </a:r>
          </a:p>
          <a:p>
            <a:pPr lvl="2"/>
            <a:endParaRPr lang="en-US" dirty="0" smtClean="0"/>
          </a:p>
          <a:p>
            <a:endParaRPr lang="en-US" dirty="0" smtClean="0"/>
          </a:p>
        </p:txBody>
      </p:sp>
    </p:spTree>
    <p:extLst>
      <p:ext uri="{BB962C8B-B14F-4D97-AF65-F5344CB8AC3E}">
        <p14:creationId xmlns:p14="http://schemas.microsoft.com/office/powerpoint/2010/main" val="540144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Specificity</a:t>
            </a:r>
            <a:endParaRPr lang="en-US" dirty="0"/>
          </a:p>
        </p:txBody>
      </p:sp>
      <p:sp>
        <p:nvSpPr>
          <p:cNvPr id="3" name="Content Placeholder 2"/>
          <p:cNvSpPr>
            <a:spLocks noGrp="1"/>
          </p:cNvSpPr>
          <p:nvPr>
            <p:ph idx="1"/>
          </p:nvPr>
        </p:nvSpPr>
        <p:spPr/>
        <p:txBody>
          <a:bodyPr>
            <a:normAutofit lnSpcReduction="10000"/>
          </a:bodyPr>
          <a:lstStyle/>
          <a:p>
            <a:r>
              <a:rPr lang="en-US" dirty="0" smtClean="0"/>
              <a:t>Selectors are assigned weights</a:t>
            </a:r>
          </a:p>
          <a:p>
            <a:pPr lvl="1"/>
            <a:r>
              <a:rPr lang="en-US" dirty="0" smtClean="0"/>
              <a:t>The selector with the most weight will be used</a:t>
            </a:r>
          </a:p>
          <a:p>
            <a:pPr lvl="1"/>
            <a:r>
              <a:rPr lang="en-US" dirty="0" smtClean="0"/>
              <a:t>If weight is equal, the last selector is used</a:t>
            </a:r>
          </a:p>
          <a:p>
            <a:pPr lvl="1"/>
            <a:endParaRPr lang="en-US" dirty="0"/>
          </a:p>
          <a:p>
            <a:pPr lvl="1"/>
            <a:endParaRPr lang="en-US" dirty="0" smtClean="0"/>
          </a:p>
          <a:p>
            <a:pPr lvl="1"/>
            <a:endParaRPr lang="en-US" dirty="0"/>
          </a:p>
          <a:p>
            <a:pPr lvl="1"/>
            <a:endParaRPr lang="en-US" dirty="0" smtClean="0"/>
          </a:p>
          <a:p>
            <a:r>
              <a:rPr lang="en-US" dirty="0">
                <a:solidFill>
                  <a:schemeClr val="tx2"/>
                </a:solidFill>
              </a:rPr>
              <a:t>!</a:t>
            </a:r>
            <a:r>
              <a:rPr lang="en-US" dirty="0" smtClean="0">
                <a:solidFill>
                  <a:schemeClr val="tx2"/>
                </a:solidFill>
              </a:rPr>
              <a:t>important</a:t>
            </a:r>
            <a:endParaRPr lang="en-US" dirty="0" smtClean="0"/>
          </a:p>
          <a:p>
            <a:pPr lvl="1"/>
            <a:r>
              <a:rPr lang="en-US" dirty="0" smtClean="0">
                <a:solidFill>
                  <a:schemeClr val="tx1">
                    <a:lumMod val="50000"/>
                    <a:lumOff val="50000"/>
                  </a:schemeClr>
                </a:solidFill>
              </a:rPr>
              <a:t>Takes precedence over standard cascade rules</a:t>
            </a:r>
            <a:endParaRPr lang="en-US" sz="1900" dirty="0" smtClean="0">
              <a:solidFill>
                <a:schemeClr val="tx1">
                  <a:lumMod val="50000"/>
                  <a:lumOff val="50000"/>
                </a:schemeClr>
              </a:solidFill>
              <a:latin typeface="Consolas" pitchFamily="49" charset="0"/>
            </a:endParaRPr>
          </a:p>
          <a:p>
            <a:pPr lvl="2"/>
            <a:r>
              <a:rPr lang="en-US" b="1" dirty="0" smtClean="0">
                <a:latin typeface="Consolas" pitchFamily="49" charset="0"/>
              </a:rPr>
              <a:t>div </a:t>
            </a:r>
            <a:r>
              <a:rPr lang="en-US" b="1" dirty="0">
                <a:latin typeface="Consolas" pitchFamily="49" charset="0"/>
              </a:rPr>
              <a:t>{</a:t>
            </a:r>
          </a:p>
          <a:p>
            <a:pPr lvl="2"/>
            <a:r>
              <a:rPr lang="en-US" b="1" dirty="0">
                <a:latin typeface="Consolas" pitchFamily="49" charset="0"/>
              </a:rPr>
              <a:t>	color: red </a:t>
            </a:r>
            <a:r>
              <a:rPr lang="en-US" b="1" dirty="0">
                <a:solidFill>
                  <a:srgbClr val="FF0000"/>
                </a:solidFill>
                <a:latin typeface="Consolas" pitchFamily="49" charset="0"/>
              </a:rPr>
              <a:t>!important</a:t>
            </a:r>
            <a:r>
              <a:rPr lang="en-US" b="1" dirty="0">
                <a:latin typeface="Consolas" pitchFamily="49" charset="0"/>
              </a:rPr>
              <a:t>;</a:t>
            </a:r>
          </a:p>
          <a:p>
            <a:pPr lvl="2"/>
            <a:r>
              <a:rPr lang="en-US" b="1" dirty="0" smtClean="0">
                <a:latin typeface="Consolas" pitchFamily="49" charset="0"/>
              </a:rPr>
              <a:t>}</a:t>
            </a:r>
            <a:endParaRPr lang="en-US" sz="2400" b="1"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28421118"/>
              </p:ext>
            </p:extLst>
          </p:nvPr>
        </p:nvGraphicFramePr>
        <p:xfrm>
          <a:off x="1143000" y="2971800"/>
          <a:ext cx="6934200" cy="914399"/>
        </p:xfrm>
        <a:graphic>
          <a:graphicData uri="http://schemas.openxmlformats.org/drawingml/2006/table">
            <a:tbl>
              <a:tblPr firstRow="1" bandRow="1">
                <a:tableStyleId>{5C22544A-7EE6-4342-B048-85BDC9FD1C3A}</a:tableStyleId>
              </a:tblPr>
              <a:tblGrid>
                <a:gridCol w="1155700"/>
                <a:gridCol w="1155700"/>
                <a:gridCol w="1155700"/>
                <a:gridCol w="1155700"/>
                <a:gridCol w="1155700"/>
                <a:gridCol w="1155700"/>
              </a:tblGrid>
              <a:tr h="453181">
                <a:tc>
                  <a:txBody>
                    <a:bodyPr/>
                    <a:lstStyle/>
                    <a:p>
                      <a:r>
                        <a:rPr lang="en-US" sz="1600" b="1" dirty="0" smtClean="0"/>
                        <a:t>Selector</a:t>
                      </a:r>
                      <a:endParaRPr lang="en-US" sz="1600" b="1" dirty="0"/>
                    </a:p>
                  </a:txBody>
                  <a:tcPr/>
                </a:tc>
                <a:tc>
                  <a:txBody>
                    <a:bodyPr/>
                    <a:lstStyle/>
                    <a:p>
                      <a:r>
                        <a:rPr lang="en-US" sz="1600" b="0" dirty="0" smtClean="0">
                          <a:solidFill>
                            <a:schemeClr val="tx1"/>
                          </a:solidFill>
                        </a:rPr>
                        <a:t>Universal</a:t>
                      </a:r>
                      <a:endParaRPr lang="en-US" sz="1600" b="0" dirty="0">
                        <a:solidFill>
                          <a:schemeClr val="tx1"/>
                        </a:solidFill>
                      </a:endParaRPr>
                    </a:p>
                  </a:txBody>
                  <a:tcPr>
                    <a:solidFill>
                      <a:srgbClr val="DFCBCD"/>
                    </a:solidFill>
                  </a:tcPr>
                </a:tc>
                <a:tc>
                  <a:txBody>
                    <a:bodyPr/>
                    <a:lstStyle/>
                    <a:p>
                      <a:r>
                        <a:rPr lang="en-US" sz="1600" b="0" dirty="0" smtClean="0">
                          <a:solidFill>
                            <a:schemeClr val="tx1"/>
                          </a:solidFill>
                        </a:rPr>
                        <a:t>Element</a:t>
                      </a:r>
                      <a:endParaRPr lang="en-US" sz="1600" b="0" dirty="0">
                        <a:solidFill>
                          <a:schemeClr val="tx1"/>
                        </a:solidFill>
                      </a:endParaRPr>
                    </a:p>
                  </a:txBody>
                  <a:tcPr>
                    <a:solidFill>
                      <a:srgbClr val="DFCBCD"/>
                    </a:solidFill>
                  </a:tcPr>
                </a:tc>
                <a:tc>
                  <a:txBody>
                    <a:bodyPr/>
                    <a:lstStyle/>
                    <a:p>
                      <a:r>
                        <a:rPr lang="en-US" sz="1600" b="0" dirty="0" smtClean="0">
                          <a:solidFill>
                            <a:schemeClr val="tx1"/>
                          </a:solidFill>
                        </a:rPr>
                        <a:t>Attribute</a:t>
                      </a:r>
                      <a:endParaRPr lang="en-US" sz="1600" b="0" dirty="0">
                        <a:solidFill>
                          <a:schemeClr val="tx1"/>
                        </a:solidFill>
                      </a:endParaRPr>
                    </a:p>
                  </a:txBody>
                  <a:tcPr>
                    <a:solidFill>
                      <a:srgbClr val="DFCBCD"/>
                    </a:solidFill>
                  </a:tcPr>
                </a:tc>
                <a:tc>
                  <a:txBody>
                    <a:bodyPr/>
                    <a:lstStyle/>
                    <a:p>
                      <a:r>
                        <a:rPr lang="en-US" sz="1600" b="0" dirty="0" smtClean="0">
                          <a:solidFill>
                            <a:schemeClr val="tx1"/>
                          </a:solidFill>
                        </a:rPr>
                        <a:t>ID</a:t>
                      </a:r>
                      <a:endParaRPr lang="en-US" sz="1600" b="0" dirty="0">
                        <a:solidFill>
                          <a:schemeClr val="tx1"/>
                        </a:solidFill>
                      </a:endParaRPr>
                    </a:p>
                  </a:txBody>
                  <a:tcPr>
                    <a:solidFill>
                      <a:srgbClr val="DFCBCD"/>
                    </a:solidFill>
                  </a:tcPr>
                </a:tc>
                <a:tc>
                  <a:txBody>
                    <a:bodyPr/>
                    <a:lstStyle/>
                    <a:p>
                      <a:r>
                        <a:rPr lang="en-US" sz="1600" b="0" dirty="0" smtClean="0">
                          <a:solidFill>
                            <a:schemeClr val="tx1"/>
                          </a:solidFill>
                        </a:rPr>
                        <a:t>Inline</a:t>
                      </a:r>
                      <a:endParaRPr lang="en-US" sz="1600" b="0" dirty="0">
                        <a:solidFill>
                          <a:schemeClr val="tx1"/>
                        </a:solidFill>
                      </a:endParaRPr>
                    </a:p>
                  </a:txBody>
                  <a:tcPr>
                    <a:solidFill>
                      <a:srgbClr val="DFCBCD"/>
                    </a:solidFill>
                  </a:tcPr>
                </a:tc>
              </a:tr>
              <a:tr h="461218">
                <a:tc>
                  <a:txBody>
                    <a:bodyPr/>
                    <a:lstStyle/>
                    <a:p>
                      <a:r>
                        <a:rPr lang="en-US" sz="1600" b="1" dirty="0" smtClean="0">
                          <a:solidFill>
                            <a:schemeClr val="bg1"/>
                          </a:solidFill>
                        </a:rPr>
                        <a:t>Weight</a:t>
                      </a:r>
                      <a:endParaRPr lang="en-US" sz="1600" b="1" dirty="0">
                        <a:solidFill>
                          <a:schemeClr val="bg1"/>
                        </a:solidFill>
                      </a:endParaRPr>
                    </a:p>
                  </a:txBody>
                  <a:tcPr>
                    <a:solidFill>
                      <a:srgbClr val="9F002D"/>
                    </a:solidFill>
                  </a:tcPr>
                </a:tc>
                <a:tc>
                  <a:txBody>
                    <a:bodyPr/>
                    <a:lstStyle/>
                    <a:p>
                      <a:r>
                        <a:rPr lang="en-US" sz="1600" dirty="0" smtClean="0"/>
                        <a:t>0</a:t>
                      </a:r>
                      <a:endParaRPr lang="en-US" sz="1600" dirty="0"/>
                    </a:p>
                  </a:txBody>
                  <a:tcPr/>
                </a:tc>
                <a:tc>
                  <a:txBody>
                    <a:bodyPr/>
                    <a:lstStyle/>
                    <a:p>
                      <a:r>
                        <a:rPr lang="en-US" sz="1600" dirty="0" smtClean="0"/>
                        <a:t>1</a:t>
                      </a:r>
                      <a:endParaRPr lang="en-US" sz="1600" dirty="0"/>
                    </a:p>
                  </a:txBody>
                  <a:tcPr/>
                </a:tc>
                <a:tc>
                  <a:txBody>
                    <a:bodyPr/>
                    <a:lstStyle/>
                    <a:p>
                      <a:r>
                        <a:rPr lang="en-US" sz="1600" dirty="0" smtClean="0"/>
                        <a:t>10</a:t>
                      </a:r>
                      <a:endParaRPr lang="en-US" sz="1600" dirty="0"/>
                    </a:p>
                  </a:txBody>
                  <a:tcPr/>
                </a:tc>
                <a:tc>
                  <a:txBody>
                    <a:bodyPr/>
                    <a:lstStyle/>
                    <a:p>
                      <a:r>
                        <a:rPr lang="en-US" sz="1600" dirty="0" smtClean="0"/>
                        <a:t>100</a:t>
                      </a:r>
                      <a:endParaRPr lang="en-US" sz="1600" dirty="0"/>
                    </a:p>
                  </a:txBody>
                  <a:tcPr/>
                </a:tc>
                <a:tc>
                  <a:txBody>
                    <a:bodyPr/>
                    <a:lstStyle/>
                    <a:p>
                      <a:r>
                        <a:rPr lang="en-US" sz="1600" dirty="0" smtClean="0"/>
                        <a:t>1000</a:t>
                      </a:r>
                      <a:endParaRPr lang="en-US" sz="1600" dirty="0"/>
                    </a:p>
                  </a:txBody>
                  <a:tcPr/>
                </a:tc>
              </a:tr>
            </a:tbl>
          </a:graphicData>
        </a:graphic>
      </p:graphicFrame>
    </p:spTree>
    <p:extLst>
      <p:ext uri="{BB962C8B-B14F-4D97-AF65-F5344CB8AC3E}">
        <p14:creationId xmlns:p14="http://schemas.microsoft.com/office/powerpoint/2010/main" val="4195696622"/>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A5547237-B119-45CA-BEFC-A2DA2BDB03E7}">
  <ds:schemaRefs>
    <ds:schemaRef ds:uri="http://purl.org/dc/elements/1.1/"/>
    <ds:schemaRef ds:uri="http://purl.org/dc/dcmitype/"/>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CPT Course Module</Template>
  <TotalTime>6814</TotalTime>
  <Words>2727</Words>
  <Application>Microsoft Office PowerPoint</Application>
  <PresentationFormat>On-screen Show (4:3)</PresentationFormat>
  <Paragraphs>315</Paragraphs>
  <Slides>26</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 Black</vt:lpstr>
      <vt:lpstr>Calibri</vt:lpstr>
      <vt:lpstr>Consolas</vt:lpstr>
      <vt:lpstr>Franklin Gothic Demi Cond</vt:lpstr>
      <vt:lpstr>Lucida Console</vt:lpstr>
      <vt:lpstr>Wingdings</vt:lpstr>
      <vt:lpstr>CPT Course Module</vt:lpstr>
      <vt:lpstr>Using CSS in SharePoint 2013</vt:lpstr>
      <vt:lpstr>Agenda</vt:lpstr>
      <vt:lpstr>CSS</vt:lpstr>
      <vt:lpstr>How is CSS applied to HTML?</vt:lpstr>
      <vt:lpstr>Style sheets are made up of Rules</vt:lpstr>
      <vt:lpstr>Common Types of Selectors</vt:lpstr>
      <vt:lpstr>Common Declarations</vt:lpstr>
      <vt:lpstr>Expanding your CSS</vt:lpstr>
      <vt:lpstr>Specificity</vt:lpstr>
      <vt:lpstr>When to Use CSS</vt:lpstr>
      <vt:lpstr>Agenda</vt:lpstr>
      <vt:lpstr>CSS in SharePoint</vt:lpstr>
      <vt:lpstr>Rules for Working with SharePoint’s CSS</vt:lpstr>
      <vt:lpstr>Agenda</vt:lpstr>
      <vt:lpstr>Getting Started with a Custom CSS</vt:lpstr>
      <vt:lpstr>Styling SharePoint with a Custom CSS</vt:lpstr>
      <vt:lpstr>Agenda</vt:lpstr>
      <vt:lpstr>Browser Developer Tools</vt:lpstr>
      <vt:lpstr>IE Developer Tools </vt:lpstr>
      <vt:lpstr>Firefox Firebug</vt:lpstr>
      <vt:lpstr>Chrome Developer Tools</vt:lpstr>
      <vt:lpstr>Browser Developer Tools</vt:lpstr>
      <vt:lpstr>Agenda</vt:lpstr>
      <vt:lpstr>Best Practices</vt:lpstr>
      <vt:lpstr>What About CSS3? </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CSS in SharePoint 2013</dc:title>
  <dc:creator>Windows User</dc:creator>
  <cp:lastModifiedBy>Ted Pattison</cp:lastModifiedBy>
  <cp:revision>121</cp:revision>
  <dcterms:created xsi:type="dcterms:W3CDTF">2012-07-07T16:17:22Z</dcterms:created>
  <dcterms:modified xsi:type="dcterms:W3CDTF">2014-01-30T15:14:48Z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