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7"/>
  </p:notesMasterIdLst>
  <p:handoutMasterIdLst>
    <p:handoutMasterId r:id="rId48"/>
  </p:handoutMasterIdLst>
  <p:sldIdLst>
    <p:sldId id="279" r:id="rId6"/>
    <p:sldId id="354" r:id="rId7"/>
    <p:sldId id="362" r:id="rId8"/>
    <p:sldId id="381" r:id="rId9"/>
    <p:sldId id="361" r:id="rId10"/>
    <p:sldId id="387" r:id="rId11"/>
    <p:sldId id="410" r:id="rId12"/>
    <p:sldId id="383" r:id="rId13"/>
    <p:sldId id="384" r:id="rId14"/>
    <p:sldId id="385" r:id="rId15"/>
    <p:sldId id="360" r:id="rId16"/>
    <p:sldId id="398" r:id="rId17"/>
    <p:sldId id="399" r:id="rId18"/>
    <p:sldId id="400" r:id="rId19"/>
    <p:sldId id="401" r:id="rId20"/>
    <p:sldId id="402" r:id="rId21"/>
    <p:sldId id="373" r:id="rId22"/>
    <p:sldId id="386" r:id="rId23"/>
    <p:sldId id="388" r:id="rId24"/>
    <p:sldId id="364" r:id="rId25"/>
    <p:sldId id="368" r:id="rId26"/>
    <p:sldId id="369" r:id="rId27"/>
    <p:sldId id="370" r:id="rId28"/>
    <p:sldId id="371" r:id="rId29"/>
    <p:sldId id="372" r:id="rId30"/>
    <p:sldId id="390" r:id="rId31"/>
    <p:sldId id="395" r:id="rId32"/>
    <p:sldId id="411" r:id="rId33"/>
    <p:sldId id="396" r:id="rId34"/>
    <p:sldId id="393" r:id="rId35"/>
    <p:sldId id="397" r:id="rId36"/>
    <p:sldId id="377" r:id="rId37"/>
    <p:sldId id="391" r:id="rId38"/>
    <p:sldId id="376" r:id="rId39"/>
    <p:sldId id="404" r:id="rId40"/>
    <p:sldId id="405" r:id="rId41"/>
    <p:sldId id="406" r:id="rId42"/>
    <p:sldId id="408" r:id="rId43"/>
    <p:sldId id="407" r:id="rId44"/>
    <p:sldId id="409" r:id="rId45"/>
    <p:sldId id="392"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800000"/>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53" autoAdjust="0"/>
  </p:normalViewPr>
  <p:slideViewPr>
    <p:cSldViewPr>
      <p:cViewPr varScale="1">
        <p:scale>
          <a:sx n="81" d="100"/>
          <a:sy n="81" d="100"/>
        </p:scale>
        <p:origin x="1258" y="58"/>
      </p:cViewPr>
      <p:guideLst>
        <p:guide orient="horz" pos="2160"/>
        <p:guide pos="2880"/>
      </p:guideLst>
    </p:cSldViewPr>
  </p:slideViewPr>
  <p:notesTextViewPr>
    <p:cViewPr>
      <p:scale>
        <a:sx n="150" d="100"/>
        <a:sy n="150" d="100"/>
      </p:scale>
      <p:origin x="0" y="0"/>
    </p:cViewPr>
  </p:notesTextViewPr>
  <p:sorterViewPr>
    <p:cViewPr varScale="1">
      <p:scale>
        <a:sx n="1" d="1"/>
        <a:sy n="1" d="1"/>
      </p:scale>
      <p:origin x="0" y="-1723"/>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module discusses essential similarities and differences between Team sites and Publishing sites. You will learn how to create and utilize site columns and content types to track content in a SharePoint list. You will also be given an overview of the Publishing features in SharePoint 2013 and learn how the SharePoint publishing scheme is based on publishing pages and page layouts. The module will also discusses the differences between how navigation is configured in a Team site versus a Publishing site.</a:t>
            </a:r>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474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0718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969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238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design the content for a new a publishing site collection, you construct site hierarchy by adding child sites. Each site that is added gets a landing page inside the Pages document library named default.aspx. By default, this landing page is configured as the home page for the new child site. Once you have created a new site, you then add extra publishing pages as needed.</a:t>
            </a:r>
          </a:p>
          <a:p>
            <a:endParaRPr lang="en-US" dirty="0" smtClean="0"/>
          </a:p>
          <a:p>
            <a:r>
              <a:rPr lang="en-US" dirty="0" smtClean="0"/>
              <a:t>Starting with SharePoint 2010,  </a:t>
            </a:r>
            <a:r>
              <a:rPr lang="en-US" dirty="0"/>
              <a:t>p</a:t>
            </a:r>
            <a:r>
              <a:rPr lang="en-US" dirty="0" smtClean="0"/>
              <a:t>ublishing sites support adding new publishing pages to folders created inside the Pages document library. By using folders efficiently, you can scale a single publishing site to contain 100s or even 1000s of pages. However, it should be noted that some of the stock functionality such a having SharePoint 2010 automatically provide navigational  menus to publishing pages is only available to publishing pages at the root of the Pages document library.</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32</a:t>
            </a:fld>
            <a:endParaRPr lang="en-US" dirty="0"/>
          </a:p>
        </p:txBody>
      </p:sp>
    </p:spTree>
    <p:extLst>
      <p:ext uri="{BB962C8B-B14F-4D97-AF65-F5344CB8AC3E}">
        <p14:creationId xmlns:p14="http://schemas.microsoft.com/office/powerpoint/2010/main" val="5309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352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design the hierarchy of sites and pages, you are also committing to the structure which determines the URL to each page. The slide above shows a hierarchy of sites where different types of products have been factored out into their own child sites such as Trains and Planes. This adds the product category into the URL of each product pages and provides a better way to take advantage of the out-of-the-box support for navigation. </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34</a:t>
            </a:fld>
            <a:endParaRPr lang="en-US" dirty="0"/>
          </a:p>
        </p:txBody>
      </p:sp>
    </p:spTree>
    <p:extLst>
      <p:ext uri="{BB962C8B-B14F-4D97-AF65-F5344CB8AC3E}">
        <p14:creationId xmlns:p14="http://schemas.microsoft.com/office/powerpoint/2010/main" val="2790508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698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All user-generated content resides in SharePoint sites. The primary types</a:t>
            </a:r>
            <a:r>
              <a:rPr lang="en-US" baseline="0" dirty="0" smtClean="0"/>
              <a:t> of content include items within lists and documents inside document libraries. However, there are other forms of user-generated content as well such as customization data and personalization data tracked by server-side web parts as well. </a:t>
            </a:r>
          </a:p>
          <a:p>
            <a:endParaRPr lang="en-US" baseline="0" dirty="0" smtClean="0"/>
          </a:p>
          <a:p>
            <a:r>
              <a:rPr lang="en-US" baseline="0" dirty="0" smtClean="0"/>
              <a:t>Sites are grouped into site collections. Whenever a site is created, it is always created within a scope of a specific site collection. Furthermore, each site collection is associated with exactly one content database which is used to store the content of all the sites inside.</a:t>
            </a:r>
          </a:p>
          <a:p>
            <a:endParaRPr lang="en-US" baseline="0" dirty="0" smtClean="0"/>
          </a:p>
          <a:p>
            <a:r>
              <a:rPr lang="en-US" baseline="0" dirty="0" smtClean="0"/>
              <a:t>Each site collection must have exactly one site referred to as the “top-level” or “root” site. The URL of the top-level site is always the same as the URL of the site collection. A site collection may additionally contain child sites below the root site. Child sites can be nested within other child sites within a site collection resulting in the creation of a site hierarchy. While SharePoint supports nested child sites more than 10 levels in depth, experience has taught the SharePoint community that creating deep site hierarchies can be very hard to manage and to scale. </a:t>
            </a:r>
          </a:p>
          <a:p>
            <a:endParaRPr lang="en-US" baseline="0" dirty="0" smtClean="0"/>
          </a:p>
          <a:p>
            <a:r>
              <a:rPr lang="en-US" sz="2200" dirty="0"/>
              <a:t>A key reason why the SharePoint architecture requires that sites are always partitioned into site collections has to do with security. More specifically, s</a:t>
            </a:r>
            <a:r>
              <a:rPr lang="en-US" sz="1800" dirty="0"/>
              <a:t>ite collections provide a scope for administrative privileges. If you are configured as the site collection administrator (aka site collection owner), you are guaranteed to have full administrative control over all the sites inside. </a:t>
            </a:r>
            <a:endParaRPr lang="en-US" baseline="0" dirty="0" smtClean="0"/>
          </a:p>
        </p:txBody>
      </p:sp>
      <p:sp>
        <p:nvSpPr>
          <p:cNvPr id="4" name="Header Placeholder 3"/>
          <p:cNvSpPr>
            <a:spLocks noGrp="1"/>
          </p:cNvSpPr>
          <p:nvPr>
            <p:ph type="hdr" sz="quarter" idx="10"/>
          </p:nvPr>
        </p:nvSpPr>
        <p:spPr>
          <a:xfrm>
            <a:off x="1" y="1"/>
            <a:ext cx="3955872" cy="304362"/>
          </a:xfrm>
          <a:prstGeom prst="rect">
            <a:avLst/>
          </a:prstGeom>
        </p:spPr>
        <p:txBody>
          <a:bodyPr lIns="86355" tIns="43178" rIns="86355" bIns="43178"/>
          <a:lstStyle/>
          <a:p>
            <a:r>
              <a:rPr lang="en-US" smtClean="0"/>
              <a:t>Cram Session for SharePoint Server 2013 Administration Certification Exams</a:t>
            </a:r>
            <a:endParaRPr lang="en-US"/>
          </a:p>
        </p:txBody>
      </p:sp>
      <p:sp>
        <p:nvSpPr>
          <p:cNvPr id="6" name="Footer Placeholder 5"/>
          <p:cNvSpPr>
            <a:spLocks noGrp="1"/>
          </p:cNvSpPr>
          <p:nvPr>
            <p:ph type="ftr" sz="quarter" idx="12"/>
          </p:nvPr>
        </p:nvSpPr>
        <p:spPr>
          <a:xfrm>
            <a:off x="0" y="8826493"/>
            <a:ext cx="3879798" cy="302778"/>
          </a:xfrm>
          <a:prstGeom prst="rect">
            <a:avLst/>
          </a:prstGeom>
        </p:spPr>
        <p:txBody>
          <a:bodyPr lIns="86355" tIns="43178" rIns="86355" bIns="43178"/>
          <a:lstStyle/>
          <a:p>
            <a:r>
              <a:rPr lang="en-US" smtClean="0"/>
              <a:t>© Critical Path Training 2013 - All Rights Rerved</a:t>
            </a:r>
            <a:endParaRPr lang="en-US"/>
          </a:p>
        </p:txBody>
      </p:sp>
      <p:sp>
        <p:nvSpPr>
          <p:cNvPr id="7" name="Slide Number Placeholder 6"/>
          <p:cNvSpPr>
            <a:spLocks noGrp="1"/>
          </p:cNvSpPr>
          <p:nvPr>
            <p:ph type="sldNum" sz="quarter" idx="13"/>
          </p:nvPr>
        </p:nvSpPr>
        <p:spPr>
          <a:xfrm>
            <a:off x="3878213" y="8826492"/>
            <a:ext cx="2966904" cy="302778"/>
          </a:xfrm>
          <a:prstGeom prst="rect">
            <a:avLst/>
          </a:prstGeom>
        </p:spPr>
        <p:txBody>
          <a:bodyPr lIns="86355" tIns="43178" rIns="86355" bIns="43178"/>
          <a:lstStyle/>
          <a:p>
            <a:r>
              <a:rPr lang="en-US" smtClean="0"/>
              <a:t>01-</a:t>
            </a:r>
            <a:fld id="{073E6628-0705-4E34-90AA-D61A964D0AFD}" type="slidenum">
              <a:rPr lang="en-US" smtClean="0"/>
              <a:pPr/>
              <a:t>4</a:t>
            </a:fld>
            <a:endParaRPr lang="en-US"/>
          </a:p>
        </p:txBody>
      </p:sp>
    </p:spTree>
    <p:extLst>
      <p:ext uri="{BB962C8B-B14F-4D97-AF65-F5344CB8AC3E}">
        <p14:creationId xmlns:p14="http://schemas.microsoft.com/office/powerpoint/2010/main" val="354704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808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users are given the role as “site administrator”. Quite often this means that the user has been assigned the permissions of a site collection administrator. In some scenarios, the IT staff within a company</a:t>
            </a:r>
            <a:r>
              <a:rPr lang="en-US" baseline="0" dirty="0" smtClean="0"/>
              <a:t> may elect to use a more elaborate security configuration where business users are never configured as site collection administrators, but instead they are assigned less-powerful administrative permissions on one or more sites within a site collection. In either case, these users will be responsible for certain administrative duties at the site level.</a:t>
            </a:r>
          </a:p>
          <a:p>
            <a:endParaRPr lang="en-US" baseline="0" dirty="0" smtClean="0"/>
          </a:p>
          <a:p>
            <a:r>
              <a:rPr lang="en-US" baseline="0" dirty="0" smtClean="0"/>
              <a:t>Each site contains a site settings page (</a:t>
            </a:r>
            <a:r>
              <a:rPr lang="en-US" b="1" baseline="0" dirty="0" smtClean="0"/>
              <a:t>[</a:t>
            </a:r>
            <a:r>
              <a:rPr lang="en-US" b="1" baseline="0" dirty="0" err="1" smtClean="0"/>
              <a:t>site_url</a:t>
            </a:r>
            <a:r>
              <a:rPr lang="en-US" b="1" baseline="0" dirty="0" smtClean="0"/>
              <a:t>]_layouts/settings.aspx</a:t>
            </a:r>
            <a:r>
              <a:rPr lang="en-US" baseline="0" dirty="0" smtClean="0"/>
              <a:t>) which provides links to administrative pages which make it possible to perform common administrative tasks at the site level. The site settings page of the top-level site also contains links to pages which are used to perform administrative tasks on the site collection as a whole.</a:t>
            </a:r>
            <a:endParaRPr lang="en-US" dirty="0"/>
          </a:p>
        </p:txBody>
      </p:sp>
    </p:spTree>
    <p:extLst>
      <p:ext uri="{BB962C8B-B14F-4D97-AF65-F5344CB8AC3E}">
        <p14:creationId xmlns:p14="http://schemas.microsoft.com/office/powerpoint/2010/main" val="160120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4186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site column represents the definition for a reusable column templates. Each site column defines an underlying field type for column value, a default value and the rendering characteristics for that field type. For example, a site column based on the underlying field type of Currency can define the formatting in terms of US Dollars.</a:t>
            </a:r>
          </a:p>
          <a:p>
            <a:endParaRPr lang="en-US" dirty="0" smtClean="0"/>
          </a:p>
          <a:p>
            <a:r>
              <a:rPr lang="en-US" dirty="0" smtClean="0"/>
              <a:t>Each site has its own Site Column Gallery. This is true of both top level sites as well as child sites. A site column in the site column gallery is available for use in the current site and in child sites below in the site hierarchy. A site column in the site column gallery of the top-level site is available for use throughout the entire site collection.</a:t>
            </a:r>
          </a:p>
          <a:p>
            <a:endParaRPr lang="en-US" dirty="0" smtClean="0"/>
          </a:p>
          <a:p>
            <a:endParaRPr lang="en-US" dirty="0"/>
          </a:p>
        </p:txBody>
      </p:sp>
    </p:spTree>
    <p:extLst>
      <p:ext uri="{BB962C8B-B14F-4D97-AF65-F5344CB8AC3E}">
        <p14:creationId xmlns:p14="http://schemas.microsoft.com/office/powerpoint/2010/main" val="114434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content type is a reusable template of site columns used for an item or document. Since we are concentrating on publishing sites in this course,  we are interested in content types that are used behind the Pages document library.</a:t>
            </a:r>
          </a:p>
          <a:p>
            <a:endParaRPr lang="en-US" dirty="0" smtClean="0"/>
          </a:p>
          <a:p>
            <a:r>
              <a:rPr lang="en-US" dirty="0" smtClean="0"/>
              <a:t>Each content type lives in a large hierarchy of content types and therefore must be defined with a parent content type. The content type inherits a set of site columns from its parent content type and can add more of its own.</a:t>
            </a:r>
          </a:p>
          <a:p>
            <a:endParaRPr lang="en-US" dirty="0"/>
          </a:p>
          <a:p>
            <a:r>
              <a:rPr lang="en-US" dirty="0" smtClean="0"/>
              <a:t>Just like site columns, content types are tracked in a content type gallery. Each site within a site collection has its own Content Type Gallery. Content types in a content type gallery are available in the current site as well as in child sites below in the sire hierarchy. Content types that have been added to the content type gallery of the top-level site are available for use throughout the current site collection.</a:t>
            </a:r>
          </a:p>
          <a:p>
            <a:endParaRPr lang="en-US" dirty="0" smtClean="0"/>
          </a:p>
          <a:p>
            <a:endParaRPr lang="en-US" dirty="0"/>
          </a:p>
        </p:txBody>
      </p:sp>
    </p:spTree>
    <p:extLst>
      <p:ext uri="{BB962C8B-B14F-4D97-AF65-F5344CB8AC3E}">
        <p14:creationId xmlns:p14="http://schemas.microsoft.com/office/powerpoint/2010/main" val="608458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4828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ingtiptoys.com/Pages/default.aspx" TargetMode="External"/><Relationship Id="rId7" Type="http://schemas.openxmlformats.org/officeDocument/2006/relationships/hyperlink" Target="http://www.wingtiptoys.com/Pages/contac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wingtiptoys.com/Products/Trains/Pages/train1.aspx" TargetMode="External"/><Relationship Id="rId5" Type="http://schemas.openxmlformats.org/officeDocument/2006/relationships/hyperlink" Target="http://www.wingtiptoys.com/Products/Pages/defaulkt.aspx" TargetMode="External"/><Relationship Id="rId4" Type="http://schemas.openxmlformats.org/officeDocument/2006/relationships/hyperlink" Target="http://www.wingtiptoys.com/Locations/Pages/Tampa.aspx"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Sites Versus Publishing Sites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2848162" y="3048000"/>
            <a:ext cx="4714875" cy="3200400"/>
          </a:xfrm>
          <a:prstGeom prst="rect">
            <a:avLst/>
          </a:prstGeom>
          <a:ln>
            <a:solidFill>
              <a:schemeClr val="bg1">
                <a:lumMod val="50000"/>
              </a:schemeClr>
            </a:solidFill>
          </a:ln>
        </p:spPr>
      </p:pic>
      <p:pic>
        <p:nvPicPr>
          <p:cNvPr id="17" name="Picture 16"/>
          <p:cNvPicPr>
            <a:picLocks noChangeAspect="1"/>
          </p:cNvPicPr>
          <p:nvPr/>
        </p:nvPicPr>
        <p:blipFill>
          <a:blip r:embed="rId3"/>
          <a:stretch>
            <a:fillRect/>
          </a:stretch>
        </p:blipFill>
        <p:spPr>
          <a:xfrm>
            <a:off x="4085396" y="3572739"/>
            <a:ext cx="4739211" cy="302983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Managing Features</a:t>
            </a:r>
            <a:endParaRPr lang="en-US" dirty="0"/>
          </a:p>
        </p:txBody>
      </p:sp>
      <p:sp>
        <p:nvSpPr>
          <p:cNvPr id="3" name="Content Placeholder 2"/>
          <p:cNvSpPr>
            <a:spLocks noGrp="1"/>
          </p:cNvSpPr>
          <p:nvPr>
            <p:ph idx="1"/>
          </p:nvPr>
        </p:nvSpPr>
        <p:spPr/>
        <p:txBody>
          <a:bodyPr/>
          <a:lstStyle/>
          <a:p>
            <a:r>
              <a:rPr lang="en-US" dirty="0" smtClean="0"/>
              <a:t>Site collection administrator can activate features</a:t>
            </a:r>
          </a:p>
          <a:p>
            <a:pPr lvl="1"/>
            <a:r>
              <a:rPr lang="en-US" dirty="0" smtClean="0"/>
              <a:t>Some features activate at site (aka web) level</a:t>
            </a:r>
          </a:p>
          <a:p>
            <a:pPr lvl="1"/>
            <a:r>
              <a:rPr lang="en-US" dirty="0" smtClean="0"/>
              <a:t>Other features activate at site collection level</a:t>
            </a:r>
            <a:endParaRPr lang="en-US" dirty="0"/>
          </a:p>
        </p:txBody>
      </p:sp>
      <p:grpSp>
        <p:nvGrpSpPr>
          <p:cNvPr id="9" name="Group 8"/>
          <p:cNvGrpSpPr/>
          <p:nvPr/>
        </p:nvGrpSpPr>
        <p:grpSpPr>
          <a:xfrm>
            <a:off x="323124" y="3167433"/>
            <a:ext cx="2188840" cy="3219951"/>
            <a:chOff x="1600200" y="3048000"/>
            <a:chExt cx="2282151" cy="3477169"/>
          </a:xfrm>
        </p:grpSpPr>
        <p:pic>
          <p:nvPicPr>
            <p:cNvPr id="4" name="Picture 3"/>
            <p:cNvPicPr>
              <a:picLocks noChangeAspect="1"/>
            </p:cNvPicPr>
            <p:nvPr/>
          </p:nvPicPr>
          <p:blipFill>
            <a:blip r:embed="rId4"/>
            <a:stretch>
              <a:fillRect/>
            </a:stretch>
          </p:blipFill>
          <p:spPr>
            <a:xfrm>
              <a:off x="1600200" y="3048000"/>
              <a:ext cx="2282151" cy="3477169"/>
            </a:xfrm>
            <a:prstGeom prst="rect">
              <a:avLst/>
            </a:prstGeom>
            <a:ln>
              <a:solidFill>
                <a:schemeClr val="bg1">
                  <a:lumMod val="50000"/>
                </a:schemeClr>
              </a:solidFill>
            </a:ln>
          </p:spPr>
        </p:pic>
        <p:sp>
          <p:nvSpPr>
            <p:cNvPr id="7" name="Rounded Rectangle 6"/>
            <p:cNvSpPr/>
            <p:nvPr/>
          </p:nvSpPr>
          <p:spPr>
            <a:xfrm>
              <a:off x="1828800" y="3352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ounded Rectangle 7"/>
            <p:cNvSpPr/>
            <p:nvPr/>
          </p:nvSpPr>
          <p:spPr>
            <a:xfrm>
              <a:off x="1828800" y="5638800"/>
              <a:ext cx="1371600" cy="152400"/>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1" name="Straight Arrow Connector 10"/>
          <p:cNvCxnSpPr/>
          <p:nvPr/>
        </p:nvCxnSpPr>
        <p:spPr>
          <a:xfrm flipV="1">
            <a:off x="1784812" y="3351146"/>
            <a:ext cx="1063350" cy="169104"/>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772915" y="3962400"/>
            <a:ext cx="2418085" cy="167474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12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Contents of a Team Site</a:t>
            </a:r>
            <a:endParaRPr lang="en-US" dirty="0"/>
          </a:p>
        </p:txBody>
      </p:sp>
      <p:sp>
        <p:nvSpPr>
          <p:cNvPr id="6" name="Content Placeholder 5"/>
          <p:cNvSpPr>
            <a:spLocks noGrp="1"/>
          </p:cNvSpPr>
          <p:nvPr>
            <p:ph idx="1"/>
          </p:nvPr>
        </p:nvSpPr>
        <p:spPr/>
        <p:txBody>
          <a:bodyPr>
            <a:normAutofit/>
          </a:bodyPr>
          <a:lstStyle/>
          <a:p>
            <a:r>
              <a:rPr lang="en-US" sz="2000" dirty="0" smtClean="0"/>
              <a:t>Team site contains standard set of document libraries</a:t>
            </a:r>
          </a:p>
          <a:p>
            <a:pPr lvl="1"/>
            <a:r>
              <a:rPr lang="en-US" sz="1800" b="1" dirty="0" smtClean="0"/>
              <a:t>Documents</a:t>
            </a:r>
            <a:r>
              <a:rPr lang="en-US" sz="1800" dirty="0" smtClean="0"/>
              <a:t> is a library for storing business documents</a:t>
            </a:r>
          </a:p>
          <a:p>
            <a:pPr lvl="1"/>
            <a:r>
              <a:rPr lang="en-US" sz="1800" b="1" dirty="0" smtClean="0"/>
              <a:t>Site Pages</a:t>
            </a:r>
            <a:r>
              <a:rPr lang="en-US" sz="1800" dirty="0" smtClean="0"/>
              <a:t> is a wiki page library for adding site content</a:t>
            </a:r>
          </a:p>
          <a:p>
            <a:pPr lvl="1"/>
            <a:r>
              <a:rPr lang="en-US" sz="1800" b="1" dirty="0" smtClean="0"/>
              <a:t>Site Assets</a:t>
            </a:r>
            <a:r>
              <a:rPr lang="en-US" sz="1800" dirty="0" smtClean="0"/>
              <a:t> is a library for storing files (e.g. images) uploaded by users</a:t>
            </a:r>
          </a:p>
          <a:p>
            <a:r>
              <a:rPr lang="en-US" sz="2000" dirty="0" smtClean="0"/>
              <a:t>Team site that is top-level site has a few more libraries</a:t>
            </a:r>
          </a:p>
          <a:p>
            <a:pPr lvl="1"/>
            <a:r>
              <a:rPr lang="en-US" sz="1800" b="1" dirty="0" smtClean="0"/>
              <a:t>Style Library</a:t>
            </a:r>
            <a:r>
              <a:rPr lang="en-US" sz="1800" dirty="0" smtClean="0"/>
              <a:t> - used to store files like images, CSS files and XSLT files</a:t>
            </a:r>
          </a:p>
          <a:p>
            <a:pPr lvl="1"/>
            <a:r>
              <a:rPr lang="en-US" sz="1800" b="1" dirty="0" smtClean="0"/>
              <a:t>Form Templates</a:t>
            </a:r>
            <a:r>
              <a:rPr lang="en-US" sz="1800" dirty="0" smtClean="0"/>
              <a:t> - used by InfoPath Services to store form templates</a:t>
            </a:r>
            <a:endParaRPr lang="en-US" sz="1800" dirty="0"/>
          </a:p>
          <a:p>
            <a:endParaRPr lang="en-US" sz="2000" dirty="0" smtClean="0"/>
          </a:p>
        </p:txBody>
      </p:sp>
      <p:pic>
        <p:nvPicPr>
          <p:cNvPr id="3" name="Picture 2"/>
          <p:cNvPicPr>
            <a:picLocks noChangeAspect="1"/>
          </p:cNvPicPr>
          <p:nvPr/>
        </p:nvPicPr>
        <p:blipFill>
          <a:blip r:embed="rId2"/>
          <a:stretch>
            <a:fillRect/>
          </a:stretch>
        </p:blipFill>
        <p:spPr>
          <a:xfrm>
            <a:off x="1524000" y="4191000"/>
            <a:ext cx="6477000" cy="2393129"/>
          </a:xfrm>
          <a:prstGeom prst="rect">
            <a:avLst/>
          </a:prstGeom>
          <a:solidFill>
            <a:schemeClr val="tx1">
              <a:lumMod val="50000"/>
              <a:lumOff val="50000"/>
            </a:schemeClr>
          </a:solidFill>
          <a:ln>
            <a:solidFill>
              <a:schemeClr val="bg1">
                <a:lumMod val="50000"/>
              </a:schemeClr>
            </a:solidFill>
          </a:ln>
        </p:spPr>
      </p:pic>
    </p:spTree>
    <p:extLst>
      <p:ext uri="{BB962C8B-B14F-4D97-AF65-F5344CB8AC3E}">
        <p14:creationId xmlns:p14="http://schemas.microsoft.com/office/powerpoint/2010/main" val="2450347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Site Pages Library</a:t>
            </a:r>
            <a:endParaRPr lang="en-US" dirty="0"/>
          </a:p>
        </p:txBody>
      </p:sp>
      <p:sp>
        <p:nvSpPr>
          <p:cNvPr id="3" name="Content Placeholder 2"/>
          <p:cNvSpPr>
            <a:spLocks noGrp="1"/>
          </p:cNvSpPr>
          <p:nvPr>
            <p:ph idx="1"/>
          </p:nvPr>
        </p:nvSpPr>
        <p:spPr/>
        <p:txBody>
          <a:bodyPr>
            <a:normAutofit/>
          </a:bodyPr>
          <a:lstStyle/>
          <a:p>
            <a:r>
              <a:rPr lang="en-US" sz="2400" dirty="0" smtClean="0"/>
              <a:t>New pages usually added to Site Page Library</a:t>
            </a:r>
          </a:p>
          <a:p>
            <a:pPr lvl="1"/>
            <a:r>
              <a:rPr lang="en-US" sz="2000" b="1" dirty="0" smtClean="0"/>
              <a:t>Home.aspx</a:t>
            </a:r>
            <a:r>
              <a:rPr lang="en-US" sz="2000" dirty="0" smtClean="0"/>
              <a:t> wiki page automatically added as welcome page</a:t>
            </a:r>
          </a:p>
          <a:p>
            <a:pPr lvl="1"/>
            <a:r>
              <a:rPr lang="en-US" sz="2000" b="1" dirty="0" smtClean="0"/>
              <a:t>How To User This Library.aspx</a:t>
            </a:r>
            <a:r>
              <a:rPr lang="en-US" sz="2000" dirty="0" smtClean="0"/>
              <a:t> page provides wiki syntax</a:t>
            </a:r>
          </a:p>
          <a:p>
            <a:pPr lvl="1"/>
            <a:r>
              <a:rPr lang="en-US" sz="2000" dirty="0" smtClean="0"/>
              <a:t>Other pages can be created in ad hoc manner</a:t>
            </a:r>
            <a:endParaRPr lang="en-US" sz="2000" dirty="0"/>
          </a:p>
        </p:txBody>
      </p:sp>
      <p:pic>
        <p:nvPicPr>
          <p:cNvPr id="4" name="Picture 3"/>
          <p:cNvPicPr>
            <a:picLocks noChangeAspect="1"/>
          </p:cNvPicPr>
          <p:nvPr/>
        </p:nvPicPr>
        <p:blipFill>
          <a:blip r:embed="rId2"/>
          <a:stretch>
            <a:fillRect/>
          </a:stretch>
        </p:blipFill>
        <p:spPr>
          <a:xfrm>
            <a:off x="997743" y="3048000"/>
            <a:ext cx="7148513" cy="3100383"/>
          </a:xfrm>
          <a:prstGeom prst="rect">
            <a:avLst/>
          </a:prstGeom>
          <a:ln>
            <a:solidFill>
              <a:schemeClr val="tx1">
                <a:lumMod val="50000"/>
                <a:lumOff val="50000"/>
              </a:schemeClr>
            </a:solidFill>
          </a:ln>
        </p:spPr>
      </p:pic>
    </p:spTree>
    <p:extLst>
      <p:ext uri="{BB962C8B-B14F-4D97-AF65-F5344CB8AC3E}">
        <p14:creationId xmlns:p14="http://schemas.microsoft.com/office/powerpoint/2010/main" val="792451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Pages to the Site Pages Library</a:t>
            </a:r>
            <a:endParaRPr lang="en-US" dirty="0"/>
          </a:p>
        </p:txBody>
      </p:sp>
      <p:sp>
        <p:nvSpPr>
          <p:cNvPr id="3" name="Content Placeholder 2"/>
          <p:cNvSpPr>
            <a:spLocks noGrp="1"/>
          </p:cNvSpPr>
          <p:nvPr>
            <p:ph idx="1"/>
          </p:nvPr>
        </p:nvSpPr>
        <p:spPr/>
        <p:txBody>
          <a:bodyPr>
            <a:normAutofit/>
          </a:bodyPr>
          <a:lstStyle/>
          <a:p>
            <a:r>
              <a:rPr lang="en-US" sz="2400" dirty="0" smtClean="0"/>
              <a:t>Site Pages library support creating two types of pages</a:t>
            </a:r>
          </a:p>
          <a:p>
            <a:pPr lvl="1"/>
            <a:r>
              <a:rPr lang="en-US" sz="2000" dirty="0" smtClean="0"/>
              <a:t>Wiki Pages</a:t>
            </a:r>
          </a:p>
          <a:p>
            <a:pPr lvl="1"/>
            <a:r>
              <a:rPr lang="en-US" sz="2000" dirty="0" smtClean="0"/>
              <a:t>Web Part Pages</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r>
              <a:rPr lang="en-US" sz="2000" b="1" dirty="0" smtClean="0"/>
              <a:t>Add a page</a:t>
            </a:r>
            <a:r>
              <a:rPr lang="en-US" sz="2000" dirty="0" smtClean="0"/>
              <a:t> command in </a:t>
            </a:r>
            <a:r>
              <a:rPr lang="en-US" sz="2000" b="1" dirty="0" smtClean="0"/>
              <a:t>Site Actions</a:t>
            </a:r>
            <a:r>
              <a:rPr lang="en-US" sz="2000" dirty="0" smtClean="0"/>
              <a:t> creates new new wiki page</a:t>
            </a:r>
            <a:endParaRPr lang="en-US" sz="2000" dirty="0"/>
          </a:p>
        </p:txBody>
      </p:sp>
      <p:pic>
        <p:nvPicPr>
          <p:cNvPr id="4" name="Picture 3"/>
          <p:cNvPicPr>
            <a:picLocks noChangeAspect="1"/>
          </p:cNvPicPr>
          <p:nvPr/>
        </p:nvPicPr>
        <p:blipFill>
          <a:blip r:embed="rId2"/>
          <a:stretch>
            <a:fillRect/>
          </a:stretch>
        </p:blipFill>
        <p:spPr>
          <a:xfrm>
            <a:off x="1295400" y="2743200"/>
            <a:ext cx="5105400" cy="1712960"/>
          </a:xfrm>
          <a:prstGeom prst="rect">
            <a:avLst/>
          </a:prstGeom>
          <a:ln>
            <a:solidFill>
              <a:schemeClr val="tx1">
                <a:lumMod val="50000"/>
                <a:lumOff val="50000"/>
              </a:schemeClr>
            </a:solidFill>
          </a:ln>
        </p:spPr>
      </p:pic>
      <p:pic>
        <p:nvPicPr>
          <p:cNvPr id="5" name="Picture 4"/>
          <p:cNvPicPr>
            <a:picLocks noChangeAspect="1"/>
          </p:cNvPicPr>
          <p:nvPr/>
        </p:nvPicPr>
        <p:blipFill>
          <a:blip r:embed="rId3"/>
          <a:stretch>
            <a:fillRect/>
          </a:stretch>
        </p:blipFill>
        <p:spPr>
          <a:xfrm>
            <a:off x="1270246" y="4989560"/>
            <a:ext cx="2099313" cy="1639840"/>
          </a:xfrm>
          <a:prstGeom prst="rect">
            <a:avLst/>
          </a:prstGeom>
        </p:spPr>
      </p:pic>
      <p:sp>
        <p:nvSpPr>
          <p:cNvPr id="6" name="Left Arrow 5"/>
          <p:cNvSpPr/>
          <p:nvPr/>
        </p:nvSpPr>
        <p:spPr>
          <a:xfrm>
            <a:off x="3143435" y="5822581"/>
            <a:ext cx="685800" cy="3444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617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a Wiki Page</a:t>
            </a:r>
            <a:endParaRPr lang="en-US" dirty="0"/>
          </a:p>
        </p:txBody>
      </p:sp>
      <p:sp>
        <p:nvSpPr>
          <p:cNvPr id="3" name="Content Placeholder 2"/>
          <p:cNvSpPr>
            <a:spLocks noGrp="1"/>
          </p:cNvSpPr>
          <p:nvPr>
            <p:ph idx="1"/>
          </p:nvPr>
        </p:nvSpPr>
        <p:spPr/>
        <p:txBody>
          <a:bodyPr>
            <a:normAutofit/>
          </a:bodyPr>
          <a:lstStyle/>
          <a:p>
            <a:r>
              <a:rPr lang="en-US" sz="2400" dirty="0" smtClean="0"/>
              <a:t>Wiki page provides simple editing experience</a:t>
            </a:r>
          </a:p>
          <a:p>
            <a:pPr lvl="1"/>
            <a:r>
              <a:rPr lang="en-US" sz="2000" dirty="0" smtClean="0"/>
              <a:t>Users can type and edit text just like in Microsoft Word</a:t>
            </a:r>
          </a:p>
          <a:p>
            <a:pPr lvl="1"/>
            <a:r>
              <a:rPr lang="en-US" sz="2000" dirty="0" smtClean="0"/>
              <a:t>Contextual ribbon provides familiar editing tools</a:t>
            </a:r>
          </a:p>
          <a:p>
            <a:pPr lvl="1"/>
            <a:r>
              <a:rPr lang="en-US" sz="2000" dirty="0" smtClean="0"/>
              <a:t>Not too hard for most users to add images and video files</a:t>
            </a:r>
          </a:p>
          <a:p>
            <a:pPr lvl="1"/>
            <a:r>
              <a:rPr lang="en-US" sz="2000" dirty="0" smtClean="0"/>
              <a:t>Wiki page syntax provides linking to pages, lists and items</a:t>
            </a:r>
            <a:endParaRPr lang="en-US" sz="2000" dirty="0"/>
          </a:p>
        </p:txBody>
      </p:sp>
      <p:pic>
        <p:nvPicPr>
          <p:cNvPr id="4" name="Picture 3"/>
          <p:cNvPicPr>
            <a:picLocks noChangeAspect="1"/>
          </p:cNvPicPr>
          <p:nvPr/>
        </p:nvPicPr>
        <p:blipFill>
          <a:blip r:embed="rId2"/>
          <a:stretch>
            <a:fillRect/>
          </a:stretch>
        </p:blipFill>
        <p:spPr>
          <a:xfrm>
            <a:off x="634971" y="3581400"/>
            <a:ext cx="7645458" cy="3001796"/>
          </a:xfrm>
          <a:prstGeom prst="rect">
            <a:avLst/>
          </a:prstGeom>
          <a:ln>
            <a:solidFill>
              <a:schemeClr val="tx1">
                <a:lumMod val="65000"/>
                <a:lumOff val="35000"/>
              </a:schemeClr>
            </a:solidFill>
          </a:ln>
        </p:spPr>
      </p:pic>
    </p:spTree>
    <p:extLst>
      <p:ext uri="{BB962C8B-B14F-4D97-AF65-F5344CB8AC3E}">
        <p14:creationId xmlns:p14="http://schemas.microsoft.com/office/powerpoint/2010/main" val="258320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Web Part Pages</a:t>
            </a:r>
            <a:endParaRPr lang="en-US" dirty="0"/>
          </a:p>
        </p:txBody>
      </p:sp>
      <p:sp>
        <p:nvSpPr>
          <p:cNvPr id="3" name="Content Placeholder 2"/>
          <p:cNvSpPr>
            <a:spLocks noGrp="1"/>
          </p:cNvSpPr>
          <p:nvPr>
            <p:ph idx="1"/>
          </p:nvPr>
        </p:nvSpPr>
        <p:spPr/>
        <p:txBody>
          <a:bodyPr>
            <a:normAutofit/>
          </a:bodyPr>
          <a:lstStyle/>
          <a:p>
            <a:r>
              <a:rPr lang="en-US" sz="2400" dirty="0" smtClean="0"/>
              <a:t>Web Part Pages can be added to Site Pages</a:t>
            </a:r>
          </a:p>
          <a:p>
            <a:pPr lvl="1"/>
            <a:r>
              <a:rPr lang="en-US" sz="2000" dirty="0" smtClean="0"/>
              <a:t>Added with </a:t>
            </a:r>
            <a:r>
              <a:rPr lang="en-US" sz="2000" b="1" dirty="0" smtClean="0"/>
              <a:t>New Document &gt; Web Part Page</a:t>
            </a:r>
            <a:r>
              <a:rPr lang="en-US" sz="2000" dirty="0" smtClean="0"/>
              <a:t> command in ribbon</a:t>
            </a:r>
          </a:p>
          <a:p>
            <a:pPr lvl="1"/>
            <a:r>
              <a:rPr lang="en-US" sz="2000" dirty="0" smtClean="0"/>
              <a:t>Give the page a name and select a Web Part Page layout template</a:t>
            </a:r>
          </a:p>
          <a:p>
            <a:pPr marL="0" indent="0">
              <a:buNone/>
            </a:pPr>
            <a:endParaRPr lang="en-US" sz="2400" dirty="0"/>
          </a:p>
        </p:txBody>
      </p:sp>
      <p:pic>
        <p:nvPicPr>
          <p:cNvPr id="4" name="Picture 3"/>
          <p:cNvPicPr>
            <a:picLocks noChangeAspect="1"/>
          </p:cNvPicPr>
          <p:nvPr/>
        </p:nvPicPr>
        <p:blipFill>
          <a:blip r:embed="rId2"/>
          <a:stretch>
            <a:fillRect/>
          </a:stretch>
        </p:blipFill>
        <p:spPr>
          <a:xfrm>
            <a:off x="1143000" y="2708861"/>
            <a:ext cx="6343650" cy="3920539"/>
          </a:xfrm>
          <a:prstGeom prst="rect">
            <a:avLst/>
          </a:prstGeom>
          <a:ln>
            <a:solidFill>
              <a:schemeClr val="tx1">
                <a:lumMod val="50000"/>
                <a:lumOff val="50000"/>
              </a:schemeClr>
            </a:solidFill>
          </a:ln>
        </p:spPr>
      </p:pic>
    </p:spTree>
    <p:extLst>
      <p:ext uri="{BB962C8B-B14F-4D97-AF65-F5344CB8AC3E}">
        <p14:creationId xmlns:p14="http://schemas.microsoft.com/office/powerpoint/2010/main" val="962514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Web Part Pages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Click on Add a Web Part link in a Web Part Zone</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Select Web Part from Web Part Adder panel</a:t>
            </a:r>
            <a:endParaRPr lang="en-US" sz="2000" dirty="0"/>
          </a:p>
        </p:txBody>
      </p:sp>
      <p:pic>
        <p:nvPicPr>
          <p:cNvPr id="4" name="Picture 3"/>
          <p:cNvPicPr>
            <a:picLocks noChangeAspect="1"/>
          </p:cNvPicPr>
          <p:nvPr/>
        </p:nvPicPr>
        <p:blipFill>
          <a:blip r:embed="rId2"/>
          <a:stretch>
            <a:fillRect/>
          </a:stretch>
        </p:blipFill>
        <p:spPr>
          <a:xfrm>
            <a:off x="990600" y="3888458"/>
            <a:ext cx="6233037" cy="274399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969141" y="1847183"/>
            <a:ext cx="6248400" cy="1504827"/>
          </a:xfrm>
          <a:prstGeom prst="rect">
            <a:avLst/>
          </a:prstGeom>
          <a:ln>
            <a:solidFill>
              <a:schemeClr val="bg1">
                <a:lumMod val="50000"/>
              </a:schemeClr>
            </a:solidFill>
          </a:ln>
        </p:spPr>
      </p:pic>
    </p:spTree>
    <p:extLst>
      <p:ext uri="{BB962C8B-B14F-4D97-AF65-F5344CB8AC3E}">
        <p14:creationId xmlns:p14="http://schemas.microsoft.com/office/powerpoint/2010/main" val="3497471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 Navigation Elements</a:t>
            </a:r>
            <a:endParaRPr lang="en-US" dirty="0"/>
          </a:p>
        </p:txBody>
      </p:sp>
      <p:sp>
        <p:nvSpPr>
          <p:cNvPr id="17" name="Content Placeholder 16"/>
          <p:cNvSpPr>
            <a:spLocks noGrp="1"/>
          </p:cNvSpPr>
          <p:nvPr>
            <p:ph idx="1"/>
          </p:nvPr>
        </p:nvSpPr>
        <p:spPr/>
        <p:txBody>
          <a:bodyPr>
            <a:normAutofit/>
          </a:bodyPr>
          <a:lstStyle/>
          <a:p>
            <a:r>
              <a:rPr lang="en-US" sz="2400" dirty="0" smtClean="0"/>
              <a:t>Top Link Bar </a:t>
            </a:r>
            <a:r>
              <a:rPr lang="en-US" sz="2000" dirty="0" smtClean="0">
                <a:solidFill>
                  <a:schemeClr val="tx1">
                    <a:lumMod val="50000"/>
                    <a:lumOff val="50000"/>
                  </a:schemeClr>
                </a:solidFill>
              </a:rPr>
              <a:t>(aka </a:t>
            </a:r>
            <a:r>
              <a:rPr lang="en-US" sz="2000" dirty="0">
                <a:solidFill>
                  <a:schemeClr val="tx1">
                    <a:lumMod val="50000"/>
                    <a:lumOff val="50000"/>
                  </a:schemeClr>
                </a:solidFill>
              </a:rPr>
              <a:t>Global </a:t>
            </a:r>
            <a:r>
              <a:rPr lang="en-US" sz="2000" dirty="0" smtClean="0">
                <a:solidFill>
                  <a:schemeClr val="tx1">
                    <a:lumMod val="50000"/>
                    <a:lumOff val="50000"/>
                  </a:schemeClr>
                </a:solidFill>
              </a:rPr>
              <a:t>Navigation)</a:t>
            </a:r>
          </a:p>
          <a:p>
            <a:pPr lvl="1"/>
            <a:r>
              <a:rPr lang="en-US" sz="2000" dirty="0" smtClean="0"/>
              <a:t>Remains constant from site to site within site collection</a:t>
            </a:r>
          </a:p>
          <a:p>
            <a:r>
              <a:rPr lang="en-US" sz="2400" dirty="0" smtClean="0"/>
              <a:t>Quick Launch </a:t>
            </a:r>
            <a:r>
              <a:rPr lang="en-US" sz="2000" dirty="0" smtClean="0">
                <a:solidFill>
                  <a:schemeClr val="tx1">
                    <a:lumMod val="50000"/>
                    <a:lumOff val="50000"/>
                  </a:schemeClr>
                </a:solidFill>
              </a:rPr>
              <a:t>(aka </a:t>
            </a:r>
            <a:r>
              <a:rPr lang="en-US" sz="2000" dirty="0">
                <a:solidFill>
                  <a:schemeClr val="tx1">
                    <a:lumMod val="50000"/>
                    <a:lumOff val="50000"/>
                  </a:schemeClr>
                </a:solidFill>
              </a:rPr>
              <a:t>Current </a:t>
            </a:r>
            <a:r>
              <a:rPr lang="en-US" sz="2000" dirty="0" smtClean="0">
                <a:solidFill>
                  <a:schemeClr val="tx1">
                    <a:lumMod val="50000"/>
                    <a:lumOff val="50000"/>
                  </a:schemeClr>
                </a:solidFill>
              </a:rPr>
              <a:t>Navigation)</a:t>
            </a:r>
          </a:p>
          <a:p>
            <a:pPr lvl="1"/>
            <a:r>
              <a:rPr lang="en-US" sz="2000" dirty="0" smtClean="0"/>
              <a:t>Changes when crossing site boundaries</a:t>
            </a:r>
            <a:endParaRPr lang="en-US" sz="2000" dirty="0"/>
          </a:p>
        </p:txBody>
      </p:sp>
      <p:pic>
        <p:nvPicPr>
          <p:cNvPr id="3" name="Picture 2"/>
          <p:cNvPicPr>
            <a:picLocks noChangeAspect="1"/>
          </p:cNvPicPr>
          <p:nvPr/>
        </p:nvPicPr>
        <p:blipFill>
          <a:blip r:embed="rId2"/>
          <a:stretch>
            <a:fillRect/>
          </a:stretch>
        </p:blipFill>
        <p:spPr>
          <a:xfrm>
            <a:off x="3200400" y="3349680"/>
            <a:ext cx="5200611" cy="3355920"/>
          </a:xfrm>
          <a:prstGeom prst="rect">
            <a:avLst/>
          </a:prstGeom>
          <a:ln>
            <a:solidFill>
              <a:schemeClr val="bg1">
                <a:lumMod val="50000"/>
              </a:schemeClr>
            </a:solidFill>
          </a:ln>
        </p:spPr>
      </p:pic>
      <p:sp>
        <p:nvSpPr>
          <p:cNvPr id="5" name="Rectangle 4"/>
          <p:cNvSpPr/>
          <p:nvPr/>
        </p:nvSpPr>
        <p:spPr>
          <a:xfrm>
            <a:off x="6038500" y="3198341"/>
            <a:ext cx="1726046" cy="215756"/>
          </a:xfrm>
          <a:prstGeom prst="rect">
            <a:avLst/>
          </a:prstGeom>
          <a:solidFill>
            <a:srgbClr val="FFFFCC"/>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Top Link Bar</a:t>
            </a:r>
            <a:endParaRPr lang="en-US" sz="1200" dirty="0">
              <a:solidFill>
                <a:schemeClr val="tx1"/>
              </a:solidFill>
            </a:endParaRPr>
          </a:p>
        </p:txBody>
      </p:sp>
      <p:sp>
        <p:nvSpPr>
          <p:cNvPr id="6" name="Rectangle 5"/>
          <p:cNvSpPr/>
          <p:nvPr/>
        </p:nvSpPr>
        <p:spPr>
          <a:xfrm>
            <a:off x="4703039" y="3889685"/>
            <a:ext cx="3459742" cy="255710"/>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2"/>
          </p:cNvCxnSpPr>
          <p:nvPr/>
        </p:nvCxnSpPr>
        <p:spPr>
          <a:xfrm flipH="1">
            <a:off x="6709719" y="3414097"/>
            <a:ext cx="191804" cy="465925"/>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3050" y="5196016"/>
            <a:ext cx="1726046" cy="215756"/>
          </a:xfrm>
          <a:prstGeom prst="rect">
            <a:avLst/>
          </a:prstGeom>
          <a:solidFill>
            <a:srgbClr val="FFFFCC"/>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Quick Launch</a:t>
            </a:r>
            <a:endParaRPr lang="en-US" sz="1200" dirty="0">
              <a:solidFill>
                <a:schemeClr val="tx1"/>
              </a:solidFill>
            </a:endParaRPr>
          </a:p>
        </p:txBody>
      </p:sp>
      <p:sp>
        <p:nvSpPr>
          <p:cNvPr id="12" name="Rectangle 11"/>
          <p:cNvSpPr/>
          <p:nvPr/>
        </p:nvSpPr>
        <p:spPr>
          <a:xfrm>
            <a:off x="3272319" y="4504990"/>
            <a:ext cx="863023" cy="179796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3"/>
          </p:cNvCxnSpPr>
          <p:nvPr/>
        </p:nvCxnSpPr>
        <p:spPr>
          <a:xfrm>
            <a:off x="2909096" y="5303894"/>
            <a:ext cx="31807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770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Download Strategy (MDS) Feature</a:t>
            </a:r>
            <a:endParaRPr lang="en-US" dirty="0"/>
          </a:p>
        </p:txBody>
      </p:sp>
      <p:sp>
        <p:nvSpPr>
          <p:cNvPr id="3" name="Content Placeholder 2"/>
          <p:cNvSpPr>
            <a:spLocks noGrp="1"/>
          </p:cNvSpPr>
          <p:nvPr>
            <p:ph idx="1"/>
          </p:nvPr>
        </p:nvSpPr>
        <p:spPr/>
        <p:txBody>
          <a:bodyPr>
            <a:normAutofit/>
          </a:bodyPr>
          <a:lstStyle/>
          <a:p>
            <a:r>
              <a:rPr lang="en-US" sz="2400" dirty="0" smtClean="0"/>
              <a:t>MDS features used to smooth page transitions</a:t>
            </a:r>
          </a:p>
          <a:p>
            <a:pPr lvl="1"/>
            <a:r>
              <a:rPr lang="en-US" sz="2000" dirty="0" smtClean="0"/>
              <a:t>Implemented with </a:t>
            </a:r>
            <a:r>
              <a:rPr lang="en-US" sz="2000" smtClean="0"/>
              <a:t>site-scoped </a:t>
            </a:r>
            <a:r>
              <a:rPr lang="en-US" sz="2000" smtClean="0"/>
              <a:t>feature</a:t>
            </a:r>
            <a:endParaRPr lang="en-US" sz="2000" dirty="0" smtClean="0"/>
          </a:p>
          <a:p>
            <a:pPr lvl="1"/>
            <a:r>
              <a:rPr lang="en-US" sz="2000" dirty="0" smtClean="0"/>
              <a:t>MDS features is activated in Team Site by default</a:t>
            </a:r>
          </a:p>
          <a:p>
            <a:pPr lvl="1"/>
            <a:r>
              <a:rPr lang="en-US" sz="2000" dirty="0"/>
              <a:t>MDS </a:t>
            </a:r>
            <a:r>
              <a:rPr lang="en-US" sz="2000" dirty="0" smtClean="0"/>
              <a:t>feature </a:t>
            </a:r>
            <a:r>
              <a:rPr lang="en-US" sz="2000" dirty="0"/>
              <a:t>is </a:t>
            </a:r>
            <a:r>
              <a:rPr lang="en-US" sz="2000" dirty="0" smtClean="0"/>
              <a:t>disabled (and not supported) in Publishing Sites</a:t>
            </a:r>
            <a:endParaRPr lang="en-US" dirty="0"/>
          </a:p>
        </p:txBody>
      </p:sp>
      <p:pic>
        <p:nvPicPr>
          <p:cNvPr id="5" name="Picture 4"/>
          <p:cNvPicPr>
            <a:picLocks noChangeAspect="1"/>
          </p:cNvPicPr>
          <p:nvPr/>
        </p:nvPicPr>
        <p:blipFill>
          <a:blip r:embed="rId2"/>
          <a:stretch>
            <a:fillRect/>
          </a:stretch>
        </p:blipFill>
        <p:spPr>
          <a:xfrm>
            <a:off x="1172711" y="3124200"/>
            <a:ext cx="4981147" cy="1285830"/>
          </a:xfrm>
          <a:prstGeom prst="rect">
            <a:avLst/>
          </a:prstGeom>
          <a:ln>
            <a:solidFill>
              <a:schemeClr val="bg1">
                <a:lumMod val="50000"/>
              </a:schemeClr>
            </a:solidFill>
          </a:ln>
        </p:spPr>
      </p:pic>
      <p:grpSp>
        <p:nvGrpSpPr>
          <p:cNvPr id="13" name="Group 12"/>
          <p:cNvGrpSpPr/>
          <p:nvPr/>
        </p:nvGrpSpPr>
        <p:grpSpPr>
          <a:xfrm>
            <a:off x="362658" y="4648200"/>
            <a:ext cx="8171742" cy="1905000"/>
            <a:chOff x="381000" y="4267200"/>
            <a:chExt cx="7518003" cy="1752600"/>
          </a:xfrm>
        </p:grpSpPr>
        <p:pic>
          <p:nvPicPr>
            <p:cNvPr id="4" name="Picture 3"/>
            <p:cNvPicPr>
              <a:picLocks noChangeAspect="1"/>
            </p:cNvPicPr>
            <p:nvPr/>
          </p:nvPicPr>
          <p:blipFill rotWithShape="1">
            <a:blip r:embed="rId3"/>
            <a:srcRect r="23523" b="47249"/>
            <a:stretch/>
          </p:blipFill>
          <p:spPr>
            <a:xfrm>
              <a:off x="383877" y="4572000"/>
              <a:ext cx="3554801" cy="1447800"/>
            </a:xfrm>
            <a:prstGeom prst="rect">
              <a:avLst/>
            </a:prstGeom>
            <a:ln w="12700">
              <a:solidFill>
                <a:schemeClr val="tx1">
                  <a:lumMod val="50000"/>
                  <a:lumOff val="50000"/>
                </a:schemeClr>
              </a:solidFill>
            </a:ln>
          </p:spPr>
        </p:pic>
        <p:pic>
          <p:nvPicPr>
            <p:cNvPr id="6" name="Picture 5"/>
            <p:cNvPicPr>
              <a:picLocks noChangeAspect="1"/>
            </p:cNvPicPr>
            <p:nvPr/>
          </p:nvPicPr>
          <p:blipFill rotWithShape="1">
            <a:blip r:embed="rId4"/>
            <a:srcRect b="48796"/>
            <a:stretch/>
          </p:blipFill>
          <p:spPr>
            <a:xfrm>
              <a:off x="4266483" y="4572000"/>
              <a:ext cx="3632520" cy="1447800"/>
            </a:xfrm>
            <a:prstGeom prst="rect">
              <a:avLst/>
            </a:prstGeom>
            <a:ln w="12700">
              <a:solidFill>
                <a:schemeClr val="tx1">
                  <a:lumMod val="50000"/>
                  <a:lumOff val="50000"/>
                </a:schemeClr>
              </a:solidFill>
            </a:ln>
          </p:spPr>
        </p:pic>
        <p:sp>
          <p:nvSpPr>
            <p:cNvPr id="7" name="Rounded Rectangle 6"/>
            <p:cNvSpPr/>
            <p:nvPr/>
          </p:nvSpPr>
          <p:spPr>
            <a:xfrm>
              <a:off x="852578" y="4698768"/>
              <a:ext cx="28956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38778" y="4724400"/>
              <a:ext cx="2057400" cy="228600"/>
            </a:xfrm>
            <a:prstGeom prst="roundRect">
              <a:avLst/>
            </a:pr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 y="4267200"/>
              <a:ext cx="3540508"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activated</a:t>
              </a:r>
              <a:endParaRPr lang="en-US" sz="1050" dirty="0">
                <a:solidFill>
                  <a:schemeClr val="tx1"/>
                </a:solidFill>
              </a:endParaRPr>
            </a:p>
          </p:txBody>
        </p:sp>
        <p:sp>
          <p:nvSpPr>
            <p:cNvPr id="12" name="Rectangle 11"/>
            <p:cNvSpPr/>
            <p:nvPr/>
          </p:nvSpPr>
          <p:spPr>
            <a:xfrm>
              <a:off x="4281577" y="4267200"/>
              <a:ext cx="3617425" cy="304800"/>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tx1"/>
                  </a:solidFill>
                </a:rPr>
                <a:t>URL structure to site page with MDS feature deactivated</a:t>
              </a:r>
              <a:endParaRPr lang="en-US" sz="1050" dirty="0">
                <a:solidFill>
                  <a:schemeClr val="tx1"/>
                </a:solidFill>
              </a:endParaRPr>
            </a:p>
          </p:txBody>
        </p:sp>
      </p:grpSp>
    </p:spTree>
    <p:extLst>
      <p:ext uri="{BB962C8B-B14F-4D97-AF65-F5344CB8AC3E}">
        <p14:creationId xmlns:p14="http://schemas.microsoft.com/office/powerpoint/2010/main" val="437615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Site Fundamentals</a:t>
            </a:r>
          </a:p>
          <a:p>
            <a:pPr>
              <a:buFont typeface="Wingdings" panose="05000000000000000000" pitchFamily="2" charset="2"/>
              <a:buChar char="ü"/>
            </a:pPr>
            <a:r>
              <a:rPr lang="en-US" dirty="0" smtClean="0"/>
              <a:t>Understanding Team Sites</a:t>
            </a:r>
          </a:p>
          <a:p>
            <a:pPr>
              <a:buFont typeface="Wingdings" panose="05000000000000000000" pitchFamily="2" charset="2"/>
              <a:buChar char="Ø"/>
            </a:pPr>
            <a:r>
              <a:rPr lang="en-US" dirty="0" smtClean="0"/>
              <a:t>Site Columns and Content Types</a:t>
            </a:r>
          </a:p>
          <a:p>
            <a:pPr>
              <a:buFont typeface="Wingdings" panose="05000000000000000000" pitchFamily="2" charset="2"/>
              <a:buChar char="§"/>
            </a:pPr>
            <a:r>
              <a:rPr lang="en-US" dirty="0"/>
              <a:t>Understanding Publishing </a:t>
            </a:r>
            <a:r>
              <a:rPr lang="en-US" dirty="0" smtClean="0"/>
              <a:t>Sites</a:t>
            </a:r>
            <a:endParaRPr lang="en-US" dirty="0"/>
          </a:p>
          <a:p>
            <a:pPr>
              <a:buFont typeface="Wingdings" panose="05000000000000000000" pitchFamily="2" charset="2"/>
              <a:buChar char="§"/>
            </a:pPr>
            <a:r>
              <a:rPr lang="en-US" dirty="0" smtClean="0"/>
              <a:t>Navigation in a Publishing Site</a:t>
            </a:r>
            <a:endParaRPr lang="en-US" dirty="0"/>
          </a:p>
        </p:txBody>
      </p:sp>
    </p:spTree>
    <p:extLst>
      <p:ext uri="{BB962C8B-B14F-4D97-AF65-F5344CB8AC3E}">
        <p14:creationId xmlns:p14="http://schemas.microsoft.com/office/powerpoint/2010/main" val="271093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SharePoint Site Fundamentals</a:t>
            </a:r>
          </a:p>
          <a:p>
            <a:pPr>
              <a:buFont typeface="Wingdings" panose="05000000000000000000" pitchFamily="2" charset="2"/>
              <a:buChar char="§"/>
            </a:pPr>
            <a:r>
              <a:rPr lang="en-US" dirty="0" smtClean="0"/>
              <a:t>Understanding Team Sites</a:t>
            </a:r>
          </a:p>
          <a:p>
            <a:pPr>
              <a:buFont typeface="Wingdings" panose="05000000000000000000" pitchFamily="2" charset="2"/>
              <a:buChar char="§"/>
            </a:pPr>
            <a:r>
              <a:rPr lang="en-US" dirty="0" smtClean="0"/>
              <a:t>Site Columns and Content Types</a:t>
            </a:r>
          </a:p>
          <a:p>
            <a:pPr>
              <a:buFont typeface="Wingdings" panose="05000000000000000000" pitchFamily="2" charset="2"/>
              <a:buChar char="§"/>
            </a:pPr>
            <a:r>
              <a:rPr lang="en-US" dirty="0"/>
              <a:t>Understanding Publishing </a:t>
            </a:r>
            <a:r>
              <a:rPr lang="en-US" dirty="0" smtClean="0"/>
              <a:t>Sites</a:t>
            </a:r>
            <a:endParaRPr lang="en-US" dirty="0"/>
          </a:p>
          <a:p>
            <a:pPr>
              <a:buFont typeface="Wingdings" panose="05000000000000000000" pitchFamily="2" charset="2"/>
              <a:buChar char="§"/>
            </a:pPr>
            <a:r>
              <a:rPr lang="en-US" dirty="0" smtClean="0"/>
              <a:t>Navigation in a Publishing Site</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Columns</a:t>
            </a:r>
            <a:endParaRPr lang="en-US" dirty="0"/>
          </a:p>
        </p:txBody>
      </p:sp>
      <p:sp>
        <p:nvSpPr>
          <p:cNvPr id="3" name="Content Placeholder 2"/>
          <p:cNvSpPr>
            <a:spLocks noGrp="1"/>
          </p:cNvSpPr>
          <p:nvPr>
            <p:ph idx="1"/>
          </p:nvPr>
        </p:nvSpPr>
        <p:spPr/>
        <p:txBody>
          <a:bodyPr>
            <a:normAutofit/>
          </a:bodyPr>
          <a:lstStyle/>
          <a:p>
            <a:r>
              <a:rPr lang="en-US" sz="1800" dirty="0" smtClean="0"/>
              <a:t>Reusable column templates that define…</a:t>
            </a:r>
          </a:p>
          <a:p>
            <a:pPr lvl="1"/>
            <a:r>
              <a:rPr lang="en-US" sz="1600" dirty="0" smtClean="0"/>
              <a:t>The underlying field type for column value</a:t>
            </a:r>
          </a:p>
          <a:p>
            <a:pPr lvl="1"/>
            <a:r>
              <a:rPr lang="en-US" sz="1600" dirty="0" smtClean="0"/>
              <a:t>The default value</a:t>
            </a:r>
          </a:p>
          <a:p>
            <a:pPr lvl="1"/>
            <a:r>
              <a:rPr lang="en-US" sz="1600" dirty="0" smtClean="0"/>
              <a:t>Rendering characteristics</a:t>
            </a:r>
          </a:p>
          <a:p>
            <a:r>
              <a:rPr lang="en-US" sz="1800" dirty="0" smtClean="0"/>
              <a:t>Each site has its own Site Column Gallery</a:t>
            </a:r>
          </a:p>
          <a:p>
            <a:pPr lvl="1"/>
            <a:r>
              <a:rPr lang="en-US" sz="1600" dirty="0" smtClean="0"/>
              <a:t>Site columns available in current site and sites below</a:t>
            </a:r>
          </a:p>
          <a:p>
            <a:pPr lvl="1"/>
            <a:r>
              <a:rPr lang="en-US" sz="1600" dirty="0" smtClean="0"/>
              <a:t>Site columns in top site available to site collection</a:t>
            </a:r>
          </a:p>
        </p:txBody>
      </p:sp>
      <p:pic>
        <p:nvPicPr>
          <p:cNvPr id="4" name="Picture 3"/>
          <p:cNvPicPr>
            <a:picLocks noChangeAspect="1"/>
          </p:cNvPicPr>
          <p:nvPr/>
        </p:nvPicPr>
        <p:blipFill>
          <a:blip r:embed="rId3"/>
          <a:stretch>
            <a:fillRect/>
          </a:stretch>
        </p:blipFill>
        <p:spPr>
          <a:xfrm>
            <a:off x="838200" y="3962400"/>
            <a:ext cx="7696200" cy="2531644"/>
          </a:xfrm>
          <a:prstGeom prst="rect">
            <a:avLst/>
          </a:prstGeom>
          <a:ln>
            <a:solidFill>
              <a:schemeClr val="bg1">
                <a:lumMod val="50000"/>
              </a:schemeClr>
            </a:solidFill>
          </a:ln>
        </p:spPr>
      </p:pic>
    </p:spTree>
    <p:extLst>
      <p:ext uri="{BB962C8B-B14F-4D97-AF65-F5344CB8AC3E}">
        <p14:creationId xmlns:p14="http://schemas.microsoft.com/office/powerpoint/2010/main" val="267816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Types</a:t>
            </a:r>
            <a:endParaRPr lang="en-US" dirty="0"/>
          </a:p>
        </p:txBody>
      </p:sp>
      <p:sp>
        <p:nvSpPr>
          <p:cNvPr id="3" name="Content Placeholder 2"/>
          <p:cNvSpPr>
            <a:spLocks noGrp="1"/>
          </p:cNvSpPr>
          <p:nvPr>
            <p:ph idx="1"/>
          </p:nvPr>
        </p:nvSpPr>
        <p:spPr/>
        <p:txBody>
          <a:bodyPr/>
          <a:lstStyle/>
          <a:p>
            <a:r>
              <a:rPr lang="en-US" dirty="0"/>
              <a:t>Reusable </a:t>
            </a:r>
            <a:r>
              <a:rPr lang="en-US" dirty="0" smtClean="0"/>
              <a:t>item/document templates </a:t>
            </a:r>
            <a:r>
              <a:rPr lang="en-US" dirty="0"/>
              <a:t>that define…</a:t>
            </a:r>
          </a:p>
          <a:p>
            <a:pPr lvl="1"/>
            <a:r>
              <a:rPr lang="en-US" dirty="0" smtClean="0"/>
              <a:t>A parent content type</a:t>
            </a:r>
          </a:p>
          <a:p>
            <a:pPr lvl="1"/>
            <a:r>
              <a:rPr lang="en-US" dirty="0" smtClean="0"/>
              <a:t>A collection of site columns</a:t>
            </a:r>
          </a:p>
          <a:p>
            <a:pPr lvl="1"/>
            <a:endParaRPr lang="en-US" dirty="0"/>
          </a:p>
          <a:p>
            <a:r>
              <a:rPr lang="en-US" dirty="0"/>
              <a:t>Each site has its own </a:t>
            </a:r>
            <a:r>
              <a:rPr lang="en-US" dirty="0" smtClean="0"/>
              <a:t>Content Type Gallery</a:t>
            </a:r>
            <a:endParaRPr lang="en-US" dirty="0"/>
          </a:p>
          <a:p>
            <a:pPr lvl="1"/>
            <a:r>
              <a:rPr lang="en-US" dirty="0" smtClean="0"/>
              <a:t>Content types available </a:t>
            </a:r>
            <a:r>
              <a:rPr lang="en-US" dirty="0"/>
              <a:t>in current site and sites below</a:t>
            </a:r>
          </a:p>
          <a:p>
            <a:pPr lvl="1"/>
            <a:r>
              <a:rPr lang="en-US" dirty="0"/>
              <a:t>Content types </a:t>
            </a:r>
            <a:r>
              <a:rPr lang="en-US" dirty="0" smtClean="0"/>
              <a:t>in </a:t>
            </a:r>
            <a:r>
              <a:rPr lang="en-US" dirty="0"/>
              <a:t>top site available to site collection</a:t>
            </a:r>
          </a:p>
          <a:p>
            <a:endParaRPr lang="en-US" dirty="0"/>
          </a:p>
        </p:txBody>
      </p:sp>
    </p:spTree>
    <p:extLst>
      <p:ext uri="{BB962C8B-B14F-4D97-AF65-F5344CB8AC3E}">
        <p14:creationId xmlns:p14="http://schemas.microsoft.com/office/powerpoint/2010/main" val="543475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2400" dirty="0" smtClean="0"/>
              <a:t>Content types designed in hierarchy</a:t>
            </a:r>
          </a:p>
          <a:p>
            <a:pPr lvl="1"/>
            <a:r>
              <a:rPr lang="en-US" sz="2000" dirty="0" smtClean="0"/>
              <a:t>All content types inherit (aka derive) from </a:t>
            </a:r>
            <a:r>
              <a:rPr lang="en-US" sz="2000" b="1" dirty="0" smtClean="0"/>
              <a:t>Item</a:t>
            </a:r>
          </a:p>
          <a:p>
            <a:pPr lvl="1"/>
            <a:r>
              <a:rPr lang="en-US" sz="2000" dirty="0" smtClean="0"/>
              <a:t>Child content type inherits site columns from parent</a:t>
            </a:r>
          </a:p>
          <a:p>
            <a:pPr lvl="1"/>
            <a:r>
              <a:rPr lang="en-US" sz="2000" dirty="0" smtClean="0"/>
              <a:t>Child content type can add new site columns</a:t>
            </a:r>
          </a:p>
          <a:p>
            <a:pPr lvl="1"/>
            <a:r>
              <a:rPr lang="en-US" sz="2000" dirty="0"/>
              <a:t>Child content type can </a:t>
            </a:r>
            <a:r>
              <a:rPr lang="en-US" sz="2000" dirty="0" smtClean="0"/>
              <a:t>remove site columns inherited from parent</a:t>
            </a:r>
            <a:endParaRPr lang="en-US" sz="2000" dirty="0"/>
          </a:p>
        </p:txBody>
      </p:sp>
      <p:sp>
        <p:nvSpPr>
          <p:cNvPr id="2" name="Title 1"/>
          <p:cNvSpPr>
            <a:spLocks noGrp="1"/>
          </p:cNvSpPr>
          <p:nvPr>
            <p:ph type="title"/>
          </p:nvPr>
        </p:nvSpPr>
        <p:spPr/>
        <p:txBody>
          <a:bodyPr/>
          <a:lstStyle/>
          <a:p>
            <a:r>
              <a:rPr lang="en-US" dirty="0" smtClean="0"/>
              <a:t>Content Type Hierarchy</a:t>
            </a:r>
            <a:endParaRPr lang="en-US" dirty="0"/>
          </a:p>
        </p:txBody>
      </p:sp>
      <p:grpSp>
        <p:nvGrpSpPr>
          <p:cNvPr id="11" name="Group 10"/>
          <p:cNvGrpSpPr/>
          <p:nvPr/>
        </p:nvGrpSpPr>
        <p:grpSpPr>
          <a:xfrm>
            <a:off x="1219200" y="3581400"/>
            <a:ext cx="4017818" cy="3048000"/>
            <a:chOff x="2057400" y="3352800"/>
            <a:chExt cx="4419600" cy="3352800"/>
          </a:xfrm>
        </p:grpSpPr>
        <p:sp>
          <p:nvSpPr>
            <p:cNvPr id="53" name="Rectangle 52"/>
            <p:cNvSpPr/>
            <p:nvPr/>
          </p:nvSpPr>
          <p:spPr>
            <a:xfrm>
              <a:off x="2057400" y="3352800"/>
              <a:ext cx="4419600" cy="3352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 content type hierarchy</a:t>
              </a:r>
              <a:endParaRPr lang="en-US" sz="1400" dirty="0">
                <a:solidFill>
                  <a:schemeClr val="tx1"/>
                </a:solidFill>
              </a:endParaRPr>
            </a:p>
          </p:txBody>
        </p:sp>
        <p:sp>
          <p:nvSpPr>
            <p:cNvPr id="4" name="Rectangle 3"/>
            <p:cNvSpPr/>
            <p:nvPr/>
          </p:nvSpPr>
          <p:spPr>
            <a:xfrm>
              <a:off x="2232314" y="371445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Item</a:t>
              </a:r>
              <a:endParaRPr lang="en-US" sz="1100" b="1" dirty="0">
                <a:solidFill>
                  <a:schemeClr val="tx1"/>
                </a:solidFill>
              </a:endParaRPr>
            </a:p>
          </p:txBody>
        </p:sp>
        <p:cxnSp>
          <p:nvCxnSpPr>
            <p:cNvPr id="6" name="Straight Connector 5"/>
            <p:cNvCxnSpPr/>
            <p:nvPr/>
          </p:nvCxnSpPr>
          <p:spPr>
            <a:xfrm>
              <a:off x="3060259" y="4059307"/>
              <a:ext cx="0" cy="15241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87372" y="4151680"/>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Announcement</a:t>
              </a:r>
              <a:endParaRPr lang="en-US" sz="1100" b="1" dirty="0">
                <a:solidFill>
                  <a:schemeClr val="tx1"/>
                </a:solidFill>
              </a:endParaRPr>
            </a:p>
          </p:txBody>
        </p:sp>
        <p:cxnSp>
          <p:nvCxnSpPr>
            <p:cNvPr id="13" name="Straight Arrow Connector 12"/>
            <p:cNvCxnSpPr>
              <a:endCxn id="7" idx="1"/>
            </p:cNvCxnSpPr>
            <p:nvPr/>
          </p:nvCxnSpPr>
          <p:spPr>
            <a:xfrm>
              <a:off x="3060259" y="4310767"/>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7372" y="4575912"/>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Contact</a:t>
              </a:r>
              <a:endParaRPr lang="en-US" sz="1100" b="1" dirty="0">
                <a:solidFill>
                  <a:schemeClr val="tx1"/>
                </a:solidFill>
              </a:endParaRPr>
            </a:p>
          </p:txBody>
        </p:sp>
        <p:cxnSp>
          <p:nvCxnSpPr>
            <p:cNvPr id="18" name="Straight Arrow Connector 17"/>
            <p:cNvCxnSpPr>
              <a:endCxn id="17" idx="1"/>
            </p:cNvCxnSpPr>
            <p:nvPr/>
          </p:nvCxnSpPr>
          <p:spPr>
            <a:xfrm>
              <a:off x="3060259" y="4734999"/>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87372" y="5000144"/>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Task</a:t>
              </a:r>
              <a:endParaRPr lang="en-US" sz="1100" b="1" dirty="0">
                <a:solidFill>
                  <a:schemeClr val="tx1"/>
                </a:solidFill>
              </a:endParaRPr>
            </a:p>
          </p:txBody>
        </p:sp>
        <p:cxnSp>
          <p:nvCxnSpPr>
            <p:cNvPr id="20" name="Straight Arrow Connector 19"/>
            <p:cNvCxnSpPr>
              <a:endCxn id="19" idx="1"/>
            </p:cNvCxnSpPr>
            <p:nvPr/>
          </p:nvCxnSpPr>
          <p:spPr>
            <a:xfrm>
              <a:off x="3060259" y="5159230"/>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3060259" y="5583462"/>
              <a:ext cx="3271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58957" y="5730646"/>
              <a:ext cx="0" cy="6756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586069" y="5823019"/>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Form</a:t>
              </a:r>
              <a:endParaRPr lang="en-US" sz="1100" b="1" dirty="0">
                <a:solidFill>
                  <a:schemeClr val="tx1"/>
                </a:solidFill>
              </a:endParaRPr>
            </a:p>
          </p:txBody>
        </p:sp>
        <p:cxnSp>
          <p:nvCxnSpPr>
            <p:cNvPr id="30" name="Straight Arrow Connector 29"/>
            <p:cNvCxnSpPr>
              <a:endCxn id="29" idx="1"/>
            </p:cNvCxnSpPr>
            <p:nvPr/>
          </p:nvCxnSpPr>
          <p:spPr>
            <a:xfrm>
              <a:off x="4258957" y="5982106"/>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86069" y="6247251"/>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Picture</a:t>
              </a:r>
              <a:endParaRPr lang="en-US" sz="1100" b="1" dirty="0">
                <a:solidFill>
                  <a:schemeClr val="tx1"/>
                </a:solidFill>
              </a:endParaRPr>
            </a:p>
          </p:txBody>
        </p:sp>
        <p:cxnSp>
          <p:nvCxnSpPr>
            <p:cNvPr id="32" name="Straight Arrow Connector 31"/>
            <p:cNvCxnSpPr>
              <a:endCxn id="31" idx="1"/>
            </p:cNvCxnSpPr>
            <p:nvPr/>
          </p:nvCxnSpPr>
          <p:spPr>
            <a:xfrm>
              <a:off x="4258957" y="6406338"/>
              <a:ext cx="3271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387372" y="5424376"/>
              <a:ext cx="1695041" cy="31817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Document</a:t>
              </a:r>
              <a:endParaRPr lang="en-US" sz="1100" b="1" dirty="0">
                <a:solidFill>
                  <a:schemeClr val="tx1"/>
                </a:solidFill>
              </a:endParaRPr>
            </a:p>
          </p:txBody>
        </p:sp>
      </p:grpSp>
    </p:spTree>
    <p:extLst>
      <p:ext uri="{BB962C8B-B14F-4D97-AF65-F5344CB8AC3E}">
        <p14:creationId xmlns:p14="http://schemas.microsoft.com/office/powerpoint/2010/main" val="3500993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85483" y="3581400"/>
            <a:ext cx="4605717" cy="168025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dirty="0" smtClean="0">
                <a:solidFill>
                  <a:schemeClr val="tx1"/>
                </a:solidFill>
              </a:rPr>
              <a:t>SharePoint-supplied content types</a:t>
            </a:r>
            <a:endParaRPr lang="en-US" sz="1400" dirty="0">
              <a:solidFill>
                <a:schemeClr val="tx1"/>
              </a:solidFill>
            </a:endParaRPr>
          </a:p>
        </p:txBody>
      </p:sp>
      <p:sp>
        <p:nvSpPr>
          <p:cNvPr id="47" name="Rectangle 46"/>
          <p:cNvSpPr/>
          <p:nvPr/>
        </p:nvSpPr>
        <p:spPr>
          <a:xfrm>
            <a:off x="1185483" y="5397452"/>
            <a:ext cx="4605717" cy="1271763"/>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1400" dirty="0" smtClean="0">
                <a:solidFill>
                  <a:schemeClr val="tx1"/>
                </a:solidFill>
              </a:rPr>
              <a:t>Custom content types</a:t>
            </a:r>
            <a:endParaRPr lang="en-US" sz="1400" dirty="0">
              <a:solidFill>
                <a:schemeClr val="tx1"/>
              </a:solidFill>
            </a:endParaRPr>
          </a:p>
        </p:txBody>
      </p:sp>
      <p:sp>
        <p:nvSpPr>
          <p:cNvPr id="2" name="Title 1"/>
          <p:cNvSpPr>
            <a:spLocks noGrp="1"/>
          </p:cNvSpPr>
          <p:nvPr>
            <p:ph type="title"/>
          </p:nvPr>
        </p:nvSpPr>
        <p:spPr/>
        <p:txBody>
          <a:bodyPr/>
          <a:lstStyle/>
          <a:p>
            <a:r>
              <a:rPr lang="en-US" smtClean="0"/>
              <a:t>Creating Custom Content Types</a:t>
            </a:r>
            <a:endParaRPr lang="en-US" dirty="0"/>
          </a:p>
        </p:txBody>
      </p:sp>
      <p:sp>
        <p:nvSpPr>
          <p:cNvPr id="24" name="Content Placeholder 23"/>
          <p:cNvSpPr>
            <a:spLocks noGrp="1"/>
          </p:cNvSpPr>
          <p:nvPr>
            <p:ph idx="1"/>
          </p:nvPr>
        </p:nvSpPr>
        <p:spPr/>
        <p:txBody>
          <a:bodyPr>
            <a:normAutofit/>
          </a:bodyPr>
          <a:lstStyle/>
          <a:p>
            <a:r>
              <a:rPr lang="en-US" sz="2400" dirty="0" smtClean="0"/>
              <a:t>Creating a custom content type</a:t>
            </a:r>
          </a:p>
          <a:p>
            <a:pPr lvl="1"/>
            <a:r>
              <a:rPr lang="en-US" sz="2000" dirty="0" smtClean="0"/>
              <a:t>Select a content type name</a:t>
            </a:r>
          </a:p>
          <a:p>
            <a:pPr lvl="1"/>
            <a:r>
              <a:rPr lang="en-US" sz="2000" dirty="0" smtClean="0"/>
              <a:t>Select a parent content type to inherit from</a:t>
            </a:r>
          </a:p>
          <a:p>
            <a:pPr lvl="1"/>
            <a:r>
              <a:rPr lang="en-US" sz="2000" dirty="0" smtClean="0"/>
              <a:t>Add whatever site columns are required</a:t>
            </a:r>
          </a:p>
          <a:p>
            <a:pPr lvl="1"/>
            <a:r>
              <a:rPr lang="en-US" sz="2000" dirty="0"/>
              <a:t>Configure content type settings</a:t>
            </a:r>
          </a:p>
          <a:p>
            <a:pPr lvl="1"/>
            <a:endParaRPr lang="en-US" sz="2000" dirty="0"/>
          </a:p>
        </p:txBody>
      </p:sp>
      <p:sp>
        <p:nvSpPr>
          <p:cNvPr id="4" name="Rectangle 3"/>
          <p:cNvSpPr/>
          <p:nvPr/>
        </p:nvSpPr>
        <p:spPr>
          <a:xfrm>
            <a:off x="1418986" y="3978792"/>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Item</a:t>
            </a:r>
            <a:endParaRPr lang="en-US" sz="1200" b="1" dirty="0">
              <a:solidFill>
                <a:schemeClr val="tx1"/>
              </a:solidFill>
            </a:endParaRPr>
          </a:p>
        </p:txBody>
      </p:sp>
      <p:cxnSp>
        <p:nvCxnSpPr>
          <p:cNvPr id="6" name="Straight Connector 5"/>
          <p:cNvCxnSpPr>
            <a:stCxn id="4" idx="2"/>
          </p:cNvCxnSpPr>
          <p:nvPr/>
        </p:nvCxnSpPr>
        <p:spPr>
          <a:xfrm>
            <a:off x="2387017" y="4342207"/>
            <a:ext cx="0" cy="1388125"/>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1" idx="1"/>
          </p:cNvCxnSpPr>
          <p:nvPr/>
        </p:nvCxnSpPr>
        <p:spPr>
          <a:xfrm>
            <a:off x="2365570" y="4698671"/>
            <a:ext cx="1292030" cy="3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418985"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a:t>
            </a:r>
            <a:endParaRPr lang="en-US" sz="1200" b="1" dirty="0">
              <a:solidFill>
                <a:schemeClr val="tx1"/>
              </a:solidFill>
            </a:endParaRPr>
          </a:p>
        </p:txBody>
      </p:sp>
      <p:sp>
        <p:nvSpPr>
          <p:cNvPr id="58" name="Rectangle 57"/>
          <p:cNvSpPr/>
          <p:nvPr/>
        </p:nvSpPr>
        <p:spPr>
          <a:xfrm>
            <a:off x="3657600" y="5730331"/>
            <a:ext cx="1936061" cy="363415"/>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Product Images</a:t>
            </a:r>
            <a:endParaRPr lang="en-US" sz="1200" b="1" dirty="0">
              <a:solidFill>
                <a:schemeClr val="tx1"/>
              </a:solidFill>
            </a:endParaRPr>
          </a:p>
        </p:txBody>
      </p:sp>
      <p:sp>
        <p:nvSpPr>
          <p:cNvPr id="21" name="Rectangle 20"/>
          <p:cNvSpPr/>
          <p:nvPr/>
        </p:nvSpPr>
        <p:spPr>
          <a:xfrm>
            <a:off x="3657600" y="4520283"/>
            <a:ext cx="1936061" cy="363415"/>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Document</a:t>
            </a:r>
            <a:endParaRPr lang="en-US" sz="1200" b="1" dirty="0">
              <a:solidFill>
                <a:schemeClr val="tx1"/>
              </a:solidFill>
            </a:endParaRPr>
          </a:p>
        </p:txBody>
      </p:sp>
      <p:cxnSp>
        <p:nvCxnSpPr>
          <p:cNvPr id="35" name="Straight Connector 34"/>
          <p:cNvCxnSpPr/>
          <p:nvPr/>
        </p:nvCxnSpPr>
        <p:spPr>
          <a:xfrm flipH="1">
            <a:off x="4628641" y="4880379"/>
            <a:ext cx="1" cy="84995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314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Product Content Type</a:t>
            </a:r>
            <a:endParaRPr lang="en-US" dirty="0"/>
          </a:p>
        </p:txBody>
      </p:sp>
      <p:sp>
        <p:nvSpPr>
          <p:cNvPr id="3" name="Content Placeholder 2"/>
          <p:cNvSpPr>
            <a:spLocks noGrp="1"/>
          </p:cNvSpPr>
          <p:nvPr>
            <p:ph idx="1"/>
          </p:nvPr>
        </p:nvSpPr>
        <p:spPr/>
        <p:txBody>
          <a:bodyPr/>
          <a:lstStyle/>
          <a:p>
            <a:r>
              <a:rPr lang="en-US" dirty="0" smtClean="0"/>
              <a:t>This example shows a custom content type</a:t>
            </a:r>
          </a:p>
          <a:p>
            <a:pPr lvl="1"/>
            <a:r>
              <a:rPr lang="en-US" dirty="0" smtClean="0"/>
              <a:t>Designed to track Wingtip products in a list</a:t>
            </a:r>
            <a:endParaRPr lang="en-US" dirty="0"/>
          </a:p>
        </p:txBody>
      </p:sp>
      <p:pic>
        <p:nvPicPr>
          <p:cNvPr id="5" name="Picture 4"/>
          <p:cNvPicPr>
            <a:picLocks noChangeAspect="1"/>
          </p:cNvPicPr>
          <p:nvPr/>
        </p:nvPicPr>
        <p:blipFill>
          <a:blip r:embed="rId3"/>
          <a:stretch>
            <a:fillRect/>
          </a:stretch>
        </p:blipFill>
        <p:spPr>
          <a:xfrm>
            <a:off x="1219200" y="2590800"/>
            <a:ext cx="6400800" cy="3099231"/>
          </a:xfrm>
          <a:prstGeom prst="rect">
            <a:avLst/>
          </a:prstGeom>
          <a:ln>
            <a:solidFill>
              <a:schemeClr val="bg1">
                <a:lumMod val="50000"/>
              </a:schemeClr>
            </a:solidFill>
          </a:ln>
        </p:spPr>
      </p:pic>
    </p:spTree>
    <p:extLst>
      <p:ext uri="{BB962C8B-B14F-4D97-AF65-F5344CB8AC3E}">
        <p14:creationId xmlns:p14="http://schemas.microsoft.com/office/powerpoint/2010/main" val="1900194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Content Types</a:t>
            </a:r>
            <a:endParaRPr lang="en-US" dirty="0"/>
          </a:p>
        </p:txBody>
      </p:sp>
      <p:sp>
        <p:nvSpPr>
          <p:cNvPr id="3" name="Content Placeholder 2"/>
          <p:cNvSpPr>
            <a:spLocks noGrp="1"/>
          </p:cNvSpPr>
          <p:nvPr>
            <p:ph idx="1"/>
          </p:nvPr>
        </p:nvSpPr>
        <p:spPr/>
        <p:txBody>
          <a:bodyPr>
            <a:normAutofit/>
          </a:bodyPr>
          <a:lstStyle/>
          <a:p>
            <a:r>
              <a:rPr lang="en-US" sz="2400" dirty="0" smtClean="0"/>
              <a:t>List contains a collection of content types</a:t>
            </a:r>
          </a:p>
          <a:p>
            <a:pPr lvl="1"/>
            <a:r>
              <a:rPr lang="en-US" sz="2000" dirty="0" smtClean="0"/>
              <a:t>Every list must contain at least one content type</a:t>
            </a:r>
          </a:p>
          <a:p>
            <a:pPr lvl="1"/>
            <a:r>
              <a:rPr lang="en-US" sz="2000" dirty="0" smtClean="0"/>
              <a:t>Content types hidden on </a:t>
            </a:r>
            <a:r>
              <a:rPr lang="en-US" sz="2000" smtClean="0"/>
              <a:t>the List </a:t>
            </a:r>
            <a:r>
              <a:rPr lang="en-US" sz="2000" dirty="0" smtClean="0"/>
              <a:t>Settings page by default</a:t>
            </a:r>
          </a:p>
          <a:p>
            <a:pPr lvl="1"/>
            <a:r>
              <a:rPr lang="en-US" sz="2000" dirty="0" smtClean="0"/>
              <a:t>Advanced Settings page for list provides option  to show them</a:t>
            </a:r>
          </a:p>
          <a:p>
            <a:pPr lvl="1"/>
            <a:endParaRPr lang="en-US" sz="2000" dirty="0"/>
          </a:p>
          <a:p>
            <a:endParaRPr lang="en-US" dirty="0" smtClean="0"/>
          </a:p>
          <a:p>
            <a:pPr lvl="1"/>
            <a:endParaRPr lang="en-US" sz="2000" dirty="0"/>
          </a:p>
          <a:p>
            <a:pPr lvl="1"/>
            <a:r>
              <a:rPr lang="en-US" sz="2000" dirty="0" smtClean="0"/>
              <a:t>Content Types section allows for adding/removing content types</a:t>
            </a:r>
          </a:p>
          <a:p>
            <a:pPr lvl="1"/>
            <a:endParaRPr lang="en-US" sz="2000" dirty="0" smtClean="0"/>
          </a:p>
        </p:txBody>
      </p:sp>
      <p:pic>
        <p:nvPicPr>
          <p:cNvPr id="4" name="Picture 3"/>
          <p:cNvPicPr>
            <a:picLocks noChangeAspect="1"/>
          </p:cNvPicPr>
          <p:nvPr/>
        </p:nvPicPr>
        <p:blipFill>
          <a:blip r:embed="rId3"/>
          <a:stretch>
            <a:fillRect/>
          </a:stretch>
        </p:blipFill>
        <p:spPr>
          <a:xfrm>
            <a:off x="1143000" y="3124200"/>
            <a:ext cx="3601993" cy="1098533"/>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1143674" y="4876800"/>
            <a:ext cx="6172200" cy="1555733"/>
          </a:xfrm>
          <a:prstGeom prst="rect">
            <a:avLst/>
          </a:prstGeom>
          <a:ln>
            <a:solidFill>
              <a:schemeClr val="bg1">
                <a:lumMod val="50000"/>
              </a:schemeClr>
            </a:solidFill>
          </a:ln>
        </p:spPr>
      </p:pic>
    </p:spTree>
    <p:extLst>
      <p:ext uri="{BB962C8B-B14F-4D97-AF65-F5344CB8AC3E}">
        <p14:creationId xmlns:p14="http://schemas.microsoft.com/office/powerpoint/2010/main" val="393651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Site Fundamentals</a:t>
            </a:r>
          </a:p>
          <a:p>
            <a:pPr>
              <a:buFont typeface="Wingdings" panose="05000000000000000000" pitchFamily="2" charset="2"/>
              <a:buChar char="ü"/>
            </a:pPr>
            <a:r>
              <a:rPr lang="en-US" dirty="0" smtClean="0"/>
              <a:t>Understanding Team Sites</a:t>
            </a:r>
          </a:p>
          <a:p>
            <a:pPr>
              <a:buFont typeface="Wingdings" panose="05000000000000000000" pitchFamily="2" charset="2"/>
              <a:buChar char="ü"/>
            </a:pPr>
            <a:r>
              <a:rPr lang="en-US" dirty="0" smtClean="0"/>
              <a:t>Site Columns and Content Types</a:t>
            </a:r>
          </a:p>
          <a:p>
            <a:pPr>
              <a:buFont typeface="Wingdings" panose="05000000000000000000" pitchFamily="2" charset="2"/>
              <a:buChar char="Ø"/>
            </a:pPr>
            <a:r>
              <a:rPr lang="en-US" dirty="0"/>
              <a:t>Understanding Publishing </a:t>
            </a:r>
            <a:r>
              <a:rPr lang="en-US" dirty="0" smtClean="0"/>
              <a:t>Sites</a:t>
            </a:r>
            <a:endParaRPr lang="en-US" dirty="0"/>
          </a:p>
          <a:p>
            <a:pPr>
              <a:buFont typeface="Wingdings" panose="05000000000000000000" pitchFamily="2" charset="2"/>
              <a:buChar char="§"/>
            </a:pPr>
            <a:r>
              <a:rPr lang="en-US" dirty="0" smtClean="0"/>
              <a:t>Navigation in a Publishing Site</a:t>
            </a:r>
            <a:endParaRPr lang="en-US" dirty="0"/>
          </a:p>
        </p:txBody>
      </p:sp>
    </p:spTree>
    <p:extLst>
      <p:ext uri="{BB962C8B-B14F-4D97-AF65-F5344CB8AC3E}">
        <p14:creationId xmlns:p14="http://schemas.microsoft.com/office/powerpoint/2010/main" val="2036897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Publishing Sites</a:t>
            </a:r>
            <a:endParaRPr lang="en-US" dirty="0"/>
          </a:p>
        </p:txBody>
      </p:sp>
      <p:sp>
        <p:nvSpPr>
          <p:cNvPr id="8" name="Content Placeholder 7"/>
          <p:cNvSpPr>
            <a:spLocks noGrp="1"/>
          </p:cNvSpPr>
          <p:nvPr>
            <p:ph idx="1"/>
          </p:nvPr>
        </p:nvSpPr>
        <p:spPr/>
        <p:txBody>
          <a:bodyPr>
            <a:normAutofit/>
          </a:bodyPr>
          <a:lstStyle/>
          <a:p>
            <a:r>
              <a:rPr lang="en-US" sz="2000" dirty="0" smtClean="0"/>
              <a:t>SharePoint 2013 supports WCM functionality with publishing sites</a:t>
            </a:r>
          </a:p>
          <a:p>
            <a:pPr lvl="1"/>
            <a:r>
              <a:rPr lang="en-US" sz="1800" dirty="0" smtClean="0"/>
              <a:t>Requires hosting site collection to have publishing features activated</a:t>
            </a:r>
          </a:p>
          <a:p>
            <a:pPr lvl="1"/>
            <a:r>
              <a:rPr lang="en-US" sz="1800" dirty="0" smtClean="0"/>
              <a:t>Often created using site template named Publishing Portal</a:t>
            </a:r>
          </a:p>
          <a:p>
            <a:r>
              <a:rPr lang="en-US" sz="2000" dirty="0" smtClean="0"/>
              <a:t>Publishing sites can be used for public Internet-facing sites</a:t>
            </a:r>
          </a:p>
          <a:p>
            <a:pPr lvl="1"/>
            <a:r>
              <a:rPr lang="en-US" sz="1800" dirty="0" smtClean="0"/>
              <a:t>Publishing sites provide features to collect and publish content</a:t>
            </a:r>
          </a:p>
          <a:p>
            <a:pPr lvl="1"/>
            <a:r>
              <a:rPr lang="en-US" sz="1800" dirty="0" smtClean="0"/>
              <a:t>Publishing sites provide assistance with branding and friendly URLs</a:t>
            </a:r>
          </a:p>
          <a:p>
            <a:pPr lvl="1"/>
            <a:r>
              <a:rPr lang="en-US" sz="1800" dirty="0" smtClean="0"/>
              <a:t>Site content created, edited and approved in terms of publishing pages</a:t>
            </a:r>
          </a:p>
        </p:txBody>
      </p:sp>
      <p:pic>
        <p:nvPicPr>
          <p:cNvPr id="7" name="Picture 6"/>
          <p:cNvPicPr>
            <a:picLocks noChangeAspect="1"/>
          </p:cNvPicPr>
          <p:nvPr/>
        </p:nvPicPr>
        <p:blipFill>
          <a:blip r:embed="rId2"/>
          <a:stretch>
            <a:fillRect/>
          </a:stretch>
        </p:blipFill>
        <p:spPr>
          <a:xfrm>
            <a:off x="1171575" y="4133624"/>
            <a:ext cx="6572250" cy="2501694"/>
          </a:xfrm>
          <a:prstGeom prst="rect">
            <a:avLst/>
          </a:prstGeom>
        </p:spPr>
      </p:pic>
    </p:spTree>
    <p:extLst>
      <p:ext uri="{BB962C8B-B14F-4D97-AF65-F5344CB8AC3E}">
        <p14:creationId xmlns:p14="http://schemas.microsoft.com/office/powerpoint/2010/main" val="1326019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Which Site Settings Page Do You Like Better?</a:t>
            </a:r>
            <a:endParaRPr lang="en-US" sz="2400" dirty="0"/>
          </a:p>
        </p:txBody>
      </p:sp>
      <p:sp>
        <p:nvSpPr>
          <p:cNvPr id="11" name="Content Placeholder 10"/>
          <p:cNvSpPr>
            <a:spLocks noGrp="1"/>
          </p:cNvSpPr>
          <p:nvPr>
            <p:ph idx="1"/>
          </p:nvPr>
        </p:nvSpPr>
        <p:spPr>
          <a:xfrm>
            <a:off x="304800" y="1219200"/>
            <a:ext cx="8382000" cy="5181600"/>
          </a:xfrm>
        </p:spPr>
        <p:txBody>
          <a:bodyPr>
            <a:normAutofit/>
          </a:bodyPr>
          <a:lstStyle/>
          <a:p>
            <a:r>
              <a:rPr lang="en-US" sz="2000" dirty="0" smtClean="0"/>
              <a:t>The Publishing features add a good deal of functionality</a:t>
            </a:r>
            <a:endParaRPr lang="en-US" sz="2000" dirty="0"/>
          </a:p>
        </p:txBody>
      </p:sp>
      <p:pic>
        <p:nvPicPr>
          <p:cNvPr id="4" name="Picture 3"/>
          <p:cNvPicPr>
            <a:picLocks noChangeAspect="1"/>
          </p:cNvPicPr>
          <p:nvPr/>
        </p:nvPicPr>
        <p:blipFill>
          <a:blip r:embed="rId2"/>
          <a:stretch>
            <a:fillRect/>
          </a:stretch>
        </p:blipFill>
        <p:spPr>
          <a:xfrm>
            <a:off x="1303538" y="1973535"/>
            <a:ext cx="2195513" cy="3805238"/>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4122938" y="1968356"/>
            <a:ext cx="2724150" cy="2700338"/>
          </a:xfrm>
          <a:prstGeom prst="rect">
            <a:avLst/>
          </a:prstGeom>
        </p:spPr>
      </p:pic>
      <p:pic>
        <p:nvPicPr>
          <p:cNvPr id="6" name="Picture 5"/>
          <p:cNvPicPr>
            <a:picLocks noChangeAspect="1"/>
          </p:cNvPicPr>
          <p:nvPr/>
        </p:nvPicPr>
        <p:blipFill>
          <a:blip r:embed="rId4"/>
          <a:stretch>
            <a:fillRect/>
          </a:stretch>
        </p:blipFill>
        <p:spPr>
          <a:xfrm>
            <a:off x="4115493" y="4411659"/>
            <a:ext cx="1023938" cy="2181225"/>
          </a:xfrm>
          <a:prstGeom prst="rect">
            <a:avLst/>
          </a:prstGeom>
        </p:spPr>
      </p:pic>
      <p:sp>
        <p:nvSpPr>
          <p:cNvPr id="7" name="Rectangle 6"/>
          <p:cNvSpPr/>
          <p:nvPr/>
        </p:nvSpPr>
        <p:spPr>
          <a:xfrm>
            <a:off x="4115493" y="1968356"/>
            <a:ext cx="2445845" cy="472957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1757779"/>
            <a:ext cx="2203651" cy="215756"/>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Site Settings page in Team Site</a:t>
            </a:r>
            <a:endParaRPr lang="en-US" sz="1050" dirty="0">
              <a:solidFill>
                <a:schemeClr val="tx1"/>
              </a:solidFill>
            </a:endParaRPr>
          </a:p>
        </p:txBody>
      </p:sp>
      <p:sp>
        <p:nvSpPr>
          <p:cNvPr id="10" name="Rectangle 9"/>
          <p:cNvSpPr/>
          <p:nvPr/>
        </p:nvSpPr>
        <p:spPr>
          <a:xfrm>
            <a:off x="4115493" y="1752600"/>
            <a:ext cx="2445845" cy="215756"/>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Site Settings page in Publishing Site</a:t>
            </a:r>
            <a:endParaRPr lang="en-US" sz="1050" dirty="0">
              <a:solidFill>
                <a:schemeClr val="tx1"/>
              </a:solidFill>
            </a:endParaRPr>
          </a:p>
        </p:txBody>
      </p:sp>
    </p:spTree>
    <p:extLst>
      <p:ext uri="{BB962C8B-B14F-4D97-AF65-F5344CB8AC3E}">
        <p14:creationId xmlns:p14="http://schemas.microsoft.com/office/powerpoint/2010/main" val="2670376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Trimming in Publishing Sites</a:t>
            </a:r>
            <a:endParaRPr lang="en-US" dirty="0"/>
          </a:p>
        </p:txBody>
      </p:sp>
      <p:sp>
        <p:nvSpPr>
          <p:cNvPr id="3" name="Content Placeholder 2"/>
          <p:cNvSpPr>
            <a:spLocks noGrp="1"/>
          </p:cNvSpPr>
          <p:nvPr>
            <p:ph idx="1"/>
          </p:nvPr>
        </p:nvSpPr>
        <p:spPr/>
        <p:txBody>
          <a:bodyPr>
            <a:normAutofit/>
          </a:bodyPr>
          <a:lstStyle/>
          <a:p>
            <a:r>
              <a:rPr lang="en-US" sz="1800" dirty="0" smtClean="0"/>
              <a:t>Publishing sites has security trimming for visitors and anonymous access</a:t>
            </a:r>
          </a:p>
          <a:p>
            <a:pPr lvl="1"/>
            <a:r>
              <a:rPr lang="en-US" sz="1600" dirty="0" smtClean="0"/>
              <a:t>Visitors do not see certain links such as </a:t>
            </a:r>
            <a:r>
              <a:rPr lang="en-US" sz="1400" b="1" dirty="0" smtClean="0"/>
              <a:t>Site Content</a:t>
            </a:r>
            <a:r>
              <a:rPr lang="en-US" sz="1600" dirty="0" smtClean="0"/>
              <a:t> and </a:t>
            </a:r>
            <a:r>
              <a:rPr lang="en-US" sz="1200" b="1" dirty="0" smtClean="0"/>
              <a:t>EDIT LINKS</a:t>
            </a:r>
            <a:endParaRPr lang="en-US" sz="1600" b="1" dirty="0" smtClean="0"/>
          </a:p>
          <a:p>
            <a:pPr lvl="1"/>
            <a:r>
              <a:rPr lang="en-US" sz="1600" dirty="0" smtClean="0"/>
              <a:t>Visitors do not see links to publishing pages until they have been published</a:t>
            </a:r>
          </a:p>
          <a:p>
            <a:pPr lvl="1"/>
            <a:r>
              <a:rPr lang="en-US" sz="1600" dirty="0" smtClean="0"/>
              <a:t>Anonymous </a:t>
            </a:r>
            <a:r>
              <a:rPr lang="en-US" sz="1600" dirty="0"/>
              <a:t>users </a:t>
            </a:r>
            <a:r>
              <a:rPr lang="en-US" sz="1600" dirty="0" smtClean="0"/>
              <a:t>do not see Suite bar links </a:t>
            </a:r>
            <a:r>
              <a:rPr lang="en-US" sz="1400" dirty="0" smtClean="0">
                <a:solidFill>
                  <a:schemeClr val="tx1">
                    <a:lumMod val="50000"/>
                    <a:lumOff val="50000"/>
                  </a:schemeClr>
                </a:solidFill>
              </a:rPr>
              <a:t>(Newsfeed, SkyDrive and Sites)</a:t>
            </a:r>
          </a:p>
          <a:p>
            <a:pPr lvl="1"/>
            <a:r>
              <a:rPr lang="en-US" sz="1600" dirty="0"/>
              <a:t>Anonymous users see the </a:t>
            </a:r>
            <a:r>
              <a:rPr lang="en-US" sz="1400" b="1" dirty="0"/>
              <a:t>Sign in</a:t>
            </a:r>
            <a:r>
              <a:rPr lang="en-US" sz="1600" dirty="0"/>
              <a:t> link instead of </a:t>
            </a:r>
            <a:r>
              <a:rPr lang="en-US" sz="1400" b="1" dirty="0"/>
              <a:t>Welcome</a:t>
            </a:r>
            <a:r>
              <a:rPr lang="en-US" sz="1400" dirty="0"/>
              <a:t> </a:t>
            </a:r>
            <a:r>
              <a:rPr lang="en-US" sz="1600" dirty="0" smtClean="0"/>
              <a:t>menu</a:t>
            </a:r>
            <a:endParaRPr lang="en-US" sz="1600" dirty="0" smtClean="0">
              <a:solidFill>
                <a:schemeClr val="tx1">
                  <a:lumMod val="50000"/>
                  <a:lumOff val="50000"/>
                </a:schemeClr>
              </a:solidFill>
            </a:endParaRPr>
          </a:p>
        </p:txBody>
      </p:sp>
      <p:pic>
        <p:nvPicPr>
          <p:cNvPr id="7" name="Picture 6"/>
          <p:cNvPicPr>
            <a:picLocks noChangeAspect="1"/>
          </p:cNvPicPr>
          <p:nvPr/>
        </p:nvPicPr>
        <p:blipFill>
          <a:blip r:embed="rId2"/>
          <a:stretch>
            <a:fillRect/>
          </a:stretch>
        </p:blipFill>
        <p:spPr>
          <a:xfrm>
            <a:off x="533401" y="3276600"/>
            <a:ext cx="8007458" cy="3047999"/>
          </a:xfrm>
          <a:prstGeom prst="rect">
            <a:avLst/>
          </a:prstGeom>
        </p:spPr>
      </p:pic>
      <p:pic>
        <p:nvPicPr>
          <p:cNvPr id="6" name="Picture 5"/>
          <p:cNvPicPr>
            <a:picLocks noChangeAspect="1"/>
          </p:cNvPicPr>
          <p:nvPr/>
        </p:nvPicPr>
        <p:blipFill>
          <a:blip r:embed="rId3"/>
          <a:stretch>
            <a:fillRect/>
          </a:stretch>
        </p:blipFill>
        <p:spPr>
          <a:xfrm>
            <a:off x="533400" y="3276600"/>
            <a:ext cx="8007457" cy="3048000"/>
          </a:xfrm>
          <a:prstGeom prst="rect">
            <a:avLst/>
          </a:prstGeom>
        </p:spPr>
      </p:pic>
    </p:spTree>
    <p:extLst>
      <p:ext uri="{BB962C8B-B14F-4D97-AF65-F5344CB8AC3E}">
        <p14:creationId xmlns:p14="http://schemas.microsoft.com/office/powerpoint/2010/main" val="21688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SharePoint Site?</a:t>
            </a:r>
            <a:endParaRPr lang="en-US" dirty="0"/>
          </a:p>
        </p:txBody>
      </p:sp>
      <p:sp>
        <p:nvSpPr>
          <p:cNvPr id="3" name="Content Placeholder 2"/>
          <p:cNvSpPr>
            <a:spLocks noGrp="1"/>
          </p:cNvSpPr>
          <p:nvPr>
            <p:ph idx="1"/>
          </p:nvPr>
        </p:nvSpPr>
        <p:spPr/>
        <p:txBody>
          <a:bodyPr/>
          <a:lstStyle/>
          <a:p>
            <a:r>
              <a:rPr lang="en-US" dirty="0" smtClean="0"/>
              <a:t>A SharePoint site is…</a:t>
            </a:r>
          </a:p>
          <a:p>
            <a:pPr lvl="1"/>
            <a:r>
              <a:rPr lang="en-US" dirty="0" smtClean="0"/>
              <a:t>A securable website on the network or Internet</a:t>
            </a:r>
          </a:p>
          <a:p>
            <a:pPr lvl="1"/>
            <a:r>
              <a:rPr lang="en-US" dirty="0" smtClean="0"/>
              <a:t>A collection of pages accessible through a root URL</a:t>
            </a:r>
          </a:p>
          <a:p>
            <a:pPr lvl="1"/>
            <a:r>
              <a:rPr lang="en-US" dirty="0" smtClean="0"/>
              <a:t>A place to store files and collaborate on documents</a:t>
            </a:r>
          </a:p>
          <a:p>
            <a:pPr lvl="1"/>
            <a:r>
              <a:rPr lang="en-US" dirty="0" smtClean="0"/>
              <a:t>A place to publish content and all kinds of information</a:t>
            </a:r>
          </a:p>
          <a:p>
            <a:pPr lvl="1"/>
            <a:r>
              <a:rPr lang="en-US" dirty="0" smtClean="0"/>
              <a:t>A platform for building business applications</a:t>
            </a:r>
          </a:p>
          <a:p>
            <a:pPr lvl="1"/>
            <a:endParaRPr lang="en-US" dirty="0"/>
          </a:p>
        </p:txBody>
      </p:sp>
    </p:spTree>
    <p:extLst>
      <p:ext uri="{BB962C8B-B14F-4D97-AF65-F5344CB8AC3E}">
        <p14:creationId xmlns:p14="http://schemas.microsoft.com/office/powerpoint/2010/main" val="1447969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Pages and The Pages Library</a:t>
            </a:r>
            <a:endParaRPr lang="en-US" dirty="0"/>
          </a:p>
        </p:txBody>
      </p:sp>
      <p:sp>
        <p:nvSpPr>
          <p:cNvPr id="3" name="Content Placeholder 2"/>
          <p:cNvSpPr>
            <a:spLocks noGrp="1"/>
          </p:cNvSpPr>
          <p:nvPr>
            <p:ph idx="1"/>
          </p:nvPr>
        </p:nvSpPr>
        <p:spPr/>
        <p:txBody>
          <a:bodyPr>
            <a:normAutofit/>
          </a:bodyPr>
          <a:lstStyle/>
          <a:p>
            <a:r>
              <a:rPr lang="en-US" sz="2400" dirty="0" smtClean="0"/>
              <a:t>Content added to publishing site using publishing pages</a:t>
            </a:r>
          </a:p>
          <a:p>
            <a:pPr lvl="1"/>
            <a:r>
              <a:rPr lang="en-US" sz="2000" dirty="0" smtClean="0"/>
              <a:t>Every publishing site contains </a:t>
            </a:r>
            <a:r>
              <a:rPr lang="en-US" sz="2000" b="1" dirty="0" smtClean="0"/>
              <a:t>Pages</a:t>
            </a:r>
            <a:r>
              <a:rPr lang="en-US" sz="2000" dirty="0" smtClean="0"/>
              <a:t> Library</a:t>
            </a:r>
          </a:p>
          <a:p>
            <a:pPr lvl="1"/>
            <a:r>
              <a:rPr lang="en-US" sz="2000" dirty="0"/>
              <a:t>Publishing pages are always created in </a:t>
            </a:r>
            <a:r>
              <a:rPr lang="en-US" sz="2000" dirty="0" smtClean="0"/>
              <a:t>a </a:t>
            </a:r>
            <a:r>
              <a:rPr lang="en-US" sz="2000" b="1" dirty="0" smtClean="0"/>
              <a:t>Pages</a:t>
            </a:r>
            <a:r>
              <a:rPr lang="en-US" sz="2000" dirty="0" smtClean="0"/>
              <a:t> library</a:t>
            </a:r>
            <a:endParaRPr lang="en-US" sz="2000" dirty="0"/>
          </a:p>
          <a:p>
            <a:pPr lvl="1"/>
            <a:r>
              <a:rPr lang="en-US" sz="2000" b="1" dirty="0" smtClean="0"/>
              <a:t>Pages</a:t>
            </a:r>
            <a:r>
              <a:rPr lang="en-US" sz="2000" dirty="0" smtClean="0"/>
              <a:t> library created with welcome page named default.aspx</a:t>
            </a:r>
          </a:p>
          <a:p>
            <a:pPr lvl="1"/>
            <a:r>
              <a:rPr lang="en-US" sz="2000" dirty="0" smtClean="0"/>
              <a:t>You can add additional publishing pages to grow out site content</a:t>
            </a:r>
          </a:p>
        </p:txBody>
      </p:sp>
      <p:pic>
        <p:nvPicPr>
          <p:cNvPr id="4" name="Picture 3"/>
          <p:cNvPicPr>
            <a:picLocks noChangeAspect="1"/>
          </p:cNvPicPr>
          <p:nvPr/>
        </p:nvPicPr>
        <p:blipFill>
          <a:blip r:embed="rId2"/>
          <a:stretch>
            <a:fillRect/>
          </a:stretch>
        </p:blipFill>
        <p:spPr>
          <a:xfrm>
            <a:off x="914400" y="3581400"/>
            <a:ext cx="7626560" cy="2590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5418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an Existing Publishing Page</a:t>
            </a:r>
            <a:endParaRPr lang="en-US" dirty="0"/>
          </a:p>
        </p:txBody>
      </p:sp>
      <p:sp>
        <p:nvSpPr>
          <p:cNvPr id="3" name="Content Placeholder 2"/>
          <p:cNvSpPr>
            <a:spLocks noGrp="1"/>
          </p:cNvSpPr>
          <p:nvPr>
            <p:ph idx="1"/>
          </p:nvPr>
        </p:nvSpPr>
        <p:spPr/>
        <p:txBody>
          <a:bodyPr>
            <a:normAutofit/>
          </a:bodyPr>
          <a:lstStyle/>
          <a:p>
            <a:r>
              <a:rPr lang="en-US" sz="2400" dirty="0" smtClean="0"/>
              <a:t>Experience is similar yet different from wiki page</a:t>
            </a:r>
          </a:p>
          <a:p>
            <a:pPr lvl="1"/>
            <a:r>
              <a:rPr lang="en-US" sz="2000" dirty="0" smtClean="0"/>
              <a:t>Page content is split out into multiple site columns</a:t>
            </a:r>
          </a:p>
          <a:p>
            <a:pPr lvl="1"/>
            <a:r>
              <a:rPr lang="en-US" sz="2000" dirty="0" smtClean="0"/>
              <a:t>Site column values edited using field controls</a:t>
            </a:r>
          </a:p>
          <a:p>
            <a:pPr lvl="1"/>
            <a:r>
              <a:rPr lang="en-US" sz="2000" dirty="0" smtClean="0"/>
              <a:t>Publishing page has extra ribbon tabs such </a:t>
            </a:r>
            <a:r>
              <a:rPr lang="en-US" sz="1400" b="1" dirty="0" smtClean="0"/>
              <a:t>PAGE</a:t>
            </a:r>
            <a:r>
              <a:rPr lang="en-US" sz="1800" dirty="0" smtClean="0"/>
              <a:t> </a:t>
            </a:r>
            <a:r>
              <a:rPr lang="en-US" sz="2000" dirty="0" smtClean="0"/>
              <a:t>and </a:t>
            </a:r>
            <a:r>
              <a:rPr lang="en-US" sz="1400" b="1" dirty="0" smtClean="0"/>
              <a:t>PUBLISH</a:t>
            </a:r>
            <a:endParaRPr lang="en-US" sz="2000" b="1" dirty="0"/>
          </a:p>
        </p:txBody>
      </p:sp>
      <p:pic>
        <p:nvPicPr>
          <p:cNvPr id="5" name="Picture 4"/>
          <p:cNvPicPr>
            <a:picLocks noChangeAspect="1"/>
          </p:cNvPicPr>
          <p:nvPr/>
        </p:nvPicPr>
        <p:blipFill>
          <a:blip r:embed="rId2"/>
          <a:stretch>
            <a:fillRect/>
          </a:stretch>
        </p:blipFill>
        <p:spPr>
          <a:xfrm>
            <a:off x="381000" y="3235481"/>
            <a:ext cx="8458200" cy="3364327"/>
          </a:xfrm>
          <a:prstGeom prst="rect">
            <a:avLst/>
          </a:prstGeom>
          <a:ln>
            <a:solidFill>
              <a:schemeClr val="tx1">
                <a:lumMod val="50000"/>
                <a:lumOff val="50000"/>
              </a:schemeClr>
            </a:solidFill>
          </a:ln>
        </p:spPr>
      </p:pic>
    </p:spTree>
    <p:extLst>
      <p:ext uri="{BB962C8B-B14F-4D97-AF65-F5344CB8AC3E}">
        <p14:creationId xmlns:p14="http://schemas.microsoft.com/office/powerpoint/2010/main" val="3699313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Sites</a:t>
            </a:r>
            <a:endParaRPr lang="en-US" dirty="0"/>
          </a:p>
        </p:txBody>
      </p:sp>
      <p:sp>
        <p:nvSpPr>
          <p:cNvPr id="3" name="Content Placeholder 2"/>
          <p:cNvSpPr>
            <a:spLocks noGrp="1"/>
          </p:cNvSpPr>
          <p:nvPr>
            <p:ph idx="1"/>
          </p:nvPr>
        </p:nvSpPr>
        <p:spPr/>
        <p:txBody>
          <a:bodyPr/>
          <a:lstStyle/>
          <a:p>
            <a:r>
              <a:rPr lang="en-US" dirty="0" smtClean="0"/>
              <a:t>You construct site hierarchy by adding subsites</a:t>
            </a:r>
          </a:p>
          <a:p>
            <a:pPr lvl="1"/>
            <a:r>
              <a:rPr lang="en-US" dirty="0" smtClean="0"/>
              <a:t>Each site gets a welcome page </a:t>
            </a:r>
            <a:r>
              <a:rPr lang="en-US" sz="1800" dirty="0" smtClean="0">
                <a:solidFill>
                  <a:schemeClr val="tx1">
                    <a:lumMod val="50000"/>
                    <a:lumOff val="50000"/>
                  </a:schemeClr>
                </a:solidFill>
              </a:rPr>
              <a:t>(/Pages/default.aspx)</a:t>
            </a:r>
            <a:endParaRPr lang="en-US" dirty="0" smtClean="0">
              <a:solidFill>
                <a:schemeClr val="tx1">
                  <a:lumMod val="50000"/>
                  <a:lumOff val="50000"/>
                </a:schemeClr>
              </a:solidFill>
            </a:endParaRPr>
          </a:p>
          <a:p>
            <a:pPr lvl="1"/>
            <a:r>
              <a:rPr lang="en-US" dirty="0" smtClean="0"/>
              <a:t>Secondary publishing pages added to site as needed</a:t>
            </a:r>
          </a:p>
          <a:p>
            <a:pPr lvl="1"/>
            <a:r>
              <a:rPr lang="en-US" dirty="0" smtClean="0"/>
              <a:t>Subsites can be added under subsites</a:t>
            </a:r>
          </a:p>
          <a:p>
            <a:pPr lvl="1"/>
            <a:r>
              <a:rPr lang="en-US" dirty="0" err="1" smtClean="0"/>
              <a:t>Subsite</a:t>
            </a:r>
            <a:r>
              <a:rPr lang="en-US" dirty="0" smtClean="0"/>
              <a:t> can inherit navigation and/or permissions</a:t>
            </a:r>
          </a:p>
        </p:txBody>
      </p:sp>
      <p:pic>
        <p:nvPicPr>
          <p:cNvPr id="4" name="Picture 3"/>
          <p:cNvPicPr>
            <a:picLocks noChangeAspect="1"/>
          </p:cNvPicPr>
          <p:nvPr/>
        </p:nvPicPr>
        <p:blipFill>
          <a:blip r:embed="rId3"/>
          <a:stretch>
            <a:fillRect/>
          </a:stretch>
        </p:blipFill>
        <p:spPr>
          <a:xfrm>
            <a:off x="415624" y="3876549"/>
            <a:ext cx="4191000" cy="2752851"/>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4776041" y="3876549"/>
            <a:ext cx="3966244" cy="2752851"/>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31513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Site Fundamentals</a:t>
            </a:r>
          </a:p>
          <a:p>
            <a:pPr>
              <a:buFont typeface="Wingdings" panose="05000000000000000000" pitchFamily="2" charset="2"/>
              <a:buChar char="ü"/>
            </a:pPr>
            <a:r>
              <a:rPr lang="en-US" dirty="0" smtClean="0"/>
              <a:t>Understanding Team Sites</a:t>
            </a:r>
          </a:p>
          <a:p>
            <a:pPr>
              <a:buFont typeface="Wingdings" panose="05000000000000000000" pitchFamily="2" charset="2"/>
              <a:buChar char="ü"/>
            </a:pPr>
            <a:r>
              <a:rPr lang="en-US" dirty="0" smtClean="0"/>
              <a:t>Site Columns and Content Types</a:t>
            </a:r>
          </a:p>
          <a:p>
            <a:pPr>
              <a:buFont typeface="Wingdings" panose="05000000000000000000" pitchFamily="2" charset="2"/>
              <a:buChar char="ü"/>
            </a:pPr>
            <a:r>
              <a:rPr lang="en-US" dirty="0"/>
              <a:t>Understanding Publishing </a:t>
            </a:r>
            <a:r>
              <a:rPr lang="en-US" dirty="0" smtClean="0"/>
              <a:t>Sites</a:t>
            </a:r>
            <a:endParaRPr lang="en-US" dirty="0"/>
          </a:p>
          <a:p>
            <a:pPr>
              <a:buFont typeface="Wingdings" panose="05000000000000000000" pitchFamily="2" charset="2"/>
              <a:buChar char="Ø"/>
            </a:pPr>
            <a:r>
              <a:rPr lang="en-US" dirty="0" smtClean="0"/>
              <a:t>Navigation in a Publishing Site</a:t>
            </a:r>
            <a:endParaRPr lang="en-US" dirty="0"/>
          </a:p>
        </p:txBody>
      </p:sp>
    </p:spTree>
    <p:extLst>
      <p:ext uri="{BB962C8B-B14F-4D97-AF65-F5344CB8AC3E}">
        <p14:creationId xmlns:p14="http://schemas.microsoft.com/office/powerpoint/2010/main" val="2086097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962400" y="2512811"/>
            <a:ext cx="4038600" cy="4019636"/>
            <a:chOff x="3962400" y="2133600"/>
            <a:chExt cx="4419600" cy="4398847"/>
          </a:xfrm>
        </p:grpSpPr>
        <p:sp>
          <p:nvSpPr>
            <p:cNvPr id="4" name="Rectangle 3"/>
            <p:cNvSpPr/>
            <p:nvPr/>
          </p:nvSpPr>
          <p:spPr>
            <a:xfrm>
              <a:off x="3962400" y="2133600"/>
              <a:ext cx="4419600" cy="4398847"/>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600" b="1" dirty="0"/>
            </a:p>
          </p:txBody>
        </p:sp>
        <p:sp>
          <p:nvSpPr>
            <p:cNvPr id="6" name="Rectangle 5"/>
            <p:cNvSpPr/>
            <p:nvPr/>
          </p:nvSpPr>
          <p:spPr>
            <a:xfrm>
              <a:off x="4129177" y="227571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smtClean="0">
                  <a:solidFill>
                    <a:schemeClr val="tx1"/>
                  </a:solidFill>
                </a:rPr>
                <a:t>\</a:t>
              </a:r>
              <a:r>
                <a:rPr lang="en-US" sz="600" b="1" dirty="0" smtClean="0">
                  <a:solidFill>
                    <a:schemeClr val="tx1"/>
                  </a:solidFill>
                </a:rPr>
                <a:t> </a:t>
              </a:r>
              <a:r>
                <a:rPr lang="en-US" sz="600" b="1" dirty="0" smtClean="0">
                  <a:solidFill>
                    <a:schemeClr val="tx1">
                      <a:lumMod val="65000"/>
                      <a:lumOff val="35000"/>
                    </a:schemeClr>
                  </a:solidFill>
                </a:rPr>
                <a:t>(root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7" name="Rectangle 6"/>
            <p:cNvSpPr/>
            <p:nvPr/>
          </p:nvSpPr>
          <p:spPr>
            <a:xfrm>
              <a:off x="4234803" y="246519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\contact.aspx</a:t>
              </a:r>
            </a:p>
            <a:p>
              <a:pPr>
                <a:spcAft>
                  <a:spcPts val="200"/>
                </a:spcAft>
              </a:pPr>
              <a:r>
                <a:rPr lang="en-US" sz="600" b="1" dirty="0" smtClean="0">
                  <a:solidFill>
                    <a:schemeClr val="tx1"/>
                  </a:solidFill>
                </a:rPr>
                <a:t>   \about.aspx</a:t>
              </a:r>
            </a:p>
          </p:txBody>
        </p:sp>
        <p:sp>
          <p:nvSpPr>
            <p:cNvPr id="15" name="Rectangle 14"/>
            <p:cNvSpPr/>
            <p:nvPr/>
          </p:nvSpPr>
          <p:spPr>
            <a:xfrm>
              <a:off x="5296619" y="311654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\Locations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16" name="Rectangle 15"/>
            <p:cNvSpPr/>
            <p:nvPr/>
          </p:nvSpPr>
          <p:spPr>
            <a:xfrm>
              <a:off x="5402245" y="3306031"/>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\tampa.aspx</a:t>
              </a:r>
            </a:p>
            <a:p>
              <a:pPr>
                <a:spcAft>
                  <a:spcPts val="200"/>
                </a:spcAft>
              </a:pPr>
              <a:r>
                <a:rPr lang="en-US" sz="600" b="1" dirty="0" smtClean="0">
                  <a:solidFill>
                    <a:schemeClr val="tx1"/>
                  </a:solidFill>
                </a:rPr>
                <a:t>   \jacksonville.aspx</a:t>
              </a:r>
            </a:p>
          </p:txBody>
        </p:sp>
        <p:sp>
          <p:nvSpPr>
            <p:cNvPr id="17" name="Rectangle 16"/>
            <p:cNvSpPr/>
            <p:nvPr/>
          </p:nvSpPr>
          <p:spPr>
            <a:xfrm>
              <a:off x="5296619" y="398106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\Products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18" name="Rectangle 17"/>
            <p:cNvSpPr/>
            <p:nvPr/>
          </p:nvSpPr>
          <p:spPr>
            <a:xfrm>
              <a:off x="5402245" y="4170550"/>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\trainst.aspx</a:t>
              </a:r>
            </a:p>
            <a:p>
              <a:pPr>
                <a:spcAft>
                  <a:spcPts val="200"/>
                </a:spcAft>
              </a:pPr>
              <a:r>
                <a:rPr lang="en-US" sz="600" b="1" dirty="0" smtClean="0">
                  <a:solidFill>
                    <a:schemeClr val="tx1"/>
                  </a:solidFill>
                </a:rPr>
                <a:t>   \planes.aspx</a:t>
              </a:r>
            </a:p>
          </p:txBody>
        </p:sp>
        <p:sp>
          <p:nvSpPr>
            <p:cNvPr id="19" name="Rectangle 18"/>
            <p:cNvSpPr/>
            <p:nvPr/>
          </p:nvSpPr>
          <p:spPr>
            <a:xfrm>
              <a:off x="6630838" y="4833744"/>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\Trains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20" name="Rectangle 19"/>
            <p:cNvSpPr/>
            <p:nvPr/>
          </p:nvSpPr>
          <p:spPr>
            <a:xfrm>
              <a:off x="6736463" y="502322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\train1.aspx</a:t>
              </a:r>
            </a:p>
            <a:p>
              <a:pPr>
                <a:spcAft>
                  <a:spcPts val="200"/>
                </a:spcAft>
              </a:pPr>
              <a:r>
                <a:rPr lang="en-US" sz="600" b="1" dirty="0" smtClean="0">
                  <a:solidFill>
                    <a:schemeClr val="tx1"/>
                  </a:solidFill>
                </a:rPr>
                <a:t>   \train2.aspx</a:t>
              </a:r>
            </a:p>
          </p:txBody>
        </p:sp>
        <p:sp>
          <p:nvSpPr>
            <p:cNvPr id="21" name="Rectangle 20"/>
            <p:cNvSpPr/>
            <p:nvPr/>
          </p:nvSpPr>
          <p:spPr>
            <a:xfrm>
              <a:off x="6630838" y="569826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\Planes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22" name="Rectangle 21"/>
            <p:cNvSpPr/>
            <p:nvPr/>
          </p:nvSpPr>
          <p:spPr>
            <a:xfrm>
              <a:off x="6736463" y="588774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\plane1.aspx</a:t>
              </a:r>
            </a:p>
            <a:p>
              <a:pPr>
                <a:spcAft>
                  <a:spcPts val="200"/>
                </a:spcAft>
              </a:pPr>
              <a:r>
                <a:rPr lang="en-US" sz="600" b="1" dirty="0" smtClean="0">
                  <a:solidFill>
                    <a:schemeClr val="tx1"/>
                  </a:solidFill>
                </a:rPr>
                <a:t>   \plane2.aspx</a:t>
              </a:r>
            </a:p>
          </p:txBody>
        </p:sp>
        <p:cxnSp>
          <p:nvCxnSpPr>
            <p:cNvPr id="24" name="Straight Connector 23"/>
            <p:cNvCxnSpPr>
              <a:stCxn id="6" idx="2"/>
            </p:cNvCxnSpPr>
            <p:nvPr/>
          </p:nvCxnSpPr>
          <p:spPr>
            <a:xfrm>
              <a:off x="4921370" y="3045491"/>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21370" y="350143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21370" y="436595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72200" y="4762687"/>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72200" y="5218633"/>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6083152"/>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2700" dirty="0" smtClean="0"/>
              <a:t>Publishing Site Hierarchy of Sites and Pages</a:t>
            </a:r>
            <a:endParaRPr lang="en-US" sz="2700" dirty="0"/>
          </a:p>
        </p:txBody>
      </p:sp>
      <p:sp>
        <p:nvSpPr>
          <p:cNvPr id="3" name="Content Placeholder 2"/>
          <p:cNvSpPr>
            <a:spLocks noGrp="1"/>
          </p:cNvSpPr>
          <p:nvPr>
            <p:ph idx="1"/>
          </p:nvPr>
        </p:nvSpPr>
        <p:spPr/>
        <p:txBody>
          <a:bodyPr/>
          <a:lstStyle/>
          <a:p>
            <a:r>
              <a:rPr lang="en-US" dirty="0" smtClean="0"/>
              <a:t>Publishing site is a hierarchy of sites and pages</a:t>
            </a:r>
          </a:p>
          <a:p>
            <a:pPr lvl="1"/>
            <a:r>
              <a:rPr lang="en-US" dirty="0" smtClean="0"/>
              <a:t>Provides structure for exposing page using URLs</a:t>
            </a:r>
          </a:p>
          <a:p>
            <a:pPr lvl="1"/>
            <a:endParaRPr lang="en-US" dirty="0" smtClean="0"/>
          </a:p>
        </p:txBody>
      </p:sp>
      <p:grpSp>
        <p:nvGrpSpPr>
          <p:cNvPr id="5" name="Group 4"/>
          <p:cNvGrpSpPr/>
          <p:nvPr/>
        </p:nvGrpSpPr>
        <p:grpSpPr>
          <a:xfrm>
            <a:off x="1445941" y="4076742"/>
            <a:ext cx="3228474" cy="2077292"/>
            <a:chOff x="4620126" y="2340156"/>
            <a:chExt cx="3838074" cy="2211091"/>
          </a:xfrm>
        </p:grpSpPr>
        <p:sp>
          <p:nvSpPr>
            <p:cNvPr id="41" name="Rectangle 40"/>
            <p:cNvSpPr/>
            <p:nvPr/>
          </p:nvSpPr>
          <p:spPr>
            <a:xfrm>
              <a:off x="4620126" y="2340156"/>
              <a:ext cx="3838074" cy="22110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0" name="Group 39"/>
            <p:cNvGrpSpPr/>
            <p:nvPr/>
          </p:nvGrpSpPr>
          <p:grpSpPr>
            <a:xfrm>
              <a:off x="4724400" y="2505011"/>
              <a:ext cx="3594341" cy="1912437"/>
              <a:chOff x="4343401" y="2479845"/>
              <a:chExt cx="3810001" cy="2144591"/>
            </a:xfrm>
          </p:grpSpPr>
          <p:sp>
            <p:nvSpPr>
              <p:cNvPr id="35" name="Rectangle 34"/>
              <p:cNvSpPr/>
              <p:nvPr/>
            </p:nvSpPr>
            <p:spPr>
              <a:xfrm>
                <a:off x="4343402" y="2479845"/>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3"/>
                  </a:rPr>
                  <a:t>http://www.wingtiptoys.com/Pages/default.aspx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home page</a:t>
                </a:r>
                <a:endParaRPr lang="en-US" sz="700" b="1" dirty="0">
                  <a:solidFill>
                    <a:schemeClr val="tx1">
                      <a:lumMod val="65000"/>
                      <a:lumOff val="35000"/>
                    </a:schemeClr>
                  </a:solidFill>
                </a:endParaRPr>
              </a:p>
            </p:txBody>
          </p:sp>
          <p:sp>
            <p:nvSpPr>
              <p:cNvPr id="36" name="Rectangle 35"/>
              <p:cNvSpPr/>
              <p:nvPr/>
            </p:nvSpPr>
            <p:spPr>
              <a:xfrm>
                <a:off x="4343401" y="3379570"/>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4"/>
                  </a:rPr>
                  <a:t>http://www.wingtiptoys.com/Locations/Pages/Tampa.aspx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Locations site secondary page</a:t>
                </a:r>
                <a:endParaRPr lang="en-US" sz="700" b="1" dirty="0">
                  <a:solidFill>
                    <a:schemeClr val="tx1">
                      <a:lumMod val="65000"/>
                      <a:lumOff val="35000"/>
                    </a:schemeClr>
                  </a:solidFill>
                </a:endParaRPr>
              </a:p>
            </p:txBody>
          </p:sp>
          <p:sp>
            <p:nvSpPr>
              <p:cNvPr id="37" name="Rectangle 36"/>
              <p:cNvSpPr/>
              <p:nvPr/>
            </p:nvSpPr>
            <p:spPr>
              <a:xfrm>
                <a:off x="4343401" y="3829434"/>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5"/>
                  </a:rPr>
                  <a:t>http://www.wingtiptoys.com/Products/Pages/defaulkt.aspx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site home page</a:t>
                </a:r>
                <a:endParaRPr lang="en-US" sz="700" b="1" dirty="0">
                  <a:solidFill>
                    <a:schemeClr val="tx1">
                      <a:lumMod val="65000"/>
                      <a:lumOff val="35000"/>
                    </a:schemeClr>
                  </a:solidFill>
                </a:endParaRPr>
              </a:p>
            </p:txBody>
          </p:sp>
          <p:sp>
            <p:nvSpPr>
              <p:cNvPr id="38" name="Rectangle 37"/>
              <p:cNvSpPr/>
              <p:nvPr/>
            </p:nvSpPr>
            <p:spPr>
              <a:xfrm>
                <a:off x="4343401" y="4279297"/>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6"/>
                  </a:rPr>
                  <a:t>http://www.wingtiptoys.com/Products/Trains/Pages/train1.aspx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child site secondary page</a:t>
                </a:r>
                <a:endParaRPr lang="en-US" sz="700" b="1" dirty="0">
                  <a:solidFill>
                    <a:schemeClr val="tx1">
                      <a:lumMod val="65000"/>
                      <a:lumOff val="35000"/>
                    </a:schemeClr>
                  </a:solidFill>
                </a:endParaRPr>
              </a:p>
            </p:txBody>
          </p:sp>
          <p:sp>
            <p:nvSpPr>
              <p:cNvPr id="39" name="Rectangle 38"/>
              <p:cNvSpPr/>
              <p:nvPr/>
            </p:nvSpPr>
            <p:spPr>
              <a:xfrm>
                <a:off x="4343401" y="2929708"/>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7"/>
                  </a:rPr>
                  <a:t>http://www.wingtiptoys.com/Pages/contact.aspx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secondary page</a:t>
                </a:r>
                <a:endParaRPr lang="en-US" sz="700" b="1" dirty="0">
                  <a:solidFill>
                    <a:schemeClr val="tx1">
                      <a:lumMod val="65000"/>
                      <a:lumOff val="35000"/>
                    </a:schemeClr>
                  </a:solidFill>
                </a:endParaRPr>
              </a:p>
            </p:txBody>
          </p:sp>
        </p:grpSp>
      </p:grpSp>
      <p:sp>
        <p:nvSpPr>
          <p:cNvPr id="8" name="Right Arrow 7"/>
          <p:cNvSpPr/>
          <p:nvPr/>
        </p:nvSpPr>
        <p:spPr>
          <a:xfrm>
            <a:off x="343207" y="47550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requests</a:t>
            </a:r>
            <a:endParaRPr lang="en-US" sz="1100" dirty="0"/>
          </a:p>
        </p:txBody>
      </p:sp>
    </p:spTree>
    <p:extLst>
      <p:ext uri="{BB962C8B-B14F-4D97-AF65-F5344CB8AC3E}">
        <p14:creationId xmlns:p14="http://schemas.microsoft.com/office/powerpoint/2010/main" val="3467937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in a Publishing Site</a:t>
            </a:r>
            <a:endParaRPr lang="en-US" dirty="0"/>
          </a:p>
        </p:txBody>
      </p:sp>
      <p:sp>
        <p:nvSpPr>
          <p:cNvPr id="3" name="Content Placeholder 2"/>
          <p:cNvSpPr>
            <a:spLocks noGrp="1"/>
          </p:cNvSpPr>
          <p:nvPr>
            <p:ph idx="1"/>
          </p:nvPr>
        </p:nvSpPr>
        <p:spPr/>
        <p:txBody>
          <a:bodyPr/>
          <a:lstStyle/>
          <a:p>
            <a:r>
              <a:rPr lang="en-US" sz="2400" dirty="0" smtClean="0"/>
              <a:t>Navigation in Publishing sites is different than Team sites</a:t>
            </a:r>
          </a:p>
          <a:p>
            <a:pPr lvl="1"/>
            <a:r>
              <a:rPr lang="en-US" sz="2000" dirty="0" smtClean="0"/>
              <a:t>Enabling publishing features switches out navigation providers</a:t>
            </a:r>
          </a:p>
          <a:p>
            <a:pPr lvl="1"/>
            <a:r>
              <a:rPr lang="en-US" sz="2000" dirty="0" smtClean="0"/>
              <a:t>Top Link Bar and Quick Launch continue to work the same</a:t>
            </a:r>
          </a:p>
          <a:p>
            <a:endParaRPr lang="en-US" dirty="0" smtClean="0"/>
          </a:p>
          <a:p>
            <a:endParaRPr lang="en-US" dirty="0"/>
          </a:p>
          <a:p>
            <a:endParaRPr lang="en-US" dirty="0" smtClean="0"/>
          </a:p>
          <a:p>
            <a:endParaRPr lang="en-US" dirty="0"/>
          </a:p>
          <a:p>
            <a:r>
              <a:rPr lang="en-US" sz="2400" dirty="0" smtClean="0"/>
              <a:t>You can configure navigation using two different options</a:t>
            </a:r>
            <a:endParaRPr lang="en-US" sz="2400" dirty="0"/>
          </a:p>
          <a:p>
            <a:pPr lvl="1"/>
            <a:r>
              <a:rPr lang="en-US" sz="2000" dirty="0" smtClean="0"/>
              <a:t>Structural navigation </a:t>
            </a:r>
            <a:r>
              <a:rPr lang="en-US" sz="1400" dirty="0" smtClean="0">
                <a:solidFill>
                  <a:schemeClr val="tx1">
                    <a:lumMod val="50000"/>
                    <a:lumOff val="50000"/>
                  </a:schemeClr>
                </a:solidFill>
              </a:rPr>
              <a:t>(carried over from SharePoint 2007 and SharePoint 2010)</a:t>
            </a:r>
          </a:p>
          <a:p>
            <a:pPr lvl="1"/>
            <a:r>
              <a:rPr lang="en-US" sz="2000" dirty="0" smtClean="0"/>
              <a:t>Managed Navigation</a:t>
            </a:r>
            <a:r>
              <a:rPr lang="en-US" sz="1400" dirty="0" smtClean="0">
                <a:solidFill>
                  <a:schemeClr val="tx1">
                    <a:lumMod val="50000"/>
                    <a:lumOff val="50000"/>
                  </a:schemeClr>
                </a:solidFill>
              </a:rPr>
              <a:t> (new in SharePoint 2013)</a:t>
            </a:r>
            <a:endParaRPr lang="en-US" sz="1400" dirty="0">
              <a:solidFill>
                <a:schemeClr val="tx1">
                  <a:lumMod val="50000"/>
                  <a:lumOff val="50000"/>
                </a:schemeClr>
              </a:solidFill>
            </a:endParaRPr>
          </a:p>
        </p:txBody>
      </p:sp>
      <p:pic>
        <p:nvPicPr>
          <p:cNvPr id="4" name="Picture 3"/>
          <p:cNvPicPr>
            <a:picLocks noChangeAspect="1"/>
          </p:cNvPicPr>
          <p:nvPr/>
        </p:nvPicPr>
        <p:blipFill>
          <a:blip r:embed="rId2"/>
          <a:stretch>
            <a:fillRect/>
          </a:stretch>
        </p:blipFill>
        <p:spPr>
          <a:xfrm>
            <a:off x="1143000" y="2819400"/>
            <a:ext cx="7158038" cy="1732612"/>
          </a:xfrm>
          <a:prstGeom prst="rect">
            <a:avLst/>
          </a:prstGeom>
          <a:ln>
            <a:solidFill>
              <a:schemeClr val="tx1">
                <a:lumMod val="50000"/>
                <a:lumOff val="50000"/>
              </a:schemeClr>
            </a:solidFill>
          </a:ln>
        </p:spPr>
      </p:pic>
    </p:spTree>
    <p:extLst>
      <p:ext uri="{BB962C8B-B14F-4D97-AF65-F5344CB8AC3E}">
        <p14:creationId xmlns:p14="http://schemas.microsoft.com/office/powerpoint/2010/main" val="1904697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Navigation Settings</a:t>
            </a:r>
            <a:endParaRPr lang="en-US" dirty="0"/>
          </a:p>
        </p:txBody>
      </p:sp>
      <p:sp>
        <p:nvSpPr>
          <p:cNvPr id="3" name="Content Placeholder 2"/>
          <p:cNvSpPr>
            <a:spLocks noGrp="1"/>
          </p:cNvSpPr>
          <p:nvPr>
            <p:ph idx="1"/>
          </p:nvPr>
        </p:nvSpPr>
        <p:spPr/>
        <p:txBody>
          <a:bodyPr>
            <a:normAutofit/>
          </a:bodyPr>
          <a:lstStyle/>
          <a:p>
            <a:r>
              <a:rPr lang="en-US" sz="2000" dirty="0" smtClean="0"/>
              <a:t>Global Navigation configured separately from Current Navigation</a:t>
            </a:r>
          </a:p>
          <a:p>
            <a:pPr lvl="1"/>
            <a:r>
              <a:rPr lang="en-US" sz="1600" dirty="0"/>
              <a:t>Global </a:t>
            </a:r>
            <a:r>
              <a:rPr lang="en-US" sz="1600" dirty="0" smtClean="0"/>
              <a:t>Navigation can used Structural Navigation or Managed Navigation</a:t>
            </a:r>
          </a:p>
          <a:p>
            <a:pPr lvl="1"/>
            <a:r>
              <a:rPr lang="en-US" sz="1600" dirty="0" smtClean="0"/>
              <a:t>Current Navigation </a:t>
            </a:r>
            <a:r>
              <a:rPr lang="en-US" sz="1600" dirty="0"/>
              <a:t>can used Structural Navigation or Managed </a:t>
            </a:r>
            <a:r>
              <a:rPr lang="en-US" sz="1600" dirty="0" smtClean="0"/>
              <a:t>Navigation</a:t>
            </a:r>
          </a:p>
          <a:p>
            <a:pPr lvl="1"/>
            <a:r>
              <a:rPr lang="en-US" sz="1600" dirty="0" smtClean="0"/>
              <a:t>Subsites can inherit navigation from parent site</a:t>
            </a:r>
            <a:endParaRPr lang="en-US" sz="1600" dirty="0"/>
          </a:p>
          <a:p>
            <a:pPr lvl="1"/>
            <a:endParaRPr lang="en-US" sz="1600" dirty="0" smtClean="0"/>
          </a:p>
          <a:p>
            <a:pPr lvl="1"/>
            <a:endParaRPr lang="en-US" sz="1600" dirty="0"/>
          </a:p>
        </p:txBody>
      </p:sp>
      <p:pic>
        <p:nvPicPr>
          <p:cNvPr id="5" name="Picture 4"/>
          <p:cNvPicPr>
            <a:picLocks noChangeAspect="1"/>
          </p:cNvPicPr>
          <p:nvPr/>
        </p:nvPicPr>
        <p:blipFill>
          <a:blip r:embed="rId2"/>
          <a:stretch>
            <a:fillRect/>
          </a:stretch>
        </p:blipFill>
        <p:spPr>
          <a:xfrm>
            <a:off x="754856" y="2971800"/>
            <a:ext cx="7405688" cy="3155797"/>
          </a:xfrm>
          <a:prstGeom prst="rect">
            <a:avLst/>
          </a:prstGeom>
          <a:ln>
            <a:solidFill>
              <a:schemeClr val="tx1">
                <a:lumMod val="50000"/>
                <a:lumOff val="50000"/>
              </a:schemeClr>
            </a:solidFill>
          </a:ln>
        </p:spPr>
      </p:pic>
    </p:spTree>
    <p:extLst>
      <p:ext uri="{BB962C8B-B14F-4D97-AF65-F5344CB8AC3E}">
        <p14:creationId xmlns:p14="http://schemas.microsoft.com/office/powerpoint/2010/main" val="2651992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Navigation</a:t>
            </a:r>
            <a:endParaRPr lang="en-US" dirty="0"/>
          </a:p>
        </p:txBody>
      </p:sp>
      <p:sp>
        <p:nvSpPr>
          <p:cNvPr id="3" name="Content Placeholder 2"/>
          <p:cNvSpPr>
            <a:spLocks noGrp="1"/>
          </p:cNvSpPr>
          <p:nvPr>
            <p:ph idx="1"/>
          </p:nvPr>
        </p:nvSpPr>
        <p:spPr/>
        <p:txBody>
          <a:bodyPr>
            <a:normAutofit/>
          </a:bodyPr>
          <a:lstStyle/>
          <a:p>
            <a:r>
              <a:rPr lang="en-US" sz="2400" dirty="0" smtClean="0"/>
              <a:t>Managed navigation </a:t>
            </a:r>
            <a:r>
              <a:rPr lang="en-US" sz="2400" dirty="0"/>
              <a:t>b</a:t>
            </a:r>
            <a:r>
              <a:rPr lang="en-US" sz="2400" dirty="0" smtClean="0"/>
              <a:t>ased on termset</a:t>
            </a:r>
          </a:p>
          <a:p>
            <a:pPr lvl="1"/>
            <a:r>
              <a:rPr lang="en-US" sz="2000" dirty="0"/>
              <a:t>Termsets managed by Managed Metadata Service</a:t>
            </a:r>
          </a:p>
          <a:p>
            <a:pPr lvl="1"/>
            <a:r>
              <a:rPr lang="en-US" sz="2000" dirty="0" smtClean="0"/>
              <a:t>Termset can be created to store a hierarchy of terms</a:t>
            </a:r>
          </a:p>
          <a:p>
            <a:pPr lvl="1"/>
            <a:r>
              <a:rPr lang="en-US" sz="2000" b="1" dirty="0" smtClean="0"/>
              <a:t>Site Navigation</a:t>
            </a:r>
            <a:r>
              <a:rPr lang="en-US" sz="2000" dirty="0" smtClean="0"/>
              <a:t> termset created atomically in new publishing site</a:t>
            </a:r>
          </a:p>
          <a:p>
            <a:pPr lvl="1"/>
            <a:endParaRPr lang="en-US" sz="2000" dirty="0"/>
          </a:p>
        </p:txBody>
      </p:sp>
      <p:pic>
        <p:nvPicPr>
          <p:cNvPr id="4" name="Picture 3"/>
          <p:cNvPicPr>
            <a:picLocks noChangeAspect="1"/>
          </p:cNvPicPr>
          <p:nvPr/>
        </p:nvPicPr>
        <p:blipFill>
          <a:blip r:embed="rId2"/>
          <a:stretch>
            <a:fillRect/>
          </a:stretch>
        </p:blipFill>
        <p:spPr>
          <a:xfrm>
            <a:off x="1295400" y="3156751"/>
            <a:ext cx="2122391" cy="3499282"/>
          </a:xfrm>
          <a:prstGeom prst="rect">
            <a:avLst/>
          </a:prstGeom>
          <a:ln>
            <a:solidFill>
              <a:schemeClr val="tx1">
                <a:lumMod val="50000"/>
                <a:lumOff val="50000"/>
              </a:schemeClr>
            </a:solidFill>
          </a:ln>
        </p:spPr>
      </p:pic>
    </p:spTree>
    <p:extLst>
      <p:ext uri="{BB962C8B-B14F-4D97-AF65-F5344CB8AC3E}">
        <p14:creationId xmlns:p14="http://schemas.microsoft.com/office/powerpoint/2010/main" val="3553638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Site Navigation Termset</a:t>
            </a:r>
            <a:endParaRPr lang="en-US" dirty="0"/>
          </a:p>
        </p:txBody>
      </p:sp>
      <p:sp>
        <p:nvSpPr>
          <p:cNvPr id="3" name="Content Placeholder 2"/>
          <p:cNvSpPr>
            <a:spLocks noGrp="1"/>
          </p:cNvSpPr>
          <p:nvPr>
            <p:ph idx="1"/>
          </p:nvPr>
        </p:nvSpPr>
        <p:spPr/>
        <p:txBody>
          <a:bodyPr>
            <a:normAutofit/>
          </a:bodyPr>
          <a:lstStyle/>
          <a:p>
            <a:r>
              <a:rPr lang="en-US" sz="2400" dirty="0" smtClean="0"/>
              <a:t>Site Navigation termset provides navigation terms</a:t>
            </a:r>
          </a:p>
          <a:p>
            <a:pPr lvl="1"/>
            <a:r>
              <a:rPr lang="en-US" sz="2000" dirty="0" smtClean="0"/>
              <a:t>Navigation terms can be added as pages are created</a:t>
            </a:r>
          </a:p>
          <a:p>
            <a:pPr lvl="1"/>
            <a:r>
              <a:rPr lang="en-US" sz="2000" dirty="0"/>
              <a:t>Navigation </a:t>
            </a:r>
            <a:r>
              <a:rPr lang="en-US" sz="2000" dirty="0" smtClean="0"/>
              <a:t>terms can be created and configured manually</a:t>
            </a:r>
            <a:endParaRPr lang="en-US" sz="2000" dirty="0"/>
          </a:p>
        </p:txBody>
      </p:sp>
      <p:pic>
        <p:nvPicPr>
          <p:cNvPr id="4" name="Picture 3"/>
          <p:cNvPicPr>
            <a:picLocks noChangeAspect="1"/>
          </p:cNvPicPr>
          <p:nvPr/>
        </p:nvPicPr>
        <p:blipFill>
          <a:blip r:embed="rId2"/>
          <a:stretch>
            <a:fillRect/>
          </a:stretch>
        </p:blipFill>
        <p:spPr>
          <a:xfrm>
            <a:off x="914400" y="2743200"/>
            <a:ext cx="7239000" cy="28575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57697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Navigation Terms</a:t>
            </a:r>
            <a:endParaRPr lang="en-US" dirty="0"/>
          </a:p>
        </p:txBody>
      </p:sp>
      <p:sp>
        <p:nvSpPr>
          <p:cNvPr id="3" name="Content Placeholder 2"/>
          <p:cNvSpPr>
            <a:spLocks noGrp="1"/>
          </p:cNvSpPr>
          <p:nvPr>
            <p:ph idx="1"/>
          </p:nvPr>
        </p:nvSpPr>
        <p:spPr/>
        <p:txBody>
          <a:bodyPr>
            <a:normAutofit/>
          </a:bodyPr>
          <a:lstStyle/>
          <a:p>
            <a:r>
              <a:rPr lang="en-US" sz="2400" dirty="0" smtClean="0"/>
              <a:t>Navigation terms link to publishing pages</a:t>
            </a:r>
          </a:p>
          <a:p>
            <a:pPr lvl="1"/>
            <a:r>
              <a:rPr lang="en-US" sz="2000" dirty="0" smtClean="0"/>
              <a:t>Can be configured to show in Global Navigation</a:t>
            </a:r>
          </a:p>
          <a:p>
            <a:pPr lvl="1"/>
            <a:r>
              <a:rPr lang="en-US" sz="2000" dirty="0" smtClean="0"/>
              <a:t>Can be configured to show in Current Navigation</a:t>
            </a:r>
          </a:p>
          <a:p>
            <a:pPr lvl="1"/>
            <a:r>
              <a:rPr lang="en-US" sz="2000" dirty="0" smtClean="0"/>
              <a:t>Links are added as Simple Links or Friendly URL links</a:t>
            </a:r>
            <a:endParaRPr lang="en-US" sz="2000" dirty="0"/>
          </a:p>
        </p:txBody>
      </p:sp>
      <p:pic>
        <p:nvPicPr>
          <p:cNvPr id="4" name="Picture 3"/>
          <p:cNvPicPr>
            <a:picLocks noChangeAspect="1"/>
          </p:cNvPicPr>
          <p:nvPr/>
        </p:nvPicPr>
        <p:blipFill>
          <a:blip r:embed="rId2"/>
          <a:stretch>
            <a:fillRect/>
          </a:stretch>
        </p:blipFill>
        <p:spPr>
          <a:xfrm>
            <a:off x="1139994" y="3168703"/>
            <a:ext cx="6864011" cy="3437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250628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Collections and Sites</a:t>
            </a:r>
            <a:endParaRPr lang="en-US"/>
          </a:p>
        </p:txBody>
      </p:sp>
      <p:sp>
        <p:nvSpPr>
          <p:cNvPr id="3" name="Content Placeholder 2"/>
          <p:cNvSpPr>
            <a:spLocks noGrp="1"/>
          </p:cNvSpPr>
          <p:nvPr>
            <p:ph idx="1"/>
          </p:nvPr>
        </p:nvSpPr>
        <p:spPr/>
        <p:txBody>
          <a:bodyPr>
            <a:normAutofit/>
          </a:bodyPr>
          <a:lstStyle/>
          <a:p>
            <a:r>
              <a:rPr lang="en-US" sz="2400" dirty="0" smtClean="0"/>
              <a:t>Sites always created in scope of a site collection</a:t>
            </a:r>
          </a:p>
          <a:p>
            <a:pPr lvl="1"/>
            <a:r>
              <a:rPr lang="en-US" sz="2000" dirty="0" smtClean="0"/>
              <a:t>Site collections created at web application scope in on-</a:t>
            </a:r>
            <a:r>
              <a:rPr lang="en-US" sz="2000" dirty="0" err="1" smtClean="0"/>
              <a:t>prem</a:t>
            </a:r>
            <a:r>
              <a:rPr lang="en-US" sz="2000" dirty="0" smtClean="0"/>
              <a:t> farm</a:t>
            </a:r>
          </a:p>
          <a:p>
            <a:pPr lvl="1"/>
            <a:r>
              <a:rPr lang="en-US" sz="2000" dirty="0"/>
              <a:t>Site collections created at </a:t>
            </a:r>
            <a:r>
              <a:rPr lang="en-US" sz="2000" dirty="0" smtClean="0"/>
              <a:t>tenancy scope </a:t>
            </a:r>
            <a:r>
              <a:rPr lang="en-US" sz="2000" dirty="0"/>
              <a:t>in </a:t>
            </a:r>
            <a:r>
              <a:rPr lang="en-US" sz="2000" dirty="0" smtClean="0"/>
              <a:t>SharePoint on-line</a:t>
            </a:r>
            <a:endParaRPr lang="en-US" sz="2000" dirty="0"/>
          </a:p>
          <a:p>
            <a:pPr lvl="1"/>
            <a:r>
              <a:rPr lang="en-US" sz="2000" dirty="0" smtClean="0"/>
              <a:t>User can be configured to be site collection administrator</a:t>
            </a:r>
          </a:p>
        </p:txBody>
      </p:sp>
      <p:sp>
        <p:nvSpPr>
          <p:cNvPr id="5" name="Rectangle 4"/>
          <p:cNvSpPr/>
          <p:nvPr/>
        </p:nvSpPr>
        <p:spPr bwMode="auto">
          <a:xfrm>
            <a:off x="609600" y="3365500"/>
            <a:ext cx="8352692" cy="3263900"/>
          </a:xfrm>
          <a:prstGeom prst="rect">
            <a:avLst/>
          </a:prstGeom>
          <a:gradFill rotWithShape="1">
            <a:gsLst>
              <a:gs pos="0">
                <a:schemeClr val="bg1">
                  <a:lumMod val="85000"/>
                </a:schemeClr>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dirty="0" smtClean="0"/>
              <a:t>SharePoint Web Application</a:t>
            </a:r>
            <a:br>
              <a:rPr lang="en-US" dirty="0" smtClean="0"/>
            </a:br>
            <a:r>
              <a:rPr lang="en-US" sz="1200" dirty="0" smtClean="0">
                <a:solidFill>
                  <a:schemeClr val="tx1">
                    <a:lumMod val="50000"/>
                    <a:lumOff val="50000"/>
                  </a:schemeClr>
                </a:solidFill>
              </a:rPr>
              <a:t>Host Header Path:</a:t>
            </a:r>
            <a:r>
              <a:rPr lang="en-US" sz="1200" dirty="0" smtClean="0">
                <a:solidFill>
                  <a:srgbClr val="000099"/>
                </a:solidFill>
              </a:rPr>
              <a:t> http://intranet.wingtip.com</a:t>
            </a:r>
            <a:endParaRPr lang="en-US" sz="1600" dirty="0">
              <a:solidFill>
                <a:srgbClr val="000099"/>
              </a:solidFill>
            </a:endParaRPr>
          </a:p>
        </p:txBody>
      </p:sp>
      <p:sp>
        <p:nvSpPr>
          <p:cNvPr id="4" name="Rectangle 3"/>
          <p:cNvSpPr/>
          <p:nvPr/>
        </p:nvSpPr>
        <p:spPr bwMode="auto">
          <a:xfrm>
            <a:off x="780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(root)</a:t>
            </a:r>
            <a:endParaRPr lang="en-US" sz="1100" b="1" dirty="0">
              <a:solidFill>
                <a:srgbClr val="000099"/>
              </a:solidFill>
            </a:endParaRPr>
          </a:p>
        </p:txBody>
      </p:sp>
      <p:sp>
        <p:nvSpPr>
          <p:cNvPr id="6" name="Rounded Rectangle 5"/>
          <p:cNvSpPr/>
          <p:nvPr/>
        </p:nvSpPr>
        <p:spPr bwMode="auto">
          <a:xfrm>
            <a:off x="1009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9" name="Rectangle 8"/>
          <p:cNvSpPr/>
          <p:nvPr/>
        </p:nvSpPr>
        <p:spPr bwMode="auto">
          <a:xfrm>
            <a:off x="2304915" y="4051300"/>
            <a:ext cx="1352685" cy="10668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/sites/operations</a:t>
            </a:r>
            <a:endParaRPr lang="en-US" sz="900" b="1" dirty="0">
              <a:solidFill>
                <a:srgbClr val="000099"/>
              </a:solidFill>
            </a:endParaRPr>
          </a:p>
        </p:txBody>
      </p:sp>
      <p:sp>
        <p:nvSpPr>
          <p:cNvPr id="10" name="Rounded Rectangle 9"/>
          <p:cNvSpPr/>
          <p:nvPr/>
        </p:nvSpPr>
        <p:spPr bwMode="auto">
          <a:xfrm>
            <a:off x="2533515"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1" name="Rectangle 10"/>
          <p:cNvSpPr/>
          <p:nvPr/>
        </p:nvSpPr>
        <p:spPr bwMode="auto">
          <a:xfrm>
            <a:off x="3828915" y="4051300"/>
            <a:ext cx="2114685" cy="17526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/sites/sales</a:t>
            </a:r>
            <a:endParaRPr lang="en-US" sz="1100" b="1" dirty="0">
              <a:solidFill>
                <a:srgbClr val="000099"/>
              </a:solidFill>
            </a:endParaRPr>
          </a:p>
        </p:txBody>
      </p:sp>
      <p:sp>
        <p:nvSpPr>
          <p:cNvPr id="12" name="Rounded Rectangle 11"/>
          <p:cNvSpPr/>
          <p:nvPr/>
        </p:nvSpPr>
        <p:spPr bwMode="auto">
          <a:xfrm>
            <a:off x="4398807"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13" name="Rounded Rectangle 12"/>
          <p:cNvSpPr/>
          <p:nvPr/>
        </p:nvSpPr>
        <p:spPr bwMode="auto">
          <a:xfrm>
            <a:off x="3912963"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WestDivision</a:t>
            </a:r>
            <a:endParaRPr lang="en-US" sz="1100" b="1" dirty="0">
              <a:solidFill>
                <a:srgbClr val="000099"/>
              </a:solidFill>
            </a:endParaRPr>
          </a:p>
        </p:txBody>
      </p:sp>
      <p:sp>
        <p:nvSpPr>
          <p:cNvPr id="15" name="Rounded Rectangle 14"/>
          <p:cNvSpPr/>
          <p:nvPr/>
        </p:nvSpPr>
        <p:spPr bwMode="auto">
          <a:xfrm>
            <a:off x="4876799"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a:t>
            </a:r>
            <a:r>
              <a:rPr lang="en-US" sz="900" b="1" dirty="0" err="1" smtClean="0">
                <a:solidFill>
                  <a:srgbClr val="000099"/>
                </a:solidFill>
              </a:rPr>
              <a:t>EastDivision</a:t>
            </a:r>
            <a:endParaRPr lang="en-US" sz="1100" b="1" dirty="0">
              <a:solidFill>
                <a:srgbClr val="000099"/>
              </a:solidFill>
            </a:endParaRPr>
          </a:p>
        </p:txBody>
      </p:sp>
      <p:grpSp>
        <p:nvGrpSpPr>
          <p:cNvPr id="30" name="Group 29"/>
          <p:cNvGrpSpPr/>
          <p:nvPr/>
        </p:nvGrpSpPr>
        <p:grpSpPr>
          <a:xfrm>
            <a:off x="4370163" y="4972275"/>
            <a:ext cx="971687" cy="249308"/>
            <a:chOff x="2381113" y="5714643"/>
            <a:chExt cx="971687" cy="228959"/>
          </a:xfrm>
        </p:grpSpPr>
        <p:cxnSp>
          <p:nvCxnSpPr>
            <p:cNvPr id="16" name="Straight Connector 1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20" name="Elbow Connector 19"/>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26" name="Elbow Connector 2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31" name="Rectangle 30"/>
          <p:cNvSpPr/>
          <p:nvPr/>
        </p:nvSpPr>
        <p:spPr bwMode="auto">
          <a:xfrm>
            <a:off x="6114915" y="4051300"/>
            <a:ext cx="2694977" cy="2438400"/>
          </a:xfrm>
          <a:prstGeom prst="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t"/>
          <a:lstStyle/>
          <a:p>
            <a:pPr algn="ctr"/>
            <a:r>
              <a:rPr lang="en-US" sz="1100" dirty="0"/>
              <a:t>s</a:t>
            </a:r>
            <a:r>
              <a:rPr lang="en-US" sz="1100" dirty="0" smtClean="0"/>
              <a:t>ite collection</a:t>
            </a:r>
            <a:br>
              <a:rPr lang="en-US" sz="1100" dirty="0" smtClean="0"/>
            </a:br>
            <a:r>
              <a:rPr lang="en-US" sz="900" b="1" dirty="0" smtClean="0">
                <a:solidFill>
                  <a:srgbClr val="000099"/>
                </a:solidFill>
              </a:rPr>
              <a:t>/sites/finance</a:t>
            </a:r>
            <a:endParaRPr lang="en-US" sz="1050" b="1" dirty="0">
              <a:solidFill>
                <a:srgbClr val="000099"/>
              </a:solidFill>
            </a:endParaRPr>
          </a:p>
        </p:txBody>
      </p:sp>
      <p:sp>
        <p:nvSpPr>
          <p:cNvPr id="32" name="Rounded Rectangle 31"/>
          <p:cNvSpPr/>
          <p:nvPr/>
        </p:nvSpPr>
        <p:spPr bwMode="auto">
          <a:xfrm>
            <a:off x="6807899" y="4515074"/>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t</a:t>
            </a:r>
            <a:r>
              <a:rPr lang="en-US" sz="1100" dirty="0" smtClean="0"/>
              <a:t>op-level site</a:t>
            </a:r>
            <a:endParaRPr lang="en-US" sz="1000" dirty="0" smtClean="0"/>
          </a:p>
          <a:p>
            <a:pPr algn="ctr"/>
            <a:r>
              <a:rPr lang="en-US" sz="900" b="1" dirty="0" smtClean="0">
                <a:solidFill>
                  <a:srgbClr val="000099"/>
                </a:solidFill>
              </a:rPr>
              <a:t>(root)</a:t>
            </a:r>
            <a:endParaRPr lang="en-US" sz="1050" b="1" dirty="0">
              <a:solidFill>
                <a:srgbClr val="000099"/>
              </a:solidFill>
            </a:endParaRPr>
          </a:p>
        </p:txBody>
      </p:sp>
      <p:sp>
        <p:nvSpPr>
          <p:cNvPr id="33" name="Rounded Rectangle 32"/>
          <p:cNvSpPr/>
          <p:nvPr/>
        </p:nvSpPr>
        <p:spPr bwMode="auto">
          <a:xfrm>
            <a:off x="6322055"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solidFill>
                <a:srgbClr val="000099"/>
              </a:solidFill>
            </a:endParaRPr>
          </a:p>
          <a:p>
            <a:pPr algn="ctr"/>
            <a:r>
              <a:rPr lang="en-US" sz="900" b="1" dirty="0" smtClean="0">
                <a:solidFill>
                  <a:srgbClr val="000099"/>
                </a:solidFill>
              </a:rPr>
              <a:t>/FY2012</a:t>
            </a:r>
            <a:endParaRPr lang="en-US" sz="1050" b="1" dirty="0">
              <a:solidFill>
                <a:srgbClr val="000099"/>
              </a:solidFill>
            </a:endParaRPr>
          </a:p>
        </p:txBody>
      </p:sp>
      <p:sp>
        <p:nvSpPr>
          <p:cNvPr id="34" name="Rounded Rectangle 33"/>
          <p:cNvSpPr/>
          <p:nvPr/>
        </p:nvSpPr>
        <p:spPr bwMode="auto">
          <a:xfrm>
            <a:off x="7285891" y="5219850"/>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/FY2013</a:t>
            </a:r>
            <a:endParaRPr lang="en-US" sz="1050" b="1" dirty="0">
              <a:solidFill>
                <a:srgbClr val="000099"/>
              </a:solidFill>
            </a:endParaRPr>
          </a:p>
        </p:txBody>
      </p:sp>
      <p:grpSp>
        <p:nvGrpSpPr>
          <p:cNvPr id="35" name="Group 34"/>
          <p:cNvGrpSpPr/>
          <p:nvPr/>
        </p:nvGrpSpPr>
        <p:grpSpPr>
          <a:xfrm>
            <a:off x="6779255" y="4972275"/>
            <a:ext cx="971687" cy="249308"/>
            <a:chOff x="2381113" y="5714643"/>
            <a:chExt cx="971687" cy="228959"/>
          </a:xfrm>
        </p:grpSpPr>
        <p:cxnSp>
          <p:nvCxnSpPr>
            <p:cNvPr id="36" name="Straight Connector 35"/>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38" name="Elbow Connector 37"/>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39" name="Elbow Connector 38"/>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
        <p:nvSpPr>
          <p:cNvPr id="40" name="Rounded Rectangle 39"/>
          <p:cNvSpPr/>
          <p:nvPr/>
        </p:nvSpPr>
        <p:spPr bwMode="auto">
          <a:xfrm>
            <a:off x="6779256"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900" b="1" dirty="0" smtClean="0"/>
          </a:p>
          <a:p>
            <a:pPr algn="ctr"/>
            <a:r>
              <a:rPr lang="en-US" sz="900" b="1" dirty="0" smtClean="0">
                <a:solidFill>
                  <a:srgbClr val="000099"/>
                </a:solidFill>
              </a:rPr>
              <a:t>/Reports</a:t>
            </a:r>
            <a:endParaRPr lang="en-US" sz="1100" b="1" dirty="0">
              <a:solidFill>
                <a:srgbClr val="000099"/>
              </a:solidFill>
            </a:endParaRPr>
          </a:p>
        </p:txBody>
      </p:sp>
      <p:sp>
        <p:nvSpPr>
          <p:cNvPr id="41" name="Rounded Rectangle 40"/>
          <p:cNvSpPr/>
          <p:nvPr/>
        </p:nvSpPr>
        <p:spPr bwMode="auto">
          <a:xfrm>
            <a:off x="7743092" y="5899075"/>
            <a:ext cx="914400" cy="457200"/>
          </a:xfrm>
          <a:prstGeom prst="roundRect">
            <a:avLst/>
          </a:prstGeom>
          <a:solidFill>
            <a:srgbClr val="FFFF99"/>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rtlCol="0" anchor="ctr"/>
          <a:lstStyle/>
          <a:p>
            <a:pPr algn="ctr"/>
            <a:r>
              <a:rPr lang="en-US" sz="1100" dirty="0"/>
              <a:t>c</a:t>
            </a:r>
            <a:r>
              <a:rPr lang="en-US" sz="1100" dirty="0" smtClean="0"/>
              <a:t>hild site</a:t>
            </a:r>
            <a:endParaRPr lang="en-US" sz="1000" dirty="0" smtClean="0"/>
          </a:p>
          <a:p>
            <a:pPr algn="ctr"/>
            <a:r>
              <a:rPr lang="en-US" sz="900" b="1" dirty="0" smtClean="0">
                <a:solidFill>
                  <a:srgbClr val="000099"/>
                </a:solidFill>
              </a:rPr>
              <a:t>/Dashboards</a:t>
            </a:r>
            <a:endParaRPr lang="en-US" sz="1050" b="1" dirty="0">
              <a:solidFill>
                <a:srgbClr val="000099"/>
              </a:solidFill>
            </a:endParaRPr>
          </a:p>
        </p:txBody>
      </p:sp>
      <p:grpSp>
        <p:nvGrpSpPr>
          <p:cNvPr id="42" name="Group 41"/>
          <p:cNvGrpSpPr/>
          <p:nvPr/>
        </p:nvGrpSpPr>
        <p:grpSpPr>
          <a:xfrm>
            <a:off x="7236456" y="5651500"/>
            <a:ext cx="971687" cy="249308"/>
            <a:chOff x="2381113" y="5714643"/>
            <a:chExt cx="971687" cy="228959"/>
          </a:xfrm>
        </p:grpSpPr>
        <p:cxnSp>
          <p:nvCxnSpPr>
            <p:cNvPr id="43" name="Straight Connector 42"/>
            <p:cNvCxnSpPr/>
            <p:nvPr/>
          </p:nvCxnSpPr>
          <p:spPr bwMode="auto">
            <a:xfrm flipV="1">
              <a:off x="2381115" y="5823081"/>
              <a:ext cx="971685" cy="35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866957" y="5714643"/>
              <a:ext cx="0" cy="108438"/>
            </a:xfrm>
            <a:prstGeom prst="line">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p:spPr>
        </p:cxnSp>
        <p:cxnSp>
          <p:nvCxnSpPr>
            <p:cNvPr id="45" name="Elbow Connector 44"/>
            <p:cNvCxnSpPr/>
            <p:nvPr/>
          </p:nvCxnSpPr>
          <p:spPr bwMode="auto">
            <a:xfrm rot="16200000" flipH="1">
              <a:off x="2320855" y="5883342"/>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cxnSp>
          <p:nvCxnSpPr>
            <p:cNvPr id="46" name="Elbow Connector 45"/>
            <p:cNvCxnSpPr/>
            <p:nvPr/>
          </p:nvCxnSpPr>
          <p:spPr bwMode="auto">
            <a:xfrm rot="16200000" flipH="1">
              <a:off x="3292540" y="5883340"/>
              <a:ext cx="120518" cy="1"/>
            </a:xfrm>
            <a:prstGeom prst="bentConnector3">
              <a:avLst/>
            </a:pr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6228106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9" grpId="0" animBg="1"/>
      <p:bldP spid="10" grpId="0" animBg="1"/>
      <p:bldP spid="11" grpId="0" animBg="1"/>
      <p:bldP spid="12" grpId="0" animBg="1"/>
      <p:bldP spid="13" grpId="0" animBg="1"/>
      <p:bldP spid="15" grpId="0" animBg="1"/>
      <p:bldP spid="31" grpId="0" animBg="1"/>
      <p:bldP spid="32" grpId="0" animBg="1"/>
      <p:bldP spid="33" grpId="0" animBg="1"/>
      <p:bldP spid="34" grpId="0" animBg="1"/>
      <p:bldP spid="40"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Friendly URLs</a:t>
            </a:r>
            <a:endParaRPr lang="en-US" dirty="0"/>
          </a:p>
        </p:txBody>
      </p:sp>
      <p:sp>
        <p:nvSpPr>
          <p:cNvPr id="3" name="Content Placeholder 2"/>
          <p:cNvSpPr>
            <a:spLocks noGrp="1"/>
          </p:cNvSpPr>
          <p:nvPr>
            <p:ph idx="1"/>
          </p:nvPr>
        </p:nvSpPr>
        <p:spPr/>
        <p:txBody>
          <a:bodyPr>
            <a:normAutofit/>
          </a:bodyPr>
          <a:lstStyle/>
          <a:p>
            <a:r>
              <a:rPr lang="en-US" sz="2400" dirty="0" smtClean="0"/>
              <a:t>Navigation Term can be configured with friendly URLs</a:t>
            </a:r>
          </a:p>
          <a:p>
            <a:pPr lvl="1"/>
            <a:r>
              <a:rPr lang="en-US" sz="1800" dirty="0" smtClean="0"/>
              <a:t>Incoming requested targeting friendly URL routed to target page</a:t>
            </a:r>
          </a:p>
          <a:p>
            <a:pPr lvl="1"/>
            <a:r>
              <a:rPr lang="en-US" sz="1800" dirty="0" smtClean="0"/>
              <a:t>Supported with Managed Navigation but not with Structural Navigation</a:t>
            </a:r>
            <a:endParaRPr lang="en-US" sz="1800" dirty="0"/>
          </a:p>
        </p:txBody>
      </p:sp>
      <p:pic>
        <p:nvPicPr>
          <p:cNvPr id="4" name="Picture 3"/>
          <p:cNvPicPr>
            <a:picLocks noChangeAspect="1"/>
          </p:cNvPicPr>
          <p:nvPr/>
        </p:nvPicPr>
        <p:blipFill>
          <a:blip r:embed="rId2"/>
          <a:stretch>
            <a:fillRect/>
          </a:stretch>
        </p:blipFill>
        <p:spPr>
          <a:xfrm>
            <a:off x="1017233" y="3577296"/>
            <a:ext cx="5853711" cy="3052104"/>
          </a:xfrm>
          <a:prstGeom prst="rect">
            <a:avLst/>
          </a:prstGeom>
          <a:ln>
            <a:solidFill>
              <a:schemeClr val="tx1">
                <a:lumMod val="50000"/>
                <a:lumOff val="50000"/>
              </a:schemeClr>
            </a:solidFill>
          </a:ln>
        </p:spPr>
      </p:pic>
      <p:sp>
        <p:nvSpPr>
          <p:cNvPr id="5" name="TextBox 4"/>
          <p:cNvSpPr txBox="1"/>
          <p:nvPr/>
        </p:nvSpPr>
        <p:spPr>
          <a:xfrm>
            <a:off x="4419600" y="2743200"/>
            <a:ext cx="4114800" cy="2123658"/>
          </a:xfrm>
          <a:prstGeom prst="rect">
            <a:avLst/>
          </a:prstGeom>
          <a:solidFill>
            <a:schemeClr val="accent2">
              <a:lumMod val="20000"/>
              <a:lumOff val="80000"/>
            </a:schemeClr>
          </a:solidFill>
          <a:ln>
            <a:solidFill>
              <a:schemeClr val="bg1">
                <a:lumMod val="50000"/>
              </a:schemeClr>
            </a:solidFill>
          </a:ln>
        </p:spPr>
        <p:txBody>
          <a:bodyPr wrap="square" rtlCol="0">
            <a:spAutoFit/>
          </a:bodyPr>
          <a:lstStyle/>
          <a:p>
            <a:pPr>
              <a:spcAft>
                <a:spcPts val="600"/>
              </a:spcAft>
            </a:pPr>
            <a:r>
              <a:rPr lang="en-US" sz="1000" b="1" dirty="0" smtClean="0">
                <a:solidFill>
                  <a:schemeClr val="accent3">
                    <a:lumMod val="50000"/>
                  </a:schemeClr>
                </a:solidFill>
              </a:rPr>
              <a:t>Examples of friendly URLs</a:t>
            </a:r>
          </a:p>
          <a:p>
            <a:r>
              <a:rPr lang="en-US" sz="900" dirty="0" smtClean="0"/>
              <a:t>http</a:t>
            </a:r>
            <a:r>
              <a:rPr lang="en-US" sz="900" dirty="0"/>
              <a:t>://www.wingtip.com/</a:t>
            </a:r>
          </a:p>
          <a:p>
            <a:r>
              <a:rPr lang="en-US" sz="900" dirty="0"/>
              <a:t>http://www.wingtip.com/about</a:t>
            </a:r>
          </a:p>
          <a:p>
            <a:r>
              <a:rPr lang="en-US" sz="900" dirty="0"/>
              <a:t>http://www.wingtip.com/contact</a:t>
            </a:r>
          </a:p>
          <a:p>
            <a:endParaRPr lang="en-US" sz="900" dirty="0" smtClean="0"/>
          </a:p>
          <a:p>
            <a:r>
              <a:rPr lang="en-US" sz="900" dirty="0" smtClean="0"/>
              <a:t>http</a:t>
            </a:r>
            <a:r>
              <a:rPr lang="en-US" sz="900" dirty="0"/>
              <a:t>://www.wingtip.com/store-locations</a:t>
            </a:r>
          </a:p>
          <a:p>
            <a:r>
              <a:rPr lang="en-US" sz="900" dirty="0"/>
              <a:t>http://www.wingtip.com/store-locations/tampa</a:t>
            </a:r>
          </a:p>
          <a:p>
            <a:r>
              <a:rPr lang="en-US" sz="900" dirty="0"/>
              <a:t>http://www.wingtip.com/store-locations/orlando</a:t>
            </a:r>
          </a:p>
          <a:p>
            <a:r>
              <a:rPr lang="en-US" sz="900" dirty="0"/>
              <a:t>http://www.wingtip.com/store-locations/austin</a:t>
            </a:r>
          </a:p>
          <a:p>
            <a:endParaRPr lang="en-US" sz="900" dirty="0"/>
          </a:p>
          <a:p>
            <a:r>
              <a:rPr lang="en-US" sz="900" dirty="0"/>
              <a:t>http://www.wingtip.com/wingtip-products</a:t>
            </a:r>
          </a:p>
          <a:p>
            <a:r>
              <a:rPr lang="en-US" sz="900" dirty="0"/>
              <a:t>http://www.wingtip.com/wingtip-products/action-figures</a:t>
            </a:r>
          </a:p>
          <a:p>
            <a:r>
              <a:rPr lang="en-US" sz="900" dirty="0"/>
              <a:t>http://www.wingtip.com/wingtip-products/arts-and-crafts</a:t>
            </a:r>
          </a:p>
          <a:p>
            <a:r>
              <a:rPr lang="en-US" sz="900" dirty="0"/>
              <a:t>http://</a:t>
            </a:r>
            <a:r>
              <a:rPr lang="en-US" sz="900" dirty="0" smtClean="0"/>
              <a:t>www.wingtip.com/wingtip-products/vehicles-and-rc</a:t>
            </a:r>
            <a:endParaRPr lang="en-US" sz="900" dirty="0"/>
          </a:p>
        </p:txBody>
      </p:sp>
    </p:spTree>
    <p:extLst>
      <p:ext uri="{BB962C8B-B14F-4D97-AF65-F5344CB8AC3E}">
        <p14:creationId xmlns:p14="http://schemas.microsoft.com/office/powerpoint/2010/main" val="1466383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Site Fundamentals</a:t>
            </a:r>
          </a:p>
          <a:p>
            <a:pPr>
              <a:buFont typeface="Wingdings" panose="05000000000000000000" pitchFamily="2" charset="2"/>
              <a:buChar char="ü"/>
            </a:pPr>
            <a:r>
              <a:rPr lang="en-US" dirty="0" smtClean="0"/>
              <a:t>Understanding Team Sites</a:t>
            </a:r>
          </a:p>
          <a:p>
            <a:pPr>
              <a:buFont typeface="Wingdings" panose="05000000000000000000" pitchFamily="2" charset="2"/>
              <a:buChar char="ü"/>
            </a:pPr>
            <a:r>
              <a:rPr lang="en-US" dirty="0" smtClean="0"/>
              <a:t>Site Columns and Content Types</a:t>
            </a:r>
          </a:p>
          <a:p>
            <a:pPr>
              <a:buFont typeface="Wingdings" panose="05000000000000000000" pitchFamily="2" charset="2"/>
              <a:buChar char="ü"/>
            </a:pPr>
            <a:r>
              <a:rPr lang="en-US" dirty="0"/>
              <a:t>Understanding Publishing </a:t>
            </a:r>
            <a:r>
              <a:rPr lang="en-US" dirty="0" smtClean="0"/>
              <a:t>Sites</a:t>
            </a:r>
            <a:endParaRPr lang="en-US" dirty="0"/>
          </a:p>
          <a:p>
            <a:pPr>
              <a:buFont typeface="Wingdings" panose="05000000000000000000" pitchFamily="2" charset="2"/>
              <a:buChar char="ü"/>
            </a:pPr>
            <a:r>
              <a:rPr lang="en-US" dirty="0" smtClean="0"/>
              <a:t>Navigation in a Publishing Site</a:t>
            </a:r>
            <a:endParaRPr lang="en-US" dirty="0"/>
          </a:p>
        </p:txBody>
      </p:sp>
    </p:spTree>
    <p:extLst>
      <p:ext uri="{BB962C8B-B14F-4D97-AF65-F5344CB8AC3E}">
        <p14:creationId xmlns:p14="http://schemas.microsoft.com/office/powerpoint/2010/main" val="2976663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Sites Versus Publishing Sites</a:t>
            </a:r>
            <a:endParaRPr lang="en-US" dirty="0"/>
          </a:p>
        </p:txBody>
      </p:sp>
      <p:sp>
        <p:nvSpPr>
          <p:cNvPr id="3" name="Content Placeholder 2"/>
          <p:cNvSpPr>
            <a:spLocks noGrp="1"/>
          </p:cNvSpPr>
          <p:nvPr>
            <p:ph idx="1"/>
          </p:nvPr>
        </p:nvSpPr>
        <p:spPr/>
        <p:txBody>
          <a:bodyPr/>
          <a:lstStyle/>
          <a:p>
            <a:r>
              <a:rPr lang="en-US" dirty="0" smtClean="0"/>
              <a:t>Team Sites</a:t>
            </a:r>
          </a:p>
          <a:p>
            <a:pPr lvl="1"/>
            <a:r>
              <a:rPr lang="en-US" dirty="0" smtClean="0"/>
              <a:t>Focused on collaboration between team members</a:t>
            </a:r>
          </a:p>
          <a:p>
            <a:pPr lvl="1"/>
            <a:r>
              <a:rPr lang="en-US" dirty="0" smtClean="0"/>
              <a:t>Used to store, edit and review business documents</a:t>
            </a:r>
          </a:p>
          <a:p>
            <a:pPr lvl="1"/>
            <a:r>
              <a:rPr lang="en-US" dirty="0" smtClean="0"/>
              <a:t>Facilitates communication between team members</a:t>
            </a:r>
          </a:p>
          <a:p>
            <a:pPr lvl="1"/>
            <a:r>
              <a:rPr lang="en-US" dirty="0" smtClean="0"/>
              <a:t>Content typically added to site using wiki pages</a:t>
            </a:r>
          </a:p>
          <a:p>
            <a:pPr lvl="1"/>
            <a:endParaRPr lang="en-US" dirty="0"/>
          </a:p>
          <a:p>
            <a:r>
              <a:rPr lang="en-US" dirty="0" smtClean="0"/>
              <a:t>Publishing Sites</a:t>
            </a:r>
          </a:p>
          <a:p>
            <a:pPr lvl="1"/>
            <a:r>
              <a:rPr lang="en-US" dirty="0" smtClean="0"/>
              <a:t>Used to publish content to a specific audience</a:t>
            </a:r>
          </a:p>
          <a:p>
            <a:pPr lvl="1"/>
            <a:r>
              <a:rPr lang="en-US" dirty="0" smtClean="0"/>
              <a:t>Provides extra support to content approval processes</a:t>
            </a:r>
          </a:p>
          <a:p>
            <a:pPr lvl="1"/>
            <a:r>
              <a:rPr lang="en-US" dirty="0" smtClean="0"/>
              <a:t>Provides extra support for web design and branding</a:t>
            </a:r>
          </a:p>
          <a:p>
            <a:pPr lvl="1"/>
            <a:r>
              <a:rPr lang="en-US" dirty="0" smtClean="0"/>
              <a:t>Content typically added to site using publishing pages</a:t>
            </a:r>
            <a:endParaRPr lang="en-US" dirty="0"/>
          </a:p>
        </p:txBody>
      </p:sp>
    </p:spTree>
    <p:extLst>
      <p:ext uri="{BB962C8B-B14F-4D97-AF65-F5344CB8AC3E}">
        <p14:creationId xmlns:p14="http://schemas.microsoft.com/office/powerpoint/2010/main" val="40206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Site Fundamentals</a:t>
            </a:r>
          </a:p>
          <a:p>
            <a:pPr>
              <a:buFont typeface="Wingdings" panose="05000000000000000000" pitchFamily="2" charset="2"/>
              <a:buChar char="Ø"/>
            </a:pPr>
            <a:r>
              <a:rPr lang="en-US" dirty="0" smtClean="0"/>
              <a:t>Understanding Team Sites</a:t>
            </a:r>
          </a:p>
          <a:p>
            <a:pPr>
              <a:buFont typeface="Wingdings" panose="05000000000000000000" pitchFamily="2" charset="2"/>
              <a:buChar char="§"/>
            </a:pPr>
            <a:r>
              <a:rPr lang="en-US" dirty="0" smtClean="0"/>
              <a:t>Site Columns and Content Types</a:t>
            </a:r>
          </a:p>
          <a:p>
            <a:pPr>
              <a:buFont typeface="Wingdings" panose="05000000000000000000" pitchFamily="2" charset="2"/>
              <a:buChar char="§"/>
            </a:pPr>
            <a:r>
              <a:rPr lang="en-US" dirty="0"/>
              <a:t>Understanding Publishing </a:t>
            </a:r>
            <a:r>
              <a:rPr lang="en-US" dirty="0" smtClean="0"/>
              <a:t>Sites</a:t>
            </a:r>
            <a:endParaRPr lang="en-US" dirty="0"/>
          </a:p>
          <a:p>
            <a:pPr>
              <a:buFont typeface="Wingdings" panose="05000000000000000000" pitchFamily="2" charset="2"/>
              <a:buChar char="§"/>
            </a:pPr>
            <a:r>
              <a:rPr lang="en-US" dirty="0" smtClean="0"/>
              <a:t>Navigation in a Publishing Site</a:t>
            </a:r>
            <a:endParaRPr lang="en-US" dirty="0"/>
          </a:p>
        </p:txBody>
      </p:sp>
    </p:spTree>
    <p:extLst>
      <p:ext uri="{BB962C8B-B14F-4D97-AF65-F5344CB8AC3E}">
        <p14:creationId xmlns:p14="http://schemas.microsoft.com/office/powerpoint/2010/main" val="183160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Team Sites UI in SharePoint 2013</a:t>
            </a:r>
            <a:endParaRPr lang="en-US" dirty="0"/>
          </a:p>
        </p:txBody>
      </p:sp>
      <p:pic>
        <p:nvPicPr>
          <p:cNvPr id="4" name="Picture 3"/>
          <p:cNvPicPr>
            <a:picLocks noChangeAspect="1"/>
          </p:cNvPicPr>
          <p:nvPr/>
        </p:nvPicPr>
        <p:blipFill>
          <a:blip r:embed="rId2"/>
          <a:stretch>
            <a:fillRect/>
          </a:stretch>
        </p:blipFill>
        <p:spPr>
          <a:xfrm>
            <a:off x="233779" y="1143000"/>
            <a:ext cx="8534400" cy="4677370"/>
          </a:xfrm>
          <a:prstGeom prst="rect">
            <a:avLst/>
          </a:prstGeom>
        </p:spPr>
      </p:pic>
    </p:spTree>
    <p:extLst>
      <p:ext uri="{BB962C8B-B14F-4D97-AF65-F5344CB8AC3E}">
        <p14:creationId xmlns:p14="http://schemas.microsoft.com/office/powerpoint/2010/main" val="1903979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82000" cy="5181600"/>
          </a:xfrm>
        </p:spPr>
        <p:txBody>
          <a:bodyPr/>
          <a:lstStyle/>
          <a:p>
            <a:r>
              <a:rPr lang="en-US" dirty="0" smtClean="0"/>
              <a:t>Site Actions menu displayed in top right corner</a:t>
            </a:r>
          </a:p>
          <a:p>
            <a:pPr lvl="1"/>
            <a:endParaRPr lang="en-US" dirty="0"/>
          </a:p>
          <a:p>
            <a:pPr lvl="1"/>
            <a:endParaRPr lang="en-US" dirty="0" smtClean="0"/>
          </a:p>
          <a:p>
            <a:pPr lvl="1"/>
            <a:endParaRPr lang="en-US" dirty="0" smtClean="0"/>
          </a:p>
          <a:p>
            <a:r>
              <a:rPr lang="en-US" dirty="0" smtClean="0"/>
              <a:t>Provides commands for actions and navigation</a:t>
            </a:r>
          </a:p>
        </p:txBody>
      </p:sp>
      <p:sp>
        <p:nvSpPr>
          <p:cNvPr id="2" name="Title 1"/>
          <p:cNvSpPr>
            <a:spLocks noGrp="1"/>
          </p:cNvSpPr>
          <p:nvPr>
            <p:ph type="title"/>
          </p:nvPr>
        </p:nvSpPr>
        <p:spPr/>
        <p:txBody>
          <a:bodyPr/>
          <a:lstStyle/>
          <a:p>
            <a:r>
              <a:rPr lang="en-US" dirty="0" smtClean="0"/>
              <a:t>Site Actions Menu</a:t>
            </a:r>
            <a:endParaRPr lang="en-US" dirty="0"/>
          </a:p>
        </p:txBody>
      </p:sp>
      <p:pic>
        <p:nvPicPr>
          <p:cNvPr id="35" name="Picture 34"/>
          <p:cNvPicPr>
            <a:picLocks noChangeAspect="1"/>
          </p:cNvPicPr>
          <p:nvPr/>
        </p:nvPicPr>
        <p:blipFill>
          <a:blip r:embed="rId2"/>
          <a:stretch>
            <a:fillRect/>
          </a:stretch>
        </p:blipFill>
        <p:spPr>
          <a:xfrm>
            <a:off x="990600" y="3907970"/>
            <a:ext cx="2714491" cy="2714491"/>
          </a:xfrm>
          <a:prstGeom prst="rect">
            <a:avLst/>
          </a:prstGeom>
          <a:ln>
            <a:solidFill>
              <a:schemeClr val="bg1">
                <a:lumMod val="50000"/>
              </a:schemeClr>
            </a:solidFill>
          </a:ln>
        </p:spPr>
      </p:pic>
      <p:sp>
        <p:nvSpPr>
          <p:cNvPr id="5" name="Rectangle 4"/>
          <p:cNvSpPr/>
          <p:nvPr/>
        </p:nvSpPr>
        <p:spPr>
          <a:xfrm>
            <a:off x="3969883" y="4264527"/>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Configure permissions to this site</a:t>
            </a:r>
            <a:endParaRPr lang="en-US" sz="800" dirty="0">
              <a:solidFill>
                <a:schemeClr val="tx1"/>
              </a:solidFill>
            </a:endParaRPr>
          </a:p>
        </p:txBody>
      </p:sp>
      <p:sp>
        <p:nvSpPr>
          <p:cNvPr id="6" name="Rectangle 5"/>
          <p:cNvSpPr/>
          <p:nvPr/>
        </p:nvSpPr>
        <p:spPr>
          <a:xfrm>
            <a:off x="3983736" y="4546923"/>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Edit the current page (applies to web part pages or wiki pages)</a:t>
            </a:r>
            <a:endParaRPr lang="en-US" sz="800" dirty="0">
              <a:solidFill>
                <a:schemeClr val="tx1"/>
              </a:solidFill>
            </a:endParaRPr>
          </a:p>
        </p:txBody>
      </p:sp>
      <p:sp>
        <p:nvSpPr>
          <p:cNvPr id="7" name="Rectangle 6"/>
          <p:cNvSpPr/>
          <p:nvPr/>
        </p:nvSpPr>
        <p:spPr>
          <a:xfrm>
            <a:off x="3983736" y="4829318"/>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Add a new wiki page to the </a:t>
            </a:r>
            <a:r>
              <a:rPr lang="en-US" sz="800" dirty="0" err="1" smtClean="0">
                <a:solidFill>
                  <a:schemeClr val="tx1"/>
                </a:solidFill>
              </a:rPr>
              <a:t>SitePages</a:t>
            </a:r>
            <a:r>
              <a:rPr lang="en-US" sz="800" dirty="0" smtClean="0">
                <a:solidFill>
                  <a:schemeClr val="tx1"/>
                </a:solidFill>
              </a:rPr>
              <a:t> wiki page library</a:t>
            </a:r>
            <a:endParaRPr lang="en-US" sz="800" dirty="0">
              <a:solidFill>
                <a:schemeClr val="tx1"/>
              </a:solidFill>
            </a:endParaRPr>
          </a:p>
        </p:txBody>
      </p:sp>
      <p:sp>
        <p:nvSpPr>
          <p:cNvPr id="8" name="Rectangle 7"/>
          <p:cNvSpPr/>
          <p:nvPr/>
        </p:nvSpPr>
        <p:spPr>
          <a:xfrm>
            <a:off x="3983736" y="5111714"/>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(Create new list or document library) OR (Install a new SharePoint app)</a:t>
            </a:r>
            <a:endParaRPr lang="en-US" sz="800" dirty="0">
              <a:solidFill>
                <a:schemeClr val="tx1"/>
              </a:solidFill>
            </a:endParaRPr>
          </a:p>
        </p:txBody>
      </p:sp>
      <p:sp>
        <p:nvSpPr>
          <p:cNvPr id="9" name="Rectangle 8"/>
          <p:cNvSpPr/>
          <p:nvPr/>
        </p:nvSpPr>
        <p:spPr>
          <a:xfrm>
            <a:off x="3983736" y="5394110"/>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a:t>
            </a:r>
            <a:r>
              <a:rPr lang="en-US" sz="800" b="1" dirty="0" smtClean="0">
                <a:solidFill>
                  <a:schemeClr val="tx1"/>
                </a:solidFill>
              </a:rPr>
              <a:t>Site </a:t>
            </a:r>
            <a:r>
              <a:rPr lang="en-US" sz="800" b="1" dirty="0">
                <a:solidFill>
                  <a:schemeClr val="tx1"/>
                </a:solidFill>
              </a:rPr>
              <a:t>C</a:t>
            </a:r>
            <a:r>
              <a:rPr lang="en-US" sz="800" b="1" dirty="0" smtClean="0">
                <a:solidFill>
                  <a:schemeClr val="tx1"/>
                </a:solidFill>
              </a:rPr>
              <a:t>ontents</a:t>
            </a:r>
            <a:r>
              <a:rPr lang="en-US" sz="800" dirty="0" smtClean="0">
                <a:solidFill>
                  <a:schemeClr val="tx1"/>
                </a:solidFill>
              </a:rPr>
              <a:t> page</a:t>
            </a:r>
            <a:endParaRPr lang="en-US" sz="800" dirty="0">
              <a:solidFill>
                <a:schemeClr val="tx1"/>
              </a:solidFill>
            </a:endParaRPr>
          </a:p>
        </p:txBody>
      </p:sp>
      <p:sp>
        <p:nvSpPr>
          <p:cNvPr id="10" name="Rectangle 9"/>
          <p:cNvSpPr/>
          <p:nvPr/>
        </p:nvSpPr>
        <p:spPr>
          <a:xfrm>
            <a:off x="3983736" y="5676506"/>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Change the Look</a:t>
            </a:r>
            <a:r>
              <a:rPr lang="en-US" sz="800" dirty="0" smtClean="0">
                <a:solidFill>
                  <a:schemeClr val="tx1"/>
                </a:solidFill>
              </a:rPr>
              <a:t> page</a:t>
            </a:r>
            <a:endParaRPr lang="en-US" sz="800" dirty="0">
              <a:solidFill>
                <a:schemeClr val="tx1"/>
              </a:solidFill>
            </a:endParaRPr>
          </a:p>
        </p:txBody>
      </p:sp>
      <p:sp>
        <p:nvSpPr>
          <p:cNvPr id="11" name="Rectangle 10"/>
          <p:cNvSpPr/>
          <p:nvPr/>
        </p:nvSpPr>
        <p:spPr>
          <a:xfrm>
            <a:off x="3983736" y="5958902"/>
            <a:ext cx="3477563" cy="225916"/>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Site </a:t>
            </a:r>
            <a:r>
              <a:rPr lang="en-US" sz="800" b="1" dirty="0">
                <a:solidFill>
                  <a:schemeClr val="tx1"/>
                </a:solidFill>
              </a:rPr>
              <a:t>S</a:t>
            </a:r>
            <a:r>
              <a:rPr lang="en-US" sz="800" b="1" dirty="0" smtClean="0">
                <a:solidFill>
                  <a:schemeClr val="tx1"/>
                </a:solidFill>
              </a:rPr>
              <a:t>ettings</a:t>
            </a:r>
            <a:r>
              <a:rPr lang="en-US" sz="800" dirty="0" smtClean="0">
                <a:solidFill>
                  <a:schemeClr val="tx1"/>
                </a:solidFill>
              </a:rPr>
              <a:t> page</a:t>
            </a:r>
            <a:endParaRPr lang="en-US" sz="800" dirty="0">
              <a:solidFill>
                <a:schemeClr val="tx1"/>
              </a:solidFill>
            </a:endParaRPr>
          </a:p>
        </p:txBody>
      </p:sp>
      <p:cxnSp>
        <p:nvCxnSpPr>
          <p:cNvPr id="14" name="Straight Arrow Connector 13"/>
          <p:cNvCxnSpPr>
            <a:endCxn id="5" idx="1"/>
          </p:cNvCxnSpPr>
          <p:nvPr/>
        </p:nvCxnSpPr>
        <p:spPr>
          <a:xfrm flipV="1">
            <a:off x="3269222" y="4377485"/>
            <a:ext cx="700660" cy="22591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3136550" y="4659881"/>
            <a:ext cx="847186" cy="169438"/>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flipV="1">
            <a:off x="3193029" y="4942277"/>
            <a:ext cx="790708" cy="112960"/>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1"/>
          </p:cNvCxnSpPr>
          <p:nvPr/>
        </p:nvCxnSpPr>
        <p:spPr>
          <a:xfrm flipV="1">
            <a:off x="3193029" y="5224673"/>
            <a:ext cx="790708" cy="5647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1"/>
          </p:cNvCxnSpPr>
          <p:nvPr/>
        </p:nvCxnSpPr>
        <p:spPr>
          <a:xfrm>
            <a:off x="3269222" y="5462152"/>
            <a:ext cx="714514" cy="44916"/>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3347015" y="5693184"/>
            <a:ext cx="636722" cy="96281"/>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3249508" y="5942225"/>
            <a:ext cx="734229" cy="129637"/>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3347015" y="6168142"/>
            <a:ext cx="636720" cy="166519"/>
          </a:xfrm>
          <a:prstGeom prst="straightConnector1">
            <a:avLst/>
          </a:prstGeom>
          <a:ln>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83735" y="6241299"/>
            <a:ext cx="3477563" cy="186724"/>
          </a:xfrm>
          <a:prstGeom prst="rec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Navigate to the </a:t>
            </a:r>
            <a:r>
              <a:rPr lang="en-US" sz="800" b="1" dirty="0" smtClean="0">
                <a:solidFill>
                  <a:schemeClr val="tx1"/>
                </a:solidFill>
              </a:rPr>
              <a:t>Getting Started</a:t>
            </a:r>
            <a:r>
              <a:rPr lang="en-US" sz="800" dirty="0" smtClean="0">
                <a:solidFill>
                  <a:schemeClr val="tx1"/>
                </a:solidFill>
              </a:rPr>
              <a:t> page</a:t>
            </a:r>
            <a:endParaRPr lang="en-US" sz="800" dirty="0">
              <a:solidFill>
                <a:schemeClr val="tx1"/>
              </a:solidFill>
            </a:endParaRPr>
          </a:p>
        </p:txBody>
      </p:sp>
      <p:pic>
        <p:nvPicPr>
          <p:cNvPr id="36" name="Picture 35"/>
          <p:cNvPicPr>
            <a:picLocks noChangeAspect="1"/>
          </p:cNvPicPr>
          <p:nvPr/>
        </p:nvPicPr>
        <p:blipFill>
          <a:blip r:embed="rId3"/>
          <a:stretch>
            <a:fillRect/>
          </a:stretch>
        </p:blipFill>
        <p:spPr>
          <a:xfrm>
            <a:off x="990600" y="2074769"/>
            <a:ext cx="2147506" cy="1109075"/>
          </a:xfrm>
          <a:prstGeom prst="rect">
            <a:avLst/>
          </a:prstGeom>
          <a:ln>
            <a:solidFill>
              <a:schemeClr val="bg1">
                <a:lumMod val="50000"/>
              </a:schemeClr>
            </a:solidFill>
          </a:ln>
        </p:spPr>
      </p:pic>
      <p:sp>
        <p:nvSpPr>
          <p:cNvPr id="39" name="Rectangle 38"/>
          <p:cNvSpPr/>
          <p:nvPr/>
        </p:nvSpPr>
        <p:spPr>
          <a:xfrm>
            <a:off x="3336267" y="2142013"/>
            <a:ext cx="1739468" cy="212226"/>
          </a:xfrm>
          <a:prstGeom prst="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Internet Explorer </a:t>
            </a:r>
            <a:r>
              <a:rPr lang="en-US" sz="800" b="1" dirty="0" smtClean="0">
                <a:solidFill>
                  <a:schemeClr val="tx1"/>
                </a:solidFill>
              </a:rPr>
              <a:t>Settings</a:t>
            </a:r>
            <a:r>
              <a:rPr lang="en-US" sz="800" dirty="0" smtClean="0">
                <a:solidFill>
                  <a:schemeClr val="tx1"/>
                </a:solidFill>
              </a:rPr>
              <a:t> menu</a:t>
            </a:r>
            <a:endParaRPr lang="en-US" sz="800" dirty="0">
              <a:solidFill>
                <a:schemeClr val="tx1"/>
              </a:solidFill>
            </a:endParaRPr>
          </a:p>
        </p:txBody>
      </p:sp>
      <p:sp>
        <p:nvSpPr>
          <p:cNvPr id="40" name="Rectangle 39"/>
          <p:cNvSpPr/>
          <p:nvPr/>
        </p:nvSpPr>
        <p:spPr>
          <a:xfrm>
            <a:off x="3313644" y="2456095"/>
            <a:ext cx="1739468" cy="212226"/>
          </a:xfrm>
          <a:prstGeom prst="rect">
            <a:avLst/>
          </a:prstGeom>
          <a:solidFill>
            <a:schemeClr val="accent5">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solidFill>
              </a:rPr>
              <a:t>SharePoint </a:t>
            </a:r>
            <a:r>
              <a:rPr lang="en-US" sz="800" b="1" dirty="0" smtClean="0">
                <a:solidFill>
                  <a:schemeClr val="tx1"/>
                </a:solidFill>
              </a:rPr>
              <a:t>Site Actions</a:t>
            </a:r>
            <a:r>
              <a:rPr lang="en-US" sz="800" dirty="0" smtClean="0">
                <a:solidFill>
                  <a:schemeClr val="tx1"/>
                </a:solidFill>
              </a:rPr>
              <a:t> menu</a:t>
            </a:r>
            <a:endParaRPr lang="en-US" sz="800" dirty="0">
              <a:solidFill>
                <a:schemeClr val="tx1"/>
              </a:solidFill>
            </a:endParaRPr>
          </a:p>
        </p:txBody>
      </p:sp>
      <p:cxnSp>
        <p:nvCxnSpPr>
          <p:cNvPr id="43" name="Straight Arrow Connector 42"/>
          <p:cNvCxnSpPr>
            <a:stCxn id="48" idx="6"/>
            <a:endCxn id="39" idx="1"/>
          </p:cNvCxnSpPr>
          <p:nvPr/>
        </p:nvCxnSpPr>
        <p:spPr>
          <a:xfrm flipV="1">
            <a:off x="3077724" y="2248126"/>
            <a:ext cx="258543" cy="102895"/>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0" idx="1"/>
          </p:cNvCxnSpPr>
          <p:nvPr/>
        </p:nvCxnSpPr>
        <p:spPr>
          <a:xfrm flipV="1">
            <a:off x="2814630" y="2562208"/>
            <a:ext cx="499014" cy="223426"/>
          </a:xfrm>
          <a:prstGeom prst="straightConnector1">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565123" y="2668321"/>
            <a:ext cx="249507" cy="234625"/>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77007" y="2257455"/>
            <a:ext cx="200717" cy="187131"/>
          </a:xfrm>
          <a:prstGeom prst="ellipse">
            <a:avLst/>
          </a:pr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557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Settings</a:t>
            </a:r>
            <a:endParaRPr lang="en-US"/>
          </a:p>
        </p:txBody>
      </p:sp>
      <p:pic>
        <p:nvPicPr>
          <p:cNvPr id="8" name="Picture 7"/>
          <p:cNvPicPr>
            <a:picLocks noChangeAspect="1"/>
          </p:cNvPicPr>
          <p:nvPr/>
        </p:nvPicPr>
        <p:blipFill>
          <a:blip r:embed="rId3"/>
          <a:stretch>
            <a:fillRect/>
          </a:stretch>
        </p:blipFill>
        <p:spPr>
          <a:xfrm>
            <a:off x="457200" y="1189707"/>
            <a:ext cx="5410200" cy="5515894"/>
          </a:xfrm>
          <a:prstGeom prst="rect">
            <a:avLst/>
          </a:prstGeom>
          <a:ln>
            <a:solidFill>
              <a:schemeClr val="tx1"/>
            </a:solidFill>
          </a:ln>
        </p:spPr>
      </p:pic>
    </p:spTree>
    <p:extLst>
      <p:ext uri="{BB962C8B-B14F-4D97-AF65-F5344CB8AC3E}">
        <p14:creationId xmlns:p14="http://schemas.microsoft.com/office/powerpoint/2010/main" val="298716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openxmlformats.org/package/2006/metadata/core-properties"/>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7589</TotalTime>
  <Words>2878</Words>
  <Application>Microsoft Office PowerPoint</Application>
  <PresentationFormat>On-screen Show (4:3)</PresentationFormat>
  <Paragraphs>372</Paragraphs>
  <Slides>41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Lucida Console</vt:lpstr>
      <vt:lpstr>Wingdings</vt:lpstr>
      <vt:lpstr>CPT Course Module</vt:lpstr>
      <vt:lpstr>Team Sites Versus Publishing Sites</vt:lpstr>
      <vt:lpstr>Agenda</vt:lpstr>
      <vt:lpstr>What is a SharePoint Site?</vt:lpstr>
      <vt:lpstr>Site Collections and Sites</vt:lpstr>
      <vt:lpstr>Team Sites Versus Publishing Sites</vt:lpstr>
      <vt:lpstr>Agenda</vt:lpstr>
      <vt:lpstr>The New Team Sites UI in SharePoint 2013</vt:lpstr>
      <vt:lpstr>Site Actions Menu</vt:lpstr>
      <vt:lpstr>Site Settings</vt:lpstr>
      <vt:lpstr>Managing Features</vt:lpstr>
      <vt:lpstr>Site Contents of a Team Site</vt:lpstr>
      <vt:lpstr>The Site Pages Library</vt:lpstr>
      <vt:lpstr>Adding Pages to the Site Pages Library</vt:lpstr>
      <vt:lpstr>Editing a Wiki Page</vt:lpstr>
      <vt:lpstr>Creating Web Part Pages</vt:lpstr>
      <vt:lpstr>Editing Web Part Pages</vt:lpstr>
      <vt:lpstr>Team Site Navigation Elements</vt:lpstr>
      <vt:lpstr>Minimal Download Strategy (MDS) Feature</vt:lpstr>
      <vt:lpstr>Agenda</vt:lpstr>
      <vt:lpstr>Site Columns</vt:lpstr>
      <vt:lpstr>Content Types</vt:lpstr>
      <vt:lpstr>Content Type Hierarchy</vt:lpstr>
      <vt:lpstr>Creating Custom Content Types</vt:lpstr>
      <vt:lpstr>Example: The Product Content Type</vt:lpstr>
      <vt:lpstr>Lists and Content Types</vt:lpstr>
      <vt:lpstr>Agenda</vt:lpstr>
      <vt:lpstr>Publishing Sites</vt:lpstr>
      <vt:lpstr>Which Site Settings Page Do You Like Better?</vt:lpstr>
      <vt:lpstr>Security Trimming in Publishing Sites</vt:lpstr>
      <vt:lpstr>Publishing Pages and The Pages Library</vt:lpstr>
      <vt:lpstr>Editing an Existing Publishing Page</vt:lpstr>
      <vt:lpstr>Adding Sites</vt:lpstr>
      <vt:lpstr>Agenda</vt:lpstr>
      <vt:lpstr>Publishing Site Hierarchy of Sites and Pages</vt:lpstr>
      <vt:lpstr>Navigation in a Publishing Site</vt:lpstr>
      <vt:lpstr>Site Navigation Settings</vt:lpstr>
      <vt:lpstr>Managed Navigation</vt:lpstr>
      <vt:lpstr>The Site Navigation Termset</vt:lpstr>
      <vt:lpstr>Understanding Navigation Terms</vt:lpstr>
      <vt:lpstr>Configuring Friendly URLs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Sites Versus Publishing Sites</dc:title>
  <dc:creator>Windows User</dc:creator>
  <cp:lastModifiedBy>Ted Pattison</cp:lastModifiedBy>
  <cp:revision>162</cp:revision>
  <dcterms:created xsi:type="dcterms:W3CDTF">2012-07-07T16:17:22Z</dcterms:created>
  <dcterms:modified xsi:type="dcterms:W3CDTF">2014-11-06T02:06:13Z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