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79" r:id="rId6"/>
    <p:sldId id="354" r:id="rId7"/>
    <p:sldId id="360" r:id="rId8"/>
    <p:sldId id="361" r:id="rId9"/>
    <p:sldId id="362" r:id="rId10"/>
    <p:sldId id="355" r:id="rId11"/>
    <p:sldId id="363" r:id="rId12"/>
    <p:sldId id="364" r:id="rId13"/>
    <p:sldId id="365" r:id="rId14"/>
    <p:sldId id="366" r:id="rId15"/>
    <p:sldId id="367" r:id="rId16"/>
    <p:sldId id="356" r:id="rId17"/>
    <p:sldId id="368" r:id="rId18"/>
    <p:sldId id="357" r:id="rId19"/>
    <p:sldId id="369" r:id="rId20"/>
    <p:sldId id="370" r:id="rId21"/>
    <p:sldId id="371" r:id="rId22"/>
    <p:sldId id="372" r:id="rId23"/>
    <p:sldId id="358" r:id="rId24"/>
    <p:sldId id="373" r:id="rId25"/>
    <p:sldId id="374" r:id="rId26"/>
    <p:sldId id="376" r:id="rId27"/>
    <p:sldId id="375" r:id="rId28"/>
    <p:sldId id="377" r:id="rId29"/>
    <p:sldId id="378" r:id="rId30"/>
    <p:sldId id="359"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5733" autoAdjust="0"/>
  </p:normalViewPr>
  <p:slideViewPr>
    <p:cSldViewPr>
      <p:cViewPr varScale="1">
        <p:scale>
          <a:sx n="47" d="100"/>
          <a:sy n="47" d="100"/>
        </p:scale>
        <p:origin x="2382" y="60"/>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covers the use of web parts, and styling them using CSS and XSLT. First, the module presents an overview of web parts available in SharePoint 2013 out of the box. The module will emphasize web parts commonly used</a:t>
            </a:r>
            <a:r>
              <a:rPr lang="en-US" sz="1200" kern="1200" baseline="0" dirty="0" smtClean="0">
                <a:solidFill>
                  <a:schemeClr val="tx1"/>
                </a:solidFill>
                <a:effectLst/>
                <a:latin typeface="+mn-lt"/>
                <a:ea typeface="+mn-ea"/>
                <a:cs typeface="+mn-cs"/>
              </a:rPr>
              <a:t> in publishing sites which include t</a:t>
            </a:r>
            <a:r>
              <a:rPr lang="en-US" sz="1200" kern="1200" dirty="0" smtClean="0">
                <a:solidFill>
                  <a:schemeClr val="tx1"/>
                </a:solidFill>
                <a:effectLst/>
                <a:latin typeface="+mn-lt"/>
                <a:ea typeface="+mn-ea"/>
                <a:cs typeface="+mn-cs"/>
              </a:rPr>
              <a:t>he Table of Content Web Part, the Summary Links Web Part and the ever-popular Content Query Web Part. The modules then moves on to discuss</a:t>
            </a:r>
            <a:r>
              <a:rPr lang="en-US" sz="1200" kern="1200" baseline="0" dirty="0" smtClean="0">
                <a:solidFill>
                  <a:schemeClr val="tx1"/>
                </a:solidFill>
                <a:effectLst/>
                <a:latin typeface="+mn-lt"/>
                <a:ea typeface="+mn-ea"/>
                <a:cs typeface="+mn-cs"/>
              </a:rPr>
              <a:t> how to </a:t>
            </a:r>
            <a:r>
              <a:rPr lang="en-US" sz="1200" kern="1200" dirty="0" smtClean="0">
                <a:solidFill>
                  <a:schemeClr val="tx1"/>
                </a:solidFill>
                <a:effectLst/>
                <a:latin typeface="+mn-lt"/>
                <a:ea typeface="+mn-ea"/>
                <a:cs typeface="+mn-cs"/>
              </a:rPr>
              <a:t>style these web parts using XSLT which will involve a quick primer on the XSLT language and simple ways to use it along with CSS to customize the look of content displayed using web parts such as the Content By Query Web Part.</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a:t>
            </a:r>
            <a:r>
              <a:rPr lang="en-US" baseline="0" dirty="0" smtClean="0"/>
              <a:t> zone attributes are available that provide additional control over the Web part zone. </a:t>
            </a:r>
            <a:endParaRPr lang="en-US" dirty="0"/>
          </a:p>
        </p:txBody>
      </p:sp>
    </p:spTree>
    <p:extLst>
      <p:ext uri="{BB962C8B-B14F-4D97-AF65-F5344CB8AC3E}">
        <p14:creationId xmlns:p14="http://schemas.microsoft.com/office/powerpoint/2010/main" val="1364361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parts can be added to a page in a “static” mode rather than letting</a:t>
            </a:r>
            <a:r>
              <a:rPr lang="en-US" baseline="0" dirty="0" smtClean="0"/>
              <a:t> the Author make the changes</a:t>
            </a:r>
            <a:r>
              <a:rPr lang="en-US" baseline="0" dirty="0" smtClean="0"/>
              <a:t>. In this technique the web part is not added to a Zone but added directly to the Master Page or Page Layout and then configured by the designer. In this way the Author has no control over the Web part. This advanced technique requires the designer to understand the consequences and the limitations. The Web part has to be correctly configured for a broad use case since the Author will be unable to change the configuration.</a:t>
            </a:r>
            <a:endParaRPr lang="en-US" dirty="0" smtClean="0"/>
          </a:p>
          <a:p>
            <a:endParaRPr lang="en-US" dirty="0"/>
          </a:p>
        </p:txBody>
      </p:sp>
    </p:spTree>
    <p:extLst>
      <p:ext uri="{BB962C8B-B14F-4D97-AF65-F5344CB8AC3E}">
        <p14:creationId xmlns:p14="http://schemas.microsoft.com/office/powerpoint/2010/main" val="2063014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Links Web part was</a:t>
            </a:r>
            <a:r>
              <a:rPr lang="en-US" baseline="0" dirty="0" smtClean="0"/>
              <a:t> created to enable Authors to configure links from a page to additional meaningful content. The web part allows Authors the freedom to create Section Headers and links that are styled in a consistent visual design. In this section we will learn about the Summary Links and how it is used on a publishing site.</a:t>
            </a:r>
            <a:endParaRPr lang="en-US" dirty="0"/>
          </a:p>
        </p:txBody>
      </p:sp>
    </p:spTree>
    <p:extLst>
      <p:ext uri="{BB962C8B-B14F-4D97-AF65-F5344CB8AC3E}">
        <p14:creationId xmlns:p14="http://schemas.microsoft.com/office/powerpoint/2010/main" val="1869622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Links Web part is preconfigured on the standard</a:t>
            </a:r>
            <a:r>
              <a:rPr lang="en-US" baseline="0" dirty="0" smtClean="0"/>
              <a:t> Publishing site. It can be used to prompt Authors to action or simply left empty and ready for the author to fill in (or remove), as the author desires. Since the web part contains both links and headings it is important to consider the CSS styling of the links and headings in your design.</a:t>
            </a:r>
            <a:endParaRPr lang="en-US" dirty="0"/>
          </a:p>
        </p:txBody>
      </p:sp>
    </p:spTree>
    <p:extLst>
      <p:ext uri="{BB962C8B-B14F-4D97-AF65-F5344CB8AC3E}">
        <p14:creationId xmlns:p14="http://schemas.microsoft.com/office/powerpoint/2010/main" val="115942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By Query (or CBQ or Content Query) Web part provides the ability to “rollup” content from a Site Collection into a summary</a:t>
            </a:r>
            <a:r>
              <a:rPr lang="en-US" baseline="0" dirty="0" smtClean="0"/>
              <a:t> view of the content. It has many features that support repurposing content from one library into other locations on the site. Most often this web part is used to aggregate content like “Top News Headlines” and “Features”, but it can be used for so many different uses it has become a very popular Web part. </a:t>
            </a:r>
            <a:endParaRPr lang="en-US" dirty="0"/>
          </a:p>
        </p:txBody>
      </p:sp>
    </p:spTree>
    <p:extLst>
      <p:ext uri="{BB962C8B-B14F-4D97-AF65-F5344CB8AC3E}">
        <p14:creationId xmlns:p14="http://schemas.microsoft.com/office/powerpoint/2010/main" val="83671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part enables the Author to construct a query based on several attributes like Content Type, Location and other advanced query rules.</a:t>
            </a:r>
            <a:r>
              <a:rPr lang="en-US" baseline="0" dirty="0" smtClean="0"/>
              <a:t> The power of the web part is how it can be easily configured by an author. The author then chooses from a “style” that can employ one of the out of the box styles, or much more commonly, a style created by a designer and developer for specific purposes.</a:t>
            </a:r>
            <a:endParaRPr lang="en-US" dirty="0"/>
          </a:p>
        </p:txBody>
      </p:sp>
    </p:spTree>
    <p:extLst>
      <p:ext uri="{BB962C8B-B14F-4D97-AF65-F5344CB8AC3E}">
        <p14:creationId xmlns:p14="http://schemas.microsoft.com/office/powerpoint/2010/main" val="983181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Query Web part is constrained to querying</a:t>
            </a:r>
            <a:r>
              <a:rPr lang="en-US" baseline="0" dirty="0" smtClean="0"/>
              <a:t> for content from the current site collection. The presentation of the results of the query are controlled with XSL markup. The XSL is generally stored in a library on the site. When properly configured a Designer will make the necessary design changes so that the Author simply chooses from a list of available styles. The web part works in conjunction with several out of the box fields, like the roll up image field, to present thumbnails of the content pages found by the query. This process can easily be changed by the designer.</a:t>
            </a:r>
            <a:endParaRPr lang="en-US" dirty="0"/>
          </a:p>
        </p:txBody>
      </p:sp>
    </p:spTree>
    <p:extLst>
      <p:ext uri="{BB962C8B-B14F-4D97-AF65-F5344CB8AC3E}">
        <p14:creationId xmlns:p14="http://schemas.microsoft.com/office/powerpoint/2010/main" val="357704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configuration of the content query is performed</a:t>
            </a:r>
            <a:r>
              <a:rPr lang="en-US" baseline="0" dirty="0" smtClean="0"/>
              <a:t> in the tool part associated with the Web part. Filters can be set to show only specific content from a single location or the query can pull content from the entire site collection. In this way a “News Rollup” can be created from all sites that use the Article Content Type, or only from a specific library. Additional configuration includes how the content is displayed and what fields from the Content Type are displayed in the resulting Web part.</a:t>
            </a:r>
            <a:endParaRPr lang="en-US" dirty="0"/>
          </a:p>
        </p:txBody>
      </p:sp>
    </p:spTree>
    <p:extLst>
      <p:ext uri="{BB962C8B-B14F-4D97-AF65-F5344CB8AC3E}">
        <p14:creationId xmlns:p14="http://schemas.microsoft.com/office/powerpoint/2010/main" val="1669236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 you add and configure a Content Query Web</a:t>
            </a:r>
            <a:r>
              <a:rPr lang="en-US" baseline="0" dirty="0" smtClean="0"/>
              <a:t> part.</a:t>
            </a:r>
            <a:endParaRPr lang="en-US" dirty="0"/>
          </a:p>
        </p:txBody>
      </p:sp>
    </p:spTree>
    <p:extLst>
      <p:ext uri="{BB962C8B-B14F-4D97-AF65-F5344CB8AC3E}">
        <p14:creationId xmlns:p14="http://schemas.microsoft.com/office/powerpoint/2010/main" val="4275724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very common to create several</a:t>
            </a:r>
            <a:r>
              <a:rPr lang="en-US" baseline="0" dirty="0" smtClean="0"/>
              <a:t> custom rendering templates for your content query Web part. It is the job of the Designer to create the look and feel and if they are skilled in XSL, the actual implementation. If not, the designer would work with a developer to create the associated XSL to implement the design.</a:t>
            </a:r>
            <a:endParaRPr lang="en-US" dirty="0"/>
          </a:p>
        </p:txBody>
      </p:sp>
    </p:spTree>
    <p:extLst>
      <p:ext uri="{BB962C8B-B14F-4D97-AF65-F5344CB8AC3E}">
        <p14:creationId xmlns:p14="http://schemas.microsoft.com/office/powerpoint/2010/main" val="401839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Publishing sites support the use of Web parts for both designers and authors to augment the functionality of web pages</a:t>
            </a:r>
            <a:r>
              <a:rPr lang="en-US" baseline="0" dirty="0" smtClean="0"/>
              <a:t>. In this module we will look at several web parts and then learn how to change the data fields and look of a Content Query Web part.</a:t>
            </a:r>
            <a:endParaRPr lang="en-US" dirty="0"/>
          </a:p>
        </p:txBody>
      </p:sp>
    </p:spTree>
    <p:extLst>
      <p:ext uri="{BB962C8B-B14F-4D97-AF65-F5344CB8AC3E}">
        <p14:creationId xmlns:p14="http://schemas.microsoft.com/office/powerpoint/2010/main" val="191609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 of the box Publishing</a:t>
            </a:r>
            <a:r>
              <a:rPr lang="en-US" baseline="0" dirty="0" smtClean="0"/>
              <a:t> Site employs several standard styles for the Content Query Web Part. It is a common practice to begin with an out of the box template and then alter it to implement your custom design in SharePoint 2013. The process involves editing a text file in the team site that is specifically designed for this purpose. The Group Styles template controls the Wrapper around the items returned in the query. </a:t>
            </a:r>
            <a:endParaRPr lang="en-US" dirty="0"/>
          </a:p>
        </p:txBody>
      </p:sp>
    </p:spTree>
    <p:extLst>
      <p:ext uri="{BB962C8B-B14F-4D97-AF65-F5344CB8AC3E}">
        <p14:creationId xmlns:p14="http://schemas.microsoft.com/office/powerpoint/2010/main" val="1459953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Item Styles control how each item in a query are styled in the result. There are many samples in an out of the box implementation, yet usually they still fall short of the demands of a professional web site. So the designer must envision</a:t>
            </a:r>
            <a:r>
              <a:rPr lang="en-US" baseline="0" dirty="0" smtClean="0"/>
              <a:t> how the results should look and then implement the new styles (with the help of a developer if necessary). It is important to create meaningful sample content to get through the testing phase. </a:t>
            </a:r>
            <a:endParaRPr lang="en-US" dirty="0"/>
          </a:p>
        </p:txBody>
      </p:sp>
    </p:spTree>
    <p:extLst>
      <p:ext uri="{BB962C8B-B14F-4D97-AF65-F5344CB8AC3E}">
        <p14:creationId xmlns:p14="http://schemas.microsoft.com/office/powerpoint/2010/main" val="406206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a:t>
            </a:r>
            <a:r>
              <a:rPr lang="en-US" baseline="0" dirty="0" smtClean="0"/>
              <a:t> fields from your custom content types must be “mapped” to the placeholder fields contained in the XSL templates employed by the web part. The web part is very “smart” about picking up these fields and provide a location (or slot) for the page author to “plug in” the field names. Often this task is beyond the ability of the Author and is left for a designer to perform.</a:t>
            </a:r>
            <a:endParaRPr lang="en-US" dirty="0"/>
          </a:p>
        </p:txBody>
      </p:sp>
    </p:spTree>
    <p:extLst>
      <p:ext uri="{BB962C8B-B14F-4D97-AF65-F5344CB8AC3E}">
        <p14:creationId xmlns:p14="http://schemas.microsoft.com/office/powerpoint/2010/main" val="92906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files in the XSL Style Sheets folder contain</a:t>
            </a:r>
            <a:r>
              <a:rPr lang="en-US" baseline="0" dirty="0" smtClean="0"/>
              <a:t> the XSL needed for rendering the UI for the Content Query Web part. The files should be checked out and published in order for any errors to be caught and possibly rolled back if necessary. It is best to only add new styles and not change the existing styles. The next page lists the purpose of each file.</a:t>
            </a:r>
            <a:endParaRPr lang="en-US" dirty="0"/>
          </a:p>
        </p:txBody>
      </p:sp>
    </p:spTree>
    <p:extLst>
      <p:ext uri="{BB962C8B-B14F-4D97-AF65-F5344CB8AC3E}">
        <p14:creationId xmlns:p14="http://schemas.microsoft.com/office/powerpoint/2010/main" val="308174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enumerates the various XSL files and their purpose. Depending on the</a:t>
            </a:r>
            <a:r>
              <a:rPr lang="en-US" baseline="0" dirty="0" smtClean="0"/>
              <a:t> demands of your design and the needs of your project you may find that you need to edit every XSL file in the site. That is what they are there for! Just be sure that you are using version control to manage the revisions so that you can recover from any breaking changes that may occur.</a:t>
            </a:r>
          </a:p>
          <a:p>
            <a:endParaRPr lang="en-US" dirty="0"/>
          </a:p>
        </p:txBody>
      </p:sp>
    </p:spTree>
    <p:extLst>
      <p:ext uri="{BB962C8B-B14F-4D97-AF65-F5344CB8AC3E}">
        <p14:creationId xmlns:p14="http://schemas.microsoft.com/office/powerpoint/2010/main" val="1421250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editing the </a:t>
            </a:r>
            <a:r>
              <a:rPr lang="en-US" dirty="0" err="1" smtClean="0"/>
              <a:t>ItemStyle</a:t>
            </a:r>
            <a:r>
              <a:rPr lang="en-US" dirty="0" smtClean="0"/>
              <a:t> XSL sheet.</a:t>
            </a:r>
            <a:endParaRPr lang="en-US" dirty="0"/>
          </a:p>
        </p:txBody>
      </p:sp>
    </p:spTree>
    <p:extLst>
      <p:ext uri="{BB962C8B-B14F-4D97-AF65-F5344CB8AC3E}">
        <p14:creationId xmlns:p14="http://schemas.microsoft.com/office/powerpoint/2010/main" val="4231030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parts</a:t>
            </a:r>
            <a:r>
              <a:rPr lang="en-US" baseline="0" dirty="0" smtClean="0"/>
              <a:t> enable you, as a designer, the ability to empower your authors to create flexible web experiences. You can also employ Web parts without your Author’s interaction in a static manner. The most popular We part on a Publishing site is the Content Query web part. Using XSL you can create aggregated roll ups of content that look exactly the way </a:t>
            </a:r>
            <a:r>
              <a:rPr lang="en-US" baseline="0" smtClean="0"/>
              <a:t>you want.</a:t>
            </a:r>
            <a:endParaRPr lang="en-US" dirty="0"/>
          </a:p>
        </p:txBody>
      </p:sp>
    </p:spTree>
    <p:extLst>
      <p:ext uri="{BB962C8B-B14F-4D97-AF65-F5344CB8AC3E}">
        <p14:creationId xmlns:p14="http://schemas.microsoft.com/office/powerpoint/2010/main" val="84191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parts provide</a:t>
            </a:r>
            <a:r>
              <a:rPr lang="en-US" baseline="0" dirty="0" smtClean="0"/>
              <a:t> discrete bits of functionality that empower authors to add content and function to pages. As a designer you still control certain aspects of the placement and arrangement of the Web parts</a:t>
            </a:r>
            <a:r>
              <a:rPr lang="en-US" baseline="0" dirty="0" smtClean="0"/>
              <a:t>. Web parts can often bridge the gap between tightly controlled page layouts and the need for development by enhancing page functionality.</a:t>
            </a:r>
            <a:endParaRPr lang="en-US" dirty="0" smtClean="0"/>
          </a:p>
          <a:p>
            <a:endParaRPr lang="en-US" dirty="0"/>
          </a:p>
        </p:txBody>
      </p:sp>
    </p:spTree>
    <p:extLst>
      <p:ext uri="{BB962C8B-B14F-4D97-AF65-F5344CB8AC3E}">
        <p14:creationId xmlns:p14="http://schemas.microsoft.com/office/powerpoint/2010/main" val="194661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different Web parts available depending on the version of SharePoint that you are using and the Features deployed to the Web Application, Site Collection and Site. Web parts can be divided up by those that are associated with lists and libraries, parts that add functionality to a page and web parts that interact with other web parts</a:t>
            </a:r>
            <a:r>
              <a:rPr lang="en-US" dirty="0" smtClean="0"/>
              <a:t>. By combining the web parts and connecting them on pages you can create</a:t>
            </a:r>
            <a:r>
              <a:rPr lang="en-US" baseline="0" dirty="0" smtClean="0"/>
              <a:t> active and dynamic web pages for your users.</a:t>
            </a:r>
            <a:endParaRPr lang="en-US" dirty="0" smtClean="0"/>
          </a:p>
          <a:p>
            <a:endParaRPr lang="en-US" dirty="0"/>
          </a:p>
        </p:txBody>
      </p:sp>
    </p:spTree>
    <p:extLst>
      <p:ext uri="{BB962C8B-B14F-4D97-AF65-F5344CB8AC3E}">
        <p14:creationId xmlns:p14="http://schemas.microsoft.com/office/powerpoint/2010/main" val="317473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part zones are added to Page Layouts by designers where they want Authors to have a bit of flexibility</a:t>
            </a:r>
            <a:r>
              <a:rPr lang="en-US" dirty="0" smtClean="0"/>
              <a:t>. The web part</a:t>
            </a:r>
            <a:r>
              <a:rPr lang="en-US" baseline="0" dirty="0" smtClean="0"/>
              <a:t> zone is a special &lt;</a:t>
            </a:r>
            <a:r>
              <a:rPr lang="en-US" dirty="0" err="1" smtClean="0"/>
              <a:t>WebPartPages:WebPartZone</a:t>
            </a:r>
            <a:r>
              <a:rPr lang="en-US" sz="1200" b="0" i="0" kern="1200" dirty="0" smtClean="0">
                <a:solidFill>
                  <a:schemeClr val="tx1"/>
                </a:solidFill>
                <a:effectLst/>
                <a:latin typeface="+mn-lt"/>
                <a:ea typeface="+mn-ea"/>
                <a:cs typeface="+mn-cs"/>
              </a:rPr>
              <a:t> … tag. Once added to the page, the zone can be configured to contain Web parts in a desired format,</a:t>
            </a:r>
            <a:r>
              <a:rPr lang="en-US" sz="1200" b="0" i="0" kern="1200" baseline="0" dirty="0" smtClean="0">
                <a:solidFill>
                  <a:schemeClr val="tx1"/>
                </a:solidFill>
                <a:effectLst/>
                <a:latin typeface="+mn-lt"/>
                <a:ea typeface="+mn-ea"/>
                <a:cs typeface="+mn-cs"/>
              </a:rPr>
              <a:t> for example, horizontal or vertical alignment. It is the attributes of the zone that can constrain the page author to use the zone in a specific way.</a:t>
            </a:r>
            <a:endParaRPr lang="en-US" dirty="0" smtClean="0"/>
          </a:p>
          <a:p>
            <a:endParaRPr lang="en-US" dirty="0"/>
          </a:p>
        </p:txBody>
      </p:sp>
    </p:spTree>
    <p:extLst>
      <p:ext uri="{BB962C8B-B14F-4D97-AF65-F5344CB8AC3E}">
        <p14:creationId xmlns:p14="http://schemas.microsoft.com/office/powerpoint/2010/main" val="27285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parts can be used on Publishing Sites just as they can on team sites. Publishing sites support additional web parts that you may not see on standard</a:t>
            </a:r>
            <a:r>
              <a:rPr lang="en-US" baseline="0" dirty="0" smtClean="0"/>
              <a:t> Team sites. As a Publishing site creator, you should know what the Publishing site </a:t>
            </a:r>
            <a:r>
              <a:rPr lang="en-US" baseline="0" dirty="0" err="1" smtClean="0"/>
              <a:t>dependant</a:t>
            </a:r>
            <a:r>
              <a:rPr lang="en-US" baseline="0" dirty="0" smtClean="0"/>
              <a:t> web parts are and how they can be used to enhance the publishing site for navigation, rollup and filtering.</a:t>
            </a:r>
            <a:endParaRPr lang="en-US" dirty="0"/>
          </a:p>
        </p:txBody>
      </p:sp>
    </p:spTree>
    <p:extLst>
      <p:ext uri="{BB962C8B-B14F-4D97-AF65-F5344CB8AC3E}">
        <p14:creationId xmlns:p14="http://schemas.microsoft.com/office/powerpoint/2010/main" val="20213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parts do not behave the same as the fields of the content type associated with the Page Layout.</a:t>
            </a:r>
            <a:r>
              <a:rPr lang="en-US" baseline="0" dirty="0" smtClean="0"/>
              <a:t> The primary difference has to do with Versioning and Control</a:t>
            </a:r>
            <a:r>
              <a:rPr lang="en-US" baseline="0" dirty="0" smtClean="0"/>
              <a:t>. If you seek to have your authors tightly controlled then you may want to avoid the use of Web parts. Web parts offer flexibility that some organizations want to avoid. On the other hand, Web parts can serve as an important stop-gap measure in the event a publishing page is too rigid for an author to use. This trade-off is an important decision point for Designers.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Web parts are stored and versioned differently than Field Controls. If an author changes a pages content in Field Controls the new version of the page and content are part of the page version history, an important feature for controlled authoring. Changes made to Web parts are not stored in the page version history and cannot be rolled back. Thus you must decide how the content for the page is to be managed on the pages under your control.</a:t>
            </a:r>
            <a:endParaRPr lang="en-US" dirty="0" smtClean="0"/>
          </a:p>
          <a:p>
            <a:endParaRPr lang="en-US" dirty="0"/>
          </a:p>
        </p:txBody>
      </p:sp>
    </p:spTree>
    <p:extLst>
      <p:ext uri="{BB962C8B-B14F-4D97-AF65-F5344CB8AC3E}">
        <p14:creationId xmlns:p14="http://schemas.microsoft.com/office/powerpoint/2010/main" val="299413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 designer you control the formatting of the Web part zone</a:t>
            </a:r>
            <a:r>
              <a:rPr lang="en-US" baseline="0" dirty="0" smtClean="0"/>
              <a:t> and other attributes</a:t>
            </a:r>
            <a:r>
              <a:rPr lang="en-US" baseline="0" dirty="0" smtClean="0"/>
              <a:t>. For example if you want the web parts to be laid out in a Horizontal orientation, you have to specify that on the web part zone. The Zone control supports additional attributes, like Title, that are reflected in how the zone is displayed to the author and what control an author will have in the resulting Page Layout.</a:t>
            </a:r>
            <a:endParaRPr lang="en-US" dirty="0" smtClean="0"/>
          </a:p>
          <a:p>
            <a:endParaRPr lang="en-US" dirty="0"/>
          </a:p>
        </p:txBody>
      </p:sp>
    </p:spTree>
    <p:extLst>
      <p:ext uri="{BB962C8B-B14F-4D97-AF65-F5344CB8AC3E}">
        <p14:creationId xmlns:p14="http://schemas.microsoft.com/office/powerpoint/2010/main" val="300772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designer has the control over the Web part Zone, not the Author. The Author can only use the page as it was configured by the Designer. This is part of the controlled publishing system supported by SharePoint</a:t>
            </a:r>
            <a:r>
              <a:rPr lang="en-US" baseline="0" dirty="0" smtClean="0"/>
              <a:t> 2013. In this slide the attribute orientation is set to Vertical to enforce a stacking of the web parts visually.</a:t>
            </a:r>
            <a:endParaRPr lang="en-US" dirty="0"/>
          </a:p>
        </p:txBody>
      </p:sp>
    </p:spTree>
    <p:extLst>
      <p:ext uri="{BB962C8B-B14F-4D97-AF65-F5344CB8AC3E}">
        <p14:creationId xmlns:p14="http://schemas.microsoft.com/office/powerpoint/2010/main" val="324916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Parts and XSLT</a:t>
            </a:r>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Attributes</a:t>
            </a:r>
            <a:endParaRPr lang="en-US" dirty="0"/>
          </a:p>
        </p:txBody>
      </p:sp>
      <p:sp>
        <p:nvSpPr>
          <p:cNvPr id="3" name="Content Placeholder 2"/>
          <p:cNvSpPr>
            <a:spLocks noGrp="1"/>
          </p:cNvSpPr>
          <p:nvPr>
            <p:ph idx="1"/>
          </p:nvPr>
        </p:nvSpPr>
        <p:spPr/>
        <p:txBody>
          <a:bodyPr/>
          <a:lstStyle/>
          <a:p>
            <a:r>
              <a:rPr lang="en-US" dirty="0" smtClean="0"/>
              <a:t>Other Web Part Zone Attributes</a:t>
            </a:r>
          </a:p>
          <a:p>
            <a:pPr lvl="1">
              <a:lnSpc>
                <a:spcPct val="150000"/>
              </a:lnSpc>
            </a:pPr>
            <a:r>
              <a:rPr lang="en-US" sz="2000" dirty="0" err="1" smtClean="0">
                <a:solidFill>
                  <a:srgbClr val="800000"/>
                </a:solidFill>
              </a:rPr>
              <a:t>AllowLayoutChange</a:t>
            </a:r>
            <a:r>
              <a:rPr lang="en-US" sz="2000" dirty="0" smtClean="0">
                <a:solidFill>
                  <a:srgbClr val="800000"/>
                </a:solidFill>
              </a:rPr>
              <a:t> </a:t>
            </a:r>
            <a:r>
              <a:rPr lang="en-US" sz="2000" dirty="0" smtClean="0"/>
              <a:t>- Allow users to add, remove, resize </a:t>
            </a:r>
            <a:r>
              <a:rPr lang="en-US" sz="2000" dirty="0"/>
              <a:t>&amp;</a:t>
            </a:r>
            <a:r>
              <a:rPr lang="en-US" sz="2000" dirty="0" smtClean="0"/>
              <a:t> move</a:t>
            </a:r>
          </a:p>
          <a:p>
            <a:pPr lvl="1">
              <a:lnSpc>
                <a:spcPct val="150000"/>
              </a:lnSpc>
            </a:pPr>
            <a:r>
              <a:rPr lang="en-US" sz="2000" dirty="0" err="1" smtClean="0">
                <a:solidFill>
                  <a:srgbClr val="800000"/>
                </a:solidFill>
              </a:rPr>
              <a:t>AllowPersonalization</a:t>
            </a:r>
            <a:r>
              <a:rPr lang="en-US" sz="2000" dirty="0" smtClean="0"/>
              <a:t> - Allow users to change his/her settings</a:t>
            </a:r>
          </a:p>
          <a:p>
            <a:pPr lvl="1">
              <a:lnSpc>
                <a:spcPct val="150000"/>
              </a:lnSpc>
            </a:pPr>
            <a:r>
              <a:rPr lang="en-US" sz="2000" dirty="0" smtClean="0">
                <a:solidFill>
                  <a:srgbClr val="800000"/>
                </a:solidFill>
              </a:rPr>
              <a:t>AllowCustomization</a:t>
            </a:r>
            <a:r>
              <a:rPr lang="en-US" sz="2000" dirty="0" smtClean="0"/>
              <a:t> - Allow users to change shared settings</a:t>
            </a:r>
            <a:endParaRPr lang="en-US" sz="2000" dirty="0"/>
          </a:p>
        </p:txBody>
      </p:sp>
    </p:spTree>
    <p:extLst>
      <p:ext uri="{BB962C8B-B14F-4D97-AF65-F5344CB8AC3E}">
        <p14:creationId xmlns:p14="http://schemas.microsoft.com/office/powerpoint/2010/main" val="3944881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lstStyle/>
          <a:p>
            <a:r>
              <a:rPr lang="en-US" dirty="0"/>
              <a:t>Web Parts can be included in </a:t>
            </a:r>
            <a:r>
              <a:rPr lang="en-US" dirty="0" smtClean="0"/>
              <a:t>Master Page</a:t>
            </a:r>
          </a:p>
          <a:p>
            <a:r>
              <a:rPr lang="en-US" dirty="0" smtClean="0"/>
              <a:t>Web Parts can be included in Page Layouts</a:t>
            </a:r>
          </a:p>
          <a:p>
            <a:r>
              <a:rPr lang="en-US" dirty="0" smtClean="0"/>
              <a:t>Web Parts can exits outside of a Zone</a:t>
            </a:r>
          </a:p>
          <a:p>
            <a:pPr lvl="1"/>
            <a:r>
              <a:rPr lang="en-US" dirty="0" smtClean="0"/>
              <a:t>This limits Author interaction</a:t>
            </a:r>
          </a:p>
          <a:p>
            <a:pPr lvl="1"/>
            <a:r>
              <a:rPr lang="en-US" dirty="0" smtClean="0"/>
              <a:t>These Web parts are called “Static”</a:t>
            </a:r>
          </a:p>
          <a:p>
            <a:pPr lvl="1"/>
            <a:r>
              <a:rPr lang="en-US" dirty="0" smtClean="0"/>
              <a:t>Web part must be fully configured by the designer</a:t>
            </a:r>
            <a:endParaRPr lang="en-US" dirty="0"/>
          </a:p>
        </p:txBody>
      </p:sp>
    </p:spTree>
    <p:extLst>
      <p:ext uri="{BB962C8B-B14F-4D97-AF65-F5344CB8AC3E}">
        <p14:creationId xmlns:p14="http://schemas.microsoft.com/office/powerpoint/2010/main" val="2706680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Web Parts in SharePoint 2013</a:t>
            </a:r>
          </a:p>
          <a:p>
            <a:pPr>
              <a:buFont typeface="Wingdings" panose="05000000000000000000" pitchFamily="2" charset="2"/>
              <a:buChar char="ü"/>
            </a:pPr>
            <a:r>
              <a:rPr lang="en-US" dirty="0"/>
              <a:t>Web Parts on Publishing </a:t>
            </a:r>
            <a:r>
              <a:rPr lang="en-US" dirty="0" smtClean="0"/>
              <a:t>Sites</a:t>
            </a:r>
          </a:p>
          <a:p>
            <a:pPr>
              <a:buFont typeface="Wingdings" panose="05000000000000000000" pitchFamily="2" charset="2"/>
              <a:buChar char="Ø"/>
            </a:pPr>
            <a:r>
              <a:rPr lang="en-US" dirty="0" smtClean="0"/>
              <a:t>The </a:t>
            </a:r>
            <a:r>
              <a:rPr lang="en-US" dirty="0"/>
              <a:t>Summary Links Web Part</a:t>
            </a:r>
          </a:p>
          <a:p>
            <a:pPr>
              <a:buFont typeface="Wingdings" panose="05000000000000000000" pitchFamily="2" charset="2"/>
              <a:buChar char="§"/>
            </a:pPr>
            <a:r>
              <a:rPr lang="en-US" dirty="0" smtClean="0"/>
              <a:t>The </a:t>
            </a:r>
            <a:r>
              <a:rPr lang="en-US" dirty="0"/>
              <a:t>Content Query Web Part</a:t>
            </a:r>
          </a:p>
          <a:p>
            <a:pPr>
              <a:buFont typeface="Wingdings" panose="05000000000000000000" pitchFamily="2" charset="2"/>
              <a:buChar char="§"/>
            </a:pPr>
            <a:r>
              <a:rPr lang="en-US" dirty="0" smtClean="0"/>
              <a:t>Customizing </a:t>
            </a:r>
            <a:r>
              <a:rPr lang="en-US" dirty="0"/>
              <a:t>Web Part Display using XSLT</a:t>
            </a:r>
          </a:p>
        </p:txBody>
      </p:sp>
    </p:spTree>
    <p:extLst>
      <p:ext uri="{BB962C8B-B14F-4D97-AF65-F5344CB8AC3E}">
        <p14:creationId xmlns:p14="http://schemas.microsoft.com/office/powerpoint/2010/main" val="3342833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Links Web Part</a:t>
            </a:r>
            <a:endParaRPr lang="en-US" dirty="0"/>
          </a:p>
        </p:txBody>
      </p:sp>
      <p:sp>
        <p:nvSpPr>
          <p:cNvPr id="3" name="Content Placeholder 2"/>
          <p:cNvSpPr>
            <a:spLocks noGrp="1"/>
          </p:cNvSpPr>
          <p:nvPr>
            <p:ph idx="1"/>
          </p:nvPr>
        </p:nvSpPr>
        <p:spPr/>
        <p:txBody>
          <a:bodyPr/>
          <a:lstStyle/>
          <a:p>
            <a:r>
              <a:rPr lang="en-US" dirty="0" smtClean="0"/>
              <a:t>Easy Entry of Relevant Links</a:t>
            </a:r>
          </a:p>
          <a:p>
            <a:r>
              <a:rPr lang="en-US" dirty="0" smtClean="0"/>
              <a:t>Static Links to any content</a:t>
            </a:r>
          </a:p>
          <a:p>
            <a:r>
              <a:rPr lang="en-US" dirty="0" smtClean="0"/>
              <a:t>Easy for Authors to Manage</a:t>
            </a:r>
          </a:p>
          <a:p>
            <a:r>
              <a:rPr lang="en-US" dirty="0" smtClean="0"/>
              <a:t>Groups</a:t>
            </a:r>
          </a:p>
          <a:p>
            <a:r>
              <a:rPr lang="en-US" dirty="0" smtClean="0"/>
              <a:t>Styles</a:t>
            </a:r>
            <a:endParaRPr lang="en-US" dirty="0"/>
          </a:p>
        </p:txBody>
      </p:sp>
      <p:pic>
        <p:nvPicPr>
          <p:cNvPr id="4" name="Picture 3"/>
          <p:cNvPicPr>
            <a:picLocks noChangeAspect="1"/>
          </p:cNvPicPr>
          <p:nvPr/>
        </p:nvPicPr>
        <p:blipFill>
          <a:blip r:embed="rId3"/>
          <a:stretch>
            <a:fillRect/>
          </a:stretch>
        </p:blipFill>
        <p:spPr>
          <a:xfrm>
            <a:off x="2590800" y="3276600"/>
            <a:ext cx="6038095" cy="3209524"/>
          </a:xfrm>
          <a:prstGeom prst="rect">
            <a:avLst/>
          </a:prstGeom>
          <a:ln>
            <a:solidFill>
              <a:schemeClr val="bg1">
                <a:lumMod val="65000"/>
              </a:schemeClr>
            </a:solidFill>
          </a:ln>
        </p:spPr>
      </p:pic>
    </p:spTree>
    <p:extLst>
      <p:ext uri="{BB962C8B-B14F-4D97-AF65-F5344CB8AC3E}">
        <p14:creationId xmlns:p14="http://schemas.microsoft.com/office/powerpoint/2010/main" val="4132054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Web Parts in SharePoint 2013</a:t>
            </a:r>
          </a:p>
          <a:p>
            <a:pPr>
              <a:buFont typeface="Wingdings" panose="05000000000000000000" pitchFamily="2" charset="2"/>
              <a:buChar char="ü"/>
            </a:pPr>
            <a:r>
              <a:rPr lang="en-US" dirty="0"/>
              <a:t>Web Parts on Publishing Sites</a:t>
            </a:r>
          </a:p>
          <a:p>
            <a:pPr>
              <a:buFont typeface="Wingdings" panose="05000000000000000000" pitchFamily="2" charset="2"/>
              <a:buChar char="ü"/>
            </a:pPr>
            <a:r>
              <a:rPr lang="en-US" dirty="0" smtClean="0"/>
              <a:t>The </a:t>
            </a:r>
            <a:r>
              <a:rPr lang="en-US" dirty="0"/>
              <a:t>Summary Links Web Part</a:t>
            </a:r>
          </a:p>
          <a:p>
            <a:pPr>
              <a:buFont typeface="Wingdings" panose="05000000000000000000" pitchFamily="2" charset="2"/>
              <a:buChar char="Ø"/>
            </a:pPr>
            <a:r>
              <a:rPr lang="en-US" dirty="0" smtClean="0"/>
              <a:t>The </a:t>
            </a:r>
            <a:r>
              <a:rPr lang="en-US" dirty="0"/>
              <a:t>Content Query Web Part</a:t>
            </a:r>
          </a:p>
          <a:p>
            <a:pPr>
              <a:buFont typeface="Wingdings" panose="05000000000000000000" pitchFamily="2" charset="2"/>
              <a:buChar char="§"/>
            </a:pPr>
            <a:r>
              <a:rPr lang="en-US" dirty="0" smtClean="0"/>
              <a:t>Customizing </a:t>
            </a:r>
            <a:r>
              <a:rPr lang="en-US" dirty="0"/>
              <a:t>Web Part Display using XSLT</a:t>
            </a:r>
          </a:p>
        </p:txBody>
      </p:sp>
    </p:spTree>
    <p:extLst>
      <p:ext uri="{BB962C8B-B14F-4D97-AF65-F5344CB8AC3E}">
        <p14:creationId xmlns:p14="http://schemas.microsoft.com/office/powerpoint/2010/main" val="2085640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Rollup or Aggregation</a:t>
            </a:r>
            <a:endParaRPr lang="en-US" dirty="0"/>
          </a:p>
        </p:txBody>
      </p:sp>
      <p:sp>
        <p:nvSpPr>
          <p:cNvPr id="3" name="Content Placeholder 2"/>
          <p:cNvSpPr>
            <a:spLocks noGrp="1"/>
          </p:cNvSpPr>
          <p:nvPr>
            <p:ph idx="1"/>
          </p:nvPr>
        </p:nvSpPr>
        <p:spPr/>
        <p:txBody>
          <a:bodyPr/>
          <a:lstStyle/>
          <a:p>
            <a:r>
              <a:rPr lang="en-US" dirty="0" smtClean="0"/>
              <a:t>Present Aggregated information on page</a:t>
            </a:r>
          </a:p>
          <a:p>
            <a:r>
              <a:rPr lang="en-US" dirty="0" smtClean="0"/>
              <a:t>Enable Authors to create content in one place and syndicate it to the rest of the web site</a:t>
            </a:r>
          </a:p>
          <a:p>
            <a:pPr lvl="1"/>
            <a:r>
              <a:rPr lang="en-US" dirty="0" smtClean="0"/>
              <a:t>Recent News</a:t>
            </a:r>
          </a:p>
          <a:p>
            <a:pPr lvl="1"/>
            <a:r>
              <a:rPr lang="en-US" dirty="0" smtClean="0"/>
              <a:t>“Hot Topics”</a:t>
            </a:r>
          </a:p>
          <a:p>
            <a:pPr lvl="1"/>
            <a:r>
              <a:rPr lang="en-US" dirty="0" smtClean="0"/>
              <a:t>Departmental Summaries</a:t>
            </a:r>
          </a:p>
          <a:p>
            <a:pPr lvl="1"/>
            <a:r>
              <a:rPr lang="en-US" dirty="0" smtClean="0"/>
              <a:t>“Hub Pages”</a:t>
            </a:r>
          </a:p>
        </p:txBody>
      </p:sp>
    </p:spTree>
    <p:extLst>
      <p:ext uri="{BB962C8B-B14F-4D97-AF65-F5344CB8AC3E}">
        <p14:creationId xmlns:p14="http://schemas.microsoft.com/office/powerpoint/2010/main" val="1447128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Query</a:t>
            </a:r>
            <a:endParaRPr lang="en-US" dirty="0"/>
          </a:p>
        </p:txBody>
      </p:sp>
      <p:sp>
        <p:nvSpPr>
          <p:cNvPr id="3" name="Content Placeholder 2"/>
          <p:cNvSpPr>
            <a:spLocks noGrp="1"/>
          </p:cNvSpPr>
          <p:nvPr>
            <p:ph idx="1"/>
          </p:nvPr>
        </p:nvSpPr>
        <p:spPr/>
        <p:txBody>
          <a:bodyPr/>
          <a:lstStyle/>
          <a:p>
            <a:r>
              <a:rPr lang="en-US" dirty="0" smtClean="0"/>
              <a:t>Web part executes query </a:t>
            </a:r>
            <a:r>
              <a:rPr lang="en-US" smtClean="0"/>
              <a:t>for content </a:t>
            </a:r>
            <a:r>
              <a:rPr lang="en-US" dirty="0" smtClean="0"/>
              <a:t>types</a:t>
            </a:r>
          </a:p>
          <a:p>
            <a:r>
              <a:rPr lang="en-US" dirty="0" smtClean="0"/>
              <a:t>Configured for a Site Collection</a:t>
            </a:r>
          </a:p>
          <a:p>
            <a:r>
              <a:rPr lang="en-US" dirty="0" smtClean="0"/>
              <a:t>Display managed with XSLT</a:t>
            </a:r>
          </a:p>
          <a:p>
            <a:r>
              <a:rPr lang="en-US" dirty="0" smtClean="0"/>
              <a:t>Default fields use the Rollup Image</a:t>
            </a:r>
          </a:p>
          <a:p>
            <a:endParaRPr lang="en-US" dirty="0"/>
          </a:p>
        </p:txBody>
      </p:sp>
    </p:spTree>
    <p:extLst>
      <p:ext uri="{BB962C8B-B14F-4D97-AF65-F5344CB8AC3E}">
        <p14:creationId xmlns:p14="http://schemas.microsoft.com/office/powerpoint/2010/main" val="3636647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CBQ Web Part</a:t>
            </a:r>
            <a:endParaRPr lang="en-US" dirty="0"/>
          </a:p>
        </p:txBody>
      </p:sp>
      <p:sp>
        <p:nvSpPr>
          <p:cNvPr id="3" name="Content Placeholder 2"/>
          <p:cNvSpPr>
            <a:spLocks noGrp="1"/>
          </p:cNvSpPr>
          <p:nvPr>
            <p:ph idx="1"/>
          </p:nvPr>
        </p:nvSpPr>
        <p:spPr/>
        <p:txBody>
          <a:bodyPr/>
          <a:lstStyle/>
          <a:p>
            <a:r>
              <a:rPr lang="en-US" dirty="0" smtClean="0"/>
              <a:t>Query</a:t>
            </a:r>
          </a:p>
          <a:p>
            <a:pPr lvl="1"/>
            <a:r>
              <a:rPr lang="en-US" dirty="0" smtClean="0"/>
              <a:t>Site Collection</a:t>
            </a:r>
          </a:p>
          <a:p>
            <a:pPr lvl="1"/>
            <a:r>
              <a:rPr lang="en-US" dirty="0" smtClean="0"/>
              <a:t>Site</a:t>
            </a:r>
          </a:p>
          <a:p>
            <a:pPr lvl="1"/>
            <a:r>
              <a:rPr lang="en-US" dirty="0" smtClean="0"/>
              <a:t>List/Library</a:t>
            </a:r>
          </a:p>
          <a:p>
            <a:r>
              <a:rPr lang="en-US" dirty="0" smtClean="0"/>
              <a:t>List Type</a:t>
            </a:r>
          </a:p>
          <a:p>
            <a:r>
              <a:rPr lang="en-US" dirty="0" smtClean="0"/>
              <a:t>Content Type</a:t>
            </a:r>
          </a:p>
          <a:p>
            <a:r>
              <a:rPr lang="en-US" dirty="0" smtClean="0"/>
              <a:t>Additional Configuration</a:t>
            </a:r>
          </a:p>
          <a:p>
            <a:endParaRPr lang="en-US" dirty="0"/>
          </a:p>
        </p:txBody>
      </p:sp>
      <p:pic>
        <p:nvPicPr>
          <p:cNvPr id="4" name="Picture 3"/>
          <p:cNvPicPr>
            <a:picLocks noChangeAspect="1"/>
          </p:cNvPicPr>
          <p:nvPr/>
        </p:nvPicPr>
        <p:blipFill>
          <a:blip r:embed="rId3"/>
          <a:stretch>
            <a:fillRect/>
          </a:stretch>
        </p:blipFill>
        <p:spPr>
          <a:xfrm>
            <a:off x="5257800" y="1786219"/>
            <a:ext cx="3266667" cy="4504762"/>
          </a:xfrm>
          <a:prstGeom prst="rect">
            <a:avLst/>
          </a:prstGeom>
          <a:ln>
            <a:solidFill>
              <a:schemeClr val="bg1">
                <a:lumMod val="65000"/>
              </a:schemeClr>
            </a:solidFill>
          </a:ln>
        </p:spPr>
      </p:pic>
    </p:spTree>
    <p:extLst>
      <p:ext uri="{BB962C8B-B14F-4D97-AF65-F5344CB8AC3E}">
        <p14:creationId xmlns:p14="http://schemas.microsoft.com/office/powerpoint/2010/main" val="3196731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0"/>
            <a:ext cx="7162800" cy="990600"/>
          </a:xfrm>
        </p:spPr>
        <p:txBody>
          <a:bodyPr/>
          <a:lstStyle/>
          <a:p>
            <a:r>
              <a:rPr lang="en-US" dirty="0" smtClean="0"/>
              <a:t>The Content Query Web Part</a:t>
            </a:r>
            <a:endParaRPr lang="en-US" dirty="0"/>
          </a:p>
        </p:txBody>
      </p:sp>
    </p:spTree>
    <p:extLst>
      <p:ext uri="{BB962C8B-B14F-4D97-AF65-F5344CB8AC3E}">
        <p14:creationId xmlns:p14="http://schemas.microsoft.com/office/powerpoint/2010/main" val="1283147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Web Parts in SharePoint 2013</a:t>
            </a:r>
          </a:p>
          <a:p>
            <a:pPr>
              <a:buFont typeface="Wingdings" panose="05000000000000000000" pitchFamily="2" charset="2"/>
              <a:buChar char="ü"/>
            </a:pPr>
            <a:r>
              <a:rPr lang="en-US" dirty="0"/>
              <a:t>Web Parts on Publishing Sites</a:t>
            </a:r>
          </a:p>
          <a:p>
            <a:pPr>
              <a:buFont typeface="Wingdings" panose="05000000000000000000" pitchFamily="2" charset="2"/>
              <a:buChar char="ü"/>
            </a:pPr>
            <a:r>
              <a:rPr lang="en-US" dirty="0" smtClean="0"/>
              <a:t>The </a:t>
            </a:r>
            <a:r>
              <a:rPr lang="en-US" dirty="0"/>
              <a:t>Summary Links Web Part</a:t>
            </a:r>
          </a:p>
          <a:p>
            <a:pPr>
              <a:buFont typeface="Wingdings" panose="05000000000000000000" pitchFamily="2" charset="2"/>
              <a:buChar char="ü"/>
            </a:pPr>
            <a:r>
              <a:rPr lang="en-US" dirty="0" smtClean="0"/>
              <a:t>The </a:t>
            </a:r>
            <a:r>
              <a:rPr lang="en-US" dirty="0"/>
              <a:t>Content Query Web Part</a:t>
            </a:r>
          </a:p>
          <a:p>
            <a:pPr>
              <a:buFont typeface="Wingdings" panose="05000000000000000000" pitchFamily="2" charset="2"/>
              <a:buChar char="Ø"/>
            </a:pPr>
            <a:r>
              <a:rPr lang="en-US" dirty="0" smtClean="0"/>
              <a:t>Customizing </a:t>
            </a:r>
            <a:r>
              <a:rPr lang="en-US" dirty="0"/>
              <a:t>Web Part Display using XSLT</a:t>
            </a:r>
          </a:p>
        </p:txBody>
      </p:sp>
    </p:spTree>
    <p:extLst>
      <p:ext uri="{BB962C8B-B14F-4D97-AF65-F5344CB8AC3E}">
        <p14:creationId xmlns:p14="http://schemas.microsoft.com/office/powerpoint/2010/main" val="2914280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Overview of Web Parts in SharePoint 2013</a:t>
            </a:r>
          </a:p>
          <a:p>
            <a:pPr>
              <a:buFont typeface="Wingdings" panose="05000000000000000000" pitchFamily="2" charset="2"/>
              <a:buChar char="§"/>
            </a:pPr>
            <a:r>
              <a:rPr lang="en-US" dirty="0" smtClean="0"/>
              <a:t>The </a:t>
            </a:r>
            <a:r>
              <a:rPr lang="en-US" dirty="0"/>
              <a:t>Table of Content Web Part</a:t>
            </a:r>
          </a:p>
          <a:p>
            <a:pPr>
              <a:buFont typeface="Wingdings" panose="05000000000000000000" pitchFamily="2" charset="2"/>
              <a:buChar char="§"/>
            </a:pPr>
            <a:r>
              <a:rPr lang="en-US" dirty="0" smtClean="0"/>
              <a:t>The </a:t>
            </a:r>
            <a:r>
              <a:rPr lang="en-US" dirty="0"/>
              <a:t>Summary Links Web Part</a:t>
            </a:r>
          </a:p>
          <a:p>
            <a:pPr>
              <a:buFont typeface="Wingdings" panose="05000000000000000000" pitchFamily="2" charset="2"/>
              <a:buChar char="§"/>
            </a:pPr>
            <a:r>
              <a:rPr lang="en-US" dirty="0" smtClean="0"/>
              <a:t>The </a:t>
            </a:r>
            <a:r>
              <a:rPr lang="en-US" dirty="0"/>
              <a:t>Content Query Web Part</a:t>
            </a:r>
          </a:p>
          <a:p>
            <a:pPr>
              <a:buFont typeface="Wingdings" panose="05000000000000000000" pitchFamily="2" charset="2"/>
              <a:buChar char="§"/>
            </a:pPr>
            <a:r>
              <a:rPr lang="en-US" dirty="0" smtClean="0"/>
              <a:t>Customizing </a:t>
            </a:r>
            <a:r>
              <a:rPr lang="en-US" dirty="0"/>
              <a:t>Web Part Display using XSLT</a:t>
            </a:r>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Query Group Styles</a:t>
            </a:r>
            <a:endParaRPr lang="en-US" dirty="0"/>
          </a:p>
        </p:txBody>
      </p:sp>
      <p:sp>
        <p:nvSpPr>
          <p:cNvPr id="3" name="Content Placeholder 2"/>
          <p:cNvSpPr>
            <a:spLocks noGrp="1"/>
          </p:cNvSpPr>
          <p:nvPr>
            <p:ph idx="1"/>
          </p:nvPr>
        </p:nvSpPr>
        <p:spPr/>
        <p:txBody>
          <a:bodyPr/>
          <a:lstStyle/>
          <a:p>
            <a:r>
              <a:rPr lang="en-US" dirty="0" smtClean="0"/>
              <a:t>Group Styles</a:t>
            </a:r>
          </a:p>
          <a:p>
            <a:pPr lvl="1"/>
            <a:r>
              <a:rPr lang="en-US" dirty="0" smtClean="0"/>
              <a:t>Default</a:t>
            </a:r>
          </a:p>
          <a:p>
            <a:pPr lvl="1"/>
            <a:r>
              <a:rPr lang="en-US" dirty="0" smtClean="0"/>
              <a:t>Large Text</a:t>
            </a:r>
          </a:p>
          <a:p>
            <a:pPr lvl="1"/>
            <a:r>
              <a:rPr lang="en-US" dirty="0" smtClean="0"/>
              <a:t>Small Text</a:t>
            </a:r>
          </a:p>
          <a:p>
            <a:pPr lvl="1"/>
            <a:r>
              <a:rPr lang="en-US" dirty="0" smtClean="0"/>
              <a:t>Banded</a:t>
            </a:r>
          </a:p>
          <a:p>
            <a:pPr lvl="1"/>
            <a:r>
              <a:rPr lang="en-US" dirty="0" smtClean="0"/>
              <a:t>Centered</a:t>
            </a:r>
          </a:p>
          <a:p>
            <a:pPr lvl="1"/>
            <a:r>
              <a:rPr lang="en-US" dirty="0" smtClean="0"/>
              <a:t>Separator</a:t>
            </a:r>
          </a:p>
          <a:p>
            <a:pPr lvl="1"/>
            <a:r>
              <a:rPr lang="en-US" dirty="0" smtClean="0"/>
              <a:t>Whitespace</a:t>
            </a:r>
          </a:p>
          <a:p>
            <a:pPr lvl="1"/>
            <a:endParaRPr lang="en-US" dirty="0"/>
          </a:p>
        </p:txBody>
      </p:sp>
    </p:spTree>
    <p:extLst>
      <p:ext uri="{BB962C8B-B14F-4D97-AF65-F5344CB8AC3E}">
        <p14:creationId xmlns:p14="http://schemas.microsoft.com/office/powerpoint/2010/main" val="1213477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Query Item Styles</a:t>
            </a:r>
            <a:endParaRPr lang="en-US" dirty="0"/>
          </a:p>
        </p:txBody>
      </p:sp>
      <p:sp>
        <p:nvSpPr>
          <p:cNvPr id="3" name="Content Placeholder 2"/>
          <p:cNvSpPr>
            <a:spLocks noGrp="1"/>
          </p:cNvSpPr>
          <p:nvPr>
            <p:ph idx="1"/>
          </p:nvPr>
        </p:nvSpPr>
        <p:spPr/>
        <p:txBody>
          <a:bodyPr/>
          <a:lstStyle/>
          <a:p>
            <a:r>
              <a:rPr lang="en-US" dirty="0" smtClean="0"/>
              <a:t>Image on left</a:t>
            </a:r>
          </a:p>
          <a:p>
            <a:r>
              <a:rPr lang="en-US" dirty="0" smtClean="0"/>
              <a:t>Title and description</a:t>
            </a:r>
          </a:p>
          <a:p>
            <a:r>
              <a:rPr lang="en-US" dirty="0" smtClean="0"/>
              <a:t>Title only</a:t>
            </a:r>
          </a:p>
          <a:p>
            <a:r>
              <a:rPr lang="en-US" dirty="0" smtClean="0"/>
              <a:t>Title with background</a:t>
            </a:r>
          </a:p>
          <a:p>
            <a:r>
              <a:rPr lang="en-US" dirty="0" smtClean="0"/>
              <a:t>Bulleted title</a:t>
            </a:r>
          </a:p>
          <a:p>
            <a:r>
              <a:rPr lang="en-US" dirty="0" smtClean="0"/>
              <a:t>Image in right</a:t>
            </a:r>
          </a:p>
          <a:p>
            <a:r>
              <a:rPr lang="en-US" dirty="0" smtClean="0"/>
              <a:t>…and more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89800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Custom Fields</a:t>
            </a:r>
            <a:endParaRPr lang="en-US" dirty="0"/>
          </a:p>
        </p:txBody>
      </p:sp>
      <p:sp>
        <p:nvSpPr>
          <p:cNvPr id="3" name="Content Placeholder 2"/>
          <p:cNvSpPr>
            <a:spLocks noGrp="1"/>
          </p:cNvSpPr>
          <p:nvPr>
            <p:ph idx="1"/>
          </p:nvPr>
        </p:nvSpPr>
        <p:spPr/>
        <p:txBody>
          <a:bodyPr/>
          <a:lstStyle/>
          <a:p>
            <a:r>
              <a:rPr lang="en-US" dirty="0" smtClean="0"/>
              <a:t>Used to map custom fields</a:t>
            </a:r>
          </a:p>
          <a:p>
            <a:r>
              <a:rPr lang="en-US" dirty="0" smtClean="0"/>
              <a:t>Field “slot” must exist in template</a:t>
            </a:r>
          </a:p>
          <a:p>
            <a:r>
              <a:rPr lang="en-US" dirty="0" smtClean="0"/>
              <a:t>Add new fields to the XSL and Map in Web Part</a:t>
            </a:r>
          </a:p>
          <a:p>
            <a:endParaRPr lang="en-US" dirty="0"/>
          </a:p>
        </p:txBody>
      </p:sp>
      <p:pic>
        <p:nvPicPr>
          <p:cNvPr id="4" name="Picture 3"/>
          <p:cNvPicPr>
            <a:picLocks noChangeAspect="1"/>
          </p:cNvPicPr>
          <p:nvPr/>
        </p:nvPicPr>
        <p:blipFill>
          <a:blip r:embed="rId3"/>
          <a:stretch>
            <a:fillRect/>
          </a:stretch>
        </p:blipFill>
        <p:spPr>
          <a:xfrm>
            <a:off x="5181600" y="3276600"/>
            <a:ext cx="3247619" cy="2180952"/>
          </a:xfrm>
          <a:prstGeom prst="rect">
            <a:avLst/>
          </a:prstGeom>
          <a:ln>
            <a:solidFill>
              <a:schemeClr val="bg1">
                <a:lumMod val="65000"/>
              </a:schemeClr>
            </a:solidFill>
          </a:ln>
        </p:spPr>
      </p:pic>
    </p:spTree>
    <p:extLst>
      <p:ext uri="{BB962C8B-B14F-4D97-AF65-F5344CB8AC3E}">
        <p14:creationId xmlns:p14="http://schemas.microsoft.com/office/powerpoint/2010/main" val="3867748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Custom Styles</a:t>
            </a:r>
            <a:endParaRPr lang="en-US" dirty="0"/>
          </a:p>
        </p:txBody>
      </p:sp>
      <p:sp>
        <p:nvSpPr>
          <p:cNvPr id="3" name="Content Placeholder 2"/>
          <p:cNvSpPr>
            <a:spLocks noGrp="1"/>
          </p:cNvSpPr>
          <p:nvPr>
            <p:ph idx="1"/>
          </p:nvPr>
        </p:nvSpPr>
        <p:spPr/>
        <p:txBody>
          <a:bodyPr/>
          <a:lstStyle/>
          <a:p>
            <a:r>
              <a:rPr lang="en-US" dirty="0" smtClean="0"/>
              <a:t>Styles are maintained in XSL file</a:t>
            </a:r>
          </a:p>
          <a:p>
            <a:r>
              <a:rPr lang="en-US" dirty="0" smtClean="0"/>
              <a:t>&lt;root&gt;/Style Library/XSL Style Sheets</a:t>
            </a:r>
          </a:p>
          <a:p>
            <a:r>
              <a:rPr lang="en-US" dirty="0" smtClean="0"/>
              <a:t>Edit the appropriate file for your needs</a:t>
            </a:r>
          </a:p>
          <a:p>
            <a:r>
              <a:rPr lang="en-US" dirty="0" smtClean="0"/>
              <a:t>Add new styles rather than change existing style</a:t>
            </a:r>
          </a:p>
        </p:txBody>
      </p:sp>
      <p:pic>
        <p:nvPicPr>
          <p:cNvPr id="4" name="Picture 3"/>
          <p:cNvPicPr>
            <a:picLocks noChangeAspect="1"/>
          </p:cNvPicPr>
          <p:nvPr/>
        </p:nvPicPr>
        <p:blipFill>
          <a:blip r:embed="rId3"/>
          <a:stretch>
            <a:fillRect/>
          </a:stretch>
        </p:blipFill>
        <p:spPr>
          <a:xfrm>
            <a:off x="990600" y="3886200"/>
            <a:ext cx="6114286" cy="2038095"/>
          </a:xfrm>
          <a:prstGeom prst="rect">
            <a:avLst/>
          </a:prstGeom>
          <a:ln>
            <a:solidFill>
              <a:schemeClr val="bg1">
                <a:lumMod val="50000"/>
              </a:schemeClr>
            </a:solidFill>
          </a:ln>
        </p:spPr>
      </p:pic>
    </p:spTree>
    <p:extLst>
      <p:ext uri="{BB962C8B-B14F-4D97-AF65-F5344CB8AC3E}">
        <p14:creationId xmlns:p14="http://schemas.microsoft.com/office/powerpoint/2010/main" val="3824521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File?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439552"/>
              </p:ext>
            </p:extLst>
          </p:nvPr>
        </p:nvGraphicFramePr>
        <p:xfrm>
          <a:off x="381000" y="1295400"/>
          <a:ext cx="8382000" cy="4991100"/>
        </p:xfrm>
        <a:graphic>
          <a:graphicData uri="http://schemas.openxmlformats.org/drawingml/2006/table">
            <a:tbl>
              <a:tblPr firstRow="1" bandRow="1">
                <a:tableStyleId>{5C22544A-7EE6-4342-B048-85BDC9FD1C3A}</a:tableStyleId>
              </a:tblPr>
              <a:tblGrid>
                <a:gridCol w="2667000"/>
                <a:gridCol w="2921000"/>
                <a:gridCol w="2794000"/>
              </a:tblGrid>
              <a:tr h="370840">
                <a:tc>
                  <a:txBody>
                    <a:bodyPr/>
                    <a:lstStyle/>
                    <a:p>
                      <a:pPr algn="l"/>
                      <a:r>
                        <a:rPr lang="en-US" sz="1600" dirty="0"/>
                        <a:t>XSL Style Sheet</a:t>
                      </a:r>
                    </a:p>
                  </a:txBody>
                  <a:tcPr marL="76200" marR="76200" marT="95250" marB="95250" anchor="ctr"/>
                </a:tc>
                <a:tc>
                  <a:txBody>
                    <a:bodyPr/>
                    <a:lstStyle/>
                    <a:p>
                      <a:pPr algn="l"/>
                      <a:r>
                        <a:rPr lang="en-US" sz="1600"/>
                        <a:t>Purpose</a:t>
                      </a:r>
                    </a:p>
                  </a:txBody>
                  <a:tcPr marL="76200" marR="76200" marT="95250" marB="95250" anchor="ctr"/>
                </a:tc>
                <a:tc>
                  <a:txBody>
                    <a:bodyPr/>
                    <a:lstStyle/>
                    <a:p>
                      <a:pPr algn="l"/>
                      <a:r>
                        <a:rPr lang="en-US" sz="1600"/>
                        <a:t>Corresponding Web Part</a:t>
                      </a:r>
                    </a:p>
                  </a:txBody>
                  <a:tcPr marL="76200" marR="76200" marT="95250" marB="95250" anchor="ctr"/>
                </a:tc>
              </a:tr>
              <a:tr h="370840">
                <a:tc>
                  <a:txBody>
                    <a:bodyPr/>
                    <a:lstStyle/>
                    <a:p>
                      <a:pPr fontAlgn="t"/>
                      <a:r>
                        <a:rPr lang="en-US" sz="1600"/>
                        <a:t>ContentQueryMain.xsl</a:t>
                      </a:r>
                    </a:p>
                  </a:txBody>
                  <a:tcPr marL="76200" marR="76200" marT="95250" marB="95250"/>
                </a:tc>
                <a:tc>
                  <a:txBody>
                    <a:bodyPr/>
                    <a:lstStyle/>
                    <a:p>
                      <a:pPr fontAlgn="t"/>
                      <a:r>
                        <a:rPr lang="en-US" sz="1600"/>
                        <a:t>"Application" XSL style sheet</a:t>
                      </a:r>
                    </a:p>
                  </a:txBody>
                  <a:tcPr marL="76200" marR="76200" marT="95250" marB="95250"/>
                </a:tc>
                <a:tc>
                  <a:txBody>
                    <a:bodyPr/>
                    <a:lstStyle/>
                    <a:p>
                      <a:pPr fontAlgn="t"/>
                      <a:r>
                        <a:rPr lang="en-US" sz="1600"/>
                        <a:t>Content Query</a:t>
                      </a:r>
                    </a:p>
                  </a:txBody>
                  <a:tcPr marL="76200" marR="76200" marT="95250" marB="95250"/>
                </a:tc>
              </a:tr>
              <a:tr h="370840">
                <a:tc>
                  <a:txBody>
                    <a:bodyPr/>
                    <a:lstStyle/>
                    <a:p>
                      <a:pPr fontAlgn="t"/>
                      <a:r>
                        <a:rPr lang="en-US" sz="1600"/>
                        <a:t>Header.xsl</a:t>
                      </a:r>
                    </a:p>
                  </a:txBody>
                  <a:tcPr marL="76200" marR="76200" marT="95250" marB="95250"/>
                </a:tc>
                <a:tc>
                  <a:txBody>
                    <a:bodyPr/>
                    <a:lstStyle/>
                    <a:p>
                      <a:pPr fontAlgn="t"/>
                      <a:r>
                        <a:rPr lang="en-US" sz="1600"/>
                        <a:t>Group headers for Content Query and Summary Links, title headers for Table of Contents</a:t>
                      </a:r>
                    </a:p>
                  </a:txBody>
                  <a:tcPr marL="76200" marR="76200" marT="95250" marB="95250"/>
                </a:tc>
                <a:tc>
                  <a:txBody>
                    <a:bodyPr/>
                    <a:lstStyle/>
                    <a:p>
                      <a:pPr fontAlgn="t"/>
                      <a:r>
                        <a:rPr lang="en-US" sz="1600"/>
                        <a:t>Content Query, Summary Links, Table of Contents</a:t>
                      </a:r>
                    </a:p>
                  </a:txBody>
                  <a:tcPr marL="76200" marR="76200" marT="95250" marB="95250"/>
                </a:tc>
              </a:tr>
              <a:tr h="370840">
                <a:tc>
                  <a:txBody>
                    <a:bodyPr/>
                    <a:lstStyle/>
                    <a:p>
                      <a:pPr fontAlgn="t"/>
                      <a:r>
                        <a:rPr lang="en-US" sz="1600"/>
                        <a:t>ItemStyle.xsl</a:t>
                      </a:r>
                    </a:p>
                  </a:txBody>
                  <a:tcPr marL="76200" marR="76200" marT="95250" marB="95250"/>
                </a:tc>
                <a:tc>
                  <a:txBody>
                    <a:bodyPr/>
                    <a:lstStyle/>
                    <a:p>
                      <a:pPr fontAlgn="t"/>
                      <a:r>
                        <a:rPr lang="en-US" sz="1600"/>
                        <a:t>Content Query and Summary Link item styles</a:t>
                      </a:r>
                    </a:p>
                  </a:txBody>
                  <a:tcPr marL="76200" marR="76200" marT="95250" marB="95250"/>
                </a:tc>
                <a:tc>
                  <a:txBody>
                    <a:bodyPr/>
                    <a:lstStyle/>
                    <a:p>
                      <a:pPr fontAlgn="t"/>
                      <a:r>
                        <a:rPr lang="en-US" sz="1600"/>
                        <a:t>Content Query, Summary Links</a:t>
                      </a:r>
                    </a:p>
                  </a:txBody>
                  <a:tcPr marL="76200" marR="76200" marT="95250" marB="95250"/>
                </a:tc>
              </a:tr>
              <a:tr h="370840">
                <a:tc>
                  <a:txBody>
                    <a:bodyPr/>
                    <a:lstStyle/>
                    <a:p>
                      <a:pPr fontAlgn="t"/>
                      <a:r>
                        <a:rPr lang="en-US" sz="1600"/>
                        <a:t>LevelStyle.xsl</a:t>
                      </a:r>
                    </a:p>
                  </a:txBody>
                  <a:tcPr marL="76200" marR="76200" marT="95250" marB="95250"/>
                </a:tc>
                <a:tc>
                  <a:txBody>
                    <a:bodyPr/>
                    <a:lstStyle/>
                    <a:p>
                      <a:pPr fontAlgn="t"/>
                      <a:r>
                        <a:rPr lang="en-US" sz="1600"/>
                        <a:t>Table of Contents level styles, which includes the site and its pages</a:t>
                      </a:r>
                    </a:p>
                  </a:txBody>
                  <a:tcPr marL="76200" marR="76200" marT="95250" marB="95250"/>
                </a:tc>
                <a:tc>
                  <a:txBody>
                    <a:bodyPr/>
                    <a:lstStyle/>
                    <a:p>
                      <a:pPr fontAlgn="t"/>
                      <a:r>
                        <a:rPr lang="en-US" sz="1600"/>
                        <a:t>Table of Contents</a:t>
                      </a:r>
                    </a:p>
                  </a:txBody>
                  <a:tcPr marL="76200" marR="76200" marT="95250" marB="95250"/>
                </a:tc>
              </a:tr>
              <a:tr h="370840">
                <a:tc>
                  <a:txBody>
                    <a:bodyPr/>
                    <a:lstStyle/>
                    <a:p>
                      <a:pPr fontAlgn="t"/>
                      <a:r>
                        <a:rPr lang="en-US" sz="1600"/>
                        <a:t>SummaryLinkMain.xsl</a:t>
                      </a:r>
                    </a:p>
                  </a:txBody>
                  <a:tcPr marL="76200" marR="76200" marT="95250" marB="95250"/>
                </a:tc>
                <a:tc>
                  <a:txBody>
                    <a:bodyPr/>
                    <a:lstStyle/>
                    <a:p>
                      <a:pPr fontAlgn="t"/>
                      <a:r>
                        <a:rPr lang="en-US" sz="1600"/>
                        <a:t>"Application" XSL for Summary Links</a:t>
                      </a:r>
                    </a:p>
                  </a:txBody>
                  <a:tcPr marL="76200" marR="76200" marT="95250" marB="95250"/>
                </a:tc>
                <a:tc>
                  <a:txBody>
                    <a:bodyPr/>
                    <a:lstStyle/>
                    <a:p>
                      <a:pPr fontAlgn="t"/>
                      <a:r>
                        <a:rPr lang="en-US" sz="1600"/>
                        <a:t>Summary Links</a:t>
                      </a:r>
                    </a:p>
                  </a:txBody>
                  <a:tcPr marL="76200" marR="76200" marT="95250" marB="95250"/>
                </a:tc>
              </a:tr>
              <a:tr h="370840">
                <a:tc>
                  <a:txBody>
                    <a:bodyPr/>
                    <a:lstStyle/>
                    <a:p>
                      <a:pPr fontAlgn="t"/>
                      <a:r>
                        <a:rPr lang="en-US" sz="1600"/>
                        <a:t>TableOfContentsMain.xsl</a:t>
                      </a:r>
                    </a:p>
                  </a:txBody>
                  <a:tcPr marL="76200" marR="76200" marT="95250" marB="95250"/>
                </a:tc>
                <a:tc>
                  <a:txBody>
                    <a:bodyPr/>
                    <a:lstStyle/>
                    <a:p>
                      <a:pPr fontAlgn="t"/>
                      <a:r>
                        <a:rPr lang="en-US" sz="1600"/>
                        <a:t>"Application" XSL for Table of Contents</a:t>
                      </a:r>
                    </a:p>
                  </a:txBody>
                  <a:tcPr marL="76200" marR="76200" marT="95250" marB="95250"/>
                </a:tc>
                <a:tc>
                  <a:txBody>
                    <a:bodyPr/>
                    <a:lstStyle/>
                    <a:p>
                      <a:pPr fontAlgn="t"/>
                      <a:r>
                        <a:rPr lang="en-US" sz="1600" dirty="0"/>
                        <a:t>Table of Contents</a:t>
                      </a:r>
                    </a:p>
                  </a:txBody>
                  <a:tcPr marL="76200" marR="76200" marT="95250" marB="95250"/>
                </a:tc>
              </a:tr>
            </a:tbl>
          </a:graphicData>
        </a:graphic>
      </p:graphicFrame>
    </p:spTree>
    <p:extLst>
      <p:ext uri="{BB962C8B-B14F-4D97-AF65-F5344CB8AC3E}">
        <p14:creationId xmlns:p14="http://schemas.microsoft.com/office/powerpoint/2010/main" val="2307181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CBQ Item Style</a:t>
            </a:r>
            <a:endParaRPr lang="en-US" dirty="0"/>
          </a:p>
        </p:txBody>
      </p:sp>
    </p:spTree>
    <p:extLst>
      <p:ext uri="{BB962C8B-B14F-4D97-AF65-F5344CB8AC3E}">
        <p14:creationId xmlns:p14="http://schemas.microsoft.com/office/powerpoint/2010/main" val="151599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Web Parts in SharePoint 2013</a:t>
            </a:r>
          </a:p>
          <a:p>
            <a:pPr>
              <a:buFont typeface="Wingdings" panose="05000000000000000000" pitchFamily="2" charset="2"/>
              <a:buChar char="ü"/>
            </a:pPr>
            <a:r>
              <a:rPr lang="en-US" dirty="0"/>
              <a:t>Web Parts on Publishing Sites</a:t>
            </a:r>
          </a:p>
          <a:p>
            <a:pPr>
              <a:buFont typeface="Wingdings" panose="05000000000000000000" pitchFamily="2" charset="2"/>
              <a:buChar char="ü"/>
            </a:pPr>
            <a:r>
              <a:rPr lang="en-US" dirty="0" smtClean="0"/>
              <a:t>The </a:t>
            </a:r>
            <a:r>
              <a:rPr lang="en-US" dirty="0"/>
              <a:t>Summary Links Web Part</a:t>
            </a:r>
          </a:p>
          <a:p>
            <a:pPr>
              <a:buFont typeface="Wingdings" panose="05000000000000000000" pitchFamily="2" charset="2"/>
              <a:buChar char="ü"/>
            </a:pPr>
            <a:r>
              <a:rPr lang="en-US" dirty="0" smtClean="0"/>
              <a:t>The </a:t>
            </a:r>
            <a:r>
              <a:rPr lang="en-US" dirty="0"/>
              <a:t>Content Query Web Part</a:t>
            </a:r>
          </a:p>
          <a:p>
            <a:pPr>
              <a:buFont typeface="Wingdings" panose="05000000000000000000" pitchFamily="2" charset="2"/>
              <a:buChar char="ü"/>
            </a:pPr>
            <a:r>
              <a:rPr lang="en-US" dirty="0" smtClean="0"/>
              <a:t>Customizing </a:t>
            </a:r>
            <a:r>
              <a:rPr lang="en-US" dirty="0"/>
              <a:t>Web Part Display using XSLT</a:t>
            </a:r>
          </a:p>
        </p:txBody>
      </p:sp>
    </p:spTree>
    <p:extLst>
      <p:ext uri="{BB962C8B-B14F-4D97-AF65-F5344CB8AC3E}">
        <p14:creationId xmlns:p14="http://schemas.microsoft.com/office/powerpoint/2010/main" val="4136246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3" name="Content Placeholder 2"/>
          <p:cNvSpPr>
            <a:spLocks noGrp="1"/>
          </p:cNvSpPr>
          <p:nvPr>
            <p:ph idx="1"/>
          </p:nvPr>
        </p:nvSpPr>
        <p:spPr/>
        <p:txBody>
          <a:bodyPr/>
          <a:lstStyle/>
          <a:p>
            <a:r>
              <a:rPr lang="en-US" dirty="0" smtClean="0"/>
              <a:t>Building blocks of functionality</a:t>
            </a:r>
          </a:p>
          <a:p>
            <a:r>
              <a:rPr lang="en-US" dirty="0" smtClean="0"/>
              <a:t>Some can be connected to build mash-ups</a:t>
            </a:r>
          </a:p>
          <a:p>
            <a:r>
              <a:rPr lang="en-US" dirty="0" smtClean="0"/>
              <a:t>User configurable options</a:t>
            </a:r>
          </a:p>
          <a:p>
            <a:r>
              <a:rPr lang="en-US" dirty="0" smtClean="0"/>
              <a:t>May be used in Collaboration and Publishing</a:t>
            </a:r>
          </a:p>
          <a:p>
            <a:r>
              <a:rPr lang="en-US" dirty="0" smtClean="0"/>
              <a:t>Enables users to build functionality</a:t>
            </a:r>
          </a:p>
          <a:p>
            <a:endParaRPr lang="en-US" dirty="0"/>
          </a:p>
        </p:txBody>
      </p:sp>
    </p:spTree>
    <p:extLst>
      <p:ext uri="{BB962C8B-B14F-4D97-AF65-F5344CB8AC3E}">
        <p14:creationId xmlns:p14="http://schemas.microsoft.com/office/powerpoint/2010/main" val="3952793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Parts</a:t>
            </a:r>
            <a:endParaRPr lang="en-US" dirty="0"/>
          </a:p>
        </p:txBody>
      </p:sp>
      <p:sp>
        <p:nvSpPr>
          <p:cNvPr id="3" name="Content Placeholder 2"/>
          <p:cNvSpPr>
            <a:spLocks noGrp="1"/>
          </p:cNvSpPr>
          <p:nvPr>
            <p:ph idx="1"/>
          </p:nvPr>
        </p:nvSpPr>
        <p:spPr/>
        <p:txBody>
          <a:bodyPr/>
          <a:lstStyle/>
          <a:p>
            <a:r>
              <a:rPr lang="en-US" dirty="0" smtClean="0"/>
              <a:t>List/Library/App Web Parts</a:t>
            </a:r>
          </a:p>
          <a:p>
            <a:pPr>
              <a:lnSpc>
                <a:spcPct val="150000"/>
              </a:lnSpc>
            </a:pPr>
            <a:r>
              <a:rPr lang="en-US" dirty="0" smtClean="0"/>
              <a:t>Functional Web Parts</a:t>
            </a:r>
          </a:p>
          <a:p>
            <a:pPr lvl="1"/>
            <a:r>
              <a:rPr lang="en-US" dirty="0" smtClean="0"/>
              <a:t>Content Roll Up</a:t>
            </a:r>
          </a:p>
          <a:p>
            <a:pPr lvl="1"/>
            <a:r>
              <a:rPr lang="en-US" dirty="0" smtClean="0"/>
              <a:t>Media</a:t>
            </a:r>
          </a:p>
          <a:p>
            <a:pPr lvl="1"/>
            <a:r>
              <a:rPr lang="en-US" dirty="0" smtClean="0"/>
              <a:t>Scripting</a:t>
            </a:r>
          </a:p>
          <a:p>
            <a:pPr>
              <a:lnSpc>
                <a:spcPct val="150000"/>
              </a:lnSpc>
            </a:pPr>
            <a:r>
              <a:rPr lang="en-US" dirty="0" smtClean="0"/>
              <a:t>Active Web Parts</a:t>
            </a:r>
          </a:p>
          <a:p>
            <a:pPr lvl="1"/>
            <a:r>
              <a:rPr lang="en-US" dirty="0" smtClean="0"/>
              <a:t>Filters</a:t>
            </a:r>
          </a:p>
          <a:p>
            <a:pPr lvl="1"/>
            <a:r>
              <a:rPr lang="en-US" dirty="0" smtClean="0"/>
              <a:t>Forms</a:t>
            </a:r>
          </a:p>
          <a:p>
            <a:pPr lvl="1"/>
            <a:endParaRPr lang="en-US" dirty="0"/>
          </a:p>
        </p:txBody>
      </p:sp>
    </p:spTree>
    <p:extLst>
      <p:ext uri="{BB962C8B-B14F-4D97-AF65-F5344CB8AC3E}">
        <p14:creationId xmlns:p14="http://schemas.microsoft.com/office/powerpoint/2010/main" val="3459249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Zones</a:t>
            </a:r>
            <a:endParaRPr lang="en-US" dirty="0"/>
          </a:p>
        </p:txBody>
      </p:sp>
      <p:sp>
        <p:nvSpPr>
          <p:cNvPr id="3" name="Content Placeholder 2"/>
          <p:cNvSpPr>
            <a:spLocks noGrp="1"/>
          </p:cNvSpPr>
          <p:nvPr>
            <p:ph idx="1"/>
          </p:nvPr>
        </p:nvSpPr>
        <p:spPr/>
        <p:txBody>
          <a:bodyPr/>
          <a:lstStyle/>
          <a:p>
            <a:r>
              <a:rPr lang="en-US" dirty="0" smtClean="0"/>
              <a:t>Web Parts can be placed in Zones</a:t>
            </a:r>
          </a:p>
          <a:p>
            <a:r>
              <a:rPr lang="en-US" dirty="0" smtClean="0"/>
              <a:t>Web Parts can be placed in Page Content</a:t>
            </a:r>
          </a:p>
          <a:p>
            <a:r>
              <a:rPr lang="en-US" dirty="0" smtClean="0"/>
              <a:t>Web Part Zones can be configured</a:t>
            </a:r>
            <a:endParaRPr lang="en-US" dirty="0"/>
          </a:p>
        </p:txBody>
      </p:sp>
    </p:spTree>
    <p:extLst>
      <p:ext uri="{BB962C8B-B14F-4D97-AF65-F5344CB8AC3E}">
        <p14:creationId xmlns:p14="http://schemas.microsoft.com/office/powerpoint/2010/main" val="938873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Web Parts in SharePoint 2013</a:t>
            </a:r>
          </a:p>
          <a:p>
            <a:pPr>
              <a:buFont typeface="Wingdings" panose="05000000000000000000" pitchFamily="2" charset="2"/>
              <a:buChar char="Ø"/>
            </a:pPr>
            <a:r>
              <a:rPr lang="en-US" dirty="0" smtClean="0"/>
              <a:t>Web Parts on Publishing Sites</a:t>
            </a:r>
            <a:endParaRPr lang="en-US" dirty="0"/>
          </a:p>
          <a:p>
            <a:pPr>
              <a:buFont typeface="Wingdings" panose="05000000000000000000" pitchFamily="2" charset="2"/>
              <a:buChar char="§"/>
            </a:pPr>
            <a:r>
              <a:rPr lang="en-US" dirty="0" smtClean="0"/>
              <a:t>The </a:t>
            </a:r>
            <a:r>
              <a:rPr lang="en-US" dirty="0"/>
              <a:t>Summary Links Web Part</a:t>
            </a:r>
          </a:p>
          <a:p>
            <a:pPr>
              <a:buFont typeface="Wingdings" panose="05000000000000000000" pitchFamily="2" charset="2"/>
              <a:buChar char="§"/>
            </a:pPr>
            <a:r>
              <a:rPr lang="en-US" dirty="0" smtClean="0"/>
              <a:t>The </a:t>
            </a:r>
            <a:r>
              <a:rPr lang="en-US" dirty="0"/>
              <a:t>Content Query Web Part</a:t>
            </a:r>
          </a:p>
          <a:p>
            <a:pPr>
              <a:buFont typeface="Wingdings" panose="05000000000000000000" pitchFamily="2" charset="2"/>
              <a:buChar char="§"/>
            </a:pPr>
            <a:r>
              <a:rPr lang="en-US" dirty="0" smtClean="0"/>
              <a:t>Customizing </a:t>
            </a:r>
            <a:r>
              <a:rPr lang="en-US" dirty="0"/>
              <a:t>Web Part Display using XSLT</a:t>
            </a:r>
          </a:p>
        </p:txBody>
      </p:sp>
    </p:spTree>
    <p:extLst>
      <p:ext uri="{BB962C8B-B14F-4D97-AF65-F5344CB8AC3E}">
        <p14:creationId xmlns:p14="http://schemas.microsoft.com/office/powerpoint/2010/main" val="1158772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 vs. Field Controls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291153010"/>
              </p:ext>
            </p:extLst>
          </p:nvPr>
        </p:nvGraphicFramePr>
        <p:xfrm>
          <a:off x="344129" y="1407160"/>
          <a:ext cx="8382000" cy="522224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286000"/>
                <a:gridCol w="2895600"/>
                <a:gridCol w="3200400"/>
              </a:tblGrid>
              <a:tr h="37084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Field Controls</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Web Parts</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dirty="0" smtClean="0"/>
                        <a:t>Content Storage</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In a field (column) in the page’s underlying </a:t>
                      </a:r>
                      <a:r>
                        <a:rPr lang="en-US" dirty="0" smtClean="0">
                          <a:latin typeface="Courier New" pitchFamily="49" charset="0"/>
                          <a:cs typeface="Courier New" pitchFamily="49" charset="0"/>
                        </a:rPr>
                        <a:t>SPListItem</a:t>
                      </a:r>
                      <a:endParaRPr lang="en-US" dirty="0">
                        <a:latin typeface="Courier New" pitchFamily="49" charset="0"/>
                        <a:cs typeface="Courier New" pitchFamily="49" charset="0"/>
                      </a:endParaRPr>
                    </a:p>
                  </a:txBody>
                  <a:tcPr/>
                </a:tc>
                <a:tc>
                  <a:txBody>
                    <a:bodyPr/>
                    <a:lstStyle/>
                    <a:p>
                      <a:r>
                        <a:rPr lang="en-US" dirty="0" smtClean="0"/>
                        <a:t>Within the Web Part</a:t>
                      </a:r>
                      <a:r>
                        <a:rPr lang="en-US" baseline="0" dirty="0" smtClean="0"/>
                        <a:t> data of the page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Personalization</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No</a:t>
                      </a:r>
                      <a:endParaRPr lang="en-US" dirty="0"/>
                    </a:p>
                  </a:txBody>
                  <a:tcPr/>
                </a:tc>
                <a:tc>
                  <a:txBody>
                    <a:bodyPr/>
                    <a:lstStyle/>
                    <a:p>
                      <a:r>
                        <a:rPr lang="en-US" dirty="0" smtClean="0"/>
                        <a:t>Yes</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Versioning</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Versioning tied to page with complete history</a:t>
                      </a:r>
                      <a:endParaRPr lang="en-US" dirty="0"/>
                    </a:p>
                  </a:txBody>
                  <a:tcPr/>
                </a:tc>
                <a:tc>
                  <a:txBody>
                    <a:bodyPr/>
                    <a:lstStyle/>
                    <a:p>
                      <a:r>
                        <a:rPr lang="en-US" dirty="0" smtClean="0"/>
                        <a:t>Versioning tied to page </a:t>
                      </a:r>
                      <a:r>
                        <a:rPr lang="en-US" i="1" dirty="0" smtClean="0"/>
                        <a:t>without</a:t>
                      </a:r>
                      <a:r>
                        <a:rPr lang="en-US" baseline="0" dirty="0" smtClean="0"/>
                        <a:t> history</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Who</a:t>
                      </a:r>
                      <a:r>
                        <a:rPr lang="en-US" baseline="0" dirty="0" smtClean="0"/>
                        <a:t> has ultimate control?</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Page designer / developer</a:t>
                      </a:r>
                      <a:endParaRPr lang="en-US" dirty="0"/>
                    </a:p>
                  </a:txBody>
                  <a:tcPr/>
                </a:tc>
                <a:tc>
                  <a:txBody>
                    <a:bodyPr/>
                    <a:lstStyle/>
                    <a:p>
                      <a:r>
                        <a:rPr lang="en-US" dirty="0" smtClean="0"/>
                        <a:t>Page designer (in placement of Web</a:t>
                      </a:r>
                      <a:r>
                        <a:rPr lang="en-US" baseline="0" dirty="0" smtClean="0"/>
                        <a:t> Part zones); content owner in managing of zone’s contents (add/edit Web Parts within Web Part zone)</a:t>
                      </a:r>
                      <a:endParaRPr lang="en-US" dirty="0"/>
                    </a:p>
                  </a:txBody>
                  <a:tcPr>
                    <a:lnR w="12700" cap="flat" cmpd="sng" algn="ctr">
                      <a:solidFill>
                        <a:schemeClr val="tx1"/>
                      </a:solidFill>
                      <a:prstDash val="solid"/>
                      <a:round/>
                      <a:headEnd type="none" w="med" len="med"/>
                      <a:tailEnd type="none" w="med" len="med"/>
                    </a:lnR>
                  </a:tcPr>
                </a:tc>
              </a:tr>
              <a:tr h="370840">
                <a:tc>
                  <a:txBody>
                    <a:bodyPr/>
                    <a:lstStyle/>
                    <a:p>
                      <a:r>
                        <a:rPr lang="en-US" dirty="0" smtClean="0"/>
                        <a:t>When to use?</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Specific types of</a:t>
                      </a:r>
                      <a:r>
                        <a:rPr lang="en-US" baseline="0" dirty="0" smtClean="0"/>
                        <a:t> content must appear in specified places of a page; structured formatting / branding</a:t>
                      </a:r>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smtClean="0"/>
                        <a:t>Structure of content on</a:t>
                      </a:r>
                      <a:r>
                        <a:rPr lang="en-US" baseline="0" dirty="0" smtClean="0"/>
                        <a:t> page (in part of a page) isn’t important; let content owners have full control</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669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Attributes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&lt;</a:t>
            </a:r>
            <a:r>
              <a:rPr lang="en-US" sz="2400" dirty="0" err="1" smtClean="0"/>
              <a:t>WebPartPages:WebPartZone</a:t>
            </a:r>
            <a:r>
              <a:rPr lang="en-US" sz="2400" dirty="0" smtClean="0"/>
              <a:t/>
            </a:r>
            <a:br>
              <a:rPr lang="en-US" sz="2400" dirty="0" smtClean="0"/>
            </a:br>
            <a:r>
              <a:rPr lang="en-US" sz="2400" dirty="0" smtClean="0"/>
              <a:t>    Title=</a:t>
            </a:r>
            <a:r>
              <a:rPr lang="en-US" sz="2400" dirty="0"/>
              <a:t> </a:t>
            </a:r>
            <a:r>
              <a:rPr lang="en-US" sz="2400" dirty="0" smtClean="0"/>
              <a:t>"Top Zone" </a:t>
            </a:r>
            <a:br>
              <a:rPr lang="en-US" sz="2400" dirty="0" smtClean="0"/>
            </a:br>
            <a:r>
              <a:rPr lang="en-US" sz="2400" dirty="0" smtClean="0"/>
              <a:t>    </a:t>
            </a:r>
            <a:r>
              <a:rPr lang="en-US" sz="2400" dirty="0" smtClean="0">
                <a:solidFill>
                  <a:srgbClr val="002060"/>
                </a:solidFill>
              </a:rPr>
              <a:t>orientation</a:t>
            </a:r>
            <a:r>
              <a:rPr lang="en-US" sz="2400" dirty="0"/>
              <a:t>="</a:t>
            </a:r>
            <a:r>
              <a:rPr lang="en-US" sz="2400" dirty="0">
                <a:solidFill>
                  <a:srgbClr val="C00000"/>
                </a:solidFill>
              </a:rPr>
              <a:t>Horizontal</a:t>
            </a:r>
            <a:r>
              <a:rPr lang="en-US" sz="2400" dirty="0"/>
              <a:t>" </a:t>
            </a:r>
          </a:p>
        </p:txBody>
      </p:sp>
      <p:grpSp>
        <p:nvGrpSpPr>
          <p:cNvPr id="8" name="Group 7"/>
          <p:cNvGrpSpPr/>
          <p:nvPr/>
        </p:nvGrpSpPr>
        <p:grpSpPr>
          <a:xfrm>
            <a:off x="857250" y="2819400"/>
            <a:ext cx="7429500" cy="3276600"/>
            <a:chOff x="1333500" y="2667000"/>
            <a:chExt cx="7429500" cy="3276600"/>
          </a:xfrm>
        </p:grpSpPr>
        <p:sp>
          <p:nvSpPr>
            <p:cNvPr id="4" name="Rectangle 3"/>
            <p:cNvSpPr/>
            <p:nvPr/>
          </p:nvSpPr>
          <p:spPr>
            <a:xfrm>
              <a:off x="1333500" y="2667000"/>
              <a:ext cx="74295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485900" y="2819400"/>
              <a:ext cx="2247900" cy="2895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Part 1</a:t>
              </a:r>
              <a:endParaRPr lang="en-US" dirty="0">
                <a:solidFill>
                  <a:schemeClr val="tx1"/>
                </a:solidFill>
              </a:endParaRPr>
            </a:p>
          </p:txBody>
        </p:sp>
        <p:sp>
          <p:nvSpPr>
            <p:cNvPr id="6" name="Rectangle 5"/>
            <p:cNvSpPr/>
            <p:nvPr/>
          </p:nvSpPr>
          <p:spPr>
            <a:xfrm>
              <a:off x="3898490" y="2819400"/>
              <a:ext cx="2247900" cy="2895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Part 2</a:t>
              </a:r>
              <a:endParaRPr lang="en-US" dirty="0">
                <a:solidFill>
                  <a:schemeClr val="tx1"/>
                </a:solidFill>
              </a:endParaRPr>
            </a:p>
          </p:txBody>
        </p:sp>
        <p:sp>
          <p:nvSpPr>
            <p:cNvPr id="7" name="Rectangle 6"/>
            <p:cNvSpPr/>
            <p:nvPr/>
          </p:nvSpPr>
          <p:spPr>
            <a:xfrm>
              <a:off x="6311080" y="2819400"/>
              <a:ext cx="2247900" cy="2895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Part 3</a:t>
              </a:r>
              <a:endParaRPr lang="en-US" dirty="0">
                <a:solidFill>
                  <a:schemeClr val="tx1"/>
                </a:solidFill>
              </a:endParaRPr>
            </a:p>
          </p:txBody>
        </p:sp>
      </p:grpSp>
    </p:spTree>
    <p:extLst>
      <p:ext uri="{BB962C8B-B14F-4D97-AF65-F5344CB8AC3E}">
        <p14:creationId xmlns:p14="http://schemas.microsoft.com/office/powerpoint/2010/main" val="746277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Attributes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&lt;</a:t>
            </a:r>
            <a:r>
              <a:rPr lang="en-US" sz="2400" dirty="0" err="1"/>
              <a:t>WebPartPages:WebPartZone</a:t>
            </a:r>
            <a:r>
              <a:rPr lang="en-US" sz="2400" dirty="0"/>
              <a:t> </a:t>
            </a:r>
            <a:r>
              <a:rPr lang="en-US" sz="2400" dirty="0" smtClean="0"/>
              <a:t/>
            </a:r>
            <a:br>
              <a:rPr lang="en-US" sz="2400" dirty="0" smtClean="0"/>
            </a:br>
            <a:r>
              <a:rPr lang="en-US" sz="2400" dirty="0" smtClean="0"/>
              <a:t>    Title=</a:t>
            </a:r>
            <a:r>
              <a:rPr lang="en-US" sz="2400" dirty="0"/>
              <a:t> </a:t>
            </a:r>
            <a:r>
              <a:rPr lang="en-US" sz="2400" dirty="0" smtClean="0"/>
              <a:t>"Top Zone" </a:t>
            </a:r>
            <a:br>
              <a:rPr lang="en-US" sz="2400" dirty="0" smtClean="0"/>
            </a:br>
            <a:r>
              <a:rPr lang="en-US" sz="2400" dirty="0" smtClean="0"/>
              <a:t>    </a:t>
            </a:r>
            <a:r>
              <a:rPr lang="en-US" sz="2400" dirty="0" smtClean="0">
                <a:solidFill>
                  <a:srgbClr val="002060"/>
                </a:solidFill>
              </a:rPr>
              <a:t>orientation</a:t>
            </a:r>
            <a:r>
              <a:rPr lang="en-US" sz="2400" dirty="0" smtClean="0"/>
              <a:t>="</a:t>
            </a:r>
            <a:r>
              <a:rPr lang="en-US" sz="2400" dirty="0" smtClean="0">
                <a:solidFill>
                  <a:srgbClr val="FF0000"/>
                </a:solidFill>
              </a:rPr>
              <a:t>Vertical</a:t>
            </a:r>
            <a:r>
              <a:rPr lang="en-US" sz="2400" dirty="0"/>
              <a:t>"</a:t>
            </a:r>
          </a:p>
        </p:txBody>
      </p:sp>
      <p:grpSp>
        <p:nvGrpSpPr>
          <p:cNvPr id="8" name="Group 7"/>
          <p:cNvGrpSpPr/>
          <p:nvPr/>
        </p:nvGrpSpPr>
        <p:grpSpPr>
          <a:xfrm>
            <a:off x="857250" y="2819400"/>
            <a:ext cx="7429500" cy="3276600"/>
            <a:chOff x="1333500" y="2667000"/>
            <a:chExt cx="7429500" cy="3276600"/>
          </a:xfrm>
        </p:grpSpPr>
        <p:sp>
          <p:nvSpPr>
            <p:cNvPr id="4" name="Rectangle 3"/>
            <p:cNvSpPr/>
            <p:nvPr/>
          </p:nvSpPr>
          <p:spPr>
            <a:xfrm>
              <a:off x="1333500" y="2667000"/>
              <a:ext cx="74295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485900" y="2819400"/>
              <a:ext cx="7073080" cy="76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Part 1</a:t>
              </a:r>
              <a:endParaRPr lang="en-US" dirty="0">
                <a:solidFill>
                  <a:schemeClr val="tx1"/>
                </a:solidFill>
              </a:endParaRPr>
            </a:p>
          </p:txBody>
        </p:sp>
        <p:sp>
          <p:nvSpPr>
            <p:cNvPr id="6" name="Rectangle 5"/>
            <p:cNvSpPr/>
            <p:nvPr/>
          </p:nvSpPr>
          <p:spPr>
            <a:xfrm>
              <a:off x="1485900" y="3733800"/>
              <a:ext cx="707308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Part 2</a:t>
              </a:r>
              <a:endParaRPr lang="en-US" dirty="0">
                <a:solidFill>
                  <a:schemeClr val="tx1"/>
                </a:solidFill>
              </a:endParaRPr>
            </a:p>
          </p:txBody>
        </p:sp>
      </p:grpSp>
    </p:spTree>
    <p:extLst>
      <p:ext uri="{BB962C8B-B14F-4D97-AF65-F5344CB8AC3E}">
        <p14:creationId xmlns:p14="http://schemas.microsoft.com/office/powerpoint/2010/main" val="1161547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6988</TotalTime>
  <Words>2736</Words>
  <Application>Microsoft Office PowerPoint</Application>
  <PresentationFormat>On-screen Show (4:3)</PresentationFormat>
  <Paragraphs>217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Courier New</vt:lpstr>
      <vt:lpstr>Lucida Console</vt:lpstr>
      <vt:lpstr>Wingdings</vt:lpstr>
      <vt:lpstr>CPT Course Module</vt:lpstr>
      <vt:lpstr>Web Parts and XSLT</vt:lpstr>
      <vt:lpstr>Agenda</vt:lpstr>
      <vt:lpstr>Web Parts</vt:lpstr>
      <vt:lpstr>Types of Web Parts</vt:lpstr>
      <vt:lpstr>Web Part Zones</vt:lpstr>
      <vt:lpstr>Agenda</vt:lpstr>
      <vt:lpstr>Web Parts vs. Field Controls</vt:lpstr>
      <vt:lpstr>Zone Attributes</vt:lpstr>
      <vt:lpstr>Zone Attributes</vt:lpstr>
      <vt:lpstr>Zone Attributes</vt:lpstr>
      <vt:lpstr>Finally</vt:lpstr>
      <vt:lpstr>Agenda</vt:lpstr>
      <vt:lpstr>Summary Links Web Part</vt:lpstr>
      <vt:lpstr>Agenda</vt:lpstr>
      <vt:lpstr>Content Rollup or Aggregation</vt:lpstr>
      <vt:lpstr>Content Query</vt:lpstr>
      <vt:lpstr>Configuring CBQ Web Part</vt:lpstr>
      <vt:lpstr>The Content Query Web Part</vt:lpstr>
      <vt:lpstr>Agenda</vt:lpstr>
      <vt:lpstr>Content Query Group Styles</vt:lpstr>
      <vt:lpstr>Content Query Item Styles</vt:lpstr>
      <vt:lpstr>Use Custom Fields</vt:lpstr>
      <vt:lpstr>Create Custom Styles</vt:lpstr>
      <vt:lpstr>Which File?</vt:lpstr>
      <vt:lpstr>Create a CBQ Item Style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Parts and XSLT</dc:title>
  <dc:creator>Windows User</dc:creator>
  <cp:lastModifiedBy>Matthew McDermott</cp:lastModifiedBy>
  <cp:revision>164</cp:revision>
  <dcterms:created xsi:type="dcterms:W3CDTF">2012-07-07T16:17:22Z</dcterms:created>
  <dcterms:modified xsi:type="dcterms:W3CDTF">2014-03-11T16:35:01Z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