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279" r:id="rId6"/>
    <p:sldId id="397" r:id="rId7"/>
    <p:sldId id="401" r:id="rId8"/>
    <p:sldId id="278" r:id="rId9"/>
    <p:sldId id="395" r:id="rId10"/>
    <p:sldId id="394" r:id="rId11"/>
    <p:sldId id="376" r:id="rId12"/>
    <p:sldId id="396" r:id="rId13"/>
    <p:sldId id="391" r:id="rId14"/>
    <p:sldId id="392" r:id="rId15"/>
    <p:sldId id="386" r:id="rId16"/>
    <p:sldId id="393" r:id="rId17"/>
    <p:sldId id="385" r:id="rId18"/>
    <p:sldId id="387" r:id="rId19"/>
    <p:sldId id="405" r:id="rId20"/>
    <p:sldId id="361" r:id="rId21"/>
    <p:sldId id="373" r:id="rId22"/>
    <p:sldId id="374" r:id="rId23"/>
    <p:sldId id="398" r:id="rId24"/>
    <p:sldId id="380" r:id="rId25"/>
    <p:sldId id="388" r:id="rId26"/>
    <p:sldId id="399" r:id="rId27"/>
    <p:sldId id="402" r:id="rId28"/>
    <p:sldId id="403" r:id="rId29"/>
    <p:sldId id="404" r:id="rId30"/>
    <p:sldId id="384" r:id="rId31"/>
    <p:sldId id="400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B30"/>
    <a:srgbClr val="D36D2D"/>
    <a:srgbClr val="FEBF0F"/>
    <a:srgbClr val="9F002D"/>
    <a:srgbClr val="74001E"/>
    <a:srgbClr val="87451D"/>
    <a:srgbClr val="FFFFCC"/>
    <a:srgbClr val="4C2710"/>
    <a:srgbClr val="1F100B"/>
    <a:srgbClr val="00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5280" autoAdjust="0"/>
  </p:normalViewPr>
  <p:slideViewPr>
    <p:cSldViewPr>
      <p:cViewPr varScale="1">
        <p:scale>
          <a:sx n="98" d="100"/>
          <a:sy n="98" d="100"/>
        </p:scale>
        <p:origin x="113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5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29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daxstudio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riticalPathTraining/Bookmar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Designing Reports in Power BI Desktop using Bookmarks and Drillthrough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CFD-64F6-4162-AE61-7358F806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D658-A5ED-41EE-84C2-0D2B8C01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Provides control over object on a page</a:t>
            </a:r>
          </a:p>
          <a:p>
            <a:pPr lvl="1"/>
            <a:r>
              <a:rPr lang="en-US" sz="1800" dirty="0"/>
              <a:t>You can control whether visual is visible or hidden</a:t>
            </a:r>
          </a:p>
          <a:p>
            <a:pPr lvl="1"/>
            <a:r>
              <a:rPr lang="en-US" sz="1800" dirty="0"/>
              <a:t>You can change ordering to control what is on 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C957C-CE41-40E8-81A0-06F8FFB4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43200"/>
            <a:ext cx="4419600" cy="2811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CF569C-8ADB-4A7A-9DAA-6B2A338D3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966775"/>
            <a:ext cx="2138274" cy="4662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546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9D20-2A02-43A8-BD8B-A51BAC9A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Bookmarks are still a Preview Feature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BCF32-8530-47A4-8093-9A8471A2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Preview features must be enabled in Power BI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6F923-3DE5-48C6-8098-86E54D42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7100"/>
            <a:ext cx="5029200" cy="465259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A49BC34-3D96-4F35-8305-C05B8F3B8015}"/>
              </a:ext>
            </a:extLst>
          </p:cNvPr>
          <p:cNvSpPr/>
          <p:nvPr/>
        </p:nvSpPr>
        <p:spPr>
          <a:xfrm>
            <a:off x="2221282" y="4243192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5293-0365-4B86-AEB9-8EB728D4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Bookmarks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EA7E-7F80-4450-B0A3-FB386709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ability to create and manage bookmarks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875EE-3A59-4D33-B3A7-9B29A05A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3786"/>
            <a:ext cx="3310467" cy="1295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D2EBB-A9B1-4F44-9845-F9D5FC87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2437356"/>
            <a:ext cx="2752489" cy="403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8D6E-5B12-48BD-9F8D-7AEB61F3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Bookmarks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E790-72E9-45CF-952B-78924BD6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Snapshot of recorded settings which can include…</a:t>
            </a:r>
          </a:p>
          <a:p>
            <a:pPr lvl="1"/>
            <a:r>
              <a:rPr lang="en-US" sz="2000" dirty="0"/>
              <a:t>Current page</a:t>
            </a:r>
          </a:p>
          <a:p>
            <a:pPr lvl="1"/>
            <a:r>
              <a:rPr lang="en-US" sz="2000" dirty="0"/>
              <a:t>Filters</a:t>
            </a:r>
          </a:p>
          <a:p>
            <a:pPr lvl="1"/>
            <a:r>
              <a:rPr lang="en-US" sz="2000" dirty="0"/>
              <a:t>Slicers</a:t>
            </a:r>
          </a:p>
          <a:p>
            <a:pPr lvl="1"/>
            <a:r>
              <a:rPr lang="en-US" sz="2000" dirty="0"/>
              <a:t>Visual sort order</a:t>
            </a:r>
          </a:p>
          <a:p>
            <a:pPr lvl="1"/>
            <a:r>
              <a:rPr lang="en-US" sz="2000" dirty="0"/>
              <a:t>Drill location</a:t>
            </a:r>
          </a:p>
          <a:p>
            <a:pPr lvl="1"/>
            <a:r>
              <a:rPr lang="en-US" sz="2000" dirty="0"/>
              <a:t>Visibility</a:t>
            </a:r>
          </a:p>
          <a:p>
            <a:pPr lvl="1"/>
            <a:r>
              <a:rPr lang="en-US" sz="2000" dirty="0"/>
              <a:t>Spotlighting</a:t>
            </a:r>
          </a:p>
          <a:p>
            <a:endParaRPr lang="en-US" sz="2400" dirty="0"/>
          </a:p>
          <a:p>
            <a:r>
              <a:rPr lang="en-US" sz="2400" dirty="0"/>
              <a:t>Foundation for Story telling</a:t>
            </a:r>
          </a:p>
          <a:p>
            <a:pPr lvl="1"/>
            <a:r>
              <a:rPr lang="en-US" sz="2000" dirty="0"/>
              <a:t>For reports only – </a:t>
            </a:r>
            <a:r>
              <a:rPr lang="en-US" sz="1800" i="1" dirty="0">
                <a:solidFill>
                  <a:srgbClr val="9F1B30"/>
                </a:solidFill>
              </a:rPr>
              <a:t>bookmarks not supported in dashboards</a:t>
            </a:r>
            <a:endParaRPr lang="en-US" sz="2000" i="1" dirty="0">
              <a:solidFill>
                <a:srgbClr val="9F1B30"/>
              </a:solidFill>
            </a:endParaRP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2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99D1-2606-446D-8FB9-B478F32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Bookmarks as a 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DF07-B5AB-45E1-89A9-01CDE9B3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Bookmarks can be viewed as slide show</a:t>
            </a:r>
          </a:p>
          <a:p>
            <a:pPr lvl="1"/>
            <a:r>
              <a:rPr lang="en-US" sz="2000" dirty="0"/>
              <a:t>Start slide show by clicking View button</a:t>
            </a:r>
          </a:p>
          <a:p>
            <a:pPr lvl="1"/>
            <a:r>
              <a:rPr lang="en-US" sz="2000" dirty="0"/>
              <a:t>Consumer can step through one bookmark at a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B7EB0-5C87-49F1-9D8A-A77406FCB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81"/>
          <a:stretch/>
        </p:blipFill>
        <p:spPr>
          <a:xfrm>
            <a:off x="6579296" y="1143000"/>
            <a:ext cx="2209800" cy="994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88CB8-C7B3-49EA-92BF-9CF04316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4" y="2895600"/>
            <a:ext cx="78608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FCDB-9837-4362-85F0-B263596A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Viewing Bookmarks as a Slide Show</a:t>
            </a:r>
          </a:p>
        </p:txBody>
      </p:sp>
    </p:spTree>
    <p:extLst>
      <p:ext uri="{BB962C8B-B14F-4D97-AF65-F5344CB8AC3E}">
        <p14:creationId xmlns:p14="http://schemas.microsoft.com/office/powerpoint/2010/main" val="3829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Custom Visuals for 2018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/>
          <a:lstStyle>
            <a:lvl1pPr marL="347663" indent="-34766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2235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682625" indent="0" algn="l" defTabSz="914400" rtl="0" eaLnBrk="1" latinLnBrk="0" hangingPunct="1">
              <a:spcBef>
                <a:spcPct val="20000"/>
              </a:spcBef>
              <a:buFontTx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679450" indent="3175" algn="l" defTabSz="914400" rtl="0" eaLnBrk="1" latinLnBrk="0" hangingPunct="1">
              <a:spcBef>
                <a:spcPct val="20000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visuals shipped in Q4 of 2017</a:t>
            </a:r>
          </a:p>
          <a:p>
            <a:pPr lvl="1"/>
            <a:r>
              <a:rPr lang="en-US" dirty="0"/>
              <a:t>Text Filter</a:t>
            </a:r>
          </a:p>
          <a:p>
            <a:pPr lvl="1"/>
            <a:r>
              <a:rPr lang="en-US" dirty="0"/>
              <a:t>Image Grid</a:t>
            </a:r>
          </a:p>
          <a:p>
            <a:pPr lvl="1"/>
            <a:r>
              <a:rPr lang="en-US" dirty="0"/>
              <a:t>Table Heatmap</a:t>
            </a:r>
          </a:p>
          <a:p>
            <a:pPr lvl="1"/>
            <a:r>
              <a:rPr lang="en-US" dirty="0"/>
              <a:t>Card Browser</a:t>
            </a:r>
          </a:p>
          <a:p>
            <a:pPr lvl="1"/>
            <a:r>
              <a:rPr lang="en-US" dirty="0"/>
              <a:t>Image Timeline</a:t>
            </a:r>
          </a:p>
          <a:p>
            <a:pPr lvl="1"/>
            <a:r>
              <a:rPr lang="en-US" dirty="0"/>
              <a:t>Power KPI Matrix</a:t>
            </a:r>
          </a:p>
          <a:p>
            <a:pPr lvl="1"/>
            <a:r>
              <a:rPr lang="en-US" dirty="0"/>
              <a:t>PowerApps</a:t>
            </a:r>
          </a:p>
          <a:p>
            <a:pPr lvl="1"/>
            <a:r>
              <a:rPr lang="en-US" sz="3600" dirty="0">
                <a:solidFill>
                  <a:srgbClr val="9F1B30"/>
                </a:solidFill>
              </a:rPr>
              <a:t>HTML viewer</a:t>
            </a:r>
          </a:p>
        </p:txBody>
      </p:sp>
    </p:spTree>
    <p:extLst>
      <p:ext uri="{BB962C8B-B14F-4D97-AF65-F5344CB8AC3E}">
        <p14:creationId xmlns:p14="http://schemas.microsoft.com/office/powerpoint/2010/main" val="17991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3AAC-1A8D-41F0-AF03-D8FB954F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Viewer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FBB1-C0BA-4D75-86BE-20C87107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Allows you to create a per-item HTML template</a:t>
            </a:r>
          </a:p>
          <a:p>
            <a:pPr lvl="1"/>
            <a:r>
              <a:rPr lang="en-US" sz="2000" dirty="0"/>
              <a:t>HTML template created with calculated column using DAX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775D6-DDD6-4442-99BC-89B19CFB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9" y="2362200"/>
            <a:ext cx="8280206" cy="2971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334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F08A-157C-4DB5-98D7-EA787392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my….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32E82-A7E9-47A3-A3E3-7C14AD74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like parsing together HTML using DAX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might be a good time to check out DAX Studio</a:t>
            </a:r>
          </a:p>
          <a:p>
            <a:pPr lvl="1"/>
            <a:r>
              <a:rPr lang="en-US" dirty="0">
                <a:hlinkClick r:id="rId2"/>
              </a:rPr>
              <a:t>http://daxstudio.org/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251E5-0470-43B2-ABE7-5D189B4D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7785815" cy="228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82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F08A-157C-4DB5-98D7-EA787392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the weeds….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F131F14-5A61-40D2-8D08-F2C5924B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CSS Styles maintained in DAX variables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Measure returns a complete HTML element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  <a:p>
            <a:r>
              <a:rPr lang="en-US" sz="2000" dirty="0"/>
              <a:t>Number, Currency &amp; Date formatting accomplished using DAX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8BA380-564B-4566-AC74-FDCB27E1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32" y="1880946"/>
            <a:ext cx="7660709" cy="6859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CC6A3-6376-4E94-B922-FCC60616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90" y="3100256"/>
            <a:ext cx="7976212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52229A-1334-45C5-A062-4E5BC4403F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43" r="5023"/>
          <a:stretch/>
        </p:blipFill>
        <p:spPr>
          <a:xfrm>
            <a:off x="837937" y="5562600"/>
            <a:ext cx="6979348" cy="565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525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8629-B9FC-4247-B08D-70E2094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Slides &amp; PBIX Files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7D8F-B623-4A2A-8E3B-C931A909B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https://github.com/CriticalPathTraining/Bookmarks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3AE9A-4F81-4F91-A369-036FE753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8153400" cy="46017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60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New Features for Report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Page Navigation Bookmarks</a:t>
            </a:r>
          </a:p>
          <a:p>
            <a:r>
              <a:rPr lang="en-US" dirty="0"/>
              <a:t>Using Bookmarks to Capture Data Settings</a:t>
            </a:r>
          </a:p>
          <a:p>
            <a:r>
              <a:rPr lang="en-US" dirty="0"/>
              <a:t>Using Bookmarks to Hide and Show Visuals</a:t>
            </a:r>
          </a:p>
          <a:p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104010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D7A9-ACE5-4842-A826-B98C9267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Buttons to Link to Bookmarks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A444-D4B0-43FB-9963-FF46F12C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Shares and images can link to bookmarks</a:t>
            </a:r>
          </a:p>
          <a:p>
            <a:pPr lvl="1"/>
            <a:r>
              <a:rPr lang="en-US" dirty="0"/>
              <a:t>Acts as a button to navigate to bookmark</a:t>
            </a:r>
          </a:p>
          <a:p>
            <a:pPr lvl="1"/>
            <a:r>
              <a:rPr lang="en-US" dirty="0"/>
              <a:t>Button responds to click when in read view</a:t>
            </a:r>
          </a:p>
          <a:p>
            <a:pPr lvl="1"/>
            <a:r>
              <a:rPr lang="en-US" dirty="0"/>
              <a:t>Button requires CONTROL + click when in edit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798A7-763C-48D3-9880-373086E21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75"/>
          <a:stretch/>
        </p:blipFill>
        <p:spPr>
          <a:xfrm>
            <a:off x="5486400" y="3429000"/>
            <a:ext cx="2514600" cy="3051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3F9339-CF2A-4AB2-9D10-4A6D7BF5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96" y="3429000"/>
            <a:ext cx="4639809" cy="734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171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DA09CE-823C-41F3-BBD8-0A552E60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00400"/>
            <a:ext cx="3019425" cy="2809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F6A48-0867-4A1F-85AE-3203176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Bookmarks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B25D-3E69-4107-A724-E01495A0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Bookmarks can capture or ignore certain types of data</a:t>
            </a:r>
          </a:p>
          <a:p>
            <a:pPr lvl="1"/>
            <a:r>
              <a:rPr lang="en-US" sz="2000" dirty="0"/>
              <a:t>Data (filtering and slicers)</a:t>
            </a:r>
          </a:p>
          <a:p>
            <a:pPr lvl="1"/>
            <a:r>
              <a:rPr lang="en-US" sz="2000" dirty="0"/>
              <a:t>Display (visible or hidden)</a:t>
            </a:r>
          </a:p>
          <a:p>
            <a:pPr lvl="1"/>
            <a:r>
              <a:rPr lang="en-US" sz="2000" dirty="0"/>
              <a:t>Current Page (page navigation)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2E29C-0A5D-4E63-B017-522FAB7ED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3200400"/>
            <a:ext cx="298132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813065-4BDE-41FE-8B94-40FEB7D3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923066"/>
            <a:ext cx="2760501" cy="35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8102-F727-4D52-A892-DD04187E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Bookmarks to Capture Data Settings</a:t>
            </a:r>
          </a:p>
        </p:txBody>
      </p:sp>
    </p:spTree>
    <p:extLst>
      <p:ext uri="{BB962C8B-B14F-4D97-AF65-F5344CB8AC3E}">
        <p14:creationId xmlns:p14="http://schemas.microsoft.com/office/powerpoint/2010/main" val="242954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423B-C54A-4F04-B740-0E61DE14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Bookmarks to Hide and Show Visuals</a:t>
            </a:r>
          </a:p>
        </p:txBody>
      </p:sp>
    </p:spTree>
    <p:extLst>
      <p:ext uri="{BB962C8B-B14F-4D97-AF65-F5344CB8AC3E}">
        <p14:creationId xmlns:p14="http://schemas.microsoft.com/office/powerpoint/2010/main" val="406126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9E2-5AD9-419F-998E-BC7D1617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255003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New Features for Report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Page Navigation Bookmarks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Bookmarks to Capture Data Settings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Bookmarks to Hide and Show Visuals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87308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Certification Bootcamp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hands-on introduction to the Power BI platform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Focuses on build solutions using Power BI Desktop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Query design, data modeling and report and dashboard design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Apps and App Workspaces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Learn about “import” vs “connect to” with Excel workbooks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custom visuals with TypeScript and D3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R programming and integrating R with Power BI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programming with the Power BI APIs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Teaches developing with Power BI Embedded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1" y="76200"/>
            <a:ext cx="7815349" cy="838200"/>
          </a:xfrm>
        </p:spPr>
        <p:txBody>
          <a:bodyPr/>
          <a:lstStyle/>
          <a:p>
            <a:r>
              <a:rPr lang="en-US" sz="3200" dirty="0"/>
              <a:t>Critical Path Training</a:t>
            </a:r>
            <a:br>
              <a:rPr lang="en-US" sz="3200" dirty="0"/>
            </a:b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https://www.CriticalPathTrainig.com 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PBI365: Power BI Certification Bootcamp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Business Users, Analysts and Data Professionals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PBD365: Power BI Developer Bootcamp </a:t>
            </a:r>
            <a:r>
              <a:rPr lang="en-US" dirty="0">
                <a:solidFill>
                  <a:schemeClr val="tx2"/>
                </a:solidFill>
              </a:rPr>
              <a:t>– 4 Days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Audience is Professional Developers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3" y="152237"/>
            <a:ext cx="626389" cy="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5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Features for Report Design</a:t>
            </a:r>
          </a:p>
          <a:p>
            <a:r>
              <a:rPr lang="en-US" dirty="0"/>
              <a:t>Creating Page Navigation Bookmarks</a:t>
            </a:r>
          </a:p>
          <a:p>
            <a:r>
              <a:rPr lang="en-US" dirty="0"/>
              <a:t>Using Bookmarks to Capture Data Settings</a:t>
            </a:r>
          </a:p>
          <a:p>
            <a:r>
              <a:rPr lang="en-US" dirty="0"/>
              <a:t>Using Bookmarks to Hide and Show Visuals</a:t>
            </a:r>
          </a:p>
          <a:p>
            <a:r>
              <a:rPr lang="en-US" dirty="0"/>
              <a:t>Implementing Drillthrough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6EF-828E-4801-9833-5C0F22AB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5D4C5-1527-45AF-A988-6A109549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27367"/>
            <a:ext cx="8915400" cy="56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6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D541-AD6C-4FD1-A7C2-C14BE9C1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 of New Reporting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4188-07CE-480C-9F26-FB48CFE80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Added in Sept 2017</a:t>
            </a:r>
          </a:p>
          <a:p>
            <a:pPr lvl="1"/>
            <a:r>
              <a:rPr lang="en-US" sz="2000" dirty="0"/>
              <a:t>Drillthrough features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Added in October 2017</a:t>
            </a:r>
          </a:p>
          <a:p>
            <a:pPr lvl="1"/>
            <a:r>
              <a:rPr lang="en-US" sz="2000" dirty="0"/>
              <a:t>Bookmarks and Bookmark Linking</a:t>
            </a:r>
          </a:p>
          <a:p>
            <a:pPr lvl="1"/>
            <a:r>
              <a:rPr lang="en-US" sz="2000" dirty="0"/>
              <a:t>Selection Pane to Hide/Show Visuals</a:t>
            </a:r>
          </a:p>
          <a:p>
            <a:pPr lvl="1"/>
            <a:r>
              <a:rPr lang="en-US" sz="2000" dirty="0"/>
              <a:t>Visual Spotlighting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Added in November 2017</a:t>
            </a:r>
          </a:p>
          <a:p>
            <a:pPr lvl="1"/>
            <a:r>
              <a:rPr lang="en-US" sz="2000" dirty="0"/>
              <a:t>Visual Ordering Control and Lock Objects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Added in December 2017</a:t>
            </a:r>
          </a:p>
          <a:p>
            <a:pPr lvl="1"/>
            <a:r>
              <a:rPr lang="en-US" sz="2000" dirty="0"/>
              <a:t>Cross-highlighting support for bookmarks, Field Pane, Q&amp;A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Added in January 2018</a:t>
            </a:r>
          </a:p>
          <a:p>
            <a:pPr lvl="1"/>
            <a:r>
              <a:rPr lang="en-US" sz="2000" dirty="0"/>
              <a:t>Hide &amp; Show report page tabs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53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285D-5428-4213-9937-0B6CB963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Your Father's Power BI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DA63-CE35-4B80-B86C-E33DBC8E9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4114800"/>
            <a:ext cx="8610601" cy="2438400"/>
          </a:xfrm>
        </p:spPr>
        <p:txBody>
          <a:bodyPr>
            <a:normAutofit/>
          </a:bodyPr>
          <a:lstStyle/>
          <a:p>
            <a:r>
              <a:rPr lang="en-US" sz="2400" b="1" dirty="0"/>
              <a:t>Lock Objects</a:t>
            </a:r>
            <a:r>
              <a:rPr lang="en-US" sz="2400" dirty="0"/>
              <a:t> mode used to prevent accidental moving</a:t>
            </a:r>
          </a:p>
          <a:p>
            <a:r>
              <a:rPr lang="en-US" sz="2400" b="1" dirty="0"/>
              <a:t>Bookmarks Pane</a:t>
            </a:r>
            <a:r>
              <a:rPr lang="en-US" sz="2400" dirty="0"/>
              <a:t> used to create and manage bookmarks</a:t>
            </a:r>
          </a:p>
          <a:p>
            <a:r>
              <a:rPr lang="en-US" sz="2400" b="1" dirty="0"/>
              <a:t>Field Properties</a:t>
            </a:r>
            <a:r>
              <a:rPr lang="en-US" sz="2400" dirty="0"/>
              <a:t> used to add field description</a:t>
            </a:r>
          </a:p>
          <a:p>
            <a:r>
              <a:rPr lang="en-US" sz="2400" b="1" dirty="0"/>
              <a:t>Selection Pane</a:t>
            </a:r>
            <a:r>
              <a:rPr lang="en-US" sz="2400" dirty="0"/>
              <a:t> used to select, order, hide &amp; show visuals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1503A-4250-4F06-BDC1-9AE384D77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36" b="3031"/>
          <a:stretch/>
        </p:blipFill>
        <p:spPr>
          <a:xfrm>
            <a:off x="304799" y="1295400"/>
            <a:ext cx="8350911" cy="243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62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84CB-018F-4A86-BBEC-5CC63C54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Objects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048CE8-6F40-4EC4-AF7E-6776AA15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accident movement of report objects</a:t>
            </a:r>
          </a:p>
          <a:p>
            <a:pPr lvl="1"/>
            <a:r>
              <a:rPr lang="en-US" dirty="0"/>
              <a:t>Locks Objects setting is not saved at project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C26FA-8F48-49D3-A726-94B2A278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4600"/>
            <a:ext cx="6172200" cy="39941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8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D7D6-5941-4BF7-AC44-6FF41C1F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Proprties Pane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2BE2-E64B-4930-BD95-5C63FCA81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Allows data model author to add field description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Data model consumer can see description as tooltip in fields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4EA54-390E-4806-8310-67328B3B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0" y="1918600"/>
            <a:ext cx="3151284" cy="13149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B9C96-2D2D-430E-8302-7BC6A55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07" y="1918600"/>
            <a:ext cx="3178787" cy="19671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B24C9-9296-4443-A94C-64F09166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70" y="4495800"/>
            <a:ext cx="3283867" cy="20063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4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14764</TotalTime>
  <Words>692</Words>
  <Application>Microsoft Office PowerPoint</Application>
  <PresentationFormat>On-screen Show (4:3)</PresentationFormat>
  <Paragraphs>143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Lucida Console</vt:lpstr>
      <vt:lpstr>Wingdings</vt:lpstr>
      <vt:lpstr>CPT_Wave15</vt:lpstr>
      <vt:lpstr>Designing Reports in Power BI Desktop using Bookmarks and Drillthrough</vt:lpstr>
      <vt:lpstr>Download Slides &amp; PBIX Files from GitHub</vt:lpstr>
      <vt:lpstr>Critical Path Training https://www.CriticalPathTrainig.com </vt:lpstr>
      <vt:lpstr>Agenda</vt:lpstr>
      <vt:lpstr>Thanks…</vt:lpstr>
      <vt:lpstr>The Stream of New Reporting Features</vt:lpstr>
      <vt:lpstr>It's Not Your Father's Power BI Desktop</vt:lpstr>
      <vt:lpstr>Lock Objects Mode</vt:lpstr>
      <vt:lpstr>Field Proprties Pane</vt:lpstr>
      <vt:lpstr>Selection Pane</vt:lpstr>
      <vt:lpstr>Bookmarks are still a Preview Feature</vt:lpstr>
      <vt:lpstr>Bookmarks Pane</vt:lpstr>
      <vt:lpstr>What are Bookmarks</vt:lpstr>
      <vt:lpstr>Bookmarks as a Slide Show</vt:lpstr>
      <vt:lpstr>Viewing Bookmarks as a Slide Show</vt:lpstr>
      <vt:lpstr>New Custom Visuals for 2018</vt:lpstr>
      <vt:lpstr>HTML Viewer Control</vt:lpstr>
      <vt:lpstr>Oh my….</vt:lpstr>
      <vt:lpstr>Into the weeds….</vt:lpstr>
      <vt:lpstr>Agenda</vt:lpstr>
      <vt:lpstr>Creating Buttons to Link to Bookmarks</vt:lpstr>
      <vt:lpstr>Bookmarks Types</vt:lpstr>
      <vt:lpstr>Using Bookmarks to Capture Data Settings</vt:lpstr>
      <vt:lpstr>Using Bookmarks to Hide and Show Visuals</vt:lpstr>
      <vt:lpstr>Implementing Drillthrough</vt:lpstr>
      <vt:lpstr>Summary</vt:lpstr>
      <vt:lpstr>Critical Path Training https://www.CriticalPathTrainig.com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Ted Pattison</cp:lastModifiedBy>
  <cp:revision>315</cp:revision>
  <dcterms:created xsi:type="dcterms:W3CDTF">2012-04-13T19:17:02Z</dcterms:created>
  <dcterms:modified xsi:type="dcterms:W3CDTF">2018-01-18T18:50:59Z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