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79" r:id="rId6"/>
    <p:sldId id="380" r:id="rId7"/>
    <p:sldId id="392" r:id="rId8"/>
    <p:sldId id="382" r:id="rId9"/>
    <p:sldId id="394" r:id="rId10"/>
    <p:sldId id="393" r:id="rId11"/>
    <p:sldId id="383" r:id="rId12"/>
    <p:sldId id="384" r:id="rId13"/>
    <p:sldId id="385" r:id="rId14"/>
    <p:sldId id="386" r:id="rId15"/>
    <p:sldId id="388" r:id="rId16"/>
    <p:sldId id="389" r:id="rId17"/>
    <p:sldId id="390" r:id="rId18"/>
    <p:sldId id="391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FF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70702" autoAdjust="0"/>
  </p:normalViewPr>
  <p:slideViewPr>
    <p:cSldViewPr>
      <p:cViewPr varScale="1">
        <p:scale>
          <a:sx n="61" d="100"/>
          <a:sy n="61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062" y="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Infusion-BI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2015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2486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9799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47196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5904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5768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8903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8869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42557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storageexplorer.codeplex.com/" TargetMode="External"/><Relationship Id="rId2" Type="http://schemas.openxmlformats.org/officeDocument/2006/relationships/hyperlink" Target="http://aka.ms/downloadazco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loudberrylab.com/free-microsoft-azure-explorer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Azure Storage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Non-relational entity storage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Document databases</a:t>
            </a:r>
          </a:p>
          <a:p>
            <a:pPr lvl="1"/>
            <a:r>
              <a:rPr lang="en-US" dirty="0"/>
              <a:t>Columnar stores</a:t>
            </a:r>
          </a:p>
          <a:p>
            <a:pPr lvl="1"/>
            <a:r>
              <a:rPr lang="en-US" dirty="0"/>
              <a:t>Graph databases</a:t>
            </a:r>
          </a:p>
          <a:p>
            <a:pPr lvl="1"/>
            <a:endParaRPr lang="en-US" dirty="0"/>
          </a:p>
          <a:p>
            <a:r>
              <a:rPr lang="en-US" dirty="0"/>
              <a:t>Each table entry contains</a:t>
            </a:r>
          </a:p>
          <a:p>
            <a:pPr lvl="1"/>
            <a:r>
              <a:rPr lang="en-US" dirty="0"/>
              <a:t>Partition key</a:t>
            </a:r>
          </a:p>
          <a:p>
            <a:pPr lvl="1"/>
            <a:r>
              <a:rPr lang="en-US" dirty="0"/>
              <a:t>Row key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r>
              <a:rPr lang="en-US" dirty="0" err="1"/>
              <a:t>ETag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reliable inter-application communication</a:t>
            </a:r>
          </a:p>
          <a:p>
            <a:pPr lvl="1"/>
            <a:r>
              <a:rPr lang="en-US" dirty="0"/>
              <a:t>Messages can be added to queue</a:t>
            </a:r>
          </a:p>
          <a:p>
            <a:pPr lvl="1"/>
            <a:r>
              <a:rPr lang="en-US" dirty="0"/>
              <a:t>Messages can be read and removed from queue</a:t>
            </a:r>
          </a:p>
        </p:txBody>
      </p:sp>
    </p:spTree>
    <p:extLst>
      <p:ext uri="{BB962C8B-B14F-4D97-AF65-F5344CB8AC3E}">
        <p14:creationId xmlns:p14="http://schemas.microsoft.com/office/powerpoint/2010/main" val="346847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Storage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5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SQL Azure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  <a:p>
            <a:r>
              <a:rPr lang="en-US" dirty="0"/>
              <a:t>File storage</a:t>
            </a:r>
          </a:p>
          <a:p>
            <a:r>
              <a:rPr lang="en-US" dirty="0"/>
              <a:t>Tables storage</a:t>
            </a:r>
          </a:p>
          <a:p>
            <a:r>
              <a:rPr lang="en-US" dirty="0"/>
              <a:t>Queue storage</a:t>
            </a:r>
          </a:p>
          <a:p>
            <a:r>
              <a:rPr lang="en-US" dirty="0"/>
              <a:t>SQL Table storage</a:t>
            </a:r>
          </a:p>
        </p:txBody>
      </p:sp>
    </p:spTree>
    <p:extLst>
      <p:ext uri="{BB962C8B-B14F-4D97-AF65-F5344CB8AC3E}">
        <p14:creationId xmlns:p14="http://schemas.microsoft.com/office/powerpoint/2010/main" val="408862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storage requires storage account</a:t>
            </a:r>
          </a:p>
          <a:p>
            <a:pPr lvl="1"/>
            <a:r>
              <a:rPr lang="en-US" dirty="0"/>
              <a:t>Requires unique domain *.core.windows.net</a:t>
            </a:r>
          </a:p>
          <a:p>
            <a:pPr lvl="1"/>
            <a:r>
              <a:rPr lang="en-US" dirty="0"/>
              <a:t>Storage account name must be lowercase letters</a:t>
            </a:r>
          </a:p>
          <a:p>
            <a:pPr lvl="1"/>
            <a:r>
              <a:rPr lang="en-US" dirty="0"/>
              <a:t>Created with location and replication setting</a:t>
            </a:r>
          </a:p>
          <a:p>
            <a:pPr lvl="1"/>
            <a:r>
              <a:rPr lang="en-US" dirty="0"/>
              <a:t>Storage account has associated keys for access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33800"/>
            <a:ext cx="7451531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5740640"/>
            <a:ext cx="3343275" cy="10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Blobs store unstructured data</a:t>
            </a:r>
          </a:p>
          <a:p>
            <a:pPr lvl="1"/>
            <a:r>
              <a:rPr lang="en-US" dirty="0"/>
              <a:t>Binary data stored as single entity</a:t>
            </a:r>
          </a:p>
          <a:p>
            <a:pPr lvl="1"/>
            <a:r>
              <a:rPr lang="en-US" dirty="0"/>
              <a:t>Blobs used to store files, documents &amp; content streams</a:t>
            </a:r>
          </a:p>
          <a:p>
            <a:pPr lvl="1"/>
            <a:r>
              <a:rPr lang="en-US" dirty="0"/>
              <a:t>Blobs must be stored within a container</a:t>
            </a:r>
          </a:p>
          <a:p>
            <a:pPr lvl="1"/>
            <a:endParaRPr lang="en-US" dirty="0"/>
          </a:p>
          <a:p>
            <a:r>
              <a:rPr lang="en-US" dirty="0"/>
              <a:t>Container defines access level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Public blob</a:t>
            </a:r>
          </a:p>
          <a:p>
            <a:pPr lvl="1"/>
            <a:r>
              <a:rPr lang="en-US" dirty="0"/>
              <a:t>Public 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 </a:t>
            </a:r>
          </a:p>
          <a:p>
            <a:pPr lvl="1"/>
            <a:r>
              <a:rPr lang="en-US" dirty="0"/>
              <a:t>Stored and loaded in 4MB blocks </a:t>
            </a:r>
          </a:p>
          <a:p>
            <a:pPr lvl="1"/>
            <a:r>
              <a:rPr lang="en-US" dirty="0"/>
              <a:t>Block blobs can be stored up to 200GB</a:t>
            </a:r>
          </a:p>
          <a:p>
            <a:r>
              <a:rPr lang="en-US" dirty="0"/>
              <a:t>Page blobs </a:t>
            </a:r>
          </a:p>
          <a:p>
            <a:pPr lvl="1"/>
            <a:r>
              <a:rPr lang="en-US" dirty="0"/>
              <a:t>Stored and loaded in 512-byte pages</a:t>
            </a:r>
          </a:p>
          <a:p>
            <a:pPr lvl="1"/>
            <a:r>
              <a:rPr lang="en-US" dirty="0"/>
              <a:t>Mimics behavior of hard drive for an OS</a:t>
            </a:r>
          </a:p>
          <a:p>
            <a:pPr lvl="1"/>
            <a:r>
              <a:rPr lang="en-US" dirty="0"/>
              <a:t>Used for storing VHDX files for Azure VMs</a:t>
            </a:r>
          </a:p>
          <a:p>
            <a:pPr lvl="1"/>
            <a:r>
              <a:rPr lang="en-US" dirty="0"/>
              <a:t>Page blobs can be up to 1TB n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for Uploading &amp; Downloading Blobs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AzCopy</a:t>
            </a:r>
            <a:r>
              <a:rPr lang="en-US" dirty="0"/>
              <a:t> utility</a:t>
            </a:r>
          </a:p>
          <a:p>
            <a:pPr lvl="1"/>
            <a:r>
              <a:rPr lang="en-US" dirty="0">
                <a:hlinkClick r:id="rId2"/>
              </a:rPr>
              <a:t>http://aka.ms/downloadazcopy</a:t>
            </a:r>
            <a:endParaRPr lang="en-US" dirty="0"/>
          </a:p>
          <a:p>
            <a:r>
              <a:rPr lang="en-US" dirty="0"/>
              <a:t>Azure REST Storage API</a:t>
            </a:r>
          </a:p>
          <a:p>
            <a:r>
              <a:rPr lang="en-US" dirty="0"/>
              <a:t>Storage Client Library (.NET)</a:t>
            </a:r>
          </a:p>
          <a:p>
            <a:r>
              <a:rPr lang="en-US" dirty="0"/>
              <a:t>Azure Windows PowerShell cmdlets</a:t>
            </a:r>
          </a:p>
          <a:p>
            <a:r>
              <a:rPr lang="en-US" dirty="0"/>
              <a:t>Using Windows Azure storage Explorer</a:t>
            </a:r>
          </a:p>
          <a:p>
            <a:pPr lvl="1"/>
            <a:r>
              <a:rPr lang="en-US" dirty="0">
                <a:hlinkClick r:id="rId3"/>
              </a:rPr>
              <a:t>https://azurestorageexplorer.codeplex.com/</a:t>
            </a:r>
            <a:r>
              <a:rPr lang="en-US" dirty="0"/>
              <a:t> </a:t>
            </a:r>
          </a:p>
          <a:p>
            <a:r>
              <a:rPr lang="en-US" sz="2600" dirty="0"/>
              <a:t>3</a:t>
            </a:r>
            <a:r>
              <a:rPr lang="en-US" sz="2600" baseline="30000" dirty="0"/>
              <a:t>rd</a:t>
            </a:r>
            <a:r>
              <a:rPr lang="en-US" sz="2600" dirty="0"/>
              <a:t> Party - e.g. CloudBerry Azure Storage Explorer</a:t>
            </a:r>
          </a:p>
          <a:p>
            <a:pPr lvl="1"/>
            <a:r>
              <a:rPr lang="en-US" sz="2000" dirty="0">
                <a:hlinkClick r:id="rId4"/>
              </a:rPr>
              <a:t>http://www.cloudberrylab.com/free-microsoft-azure-explorer.aspx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73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CDN using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storage can be used to create a CDN</a:t>
            </a:r>
          </a:p>
          <a:p>
            <a:pPr lvl="1"/>
            <a:r>
              <a:rPr lang="en-US" dirty="0"/>
              <a:t>CDN = Content Delivery Network</a:t>
            </a:r>
          </a:p>
          <a:p>
            <a:pPr lvl="1"/>
            <a:r>
              <a:rPr lang="en-US" dirty="0"/>
              <a:t>CDN distributes content across geographical regions</a:t>
            </a:r>
          </a:p>
          <a:p>
            <a:pPr lvl="1"/>
            <a:r>
              <a:rPr lang="en-US" dirty="0"/>
              <a:t>Used to distribute static files (e.g. images, CSS, etc.)</a:t>
            </a:r>
          </a:p>
          <a:p>
            <a:pPr lvl="1"/>
            <a:r>
              <a:rPr lang="en-US" dirty="0"/>
              <a:t>Users download CDN content with lower latency levels</a:t>
            </a:r>
          </a:p>
        </p:txBody>
      </p:sp>
    </p:spTree>
    <p:extLst>
      <p:ext uri="{BB962C8B-B14F-4D97-AF65-F5344CB8AC3E}">
        <p14:creationId xmlns:p14="http://schemas.microsoft.com/office/powerpoint/2010/main" val="26808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Blob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Blob Hierarchies</a:t>
            </a:r>
          </a:p>
          <a:p>
            <a:r>
              <a:rPr lang="en-US" dirty="0"/>
              <a:t>Using metadata with blobs and containers</a:t>
            </a:r>
          </a:p>
          <a:p>
            <a:pPr lvl="1"/>
            <a:r>
              <a:rPr lang="en-US" dirty="0"/>
              <a:t>Metadata can be read and or written to blobs</a:t>
            </a:r>
          </a:p>
          <a:p>
            <a:pPr lvl="1"/>
            <a:r>
              <a:rPr lang="en-US" dirty="0"/>
              <a:t>Metadata can be read and or written to containers</a:t>
            </a:r>
          </a:p>
        </p:txBody>
      </p:sp>
    </p:spTree>
    <p:extLst>
      <p:ext uri="{BB962C8B-B14F-4D97-AF65-F5344CB8AC3E}">
        <p14:creationId xmlns:p14="http://schemas.microsoft.com/office/powerpoint/2010/main" val="142026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provide SMB-style file shares</a:t>
            </a:r>
          </a:p>
          <a:p>
            <a:pPr lvl="1"/>
            <a:r>
              <a:rPr lang="en-US" dirty="0"/>
              <a:t>Not too important for developers</a:t>
            </a:r>
          </a:p>
          <a:p>
            <a:pPr lvl="1"/>
            <a:r>
              <a:rPr lang="en-US" dirty="0"/>
              <a:t>For legacy application that use local-mapped drives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19876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>
    <SharedWithUsers xmlns="7c797a3d-03eb-4d3c-be85-16d2b083e41f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5C66E64744B4EBDF83E18D5BE3570" ma:contentTypeVersion="2" ma:contentTypeDescription="Create a new document." ma:contentTypeScope="" ma:versionID="8194b865fee850dbf0034213c33a0c27">
  <xsd:schema xmlns:xsd="http://www.w3.org/2001/XMLSchema" xmlns:xs="http://www.w3.org/2001/XMLSchema" xmlns:p="http://schemas.microsoft.com/office/2006/metadata/properties" xmlns:ns2="7c797a3d-03eb-4d3c-be85-16d2b083e41f" targetNamespace="http://schemas.microsoft.com/office/2006/metadata/properties" ma:root="true" ma:fieldsID="fc29e25cffe643e46e3e73e307edf536" ns2:_="">
    <xsd:import namespace="7c797a3d-03eb-4d3c-be85-16d2b083e4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97a3d-03eb-4d3c-be85-16d2b083e4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7c797a3d-03eb-4d3c-be85-16d2b083e41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BF3018-CB75-4188-9EA6-EC92BDAE1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797a3d-03eb-4d3c-be85-16d2b083e4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21647</TotalTime>
  <Words>337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Lucida Console</vt:lpstr>
      <vt:lpstr>Wingdings</vt:lpstr>
      <vt:lpstr>CPT_Wave15</vt:lpstr>
      <vt:lpstr>Azure Storage</vt:lpstr>
      <vt:lpstr>Agenda</vt:lpstr>
      <vt:lpstr>Storage Accounts</vt:lpstr>
      <vt:lpstr>Blob Storage</vt:lpstr>
      <vt:lpstr>Blob Types</vt:lpstr>
      <vt:lpstr>Tools for Uploading &amp; Downloading Blobs</vt:lpstr>
      <vt:lpstr>Creating a CDN using Blob Storage</vt:lpstr>
      <vt:lpstr>Other Blob Features</vt:lpstr>
      <vt:lpstr>Azure File Storage</vt:lpstr>
      <vt:lpstr>Azure Storage Tables</vt:lpstr>
      <vt:lpstr>Azure Storage Queue</vt:lpstr>
      <vt:lpstr>Shared Access Signatures</vt:lpstr>
      <vt:lpstr>Monitor Storage Access</vt:lpstr>
      <vt:lpstr>Implement SQL Azure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Ted Pattison</dc:creator>
  <cp:lastModifiedBy>Ted Pattison</cp:lastModifiedBy>
  <cp:revision>360</cp:revision>
  <dcterms:created xsi:type="dcterms:W3CDTF">2012-04-13T19:17:02Z</dcterms:created>
  <dcterms:modified xsi:type="dcterms:W3CDTF">2016-06-30T13:53:37Z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0x010100BAF5C66E64744B4EBDF83E18D5BE3570</vt:lpwstr>
  </property>
</Properties>
</file>