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5"/>
  </p:sldMasterIdLst>
  <p:notesMasterIdLst>
    <p:notesMasterId r:id="rId21"/>
  </p:notesMasterIdLst>
  <p:handoutMasterIdLst>
    <p:handoutMasterId r:id="rId22"/>
  </p:handoutMasterIdLst>
  <p:sldIdLst>
    <p:sldId id="279" r:id="rId6"/>
    <p:sldId id="354" r:id="rId7"/>
    <p:sldId id="366" r:id="rId8"/>
    <p:sldId id="367" r:id="rId9"/>
    <p:sldId id="368" r:id="rId10"/>
    <p:sldId id="369" r:id="rId11"/>
    <p:sldId id="355" r:id="rId12"/>
    <p:sldId id="356" r:id="rId13"/>
    <p:sldId id="357" r:id="rId14"/>
    <p:sldId id="358" r:id="rId15"/>
    <p:sldId id="359" r:id="rId16"/>
    <p:sldId id="360" r:id="rId17"/>
    <p:sldId id="361" r:id="rId18"/>
    <p:sldId id="362" r:id="rId19"/>
    <p:sldId id="365" r:id="rId2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227" autoAdjust="0"/>
    <p:restoredTop sz="82641" autoAdjust="0"/>
  </p:normalViewPr>
  <p:slideViewPr>
    <p:cSldViewPr>
      <p:cViewPr varScale="1">
        <p:scale>
          <a:sx n="75" d="100"/>
          <a:sy n="75" d="100"/>
        </p:scale>
        <p:origin x="1267" y="86"/>
      </p:cViewPr>
      <p:guideLst>
        <p:guide orient="horz" pos="2160"/>
        <p:guide pos="2880"/>
      </p:guideLst>
    </p:cSldViewPr>
  </p:slideViewPr>
  <p:notesTextViewPr>
    <p:cViewPr>
      <p:scale>
        <a:sx n="150" d="100"/>
        <a:sy n="150" d="100"/>
      </p:scale>
      <p:origin x="0" y="0"/>
    </p:cViewPr>
  </p:notesTextViewPr>
  <p:sorterViewPr>
    <p:cViewPr varScale="1">
      <p:scale>
        <a:sx n="100" d="100"/>
        <a:sy n="100" d="100"/>
      </p:scale>
      <p:origin x="0" y="-192"/>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a:t>© 2010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Although Azure Functions</a:t>
            </a:r>
            <a:r>
              <a:rPr lang="en-US" sz="1200" kern="1200" baseline="0" dirty="0">
                <a:solidFill>
                  <a:schemeClr val="tx1"/>
                </a:solidFill>
                <a:effectLst/>
                <a:latin typeface="+mn-lt"/>
                <a:ea typeface="+mn-ea"/>
                <a:cs typeface="+mn-cs"/>
              </a:rPr>
              <a:t> can be created from scratch”, the Azure Portal exposes a large number of ever-growing templates to help get developers started. These templates are typically designed with specific triggers in mind, such as a Blob Storage event, or a GitHub </a:t>
            </a:r>
            <a:r>
              <a:rPr lang="en-US" sz="1200" kern="1200" baseline="0" dirty="0" err="1">
                <a:solidFill>
                  <a:schemeClr val="tx1"/>
                </a:solidFill>
                <a:effectLst/>
                <a:latin typeface="+mn-lt"/>
                <a:ea typeface="+mn-ea"/>
                <a:cs typeface="+mn-cs"/>
              </a:rPr>
              <a:t>webhook</a:t>
            </a:r>
            <a:r>
              <a:rPr lang="en-US" sz="1200" kern="1200" baseline="0" dirty="0">
                <a:solidFill>
                  <a:schemeClr val="tx1"/>
                </a:solidFill>
                <a:effectLst/>
                <a:latin typeface="+mn-lt"/>
                <a:ea typeface="+mn-ea"/>
                <a:cs typeface="+mn-cs"/>
              </a:rPr>
              <a:t> event. Templates can easily form the basis for robust function creation, and are really designed just to get a developer started.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119197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Timer</a:t>
            </a:r>
            <a:r>
              <a:rPr lang="en-US" sz="1200" kern="1200" baseline="0" dirty="0">
                <a:solidFill>
                  <a:schemeClr val="tx1"/>
                </a:solidFill>
                <a:effectLst/>
                <a:latin typeface="+mn-lt"/>
                <a:ea typeface="+mn-ea"/>
                <a:cs typeface="+mn-cs"/>
              </a:rPr>
              <a:t> Functions are exactly what they sound like: Functions triggered by a specific time event. Timer Functions are perfect for clean up and maintenance processes and can easily be combined with other functions for more robust scenarios. Timer Functions us CRON expressions to configure schedules. It’s a good idea to get familiar with CRON syntax, but in the meantime there are a number of tools online to help you build CRON expressions.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877863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Data Processing Functions are triggered</a:t>
            </a:r>
            <a:r>
              <a:rPr lang="en-US" sz="1200" kern="1200" baseline="0" dirty="0">
                <a:solidFill>
                  <a:schemeClr val="tx1"/>
                </a:solidFill>
                <a:effectLst/>
                <a:latin typeface="+mn-lt"/>
                <a:ea typeface="+mn-ea"/>
                <a:cs typeface="+mn-cs"/>
              </a:rPr>
              <a:t> by activity in a datastore, such as a table, queue, or container.  Data Processing Functions also typically have both “in” and “out” parameters, meaning they can accept an object as a parameter, and then process information and then return another object from within the function. This is not the same as a “return” value, as most Azure Functions either return void, or an HTTP response such as “created”, “accepted”, or “OK”.</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3682801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Webhook</a:t>
            </a:r>
            <a:r>
              <a:rPr lang="en-US" sz="1200" kern="1200" baseline="0" dirty="0">
                <a:solidFill>
                  <a:schemeClr val="tx1"/>
                </a:solidFill>
                <a:effectLst/>
                <a:latin typeface="+mn-lt"/>
                <a:ea typeface="+mn-ea"/>
                <a:cs typeface="+mn-cs"/>
              </a:rPr>
              <a:t> and API Functions are designed to easily integrate with 3</a:t>
            </a:r>
            <a:r>
              <a:rPr lang="en-US" sz="1200" kern="1200" baseline="30000" dirty="0">
                <a:solidFill>
                  <a:schemeClr val="tx1"/>
                </a:solidFill>
                <a:effectLst/>
                <a:latin typeface="+mn-lt"/>
                <a:ea typeface="+mn-ea"/>
                <a:cs typeface="+mn-cs"/>
              </a:rPr>
              <a:t>rd</a:t>
            </a:r>
            <a:r>
              <a:rPr lang="en-US" sz="1200" kern="1200" baseline="0" dirty="0">
                <a:solidFill>
                  <a:schemeClr val="tx1"/>
                </a:solidFill>
                <a:effectLst/>
                <a:latin typeface="+mn-lt"/>
                <a:ea typeface="+mn-ea"/>
                <a:cs typeface="+mn-cs"/>
              </a:rPr>
              <a:t> party systems, like GitHub, Office 365, and especially Microsoft PowerApps. Since Webhook and API Functions are often exposed to external or legacy systems, they typically need CORS settings managed in order to “allow” external resources to “see” and execute the function. Most Azure Logic Apps leverage Webhook and API Functions directly.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3420114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 Azure</a:t>
            </a:r>
            <a:r>
              <a:rPr lang="en-US" sz="1200" kern="1200" baseline="0" dirty="0">
                <a:solidFill>
                  <a:schemeClr val="tx1"/>
                </a:solidFill>
                <a:effectLst/>
                <a:latin typeface="+mn-lt"/>
                <a:ea typeface="+mn-ea"/>
                <a:cs typeface="+mn-cs"/>
              </a:rPr>
              <a:t> Function is really a group of a few files that work in harmony. All actual function logic resides in a “Run” file written in a language of choice. A “Project” file is similar to a project file in other technologies such as .NET Core or Universal Windows Platform and contains “secondary” assembly references such as NuGet packages. Finally a “Function” file contains information about triggers and parameters, such as locations of Storage Queue connection strings and whether the parameter is design as an “in”, “out” or “bi-directional”. Optionally, additional configuration is also found in the Function App Settings such as an API Key or database connection string.</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3775512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609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t>Microsoft Tech Summit FY17</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12/13/2017 8:26 AM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4094962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400C77-98DD-41D6-BDE7-5E20B890E765}"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176222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400C77-98DD-41D6-BDE7-5E20B890E765}"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326772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834E39C7-B244-4AD1-BF37-284BD542741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9774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Functions are part of the Azure Web + Mobile suite of</a:t>
            </a:r>
            <a:r>
              <a:rPr lang="en-US" sz="1200" kern="1200" baseline="0" dirty="0">
                <a:solidFill>
                  <a:schemeClr val="tx1"/>
                </a:solidFill>
                <a:effectLst/>
                <a:latin typeface="+mn-lt"/>
                <a:ea typeface="+mn-ea"/>
                <a:cs typeface="+mn-cs"/>
              </a:rPr>
              <a:t> App Services and are designed to enable the creation of small pieces of meaningful, reusable methods, easily shared across services. These serverless, event-driven methods are often referred to as “nanoservices” due to their small size. Although an Azure Function can contain quite a bit of code, they are typically designed to serve a single purpose, and respond to events in connected services.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2588449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Functions</a:t>
            </a:r>
            <a:r>
              <a:rPr lang="en-US" sz="1200" kern="1200" baseline="0" dirty="0">
                <a:solidFill>
                  <a:schemeClr val="tx1"/>
                </a:solidFill>
                <a:effectLst/>
                <a:latin typeface="+mn-lt"/>
                <a:ea typeface="+mn-ea"/>
                <a:cs typeface="+mn-cs"/>
              </a:rPr>
              <a:t> can be created in most common development and scripting languages, and can be “triggered” by events in other Azure App Services, such as Web, Mobile, Logic, and API apps. Azure Functions can also be exposed via HTTP URL schemes for easy integration into legacy systems.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1223914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Azure Functions are “event-driven” meaning they run based on associated</a:t>
            </a:r>
            <a:r>
              <a:rPr lang="en-US" sz="1200" kern="1200" baseline="0" dirty="0">
                <a:solidFill>
                  <a:schemeClr val="tx1"/>
                </a:solidFill>
                <a:effectLst/>
                <a:latin typeface="+mn-lt"/>
                <a:ea typeface="+mn-ea"/>
                <a:cs typeface="+mn-cs"/>
              </a:rPr>
              <a:t> and configure events, or “triggers”. For example an Azure Function could be triggered by a simple timer, such as running a process once every 24-hours, or triggered by an event in a document management system, such as when a new document is uploaded to a SharePoint library. Azure Functions can also respond to Azure-specific events, such as an image added to a Storage Blob or a notification arriving in a Message Queue. </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8749978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a:t>Module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1894"/>
            <a:ext cx="8060249" cy="609398"/>
          </a:xfrm>
        </p:spPr>
        <p:txBody>
          <a:bodyPr anchor="b" anchorCtr="0">
            <a:noAutofit/>
          </a:bodyPr>
          <a:lstStyle>
            <a:lvl1pPr>
              <a:defRPr sz="3001">
                <a:gradFill flip="none" rotWithShape="1">
                  <a:gsLst>
                    <a:gs pos="37000">
                      <a:schemeClr val="bg2"/>
                    </a:gs>
                    <a:gs pos="99000">
                      <a:schemeClr val="bg2"/>
                    </a:gs>
                  </a:gsLst>
                  <a:lin ang="5400000" scaled="0"/>
                  <a:tileRect/>
                </a:gradFill>
              </a:defRPr>
            </a:lvl1pPr>
          </a:lstStyle>
          <a:p>
            <a:r>
              <a:rPr lang="en-US"/>
              <a:t>Click to edit Master title style</a:t>
            </a:r>
            <a:endParaRPr lang="en-US" dirty="0"/>
          </a:p>
        </p:txBody>
      </p:sp>
      <p:sp>
        <p:nvSpPr>
          <p:cNvPr id="8" name="Rectangle 7"/>
          <p:cNvSpPr/>
          <p:nvPr userDrawn="1"/>
        </p:nvSpPr>
        <p:spPr bwMode="gray">
          <a:xfrm flipV="1">
            <a:off x="456129" y="6476999"/>
            <a:ext cx="8231743"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userDrawn="1"/>
        </p:nvSpPr>
        <p:spPr bwMode="gray">
          <a:xfrm>
            <a:off x="0" y="1217029"/>
            <a:ext cx="8687871"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 Placeholder 4"/>
          <p:cNvSpPr>
            <a:spLocks noGrp="1"/>
          </p:cNvSpPr>
          <p:nvPr>
            <p:ph type="body" sz="quarter" idx="10"/>
          </p:nvPr>
        </p:nvSpPr>
        <p:spPr>
          <a:xfrm>
            <a:off x="570457" y="1524000"/>
            <a:ext cx="8060250" cy="1775871"/>
          </a:xfrm>
        </p:spPr>
        <p:txBody>
          <a:bodyPr/>
          <a:lstStyle>
            <a:lvl1pPr marL="304881" indent="-304881">
              <a:defRPr sz="2101">
                <a:gradFill>
                  <a:gsLst>
                    <a:gs pos="0">
                      <a:schemeClr val="tx1"/>
                    </a:gs>
                    <a:gs pos="86000">
                      <a:schemeClr val="tx1"/>
                    </a:gs>
                  </a:gsLst>
                  <a:lin ang="5400000" scaled="0"/>
                </a:gradFill>
                <a:latin typeface="+mn-lt"/>
              </a:defRPr>
            </a:lvl1pPr>
            <a:lvl2pPr>
              <a:defRPr sz="1800">
                <a:gradFill>
                  <a:gsLst>
                    <a:gs pos="0">
                      <a:schemeClr val="tx1"/>
                    </a:gs>
                    <a:gs pos="86000">
                      <a:schemeClr val="tx1"/>
                    </a:gs>
                  </a:gsLst>
                  <a:lin ang="5400000" scaled="0"/>
                </a:gradFill>
                <a:latin typeface="+mn-lt"/>
              </a:defRPr>
            </a:lvl2pPr>
            <a:lvl3pPr marL="903926" indent="-262007">
              <a:defRPr sz="1500">
                <a:gradFill>
                  <a:gsLst>
                    <a:gs pos="0">
                      <a:schemeClr val="tx1"/>
                    </a:gs>
                    <a:gs pos="86000">
                      <a:schemeClr val="tx1"/>
                    </a:gs>
                  </a:gsLst>
                  <a:lin ang="5400000" scaled="0"/>
                </a:gradFill>
                <a:latin typeface="+mn-lt"/>
              </a:defRPr>
            </a:lvl3pPr>
            <a:lvl4pPr marL="1154024" indent="-209606">
              <a:defRPr sz="1350">
                <a:gradFill>
                  <a:gsLst>
                    <a:gs pos="0">
                      <a:schemeClr val="tx1"/>
                    </a:gs>
                    <a:gs pos="86000">
                      <a:schemeClr val="tx1"/>
                    </a:gs>
                  </a:gsLst>
                  <a:lin ang="5400000" scaled="0"/>
                </a:gradFill>
                <a:latin typeface="+mn-lt"/>
              </a:defRPr>
            </a:lvl4pPr>
            <a:lvl5pPr marL="1416031" indent="-211988">
              <a:defRPr sz="1350">
                <a:gradFill>
                  <a:gsLst>
                    <a:gs pos="0">
                      <a:schemeClr val="tx1"/>
                    </a:gs>
                    <a:gs pos="86000">
                      <a:schemeClr val="tx1"/>
                    </a:gs>
                  </a:gsLst>
                  <a:lin ang="5400000" scaled="0"/>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95825357"/>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7799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9"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1" r:id="rId6"/>
    <p:sldLayoutId id="2147483662" r:id="rId7"/>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s://azure.microsoft.com/en-us/services/bot-service/" TargetMode="External"/><Relationship Id="rId13" Type="http://schemas.openxmlformats.org/officeDocument/2006/relationships/image" Target="../media/image11.png"/><Relationship Id="rId3" Type="http://schemas.openxmlformats.org/officeDocument/2006/relationships/hyperlink" Target="https://azure.microsoft.com/en-us/services/cosmos-db/" TargetMode="External"/><Relationship Id="rId7" Type="http://schemas.openxmlformats.org/officeDocument/2006/relationships/image" Target="../media/image8.png"/><Relationship Id="rId12" Type="http://schemas.openxmlformats.org/officeDocument/2006/relationships/hyperlink" Target="https://azure.microsoft.com/en-us/services/event-grid/" TargetMode="External"/><Relationship Id="rId17" Type="http://schemas.openxmlformats.org/officeDocument/2006/relationships/image" Target="../media/image14.png"/><Relationship Id="rId2" Type="http://schemas.openxmlformats.org/officeDocument/2006/relationships/notesSlide" Target="../notesSlides/notesSlide6.xml"/><Relationship Id="rId16"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hyperlink" Target="https://azure.microsoft.com/en-us/services/storage/?v=16.50" TargetMode="External"/><Relationship Id="rId11" Type="http://schemas.openxmlformats.org/officeDocument/2006/relationships/image" Target="../media/image10.png"/><Relationship Id="rId5" Type="http://schemas.microsoft.com/office/2007/relationships/hdphoto" Target="../media/hdphoto1.wdp"/><Relationship Id="rId15" Type="http://schemas.openxmlformats.org/officeDocument/2006/relationships/image" Target="../media/image12.png"/><Relationship Id="rId10" Type="http://schemas.openxmlformats.org/officeDocument/2006/relationships/hyperlink" Target="https://azure.microsoft.com/en-us/services/stream-analytics/" TargetMode="External"/><Relationship Id="rId4" Type="http://schemas.openxmlformats.org/officeDocument/2006/relationships/image" Target="../media/image7.png"/><Relationship Id="rId9" Type="http://schemas.openxmlformats.org/officeDocument/2006/relationships/image" Target="../media/image9.png"/><Relationship Id="rId14" Type="http://schemas.openxmlformats.org/officeDocument/2006/relationships/hyperlink" Target="https://azure.microsoft.com/en-us/services/active-directory/"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400" dirty="0"/>
              <a:t>Developing with Azure Functions</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App Templates</a:t>
            </a:r>
          </a:p>
        </p:txBody>
      </p:sp>
      <p:sp>
        <p:nvSpPr>
          <p:cNvPr id="3" name="Content Placeholder 2"/>
          <p:cNvSpPr>
            <a:spLocks noGrp="1"/>
          </p:cNvSpPr>
          <p:nvPr>
            <p:ph idx="1"/>
          </p:nvPr>
        </p:nvSpPr>
        <p:spPr/>
        <p:txBody>
          <a:bodyPr>
            <a:normAutofit/>
          </a:bodyPr>
          <a:lstStyle/>
          <a:p>
            <a:pPr marL="0" indent="0">
              <a:buNone/>
            </a:pPr>
            <a:r>
              <a:rPr lang="en-US" sz="2400" dirty="0"/>
              <a:t>Function App templates are categorized into general areas of Timer, Data Processing, and </a:t>
            </a:r>
            <a:r>
              <a:rPr lang="en-US" sz="2400" dirty="0" err="1"/>
              <a:t>Webhook</a:t>
            </a:r>
            <a:r>
              <a:rPr lang="en-US" sz="2400" dirty="0"/>
              <a:t> &amp; API</a:t>
            </a:r>
          </a:p>
          <a:p>
            <a:pPr marL="0" indent="0">
              <a:buNone/>
            </a:pPr>
            <a:endParaRPr lang="en-US" sz="2400" dirty="0"/>
          </a:p>
        </p:txBody>
      </p:sp>
      <p:pic>
        <p:nvPicPr>
          <p:cNvPr id="4" name="Picture 3"/>
          <p:cNvPicPr>
            <a:picLocks noChangeAspect="1"/>
          </p:cNvPicPr>
          <p:nvPr/>
        </p:nvPicPr>
        <p:blipFill>
          <a:blip r:embed="rId3"/>
          <a:stretch>
            <a:fillRect/>
          </a:stretch>
        </p:blipFill>
        <p:spPr>
          <a:xfrm>
            <a:off x="2809835" y="2438400"/>
            <a:ext cx="5762665" cy="3546847"/>
          </a:xfrm>
          <a:prstGeom prst="rect">
            <a:avLst/>
          </a:prstGeom>
          <a:ln>
            <a:solidFill>
              <a:schemeClr val="tx1">
                <a:lumMod val="50000"/>
                <a:lumOff val="50000"/>
              </a:schemeClr>
            </a:solidFill>
          </a:ln>
        </p:spPr>
      </p:pic>
      <p:sp>
        <p:nvSpPr>
          <p:cNvPr id="5" name="Content Placeholder 2"/>
          <p:cNvSpPr txBox="1">
            <a:spLocks/>
          </p:cNvSpPr>
          <p:nvPr/>
        </p:nvSpPr>
        <p:spPr>
          <a:xfrm>
            <a:off x="257135" y="2667000"/>
            <a:ext cx="2362200" cy="2895599"/>
          </a:xfrm>
          <a:prstGeom prst="rect">
            <a:avLst/>
          </a:prstGeom>
          <a:ln>
            <a:solidFill>
              <a:schemeClr val="tx1">
                <a:lumMod val="50000"/>
                <a:lumOff val="50000"/>
              </a:schemeClr>
            </a:solidFill>
          </a:ln>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5541" indent="-257175"/>
            <a:r>
              <a:rPr lang="en-US" sz="1200" dirty="0" err="1"/>
              <a:t>BlobTrigger</a:t>
            </a:r>
            <a:endParaRPr lang="en-US" sz="1200" dirty="0"/>
          </a:p>
          <a:p>
            <a:pPr marL="515541" indent="-257175"/>
            <a:r>
              <a:rPr lang="en-US" sz="1200" dirty="0" err="1"/>
              <a:t>EventHubTrigger</a:t>
            </a:r>
            <a:endParaRPr lang="en-US" sz="1200" dirty="0"/>
          </a:p>
          <a:p>
            <a:pPr marL="515541" indent="-257175"/>
            <a:r>
              <a:rPr lang="en-US" sz="1200" dirty="0"/>
              <a:t>Generic </a:t>
            </a:r>
            <a:r>
              <a:rPr lang="en-US" sz="1200" dirty="0" err="1"/>
              <a:t>webhook</a:t>
            </a:r>
            <a:endParaRPr lang="en-US" sz="1200" dirty="0"/>
          </a:p>
          <a:p>
            <a:pPr marL="515541" indent="-257175"/>
            <a:r>
              <a:rPr lang="en-US" sz="1200" dirty="0"/>
              <a:t>GitHub </a:t>
            </a:r>
            <a:r>
              <a:rPr lang="en-US" sz="1200" dirty="0" err="1"/>
              <a:t>webhook</a:t>
            </a:r>
            <a:endParaRPr lang="en-US" sz="1200" dirty="0"/>
          </a:p>
          <a:p>
            <a:pPr marL="515541" indent="-257175"/>
            <a:r>
              <a:rPr lang="en-US" sz="1200" dirty="0" err="1"/>
              <a:t>HTTPTrigger</a:t>
            </a:r>
            <a:endParaRPr lang="en-US" sz="1200" dirty="0"/>
          </a:p>
          <a:p>
            <a:pPr marL="515541" indent="-257175"/>
            <a:r>
              <a:rPr lang="en-US" sz="1200" dirty="0" err="1"/>
              <a:t>QueueTrigger</a:t>
            </a:r>
            <a:endParaRPr lang="en-US" sz="1200" dirty="0"/>
          </a:p>
          <a:p>
            <a:pPr marL="515541" indent="-257175"/>
            <a:r>
              <a:rPr lang="en-US" sz="1200" dirty="0" err="1"/>
              <a:t>ServiceBusQueueTrigger</a:t>
            </a:r>
            <a:endParaRPr lang="en-US" sz="1200" dirty="0"/>
          </a:p>
          <a:p>
            <a:pPr marL="515541" indent="-257175"/>
            <a:r>
              <a:rPr lang="en-US" sz="1200" dirty="0" err="1"/>
              <a:t>ServiceBusTopicTrigger</a:t>
            </a:r>
            <a:endParaRPr lang="en-US" sz="1200" dirty="0"/>
          </a:p>
          <a:p>
            <a:pPr marL="515541" indent="-257175"/>
            <a:r>
              <a:rPr lang="en-US" sz="1200" dirty="0" err="1"/>
              <a:t>TimerTrigger</a:t>
            </a:r>
            <a:endParaRPr lang="en-US" sz="1200" dirty="0"/>
          </a:p>
          <a:p>
            <a:pPr marL="515541" indent="-257175"/>
            <a:r>
              <a:rPr lang="en-US" sz="1200" dirty="0"/>
              <a:t>Blank &amp; Experimental</a:t>
            </a:r>
          </a:p>
        </p:txBody>
      </p:sp>
    </p:spTree>
    <p:extLst>
      <p:ext uri="{BB962C8B-B14F-4D97-AF65-F5344CB8AC3E}">
        <p14:creationId xmlns:p14="http://schemas.microsoft.com/office/powerpoint/2010/main" val="2521880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 Function Apps</a:t>
            </a:r>
          </a:p>
        </p:txBody>
      </p:sp>
      <p:sp>
        <p:nvSpPr>
          <p:cNvPr id="3" name="Content Placeholder 2"/>
          <p:cNvSpPr>
            <a:spLocks noGrp="1"/>
          </p:cNvSpPr>
          <p:nvPr>
            <p:ph idx="1"/>
          </p:nvPr>
        </p:nvSpPr>
        <p:spPr/>
        <p:txBody>
          <a:bodyPr>
            <a:normAutofit fontScale="92500"/>
          </a:bodyPr>
          <a:lstStyle/>
          <a:p>
            <a:pPr marL="515541" indent="-257175"/>
            <a:r>
              <a:rPr lang="en-US" dirty="0"/>
              <a:t>Run at explicitly specified intervals</a:t>
            </a:r>
          </a:p>
          <a:p>
            <a:pPr marL="850503" lvl="1" indent="-257175"/>
            <a:r>
              <a:rPr lang="en-US" dirty="0"/>
              <a:t>Example interval: every day at 2:00 am </a:t>
            </a:r>
          </a:p>
          <a:p>
            <a:pPr marL="850503" lvl="1" indent="-257175"/>
            <a:r>
              <a:rPr lang="en-US" dirty="0"/>
              <a:t>Intervals defined using CRON expressions</a:t>
            </a:r>
            <a:br>
              <a:rPr lang="en-US" dirty="0"/>
            </a:br>
            <a:r>
              <a:rPr lang="en-US" sz="1400" b="1" dirty="0">
                <a:latin typeface="Lucida Console" panose="020B0609040504020204" pitchFamily="49" charset="0"/>
              </a:rPr>
              <a:t>"0 */5 * * * *"</a:t>
            </a:r>
            <a:r>
              <a:rPr lang="en-US" sz="1800" b="1" dirty="0"/>
              <a:t> </a:t>
            </a:r>
            <a:r>
              <a:rPr lang="en-US" sz="1400" dirty="0">
                <a:solidFill>
                  <a:schemeClr val="tx1">
                    <a:lumMod val="50000"/>
                    <a:lumOff val="50000"/>
                  </a:schemeClr>
                </a:solidFill>
              </a:rPr>
              <a:t> - (every 5 minutes)</a:t>
            </a:r>
            <a:endParaRPr lang="en-US" dirty="0">
              <a:solidFill>
                <a:schemeClr val="tx1">
                  <a:lumMod val="50000"/>
                  <a:lumOff val="50000"/>
                </a:schemeClr>
              </a:solidFill>
            </a:endParaRPr>
          </a:p>
          <a:p>
            <a:pPr marL="515541" indent="-257175"/>
            <a:r>
              <a:rPr lang="en-US" dirty="0"/>
              <a:t>What do you do with a timer app?</a:t>
            </a:r>
          </a:p>
          <a:p>
            <a:pPr marL="850503" lvl="1" indent="-257175"/>
            <a:r>
              <a:rPr lang="en-US" dirty="0"/>
              <a:t>Send information to other systems</a:t>
            </a:r>
          </a:p>
          <a:p>
            <a:pPr marL="850503" lvl="1" indent="-257175"/>
            <a:r>
              <a:rPr lang="en-US" dirty="0"/>
              <a:t>Write to logs</a:t>
            </a:r>
          </a:p>
          <a:p>
            <a:pPr marL="850503" lvl="1" indent="-257175"/>
            <a:r>
              <a:rPr lang="en-US" dirty="0"/>
              <a:t>Perform redundant cleanup and data management</a:t>
            </a:r>
          </a:p>
          <a:p>
            <a:pPr marL="850503" lvl="1" indent="-257175"/>
            <a:r>
              <a:rPr lang="en-US" dirty="0"/>
              <a:t>Check state of services</a:t>
            </a:r>
          </a:p>
        </p:txBody>
      </p:sp>
      <p:grpSp>
        <p:nvGrpSpPr>
          <p:cNvPr id="5" name="Group 4">
            <a:extLst>
              <a:ext uri="{FF2B5EF4-FFF2-40B4-BE49-F238E27FC236}">
                <a16:creationId xmlns:a16="http://schemas.microsoft.com/office/drawing/2014/main" id="{EE259B57-4110-49DC-9BB8-C09B17DD61D5}"/>
              </a:ext>
            </a:extLst>
          </p:cNvPr>
          <p:cNvGrpSpPr/>
          <p:nvPr/>
        </p:nvGrpSpPr>
        <p:grpSpPr>
          <a:xfrm>
            <a:off x="4800600" y="5006787"/>
            <a:ext cx="4214376" cy="1673227"/>
            <a:chOff x="6240725" y="1916792"/>
            <a:chExt cx="5733470" cy="2276351"/>
          </a:xfrm>
        </p:grpSpPr>
        <p:sp>
          <p:nvSpPr>
            <p:cNvPr id="6" name="Rectangle 5">
              <a:extLst>
                <a:ext uri="{FF2B5EF4-FFF2-40B4-BE49-F238E27FC236}">
                  <a16:creationId xmlns:a16="http://schemas.microsoft.com/office/drawing/2014/main" id="{A253F401-89AE-4339-B6A0-85290DAC17BC}"/>
                </a:ext>
              </a:extLst>
            </p:cNvPr>
            <p:cNvSpPr/>
            <p:nvPr/>
          </p:nvSpPr>
          <p:spPr bwMode="auto">
            <a:xfrm>
              <a:off x="6240725" y="1916792"/>
              <a:ext cx="5733470" cy="2276351"/>
            </a:xfrm>
            <a:prstGeom prst="rect">
              <a:avLst/>
            </a:prstGeom>
            <a:solidFill>
              <a:schemeClr val="bg1"/>
            </a:solidFill>
            <a:ln w="12700" cap="flat" cmpd="sng" algn="ctr">
              <a:solidFill>
                <a:schemeClr val="tx1"/>
              </a:solidFill>
              <a:prstDash val="solid"/>
              <a:headEnd type="none" w="med" len="med"/>
              <a:tailEnd type="none" w="med" len="med"/>
            </a:ln>
            <a:effectLst/>
          </p:spPr>
          <p:txBody>
            <a:bodyPr rot="0" spcFirstLastPara="0" vertOverflow="overflow" horzOverflow="overflow" vert="horz" wrap="square" lIns="134425" tIns="107540" rIns="134425" bIns="107540" numCol="1" spcCol="0" rtlCol="0" fromWordArt="0" anchor="t" anchorCtr="0" forceAA="0" compatLnSpc="1">
              <a:prstTxWarp prst="textNoShape">
                <a:avLst/>
              </a:prstTxWarp>
              <a:noAutofit/>
            </a:bodyPr>
            <a:lstStyle/>
            <a:p>
              <a:pPr defTabSz="671971">
                <a:defRPr/>
              </a:pPr>
              <a:r>
                <a:rPr lang="en-US" sz="1471" kern="0" dirty="0">
                  <a:gradFill>
                    <a:gsLst>
                      <a:gs pos="0">
                        <a:srgbClr val="0078D7"/>
                      </a:gs>
                      <a:gs pos="100000">
                        <a:srgbClr val="0078D7"/>
                      </a:gs>
                    </a:gsLst>
                    <a:lin ang="5400000" scaled="0"/>
                  </a:gradFill>
                  <a:latin typeface="Segoe UI Semilight"/>
                  <a:cs typeface="Segoe UI Semibold" panose="020B0702040204020203" pitchFamily="34" charset="0"/>
                </a:rPr>
                <a:t>Timer-based processing</a:t>
              </a:r>
            </a:p>
          </p:txBody>
        </p:sp>
        <p:sp>
          <p:nvSpPr>
            <p:cNvPr id="7" name="Rectangle 47">
              <a:extLst>
                <a:ext uri="{FF2B5EF4-FFF2-40B4-BE49-F238E27FC236}">
                  <a16:creationId xmlns:a16="http://schemas.microsoft.com/office/drawing/2014/main" id="{612E703F-FC00-427B-801D-30EB9B516874}"/>
                </a:ext>
              </a:extLst>
            </p:cNvPr>
            <p:cNvSpPr>
              <a:spLocks noChangeArrowheads="1"/>
            </p:cNvSpPr>
            <p:nvPr/>
          </p:nvSpPr>
          <p:spPr bwMode="auto">
            <a:xfrm>
              <a:off x="10889632" y="3774773"/>
              <a:ext cx="612809" cy="138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672100">
                <a:lnSpc>
                  <a:spcPct val="90000"/>
                </a:lnSpc>
                <a:defRPr/>
              </a:pPr>
              <a:r>
                <a:rPr lang="en-US" altLang="en-US" sz="735" kern="0" dirty="0">
                  <a:gradFill>
                    <a:gsLst>
                      <a:gs pos="0">
                        <a:srgbClr val="353535"/>
                      </a:gs>
                      <a:gs pos="100000">
                        <a:srgbClr val="353535"/>
                      </a:gs>
                    </a:gsLst>
                    <a:lin ang="16200000" scaled="1"/>
                  </a:gradFill>
                  <a:latin typeface="Segoe UI Semilight"/>
                  <a:cs typeface="Segoe UI Semibold" panose="020B0702040204020203" pitchFamily="34" charset="0"/>
                </a:rPr>
                <a:t>Clean table</a:t>
              </a:r>
            </a:p>
          </p:txBody>
        </p:sp>
        <p:sp>
          <p:nvSpPr>
            <p:cNvPr id="8" name="Rectangle 47">
              <a:extLst>
                <a:ext uri="{FF2B5EF4-FFF2-40B4-BE49-F238E27FC236}">
                  <a16:creationId xmlns:a16="http://schemas.microsoft.com/office/drawing/2014/main" id="{22376C7C-33F9-40ED-AB3D-210F1844660A}"/>
                </a:ext>
              </a:extLst>
            </p:cNvPr>
            <p:cNvSpPr>
              <a:spLocks noChangeArrowheads="1"/>
            </p:cNvSpPr>
            <p:nvPr/>
          </p:nvSpPr>
          <p:spPr bwMode="auto">
            <a:xfrm>
              <a:off x="6710205" y="3774773"/>
              <a:ext cx="444887" cy="2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672100">
                <a:lnSpc>
                  <a:spcPct val="90000"/>
                </a:lnSpc>
                <a:defRPr/>
              </a:pPr>
              <a:r>
                <a:rPr lang="en-US" altLang="en-US" sz="735" kern="0" dirty="0">
                  <a:gradFill>
                    <a:gsLst>
                      <a:gs pos="0">
                        <a:srgbClr val="353535"/>
                      </a:gs>
                      <a:gs pos="100000">
                        <a:srgbClr val="353535"/>
                      </a:gs>
                    </a:gsLst>
                    <a:lin ang="16200000" scaled="1"/>
                  </a:gradFill>
                  <a:latin typeface="Segoe UI Semilight"/>
                  <a:cs typeface="Segoe UI Semibold" panose="020B0702040204020203" pitchFamily="34" charset="0"/>
                </a:rPr>
                <a:t>Every 15</a:t>
              </a:r>
              <a:br>
                <a:rPr lang="en-US" altLang="en-US" sz="735" kern="0" dirty="0">
                  <a:gradFill>
                    <a:gsLst>
                      <a:gs pos="0">
                        <a:srgbClr val="353535"/>
                      </a:gs>
                      <a:gs pos="100000">
                        <a:srgbClr val="353535"/>
                      </a:gs>
                    </a:gsLst>
                    <a:lin ang="16200000" scaled="1"/>
                  </a:gradFill>
                  <a:latin typeface="Segoe UI Semilight"/>
                  <a:cs typeface="Segoe UI Semibold" panose="020B0702040204020203" pitchFamily="34" charset="0"/>
                </a:rPr>
              </a:br>
              <a:r>
                <a:rPr lang="en-US" altLang="en-US" sz="735" kern="0" dirty="0">
                  <a:gradFill>
                    <a:gsLst>
                      <a:gs pos="0">
                        <a:srgbClr val="353535"/>
                      </a:gs>
                      <a:gs pos="100000">
                        <a:srgbClr val="353535"/>
                      </a:gs>
                    </a:gsLst>
                    <a:lin ang="16200000" scaled="1"/>
                  </a:gradFill>
                  <a:latin typeface="Segoe UI Semilight"/>
                  <a:cs typeface="Segoe UI Semibold" panose="020B0702040204020203" pitchFamily="34" charset="0"/>
                </a:rPr>
                <a:t>minutes</a:t>
              </a:r>
            </a:p>
          </p:txBody>
        </p:sp>
        <p:cxnSp>
          <p:nvCxnSpPr>
            <p:cNvPr id="9" name="Straight Arrow Connector 8">
              <a:extLst>
                <a:ext uri="{FF2B5EF4-FFF2-40B4-BE49-F238E27FC236}">
                  <a16:creationId xmlns:a16="http://schemas.microsoft.com/office/drawing/2014/main" id="{5AE5C64D-CFB2-4F43-9156-D93BC28A4528}"/>
                </a:ext>
              </a:extLst>
            </p:cNvPr>
            <p:cNvCxnSpPr>
              <a:cxnSpLocks/>
            </p:cNvCxnSpPr>
            <p:nvPr/>
          </p:nvCxnSpPr>
          <p:spPr>
            <a:xfrm>
              <a:off x="7355130" y="3089583"/>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E773A567-FEC5-4D4D-8F2E-865E5F419A5D}"/>
                </a:ext>
              </a:extLst>
            </p:cNvPr>
            <p:cNvSpPr/>
            <p:nvPr/>
          </p:nvSpPr>
          <p:spPr bwMode="auto">
            <a:xfrm>
              <a:off x="7914489" y="2640283"/>
              <a:ext cx="2183095" cy="974190"/>
            </a:xfrm>
            <a:prstGeom prst="roundRect">
              <a:avLst>
                <a:gd name="adj" fmla="val 50000"/>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4425" tIns="107540" rIns="134425" bIns="107540" numCol="1" spcCol="0" rtlCol="0" fromWordArt="0" anchor="t" anchorCtr="0" forceAA="0" compatLnSpc="1">
              <a:prstTxWarp prst="textNoShape">
                <a:avLst/>
              </a:prstTxWarp>
              <a:noAutofit/>
            </a:bodyPr>
            <a:lstStyle/>
            <a:p>
              <a:pPr algn="ctr" defTabSz="685383" fontAlgn="base">
                <a:lnSpc>
                  <a:spcPct val="90000"/>
                </a:lnSpc>
                <a:spcBef>
                  <a:spcPct val="0"/>
                </a:spcBef>
                <a:spcAft>
                  <a:spcPct val="0"/>
                </a:spcAft>
                <a:defRPr/>
              </a:pPr>
              <a:endParaRPr lang="en-US" sz="1765"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1" name="Group 10">
              <a:extLst>
                <a:ext uri="{FF2B5EF4-FFF2-40B4-BE49-F238E27FC236}">
                  <a16:creationId xmlns:a16="http://schemas.microsoft.com/office/drawing/2014/main" id="{72A568DF-4F46-46D6-8A67-2FB1488C16FC}"/>
                </a:ext>
              </a:extLst>
            </p:cNvPr>
            <p:cNvGrpSpPr/>
            <p:nvPr/>
          </p:nvGrpSpPr>
          <p:grpSpPr>
            <a:xfrm>
              <a:off x="7917950" y="2524829"/>
              <a:ext cx="452260" cy="417074"/>
              <a:chOff x="7989965" y="5173839"/>
              <a:chExt cx="308230" cy="284249"/>
            </a:xfrm>
          </p:grpSpPr>
          <p:sp>
            <p:nvSpPr>
              <p:cNvPr id="96" name="Rectangle 95">
                <a:extLst>
                  <a:ext uri="{FF2B5EF4-FFF2-40B4-BE49-F238E27FC236}">
                    <a16:creationId xmlns:a16="http://schemas.microsoft.com/office/drawing/2014/main" id="{C6F6CA53-EF52-4A5C-8C02-F49C0E11F69C}"/>
                  </a:ext>
                </a:extLst>
              </p:cNvPr>
              <p:cNvSpPr/>
              <p:nvPr/>
            </p:nvSpPr>
            <p:spPr bwMode="auto">
              <a:xfrm rot="2791835">
                <a:off x="8049962" y="5214759"/>
                <a:ext cx="187231" cy="194497"/>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25" tIns="107540" rIns="134425" bIns="107540" numCol="1" spcCol="0" rtlCol="0" fromWordArt="0" anchor="t" anchorCtr="0" forceAA="0" compatLnSpc="1">
                <a:prstTxWarp prst="textNoShape">
                  <a:avLst/>
                </a:prstTxWarp>
                <a:noAutofit/>
              </a:bodyPr>
              <a:lstStyle/>
              <a:p>
                <a:pPr algn="ctr" defTabSz="685383" fontAlgn="base">
                  <a:lnSpc>
                    <a:spcPct val="90000"/>
                  </a:lnSpc>
                  <a:spcBef>
                    <a:spcPct val="0"/>
                  </a:spcBef>
                  <a:spcAft>
                    <a:spcPct val="0"/>
                  </a:spcAft>
                  <a:defRPr/>
                </a:pPr>
                <a:endParaRPr lang="en-US" sz="1765"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97" name="Group 96">
                <a:extLst>
                  <a:ext uri="{FF2B5EF4-FFF2-40B4-BE49-F238E27FC236}">
                    <a16:creationId xmlns:a16="http://schemas.microsoft.com/office/drawing/2014/main" id="{CEFD16B7-A2CF-4B0A-A4F0-31200B5A704C}"/>
                  </a:ext>
                </a:extLst>
              </p:cNvPr>
              <p:cNvGrpSpPr/>
              <p:nvPr/>
            </p:nvGrpSpPr>
            <p:grpSpPr>
              <a:xfrm>
                <a:off x="7989965" y="5173839"/>
                <a:ext cx="308230" cy="284249"/>
                <a:chOff x="7875624" y="5410159"/>
                <a:chExt cx="308230" cy="284249"/>
              </a:xfrm>
            </p:grpSpPr>
            <p:sp>
              <p:nvSpPr>
                <p:cNvPr id="98" name="Freeform 17">
                  <a:extLst>
                    <a:ext uri="{FF2B5EF4-FFF2-40B4-BE49-F238E27FC236}">
                      <a16:creationId xmlns:a16="http://schemas.microsoft.com/office/drawing/2014/main" id="{33A72D9E-47AC-42EE-B9E1-EE903DC99F3E}"/>
                    </a:ext>
                  </a:extLst>
                </p:cNvPr>
                <p:cNvSpPr>
                  <a:spLocks/>
                </p:cNvSpPr>
                <p:nvPr/>
              </p:nvSpPr>
              <p:spPr bwMode="auto">
                <a:xfrm>
                  <a:off x="7960264" y="5410159"/>
                  <a:ext cx="145298" cy="284249"/>
                </a:xfrm>
                <a:custGeom>
                  <a:avLst/>
                  <a:gdLst>
                    <a:gd name="T0" fmla="*/ 204 w 206"/>
                    <a:gd name="T1" fmla="*/ 0 h 403"/>
                    <a:gd name="T2" fmla="*/ 71 w 206"/>
                    <a:gd name="T3" fmla="*/ 0 h 403"/>
                    <a:gd name="T4" fmla="*/ 0 w 206"/>
                    <a:gd name="T5" fmla="*/ 201 h 403"/>
                    <a:gd name="T6" fmla="*/ 88 w 206"/>
                    <a:gd name="T7" fmla="*/ 204 h 403"/>
                    <a:gd name="T8" fmla="*/ 19 w 206"/>
                    <a:gd name="T9" fmla="*/ 403 h 403"/>
                    <a:gd name="T10" fmla="*/ 206 w 206"/>
                    <a:gd name="T11" fmla="*/ 135 h 403"/>
                    <a:gd name="T12" fmla="*/ 116 w 206"/>
                    <a:gd name="T13" fmla="*/ 135 h 403"/>
                    <a:gd name="T14" fmla="*/ 204 w 206"/>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3">
                      <a:moveTo>
                        <a:pt x="204" y="0"/>
                      </a:moveTo>
                      <a:lnTo>
                        <a:pt x="71" y="0"/>
                      </a:lnTo>
                      <a:lnTo>
                        <a:pt x="0" y="201"/>
                      </a:lnTo>
                      <a:lnTo>
                        <a:pt x="88" y="204"/>
                      </a:lnTo>
                      <a:lnTo>
                        <a:pt x="19" y="403"/>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662" kern="0">
                    <a:solidFill>
                      <a:sysClr val="windowText" lastClr="000000"/>
                    </a:solidFill>
                    <a:latin typeface="Calibri" panose="020F0502020204030204"/>
                  </a:endParaRPr>
                </a:p>
              </p:txBody>
            </p:sp>
            <p:grpSp>
              <p:nvGrpSpPr>
                <p:cNvPr id="99" name="Group 98">
                  <a:extLst>
                    <a:ext uri="{FF2B5EF4-FFF2-40B4-BE49-F238E27FC236}">
                      <a16:creationId xmlns:a16="http://schemas.microsoft.com/office/drawing/2014/main" id="{9A9601ED-F21B-40F4-8308-D560BDC1986E}"/>
                    </a:ext>
                  </a:extLst>
                </p:cNvPr>
                <p:cNvGrpSpPr/>
                <p:nvPr/>
              </p:nvGrpSpPr>
              <p:grpSpPr>
                <a:xfrm>
                  <a:off x="7875624" y="5410159"/>
                  <a:ext cx="308230" cy="284249"/>
                  <a:chOff x="7875624" y="5410159"/>
                  <a:chExt cx="308230" cy="284249"/>
                </a:xfrm>
              </p:grpSpPr>
              <p:sp>
                <p:nvSpPr>
                  <p:cNvPr id="100" name="Freeform 15">
                    <a:extLst>
                      <a:ext uri="{FF2B5EF4-FFF2-40B4-BE49-F238E27FC236}">
                        <a16:creationId xmlns:a16="http://schemas.microsoft.com/office/drawing/2014/main" id="{0D6BDF61-8AD3-4162-95DC-88A07D3B3C49}"/>
                      </a:ext>
                    </a:extLst>
                  </p:cNvPr>
                  <p:cNvSpPr>
                    <a:spLocks/>
                  </p:cNvSpPr>
                  <p:nvPr/>
                </p:nvSpPr>
                <p:spPr bwMode="auto">
                  <a:xfrm>
                    <a:off x="8084402" y="5461648"/>
                    <a:ext cx="99452" cy="177743"/>
                  </a:xfrm>
                  <a:custGeom>
                    <a:avLst/>
                    <a:gdLst>
                      <a:gd name="T0" fmla="*/ 58 w 60"/>
                      <a:gd name="T1" fmla="*/ 55 h 106"/>
                      <a:gd name="T2" fmla="*/ 58 w 60"/>
                      <a:gd name="T3" fmla="*/ 49 h 106"/>
                      <a:gd name="T4" fmla="*/ 49 w 60"/>
                      <a:gd name="T5" fmla="*/ 40 h 106"/>
                      <a:gd name="T6" fmla="*/ 9 w 60"/>
                      <a:gd name="T7" fmla="*/ 1 h 106"/>
                      <a:gd name="T8" fmla="*/ 3 w 60"/>
                      <a:gd name="T9" fmla="*/ 1 h 106"/>
                      <a:gd name="T10" fmla="*/ 3 w 60"/>
                      <a:gd name="T11" fmla="*/ 8 h 106"/>
                      <a:gd name="T12" fmla="*/ 45 w 60"/>
                      <a:gd name="T13" fmla="*/ 49 h 106"/>
                      <a:gd name="T14" fmla="*/ 45 w 60"/>
                      <a:gd name="T15" fmla="*/ 55 h 106"/>
                      <a:gd name="T16" fmla="*/ 2 w 60"/>
                      <a:gd name="T17" fmla="*/ 97 h 106"/>
                      <a:gd name="T18" fmla="*/ 2 w 60"/>
                      <a:gd name="T19" fmla="*/ 104 h 106"/>
                      <a:gd name="T20" fmla="*/ 9 w 60"/>
                      <a:gd name="T21" fmla="*/ 104 h 106"/>
                      <a:gd name="T22" fmla="*/ 48 w 60"/>
                      <a:gd name="T23" fmla="*/ 65 h 106"/>
                      <a:gd name="T24" fmla="*/ 48 w 60"/>
                      <a:gd name="T25" fmla="*/ 65 h 106"/>
                      <a:gd name="T26" fmla="*/ 58 w 60"/>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5"/>
                        </a:moveTo>
                        <a:cubicBezTo>
                          <a:pt x="60" y="53"/>
                          <a:pt x="59" y="50"/>
                          <a:pt x="58" y="49"/>
                        </a:cubicBezTo>
                        <a:cubicBezTo>
                          <a:pt x="49" y="40"/>
                          <a:pt x="49" y="40"/>
                          <a:pt x="49" y="40"/>
                        </a:cubicBezTo>
                        <a:cubicBezTo>
                          <a:pt x="9" y="1"/>
                          <a:pt x="9" y="1"/>
                          <a:pt x="9" y="1"/>
                        </a:cubicBezTo>
                        <a:cubicBezTo>
                          <a:pt x="8" y="0"/>
                          <a:pt x="5" y="0"/>
                          <a:pt x="3" y="1"/>
                        </a:cubicBezTo>
                        <a:cubicBezTo>
                          <a:pt x="1" y="3"/>
                          <a:pt x="1" y="6"/>
                          <a:pt x="3" y="8"/>
                        </a:cubicBezTo>
                        <a:cubicBezTo>
                          <a:pt x="45" y="49"/>
                          <a:pt x="45" y="49"/>
                          <a:pt x="45" y="49"/>
                        </a:cubicBezTo>
                        <a:cubicBezTo>
                          <a:pt x="46" y="50"/>
                          <a:pt x="46" y="53"/>
                          <a:pt x="45" y="55"/>
                        </a:cubicBezTo>
                        <a:cubicBezTo>
                          <a:pt x="2" y="97"/>
                          <a:pt x="2" y="97"/>
                          <a:pt x="2" y="97"/>
                        </a:cubicBezTo>
                        <a:cubicBezTo>
                          <a:pt x="0" y="99"/>
                          <a:pt x="0" y="102"/>
                          <a:pt x="2" y="104"/>
                        </a:cubicBezTo>
                        <a:cubicBezTo>
                          <a:pt x="4" y="106"/>
                          <a:pt x="7" y="105"/>
                          <a:pt x="9" y="104"/>
                        </a:cubicBezTo>
                        <a:cubicBezTo>
                          <a:pt x="48" y="65"/>
                          <a:pt x="48" y="65"/>
                          <a:pt x="48" y="65"/>
                        </a:cubicBezTo>
                        <a:cubicBezTo>
                          <a:pt x="48" y="65"/>
                          <a:pt x="48" y="65"/>
                          <a:pt x="48" y="65"/>
                        </a:cubicBezTo>
                        <a:lnTo>
                          <a:pt x="58" y="55"/>
                        </a:lnTo>
                        <a:close/>
                      </a:path>
                    </a:pathLst>
                  </a:custGeom>
                  <a:solidFill>
                    <a:schemeClr val="accent3"/>
                  </a:solidFill>
                  <a:ln>
                    <a:noFill/>
                  </a:ln>
                  <a:extLst/>
                </p:spPr>
                <p:txBody>
                  <a:bodyPr vert="horz" wrap="square" lIns="67213" tIns="33606" rIns="67213" bIns="33606" numCol="1" anchor="t" anchorCtr="0" compatLnSpc="1">
                    <a:prstTxWarp prst="textNoShape">
                      <a:avLst/>
                    </a:prstTxWarp>
                  </a:bodyPr>
                  <a:lstStyle/>
                  <a:p>
                    <a:pPr defTabSz="672100">
                      <a:defRPr/>
                    </a:pPr>
                    <a:endParaRPr lang="en-US" sz="662" kern="0">
                      <a:solidFill>
                        <a:sysClr val="windowText" lastClr="000000"/>
                      </a:solidFill>
                      <a:latin typeface="Calibri" panose="020F0502020204030204"/>
                    </a:endParaRPr>
                  </a:p>
                </p:txBody>
              </p:sp>
              <p:sp>
                <p:nvSpPr>
                  <p:cNvPr id="101" name="Freeform 16">
                    <a:extLst>
                      <a:ext uri="{FF2B5EF4-FFF2-40B4-BE49-F238E27FC236}">
                        <a16:creationId xmlns:a16="http://schemas.microsoft.com/office/drawing/2014/main" id="{C47F0282-1503-4C81-9AB4-0496459B89BF}"/>
                      </a:ext>
                    </a:extLst>
                  </p:cNvPr>
                  <p:cNvSpPr>
                    <a:spLocks/>
                  </p:cNvSpPr>
                  <p:nvPr/>
                </p:nvSpPr>
                <p:spPr bwMode="auto">
                  <a:xfrm>
                    <a:off x="7875624" y="5461648"/>
                    <a:ext cx="98041" cy="177743"/>
                  </a:xfrm>
                  <a:custGeom>
                    <a:avLst/>
                    <a:gdLst>
                      <a:gd name="T0" fmla="*/ 2 w 59"/>
                      <a:gd name="T1" fmla="*/ 55 h 106"/>
                      <a:gd name="T2" fmla="*/ 2 w 59"/>
                      <a:gd name="T3" fmla="*/ 49 h 106"/>
                      <a:gd name="T4" fmla="*/ 10 w 59"/>
                      <a:gd name="T5" fmla="*/ 40 h 106"/>
                      <a:gd name="T6" fmla="*/ 50 w 59"/>
                      <a:gd name="T7" fmla="*/ 1 h 106"/>
                      <a:gd name="T8" fmla="*/ 56 w 59"/>
                      <a:gd name="T9" fmla="*/ 1 h 106"/>
                      <a:gd name="T10" fmla="*/ 56 w 59"/>
                      <a:gd name="T11" fmla="*/ 8 h 106"/>
                      <a:gd name="T12" fmla="*/ 16 w 59"/>
                      <a:gd name="T13" fmla="*/ 49 h 106"/>
                      <a:gd name="T14" fmla="*/ 16 w 59"/>
                      <a:gd name="T15" fmla="*/ 55 h 106"/>
                      <a:gd name="T16" fmla="*/ 57 w 59"/>
                      <a:gd name="T17" fmla="*/ 97 h 106"/>
                      <a:gd name="T18" fmla="*/ 57 w 59"/>
                      <a:gd name="T19" fmla="*/ 104 h 106"/>
                      <a:gd name="T20" fmla="*/ 51 w 59"/>
                      <a:gd name="T21" fmla="*/ 104 h 106"/>
                      <a:gd name="T22" fmla="*/ 11 w 59"/>
                      <a:gd name="T23" fmla="*/ 66 h 106"/>
                      <a:gd name="T24" fmla="*/ 10 w 59"/>
                      <a:gd name="T25" fmla="*/ 65 h 106"/>
                      <a:gd name="T26" fmla="*/ 2 w 59"/>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2" y="55"/>
                        </a:moveTo>
                        <a:cubicBezTo>
                          <a:pt x="0" y="53"/>
                          <a:pt x="0" y="50"/>
                          <a:pt x="2" y="49"/>
                        </a:cubicBezTo>
                        <a:cubicBezTo>
                          <a:pt x="10" y="40"/>
                          <a:pt x="10" y="40"/>
                          <a:pt x="10" y="40"/>
                        </a:cubicBezTo>
                        <a:cubicBezTo>
                          <a:pt x="50" y="1"/>
                          <a:pt x="50" y="1"/>
                          <a:pt x="50" y="1"/>
                        </a:cubicBezTo>
                        <a:cubicBezTo>
                          <a:pt x="52" y="0"/>
                          <a:pt x="54" y="0"/>
                          <a:pt x="56" y="1"/>
                        </a:cubicBezTo>
                        <a:cubicBezTo>
                          <a:pt x="58" y="3"/>
                          <a:pt x="59" y="6"/>
                          <a:pt x="56" y="8"/>
                        </a:cubicBezTo>
                        <a:cubicBezTo>
                          <a:pt x="16" y="49"/>
                          <a:pt x="16" y="49"/>
                          <a:pt x="16" y="49"/>
                        </a:cubicBezTo>
                        <a:cubicBezTo>
                          <a:pt x="14" y="50"/>
                          <a:pt x="14" y="53"/>
                          <a:pt x="16" y="55"/>
                        </a:cubicBezTo>
                        <a:cubicBezTo>
                          <a:pt x="57" y="97"/>
                          <a:pt x="57" y="97"/>
                          <a:pt x="57" y="97"/>
                        </a:cubicBezTo>
                        <a:cubicBezTo>
                          <a:pt x="59" y="99"/>
                          <a:pt x="59" y="102"/>
                          <a:pt x="57" y="104"/>
                        </a:cubicBezTo>
                        <a:cubicBezTo>
                          <a:pt x="55" y="106"/>
                          <a:pt x="52" y="105"/>
                          <a:pt x="51" y="104"/>
                        </a:cubicBezTo>
                        <a:cubicBezTo>
                          <a:pt x="11" y="66"/>
                          <a:pt x="11" y="66"/>
                          <a:pt x="11" y="66"/>
                        </a:cubicBezTo>
                        <a:cubicBezTo>
                          <a:pt x="10" y="65"/>
                          <a:pt x="10" y="65"/>
                          <a:pt x="10" y="65"/>
                        </a:cubicBezTo>
                        <a:lnTo>
                          <a:pt x="2" y="55"/>
                        </a:lnTo>
                        <a:close/>
                      </a:path>
                    </a:pathLst>
                  </a:custGeom>
                  <a:solidFill>
                    <a:schemeClr val="accent3"/>
                  </a:solidFill>
                  <a:ln>
                    <a:noFill/>
                  </a:ln>
                  <a:extLst/>
                </p:spPr>
                <p:txBody>
                  <a:bodyPr vert="horz" wrap="square" lIns="67213" tIns="33606" rIns="67213" bIns="33606" numCol="1" anchor="t" anchorCtr="0" compatLnSpc="1">
                    <a:prstTxWarp prst="textNoShape">
                      <a:avLst/>
                    </a:prstTxWarp>
                  </a:bodyPr>
                  <a:lstStyle/>
                  <a:p>
                    <a:pPr defTabSz="672100">
                      <a:defRPr/>
                    </a:pPr>
                    <a:endParaRPr lang="en-US" sz="662" kern="0">
                      <a:solidFill>
                        <a:sysClr val="windowText" lastClr="000000"/>
                      </a:solidFill>
                      <a:latin typeface="Calibri" panose="020F0502020204030204"/>
                    </a:endParaRPr>
                  </a:p>
                </p:txBody>
              </p:sp>
              <p:sp>
                <p:nvSpPr>
                  <p:cNvPr id="102" name="Freeform 19">
                    <a:extLst>
                      <a:ext uri="{FF2B5EF4-FFF2-40B4-BE49-F238E27FC236}">
                        <a16:creationId xmlns:a16="http://schemas.microsoft.com/office/drawing/2014/main" id="{3BE622F9-6D2C-4E1C-9858-7D4DA8B3964A}"/>
                      </a:ext>
                    </a:extLst>
                  </p:cNvPr>
                  <p:cNvSpPr>
                    <a:spLocks/>
                  </p:cNvSpPr>
                  <p:nvPr/>
                </p:nvSpPr>
                <p:spPr bwMode="auto">
                  <a:xfrm>
                    <a:off x="7973665" y="5410159"/>
                    <a:ext cx="131897" cy="284249"/>
                  </a:xfrm>
                  <a:custGeom>
                    <a:avLst/>
                    <a:gdLst>
                      <a:gd name="T0" fmla="*/ 185 w 187"/>
                      <a:gd name="T1" fmla="*/ 0 h 403"/>
                      <a:gd name="T2" fmla="*/ 116 w 187"/>
                      <a:gd name="T3" fmla="*/ 0 h 403"/>
                      <a:gd name="T4" fmla="*/ 43 w 187"/>
                      <a:gd name="T5" fmla="*/ 168 h 403"/>
                      <a:gd name="T6" fmla="*/ 128 w 187"/>
                      <a:gd name="T7" fmla="*/ 168 h 403"/>
                      <a:gd name="T8" fmla="*/ 0 w 187"/>
                      <a:gd name="T9" fmla="*/ 403 h 403"/>
                      <a:gd name="T10" fmla="*/ 187 w 187"/>
                      <a:gd name="T11" fmla="*/ 135 h 403"/>
                      <a:gd name="T12" fmla="*/ 97 w 187"/>
                      <a:gd name="T13" fmla="*/ 135 h 403"/>
                      <a:gd name="T14" fmla="*/ 185 w 18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3">
                        <a:moveTo>
                          <a:pt x="185" y="0"/>
                        </a:moveTo>
                        <a:lnTo>
                          <a:pt x="116" y="0"/>
                        </a:lnTo>
                        <a:lnTo>
                          <a:pt x="43" y="168"/>
                        </a:lnTo>
                        <a:lnTo>
                          <a:pt x="128" y="168"/>
                        </a:lnTo>
                        <a:lnTo>
                          <a:pt x="0" y="403"/>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662" kern="0">
                      <a:solidFill>
                        <a:sysClr val="windowText" lastClr="000000"/>
                      </a:solidFill>
                      <a:latin typeface="Calibri" panose="020F0502020204030204"/>
                    </a:endParaRPr>
                  </a:p>
                </p:txBody>
              </p:sp>
            </p:grpSp>
          </p:grpSp>
        </p:grpSp>
        <p:cxnSp>
          <p:nvCxnSpPr>
            <p:cNvPr id="12" name="Straight Arrow Connector 11">
              <a:extLst>
                <a:ext uri="{FF2B5EF4-FFF2-40B4-BE49-F238E27FC236}">
                  <a16:creationId xmlns:a16="http://schemas.microsoft.com/office/drawing/2014/main" id="{7BBD8BE1-2F79-49E0-A825-37BBC49544BA}"/>
                </a:ext>
              </a:extLst>
            </p:cNvPr>
            <p:cNvCxnSpPr>
              <a:cxnSpLocks/>
            </p:cNvCxnSpPr>
            <p:nvPr/>
          </p:nvCxnSpPr>
          <p:spPr>
            <a:xfrm>
              <a:off x="10124063" y="3143516"/>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13" name="Rectangle 47">
              <a:extLst>
                <a:ext uri="{FF2B5EF4-FFF2-40B4-BE49-F238E27FC236}">
                  <a16:creationId xmlns:a16="http://schemas.microsoft.com/office/drawing/2014/main" id="{28306F60-10DB-4CEC-BBB6-F0A64573E9A3}"/>
                </a:ext>
              </a:extLst>
            </p:cNvPr>
            <p:cNvSpPr>
              <a:spLocks noChangeArrowheads="1"/>
            </p:cNvSpPr>
            <p:nvPr/>
          </p:nvSpPr>
          <p:spPr bwMode="auto">
            <a:xfrm>
              <a:off x="8385036" y="3774773"/>
              <a:ext cx="1458964" cy="138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672100">
                <a:lnSpc>
                  <a:spcPct val="90000"/>
                </a:lnSpc>
                <a:defRPr/>
              </a:pPr>
              <a:r>
                <a:rPr lang="en-US" altLang="en-US" sz="735" kern="0" dirty="0">
                  <a:gradFill>
                    <a:gsLst>
                      <a:gs pos="0">
                        <a:srgbClr val="353535"/>
                      </a:gs>
                      <a:gs pos="100000">
                        <a:srgbClr val="353535"/>
                      </a:gs>
                    </a:gsLst>
                    <a:lin ang="16200000" scaled="1"/>
                  </a:gradFill>
                  <a:latin typeface="Segoe UI Semilight"/>
                  <a:cs typeface="Segoe UI Semibold" panose="020B0702040204020203" pitchFamily="34" charset="0"/>
                </a:rPr>
                <a:t>Find and clean invalid data</a:t>
              </a:r>
            </a:p>
          </p:txBody>
        </p:sp>
        <p:sp>
          <p:nvSpPr>
            <p:cNvPr id="14" name="Rectangle: Rounded Corners 13">
              <a:extLst>
                <a:ext uri="{FF2B5EF4-FFF2-40B4-BE49-F238E27FC236}">
                  <a16:creationId xmlns:a16="http://schemas.microsoft.com/office/drawing/2014/main" id="{ECCDED60-6D5C-41BA-8958-224270779BD0}"/>
                </a:ext>
              </a:extLst>
            </p:cNvPr>
            <p:cNvSpPr/>
            <p:nvPr/>
          </p:nvSpPr>
          <p:spPr bwMode="auto">
            <a:xfrm>
              <a:off x="10709136" y="2614512"/>
              <a:ext cx="974859" cy="974190"/>
            </a:xfrm>
            <a:prstGeom prst="roundRect">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4425" tIns="107540" rIns="134425" bIns="107540" numCol="1" spcCol="0" rtlCol="0" fromWordArt="0" anchor="t" anchorCtr="0" forceAA="0" compatLnSpc="1">
              <a:prstTxWarp prst="textNoShape">
                <a:avLst/>
              </a:prstTxWarp>
              <a:noAutofit/>
            </a:bodyPr>
            <a:lstStyle/>
            <a:p>
              <a:pPr algn="ctr" defTabSz="685383" fontAlgn="base">
                <a:lnSpc>
                  <a:spcPct val="90000"/>
                </a:lnSpc>
                <a:spcBef>
                  <a:spcPct val="0"/>
                </a:spcBef>
                <a:spcAft>
                  <a:spcPct val="0"/>
                </a:spcAft>
                <a:defRPr/>
              </a:pPr>
              <a:endParaRPr lang="en-US" sz="1765"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5" name="Group 14">
              <a:extLst>
                <a:ext uri="{FF2B5EF4-FFF2-40B4-BE49-F238E27FC236}">
                  <a16:creationId xmlns:a16="http://schemas.microsoft.com/office/drawing/2014/main" id="{8F852162-78FA-460B-92CD-86BB7A2C98AF}"/>
                </a:ext>
              </a:extLst>
            </p:cNvPr>
            <p:cNvGrpSpPr/>
            <p:nvPr/>
          </p:nvGrpSpPr>
          <p:grpSpPr>
            <a:xfrm>
              <a:off x="10904663" y="2851700"/>
              <a:ext cx="583805" cy="499815"/>
              <a:chOff x="5888038" y="3135313"/>
              <a:chExt cx="1125538" cy="963612"/>
            </a:xfrm>
          </p:grpSpPr>
          <p:sp>
            <p:nvSpPr>
              <p:cNvPr id="67" name="Freeform 21">
                <a:extLst>
                  <a:ext uri="{FF2B5EF4-FFF2-40B4-BE49-F238E27FC236}">
                    <a16:creationId xmlns:a16="http://schemas.microsoft.com/office/drawing/2014/main" id="{E9D3D1AA-186F-448A-A56E-B92DAB0D39C0}"/>
                  </a:ext>
                </a:extLst>
              </p:cNvPr>
              <p:cNvSpPr>
                <a:spLocks/>
              </p:cNvSpPr>
              <p:nvPr/>
            </p:nvSpPr>
            <p:spPr bwMode="auto">
              <a:xfrm>
                <a:off x="5888038" y="3308350"/>
                <a:ext cx="1125538" cy="790575"/>
              </a:xfrm>
              <a:custGeom>
                <a:avLst/>
                <a:gdLst>
                  <a:gd name="T0" fmla="*/ 0 w 300"/>
                  <a:gd name="T1" fmla="*/ 198 h 210"/>
                  <a:gd name="T2" fmla="*/ 11 w 300"/>
                  <a:gd name="T3" fmla="*/ 210 h 210"/>
                  <a:gd name="T4" fmla="*/ 289 w 300"/>
                  <a:gd name="T5" fmla="*/ 210 h 210"/>
                  <a:gd name="T6" fmla="*/ 300 w 300"/>
                  <a:gd name="T7" fmla="*/ 198 h 210"/>
                  <a:gd name="T8" fmla="*/ 300 w 300"/>
                  <a:gd name="T9" fmla="*/ 0 h 210"/>
                  <a:gd name="T10" fmla="*/ 0 w 300"/>
                  <a:gd name="T11" fmla="*/ 0 h 210"/>
                  <a:gd name="T12" fmla="*/ 0 w 300"/>
                  <a:gd name="T13" fmla="*/ 198 h 210"/>
                </a:gdLst>
                <a:ahLst/>
                <a:cxnLst>
                  <a:cxn ang="0">
                    <a:pos x="T0" y="T1"/>
                  </a:cxn>
                  <a:cxn ang="0">
                    <a:pos x="T2" y="T3"/>
                  </a:cxn>
                  <a:cxn ang="0">
                    <a:pos x="T4" y="T5"/>
                  </a:cxn>
                  <a:cxn ang="0">
                    <a:pos x="T6" y="T7"/>
                  </a:cxn>
                  <a:cxn ang="0">
                    <a:pos x="T8" y="T9"/>
                  </a:cxn>
                  <a:cxn ang="0">
                    <a:pos x="T10" y="T11"/>
                  </a:cxn>
                  <a:cxn ang="0">
                    <a:pos x="T12" y="T13"/>
                  </a:cxn>
                </a:cxnLst>
                <a:rect l="0" t="0" r="r" b="b"/>
                <a:pathLst>
                  <a:path w="300" h="210">
                    <a:moveTo>
                      <a:pt x="0" y="198"/>
                    </a:moveTo>
                    <a:cubicBezTo>
                      <a:pt x="0" y="204"/>
                      <a:pt x="4" y="210"/>
                      <a:pt x="11" y="210"/>
                    </a:cubicBezTo>
                    <a:cubicBezTo>
                      <a:pt x="289" y="210"/>
                      <a:pt x="289" y="210"/>
                      <a:pt x="289" y="210"/>
                    </a:cubicBezTo>
                    <a:cubicBezTo>
                      <a:pt x="295" y="210"/>
                      <a:pt x="300" y="205"/>
                      <a:pt x="300" y="198"/>
                    </a:cubicBezTo>
                    <a:cubicBezTo>
                      <a:pt x="300" y="0"/>
                      <a:pt x="300" y="0"/>
                      <a:pt x="300" y="0"/>
                    </a:cubicBezTo>
                    <a:cubicBezTo>
                      <a:pt x="0" y="0"/>
                      <a:pt x="0" y="0"/>
                      <a:pt x="0" y="0"/>
                    </a:cubicBezTo>
                    <a:cubicBezTo>
                      <a:pt x="0" y="198"/>
                      <a:pt x="0" y="198"/>
                      <a:pt x="0" y="198"/>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68" name="Freeform 22">
                <a:extLst>
                  <a:ext uri="{FF2B5EF4-FFF2-40B4-BE49-F238E27FC236}">
                    <a16:creationId xmlns:a16="http://schemas.microsoft.com/office/drawing/2014/main" id="{B9F38AF6-44EE-4B32-B074-F8B80713F482}"/>
                  </a:ext>
                </a:extLst>
              </p:cNvPr>
              <p:cNvSpPr>
                <a:spLocks/>
              </p:cNvSpPr>
              <p:nvPr/>
            </p:nvSpPr>
            <p:spPr bwMode="auto">
              <a:xfrm>
                <a:off x="5888038" y="3135313"/>
                <a:ext cx="1125538" cy="173038"/>
              </a:xfrm>
              <a:custGeom>
                <a:avLst/>
                <a:gdLst>
                  <a:gd name="T0" fmla="*/ 289 w 300"/>
                  <a:gd name="T1" fmla="*/ 0 h 46"/>
                  <a:gd name="T2" fmla="*/ 11 w 300"/>
                  <a:gd name="T3" fmla="*/ 0 h 46"/>
                  <a:gd name="T4" fmla="*/ 0 w 300"/>
                  <a:gd name="T5" fmla="*/ 11 h 46"/>
                  <a:gd name="T6" fmla="*/ 0 w 300"/>
                  <a:gd name="T7" fmla="*/ 46 h 46"/>
                  <a:gd name="T8" fmla="*/ 300 w 300"/>
                  <a:gd name="T9" fmla="*/ 46 h 46"/>
                  <a:gd name="T10" fmla="*/ 300 w 300"/>
                  <a:gd name="T11" fmla="*/ 11 h 46"/>
                  <a:gd name="T12" fmla="*/ 289 w 300"/>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300" h="46">
                    <a:moveTo>
                      <a:pt x="289" y="0"/>
                    </a:moveTo>
                    <a:cubicBezTo>
                      <a:pt x="11" y="0"/>
                      <a:pt x="11" y="0"/>
                      <a:pt x="11" y="0"/>
                    </a:cubicBezTo>
                    <a:cubicBezTo>
                      <a:pt x="4" y="0"/>
                      <a:pt x="0" y="5"/>
                      <a:pt x="0" y="11"/>
                    </a:cubicBezTo>
                    <a:cubicBezTo>
                      <a:pt x="0" y="46"/>
                      <a:pt x="0" y="46"/>
                      <a:pt x="0" y="46"/>
                    </a:cubicBezTo>
                    <a:cubicBezTo>
                      <a:pt x="300" y="46"/>
                      <a:pt x="300" y="46"/>
                      <a:pt x="300" y="46"/>
                    </a:cubicBezTo>
                    <a:cubicBezTo>
                      <a:pt x="300" y="11"/>
                      <a:pt x="300" y="11"/>
                      <a:pt x="300" y="11"/>
                    </a:cubicBezTo>
                    <a:cubicBezTo>
                      <a:pt x="300" y="5"/>
                      <a:pt x="296" y="0"/>
                      <a:pt x="289" y="0"/>
                    </a:cubicBezTo>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69" name="Rectangle 68">
                <a:extLst>
                  <a:ext uri="{FF2B5EF4-FFF2-40B4-BE49-F238E27FC236}">
                    <a16:creationId xmlns:a16="http://schemas.microsoft.com/office/drawing/2014/main" id="{BDE5CE35-D12C-4488-9AF9-FE823D2AA657}"/>
                  </a:ext>
                </a:extLst>
              </p:cNvPr>
              <p:cNvSpPr>
                <a:spLocks noChangeArrowheads="1"/>
              </p:cNvSpPr>
              <p:nvPr/>
            </p:nvSpPr>
            <p:spPr bwMode="auto">
              <a:xfrm>
                <a:off x="6311900" y="337978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70" name="Rectangle 69">
                <a:extLst>
                  <a:ext uri="{FF2B5EF4-FFF2-40B4-BE49-F238E27FC236}">
                    <a16:creationId xmlns:a16="http://schemas.microsoft.com/office/drawing/2014/main" id="{BB93638A-E588-456B-A3C0-0BAA0F855F43}"/>
                  </a:ext>
                </a:extLst>
              </p:cNvPr>
              <p:cNvSpPr>
                <a:spLocks noChangeArrowheads="1"/>
              </p:cNvSpPr>
              <p:nvPr/>
            </p:nvSpPr>
            <p:spPr bwMode="auto">
              <a:xfrm>
                <a:off x="6311900" y="3379788"/>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71" name="Rectangle 70">
                <a:extLst>
                  <a:ext uri="{FF2B5EF4-FFF2-40B4-BE49-F238E27FC236}">
                    <a16:creationId xmlns:a16="http://schemas.microsoft.com/office/drawing/2014/main" id="{E4134CFF-3E84-433E-A36B-313C08E2A799}"/>
                  </a:ext>
                </a:extLst>
              </p:cNvPr>
              <p:cNvSpPr>
                <a:spLocks noChangeArrowheads="1"/>
              </p:cNvSpPr>
              <p:nvPr/>
            </p:nvSpPr>
            <p:spPr bwMode="auto">
              <a:xfrm>
                <a:off x="6311900" y="3613150"/>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72" name="Rectangle 71">
                <a:extLst>
                  <a:ext uri="{FF2B5EF4-FFF2-40B4-BE49-F238E27FC236}">
                    <a16:creationId xmlns:a16="http://schemas.microsoft.com/office/drawing/2014/main" id="{47C83B91-1F91-4628-91EF-CAE8D15C864F}"/>
                  </a:ext>
                </a:extLst>
              </p:cNvPr>
              <p:cNvSpPr>
                <a:spLocks noChangeArrowheads="1"/>
              </p:cNvSpPr>
              <p:nvPr/>
            </p:nvSpPr>
            <p:spPr bwMode="auto">
              <a:xfrm>
                <a:off x="6311900" y="3613150"/>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73" name="Rectangle 72">
                <a:extLst>
                  <a:ext uri="{FF2B5EF4-FFF2-40B4-BE49-F238E27FC236}">
                    <a16:creationId xmlns:a16="http://schemas.microsoft.com/office/drawing/2014/main" id="{0DBC4A55-6834-40E6-95DA-8594349AF47D}"/>
                  </a:ext>
                </a:extLst>
              </p:cNvPr>
              <p:cNvSpPr>
                <a:spLocks noChangeArrowheads="1"/>
              </p:cNvSpPr>
              <p:nvPr/>
            </p:nvSpPr>
            <p:spPr bwMode="auto">
              <a:xfrm>
                <a:off x="6650038" y="3613150"/>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74" name="Rectangle 73">
                <a:extLst>
                  <a:ext uri="{FF2B5EF4-FFF2-40B4-BE49-F238E27FC236}">
                    <a16:creationId xmlns:a16="http://schemas.microsoft.com/office/drawing/2014/main" id="{4DDCFB51-0E1A-41E2-B402-871A7647C626}"/>
                  </a:ext>
                </a:extLst>
              </p:cNvPr>
              <p:cNvSpPr>
                <a:spLocks noChangeArrowheads="1"/>
              </p:cNvSpPr>
              <p:nvPr/>
            </p:nvSpPr>
            <p:spPr bwMode="auto">
              <a:xfrm>
                <a:off x="6650038" y="337978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75" name="Rectangle 74">
                <a:extLst>
                  <a:ext uri="{FF2B5EF4-FFF2-40B4-BE49-F238E27FC236}">
                    <a16:creationId xmlns:a16="http://schemas.microsoft.com/office/drawing/2014/main" id="{FDBADC0A-0C21-4221-A5DE-2781FE01D7F8}"/>
                  </a:ext>
                </a:extLst>
              </p:cNvPr>
              <p:cNvSpPr>
                <a:spLocks noChangeArrowheads="1"/>
              </p:cNvSpPr>
              <p:nvPr/>
            </p:nvSpPr>
            <p:spPr bwMode="auto">
              <a:xfrm>
                <a:off x="6650038" y="3379788"/>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76" name="Rectangle 75">
                <a:extLst>
                  <a:ext uri="{FF2B5EF4-FFF2-40B4-BE49-F238E27FC236}">
                    <a16:creationId xmlns:a16="http://schemas.microsoft.com/office/drawing/2014/main" id="{EFBF7472-4EB8-4F35-9056-626D7FE04F8C}"/>
                  </a:ext>
                </a:extLst>
              </p:cNvPr>
              <p:cNvSpPr>
                <a:spLocks noChangeArrowheads="1"/>
              </p:cNvSpPr>
              <p:nvPr/>
            </p:nvSpPr>
            <p:spPr bwMode="auto">
              <a:xfrm>
                <a:off x="5973763" y="3379788"/>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77" name="Rectangle 76">
                <a:extLst>
                  <a:ext uri="{FF2B5EF4-FFF2-40B4-BE49-F238E27FC236}">
                    <a16:creationId xmlns:a16="http://schemas.microsoft.com/office/drawing/2014/main" id="{CD7A0582-DE05-4A3F-841E-AA3DB6F7BC36}"/>
                  </a:ext>
                </a:extLst>
              </p:cNvPr>
              <p:cNvSpPr>
                <a:spLocks noChangeArrowheads="1"/>
              </p:cNvSpPr>
              <p:nvPr/>
            </p:nvSpPr>
            <p:spPr bwMode="auto">
              <a:xfrm>
                <a:off x="5973763" y="337978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78" name="Rectangle 77">
                <a:extLst>
                  <a:ext uri="{FF2B5EF4-FFF2-40B4-BE49-F238E27FC236}">
                    <a16:creationId xmlns:a16="http://schemas.microsoft.com/office/drawing/2014/main" id="{5E90927E-206B-4CEF-B689-6E5778A53372}"/>
                  </a:ext>
                </a:extLst>
              </p:cNvPr>
              <p:cNvSpPr>
                <a:spLocks noChangeArrowheads="1"/>
              </p:cNvSpPr>
              <p:nvPr/>
            </p:nvSpPr>
            <p:spPr bwMode="auto">
              <a:xfrm>
                <a:off x="5973763" y="3613150"/>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79" name="Rectangle 78">
                <a:extLst>
                  <a:ext uri="{FF2B5EF4-FFF2-40B4-BE49-F238E27FC236}">
                    <a16:creationId xmlns:a16="http://schemas.microsoft.com/office/drawing/2014/main" id="{1C827CE9-6928-4BD1-A1B9-4D23E55AEFE2}"/>
                  </a:ext>
                </a:extLst>
              </p:cNvPr>
              <p:cNvSpPr>
                <a:spLocks noChangeArrowheads="1"/>
              </p:cNvSpPr>
              <p:nvPr/>
            </p:nvSpPr>
            <p:spPr bwMode="auto">
              <a:xfrm>
                <a:off x="5973763" y="3613150"/>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80" name="Rectangle 79">
                <a:extLst>
                  <a:ext uri="{FF2B5EF4-FFF2-40B4-BE49-F238E27FC236}">
                    <a16:creationId xmlns:a16="http://schemas.microsoft.com/office/drawing/2014/main" id="{07989ABC-0905-414C-94A1-102E6E6F4AEB}"/>
                  </a:ext>
                </a:extLst>
              </p:cNvPr>
              <p:cNvSpPr>
                <a:spLocks noChangeArrowheads="1"/>
              </p:cNvSpPr>
              <p:nvPr/>
            </p:nvSpPr>
            <p:spPr bwMode="auto">
              <a:xfrm>
                <a:off x="5973763" y="3843338"/>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81" name="Rectangle 80">
                <a:extLst>
                  <a:ext uri="{FF2B5EF4-FFF2-40B4-BE49-F238E27FC236}">
                    <a16:creationId xmlns:a16="http://schemas.microsoft.com/office/drawing/2014/main" id="{5C20747A-0230-414F-95AE-EFA7A1E1BB29}"/>
                  </a:ext>
                </a:extLst>
              </p:cNvPr>
              <p:cNvSpPr>
                <a:spLocks noChangeArrowheads="1"/>
              </p:cNvSpPr>
              <p:nvPr/>
            </p:nvSpPr>
            <p:spPr bwMode="auto">
              <a:xfrm>
                <a:off x="5973763" y="384333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82" name="Rectangle 81">
                <a:extLst>
                  <a:ext uri="{FF2B5EF4-FFF2-40B4-BE49-F238E27FC236}">
                    <a16:creationId xmlns:a16="http://schemas.microsoft.com/office/drawing/2014/main" id="{F78955FB-44BB-43D8-A007-D5039663E228}"/>
                  </a:ext>
                </a:extLst>
              </p:cNvPr>
              <p:cNvSpPr>
                <a:spLocks noChangeArrowheads="1"/>
              </p:cNvSpPr>
              <p:nvPr/>
            </p:nvSpPr>
            <p:spPr bwMode="auto">
              <a:xfrm>
                <a:off x="6311900" y="384333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83" name="Rectangle 82">
                <a:extLst>
                  <a:ext uri="{FF2B5EF4-FFF2-40B4-BE49-F238E27FC236}">
                    <a16:creationId xmlns:a16="http://schemas.microsoft.com/office/drawing/2014/main" id="{E9382662-2A8E-4BB0-B81E-B3BE7316E457}"/>
                  </a:ext>
                </a:extLst>
              </p:cNvPr>
              <p:cNvSpPr>
                <a:spLocks noChangeArrowheads="1"/>
              </p:cNvSpPr>
              <p:nvPr/>
            </p:nvSpPr>
            <p:spPr bwMode="auto">
              <a:xfrm>
                <a:off x="6650038" y="384333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84" name="Freeform 38">
                <a:extLst>
                  <a:ext uri="{FF2B5EF4-FFF2-40B4-BE49-F238E27FC236}">
                    <a16:creationId xmlns:a16="http://schemas.microsoft.com/office/drawing/2014/main" id="{110ED755-6D68-41E5-881A-BA80A403D9AF}"/>
                  </a:ext>
                </a:extLst>
              </p:cNvPr>
              <p:cNvSpPr>
                <a:spLocks noEditPoints="1"/>
              </p:cNvSpPr>
              <p:nvPr/>
            </p:nvSpPr>
            <p:spPr bwMode="auto">
              <a:xfrm>
                <a:off x="5888038" y="3308350"/>
                <a:ext cx="822325" cy="790575"/>
              </a:xfrm>
              <a:custGeom>
                <a:avLst/>
                <a:gdLst>
                  <a:gd name="T0" fmla="*/ 23 w 219"/>
                  <a:gd name="T1" fmla="*/ 127 h 210"/>
                  <a:gd name="T2" fmla="*/ 23 w 219"/>
                  <a:gd name="T3" fmla="*/ 81 h 210"/>
                  <a:gd name="T4" fmla="*/ 98 w 219"/>
                  <a:gd name="T5" fmla="*/ 81 h 210"/>
                  <a:gd name="T6" fmla="*/ 98 w 219"/>
                  <a:gd name="T7" fmla="*/ 127 h 210"/>
                  <a:gd name="T8" fmla="*/ 23 w 219"/>
                  <a:gd name="T9" fmla="*/ 127 h 210"/>
                  <a:gd name="T10" fmla="*/ 23 w 219"/>
                  <a:gd name="T11" fmla="*/ 65 h 210"/>
                  <a:gd name="T12" fmla="*/ 23 w 219"/>
                  <a:gd name="T13" fmla="*/ 19 h 210"/>
                  <a:gd name="T14" fmla="*/ 98 w 219"/>
                  <a:gd name="T15" fmla="*/ 19 h 210"/>
                  <a:gd name="T16" fmla="*/ 98 w 219"/>
                  <a:gd name="T17" fmla="*/ 65 h 210"/>
                  <a:gd name="T18" fmla="*/ 23 w 219"/>
                  <a:gd name="T19" fmla="*/ 65 h 210"/>
                  <a:gd name="T20" fmla="*/ 219 w 219"/>
                  <a:gd name="T21" fmla="*/ 0 h 210"/>
                  <a:gd name="T22" fmla="*/ 0 w 219"/>
                  <a:gd name="T23" fmla="*/ 0 h 210"/>
                  <a:gd name="T24" fmla="*/ 0 w 219"/>
                  <a:gd name="T25" fmla="*/ 10 h 210"/>
                  <a:gd name="T26" fmla="*/ 0 w 219"/>
                  <a:gd name="T27" fmla="*/ 30 h 210"/>
                  <a:gd name="T28" fmla="*/ 0 w 219"/>
                  <a:gd name="T29" fmla="*/ 198 h 210"/>
                  <a:gd name="T30" fmla="*/ 11 w 219"/>
                  <a:gd name="T31" fmla="*/ 210 h 210"/>
                  <a:gd name="T32" fmla="*/ 24 w 219"/>
                  <a:gd name="T33" fmla="*/ 210 h 210"/>
                  <a:gd name="T34" fmla="*/ 44 w 219"/>
                  <a:gd name="T35" fmla="*/ 188 h 210"/>
                  <a:gd name="T36" fmla="*/ 23 w 219"/>
                  <a:gd name="T37" fmla="*/ 188 h 210"/>
                  <a:gd name="T38" fmla="*/ 23 w 219"/>
                  <a:gd name="T39" fmla="*/ 142 h 210"/>
                  <a:gd name="T40" fmla="*/ 86 w 219"/>
                  <a:gd name="T41" fmla="*/ 142 h 210"/>
                  <a:gd name="T42" fmla="*/ 113 w 219"/>
                  <a:gd name="T43" fmla="*/ 114 h 210"/>
                  <a:gd name="T44" fmla="*/ 113 w 219"/>
                  <a:gd name="T45" fmla="*/ 81 h 210"/>
                  <a:gd name="T46" fmla="*/ 143 w 219"/>
                  <a:gd name="T47" fmla="*/ 81 h 210"/>
                  <a:gd name="T48" fmla="*/ 158 w 219"/>
                  <a:gd name="T49" fmla="*/ 65 h 210"/>
                  <a:gd name="T50" fmla="*/ 113 w 219"/>
                  <a:gd name="T51" fmla="*/ 65 h 210"/>
                  <a:gd name="T52" fmla="*/ 113 w 219"/>
                  <a:gd name="T53" fmla="*/ 19 h 210"/>
                  <a:gd name="T54" fmla="*/ 188 w 219"/>
                  <a:gd name="T55" fmla="*/ 19 h 210"/>
                  <a:gd name="T56" fmla="*/ 188 w 219"/>
                  <a:gd name="T57" fmla="*/ 33 h 210"/>
                  <a:gd name="T58" fmla="*/ 219 w 219"/>
                  <a:gd name="T5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9" h="210">
                    <a:moveTo>
                      <a:pt x="23" y="127"/>
                    </a:moveTo>
                    <a:cubicBezTo>
                      <a:pt x="23" y="81"/>
                      <a:pt x="23" y="81"/>
                      <a:pt x="23" y="81"/>
                    </a:cubicBezTo>
                    <a:cubicBezTo>
                      <a:pt x="98" y="81"/>
                      <a:pt x="98" y="81"/>
                      <a:pt x="98" y="81"/>
                    </a:cubicBezTo>
                    <a:cubicBezTo>
                      <a:pt x="98" y="127"/>
                      <a:pt x="98" y="127"/>
                      <a:pt x="98" y="127"/>
                    </a:cubicBezTo>
                    <a:cubicBezTo>
                      <a:pt x="23" y="127"/>
                      <a:pt x="23" y="127"/>
                      <a:pt x="23" y="127"/>
                    </a:cubicBezTo>
                    <a:moveTo>
                      <a:pt x="23" y="65"/>
                    </a:moveTo>
                    <a:cubicBezTo>
                      <a:pt x="23" y="19"/>
                      <a:pt x="23" y="19"/>
                      <a:pt x="23" y="19"/>
                    </a:cubicBezTo>
                    <a:cubicBezTo>
                      <a:pt x="98" y="19"/>
                      <a:pt x="98" y="19"/>
                      <a:pt x="98" y="19"/>
                    </a:cubicBezTo>
                    <a:cubicBezTo>
                      <a:pt x="98" y="65"/>
                      <a:pt x="98" y="65"/>
                      <a:pt x="98" y="65"/>
                    </a:cubicBezTo>
                    <a:cubicBezTo>
                      <a:pt x="23" y="65"/>
                      <a:pt x="23" y="65"/>
                      <a:pt x="23" y="65"/>
                    </a:cubicBezTo>
                    <a:moveTo>
                      <a:pt x="219" y="0"/>
                    </a:moveTo>
                    <a:cubicBezTo>
                      <a:pt x="0" y="0"/>
                      <a:pt x="0" y="0"/>
                      <a:pt x="0" y="0"/>
                    </a:cubicBezTo>
                    <a:cubicBezTo>
                      <a:pt x="0" y="10"/>
                      <a:pt x="0" y="10"/>
                      <a:pt x="0" y="10"/>
                    </a:cubicBezTo>
                    <a:cubicBezTo>
                      <a:pt x="0" y="30"/>
                      <a:pt x="0" y="30"/>
                      <a:pt x="0" y="30"/>
                    </a:cubicBezTo>
                    <a:cubicBezTo>
                      <a:pt x="0" y="198"/>
                      <a:pt x="0" y="198"/>
                      <a:pt x="0" y="198"/>
                    </a:cubicBezTo>
                    <a:cubicBezTo>
                      <a:pt x="0" y="204"/>
                      <a:pt x="6" y="210"/>
                      <a:pt x="11" y="210"/>
                    </a:cubicBezTo>
                    <a:cubicBezTo>
                      <a:pt x="24" y="210"/>
                      <a:pt x="24" y="210"/>
                      <a:pt x="24" y="210"/>
                    </a:cubicBezTo>
                    <a:cubicBezTo>
                      <a:pt x="44" y="188"/>
                      <a:pt x="44" y="188"/>
                      <a:pt x="44" y="188"/>
                    </a:cubicBezTo>
                    <a:cubicBezTo>
                      <a:pt x="23" y="188"/>
                      <a:pt x="23" y="188"/>
                      <a:pt x="23" y="188"/>
                    </a:cubicBezTo>
                    <a:cubicBezTo>
                      <a:pt x="23" y="142"/>
                      <a:pt x="23" y="142"/>
                      <a:pt x="23" y="142"/>
                    </a:cubicBezTo>
                    <a:cubicBezTo>
                      <a:pt x="86" y="142"/>
                      <a:pt x="86" y="142"/>
                      <a:pt x="86" y="142"/>
                    </a:cubicBezTo>
                    <a:cubicBezTo>
                      <a:pt x="113" y="114"/>
                      <a:pt x="113" y="114"/>
                      <a:pt x="113" y="114"/>
                    </a:cubicBezTo>
                    <a:cubicBezTo>
                      <a:pt x="113" y="81"/>
                      <a:pt x="113" y="81"/>
                      <a:pt x="113" y="81"/>
                    </a:cubicBezTo>
                    <a:cubicBezTo>
                      <a:pt x="143" y="81"/>
                      <a:pt x="143" y="81"/>
                      <a:pt x="143" y="81"/>
                    </a:cubicBezTo>
                    <a:cubicBezTo>
                      <a:pt x="158" y="65"/>
                      <a:pt x="158" y="65"/>
                      <a:pt x="158" y="65"/>
                    </a:cubicBezTo>
                    <a:cubicBezTo>
                      <a:pt x="113" y="65"/>
                      <a:pt x="113" y="65"/>
                      <a:pt x="113" y="65"/>
                    </a:cubicBezTo>
                    <a:cubicBezTo>
                      <a:pt x="113" y="19"/>
                      <a:pt x="113" y="19"/>
                      <a:pt x="113" y="19"/>
                    </a:cubicBezTo>
                    <a:cubicBezTo>
                      <a:pt x="188" y="19"/>
                      <a:pt x="188" y="19"/>
                      <a:pt x="188" y="19"/>
                    </a:cubicBezTo>
                    <a:cubicBezTo>
                      <a:pt x="188" y="33"/>
                      <a:pt x="188" y="33"/>
                      <a:pt x="188" y="33"/>
                    </a:cubicBezTo>
                    <a:cubicBezTo>
                      <a:pt x="219" y="0"/>
                      <a:pt x="219" y="0"/>
                      <a:pt x="219" y="0"/>
                    </a:cubicBezTo>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85" name="Freeform 39">
                <a:extLst>
                  <a:ext uri="{FF2B5EF4-FFF2-40B4-BE49-F238E27FC236}">
                    <a16:creationId xmlns:a16="http://schemas.microsoft.com/office/drawing/2014/main" id="{15F079B1-8D4B-4CE8-8A5E-41A4C9EC9F57}"/>
                  </a:ext>
                </a:extLst>
              </p:cNvPr>
              <p:cNvSpPr>
                <a:spLocks/>
              </p:cNvSpPr>
              <p:nvPr/>
            </p:nvSpPr>
            <p:spPr bwMode="auto">
              <a:xfrm>
                <a:off x="5888038" y="3135313"/>
                <a:ext cx="984250" cy="173038"/>
              </a:xfrm>
              <a:custGeom>
                <a:avLst/>
                <a:gdLst>
                  <a:gd name="T0" fmla="*/ 262 w 262"/>
                  <a:gd name="T1" fmla="*/ 0 h 46"/>
                  <a:gd name="T2" fmla="*/ 11 w 262"/>
                  <a:gd name="T3" fmla="*/ 0 h 46"/>
                  <a:gd name="T4" fmla="*/ 11 w 262"/>
                  <a:gd name="T5" fmla="*/ 0 h 46"/>
                  <a:gd name="T6" fmla="*/ 0 w 262"/>
                  <a:gd name="T7" fmla="*/ 11 h 46"/>
                  <a:gd name="T8" fmla="*/ 0 w 262"/>
                  <a:gd name="T9" fmla="*/ 11 h 46"/>
                  <a:gd name="T10" fmla="*/ 0 w 262"/>
                  <a:gd name="T11" fmla="*/ 46 h 46"/>
                  <a:gd name="T12" fmla="*/ 219 w 262"/>
                  <a:gd name="T13" fmla="*/ 46 h 46"/>
                  <a:gd name="T14" fmla="*/ 262 w 262"/>
                  <a:gd name="T15" fmla="*/ 0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 h="46">
                    <a:moveTo>
                      <a:pt x="262" y="0"/>
                    </a:moveTo>
                    <a:cubicBezTo>
                      <a:pt x="11" y="0"/>
                      <a:pt x="11" y="0"/>
                      <a:pt x="11" y="0"/>
                    </a:cubicBezTo>
                    <a:cubicBezTo>
                      <a:pt x="11" y="0"/>
                      <a:pt x="11" y="0"/>
                      <a:pt x="11" y="0"/>
                    </a:cubicBezTo>
                    <a:cubicBezTo>
                      <a:pt x="6" y="0"/>
                      <a:pt x="0" y="5"/>
                      <a:pt x="0" y="11"/>
                    </a:cubicBezTo>
                    <a:cubicBezTo>
                      <a:pt x="0" y="11"/>
                      <a:pt x="0" y="11"/>
                      <a:pt x="0" y="11"/>
                    </a:cubicBezTo>
                    <a:cubicBezTo>
                      <a:pt x="0" y="46"/>
                      <a:pt x="0" y="46"/>
                      <a:pt x="0" y="46"/>
                    </a:cubicBezTo>
                    <a:cubicBezTo>
                      <a:pt x="219" y="46"/>
                      <a:pt x="219" y="46"/>
                      <a:pt x="219" y="46"/>
                    </a:cubicBezTo>
                    <a:cubicBezTo>
                      <a:pt x="262" y="0"/>
                      <a:pt x="262" y="0"/>
                      <a:pt x="262" y="0"/>
                    </a:cubicBezTo>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86" name="Freeform 40">
                <a:extLst>
                  <a:ext uri="{FF2B5EF4-FFF2-40B4-BE49-F238E27FC236}">
                    <a16:creationId xmlns:a16="http://schemas.microsoft.com/office/drawing/2014/main" id="{BC32C331-8D84-456C-86C4-2AAB49951BC8}"/>
                  </a:ext>
                </a:extLst>
              </p:cNvPr>
              <p:cNvSpPr>
                <a:spLocks/>
              </p:cNvSpPr>
              <p:nvPr/>
            </p:nvSpPr>
            <p:spPr bwMode="auto">
              <a:xfrm>
                <a:off x="6311900" y="3379788"/>
                <a:ext cx="280988" cy="173038"/>
              </a:xfrm>
              <a:custGeom>
                <a:avLst/>
                <a:gdLst>
                  <a:gd name="T0" fmla="*/ 177 w 177"/>
                  <a:gd name="T1" fmla="*/ 0 h 109"/>
                  <a:gd name="T2" fmla="*/ 0 w 177"/>
                  <a:gd name="T3" fmla="*/ 0 h 109"/>
                  <a:gd name="T4" fmla="*/ 0 w 177"/>
                  <a:gd name="T5" fmla="*/ 109 h 109"/>
                  <a:gd name="T6" fmla="*/ 107 w 177"/>
                  <a:gd name="T7" fmla="*/ 109 h 109"/>
                  <a:gd name="T8" fmla="*/ 177 w 177"/>
                  <a:gd name="T9" fmla="*/ 33 h 109"/>
                  <a:gd name="T10" fmla="*/ 177 w 177"/>
                  <a:gd name="T11" fmla="*/ 0 h 109"/>
                </a:gdLst>
                <a:ahLst/>
                <a:cxnLst>
                  <a:cxn ang="0">
                    <a:pos x="T0" y="T1"/>
                  </a:cxn>
                  <a:cxn ang="0">
                    <a:pos x="T2" y="T3"/>
                  </a:cxn>
                  <a:cxn ang="0">
                    <a:pos x="T4" y="T5"/>
                  </a:cxn>
                  <a:cxn ang="0">
                    <a:pos x="T6" y="T7"/>
                  </a:cxn>
                  <a:cxn ang="0">
                    <a:pos x="T8" y="T9"/>
                  </a:cxn>
                  <a:cxn ang="0">
                    <a:pos x="T10" y="T11"/>
                  </a:cxn>
                </a:cxnLst>
                <a:rect l="0" t="0" r="r" b="b"/>
                <a:pathLst>
                  <a:path w="177" h="109">
                    <a:moveTo>
                      <a:pt x="177" y="0"/>
                    </a:moveTo>
                    <a:lnTo>
                      <a:pt x="0" y="0"/>
                    </a:lnTo>
                    <a:lnTo>
                      <a:pt x="0" y="109"/>
                    </a:lnTo>
                    <a:lnTo>
                      <a:pt x="107" y="109"/>
                    </a:lnTo>
                    <a:lnTo>
                      <a:pt x="177" y="33"/>
                    </a:lnTo>
                    <a:lnTo>
                      <a:pt x="17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87" name="Freeform 41">
                <a:extLst>
                  <a:ext uri="{FF2B5EF4-FFF2-40B4-BE49-F238E27FC236}">
                    <a16:creationId xmlns:a16="http://schemas.microsoft.com/office/drawing/2014/main" id="{93144528-8D15-43FF-B973-9B79C37570C2}"/>
                  </a:ext>
                </a:extLst>
              </p:cNvPr>
              <p:cNvSpPr>
                <a:spLocks/>
              </p:cNvSpPr>
              <p:nvPr/>
            </p:nvSpPr>
            <p:spPr bwMode="auto">
              <a:xfrm>
                <a:off x="6311900" y="3379788"/>
                <a:ext cx="280988" cy="173038"/>
              </a:xfrm>
              <a:custGeom>
                <a:avLst/>
                <a:gdLst>
                  <a:gd name="T0" fmla="*/ 177 w 177"/>
                  <a:gd name="T1" fmla="*/ 0 h 109"/>
                  <a:gd name="T2" fmla="*/ 0 w 177"/>
                  <a:gd name="T3" fmla="*/ 0 h 109"/>
                  <a:gd name="T4" fmla="*/ 0 w 177"/>
                  <a:gd name="T5" fmla="*/ 109 h 109"/>
                  <a:gd name="T6" fmla="*/ 107 w 177"/>
                  <a:gd name="T7" fmla="*/ 109 h 109"/>
                  <a:gd name="T8" fmla="*/ 177 w 177"/>
                  <a:gd name="T9" fmla="*/ 33 h 109"/>
                  <a:gd name="T10" fmla="*/ 177 w 177"/>
                  <a:gd name="T11" fmla="*/ 0 h 109"/>
                </a:gdLst>
                <a:ahLst/>
                <a:cxnLst>
                  <a:cxn ang="0">
                    <a:pos x="T0" y="T1"/>
                  </a:cxn>
                  <a:cxn ang="0">
                    <a:pos x="T2" y="T3"/>
                  </a:cxn>
                  <a:cxn ang="0">
                    <a:pos x="T4" y="T5"/>
                  </a:cxn>
                  <a:cxn ang="0">
                    <a:pos x="T6" y="T7"/>
                  </a:cxn>
                  <a:cxn ang="0">
                    <a:pos x="T8" y="T9"/>
                  </a:cxn>
                  <a:cxn ang="0">
                    <a:pos x="T10" y="T11"/>
                  </a:cxn>
                </a:cxnLst>
                <a:rect l="0" t="0" r="r" b="b"/>
                <a:pathLst>
                  <a:path w="177" h="109">
                    <a:moveTo>
                      <a:pt x="177" y="0"/>
                    </a:moveTo>
                    <a:lnTo>
                      <a:pt x="0" y="0"/>
                    </a:lnTo>
                    <a:lnTo>
                      <a:pt x="0" y="109"/>
                    </a:lnTo>
                    <a:lnTo>
                      <a:pt x="107" y="109"/>
                    </a:lnTo>
                    <a:lnTo>
                      <a:pt x="177" y="33"/>
                    </a:lnTo>
                    <a:lnTo>
                      <a:pt x="1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88" name="Freeform 42">
                <a:extLst>
                  <a:ext uri="{FF2B5EF4-FFF2-40B4-BE49-F238E27FC236}">
                    <a16:creationId xmlns:a16="http://schemas.microsoft.com/office/drawing/2014/main" id="{0CB7281F-9A07-4BB2-AE89-FC4677595D6F}"/>
                  </a:ext>
                </a:extLst>
              </p:cNvPr>
              <p:cNvSpPr>
                <a:spLocks/>
              </p:cNvSpPr>
              <p:nvPr/>
            </p:nvSpPr>
            <p:spPr bwMode="auto">
              <a:xfrm>
                <a:off x="6311900" y="3613150"/>
                <a:ext cx="112713" cy="123825"/>
              </a:xfrm>
              <a:custGeom>
                <a:avLst/>
                <a:gdLst>
                  <a:gd name="T0" fmla="*/ 71 w 71"/>
                  <a:gd name="T1" fmla="*/ 0 h 78"/>
                  <a:gd name="T2" fmla="*/ 0 w 71"/>
                  <a:gd name="T3" fmla="*/ 0 h 78"/>
                  <a:gd name="T4" fmla="*/ 0 w 71"/>
                  <a:gd name="T5" fmla="*/ 78 h 78"/>
                  <a:gd name="T6" fmla="*/ 71 w 71"/>
                  <a:gd name="T7" fmla="*/ 0 h 78"/>
                </a:gdLst>
                <a:ahLst/>
                <a:cxnLst>
                  <a:cxn ang="0">
                    <a:pos x="T0" y="T1"/>
                  </a:cxn>
                  <a:cxn ang="0">
                    <a:pos x="T2" y="T3"/>
                  </a:cxn>
                  <a:cxn ang="0">
                    <a:pos x="T4" y="T5"/>
                  </a:cxn>
                  <a:cxn ang="0">
                    <a:pos x="T6" y="T7"/>
                  </a:cxn>
                </a:cxnLst>
                <a:rect l="0" t="0" r="r" b="b"/>
                <a:pathLst>
                  <a:path w="71" h="78">
                    <a:moveTo>
                      <a:pt x="71" y="0"/>
                    </a:moveTo>
                    <a:lnTo>
                      <a:pt x="0" y="0"/>
                    </a:lnTo>
                    <a:lnTo>
                      <a:pt x="0" y="78"/>
                    </a:lnTo>
                    <a:lnTo>
                      <a:pt x="7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89" name="Freeform 43">
                <a:extLst>
                  <a:ext uri="{FF2B5EF4-FFF2-40B4-BE49-F238E27FC236}">
                    <a16:creationId xmlns:a16="http://schemas.microsoft.com/office/drawing/2014/main" id="{965DE90F-810F-4AD9-A16A-4171ADA7A83E}"/>
                  </a:ext>
                </a:extLst>
              </p:cNvPr>
              <p:cNvSpPr>
                <a:spLocks/>
              </p:cNvSpPr>
              <p:nvPr/>
            </p:nvSpPr>
            <p:spPr bwMode="auto">
              <a:xfrm>
                <a:off x="6311900" y="3613150"/>
                <a:ext cx="112713" cy="123825"/>
              </a:xfrm>
              <a:custGeom>
                <a:avLst/>
                <a:gdLst>
                  <a:gd name="T0" fmla="*/ 71 w 71"/>
                  <a:gd name="T1" fmla="*/ 0 h 78"/>
                  <a:gd name="T2" fmla="*/ 0 w 71"/>
                  <a:gd name="T3" fmla="*/ 0 h 78"/>
                  <a:gd name="T4" fmla="*/ 0 w 71"/>
                  <a:gd name="T5" fmla="*/ 78 h 78"/>
                  <a:gd name="T6" fmla="*/ 71 w 71"/>
                  <a:gd name="T7" fmla="*/ 0 h 78"/>
                </a:gdLst>
                <a:ahLst/>
                <a:cxnLst>
                  <a:cxn ang="0">
                    <a:pos x="T0" y="T1"/>
                  </a:cxn>
                  <a:cxn ang="0">
                    <a:pos x="T2" y="T3"/>
                  </a:cxn>
                  <a:cxn ang="0">
                    <a:pos x="T4" y="T5"/>
                  </a:cxn>
                  <a:cxn ang="0">
                    <a:pos x="T6" y="T7"/>
                  </a:cxn>
                </a:cxnLst>
                <a:rect l="0" t="0" r="r" b="b"/>
                <a:pathLst>
                  <a:path w="71" h="78">
                    <a:moveTo>
                      <a:pt x="71" y="0"/>
                    </a:moveTo>
                    <a:lnTo>
                      <a:pt x="0" y="0"/>
                    </a:lnTo>
                    <a:lnTo>
                      <a:pt x="0" y="78"/>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90" name="Rectangle 89">
                <a:extLst>
                  <a:ext uri="{FF2B5EF4-FFF2-40B4-BE49-F238E27FC236}">
                    <a16:creationId xmlns:a16="http://schemas.microsoft.com/office/drawing/2014/main" id="{AB8D8C09-7FFB-44BA-BA36-5CCAD89C8457}"/>
                  </a:ext>
                </a:extLst>
              </p:cNvPr>
              <p:cNvSpPr>
                <a:spLocks noChangeArrowheads="1"/>
              </p:cNvSpPr>
              <p:nvPr/>
            </p:nvSpPr>
            <p:spPr bwMode="auto">
              <a:xfrm>
                <a:off x="5973763" y="3379788"/>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91" name="Rectangle 90">
                <a:extLst>
                  <a:ext uri="{FF2B5EF4-FFF2-40B4-BE49-F238E27FC236}">
                    <a16:creationId xmlns:a16="http://schemas.microsoft.com/office/drawing/2014/main" id="{D3F058D9-E8EB-47D6-AA38-4910ABBC41FB}"/>
                  </a:ext>
                </a:extLst>
              </p:cNvPr>
              <p:cNvSpPr>
                <a:spLocks noChangeArrowheads="1"/>
              </p:cNvSpPr>
              <p:nvPr/>
            </p:nvSpPr>
            <p:spPr bwMode="auto">
              <a:xfrm>
                <a:off x="5973763" y="337978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92" name="Rectangle 91">
                <a:extLst>
                  <a:ext uri="{FF2B5EF4-FFF2-40B4-BE49-F238E27FC236}">
                    <a16:creationId xmlns:a16="http://schemas.microsoft.com/office/drawing/2014/main" id="{60E953A1-4E01-4BA3-ACA7-0BA14722E5EE}"/>
                  </a:ext>
                </a:extLst>
              </p:cNvPr>
              <p:cNvSpPr>
                <a:spLocks noChangeArrowheads="1"/>
              </p:cNvSpPr>
              <p:nvPr/>
            </p:nvSpPr>
            <p:spPr bwMode="auto">
              <a:xfrm>
                <a:off x="5973763" y="3613150"/>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93" name="Rectangle 92">
                <a:extLst>
                  <a:ext uri="{FF2B5EF4-FFF2-40B4-BE49-F238E27FC236}">
                    <a16:creationId xmlns:a16="http://schemas.microsoft.com/office/drawing/2014/main" id="{7AE90AC9-B700-45A0-B657-88CE532479BB}"/>
                  </a:ext>
                </a:extLst>
              </p:cNvPr>
              <p:cNvSpPr>
                <a:spLocks noChangeArrowheads="1"/>
              </p:cNvSpPr>
              <p:nvPr/>
            </p:nvSpPr>
            <p:spPr bwMode="auto">
              <a:xfrm>
                <a:off x="5973763" y="3613150"/>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94" name="Freeform 48">
                <a:extLst>
                  <a:ext uri="{FF2B5EF4-FFF2-40B4-BE49-F238E27FC236}">
                    <a16:creationId xmlns:a16="http://schemas.microsoft.com/office/drawing/2014/main" id="{A932CFFB-E837-43F7-96EF-AEBC8F4E3F20}"/>
                  </a:ext>
                </a:extLst>
              </p:cNvPr>
              <p:cNvSpPr>
                <a:spLocks/>
              </p:cNvSpPr>
              <p:nvPr/>
            </p:nvSpPr>
            <p:spPr bwMode="auto">
              <a:xfrm>
                <a:off x="5973763" y="3843338"/>
                <a:ext cx="236538" cy="173038"/>
              </a:xfrm>
              <a:custGeom>
                <a:avLst/>
                <a:gdLst>
                  <a:gd name="T0" fmla="*/ 149 w 149"/>
                  <a:gd name="T1" fmla="*/ 0 h 109"/>
                  <a:gd name="T2" fmla="*/ 0 w 149"/>
                  <a:gd name="T3" fmla="*/ 0 h 109"/>
                  <a:gd name="T4" fmla="*/ 0 w 149"/>
                  <a:gd name="T5" fmla="*/ 109 h 109"/>
                  <a:gd name="T6" fmla="*/ 50 w 149"/>
                  <a:gd name="T7" fmla="*/ 109 h 109"/>
                  <a:gd name="T8" fmla="*/ 149 w 149"/>
                  <a:gd name="T9" fmla="*/ 0 h 109"/>
                </a:gdLst>
                <a:ahLst/>
                <a:cxnLst>
                  <a:cxn ang="0">
                    <a:pos x="T0" y="T1"/>
                  </a:cxn>
                  <a:cxn ang="0">
                    <a:pos x="T2" y="T3"/>
                  </a:cxn>
                  <a:cxn ang="0">
                    <a:pos x="T4" y="T5"/>
                  </a:cxn>
                  <a:cxn ang="0">
                    <a:pos x="T6" y="T7"/>
                  </a:cxn>
                  <a:cxn ang="0">
                    <a:pos x="T8" y="T9"/>
                  </a:cxn>
                </a:cxnLst>
                <a:rect l="0" t="0" r="r" b="b"/>
                <a:pathLst>
                  <a:path w="149" h="109">
                    <a:moveTo>
                      <a:pt x="149" y="0"/>
                    </a:moveTo>
                    <a:lnTo>
                      <a:pt x="0" y="0"/>
                    </a:lnTo>
                    <a:lnTo>
                      <a:pt x="0" y="109"/>
                    </a:lnTo>
                    <a:lnTo>
                      <a:pt x="50" y="109"/>
                    </a:lnTo>
                    <a:lnTo>
                      <a:pt x="14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95" name="Freeform 49">
                <a:extLst>
                  <a:ext uri="{FF2B5EF4-FFF2-40B4-BE49-F238E27FC236}">
                    <a16:creationId xmlns:a16="http://schemas.microsoft.com/office/drawing/2014/main" id="{000096D7-CF0F-427C-B9C4-AE2A671D78A6}"/>
                  </a:ext>
                </a:extLst>
              </p:cNvPr>
              <p:cNvSpPr>
                <a:spLocks/>
              </p:cNvSpPr>
              <p:nvPr/>
            </p:nvSpPr>
            <p:spPr bwMode="auto">
              <a:xfrm>
                <a:off x="5973763" y="3843338"/>
                <a:ext cx="236538" cy="173038"/>
              </a:xfrm>
              <a:custGeom>
                <a:avLst/>
                <a:gdLst>
                  <a:gd name="T0" fmla="*/ 149 w 149"/>
                  <a:gd name="T1" fmla="*/ 0 h 109"/>
                  <a:gd name="T2" fmla="*/ 0 w 149"/>
                  <a:gd name="T3" fmla="*/ 0 h 109"/>
                  <a:gd name="T4" fmla="*/ 0 w 149"/>
                  <a:gd name="T5" fmla="*/ 109 h 109"/>
                  <a:gd name="T6" fmla="*/ 50 w 149"/>
                  <a:gd name="T7" fmla="*/ 109 h 109"/>
                  <a:gd name="T8" fmla="*/ 149 w 149"/>
                  <a:gd name="T9" fmla="*/ 0 h 109"/>
                </a:gdLst>
                <a:ahLst/>
                <a:cxnLst>
                  <a:cxn ang="0">
                    <a:pos x="T0" y="T1"/>
                  </a:cxn>
                  <a:cxn ang="0">
                    <a:pos x="T2" y="T3"/>
                  </a:cxn>
                  <a:cxn ang="0">
                    <a:pos x="T4" y="T5"/>
                  </a:cxn>
                  <a:cxn ang="0">
                    <a:pos x="T6" y="T7"/>
                  </a:cxn>
                  <a:cxn ang="0">
                    <a:pos x="T8" y="T9"/>
                  </a:cxn>
                </a:cxnLst>
                <a:rect l="0" t="0" r="r" b="b"/>
                <a:pathLst>
                  <a:path w="149" h="109">
                    <a:moveTo>
                      <a:pt x="149" y="0"/>
                    </a:moveTo>
                    <a:lnTo>
                      <a:pt x="0" y="0"/>
                    </a:lnTo>
                    <a:lnTo>
                      <a:pt x="0" y="109"/>
                    </a:lnTo>
                    <a:lnTo>
                      <a:pt x="50" y="109"/>
                    </a:lnTo>
                    <a:lnTo>
                      <a:pt x="1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grpSp>
        <p:grpSp>
          <p:nvGrpSpPr>
            <p:cNvPr id="16" name="Group 15">
              <a:extLst>
                <a:ext uri="{FF2B5EF4-FFF2-40B4-BE49-F238E27FC236}">
                  <a16:creationId xmlns:a16="http://schemas.microsoft.com/office/drawing/2014/main" id="{F5DDFCFD-C5D8-46A9-934F-7255E86DED00}"/>
                </a:ext>
              </a:extLst>
            </p:cNvPr>
            <p:cNvGrpSpPr/>
            <p:nvPr/>
          </p:nvGrpSpPr>
          <p:grpSpPr>
            <a:xfrm>
              <a:off x="6502049" y="2652225"/>
              <a:ext cx="858872" cy="854566"/>
              <a:chOff x="10534650" y="5259388"/>
              <a:chExt cx="633413" cy="630238"/>
            </a:xfrm>
          </p:grpSpPr>
          <p:sp>
            <p:nvSpPr>
              <p:cNvPr id="53" name="Oval 269">
                <a:extLst>
                  <a:ext uri="{FF2B5EF4-FFF2-40B4-BE49-F238E27FC236}">
                    <a16:creationId xmlns:a16="http://schemas.microsoft.com/office/drawing/2014/main" id="{8D623D2C-A06C-4CE6-8479-AF8AB66BEA64}"/>
                  </a:ext>
                </a:extLst>
              </p:cNvPr>
              <p:cNvSpPr>
                <a:spLocks noChangeArrowheads="1"/>
              </p:cNvSpPr>
              <p:nvPr/>
            </p:nvSpPr>
            <p:spPr bwMode="auto">
              <a:xfrm>
                <a:off x="10534650" y="5259388"/>
                <a:ext cx="633413" cy="63023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85607">
                  <a:defRPr/>
                </a:pPr>
                <a:endParaRPr lang="en-US" sz="1324">
                  <a:solidFill>
                    <a:srgbClr val="353535"/>
                  </a:solidFill>
                  <a:latin typeface="Segoe UI Semilight"/>
                </a:endParaRPr>
              </a:p>
            </p:txBody>
          </p:sp>
          <p:sp>
            <p:nvSpPr>
              <p:cNvPr id="54" name="Oval 270">
                <a:extLst>
                  <a:ext uri="{FF2B5EF4-FFF2-40B4-BE49-F238E27FC236}">
                    <a16:creationId xmlns:a16="http://schemas.microsoft.com/office/drawing/2014/main" id="{F990B488-9161-47D1-A1BB-D88750F9756B}"/>
                  </a:ext>
                </a:extLst>
              </p:cNvPr>
              <p:cNvSpPr>
                <a:spLocks noChangeArrowheads="1"/>
              </p:cNvSpPr>
              <p:nvPr/>
            </p:nvSpPr>
            <p:spPr bwMode="auto">
              <a:xfrm>
                <a:off x="10579100" y="5307013"/>
                <a:ext cx="541338" cy="5381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85607">
                  <a:defRPr/>
                </a:pPr>
                <a:endParaRPr lang="en-US" sz="1324">
                  <a:solidFill>
                    <a:srgbClr val="353535"/>
                  </a:solidFill>
                  <a:latin typeface="Segoe UI Semilight"/>
                </a:endParaRPr>
              </a:p>
            </p:txBody>
          </p:sp>
          <p:sp>
            <p:nvSpPr>
              <p:cNvPr id="55" name="Oval 271">
                <a:extLst>
                  <a:ext uri="{FF2B5EF4-FFF2-40B4-BE49-F238E27FC236}">
                    <a16:creationId xmlns:a16="http://schemas.microsoft.com/office/drawing/2014/main" id="{E17AE310-3320-43D1-96A3-C40C9B1CDF55}"/>
                  </a:ext>
                </a:extLst>
              </p:cNvPr>
              <p:cNvSpPr>
                <a:spLocks noChangeArrowheads="1"/>
              </p:cNvSpPr>
              <p:nvPr/>
            </p:nvSpPr>
            <p:spPr bwMode="auto">
              <a:xfrm>
                <a:off x="10836275" y="5562600"/>
                <a:ext cx="30163" cy="26988"/>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85607">
                  <a:defRPr/>
                </a:pPr>
                <a:endParaRPr lang="en-US" sz="1324">
                  <a:solidFill>
                    <a:srgbClr val="353535"/>
                  </a:solidFill>
                  <a:latin typeface="Segoe UI Semilight"/>
                </a:endParaRPr>
              </a:p>
            </p:txBody>
          </p:sp>
          <p:sp>
            <p:nvSpPr>
              <p:cNvPr id="56" name="Line 272">
                <a:extLst>
                  <a:ext uri="{FF2B5EF4-FFF2-40B4-BE49-F238E27FC236}">
                    <a16:creationId xmlns:a16="http://schemas.microsoft.com/office/drawing/2014/main" id="{A3851360-B23B-4788-9D25-0B2039C75FCB}"/>
                  </a:ext>
                </a:extLst>
              </p:cNvPr>
              <p:cNvSpPr>
                <a:spLocks noChangeShapeType="1"/>
              </p:cNvSpPr>
              <p:nvPr/>
            </p:nvSpPr>
            <p:spPr bwMode="auto">
              <a:xfrm>
                <a:off x="10850563" y="5322888"/>
                <a:ext cx="0" cy="504825"/>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67213" tIns="33606" rIns="67213" bIns="33606" numCol="1" anchor="t" anchorCtr="0" compatLnSpc="1">
                <a:prstTxWarp prst="textNoShape">
                  <a:avLst/>
                </a:prstTxWarp>
              </a:bodyPr>
              <a:lstStyle/>
              <a:p>
                <a:pPr defTabSz="685607">
                  <a:defRPr/>
                </a:pPr>
                <a:endParaRPr lang="en-US" sz="1324">
                  <a:solidFill>
                    <a:srgbClr val="353535"/>
                  </a:solidFill>
                  <a:latin typeface="Segoe UI Semilight"/>
                </a:endParaRPr>
              </a:p>
            </p:txBody>
          </p:sp>
          <p:sp>
            <p:nvSpPr>
              <p:cNvPr id="57" name="Line 273">
                <a:extLst>
                  <a:ext uri="{FF2B5EF4-FFF2-40B4-BE49-F238E27FC236}">
                    <a16:creationId xmlns:a16="http://schemas.microsoft.com/office/drawing/2014/main" id="{CC713F19-5F02-432A-835D-D17A6B47AE7C}"/>
                  </a:ext>
                </a:extLst>
              </p:cNvPr>
              <p:cNvSpPr>
                <a:spLocks noChangeShapeType="1"/>
              </p:cNvSpPr>
              <p:nvPr/>
            </p:nvSpPr>
            <p:spPr bwMode="auto">
              <a:xfrm>
                <a:off x="10599738" y="5575300"/>
                <a:ext cx="503238"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67213" tIns="33606" rIns="67213" bIns="33606" numCol="1" anchor="t" anchorCtr="0" compatLnSpc="1">
                <a:prstTxWarp prst="textNoShape">
                  <a:avLst/>
                </a:prstTxWarp>
              </a:bodyPr>
              <a:lstStyle/>
              <a:p>
                <a:pPr defTabSz="685607">
                  <a:defRPr/>
                </a:pPr>
                <a:endParaRPr lang="en-US" sz="1324">
                  <a:solidFill>
                    <a:srgbClr val="353535"/>
                  </a:solidFill>
                  <a:latin typeface="Segoe UI Semilight"/>
                </a:endParaRPr>
              </a:p>
            </p:txBody>
          </p:sp>
          <p:sp>
            <p:nvSpPr>
              <p:cNvPr id="58" name="Line 274">
                <a:extLst>
                  <a:ext uri="{FF2B5EF4-FFF2-40B4-BE49-F238E27FC236}">
                    <a16:creationId xmlns:a16="http://schemas.microsoft.com/office/drawing/2014/main" id="{9E193CA5-0906-4F8E-8CD1-9D773899A7B8}"/>
                  </a:ext>
                </a:extLst>
              </p:cNvPr>
              <p:cNvSpPr>
                <a:spLocks noChangeShapeType="1"/>
              </p:cNvSpPr>
              <p:nvPr/>
            </p:nvSpPr>
            <p:spPr bwMode="auto">
              <a:xfrm>
                <a:off x="10629900" y="5449888"/>
                <a:ext cx="439738" cy="249238"/>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67213" tIns="33606" rIns="67213" bIns="33606" numCol="1" anchor="t" anchorCtr="0" compatLnSpc="1">
                <a:prstTxWarp prst="textNoShape">
                  <a:avLst/>
                </a:prstTxWarp>
              </a:bodyPr>
              <a:lstStyle/>
              <a:p>
                <a:pPr defTabSz="685607">
                  <a:defRPr/>
                </a:pPr>
                <a:endParaRPr lang="en-US" sz="1324">
                  <a:solidFill>
                    <a:srgbClr val="353535"/>
                  </a:solidFill>
                  <a:latin typeface="Segoe UI Semilight"/>
                </a:endParaRPr>
              </a:p>
            </p:txBody>
          </p:sp>
          <p:sp>
            <p:nvSpPr>
              <p:cNvPr id="59" name="Line 275">
                <a:extLst>
                  <a:ext uri="{FF2B5EF4-FFF2-40B4-BE49-F238E27FC236}">
                    <a16:creationId xmlns:a16="http://schemas.microsoft.com/office/drawing/2014/main" id="{29399D4A-A78D-4EF9-8476-1A620A3AF054}"/>
                  </a:ext>
                </a:extLst>
              </p:cNvPr>
              <p:cNvSpPr>
                <a:spLocks noChangeShapeType="1"/>
              </p:cNvSpPr>
              <p:nvPr/>
            </p:nvSpPr>
            <p:spPr bwMode="auto">
              <a:xfrm flipV="1">
                <a:off x="10726738" y="5357813"/>
                <a:ext cx="249238" cy="436563"/>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67213" tIns="33606" rIns="67213" bIns="33606" numCol="1" anchor="t" anchorCtr="0" compatLnSpc="1">
                <a:prstTxWarp prst="textNoShape">
                  <a:avLst/>
                </a:prstTxWarp>
              </a:bodyPr>
              <a:lstStyle/>
              <a:p>
                <a:pPr defTabSz="685607">
                  <a:defRPr/>
                </a:pPr>
                <a:endParaRPr lang="en-US" sz="1324">
                  <a:solidFill>
                    <a:srgbClr val="353535"/>
                  </a:solidFill>
                  <a:latin typeface="Segoe UI Semilight"/>
                </a:endParaRPr>
              </a:p>
            </p:txBody>
          </p:sp>
          <p:sp>
            <p:nvSpPr>
              <p:cNvPr id="60" name="Line 276">
                <a:extLst>
                  <a:ext uri="{FF2B5EF4-FFF2-40B4-BE49-F238E27FC236}">
                    <a16:creationId xmlns:a16="http://schemas.microsoft.com/office/drawing/2014/main" id="{972D2ADF-050F-4E13-A712-B888DC09BE0D}"/>
                  </a:ext>
                </a:extLst>
              </p:cNvPr>
              <p:cNvSpPr>
                <a:spLocks noChangeShapeType="1"/>
              </p:cNvSpPr>
              <p:nvPr/>
            </p:nvSpPr>
            <p:spPr bwMode="auto">
              <a:xfrm>
                <a:off x="10723563" y="5357813"/>
                <a:ext cx="252413" cy="436563"/>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67213" tIns="33606" rIns="67213" bIns="33606" numCol="1" anchor="t" anchorCtr="0" compatLnSpc="1">
                <a:prstTxWarp prst="textNoShape">
                  <a:avLst/>
                </a:prstTxWarp>
              </a:bodyPr>
              <a:lstStyle/>
              <a:p>
                <a:pPr defTabSz="685607">
                  <a:defRPr/>
                </a:pPr>
                <a:endParaRPr lang="en-US" sz="1324">
                  <a:solidFill>
                    <a:srgbClr val="353535"/>
                  </a:solidFill>
                  <a:latin typeface="Segoe UI Semilight"/>
                </a:endParaRPr>
              </a:p>
            </p:txBody>
          </p:sp>
          <p:sp>
            <p:nvSpPr>
              <p:cNvPr id="61" name="Line 277">
                <a:extLst>
                  <a:ext uri="{FF2B5EF4-FFF2-40B4-BE49-F238E27FC236}">
                    <a16:creationId xmlns:a16="http://schemas.microsoft.com/office/drawing/2014/main" id="{AEBBFC97-545F-46F0-ABAE-FFDBA3414CE8}"/>
                  </a:ext>
                </a:extLst>
              </p:cNvPr>
              <p:cNvSpPr>
                <a:spLocks noChangeShapeType="1"/>
              </p:cNvSpPr>
              <p:nvPr/>
            </p:nvSpPr>
            <p:spPr bwMode="auto">
              <a:xfrm flipV="1">
                <a:off x="10629900" y="5449888"/>
                <a:ext cx="439738" cy="252413"/>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67213" tIns="33606" rIns="67213" bIns="33606" numCol="1" anchor="t" anchorCtr="0" compatLnSpc="1">
                <a:prstTxWarp prst="textNoShape">
                  <a:avLst/>
                </a:prstTxWarp>
              </a:bodyPr>
              <a:lstStyle/>
              <a:p>
                <a:pPr defTabSz="685607">
                  <a:defRPr/>
                </a:pPr>
                <a:endParaRPr lang="en-US" sz="1324">
                  <a:solidFill>
                    <a:srgbClr val="353535"/>
                  </a:solidFill>
                  <a:latin typeface="Segoe UI Semilight"/>
                </a:endParaRPr>
              </a:p>
            </p:txBody>
          </p:sp>
          <p:sp>
            <p:nvSpPr>
              <p:cNvPr id="62" name="Oval 278">
                <a:extLst>
                  <a:ext uri="{FF2B5EF4-FFF2-40B4-BE49-F238E27FC236}">
                    <a16:creationId xmlns:a16="http://schemas.microsoft.com/office/drawing/2014/main" id="{0E1A80EC-D0DC-4375-B027-48387EF8B2F8}"/>
                  </a:ext>
                </a:extLst>
              </p:cNvPr>
              <p:cNvSpPr>
                <a:spLocks noChangeArrowheads="1"/>
              </p:cNvSpPr>
              <p:nvPr/>
            </p:nvSpPr>
            <p:spPr bwMode="auto">
              <a:xfrm>
                <a:off x="10644188" y="5372100"/>
                <a:ext cx="411163" cy="4079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85607">
                  <a:defRPr/>
                </a:pPr>
                <a:endParaRPr lang="en-US" sz="1324">
                  <a:solidFill>
                    <a:srgbClr val="353535"/>
                  </a:solidFill>
                  <a:latin typeface="Segoe UI Semilight"/>
                </a:endParaRPr>
              </a:p>
            </p:txBody>
          </p:sp>
          <p:sp>
            <p:nvSpPr>
              <p:cNvPr id="63" name="Oval 279">
                <a:extLst>
                  <a:ext uri="{FF2B5EF4-FFF2-40B4-BE49-F238E27FC236}">
                    <a16:creationId xmlns:a16="http://schemas.microsoft.com/office/drawing/2014/main" id="{5A1226B4-3146-4A62-9868-39B61964582D}"/>
                  </a:ext>
                </a:extLst>
              </p:cNvPr>
              <p:cNvSpPr>
                <a:spLocks noChangeArrowheads="1"/>
              </p:cNvSpPr>
              <p:nvPr/>
            </p:nvSpPr>
            <p:spPr bwMode="auto">
              <a:xfrm>
                <a:off x="10836275" y="5562600"/>
                <a:ext cx="30163" cy="26988"/>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85607">
                  <a:defRPr/>
                </a:pPr>
                <a:endParaRPr lang="en-US" sz="1324">
                  <a:solidFill>
                    <a:srgbClr val="353535"/>
                  </a:solidFill>
                  <a:latin typeface="Segoe UI Semilight"/>
                </a:endParaRPr>
              </a:p>
            </p:txBody>
          </p:sp>
          <p:sp>
            <p:nvSpPr>
              <p:cNvPr id="64" name="Line 280">
                <a:extLst>
                  <a:ext uri="{FF2B5EF4-FFF2-40B4-BE49-F238E27FC236}">
                    <a16:creationId xmlns:a16="http://schemas.microsoft.com/office/drawing/2014/main" id="{2F6771A5-ABFC-45B7-8519-5C3F38382607}"/>
                  </a:ext>
                </a:extLst>
              </p:cNvPr>
              <p:cNvSpPr>
                <a:spLocks noChangeShapeType="1"/>
              </p:cNvSpPr>
              <p:nvPr/>
            </p:nvSpPr>
            <p:spPr bwMode="auto">
              <a:xfrm flipH="1" flipV="1">
                <a:off x="10694988" y="5422900"/>
                <a:ext cx="155575" cy="152400"/>
              </a:xfrm>
              <a:prstGeom prst="line">
                <a:avLst/>
              </a:prstGeom>
              <a:noFill/>
              <a:ln w="6350"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67213" tIns="33606" rIns="67213" bIns="33606" numCol="1" anchor="t" anchorCtr="0" compatLnSpc="1">
                <a:prstTxWarp prst="textNoShape">
                  <a:avLst/>
                </a:prstTxWarp>
              </a:bodyPr>
              <a:lstStyle/>
              <a:p>
                <a:pPr defTabSz="685607">
                  <a:defRPr/>
                </a:pPr>
                <a:endParaRPr lang="en-US" sz="1324">
                  <a:solidFill>
                    <a:srgbClr val="353535"/>
                  </a:solidFill>
                  <a:latin typeface="Segoe UI Semilight"/>
                </a:endParaRPr>
              </a:p>
            </p:txBody>
          </p:sp>
          <p:sp>
            <p:nvSpPr>
              <p:cNvPr id="65" name="Line 281">
                <a:extLst>
                  <a:ext uri="{FF2B5EF4-FFF2-40B4-BE49-F238E27FC236}">
                    <a16:creationId xmlns:a16="http://schemas.microsoft.com/office/drawing/2014/main" id="{7459FA53-B801-46D2-92D3-FAC4A323D012}"/>
                  </a:ext>
                </a:extLst>
              </p:cNvPr>
              <p:cNvSpPr>
                <a:spLocks noChangeShapeType="1"/>
              </p:cNvSpPr>
              <p:nvPr/>
            </p:nvSpPr>
            <p:spPr bwMode="auto">
              <a:xfrm>
                <a:off x="10850563" y="5575300"/>
                <a:ext cx="115888" cy="0"/>
              </a:xfrm>
              <a:prstGeom prst="line">
                <a:avLst/>
              </a:prstGeom>
              <a:noFill/>
              <a:ln w="6350"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67213" tIns="33606" rIns="67213" bIns="33606" numCol="1" anchor="t" anchorCtr="0" compatLnSpc="1">
                <a:prstTxWarp prst="textNoShape">
                  <a:avLst/>
                </a:prstTxWarp>
              </a:bodyPr>
              <a:lstStyle/>
              <a:p>
                <a:pPr defTabSz="685607">
                  <a:defRPr/>
                </a:pPr>
                <a:endParaRPr lang="en-US" sz="1324">
                  <a:solidFill>
                    <a:srgbClr val="353535"/>
                  </a:solidFill>
                  <a:latin typeface="Segoe UI Semilight"/>
                </a:endParaRPr>
              </a:p>
            </p:txBody>
          </p:sp>
          <p:sp>
            <p:nvSpPr>
              <p:cNvPr id="66" name="Line 282">
                <a:extLst>
                  <a:ext uri="{FF2B5EF4-FFF2-40B4-BE49-F238E27FC236}">
                    <a16:creationId xmlns:a16="http://schemas.microsoft.com/office/drawing/2014/main" id="{CA7BCC18-558D-4FF0-ADD0-415AD67F0D99}"/>
                  </a:ext>
                </a:extLst>
              </p:cNvPr>
              <p:cNvSpPr>
                <a:spLocks noChangeShapeType="1"/>
              </p:cNvSpPr>
              <p:nvPr/>
            </p:nvSpPr>
            <p:spPr bwMode="auto">
              <a:xfrm flipH="1">
                <a:off x="10694988" y="5541963"/>
                <a:ext cx="188913" cy="187325"/>
              </a:xfrm>
              <a:prstGeom prst="line">
                <a:avLst/>
              </a:prstGeom>
              <a:noFill/>
              <a:ln w="6350" cap="rnd">
                <a:solidFill>
                  <a:srgbClr val="E81123"/>
                </a:solidFill>
                <a:prstDash val="solid"/>
                <a:miter lim="800000"/>
                <a:headEnd/>
                <a:tailEnd/>
              </a:ln>
              <a:extLst>
                <a:ext uri="{909E8E84-426E-40DD-AFC4-6F175D3DCCD1}">
                  <a14:hiddenFill xmlns:a14="http://schemas.microsoft.com/office/drawing/2010/main">
                    <a:noFill/>
                  </a14:hiddenFill>
                </a:ext>
              </a:extLst>
            </p:spPr>
            <p:txBody>
              <a:bodyPr vert="horz" wrap="square" lIns="67213" tIns="33606" rIns="67213" bIns="33606" numCol="1" anchor="t" anchorCtr="0" compatLnSpc="1">
                <a:prstTxWarp prst="textNoShape">
                  <a:avLst/>
                </a:prstTxWarp>
              </a:bodyPr>
              <a:lstStyle/>
              <a:p>
                <a:pPr defTabSz="685607">
                  <a:defRPr/>
                </a:pPr>
                <a:endParaRPr lang="en-US" sz="1324">
                  <a:solidFill>
                    <a:srgbClr val="353535"/>
                  </a:solidFill>
                  <a:latin typeface="Segoe UI Semilight"/>
                </a:endParaRPr>
              </a:p>
            </p:txBody>
          </p:sp>
        </p:grpSp>
        <p:grpSp>
          <p:nvGrpSpPr>
            <p:cNvPr id="17" name="Group 16">
              <a:extLst>
                <a:ext uri="{FF2B5EF4-FFF2-40B4-BE49-F238E27FC236}">
                  <a16:creationId xmlns:a16="http://schemas.microsoft.com/office/drawing/2014/main" id="{EB02F314-FA70-4858-AF21-406A2797B363}"/>
                </a:ext>
              </a:extLst>
            </p:cNvPr>
            <p:cNvGrpSpPr/>
            <p:nvPr/>
          </p:nvGrpSpPr>
          <p:grpSpPr>
            <a:xfrm>
              <a:off x="8547295" y="2851700"/>
              <a:ext cx="917482" cy="499815"/>
              <a:chOff x="8484563" y="2851700"/>
              <a:chExt cx="917482" cy="499815"/>
            </a:xfrm>
          </p:grpSpPr>
          <p:grpSp>
            <p:nvGrpSpPr>
              <p:cNvPr id="18" name="Group 17">
                <a:extLst>
                  <a:ext uri="{FF2B5EF4-FFF2-40B4-BE49-F238E27FC236}">
                    <a16:creationId xmlns:a16="http://schemas.microsoft.com/office/drawing/2014/main" id="{00CCCA44-C2D8-4F3A-8C4D-ACBDF42F55CD}"/>
                  </a:ext>
                </a:extLst>
              </p:cNvPr>
              <p:cNvGrpSpPr/>
              <p:nvPr/>
            </p:nvGrpSpPr>
            <p:grpSpPr>
              <a:xfrm>
                <a:off x="8818240" y="2851700"/>
                <a:ext cx="583805" cy="499815"/>
                <a:chOff x="5888038" y="3135313"/>
                <a:chExt cx="1125538" cy="963612"/>
              </a:xfrm>
            </p:grpSpPr>
            <p:sp>
              <p:nvSpPr>
                <p:cNvPr id="24" name="Freeform 21">
                  <a:extLst>
                    <a:ext uri="{FF2B5EF4-FFF2-40B4-BE49-F238E27FC236}">
                      <a16:creationId xmlns:a16="http://schemas.microsoft.com/office/drawing/2014/main" id="{133B7693-E275-4D86-863D-63A9F0B37864}"/>
                    </a:ext>
                  </a:extLst>
                </p:cNvPr>
                <p:cNvSpPr>
                  <a:spLocks/>
                </p:cNvSpPr>
                <p:nvPr/>
              </p:nvSpPr>
              <p:spPr bwMode="auto">
                <a:xfrm>
                  <a:off x="5888038" y="3308350"/>
                  <a:ext cx="1125538" cy="790575"/>
                </a:xfrm>
                <a:custGeom>
                  <a:avLst/>
                  <a:gdLst>
                    <a:gd name="T0" fmla="*/ 0 w 300"/>
                    <a:gd name="T1" fmla="*/ 198 h 210"/>
                    <a:gd name="T2" fmla="*/ 11 w 300"/>
                    <a:gd name="T3" fmla="*/ 210 h 210"/>
                    <a:gd name="T4" fmla="*/ 289 w 300"/>
                    <a:gd name="T5" fmla="*/ 210 h 210"/>
                    <a:gd name="T6" fmla="*/ 300 w 300"/>
                    <a:gd name="T7" fmla="*/ 198 h 210"/>
                    <a:gd name="T8" fmla="*/ 300 w 300"/>
                    <a:gd name="T9" fmla="*/ 0 h 210"/>
                    <a:gd name="T10" fmla="*/ 0 w 300"/>
                    <a:gd name="T11" fmla="*/ 0 h 210"/>
                    <a:gd name="T12" fmla="*/ 0 w 300"/>
                    <a:gd name="T13" fmla="*/ 198 h 210"/>
                  </a:gdLst>
                  <a:ahLst/>
                  <a:cxnLst>
                    <a:cxn ang="0">
                      <a:pos x="T0" y="T1"/>
                    </a:cxn>
                    <a:cxn ang="0">
                      <a:pos x="T2" y="T3"/>
                    </a:cxn>
                    <a:cxn ang="0">
                      <a:pos x="T4" y="T5"/>
                    </a:cxn>
                    <a:cxn ang="0">
                      <a:pos x="T6" y="T7"/>
                    </a:cxn>
                    <a:cxn ang="0">
                      <a:pos x="T8" y="T9"/>
                    </a:cxn>
                    <a:cxn ang="0">
                      <a:pos x="T10" y="T11"/>
                    </a:cxn>
                    <a:cxn ang="0">
                      <a:pos x="T12" y="T13"/>
                    </a:cxn>
                  </a:cxnLst>
                  <a:rect l="0" t="0" r="r" b="b"/>
                  <a:pathLst>
                    <a:path w="300" h="210">
                      <a:moveTo>
                        <a:pt x="0" y="198"/>
                      </a:moveTo>
                      <a:cubicBezTo>
                        <a:pt x="0" y="204"/>
                        <a:pt x="4" y="210"/>
                        <a:pt x="11" y="210"/>
                      </a:cubicBezTo>
                      <a:cubicBezTo>
                        <a:pt x="289" y="210"/>
                        <a:pt x="289" y="210"/>
                        <a:pt x="289" y="210"/>
                      </a:cubicBezTo>
                      <a:cubicBezTo>
                        <a:pt x="295" y="210"/>
                        <a:pt x="300" y="205"/>
                        <a:pt x="300" y="198"/>
                      </a:cubicBezTo>
                      <a:cubicBezTo>
                        <a:pt x="300" y="0"/>
                        <a:pt x="300" y="0"/>
                        <a:pt x="300" y="0"/>
                      </a:cubicBezTo>
                      <a:cubicBezTo>
                        <a:pt x="0" y="0"/>
                        <a:pt x="0" y="0"/>
                        <a:pt x="0" y="0"/>
                      </a:cubicBezTo>
                      <a:cubicBezTo>
                        <a:pt x="0" y="198"/>
                        <a:pt x="0" y="198"/>
                        <a:pt x="0" y="198"/>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25" name="Freeform 22">
                  <a:extLst>
                    <a:ext uri="{FF2B5EF4-FFF2-40B4-BE49-F238E27FC236}">
                      <a16:creationId xmlns:a16="http://schemas.microsoft.com/office/drawing/2014/main" id="{A072F050-2877-4571-8A20-8D76D55EDE9D}"/>
                    </a:ext>
                  </a:extLst>
                </p:cNvPr>
                <p:cNvSpPr>
                  <a:spLocks/>
                </p:cNvSpPr>
                <p:nvPr/>
              </p:nvSpPr>
              <p:spPr bwMode="auto">
                <a:xfrm>
                  <a:off x="5888038" y="3135313"/>
                  <a:ext cx="1125538" cy="173038"/>
                </a:xfrm>
                <a:custGeom>
                  <a:avLst/>
                  <a:gdLst>
                    <a:gd name="T0" fmla="*/ 289 w 300"/>
                    <a:gd name="T1" fmla="*/ 0 h 46"/>
                    <a:gd name="T2" fmla="*/ 11 w 300"/>
                    <a:gd name="T3" fmla="*/ 0 h 46"/>
                    <a:gd name="T4" fmla="*/ 0 w 300"/>
                    <a:gd name="T5" fmla="*/ 11 h 46"/>
                    <a:gd name="T6" fmla="*/ 0 w 300"/>
                    <a:gd name="T7" fmla="*/ 46 h 46"/>
                    <a:gd name="T8" fmla="*/ 300 w 300"/>
                    <a:gd name="T9" fmla="*/ 46 h 46"/>
                    <a:gd name="T10" fmla="*/ 300 w 300"/>
                    <a:gd name="T11" fmla="*/ 11 h 46"/>
                    <a:gd name="T12" fmla="*/ 289 w 300"/>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300" h="46">
                      <a:moveTo>
                        <a:pt x="289" y="0"/>
                      </a:moveTo>
                      <a:cubicBezTo>
                        <a:pt x="11" y="0"/>
                        <a:pt x="11" y="0"/>
                        <a:pt x="11" y="0"/>
                      </a:cubicBezTo>
                      <a:cubicBezTo>
                        <a:pt x="4" y="0"/>
                        <a:pt x="0" y="5"/>
                        <a:pt x="0" y="11"/>
                      </a:cubicBezTo>
                      <a:cubicBezTo>
                        <a:pt x="0" y="46"/>
                        <a:pt x="0" y="46"/>
                        <a:pt x="0" y="46"/>
                      </a:cubicBezTo>
                      <a:cubicBezTo>
                        <a:pt x="300" y="46"/>
                        <a:pt x="300" y="46"/>
                        <a:pt x="300" y="46"/>
                      </a:cubicBezTo>
                      <a:cubicBezTo>
                        <a:pt x="300" y="11"/>
                        <a:pt x="300" y="11"/>
                        <a:pt x="300" y="11"/>
                      </a:cubicBezTo>
                      <a:cubicBezTo>
                        <a:pt x="300" y="5"/>
                        <a:pt x="296" y="0"/>
                        <a:pt x="289" y="0"/>
                      </a:cubicBezTo>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26" name="Rectangle 25">
                  <a:extLst>
                    <a:ext uri="{FF2B5EF4-FFF2-40B4-BE49-F238E27FC236}">
                      <a16:creationId xmlns:a16="http://schemas.microsoft.com/office/drawing/2014/main" id="{85898399-B8FC-4139-B69A-123CA7DF7206}"/>
                    </a:ext>
                  </a:extLst>
                </p:cNvPr>
                <p:cNvSpPr>
                  <a:spLocks noChangeArrowheads="1"/>
                </p:cNvSpPr>
                <p:nvPr/>
              </p:nvSpPr>
              <p:spPr bwMode="auto">
                <a:xfrm>
                  <a:off x="6311900" y="337978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27" name="Rectangle 26">
                  <a:extLst>
                    <a:ext uri="{FF2B5EF4-FFF2-40B4-BE49-F238E27FC236}">
                      <a16:creationId xmlns:a16="http://schemas.microsoft.com/office/drawing/2014/main" id="{B52B98A5-0DC1-46F0-A375-D0A7EFDD3AC2}"/>
                    </a:ext>
                  </a:extLst>
                </p:cNvPr>
                <p:cNvSpPr>
                  <a:spLocks noChangeArrowheads="1"/>
                </p:cNvSpPr>
                <p:nvPr/>
              </p:nvSpPr>
              <p:spPr bwMode="auto">
                <a:xfrm>
                  <a:off x="6311900" y="3379788"/>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28" name="Rectangle 27">
                  <a:extLst>
                    <a:ext uri="{FF2B5EF4-FFF2-40B4-BE49-F238E27FC236}">
                      <a16:creationId xmlns:a16="http://schemas.microsoft.com/office/drawing/2014/main" id="{099E16AF-166D-45B1-9E0E-5D78D4CEE313}"/>
                    </a:ext>
                  </a:extLst>
                </p:cNvPr>
                <p:cNvSpPr>
                  <a:spLocks noChangeArrowheads="1"/>
                </p:cNvSpPr>
                <p:nvPr/>
              </p:nvSpPr>
              <p:spPr bwMode="auto">
                <a:xfrm>
                  <a:off x="6311900" y="3613150"/>
                  <a:ext cx="280988" cy="1730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29" name="Rectangle 28">
                  <a:extLst>
                    <a:ext uri="{FF2B5EF4-FFF2-40B4-BE49-F238E27FC236}">
                      <a16:creationId xmlns:a16="http://schemas.microsoft.com/office/drawing/2014/main" id="{AF4507D3-B3E2-4743-83DC-791C639BCC02}"/>
                    </a:ext>
                  </a:extLst>
                </p:cNvPr>
                <p:cNvSpPr>
                  <a:spLocks noChangeArrowheads="1"/>
                </p:cNvSpPr>
                <p:nvPr/>
              </p:nvSpPr>
              <p:spPr bwMode="auto">
                <a:xfrm>
                  <a:off x="6311900" y="3613150"/>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30" name="Rectangle 29">
                  <a:extLst>
                    <a:ext uri="{FF2B5EF4-FFF2-40B4-BE49-F238E27FC236}">
                      <a16:creationId xmlns:a16="http://schemas.microsoft.com/office/drawing/2014/main" id="{BD97C9BD-4B80-4128-ABE7-A1EF5262BEA5}"/>
                    </a:ext>
                  </a:extLst>
                </p:cNvPr>
                <p:cNvSpPr>
                  <a:spLocks noChangeArrowheads="1"/>
                </p:cNvSpPr>
                <p:nvPr/>
              </p:nvSpPr>
              <p:spPr bwMode="auto">
                <a:xfrm>
                  <a:off x="6650038" y="3613150"/>
                  <a:ext cx="280988" cy="1730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31" name="Rectangle 30">
                  <a:extLst>
                    <a:ext uri="{FF2B5EF4-FFF2-40B4-BE49-F238E27FC236}">
                      <a16:creationId xmlns:a16="http://schemas.microsoft.com/office/drawing/2014/main" id="{87FB96D9-FC14-4FE9-8125-27E9F528CC6E}"/>
                    </a:ext>
                  </a:extLst>
                </p:cNvPr>
                <p:cNvSpPr>
                  <a:spLocks noChangeArrowheads="1"/>
                </p:cNvSpPr>
                <p:nvPr/>
              </p:nvSpPr>
              <p:spPr bwMode="auto">
                <a:xfrm>
                  <a:off x="6650038" y="337978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32" name="Rectangle 31">
                  <a:extLst>
                    <a:ext uri="{FF2B5EF4-FFF2-40B4-BE49-F238E27FC236}">
                      <a16:creationId xmlns:a16="http://schemas.microsoft.com/office/drawing/2014/main" id="{3281AD85-E5FB-4BBB-A989-2EED93D72201}"/>
                    </a:ext>
                  </a:extLst>
                </p:cNvPr>
                <p:cNvSpPr>
                  <a:spLocks noChangeArrowheads="1"/>
                </p:cNvSpPr>
                <p:nvPr/>
              </p:nvSpPr>
              <p:spPr bwMode="auto">
                <a:xfrm>
                  <a:off x="6650038" y="3379788"/>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33" name="Rectangle 32">
                  <a:extLst>
                    <a:ext uri="{FF2B5EF4-FFF2-40B4-BE49-F238E27FC236}">
                      <a16:creationId xmlns:a16="http://schemas.microsoft.com/office/drawing/2014/main" id="{B630CBC6-C3E3-4274-A312-D4CB4D80478B}"/>
                    </a:ext>
                  </a:extLst>
                </p:cNvPr>
                <p:cNvSpPr>
                  <a:spLocks noChangeArrowheads="1"/>
                </p:cNvSpPr>
                <p:nvPr/>
              </p:nvSpPr>
              <p:spPr bwMode="auto">
                <a:xfrm>
                  <a:off x="5973763" y="3379788"/>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34" name="Rectangle 33">
                  <a:extLst>
                    <a:ext uri="{FF2B5EF4-FFF2-40B4-BE49-F238E27FC236}">
                      <a16:creationId xmlns:a16="http://schemas.microsoft.com/office/drawing/2014/main" id="{F7117460-F230-4E27-BD92-33258DA046DB}"/>
                    </a:ext>
                  </a:extLst>
                </p:cNvPr>
                <p:cNvSpPr>
                  <a:spLocks noChangeArrowheads="1"/>
                </p:cNvSpPr>
                <p:nvPr/>
              </p:nvSpPr>
              <p:spPr bwMode="auto">
                <a:xfrm>
                  <a:off x="5973763" y="337978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35" name="Rectangle 34">
                  <a:extLst>
                    <a:ext uri="{FF2B5EF4-FFF2-40B4-BE49-F238E27FC236}">
                      <a16:creationId xmlns:a16="http://schemas.microsoft.com/office/drawing/2014/main" id="{3548A82F-F664-4446-AB81-7B4740294AE1}"/>
                    </a:ext>
                  </a:extLst>
                </p:cNvPr>
                <p:cNvSpPr>
                  <a:spLocks noChangeArrowheads="1"/>
                </p:cNvSpPr>
                <p:nvPr/>
              </p:nvSpPr>
              <p:spPr bwMode="auto">
                <a:xfrm>
                  <a:off x="5973763" y="3613150"/>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36" name="Rectangle 35">
                  <a:extLst>
                    <a:ext uri="{FF2B5EF4-FFF2-40B4-BE49-F238E27FC236}">
                      <a16:creationId xmlns:a16="http://schemas.microsoft.com/office/drawing/2014/main" id="{C2980784-64F5-4B42-9050-3A1288147C7F}"/>
                    </a:ext>
                  </a:extLst>
                </p:cNvPr>
                <p:cNvSpPr>
                  <a:spLocks noChangeArrowheads="1"/>
                </p:cNvSpPr>
                <p:nvPr/>
              </p:nvSpPr>
              <p:spPr bwMode="auto">
                <a:xfrm>
                  <a:off x="5973763" y="3613150"/>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37" name="Rectangle 36">
                  <a:extLst>
                    <a:ext uri="{FF2B5EF4-FFF2-40B4-BE49-F238E27FC236}">
                      <a16:creationId xmlns:a16="http://schemas.microsoft.com/office/drawing/2014/main" id="{C8157101-6C1D-4229-878F-81AB4B5E1F78}"/>
                    </a:ext>
                  </a:extLst>
                </p:cNvPr>
                <p:cNvSpPr>
                  <a:spLocks noChangeArrowheads="1"/>
                </p:cNvSpPr>
                <p:nvPr/>
              </p:nvSpPr>
              <p:spPr bwMode="auto">
                <a:xfrm>
                  <a:off x="5973763" y="3843338"/>
                  <a:ext cx="282575" cy="1730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38" name="Rectangle 37">
                  <a:extLst>
                    <a:ext uri="{FF2B5EF4-FFF2-40B4-BE49-F238E27FC236}">
                      <a16:creationId xmlns:a16="http://schemas.microsoft.com/office/drawing/2014/main" id="{C174D2C4-249F-426A-8FFA-97AA65C24B31}"/>
                    </a:ext>
                  </a:extLst>
                </p:cNvPr>
                <p:cNvSpPr>
                  <a:spLocks noChangeArrowheads="1"/>
                </p:cNvSpPr>
                <p:nvPr/>
              </p:nvSpPr>
              <p:spPr bwMode="auto">
                <a:xfrm>
                  <a:off x="5973763" y="384333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39" name="Rectangle 38">
                  <a:extLst>
                    <a:ext uri="{FF2B5EF4-FFF2-40B4-BE49-F238E27FC236}">
                      <a16:creationId xmlns:a16="http://schemas.microsoft.com/office/drawing/2014/main" id="{56142509-777C-4062-9B32-13D5D5E98C6C}"/>
                    </a:ext>
                  </a:extLst>
                </p:cNvPr>
                <p:cNvSpPr>
                  <a:spLocks noChangeArrowheads="1"/>
                </p:cNvSpPr>
                <p:nvPr/>
              </p:nvSpPr>
              <p:spPr bwMode="auto">
                <a:xfrm>
                  <a:off x="6311900" y="3843338"/>
                  <a:ext cx="280988" cy="1730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40" name="Rectangle 39">
                  <a:extLst>
                    <a:ext uri="{FF2B5EF4-FFF2-40B4-BE49-F238E27FC236}">
                      <a16:creationId xmlns:a16="http://schemas.microsoft.com/office/drawing/2014/main" id="{9DFDA3DB-A5E7-4DF8-BB1D-3F507FF34608}"/>
                    </a:ext>
                  </a:extLst>
                </p:cNvPr>
                <p:cNvSpPr>
                  <a:spLocks noChangeArrowheads="1"/>
                </p:cNvSpPr>
                <p:nvPr/>
              </p:nvSpPr>
              <p:spPr bwMode="auto">
                <a:xfrm>
                  <a:off x="6650038" y="3843338"/>
                  <a:ext cx="280988" cy="1730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41" name="Freeform 38">
                  <a:extLst>
                    <a:ext uri="{FF2B5EF4-FFF2-40B4-BE49-F238E27FC236}">
                      <a16:creationId xmlns:a16="http://schemas.microsoft.com/office/drawing/2014/main" id="{11DAC03E-18EC-40AC-B6DA-B20EEB6F2141}"/>
                    </a:ext>
                  </a:extLst>
                </p:cNvPr>
                <p:cNvSpPr>
                  <a:spLocks noEditPoints="1"/>
                </p:cNvSpPr>
                <p:nvPr/>
              </p:nvSpPr>
              <p:spPr bwMode="auto">
                <a:xfrm>
                  <a:off x="5888038" y="3308350"/>
                  <a:ext cx="822325" cy="790575"/>
                </a:xfrm>
                <a:custGeom>
                  <a:avLst/>
                  <a:gdLst>
                    <a:gd name="T0" fmla="*/ 23 w 219"/>
                    <a:gd name="T1" fmla="*/ 127 h 210"/>
                    <a:gd name="T2" fmla="*/ 23 w 219"/>
                    <a:gd name="T3" fmla="*/ 81 h 210"/>
                    <a:gd name="T4" fmla="*/ 98 w 219"/>
                    <a:gd name="T5" fmla="*/ 81 h 210"/>
                    <a:gd name="T6" fmla="*/ 98 w 219"/>
                    <a:gd name="T7" fmla="*/ 127 h 210"/>
                    <a:gd name="T8" fmla="*/ 23 w 219"/>
                    <a:gd name="T9" fmla="*/ 127 h 210"/>
                    <a:gd name="T10" fmla="*/ 23 w 219"/>
                    <a:gd name="T11" fmla="*/ 65 h 210"/>
                    <a:gd name="T12" fmla="*/ 23 w 219"/>
                    <a:gd name="T13" fmla="*/ 19 h 210"/>
                    <a:gd name="T14" fmla="*/ 98 w 219"/>
                    <a:gd name="T15" fmla="*/ 19 h 210"/>
                    <a:gd name="T16" fmla="*/ 98 w 219"/>
                    <a:gd name="T17" fmla="*/ 65 h 210"/>
                    <a:gd name="T18" fmla="*/ 23 w 219"/>
                    <a:gd name="T19" fmla="*/ 65 h 210"/>
                    <a:gd name="T20" fmla="*/ 219 w 219"/>
                    <a:gd name="T21" fmla="*/ 0 h 210"/>
                    <a:gd name="T22" fmla="*/ 0 w 219"/>
                    <a:gd name="T23" fmla="*/ 0 h 210"/>
                    <a:gd name="T24" fmla="*/ 0 w 219"/>
                    <a:gd name="T25" fmla="*/ 10 h 210"/>
                    <a:gd name="T26" fmla="*/ 0 w 219"/>
                    <a:gd name="T27" fmla="*/ 30 h 210"/>
                    <a:gd name="T28" fmla="*/ 0 w 219"/>
                    <a:gd name="T29" fmla="*/ 198 h 210"/>
                    <a:gd name="T30" fmla="*/ 11 w 219"/>
                    <a:gd name="T31" fmla="*/ 210 h 210"/>
                    <a:gd name="T32" fmla="*/ 24 w 219"/>
                    <a:gd name="T33" fmla="*/ 210 h 210"/>
                    <a:gd name="T34" fmla="*/ 44 w 219"/>
                    <a:gd name="T35" fmla="*/ 188 h 210"/>
                    <a:gd name="T36" fmla="*/ 23 w 219"/>
                    <a:gd name="T37" fmla="*/ 188 h 210"/>
                    <a:gd name="T38" fmla="*/ 23 w 219"/>
                    <a:gd name="T39" fmla="*/ 142 h 210"/>
                    <a:gd name="T40" fmla="*/ 86 w 219"/>
                    <a:gd name="T41" fmla="*/ 142 h 210"/>
                    <a:gd name="T42" fmla="*/ 113 w 219"/>
                    <a:gd name="T43" fmla="*/ 114 h 210"/>
                    <a:gd name="T44" fmla="*/ 113 w 219"/>
                    <a:gd name="T45" fmla="*/ 81 h 210"/>
                    <a:gd name="T46" fmla="*/ 143 w 219"/>
                    <a:gd name="T47" fmla="*/ 81 h 210"/>
                    <a:gd name="T48" fmla="*/ 158 w 219"/>
                    <a:gd name="T49" fmla="*/ 65 h 210"/>
                    <a:gd name="T50" fmla="*/ 113 w 219"/>
                    <a:gd name="T51" fmla="*/ 65 h 210"/>
                    <a:gd name="T52" fmla="*/ 113 w 219"/>
                    <a:gd name="T53" fmla="*/ 19 h 210"/>
                    <a:gd name="T54" fmla="*/ 188 w 219"/>
                    <a:gd name="T55" fmla="*/ 19 h 210"/>
                    <a:gd name="T56" fmla="*/ 188 w 219"/>
                    <a:gd name="T57" fmla="*/ 33 h 210"/>
                    <a:gd name="T58" fmla="*/ 219 w 219"/>
                    <a:gd name="T5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9" h="210">
                      <a:moveTo>
                        <a:pt x="23" y="127"/>
                      </a:moveTo>
                      <a:cubicBezTo>
                        <a:pt x="23" y="81"/>
                        <a:pt x="23" y="81"/>
                        <a:pt x="23" y="81"/>
                      </a:cubicBezTo>
                      <a:cubicBezTo>
                        <a:pt x="98" y="81"/>
                        <a:pt x="98" y="81"/>
                        <a:pt x="98" y="81"/>
                      </a:cubicBezTo>
                      <a:cubicBezTo>
                        <a:pt x="98" y="127"/>
                        <a:pt x="98" y="127"/>
                        <a:pt x="98" y="127"/>
                      </a:cubicBezTo>
                      <a:cubicBezTo>
                        <a:pt x="23" y="127"/>
                        <a:pt x="23" y="127"/>
                        <a:pt x="23" y="127"/>
                      </a:cubicBezTo>
                      <a:moveTo>
                        <a:pt x="23" y="65"/>
                      </a:moveTo>
                      <a:cubicBezTo>
                        <a:pt x="23" y="19"/>
                        <a:pt x="23" y="19"/>
                        <a:pt x="23" y="19"/>
                      </a:cubicBezTo>
                      <a:cubicBezTo>
                        <a:pt x="98" y="19"/>
                        <a:pt x="98" y="19"/>
                        <a:pt x="98" y="19"/>
                      </a:cubicBezTo>
                      <a:cubicBezTo>
                        <a:pt x="98" y="65"/>
                        <a:pt x="98" y="65"/>
                        <a:pt x="98" y="65"/>
                      </a:cubicBezTo>
                      <a:cubicBezTo>
                        <a:pt x="23" y="65"/>
                        <a:pt x="23" y="65"/>
                        <a:pt x="23" y="65"/>
                      </a:cubicBezTo>
                      <a:moveTo>
                        <a:pt x="219" y="0"/>
                      </a:moveTo>
                      <a:cubicBezTo>
                        <a:pt x="0" y="0"/>
                        <a:pt x="0" y="0"/>
                        <a:pt x="0" y="0"/>
                      </a:cubicBezTo>
                      <a:cubicBezTo>
                        <a:pt x="0" y="10"/>
                        <a:pt x="0" y="10"/>
                        <a:pt x="0" y="10"/>
                      </a:cubicBezTo>
                      <a:cubicBezTo>
                        <a:pt x="0" y="30"/>
                        <a:pt x="0" y="30"/>
                        <a:pt x="0" y="30"/>
                      </a:cubicBezTo>
                      <a:cubicBezTo>
                        <a:pt x="0" y="198"/>
                        <a:pt x="0" y="198"/>
                        <a:pt x="0" y="198"/>
                      </a:cubicBezTo>
                      <a:cubicBezTo>
                        <a:pt x="0" y="204"/>
                        <a:pt x="6" y="210"/>
                        <a:pt x="11" y="210"/>
                      </a:cubicBezTo>
                      <a:cubicBezTo>
                        <a:pt x="24" y="210"/>
                        <a:pt x="24" y="210"/>
                        <a:pt x="24" y="210"/>
                      </a:cubicBezTo>
                      <a:cubicBezTo>
                        <a:pt x="44" y="188"/>
                        <a:pt x="44" y="188"/>
                        <a:pt x="44" y="188"/>
                      </a:cubicBezTo>
                      <a:cubicBezTo>
                        <a:pt x="23" y="188"/>
                        <a:pt x="23" y="188"/>
                        <a:pt x="23" y="188"/>
                      </a:cubicBezTo>
                      <a:cubicBezTo>
                        <a:pt x="23" y="142"/>
                        <a:pt x="23" y="142"/>
                        <a:pt x="23" y="142"/>
                      </a:cubicBezTo>
                      <a:cubicBezTo>
                        <a:pt x="86" y="142"/>
                        <a:pt x="86" y="142"/>
                        <a:pt x="86" y="142"/>
                      </a:cubicBezTo>
                      <a:cubicBezTo>
                        <a:pt x="113" y="114"/>
                        <a:pt x="113" y="114"/>
                        <a:pt x="113" y="114"/>
                      </a:cubicBezTo>
                      <a:cubicBezTo>
                        <a:pt x="113" y="81"/>
                        <a:pt x="113" y="81"/>
                        <a:pt x="113" y="81"/>
                      </a:cubicBezTo>
                      <a:cubicBezTo>
                        <a:pt x="143" y="81"/>
                        <a:pt x="143" y="81"/>
                        <a:pt x="143" y="81"/>
                      </a:cubicBezTo>
                      <a:cubicBezTo>
                        <a:pt x="158" y="65"/>
                        <a:pt x="158" y="65"/>
                        <a:pt x="158" y="65"/>
                      </a:cubicBezTo>
                      <a:cubicBezTo>
                        <a:pt x="113" y="65"/>
                        <a:pt x="113" y="65"/>
                        <a:pt x="113" y="65"/>
                      </a:cubicBezTo>
                      <a:cubicBezTo>
                        <a:pt x="113" y="19"/>
                        <a:pt x="113" y="19"/>
                        <a:pt x="113" y="19"/>
                      </a:cubicBezTo>
                      <a:cubicBezTo>
                        <a:pt x="188" y="19"/>
                        <a:pt x="188" y="19"/>
                        <a:pt x="188" y="19"/>
                      </a:cubicBezTo>
                      <a:cubicBezTo>
                        <a:pt x="188" y="33"/>
                        <a:pt x="188" y="33"/>
                        <a:pt x="188" y="33"/>
                      </a:cubicBezTo>
                      <a:cubicBezTo>
                        <a:pt x="219" y="0"/>
                        <a:pt x="219" y="0"/>
                        <a:pt x="219" y="0"/>
                      </a:cubicBezTo>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42" name="Freeform 39">
                  <a:extLst>
                    <a:ext uri="{FF2B5EF4-FFF2-40B4-BE49-F238E27FC236}">
                      <a16:creationId xmlns:a16="http://schemas.microsoft.com/office/drawing/2014/main" id="{421A4703-A57A-449F-8755-5F9AD90B6DA0}"/>
                    </a:ext>
                  </a:extLst>
                </p:cNvPr>
                <p:cNvSpPr>
                  <a:spLocks/>
                </p:cNvSpPr>
                <p:nvPr/>
              </p:nvSpPr>
              <p:spPr bwMode="auto">
                <a:xfrm>
                  <a:off x="5888038" y="3135313"/>
                  <a:ext cx="984250" cy="173038"/>
                </a:xfrm>
                <a:custGeom>
                  <a:avLst/>
                  <a:gdLst>
                    <a:gd name="T0" fmla="*/ 262 w 262"/>
                    <a:gd name="T1" fmla="*/ 0 h 46"/>
                    <a:gd name="T2" fmla="*/ 11 w 262"/>
                    <a:gd name="T3" fmla="*/ 0 h 46"/>
                    <a:gd name="T4" fmla="*/ 11 w 262"/>
                    <a:gd name="T5" fmla="*/ 0 h 46"/>
                    <a:gd name="T6" fmla="*/ 0 w 262"/>
                    <a:gd name="T7" fmla="*/ 11 h 46"/>
                    <a:gd name="T8" fmla="*/ 0 w 262"/>
                    <a:gd name="T9" fmla="*/ 11 h 46"/>
                    <a:gd name="T10" fmla="*/ 0 w 262"/>
                    <a:gd name="T11" fmla="*/ 46 h 46"/>
                    <a:gd name="T12" fmla="*/ 219 w 262"/>
                    <a:gd name="T13" fmla="*/ 46 h 46"/>
                    <a:gd name="T14" fmla="*/ 262 w 262"/>
                    <a:gd name="T15" fmla="*/ 0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 h="46">
                      <a:moveTo>
                        <a:pt x="262" y="0"/>
                      </a:moveTo>
                      <a:cubicBezTo>
                        <a:pt x="11" y="0"/>
                        <a:pt x="11" y="0"/>
                        <a:pt x="11" y="0"/>
                      </a:cubicBezTo>
                      <a:cubicBezTo>
                        <a:pt x="11" y="0"/>
                        <a:pt x="11" y="0"/>
                        <a:pt x="11" y="0"/>
                      </a:cubicBezTo>
                      <a:cubicBezTo>
                        <a:pt x="6" y="0"/>
                        <a:pt x="0" y="5"/>
                        <a:pt x="0" y="11"/>
                      </a:cubicBezTo>
                      <a:cubicBezTo>
                        <a:pt x="0" y="11"/>
                        <a:pt x="0" y="11"/>
                        <a:pt x="0" y="11"/>
                      </a:cubicBezTo>
                      <a:cubicBezTo>
                        <a:pt x="0" y="46"/>
                        <a:pt x="0" y="46"/>
                        <a:pt x="0" y="46"/>
                      </a:cubicBezTo>
                      <a:cubicBezTo>
                        <a:pt x="219" y="46"/>
                        <a:pt x="219" y="46"/>
                        <a:pt x="219" y="46"/>
                      </a:cubicBezTo>
                      <a:cubicBezTo>
                        <a:pt x="262" y="0"/>
                        <a:pt x="262" y="0"/>
                        <a:pt x="262" y="0"/>
                      </a:cubicBezTo>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43" name="Freeform 40">
                  <a:extLst>
                    <a:ext uri="{FF2B5EF4-FFF2-40B4-BE49-F238E27FC236}">
                      <a16:creationId xmlns:a16="http://schemas.microsoft.com/office/drawing/2014/main" id="{A89BF2F9-934A-4900-88A7-549C31D20EAC}"/>
                    </a:ext>
                  </a:extLst>
                </p:cNvPr>
                <p:cNvSpPr>
                  <a:spLocks/>
                </p:cNvSpPr>
                <p:nvPr/>
              </p:nvSpPr>
              <p:spPr bwMode="auto">
                <a:xfrm>
                  <a:off x="6311900" y="3379788"/>
                  <a:ext cx="280988" cy="173038"/>
                </a:xfrm>
                <a:custGeom>
                  <a:avLst/>
                  <a:gdLst>
                    <a:gd name="T0" fmla="*/ 177 w 177"/>
                    <a:gd name="T1" fmla="*/ 0 h 109"/>
                    <a:gd name="T2" fmla="*/ 0 w 177"/>
                    <a:gd name="T3" fmla="*/ 0 h 109"/>
                    <a:gd name="T4" fmla="*/ 0 w 177"/>
                    <a:gd name="T5" fmla="*/ 109 h 109"/>
                    <a:gd name="T6" fmla="*/ 107 w 177"/>
                    <a:gd name="T7" fmla="*/ 109 h 109"/>
                    <a:gd name="T8" fmla="*/ 177 w 177"/>
                    <a:gd name="T9" fmla="*/ 33 h 109"/>
                    <a:gd name="T10" fmla="*/ 177 w 177"/>
                    <a:gd name="T11" fmla="*/ 0 h 109"/>
                  </a:gdLst>
                  <a:ahLst/>
                  <a:cxnLst>
                    <a:cxn ang="0">
                      <a:pos x="T0" y="T1"/>
                    </a:cxn>
                    <a:cxn ang="0">
                      <a:pos x="T2" y="T3"/>
                    </a:cxn>
                    <a:cxn ang="0">
                      <a:pos x="T4" y="T5"/>
                    </a:cxn>
                    <a:cxn ang="0">
                      <a:pos x="T6" y="T7"/>
                    </a:cxn>
                    <a:cxn ang="0">
                      <a:pos x="T8" y="T9"/>
                    </a:cxn>
                    <a:cxn ang="0">
                      <a:pos x="T10" y="T11"/>
                    </a:cxn>
                  </a:cxnLst>
                  <a:rect l="0" t="0" r="r" b="b"/>
                  <a:pathLst>
                    <a:path w="177" h="109">
                      <a:moveTo>
                        <a:pt x="177" y="0"/>
                      </a:moveTo>
                      <a:lnTo>
                        <a:pt x="0" y="0"/>
                      </a:lnTo>
                      <a:lnTo>
                        <a:pt x="0" y="109"/>
                      </a:lnTo>
                      <a:lnTo>
                        <a:pt x="107" y="109"/>
                      </a:lnTo>
                      <a:lnTo>
                        <a:pt x="177" y="33"/>
                      </a:lnTo>
                      <a:lnTo>
                        <a:pt x="17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44" name="Freeform 41">
                  <a:extLst>
                    <a:ext uri="{FF2B5EF4-FFF2-40B4-BE49-F238E27FC236}">
                      <a16:creationId xmlns:a16="http://schemas.microsoft.com/office/drawing/2014/main" id="{CBF7D71B-BCFE-451E-AEDB-7CE7FDB9C966}"/>
                    </a:ext>
                  </a:extLst>
                </p:cNvPr>
                <p:cNvSpPr>
                  <a:spLocks/>
                </p:cNvSpPr>
                <p:nvPr/>
              </p:nvSpPr>
              <p:spPr bwMode="auto">
                <a:xfrm>
                  <a:off x="6311900" y="3379788"/>
                  <a:ext cx="280988" cy="173038"/>
                </a:xfrm>
                <a:custGeom>
                  <a:avLst/>
                  <a:gdLst>
                    <a:gd name="T0" fmla="*/ 177 w 177"/>
                    <a:gd name="T1" fmla="*/ 0 h 109"/>
                    <a:gd name="T2" fmla="*/ 0 w 177"/>
                    <a:gd name="T3" fmla="*/ 0 h 109"/>
                    <a:gd name="T4" fmla="*/ 0 w 177"/>
                    <a:gd name="T5" fmla="*/ 109 h 109"/>
                    <a:gd name="T6" fmla="*/ 107 w 177"/>
                    <a:gd name="T7" fmla="*/ 109 h 109"/>
                    <a:gd name="T8" fmla="*/ 177 w 177"/>
                    <a:gd name="T9" fmla="*/ 33 h 109"/>
                    <a:gd name="T10" fmla="*/ 177 w 177"/>
                    <a:gd name="T11" fmla="*/ 0 h 109"/>
                  </a:gdLst>
                  <a:ahLst/>
                  <a:cxnLst>
                    <a:cxn ang="0">
                      <a:pos x="T0" y="T1"/>
                    </a:cxn>
                    <a:cxn ang="0">
                      <a:pos x="T2" y="T3"/>
                    </a:cxn>
                    <a:cxn ang="0">
                      <a:pos x="T4" y="T5"/>
                    </a:cxn>
                    <a:cxn ang="0">
                      <a:pos x="T6" y="T7"/>
                    </a:cxn>
                    <a:cxn ang="0">
                      <a:pos x="T8" y="T9"/>
                    </a:cxn>
                    <a:cxn ang="0">
                      <a:pos x="T10" y="T11"/>
                    </a:cxn>
                  </a:cxnLst>
                  <a:rect l="0" t="0" r="r" b="b"/>
                  <a:pathLst>
                    <a:path w="177" h="109">
                      <a:moveTo>
                        <a:pt x="177" y="0"/>
                      </a:moveTo>
                      <a:lnTo>
                        <a:pt x="0" y="0"/>
                      </a:lnTo>
                      <a:lnTo>
                        <a:pt x="0" y="109"/>
                      </a:lnTo>
                      <a:lnTo>
                        <a:pt x="107" y="109"/>
                      </a:lnTo>
                      <a:lnTo>
                        <a:pt x="177" y="33"/>
                      </a:lnTo>
                      <a:lnTo>
                        <a:pt x="1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45" name="Freeform 42">
                  <a:extLst>
                    <a:ext uri="{FF2B5EF4-FFF2-40B4-BE49-F238E27FC236}">
                      <a16:creationId xmlns:a16="http://schemas.microsoft.com/office/drawing/2014/main" id="{9250457F-C262-483A-BB63-4B7A0CD207F0}"/>
                    </a:ext>
                  </a:extLst>
                </p:cNvPr>
                <p:cNvSpPr>
                  <a:spLocks/>
                </p:cNvSpPr>
                <p:nvPr/>
              </p:nvSpPr>
              <p:spPr bwMode="auto">
                <a:xfrm>
                  <a:off x="6311900" y="3613150"/>
                  <a:ext cx="112713" cy="123825"/>
                </a:xfrm>
                <a:custGeom>
                  <a:avLst/>
                  <a:gdLst>
                    <a:gd name="T0" fmla="*/ 71 w 71"/>
                    <a:gd name="T1" fmla="*/ 0 h 78"/>
                    <a:gd name="T2" fmla="*/ 0 w 71"/>
                    <a:gd name="T3" fmla="*/ 0 h 78"/>
                    <a:gd name="T4" fmla="*/ 0 w 71"/>
                    <a:gd name="T5" fmla="*/ 78 h 78"/>
                    <a:gd name="T6" fmla="*/ 71 w 71"/>
                    <a:gd name="T7" fmla="*/ 0 h 78"/>
                  </a:gdLst>
                  <a:ahLst/>
                  <a:cxnLst>
                    <a:cxn ang="0">
                      <a:pos x="T0" y="T1"/>
                    </a:cxn>
                    <a:cxn ang="0">
                      <a:pos x="T2" y="T3"/>
                    </a:cxn>
                    <a:cxn ang="0">
                      <a:pos x="T4" y="T5"/>
                    </a:cxn>
                    <a:cxn ang="0">
                      <a:pos x="T6" y="T7"/>
                    </a:cxn>
                  </a:cxnLst>
                  <a:rect l="0" t="0" r="r" b="b"/>
                  <a:pathLst>
                    <a:path w="71" h="78">
                      <a:moveTo>
                        <a:pt x="71" y="0"/>
                      </a:moveTo>
                      <a:lnTo>
                        <a:pt x="0" y="0"/>
                      </a:lnTo>
                      <a:lnTo>
                        <a:pt x="0" y="78"/>
                      </a:lnTo>
                      <a:lnTo>
                        <a:pt x="71"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46" name="Freeform 43">
                  <a:extLst>
                    <a:ext uri="{FF2B5EF4-FFF2-40B4-BE49-F238E27FC236}">
                      <a16:creationId xmlns:a16="http://schemas.microsoft.com/office/drawing/2014/main" id="{E845DA7D-8E22-47EB-8C61-7D146F231B54}"/>
                    </a:ext>
                  </a:extLst>
                </p:cNvPr>
                <p:cNvSpPr>
                  <a:spLocks/>
                </p:cNvSpPr>
                <p:nvPr/>
              </p:nvSpPr>
              <p:spPr bwMode="auto">
                <a:xfrm>
                  <a:off x="6311900" y="3613150"/>
                  <a:ext cx="112713" cy="123825"/>
                </a:xfrm>
                <a:custGeom>
                  <a:avLst/>
                  <a:gdLst>
                    <a:gd name="T0" fmla="*/ 71 w 71"/>
                    <a:gd name="T1" fmla="*/ 0 h 78"/>
                    <a:gd name="T2" fmla="*/ 0 w 71"/>
                    <a:gd name="T3" fmla="*/ 0 h 78"/>
                    <a:gd name="T4" fmla="*/ 0 w 71"/>
                    <a:gd name="T5" fmla="*/ 78 h 78"/>
                    <a:gd name="T6" fmla="*/ 71 w 71"/>
                    <a:gd name="T7" fmla="*/ 0 h 78"/>
                  </a:gdLst>
                  <a:ahLst/>
                  <a:cxnLst>
                    <a:cxn ang="0">
                      <a:pos x="T0" y="T1"/>
                    </a:cxn>
                    <a:cxn ang="0">
                      <a:pos x="T2" y="T3"/>
                    </a:cxn>
                    <a:cxn ang="0">
                      <a:pos x="T4" y="T5"/>
                    </a:cxn>
                    <a:cxn ang="0">
                      <a:pos x="T6" y="T7"/>
                    </a:cxn>
                  </a:cxnLst>
                  <a:rect l="0" t="0" r="r" b="b"/>
                  <a:pathLst>
                    <a:path w="71" h="78">
                      <a:moveTo>
                        <a:pt x="71" y="0"/>
                      </a:moveTo>
                      <a:lnTo>
                        <a:pt x="0" y="0"/>
                      </a:lnTo>
                      <a:lnTo>
                        <a:pt x="0" y="78"/>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47" name="Rectangle 46">
                  <a:extLst>
                    <a:ext uri="{FF2B5EF4-FFF2-40B4-BE49-F238E27FC236}">
                      <a16:creationId xmlns:a16="http://schemas.microsoft.com/office/drawing/2014/main" id="{6972EA0D-6EC2-4227-AA2F-08750E7043D3}"/>
                    </a:ext>
                  </a:extLst>
                </p:cNvPr>
                <p:cNvSpPr>
                  <a:spLocks noChangeArrowheads="1"/>
                </p:cNvSpPr>
                <p:nvPr/>
              </p:nvSpPr>
              <p:spPr bwMode="auto">
                <a:xfrm>
                  <a:off x="5973763" y="3379788"/>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48" name="Rectangle 47">
                  <a:extLst>
                    <a:ext uri="{FF2B5EF4-FFF2-40B4-BE49-F238E27FC236}">
                      <a16:creationId xmlns:a16="http://schemas.microsoft.com/office/drawing/2014/main" id="{B0FE438D-9126-435A-AF67-9F6B0A21ABB1}"/>
                    </a:ext>
                  </a:extLst>
                </p:cNvPr>
                <p:cNvSpPr>
                  <a:spLocks noChangeArrowheads="1"/>
                </p:cNvSpPr>
                <p:nvPr/>
              </p:nvSpPr>
              <p:spPr bwMode="auto">
                <a:xfrm>
                  <a:off x="5973763" y="337978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49" name="Rectangle 48">
                  <a:extLst>
                    <a:ext uri="{FF2B5EF4-FFF2-40B4-BE49-F238E27FC236}">
                      <a16:creationId xmlns:a16="http://schemas.microsoft.com/office/drawing/2014/main" id="{980DC58A-FFC4-4B9F-B823-3F6785835F25}"/>
                    </a:ext>
                  </a:extLst>
                </p:cNvPr>
                <p:cNvSpPr>
                  <a:spLocks noChangeArrowheads="1"/>
                </p:cNvSpPr>
                <p:nvPr/>
              </p:nvSpPr>
              <p:spPr bwMode="auto">
                <a:xfrm>
                  <a:off x="5973763" y="3613150"/>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50" name="Rectangle 49">
                  <a:extLst>
                    <a:ext uri="{FF2B5EF4-FFF2-40B4-BE49-F238E27FC236}">
                      <a16:creationId xmlns:a16="http://schemas.microsoft.com/office/drawing/2014/main" id="{0AABCE91-1255-4351-9339-49CF7C27071B}"/>
                    </a:ext>
                  </a:extLst>
                </p:cNvPr>
                <p:cNvSpPr>
                  <a:spLocks noChangeArrowheads="1"/>
                </p:cNvSpPr>
                <p:nvPr/>
              </p:nvSpPr>
              <p:spPr bwMode="auto">
                <a:xfrm>
                  <a:off x="5973763" y="3613150"/>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51" name="Freeform 48">
                  <a:extLst>
                    <a:ext uri="{FF2B5EF4-FFF2-40B4-BE49-F238E27FC236}">
                      <a16:creationId xmlns:a16="http://schemas.microsoft.com/office/drawing/2014/main" id="{D0921E13-95B7-4D5A-8C57-7252AF664D50}"/>
                    </a:ext>
                  </a:extLst>
                </p:cNvPr>
                <p:cNvSpPr>
                  <a:spLocks/>
                </p:cNvSpPr>
                <p:nvPr/>
              </p:nvSpPr>
              <p:spPr bwMode="auto">
                <a:xfrm>
                  <a:off x="5973763" y="3843338"/>
                  <a:ext cx="236538" cy="173038"/>
                </a:xfrm>
                <a:custGeom>
                  <a:avLst/>
                  <a:gdLst>
                    <a:gd name="T0" fmla="*/ 149 w 149"/>
                    <a:gd name="T1" fmla="*/ 0 h 109"/>
                    <a:gd name="T2" fmla="*/ 0 w 149"/>
                    <a:gd name="T3" fmla="*/ 0 h 109"/>
                    <a:gd name="T4" fmla="*/ 0 w 149"/>
                    <a:gd name="T5" fmla="*/ 109 h 109"/>
                    <a:gd name="T6" fmla="*/ 50 w 149"/>
                    <a:gd name="T7" fmla="*/ 109 h 109"/>
                    <a:gd name="T8" fmla="*/ 149 w 149"/>
                    <a:gd name="T9" fmla="*/ 0 h 109"/>
                  </a:gdLst>
                  <a:ahLst/>
                  <a:cxnLst>
                    <a:cxn ang="0">
                      <a:pos x="T0" y="T1"/>
                    </a:cxn>
                    <a:cxn ang="0">
                      <a:pos x="T2" y="T3"/>
                    </a:cxn>
                    <a:cxn ang="0">
                      <a:pos x="T4" y="T5"/>
                    </a:cxn>
                    <a:cxn ang="0">
                      <a:pos x="T6" y="T7"/>
                    </a:cxn>
                    <a:cxn ang="0">
                      <a:pos x="T8" y="T9"/>
                    </a:cxn>
                  </a:cxnLst>
                  <a:rect l="0" t="0" r="r" b="b"/>
                  <a:pathLst>
                    <a:path w="149" h="109">
                      <a:moveTo>
                        <a:pt x="149" y="0"/>
                      </a:moveTo>
                      <a:lnTo>
                        <a:pt x="0" y="0"/>
                      </a:lnTo>
                      <a:lnTo>
                        <a:pt x="0" y="109"/>
                      </a:lnTo>
                      <a:lnTo>
                        <a:pt x="50" y="109"/>
                      </a:lnTo>
                      <a:lnTo>
                        <a:pt x="149"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52" name="Freeform 49">
                  <a:extLst>
                    <a:ext uri="{FF2B5EF4-FFF2-40B4-BE49-F238E27FC236}">
                      <a16:creationId xmlns:a16="http://schemas.microsoft.com/office/drawing/2014/main" id="{58A2F66E-8F79-44B7-8866-A174A4D89DF2}"/>
                    </a:ext>
                  </a:extLst>
                </p:cNvPr>
                <p:cNvSpPr>
                  <a:spLocks/>
                </p:cNvSpPr>
                <p:nvPr/>
              </p:nvSpPr>
              <p:spPr bwMode="auto">
                <a:xfrm>
                  <a:off x="5973763" y="3843338"/>
                  <a:ext cx="236538" cy="173038"/>
                </a:xfrm>
                <a:custGeom>
                  <a:avLst/>
                  <a:gdLst>
                    <a:gd name="T0" fmla="*/ 149 w 149"/>
                    <a:gd name="T1" fmla="*/ 0 h 109"/>
                    <a:gd name="T2" fmla="*/ 0 w 149"/>
                    <a:gd name="T3" fmla="*/ 0 h 109"/>
                    <a:gd name="T4" fmla="*/ 0 w 149"/>
                    <a:gd name="T5" fmla="*/ 109 h 109"/>
                    <a:gd name="T6" fmla="*/ 50 w 149"/>
                    <a:gd name="T7" fmla="*/ 109 h 109"/>
                    <a:gd name="T8" fmla="*/ 149 w 149"/>
                    <a:gd name="T9" fmla="*/ 0 h 109"/>
                  </a:gdLst>
                  <a:ahLst/>
                  <a:cxnLst>
                    <a:cxn ang="0">
                      <a:pos x="T0" y="T1"/>
                    </a:cxn>
                    <a:cxn ang="0">
                      <a:pos x="T2" y="T3"/>
                    </a:cxn>
                    <a:cxn ang="0">
                      <a:pos x="T4" y="T5"/>
                    </a:cxn>
                    <a:cxn ang="0">
                      <a:pos x="T6" y="T7"/>
                    </a:cxn>
                    <a:cxn ang="0">
                      <a:pos x="T8" y="T9"/>
                    </a:cxn>
                  </a:cxnLst>
                  <a:rect l="0" t="0" r="r" b="b"/>
                  <a:pathLst>
                    <a:path w="149" h="109">
                      <a:moveTo>
                        <a:pt x="149" y="0"/>
                      </a:moveTo>
                      <a:lnTo>
                        <a:pt x="0" y="0"/>
                      </a:lnTo>
                      <a:lnTo>
                        <a:pt x="0" y="109"/>
                      </a:lnTo>
                      <a:lnTo>
                        <a:pt x="50" y="109"/>
                      </a:lnTo>
                      <a:lnTo>
                        <a:pt x="1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grpSp>
          <p:grpSp>
            <p:nvGrpSpPr>
              <p:cNvPr id="19" name="Group 4">
                <a:extLst>
                  <a:ext uri="{FF2B5EF4-FFF2-40B4-BE49-F238E27FC236}">
                    <a16:creationId xmlns:a16="http://schemas.microsoft.com/office/drawing/2014/main" id="{E87CC0A0-0703-4BDF-A837-3AF6736DF404}"/>
                  </a:ext>
                </a:extLst>
              </p:cNvPr>
              <p:cNvGrpSpPr>
                <a:grpSpLocks noChangeAspect="1"/>
              </p:cNvGrpSpPr>
              <p:nvPr/>
            </p:nvGrpSpPr>
            <p:grpSpPr bwMode="auto">
              <a:xfrm rot="2700000">
                <a:off x="8588544" y="2854660"/>
                <a:ext cx="323851" cy="531813"/>
                <a:chOff x="4714" y="2045"/>
                <a:chExt cx="204" cy="335"/>
              </a:xfrm>
            </p:grpSpPr>
            <p:sp>
              <p:nvSpPr>
                <p:cNvPr id="20" name="Oval 5">
                  <a:extLst>
                    <a:ext uri="{FF2B5EF4-FFF2-40B4-BE49-F238E27FC236}">
                      <a16:creationId xmlns:a16="http://schemas.microsoft.com/office/drawing/2014/main" id="{1B77E104-ED6D-4A9A-956F-CE2525581935}"/>
                    </a:ext>
                  </a:extLst>
                </p:cNvPr>
                <p:cNvSpPr>
                  <a:spLocks noChangeArrowheads="1"/>
                </p:cNvSpPr>
                <p:nvPr/>
              </p:nvSpPr>
              <p:spPr bwMode="auto">
                <a:xfrm>
                  <a:off x="4714" y="2045"/>
                  <a:ext cx="204" cy="203"/>
                </a:xfrm>
                <a:prstGeom prst="ellipse">
                  <a:avLst/>
                </a:prstGeom>
                <a:solidFill>
                  <a:schemeClr val="tx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85607">
                    <a:defRPr/>
                  </a:pPr>
                  <a:endParaRPr lang="en-US" sz="1324">
                    <a:solidFill>
                      <a:srgbClr val="353535"/>
                    </a:solidFill>
                    <a:latin typeface="Segoe UI Semilight"/>
                  </a:endParaRPr>
                </a:p>
              </p:txBody>
            </p:sp>
            <p:sp>
              <p:nvSpPr>
                <p:cNvPr id="21" name="Freeform 6">
                  <a:extLst>
                    <a:ext uri="{FF2B5EF4-FFF2-40B4-BE49-F238E27FC236}">
                      <a16:creationId xmlns:a16="http://schemas.microsoft.com/office/drawing/2014/main" id="{A6BCA54F-1D27-4FEC-83CA-C2C391D8E96A}"/>
                    </a:ext>
                  </a:extLst>
                </p:cNvPr>
                <p:cNvSpPr>
                  <a:spLocks/>
                </p:cNvSpPr>
                <p:nvPr/>
              </p:nvSpPr>
              <p:spPr bwMode="auto">
                <a:xfrm>
                  <a:off x="4789" y="2212"/>
                  <a:ext cx="55" cy="168"/>
                </a:xfrm>
                <a:custGeom>
                  <a:avLst/>
                  <a:gdLst>
                    <a:gd name="T0" fmla="*/ 0 w 40"/>
                    <a:gd name="T1" fmla="*/ 0 h 122"/>
                    <a:gd name="T2" fmla="*/ 0 w 40"/>
                    <a:gd name="T3" fmla="*/ 102 h 122"/>
                    <a:gd name="T4" fmla="*/ 0 w 40"/>
                    <a:gd name="T5" fmla="*/ 102 h 122"/>
                    <a:gd name="T6" fmla="*/ 20 w 40"/>
                    <a:gd name="T7" fmla="*/ 122 h 122"/>
                    <a:gd name="T8" fmla="*/ 40 w 40"/>
                    <a:gd name="T9" fmla="*/ 102 h 122"/>
                    <a:gd name="T10" fmla="*/ 40 w 40"/>
                    <a:gd name="T11" fmla="*/ 102 h 122"/>
                    <a:gd name="T12" fmla="*/ 40 w 40"/>
                    <a:gd name="T13" fmla="*/ 0 h 122"/>
                    <a:gd name="T14" fmla="*/ 0 w 40"/>
                    <a:gd name="T15" fmla="*/ 0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122">
                      <a:moveTo>
                        <a:pt x="0" y="0"/>
                      </a:moveTo>
                      <a:cubicBezTo>
                        <a:pt x="0" y="102"/>
                        <a:pt x="0" y="102"/>
                        <a:pt x="0" y="102"/>
                      </a:cubicBezTo>
                      <a:cubicBezTo>
                        <a:pt x="0" y="102"/>
                        <a:pt x="0" y="102"/>
                        <a:pt x="0" y="102"/>
                      </a:cubicBezTo>
                      <a:cubicBezTo>
                        <a:pt x="0" y="113"/>
                        <a:pt x="9" y="122"/>
                        <a:pt x="20" y="122"/>
                      </a:cubicBezTo>
                      <a:cubicBezTo>
                        <a:pt x="31" y="122"/>
                        <a:pt x="40" y="113"/>
                        <a:pt x="40" y="102"/>
                      </a:cubicBezTo>
                      <a:cubicBezTo>
                        <a:pt x="40" y="102"/>
                        <a:pt x="40" y="102"/>
                        <a:pt x="40" y="102"/>
                      </a:cubicBezTo>
                      <a:cubicBezTo>
                        <a:pt x="40" y="0"/>
                        <a:pt x="40" y="0"/>
                        <a:pt x="40" y="0"/>
                      </a:cubicBezTo>
                      <a:lnTo>
                        <a:pt x="0" y="0"/>
                      </a:lnTo>
                      <a:close/>
                    </a:path>
                  </a:pathLst>
                </a:custGeom>
                <a:solidFill>
                  <a:schemeClr val="tx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85607">
                    <a:defRPr/>
                  </a:pPr>
                  <a:endParaRPr lang="en-US" sz="1324">
                    <a:solidFill>
                      <a:srgbClr val="353535"/>
                    </a:solidFill>
                    <a:latin typeface="Segoe UI Semilight"/>
                  </a:endParaRPr>
                </a:p>
              </p:txBody>
            </p:sp>
            <p:sp>
              <p:nvSpPr>
                <p:cNvPr id="22" name="Oval 7">
                  <a:extLst>
                    <a:ext uri="{FF2B5EF4-FFF2-40B4-BE49-F238E27FC236}">
                      <a16:creationId xmlns:a16="http://schemas.microsoft.com/office/drawing/2014/main" id="{01375498-92F8-447F-8817-C74AFC5A8ADB}"/>
                    </a:ext>
                  </a:extLst>
                </p:cNvPr>
                <p:cNvSpPr>
                  <a:spLocks noChangeArrowheads="1"/>
                </p:cNvSpPr>
                <p:nvPr/>
              </p:nvSpPr>
              <p:spPr bwMode="auto">
                <a:xfrm>
                  <a:off x="4742" y="2072"/>
                  <a:ext cx="149" cy="149"/>
                </a:xfrm>
                <a:prstGeom prst="ellipse">
                  <a:avLst/>
                </a:pr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85607">
                    <a:defRPr/>
                  </a:pPr>
                  <a:endParaRPr lang="en-US" sz="1324">
                    <a:solidFill>
                      <a:srgbClr val="353535"/>
                    </a:solidFill>
                    <a:latin typeface="Segoe UI Semilight"/>
                  </a:endParaRPr>
                </a:p>
              </p:txBody>
            </p:sp>
            <p:sp>
              <p:nvSpPr>
                <p:cNvPr id="23" name="Freeform 8">
                  <a:extLst>
                    <a:ext uri="{FF2B5EF4-FFF2-40B4-BE49-F238E27FC236}">
                      <a16:creationId xmlns:a16="http://schemas.microsoft.com/office/drawing/2014/main" id="{6A9EA97D-77ED-4DD8-9214-348A595D573D}"/>
                    </a:ext>
                  </a:extLst>
                </p:cNvPr>
                <p:cNvSpPr>
                  <a:spLocks/>
                </p:cNvSpPr>
                <p:nvPr/>
              </p:nvSpPr>
              <p:spPr bwMode="auto">
                <a:xfrm>
                  <a:off x="4791" y="2072"/>
                  <a:ext cx="100" cy="149"/>
                </a:xfrm>
                <a:custGeom>
                  <a:avLst/>
                  <a:gdLst>
                    <a:gd name="T0" fmla="*/ 18 w 72"/>
                    <a:gd name="T1" fmla="*/ 0 h 108"/>
                    <a:gd name="T2" fmla="*/ 7 w 72"/>
                    <a:gd name="T3" fmla="*/ 1 h 108"/>
                    <a:gd name="T4" fmla="*/ 0 w 72"/>
                    <a:gd name="T5" fmla="*/ 42 h 108"/>
                    <a:gd name="T6" fmla="*/ 19 w 72"/>
                    <a:gd name="T7" fmla="*/ 108 h 108"/>
                    <a:gd name="T8" fmla="*/ 72 w 72"/>
                    <a:gd name="T9" fmla="*/ 54 h 108"/>
                    <a:gd name="T10" fmla="*/ 18 w 72"/>
                    <a:gd name="T11" fmla="*/ 0 h 108"/>
                  </a:gdLst>
                  <a:ahLst/>
                  <a:cxnLst>
                    <a:cxn ang="0">
                      <a:pos x="T0" y="T1"/>
                    </a:cxn>
                    <a:cxn ang="0">
                      <a:pos x="T2" y="T3"/>
                    </a:cxn>
                    <a:cxn ang="0">
                      <a:pos x="T4" y="T5"/>
                    </a:cxn>
                    <a:cxn ang="0">
                      <a:pos x="T6" y="T7"/>
                    </a:cxn>
                    <a:cxn ang="0">
                      <a:pos x="T8" y="T9"/>
                    </a:cxn>
                    <a:cxn ang="0">
                      <a:pos x="T10" y="T11"/>
                    </a:cxn>
                  </a:cxnLst>
                  <a:rect l="0" t="0" r="r" b="b"/>
                  <a:pathLst>
                    <a:path w="72" h="108">
                      <a:moveTo>
                        <a:pt x="18" y="0"/>
                      </a:moveTo>
                      <a:cubicBezTo>
                        <a:pt x="14" y="0"/>
                        <a:pt x="10" y="0"/>
                        <a:pt x="7" y="1"/>
                      </a:cubicBezTo>
                      <a:cubicBezTo>
                        <a:pt x="3" y="13"/>
                        <a:pt x="0" y="27"/>
                        <a:pt x="0" y="42"/>
                      </a:cubicBezTo>
                      <a:cubicBezTo>
                        <a:pt x="0" y="68"/>
                        <a:pt x="8" y="92"/>
                        <a:pt x="19" y="108"/>
                      </a:cubicBezTo>
                      <a:cubicBezTo>
                        <a:pt x="48" y="107"/>
                        <a:pt x="72" y="83"/>
                        <a:pt x="72" y="54"/>
                      </a:cubicBezTo>
                      <a:cubicBezTo>
                        <a:pt x="72" y="24"/>
                        <a:pt x="47" y="0"/>
                        <a:pt x="18" y="0"/>
                      </a:cubicBezTo>
                      <a:close/>
                    </a:path>
                  </a:pathLst>
                </a:custGeom>
                <a:solidFill>
                  <a:schemeClr val="accent4">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85607">
                    <a:defRPr/>
                  </a:pPr>
                  <a:endParaRPr lang="en-US" sz="1324">
                    <a:solidFill>
                      <a:srgbClr val="353535"/>
                    </a:solidFill>
                    <a:latin typeface="Segoe UI Semilight"/>
                  </a:endParaRPr>
                </a:p>
              </p:txBody>
            </p:sp>
          </p:grpSp>
        </p:grpSp>
      </p:grpSp>
    </p:spTree>
    <p:extLst>
      <p:ext uri="{BB962C8B-B14F-4D97-AF65-F5344CB8AC3E}">
        <p14:creationId xmlns:p14="http://schemas.microsoft.com/office/powerpoint/2010/main" val="87239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35" presetClass="path" presetSubtype="0" decel="100000" fill="hold" nodeType="withEffect">
                                  <p:stCondLst>
                                    <p:cond delay="0"/>
                                  </p:stCondLst>
                                  <p:childTnLst>
                                    <p:animMotion origin="layout" path="M 1.14884E-7 3.52701E-6 L -0.02387 3.52701E-6 " pathEditMode="relative" rAng="0" ptsTypes="AA">
                                      <p:cBhvr>
                                        <p:cTn id="9" dur="750" spd="-100000" fill="hold"/>
                                        <p:tgtEl>
                                          <p:spTgt spid="5"/>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Processing Function Apps</a:t>
            </a:r>
            <a:endParaRPr lang="en-US" dirty="0"/>
          </a:p>
        </p:txBody>
      </p:sp>
      <p:sp>
        <p:nvSpPr>
          <p:cNvPr id="3" name="Content Placeholder 2"/>
          <p:cNvSpPr>
            <a:spLocks noGrp="1"/>
          </p:cNvSpPr>
          <p:nvPr>
            <p:ph idx="1"/>
          </p:nvPr>
        </p:nvSpPr>
        <p:spPr/>
        <p:txBody>
          <a:bodyPr>
            <a:normAutofit/>
          </a:bodyPr>
          <a:lstStyle/>
          <a:p>
            <a:r>
              <a:rPr lang="en-US" sz="2400" dirty="0"/>
              <a:t>Data processing functions triggered by data event</a:t>
            </a:r>
          </a:p>
          <a:p>
            <a:pPr lvl="1"/>
            <a:r>
              <a:rPr lang="en-US" sz="2000" dirty="0"/>
              <a:t>an item being added to a queue </a:t>
            </a:r>
          </a:p>
          <a:p>
            <a:pPr lvl="1"/>
            <a:r>
              <a:rPr lang="en-US" sz="2000" dirty="0"/>
              <a:t>A file being uploaded to a container</a:t>
            </a:r>
          </a:p>
          <a:p>
            <a:r>
              <a:rPr lang="en-US" sz="2400" dirty="0"/>
              <a:t>Data processing functions have in and out parameters</a:t>
            </a:r>
          </a:p>
          <a:p>
            <a:r>
              <a:rPr lang="en-US" sz="2400" dirty="0"/>
              <a:t>Great for responding to CRUD events</a:t>
            </a:r>
          </a:p>
          <a:p>
            <a:r>
              <a:rPr lang="en-US" sz="2400" dirty="0"/>
              <a:t>Great for performing CRUD events</a:t>
            </a:r>
          </a:p>
          <a:p>
            <a:r>
              <a:rPr lang="en-US" sz="2400" dirty="0"/>
              <a:t>Great for moving content</a:t>
            </a:r>
          </a:p>
          <a:p>
            <a:r>
              <a:rPr lang="en-US" sz="2400" dirty="0"/>
              <a:t>Access data across services</a:t>
            </a:r>
          </a:p>
          <a:p>
            <a:endParaRPr lang="en-US" sz="2400" dirty="0"/>
          </a:p>
        </p:txBody>
      </p:sp>
      <p:grpSp>
        <p:nvGrpSpPr>
          <p:cNvPr id="5" name="Group 4">
            <a:extLst>
              <a:ext uri="{FF2B5EF4-FFF2-40B4-BE49-F238E27FC236}">
                <a16:creationId xmlns:a16="http://schemas.microsoft.com/office/drawing/2014/main" id="{18709A4E-33C0-4A78-98EC-7EF652BD7B07}"/>
              </a:ext>
            </a:extLst>
          </p:cNvPr>
          <p:cNvGrpSpPr/>
          <p:nvPr/>
        </p:nvGrpSpPr>
        <p:grpSpPr>
          <a:xfrm>
            <a:off x="4648200" y="4956173"/>
            <a:ext cx="4214376" cy="1673227"/>
            <a:chOff x="454210" y="1916792"/>
            <a:chExt cx="5733470" cy="2276351"/>
          </a:xfrm>
        </p:grpSpPr>
        <p:sp>
          <p:nvSpPr>
            <p:cNvPr id="7" name="Rectangle 6">
              <a:extLst>
                <a:ext uri="{FF2B5EF4-FFF2-40B4-BE49-F238E27FC236}">
                  <a16:creationId xmlns:a16="http://schemas.microsoft.com/office/drawing/2014/main" id="{F0B8DA4E-D041-422E-BC55-F3413B4E02A2}"/>
                </a:ext>
              </a:extLst>
            </p:cNvPr>
            <p:cNvSpPr/>
            <p:nvPr/>
          </p:nvSpPr>
          <p:spPr bwMode="auto">
            <a:xfrm>
              <a:off x="454210" y="1916792"/>
              <a:ext cx="5733470" cy="2276351"/>
            </a:xfrm>
            <a:prstGeom prst="rect">
              <a:avLst/>
            </a:prstGeom>
            <a:solidFill>
              <a:schemeClr val="bg1"/>
            </a:solidFill>
            <a:ln w="12700" cap="flat" cmpd="sng" algn="ctr">
              <a:solidFill>
                <a:schemeClr val="tx1"/>
              </a:solidFill>
              <a:prstDash val="solid"/>
              <a:headEnd type="none" w="med" len="med"/>
              <a:tailEnd type="none" w="med" len="med"/>
            </a:ln>
            <a:effectLst/>
          </p:spPr>
          <p:txBody>
            <a:bodyPr rot="0" spcFirstLastPara="0" vertOverflow="overflow" horzOverflow="overflow" vert="horz" wrap="square" lIns="134425" tIns="107540" rIns="134425" bIns="107540" numCol="1" spcCol="0" rtlCol="0" fromWordArt="0" anchor="t" anchorCtr="0" forceAA="0" compatLnSpc="1">
              <a:prstTxWarp prst="textNoShape">
                <a:avLst/>
              </a:prstTxWarp>
              <a:noAutofit/>
            </a:bodyPr>
            <a:lstStyle/>
            <a:p>
              <a:pPr defTabSz="671971">
                <a:defRPr/>
              </a:pPr>
              <a:r>
                <a:rPr lang="en-US" sz="1471" kern="0" dirty="0">
                  <a:gradFill>
                    <a:gsLst>
                      <a:gs pos="0">
                        <a:srgbClr val="0078D7"/>
                      </a:gs>
                      <a:gs pos="100000">
                        <a:srgbClr val="0078D7"/>
                      </a:gs>
                    </a:gsLst>
                    <a:lin ang="5400000" scaled="0"/>
                  </a:gradFill>
                  <a:latin typeface="Segoe UI Semilight"/>
                  <a:cs typeface="Segoe UI Semibold" panose="020B0702040204020203" pitchFamily="34" charset="0"/>
                </a:rPr>
                <a:t>Real-time stream processing</a:t>
              </a:r>
            </a:p>
          </p:txBody>
        </p:sp>
        <p:grpSp>
          <p:nvGrpSpPr>
            <p:cNvPr id="8" name="Group 7">
              <a:extLst>
                <a:ext uri="{FF2B5EF4-FFF2-40B4-BE49-F238E27FC236}">
                  <a16:creationId xmlns:a16="http://schemas.microsoft.com/office/drawing/2014/main" id="{278ED3C3-7800-4CD2-BE8C-C8AF39025F27}"/>
                </a:ext>
              </a:extLst>
            </p:cNvPr>
            <p:cNvGrpSpPr/>
            <p:nvPr/>
          </p:nvGrpSpPr>
          <p:grpSpPr>
            <a:xfrm>
              <a:off x="762236" y="2788568"/>
              <a:ext cx="718411" cy="625156"/>
              <a:chOff x="1755775" y="2570163"/>
              <a:chExt cx="1320800" cy="1149351"/>
            </a:xfrm>
          </p:grpSpPr>
          <p:sp>
            <p:nvSpPr>
              <p:cNvPr id="61" name="Freeform 37">
                <a:extLst>
                  <a:ext uri="{FF2B5EF4-FFF2-40B4-BE49-F238E27FC236}">
                    <a16:creationId xmlns:a16="http://schemas.microsoft.com/office/drawing/2014/main" id="{1614993E-7209-4531-8161-658CCC3AC152}"/>
                  </a:ext>
                </a:extLst>
              </p:cNvPr>
              <p:cNvSpPr>
                <a:spLocks/>
              </p:cNvSpPr>
              <p:nvPr/>
            </p:nvSpPr>
            <p:spPr bwMode="auto">
              <a:xfrm>
                <a:off x="2724150" y="2847976"/>
                <a:ext cx="352425" cy="76200"/>
              </a:xfrm>
              <a:custGeom>
                <a:avLst/>
                <a:gdLst>
                  <a:gd name="T0" fmla="*/ 93 w 94"/>
                  <a:gd name="T1" fmla="*/ 15 h 20"/>
                  <a:gd name="T2" fmla="*/ 93 w 94"/>
                  <a:gd name="T3" fmla="*/ 0 h 20"/>
                  <a:gd name="T4" fmla="*/ 1 w 94"/>
                  <a:gd name="T5" fmla="*/ 0 h 20"/>
                  <a:gd name="T6" fmla="*/ 1 w 94"/>
                  <a:gd name="T7" fmla="*/ 15 h 20"/>
                  <a:gd name="T8" fmla="*/ 1 w 94"/>
                  <a:gd name="T9" fmla="*/ 15 h 20"/>
                  <a:gd name="T10" fmla="*/ 6 w 94"/>
                  <a:gd name="T11" fmla="*/ 20 h 20"/>
                  <a:gd name="T12" fmla="*/ 89 w 94"/>
                  <a:gd name="T13" fmla="*/ 20 h 20"/>
                  <a:gd name="T14" fmla="*/ 93 w 94"/>
                  <a:gd name="T15" fmla="*/ 15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 h="20">
                    <a:moveTo>
                      <a:pt x="93" y="15"/>
                    </a:moveTo>
                    <a:cubicBezTo>
                      <a:pt x="93" y="0"/>
                      <a:pt x="93" y="0"/>
                      <a:pt x="93" y="0"/>
                    </a:cubicBezTo>
                    <a:cubicBezTo>
                      <a:pt x="1" y="0"/>
                      <a:pt x="1" y="0"/>
                      <a:pt x="1" y="0"/>
                    </a:cubicBezTo>
                    <a:cubicBezTo>
                      <a:pt x="1" y="15"/>
                      <a:pt x="1" y="15"/>
                      <a:pt x="1" y="15"/>
                    </a:cubicBezTo>
                    <a:cubicBezTo>
                      <a:pt x="1" y="15"/>
                      <a:pt x="1" y="15"/>
                      <a:pt x="1" y="15"/>
                    </a:cubicBezTo>
                    <a:cubicBezTo>
                      <a:pt x="0" y="17"/>
                      <a:pt x="2" y="20"/>
                      <a:pt x="6" y="20"/>
                    </a:cubicBezTo>
                    <a:cubicBezTo>
                      <a:pt x="89" y="20"/>
                      <a:pt x="89" y="20"/>
                      <a:pt x="89" y="20"/>
                    </a:cubicBezTo>
                    <a:cubicBezTo>
                      <a:pt x="92" y="20"/>
                      <a:pt x="94" y="17"/>
                      <a:pt x="93" y="15"/>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62" name="Freeform 38">
                <a:extLst>
                  <a:ext uri="{FF2B5EF4-FFF2-40B4-BE49-F238E27FC236}">
                    <a16:creationId xmlns:a16="http://schemas.microsoft.com/office/drawing/2014/main" id="{923F826B-B590-4CFA-BB50-0F4184344F3E}"/>
                  </a:ext>
                </a:extLst>
              </p:cNvPr>
              <p:cNvSpPr>
                <a:spLocks/>
              </p:cNvSpPr>
              <p:nvPr/>
            </p:nvSpPr>
            <p:spPr bwMode="auto">
              <a:xfrm>
                <a:off x="2724150" y="2641601"/>
                <a:ext cx="352425" cy="222250"/>
              </a:xfrm>
              <a:custGeom>
                <a:avLst/>
                <a:gdLst>
                  <a:gd name="T0" fmla="*/ 93 w 94"/>
                  <a:gd name="T1" fmla="*/ 54 h 59"/>
                  <a:gd name="T2" fmla="*/ 88 w 94"/>
                  <a:gd name="T3" fmla="*/ 59 h 59"/>
                  <a:gd name="T4" fmla="*/ 6 w 94"/>
                  <a:gd name="T5" fmla="*/ 59 h 59"/>
                  <a:gd name="T6" fmla="*/ 1 w 94"/>
                  <a:gd name="T7" fmla="*/ 54 h 59"/>
                  <a:gd name="T8" fmla="*/ 13 w 94"/>
                  <a:gd name="T9" fmla="*/ 3 h 59"/>
                  <a:gd name="T10" fmla="*/ 18 w 94"/>
                  <a:gd name="T11" fmla="*/ 0 h 59"/>
                  <a:gd name="T12" fmla="*/ 76 w 94"/>
                  <a:gd name="T13" fmla="*/ 0 h 59"/>
                  <a:gd name="T14" fmla="*/ 81 w 94"/>
                  <a:gd name="T15" fmla="*/ 3 h 59"/>
                  <a:gd name="T16" fmla="*/ 93 w 94"/>
                  <a:gd name="T17" fmla="*/ 5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59">
                    <a:moveTo>
                      <a:pt x="93" y="54"/>
                    </a:moveTo>
                    <a:cubicBezTo>
                      <a:pt x="94" y="56"/>
                      <a:pt x="92" y="59"/>
                      <a:pt x="88" y="59"/>
                    </a:cubicBezTo>
                    <a:cubicBezTo>
                      <a:pt x="6" y="59"/>
                      <a:pt x="6" y="59"/>
                      <a:pt x="6" y="59"/>
                    </a:cubicBezTo>
                    <a:cubicBezTo>
                      <a:pt x="2" y="59"/>
                      <a:pt x="0" y="56"/>
                      <a:pt x="1" y="54"/>
                    </a:cubicBezTo>
                    <a:cubicBezTo>
                      <a:pt x="13" y="3"/>
                      <a:pt x="13" y="3"/>
                      <a:pt x="13" y="3"/>
                    </a:cubicBezTo>
                    <a:cubicBezTo>
                      <a:pt x="14" y="1"/>
                      <a:pt x="16" y="0"/>
                      <a:pt x="18" y="0"/>
                    </a:cubicBezTo>
                    <a:cubicBezTo>
                      <a:pt x="76" y="0"/>
                      <a:pt x="76" y="0"/>
                      <a:pt x="76" y="0"/>
                    </a:cubicBezTo>
                    <a:cubicBezTo>
                      <a:pt x="78" y="0"/>
                      <a:pt x="80" y="1"/>
                      <a:pt x="81" y="3"/>
                    </a:cubicBezTo>
                    <a:cubicBezTo>
                      <a:pt x="93" y="54"/>
                      <a:pt x="93" y="54"/>
                      <a:pt x="93" y="54"/>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63" name="Freeform 39">
                <a:extLst>
                  <a:ext uri="{FF2B5EF4-FFF2-40B4-BE49-F238E27FC236}">
                    <a16:creationId xmlns:a16="http://schemas.microsoft.com/office/drawing/2014/main" id="{A48A4DA0-CEC7-464C-A7C3-15CDE75AF634}"/>
                  </a:ext>
                </a:extLst>
              </p:cNvPr>
              <p:cNvSpPr>
                <a:spLocks/>
              </p:cNvSpPr>
              <p:nvPr/>
            </p:nvSpPr>
            <p:spPr bwMode="auto">
              <a:xfrm>
                <a:off x="2773363" y="2641601"/>
                <a:ext cx="300038" cy="206375"/>
              </a:xfrm>
              <a:custGeom>
                <a:avLst/>
                <a:gdLst>
                  <a:gd name="T0" fmla="*/ 63 w 80"/>
                  <a:gd name="T1" fmla="*/ 0 h 55"/>
                  <a:gd name="T2" fmla="*/ 5 w 80"/>
                  <a:gd name="T3" fmla="*/ 0 h 55"/>
                  <a:gd name="T4" fmla="*/ 0 w 80"/>
                  <a:gd name="T5" fmla="*/ 3 h 55"/>
                  <a:gd name="T6" fmla="*/ 0 w 80"/>
                  <a:gd name="T7" fmla="*/ 3 h 55"/>
                  <a:gd name="T8" fmla="*/ 5 w 80"/>
                  <a:gd name="T9" fmla="*/ 0 h 55"/>
                  <a:gd name="T10" fmla="*/ 63 w 80"/>
                  <a:gd name="T11" fmla="*/ 0 h 55"/>
                  <a:gd name="T12" fmla="*/ 68 w 80"/>
                  <a:gd name="T13" fmla="*/ 3 h 55"/>
                  <a:gd name="T14" fmla="*/ 80 w 80"/>
                  <a:gd name="T15" fmla="*/ 54 h 55"/>
                  <a:gd name="T16" fmla="*/ 80 w 80"/>
                  <a:gd name="T17" fmla="*/ 55 h 55"/>
                  <a:gd name="T18" fmla="*/ 80 w 80"/>
                  <a:gd name="T19" fmla="*/ 55 h 55"/>
                  <a:gd name="T20" fmla="*/ 80 w 80"/>
                  <a:gd name="T21" fmla="*/ 54 h 55"/>
                  <a:gd name="T22" fmla="*/ 68 w 80"/>
                  <a:gd name="T23" fmla="*/ 3 h 55"/>
                  <a:gd name="T24" fmla="*/ 63 w 80"/>
                  <a:gd name="T2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55">
                    <a:moveTo>
                      <a:pt x="63" y="0"/>
                    </a:moveTo>
                    <a:cubicBezTo>
                      <a:pt x="5" y="0"/>
                      <a:pt x="5" y="0"/>
                      <a:pt x="5" y="0"/>
                    </a:cubicBezTo>
                    <a:cubicBezTo>
                      <a:pt x="3" y="0"/>
                      <a:pt x="1" y="1"/>
                      <a:pt x="0" y="3"/>
                    </a:cubicBezTo>
                    <a:cubicBezTo>
                      <a:pt x="0" y="3"/>
                      <a:pt x="0" y="3"/>
                      <a:pt x="0" y="3"/>
                    </a:cubicBezTo>
                    <a:cubicBezTo>
                      <a:pt x="1" y="1"/>
                      <a:pt x="3" y="0"/>
                      <a:pt x="5" y="0"/>
                    </a:cubicBezTo>
                    <a:cubicBezTo>
                      <a:pt x="63" y="0"/>
                      <a:pt x="63" y="0"/>
                      <a:pt x="63" y="0"/>
                    </a:cubicBezTo>
                    <a:cubicBezTo>
                      <a:pt x="65" y="0"/>
                      <a:pt x="67" y="1"/>
                      <a:pt x="68" y="3"/>
                    </a:cubicBezTo>
                    <a:cubicBezTo>
                      <a:pt x="80" y="54"/>
                      <a:pt x="80" y="54"/>
                      <a:pt x="80" y="54"/>
                    </a:cubicBezTo>
                    <a:cubicBezTo>
                      <a:pt x="80" y="54"/>
                      <a:pt x="80" y="54"/>
                      <a:pt x="80" y="55"/>
                    </a:cubicBezTo>
                    <a:cubicBezTo>
                      <a:pt x="80" y="55"/>
                      <a:pt x="80" y="55"/>
                      <a:pt x="80" y="55"/>
                    </a:cubicBezTo>
                    <a:cubicBezTo>
                      <a:pt x="80" y="54"/>
                      <a:pt x="80" y="54"/>
                      <a:pt x="80" y="54"/>
                    </a:cubicBezTo>
                    <a:cubicBezTo>
                      <a:pt x="68" y="3"/>
                      <a:pt x="68" y="3"/>
                      <a:pt x="68" y="3"/>
                    </a:cubicBezTo>
                    <a:cubicBezTo>
                      <a:pt x="67" y="1"/>
                      <a:pt x="65" y="0"/>
                      <a:pt x="6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64" name="Freeform 40">
                <a:extLst>
                  <a:ext uri="{FF2B5EF4-FFF2-40B4-BE49-F238E27FC236}">
                    <a16:creationId xmlns:a16="http://schemas.microsoft.com/office/drawing/2014/main" id="{07C08277-6A52-4848-A89A-1C0598B747D1}"/>
                  </a:ext>
                </a:extLst>
              </p:cNvPr>
              <p:cNvSpPr>
                <a:spLocks/>
              </p:cNvSpPr>
              <p:nvPr/>
            </p:nvSpPr>
            <p:spPr bwMode="auto">
              <a:xfrm>
                <a:off x="3054350" y="2847976"/>
                <a:ext cx="22225" cy="15875"/>
              </a:xfrm>
              <a:custGeom>
                <a:avLst/>
                <a:gdLst>
                  <a:gd name="T0" fmla="*/ 5 w 6"/>
                  <a:gd name="T1" fmla="*/ 0 h 4"/>
                  <a:gd name="T2" fmla="*/ 5 w 6"/>
                  <a:gd name="T3" fmla="*/ 0 h 4"/>
                  <a:gd name="T4" fmla="*/ 0 w 6"/>
                  <a:gd name="T5" fmla="*/ 4 h 4"/>
                  <a:gd name="T6" fmla="*/ 1 w 6"/>
                  <a:gd name="T7" fmla="*/ 4 h 4"/>
                  <a:gd name="T8" fmla="*/ 5 w 6"/>
                  <a:gd name="T9" fmla="*/ 0 h 4"/>
                </a:gdLst>
                <a:ahLst/>
                <a:cxnLst>
                  <a:cxn ang="0">
                    <a:pos x="T0" y="T1"/>
                  </a:cxn>
                  <a:cxn ang="0">
                    <a:pos x="T2" y="T3"/>
                  </a:cxn>
                  <a:cxn ang="0">
                    <a:pos x="T4" y="T5"/>
                  </a:cxn>
                  <a:cxn ang="0">
                    <a:pos x="T6" y="T7"/>
                  </a:cxn>
                  <a:cxn ang="0">
                    <a:pos x="T8" y="T9"/>
                  </a:cxn>
                </a:cxnLst>
                <a:rect l="0" t="0" r="r" b="b"/>
                <a:pathLst>
                  <a:path w="6" h="4">
                    <a:moveTo>
                      <a:pt x="5" y="0"/>
                    </a:moveTo>
                    <a:cubicBezTo>
                      <a:pt x="5" y="0"/>
                      <a:pt x="5" y="0"/>
                      <a:pt x="5" y="0"/>
                    </a:cubicBezTo>
                    <a:cubicBezTo>
                      <a:pt x="6" y="2"/>
                      <a:pt x="3" y="4"/>
                      <a:pt x="0" y="4"/>
                    </a:cubicBezTo>
                    <a:cubicBezTo>
                      <a:pt x="1" y="4"/>
                      <a:pt x="1" y="4"/>
                      <a:pt x="1" y="4"/>
                    </a:cubicBezTo>
                    <a:cubicBezTo>
                      <a:pt x="4" y="4"/>
                      <a:pt x="6" y="2"/>
                      <a:pt x="5" y="0"/>
                    </a:cubicBezTo>
                  </a:path>
                </a:pathLst>
              </a:custGeom>
              <a:solidFill>
                <a:srgbClr val="C6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65" name="Freeform 41">
                <a:extLst>
                  <a:ext uri="{FF2B5EF4-FFF2-40B4-BE49-F238E27FC236}">
                    <a16:creationId xmlns:a16="http://schemas.microsoft.com/office/drawing/2014/main" id="{45209003-2873-49E2-801C-424FCA5032CD}"/>
                  </a:ext>
                </a:extLst>
              </p:cNvPr>
              <p:cNvSpPr>
                <a:spLocks noEditPoints="1"/>
              </p:cNvSpPr>
              <p:nvPr/>
            </p:nvSpPr>
            <p:spPr bwMode="auto">
              <a:xfrm>
                <a:off x="2724150" y="2641601"/>
                <a:ext cx="352425" cy="222250"/>
              </a:xfrm>
              <a:custGeom>
                <a:avLst/>
                <a:gdLst>
                  <a:gd name="T0" fmla="*/ 13 w 94"/>
                  <a:gd name="T1" fmla="*/ 53 h 59"/>
                  <a:gd name="T2" fmla="*/ 9 w 94"/>
                  <a:gd name="T3" fmla="*/ 49 h 59"/>
                  <a:gd name="T4" fmla="*/ 19 w 94"/>
                  <a:gd name="T5" fmla="*/ 8 h 59"/>
                  <a:gd name="T6" fmla="*/ 23 w 94"/>
                  <a:gd name="T7" fmla="*/ 6 h 59"/>
                  <a:gd name="T8" fmla="*/ 71 w 94"/>
                  <a:gd name="T9" fmla="*/ 6 h 59"/>
                  <a:gd name="T10" fmla="*/ 75 w 94"/>
                  <a:gd name="T11" fmla="*/ 8 h 59"/>
                  <a:gd name="T12" fmla="*/ 85 w 94"/>
                  <a:gd name="T13" fmla="*/ 49 h 59"/>
                  <a:gd name="T14" fmla="*/ 81 w 94"/>
                  <a:gd name="T15" fmla="*/ 53 h 59"/>
                  <a:gd name="T16" fmla="*/ 13 w 94"/>
                  <a:gd name="T17" fmla="*/ 53 h 59"/>
                  <a:gd name="T18" fmla="*/ 76 w 94"/>
                  <a:gd name="T19" fmla="*/ 0 h 59"/>
                  <a:gd name="T20" fmla="*/ 18 w 94"/>
                  <a:gd name="T21" fmla="*/ 0 h 59"/>
                  <a:gd name="T22" fmla="*/ 13 w 94"/>
                  <a:gd name="T23" fmla="*/ 3 h 59"/>
                  <a:gd name="T24" fmla="*/ 13 w 94"/>
                  <a:gd name="T25" fmla="*/ 3 h 59"/>
                  <a:gd name="T26" fmla="*/ 1 w 94"/>
                  <a:gd name="T27" fmla="*/ 54 h 59"/>
                  <a:gd name="T28" fmla="*/ 6 w 94"/>
                  <a:gd name="T29" fmla="*/ 59 h 59"/>
                  <a:gd name="T30" fmla="*/ 88 w 94"/>
                  <a:gd name="T31" fmla="*/ 59 h 59"/>
                  <a:gd name="T32" fmla="*/ 93 w 94"/>
                  <a:gd name="T33" fmla="*/ 55 h 59"/>
                  <a:gd name="T34" fmla="*/ 93 w 94"/>
                  <a:gd name="T35" fmla="*/ 54 h 59"/>
                  <a:gd name="T36" fmla="*/ 81 w 94"/>
                  <a:gd name="T37" fmla="*/ 3 h 59"/>
                  <a:gd name="T38" fmla="*/ 76 w 94"/>
                  <a:gd name="T3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59">
                    <a:moveTo>
                      <a:pt x="13" y="53"/>
                    </a:moveTo>
                    <a:cubicBezTo>
                      <a:pt x="10" y="53"/>
                      <a:pt x="9" y="51"/>
                      <a:pt x="9" y="49"/>
                    </a:cubicBezTo>
                    <a:cubicBezTo>
                      <a:pt x="19" y="8"/>
                      <a:pt x="19" y="8"/>
                      <a:pt x="19" y="8"/>
                    </a:cubicBezTo>
                    <a:cubicBezTo>
                      <a:pt x="19" y="7"/>
                      <a:pt x="21" y="6"/>
                      <a:pt x="23" y="6"/>
                    </a:cubicBezTo>
                    <a:cubicBezTo>
                      <a:pt x="71" y="6"/>
                      <a:pt x="71" y="6"/>
                      <a:pt x="71" y="6"/>
                    </a:cubicBezTo>
                    <a:cubicBezTo>
                      <a:pt x="72" y="6"/>
                      <a:pt x="74" y="7"/>
                      <a:pt x="75" y="8"/>
                    </a:cubicBezTo>
                    <a:cubicBezTo>
                      <a:pt x="85" y="49"/>
                      <a:pt x="85" y="49"/>
                      <a:pt x="85" y="49"/>
                    </a:cubicBezTo>
                    <a:cubicBezTo>
                      <a:pt x="85" y="51"/>
                      <a:pt x="84" y="53"/>
                      <a:pt x="81" y="53"/>
                    </a:cubicBezTo>
                    <a:cubicBezTo>
                      <a:pt x="13" y="53"/>
                      <a:pt x="13" y="53"/>
                      <a:pt x="13" y="53"/>
                    </a:cubicBezTo>
                    <a:moveTo>
                      <a:pt x="76" y="0"/>
                    </a:moveTo>
                    <a:cubicBezTo>
                      <a:pt x="18" y="0"/>
                      <a:pt x="18" y="0"/>
                      <a:pt x="18" y="0"/>
                    </a:cubicBezTo>
                    <a:cubicBezTo>
                      <a:pt x="16" y="0"/>
                      <a:pt x="14" y="1"/>
                      <a:pt x="13" y="3"/>
                    </a:cubicBezTo>
                    <a:cubicBezTo>
                      <a:pt x="13" y="3"/>
                      <a:pt x="13" y="3"/>
                      <a:pt x="13" y="3"/>
                    </a:cubicBezTo>
                    <a:cubicBezTo>
                      <a:pt x="1" y="54"/>
                      <a:pt x="1" y="54"/>
                      <a:pt x="1" y="54"/>
                    </a:cubicBezTo>
                    <a:cubicBezTo>
                      <a:pt x="0" y="56"/>
                      <a:pt x="2" y="59"/>
                      <a:pt x="6" y="59"/>
                    </a:cubicBezTo>
                    <a:cubicBezTo>
                      <a:pt x="88" y="59"/>
                      <a:pt x="88" y="59"/>
                      <a:pt x="88" y="59"/>
                    </a:cubicBezTo>
                    <a:cubicBezTo>
                      <a:pt x="91" y="59"/>
                      <a:pt x="94" y="57"/>
                      <a:pt x="93" y="55"/>
                    </a:cubicBezTo>
                    <a:cubicBezTo>
                      <a:pt x="93" y="54"/>
                      <a:pt x="93" y="54"/>
                      <a:pt x="93" y="54"/>
                    </a:cubicBezTo>
                    <a:cubicBezTo>
                      <a:pt x="81" y="3"/>
                      <a:pt x="81" y="3"/>
                      <a:pt x="81" y="3"/>
                    </a:cubicBezTo>
                    <a:cubicBezTo>
                      <a:pt x="80" y="1"/>
                      <a:pt x="78" y="0"/>
                      <a:pt x="76" y="0"/>
                    </a:cubicBezTo>
                  </a:path>
                </a:pathLst>
              </a:custGeom>
              <a:solidFill>
                <a:srgbClr val="C6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66" name="Freeform 42">
                <a:extLst>
                  <a:ext uri="{FF2B5EF4-FFF2-40B4-BE49-F238E27FC236}">
                    <a16:creationId xmlns:a16="http://schemas.microsoft.com/office/drawing/2014/main" id="{6CC135E3-7A44-47D5-B688-BC09154F694F}"/>
                  </a:ext>
                </a:extLst>
              </p:cNvPr>
              <p:cNvSpPr>
                <a:spLocks/>
              </p:cNvSpPr>
              <p:nvPr/>
            </p:nvSpPr>
            <p:spPr bwMode="auto">
              <a:xfrm>
                <a:off x="2798763" y="2886076"/>
                <a:ext cx="203200" cy="19050"/>
              </a:xfrm>
              <a:custGeom>
                <a:avLst/>
                <a:gdLst>
                  <a:gd name="T0" fmla="*/ 128 w 128"/>
                  <a:gd name="T1" fmla="*/ 0 h 12"/>
                  <a:gd name="T2" fmla="*/ 121 w 128"/>
                  <a:gd name="T3" fmla="*/ 0 h 12"/>
                  <a:gd name="T4" fmla="*/ 121 w 128"/>
                  <a:gd name="T5" fmla="*/ 7 h 12"/>
                  <a:gd name="T6" fmla="*/ 104 w 128"/>
                  <a:gd name="T7" fmla="*/ 7 h 12"/>
                  <a:gd name="T8" fmla="*/ 104 w 128"/>
                  <a:gd name="T9" fmla="*/ 0 h 12"/>
                  <a:gd name="T10" fmla="*/ 97 w 128"/>
                  <a:gd name="T11" fmla="*/ 0 h 12"/>
                  <a:gd name="T12" fmla="*/ 97 w 128"/>
                  <a:gd name="T13" fmla="*/ 7 h 12"/>
                  <a:gd name="T14" fmla="*/ 81 w 128"/>
                  <a:gd name="T15" fmla="*/ 7 h 12"/>
                  <a:gd name="T16" fmla="*/ 81 w 128"/>
                  <a:gd name="T17" fmla="*/ 0 h 12"/>
                  <a:gd name="T18" fmla="*/ 74 w 128"/>
                  <a:gd name="T19" fmla="*/ 0 h 12"/>
                  <a:gd name="T20" fmla="*/ 74 w 128"/>
                  <a:gd name="T21" fmla="*/ 7 h 12"/>
                  <a:gd name="T22" fmla="*/ 55 w 128"/>
                  <a:gd name="T23" fmla="*/ 7 h 12"/>
                  <a:gd name="T24" fmla="*/ 55 w 128"/>
                  <a:gd name="T25" fmla="*/ 0 h 12"/>
                  <a:gd name="T26" fmla="*/ 48 w 128"/>
                  <a:gd name="T27" fmla="*/ 0 h 12"/>
                  <a:gd name="T28" fmla="*/ 48 w 128"/>
                  <a:gd name="T29" fmla="*/ 7 h 12"/>
                  <a:gd name="T30" fmla="*/ 31 w 128"/>
                  <a:gd name="T31" fmla="*/ 7 h 12"/>
                  <a:gd name="T32" fmla="*/ 31 w 128"/>
                  <a:gd name="T33" fmla="*/ 0 h 12"/>
                  <a:gd name="T34" fmla="*/ 24 w 128"/>
                  <a:gd name="T35" fmla="*/ 0 h 12"/>
                  <a:gd name="T36" fmla="*/ 24 w 128"/>
                  <a:gd name="T37" fmla="*/ 7 h 12"/>
                  <a:gd name="T38" fmla="*/ 7 w 128"/>
                  <a:gd name="T39" fmla="*/ 7 h 12"/>
                  <a:gd name="T40" fmla="*/ 7 w 128"/>
                  <a:gd name="T41" fmla="*/ 0 h 12"/>
                  <a:gd name="T42" fmla="*/ 0 w 128"/>
                  <a:gd name="T43" fmla="*/ 0 h 12"/>
                  <a:gd name="T44" fmla="*/ 0 w 128"/>
                  <a:gd name="T45" fmla="*/ 7 h 12"/>
                  <a:gd name="T46" fmla="*/ 0 w 128"/>
                  <a:gd name="T47" fmla="*/ 12 h 12"/>
                  <a:gd name="T48" fmla="*/ 7 w 128"/>
                  <a:gd name="T49" fmla="*/ 12 h 12"/>
                  <a:gd name="T50" fmla="*/ 24 w 128"/>
                  <a:gd name="T51" fmla="*/ 12 h 12"/>
                  <a:gd name="T52" fmla="*/ 31 w 128"/>
                  <a:gd name="T53" fmla="*/ 12 h 12"/>
                  <a:gd name="T54" fmla="*/ 48 w 128"/>
                  <a:gd name="T55" fmla="*/ 12 h 12"/>
                  <a:gd name="T56" fmla="*/ 55 w 128"/>
                  <a:gd name="T57" fmla="*/ 12 h 12"/>
                  <a:gd name="T58" fmla="*/ 74 w 128"/>
                  <a:gd name="T59" fmla="*/ 12 h 12"/>
                  <a:gd name="T60" fmla="*/ 81 w 128"/>
                  <a:gd name="T61" fmla="*/ 12 h 12"/>
                  <a:gd name="T62" fmla="*/ 97 w 128"/>
                  <a:gd name="T63" fmla="*/ 12 h 12"/>
                  <a:gd name="T64" fmla="*/ 104 w 128"/>
                  <a:gd name="T65" fmla="*/ 12 h 12"/>
                  <a:gd name="T66" fmla="*/ 121 w 128"/>
                  <a:gd name="T67" fmla="*/ 12 h 12"/>
                  <a:gd name="T68" fmla="*/ 123 w 128"/>
                  <a:gd name="T69" fmla="*/ 12 h 12"/>
                  <a:gd name="T70" fmla="*/ 128 w 128"/>
                  <a:gd name="T71" fmla="*/ 12 h 12"/>
                  <a:gd name="T72" fmla="*/ 128 w 128"/>
                  <a:gd name="T7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
                    <a:moveTo>
                      <a:pt x="128" y="0"/>
                    </a:moveTo>
                    <a:lnTo>
                      <a:pt x="121" y="0"/>
                    </a:lnTo>
                    <a:lnTo>
                      <a:pt x="121" y="7"/>
                    </a:lnTo>
                    <a:lnTo>
                      <a:pt x="104" y="7"/>
                    </a:lnTo>
                    <a:lnTo>
                      <a:pt x="104" y="0"/>
                    </a:lnTo>
                    <a:lnTo>
                      <a:pt x="97" y="0"/>
                    </a:lnTo>
                    <a:lnTo>
                      <a:pt x="97" y="7"/>
                    </a:lnTo>
                    <a:lnTo>
                      <a:pt x="81" y="7"/>
                    </a:lnTo>
                    <a:lnTo>
                      <a:pt x="81" y="0"/>
                    </a:lnTo>
                    <a:lnTo>
                      <a:pt x="74" y="0"/>
                    </a:lnTo>
                    <a:lnTo>
                      <a:pt x="74" y="7"/>
                    </a:lnTo>
                    <a:lnTo>
                      <a:pt x="55" y="7"/>
                    </a:lnTo>
                    <a:lnTo>
                      <a:pt x="55" y="0"/>
                    </a:lnTo>
                    <a:lnTo>
                      <a:pt x="48" y="0"/>
                    </a:lnTo>
                    <a:lnTo>
                      <a:pt x="48" y="7"/>
                    </a:lnTo>
                    <a:lnTo>
                      <a:pt x="31" y="7"/>
                    </a:lnTo>
                    <a:lnTo>
                      <a:pt x="31" y="0"/>
                    </a:lnTo>
                    <a:lnTo>
                      <a:pt x="24" y="0"/>
                    </a:lnTo>
                    <a:lnTo>
                      <a:pt x="24" y="7"/>
                    </a:lnTo>
                    <a:lnTo>
                      <a:pt x="7" y="7"/>
                    </a:lnTo>
                    <a:lnTo>
                      <a:pt x="7" y="0"/>
                    </a:lnTo>
                    <a:lnTo>
                      <a:pt x="0" y="0"/>
                    </a:lnTo>
                    <a:lnTo>
                      <a:pt x="0" y="7"/>
                    </a:lnTo>
                    <a:lnTo>
                      <a:pt x="0" y="12"/>
                    </a:lnTo>
                    <a:lnTo>
                      <a:pt x="7" y="12"/>
                    </a:lnTo>
                    <a:lnTo>
                      <a:pt x="24" y="12"/>
                    </a:lnTo>
                    <a:lnTo>
                      <a:pt x="31" y="12"/>
                    </a:lnTo>
                    <a:lnTo>
                      <a:pt x="48" y="12"/>
                    </a:lnTo>
                    <a:lnTo>
                      <a:pt x="55" y="12"/>
                    </a:lnTo>
                    <a:lnTo>
                      <a:pt x="74" y="12"/>
                    </a:lnTo>
                    <a:lnTo>
                      <a:pt x="81" y="12"/>
                    </a:lnTo>
                    <a:lnTo>
                      <a:pt x="97" y="12"/>
                    </a:lnTo>
                    <a:lnTo>
                      <a:pt x="104" y="12"/>
                    </a:lnTo>
                    <a:lnTo>
                      <a:pt x="121" y="12"/>
                    </a:lnTo>
                    <a:lnTo>
                      <a:pt x="123" y="12"/>
                    </a:lnTo>
                    <a:lnTo>
                      <a:pt x="128" y="12"/>
                    </a:lnTo>
                    <a:lnTo>
                      <a:pt x="128" y="0"/>
                    </a:lnTo>
                    <a:close/>
                  </a:path>
                </a:pathLst>
              </a:custGeom>
              <a:solidFill>
                <a:srgbClr val="5F5F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67" name="Freeform 43">
                <a:extLst>
                  <a:ext uri="{FF2B5EF4-FFF2-40B4-BE49-F238E27FC236}">
                    <a16:creationId xmlns:a16="http://schemas.microsoft.com/office/drawing/2014/main" id="{F5F39652-4F14-47ED-AC98-B9F5FB2765EB}"/>
                  </a:ext>
                </a:extLst>
              </p:cNvPr>
              <p:cNvSpPr>
                <a:spLocks/>
              </p:cNvSpPr>
              <p:nvPr/>
            </p:nvSpPr>
            <p:spPr bwMode="auto">
              <a:xfrm>
                <a:off x="2798763" y="2886076"/>
                <a:ext cx="203200" cy="19050"/>
              </a:xfrm>
              <a:custGeom>
                <a:avLst/>
                <a:gdLst>
                  <a:gd name="T0" fmla="*/ 128 w 128"/>
                  <a:gd name="T1" fmla="*/ 0 h 12"/>
                  <a:gd name="T2" fmla="*/ 121 w 128"/>
                  <a:gd name="T3" fmla="*/ 0 h 12"/>
                  <a:gd name="T4" fmla="*/ 121 w 128"/>
                  <a:gd name="T5" fmla="*/ 7 h 12"/>
                  <a:gd name="T6" fmla="*/ 104 w 128"/>
                  <a:gd name="T7" fmla="*/ 7 h 12"/>
                  <a:gd name="T8" fmla="*/ 104 w 128"/>
                  <a:gd name="T9" fmla="*/ 0 h 12"/>
                  <a:gd name="T10" fmla="*/ 97 w 128"/>
                  <a:gd name="T11" fmla="*/ 0 h 12"/>
                  <a:gd name="T12" fmla="*/ 97 w 128"/>
                  <a:gd name="T13" fmla="*/ 7 h 12"/>
                  <a:gd name="T14" fmla="*/ 81 w 128"/>
                  <a:gd name="T15" fmla="*/ 7 h 12"/>
                  <a:gd name="T16" fmla="*/ 81 w 128"/>
                  <a:gd name="T17" fmla="*/ 0 h 12"/>
                  <a:gd name="T18" fmla="*/ 74 w 128"/>
                  <a:gd name="T19" fmla="*/ 0 h 12"/>
                  <a:gd name="T20" fmla="*/ 74 w 128"/>
                  <a:gd name="T21" fmla="*/ 7 h 12"/>
                  <a:gd name="T22" fmla="*/ 55 w 128"/>
                  <a:gd name="T23" fmla="*/ 7 h 12"/>
                  <a:gd name="T24" fmla="*/ 55 w 128"/>
                  <a:gd name="T25" fmla="*/ 0 h 12"/>
                  <a:gd name="T26" fmla="*/ 48 w 128"/>
                  <a:gd name="T27" fmla="*/ 0 h 12"/>
                  <a:gd name="T28" fmla="*/ 48 w 128"/>
                  <a:gd name="T29" fmla="*/ 7 h 12"/>
                  <a:gd name="T30" fmla="*/ 31 w 128"/>
                  <a:gd name="T31" fmla="*/ 7 h 12"/>
                  <a:gd name="T32" fmla="*/ 31 w 128"/>
                  <a:gd name="T33" fmla="*/ 0 h 12"/>
                  <a:gd name="T34" fmla="*/ 24 w 128"/>
                  <a:gd name="T35" fmla="*/ 0 h 12"/>
                  <a:gd name="T36" fmla="*/ 24 w 128"/>
                  <a:gd name="T37" fmla="*/ 7 h 12"/>
                  <a:gd name="T38" fmla="*/ 7 w 128"/>
                  <a:gd name="T39" fmla="*/ 7 h 12"/>
                  <a:gd name="T40" fmla="*/ 7 w 128"/>
                  <a:gd name="T41" fmla="*/ 0 h 12"/>
                  <a:gd name="T42" fmla="*/ 0 w 128"/>
                  <a:gd name="T43" fmla="*/ 0 h 12"/>
                  <a:gd name="T44" fmla="*/ 0 w 128"/>
                  <a:gd name="T45" fmla="*/ 7 h 12"/>
                  <a:gd name="T46" fmla="*/ 0 w 128"/>
                  <a:gd name="T47" fmla="*/ 12 h 12"/>
                  <a:gd name="T48" fmla="*/ 7 w 128"/>
                  <a:gd name="T49" fmla="*/ 12 h 12"/>
                  <a:gd name="T50" fmla="*/ 24 w 128"/>
                  <a:gd name="T51" fmla="*/ 12 h 12"/>
                  <a:gd name="T52" fmla="*/ 31 w 128"/>
                  <a:gd name="T53" fmla="*/ 12 h 12"/>
                  <a:gd name="T54" fmla="*/ 48 w 128"/>
                  <a:gd name="T55" fmla="*/ 12 h 12"/>
                  <a:gd name="T56" fmla="*/ 55 w 128"/>
                  <a:gd name="T57" fmla="*/ 12 h 12"/>
                  <a:gd name="T58" fmla="*/ 74 w 128"/>
                  <a:gd name="T59" fmla="*/ 12 h 12"/>
                  <a:gd name="T60" fmla="*/ 81 w 128"/>
                  <a:gd name="T61" fmla="*/ 12 h 12"/>
                  <a:gd name="T62" fmla="*/ 97 w 128"/>
                  <a:gd name="T63" fmla="*/ 12 h 12"/>
                  <a:gd name="T64" fmla="*/ 104 w 128"/>
                  <a:gd name="T65" fmla="*/ 12 h 12"/>
                  <a:gd name="T66" fmla="*/ 121 w 128"/>
                  <a:gd name="T67" fmla="*/ 12 h 12"/>
                  <a:gd name="T68" fmla="*/ 123 w 128"/>
                  <a:gd name="T69" fmla="*/ 12 h 12"/>
                  <a:gd name="T70" fmla="*/ 128 w 128"/>
                  <a:gd name="T71" fmla="*/ 12 h 12"/>
                  <a:gd name="T72" fmla="*/ 128 w 128"/>
                  <a:gd name="T7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
                    <a:moveTo>
                      <a:pt x="128" y="0"/>
                    </a:moveTo>
                    <a:lnTo>
                      <a:pt x="121" y="0"/>
                    </a:lnTo>
                    <a:lnTo>
                      <a:pt x="121" y="7"/>
                    </a:lnTo>
                    <a:lnTo>
                      <a:pt x="104" y="7"/>
                    </a:lnTo>
                    <a:lnTo>
                      <a:pt x="104" y="0"/>
                    </a:lnTo>
                    <a:lnTo>
                      <a:pt x="97" y="0"/>
                    </a:lnTo>
                    <a:lnTo>
                      <a:pt x="97" y="7"/>
                    </a:lnTo>
                    <a:lnTo>
                      <a:pt x="81" y="7"/>
                    </a:lnTo>
                    <a:lnTo>
                      <a:pt x="81" y="0"/>
                    </a:lnTo>
                    <a:lnTo>
                      <a:pt x="74" y="0"/>
                    </a:lnTo>
                    <a:lnTo>
                      <a:pt x="74" y="7"/>
                    </a:lnTo>
                    <a:lnTo>
                      <a:pt x="55" y="7"/>
                    </a:lnTo>
                    <a:lnTo>
                      <a:pt x="55" y="0"/>
                    </a:lnTo>
                    <a:lnTo>
                      <a:pt x="48" y="0"/>
                    </a:lnTo>
                    <a:lnTo>
                      <a:pt x="48" y="7"/>
                    </a:lnTo>
                    <a:lnTo>
                      <a:pt x="31" y="7"/>
                    </a:lnTo>
                    <a:lnTo>
                      <a:pt x="31" y="0"/>
                    </a:lnTo>
                    <a:lnTo>
                      <a:pt x="24" y="0"/>
                    </a:lnTo>
                    <a:lnTo>
                      <a:pt x="24" y="7"/>
                    </a:lnTo>
                    <a:lnTo>
                      <a:pt x="7" y="7"/>
                    </a:lnTo>
                    <a:lnTo>
                      <a:pt x="7" y="0"/>
                    </a:lnTo>
                    <a:lnTo>
                      <a:pt x="0" y="0"/>
                    </a:lnTo>
                    <a:lnTo>
                      <a:pt x="0" y="7"/>
                    </a:lnTo>
                    <a:lnTo>
                      <a:pt x="0" y="12"/>
                    </a:lnTo>
                    <a:lnTo>
                      <a:pt x="7" y="12"/>
                    </a:lnTo>
                    <a:lnTo>
                      <a:pt x="24" y="12"/>
                    </a:lnTo>
                    <a:lnTo>
                      <a:pt x="31" y="12"/>
                    </a:lnTo>
                    <a:lnTo>
                      <a:pt x="48" y="12"/>
                    </a:lnTo>
                    <a:lnTo>
                      <a:pt x="55" y="12"/>
                    </a:lnTo>
                    <a:lnTo>
                      <a:pt x="74" y="12"/>
                    </a:lnTo>
                    <a:lnTo>
                      <a:pt x="81" y="12"/>
                    </a:lnTo>
                    <a:lnTo>
                      <a:pt x="97" y="12"/>
                    </a:lnTo>
                    <a:lnTo>
                      <a:pt x="104" y="12"/>
                    </a:lnTo>
                    <a:lnTo>
                      <a:pt x="121" y="12"/>
                    </a:lnTo>
                    <a:lnTo>
                      <a:pt x="123" y="12"/>
                    </a:lnTo>
                    <a:lnTo>
                      <a:pt x="128" y="12"/>
                    </a:lnTo>
                    <a:lnTo>
                      <a:pt x="1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68" name="Freeform 44">
                <a:extLst>
                  <a:ext uri="{FF2B5EF4-FFF2-40B4-BE49-F238E27FC236}">
                    <a16:creationId xmlns:a16="http://schemas.microsoft.com/office/drawing/2014/main" id="{9FDBE67A-C8F1-4FA5-B076-4D9353E59F78}"/>
                  </a:ext>
                </a:extLst>
              </p:cNvPr>
              <p:cNvSpPr>
                <a:spLocks/>
              </p:cNvSpPr>
              <p:nvPr/>
            </p:nvSpPr>
            <p:spPr bwMode="auto">
              <a:xfrm>
                <a:off x="2536825" y="3324226"/>
                <a:ext cx="533400" cy="198438"/>
              </a:xfrm>
              <a:custGeom>
                <a:avLst/>
                <a:gdLst>
                  <a:gd name="T0" fmla="*/ 0 w 336"/>
                  <a:gd name="T1" fmla="*/ 0 h 125"/>
                  <a:gd name="T2" fmla="*/ 0 w 336"/>
                  <a:gd name="T3" fmla="*/ 125 h 125"/>
                  <a:gd name="T4" fmla="*/ 90 w 336"/>
                  <a:gd name="T5" fmla="*/ 125 h 125"/>
                  <a:gd name="T6" fmla="*/ 90 w 336"/>
                  <a:gd name="T7" fmla="*/ 90 h 125"/>
                  <a:gd name="T8" fmla="*/ 165 w 336"/>
                  <a:gd name="T9" fmla="*/ 90 h 125"/>
                  <a:gd name="T10" fmla="*/ 165 w 336"/>
                  <a:gd name="T11" fmla="*/ 125 h 125"/>
                  <a:gd name="T12" fmla="*/ 336 w 336"/>
                  <a:gd name="T13" fmla="*/ 125 h 125"/>
                  <a:gd name="T14" fmla="*/ 336 w 336"/>
                  <a:gd name="T15" fmla="*/ 0 h 125"/>
                  <a:gd name="T16" fmla="*/ 0 w 336"/>
                  <a:gd name="T1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125">
                    <a:moveTo>
                      <a:pt x="0" y="0"/>
                    </a:moveTo>
                    <a:lnTo>
                      <a:pt x="0" y="125"/>
                    </a:lnTo>
                    <a:lnTo>
                      <a:pt x="90" y="125"/>
                    </a:lnTo>
                    <a:lnTo>
                      <a:pt x="90" y="90"/>
                    </a:lnTo>
                    <a:lnTo>
                      <a:pt x="165" y="90"/>
                    </a:lnTo>
                    <a:lnTo>
                      <a:pt x="165" y="125"/>
                    </a:lnTo>
                    <a:lnTo>
                      <a:pt x="336" y="125"/>
                    </a:lnTo>
                    <a:lnTo>
                      <a:pt x="336"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69" name="Rectangle 45">
                <a:extLst>
                  <a:ext uri="{FF2B5EF4-FFF2-40B4-BE49-F238E27FC236}">
                    <a16:creationId xmlns:a16="http://schemas.microsoft.com/office/drawing/2014/main" id="{C4556A18-7682-4433-94A5-D4367C06FB0D}"/>
                  </a:ext>
                </a:extLst>
              </p:cNvPr>
              <p:cNvSpPr>
                <a:spLocks noChangeArrowheads="1"/>
              </p:cNvSpPr>
              <p:nvPr/>
            </p:nvSpPr>
            <p:spPr bwMode="auto">
              <a:xfrm>
                <a:off x="2963863" y="3324226"/>
                <a:ext cx="106363" cy="19843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70" name="Rectangle 46">
                <a:extLst>
                  <a:ext uri="{FF2B5EF4-FFF2-40B4-BE49-F238E27FC236}">
                    <a16:creationId xmlns:a16="http://schemas.microsoft.com/office/drawing/2014/main" id="{D92BAAD9-11B3-4412-A471-54EFE3C6FB83}"/>
                  </a:ext>
                </a:extLst>
              </p:cNvPr>
              <p:cNvSpPr>
                <a:spLocks noChangeArrowheads="1"/>
              </p:cNvSpPr>
              <p:nvPr/>
            </p:nvSpPr>
            <p:spPr bwMode="auto">
              <a:xfrm>
                <a:off x="2649538" y="3406776"/>
                <a:ext cx="30163" cy="254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71" name="Rectangle 47">
                <a:extLst>
                  <a:ext uri="{FF2B5EF4-FFF2-40B4-BE49-F238E27FC236}">
                    <a16:creationId xmlns:a16="http://schemas.microsoft.com/office/drawing/2014/main" id="{9973C130-FBD3-4236-8D66-2880AD5D6D7A}"/>
                  </a:ext>
                </a:extLst>
              </p:cNvPr>
              <p:cNvSpPr>
                <a:spLocks noChangeArrowheads="1"/>
              </p:cNvSpPr>
              <p:nvPr/>
            </p:nvSpPr>
            <p:spPr bwMode="auto">
              <a:xfrm>
                <a:off x="2581275" y="3406776"/>
                <a:ext cx="30163" cy="254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72" name="Rectangle 48">
                <a:extLst>
                  <a:ext uri="{FF2B5EF4-FFF2-40B4-BE49-F238E27FC236}">
                    <a16:creationId xmlns:a16="http://schemas.microsoft.com/office/drawing/2014/main" id="{49819206-F507-4B2D-9DC3-334912ECC70F}"/>
                  </a:ext>
                </a:extLst>
              </p:cNvPr>
              <p:cNvSpPr>
                <a:spLocks noChangeArrowheads="1"/>
              </p:cNvSpPr>
              <p:nvPr/>
            </p:nvSpPr>
            <p:spPr bwMode="auto">
              <a:xfrm>
                <a:off x="2724150" y="3406776"/>
                <a:ext cx="30163" cy="254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73" name="Rectangle 49">
                <a:extLst>
                  <a:ext uri="{FF2B5EF4-FFF2-40B4-BE49-F238E27FC236}">
                    <a16:creationId xmlns:a16="http://schemas.microsoft.com/office/drawing/2014/main" id="{05637670-C4D9-4F10-B750-B0CC5B1735A7}"/>
                  </a:ext>
                </a:extLst>
              </p:cNvPr>
              <p:cNvSpPr>
                <a:spLocks noChangeArrowheads="1"/>
              </p:cNvSpPr>
              <p:nvPr/>
            </p:nvSpPr>
            <p:spPr bwMode="auto">
              <a:xfrm>
                <a:off x="2798763" y="3406776"/>
                <a:ext cx="26988" cy="254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74" name="Rectangle 50">
                <a:extLst>
                  <a:ext uri="{FF2B5EF4-FFF2-40B4-BE49-F238E27FC236}">
                    <a16:creationId xmlns:a16="http://schemas.microsoft.com/office/drawing/2014/main" id="{38914145-277C-4918-98ED-F680DA9F0AE2}"/>
                  </a:ext>
                </a:extLst>
              </p:cNvPr>
              <p:cNvSpPr>
                <a:spLocks noChangeArrowheads="1"/>
              </p:cNvSpPr>
              <p:nvPr/>
            </p:nvSpPr>
            <p:spPr bwMode="auto">
              <a:xfrm>
                <a:off x="2874963" y="3406776"/>
                <a:ext cx="25400" cy="254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75" name="Freeform 51">
                <a:extLst>
                  <a:ext uri="{FF2B5EF4-FFF2-40B4-BE49-F238E27FC236}">
                    <a16:creationId xmlns:a16="http://schemas.microsoft.com/office/drawing/2014/main" id="{8B884BA4-5AC1-4000-89A1-5F95BB54F9C6}"/>
                  </a:ext>
                </a:extLst>
              </p:cNvPr>
              <p:cNvSpPr>
                <a:spLocks/>
              </p:cNvSpPr>
              <p:nvPr/>
            </p:nvSpPr>
            <p:spPr bwMode="auto">
              <a:xfrm>
                <a:off x="2768600" y="3113088"/>
                <a:ext cx="68263" cy="41275"/>
              </a:xfrm>
              <a:custGeom>
                <a:avLst/>
                <a:gdLst>
                  <a:gd name="T0" fmla="*/ 43 w 43"/>
                  <a:gd name="T1" fmla="*/ 26 h 26"/>
                  <a:gd name="T2" fmla="*/ 41 w 43"/>
                  <a:gd name="T3" fmla="*/ 0 h 26"/>
                  <a:gd name="T4" fmla="*/ 0 w 43"/>
                  <a:gd name="T5" fmla="*/ 0 h 26"/>
                  <a:gd name="T6" fmla="*/ 0 w 43"/>
                  <a:gd name="T7" fmla="*/ 26 h 26"/>
                  <a:gd name="T8" fmla="*/ 43 w 43"/>
                  <a:gd name="T9" fmla="*/ 26 h 26"/>
                </a:gdLst>
                <a:ahLst/>
                <a:cxnLst>
                  <a:cxn ang="0">
                    <a:pos x="T0" y="T1"/>
                  </a:cxn>
                  <a:cxn ang="0">
                    <a:pos x="T2" y="T3"/>
                  </a:cxn>
                  <a:cxn ang="0">
                    <a:pos x="T4" y="T5"/>
                  </a:cxn>
                  <a:cxn ang="0">
                    <a:pos x="T6" y="T7"/>
                  </a:cxn>
                  <a:cxn ang="0">
                    <a:pos x="T8" y="T9"/>
                  </a:cxn>
                </a:cxnLst>
                <a:rect l="0" t="0" r="r" b="b"/>
                <a:pathLst>
                  <a:path w="43" h="26">
                    <a:moveTo>
                      <a:pt x="43" y="26"/>
                    </a:moveTo>
                    <a:lnTo>
                      <a:pt x="41" y="0"/>
                    </a:lnTo>
                    <a:lnTo>
                      <a:pt x="0" y="0"/>
                    </a:lnTo>
                    <a:lnTo>
                      <a:pt x="0" y="26"/>
                    </a:lnTo>
                    <a:lnTo>
                      <a:pt x="43" y="2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76" name="Freeform 52">
                <a:extLst>
                  <a:ext uri="{FF2B5EF4-FFF2-40B4-BE49-F238E27FC236}">
                    <a16:creationId xmlns:a16="http://schemas.microsoft.com/office/drawing/2014/main" id="{FB2585E8-575A-4E54-8B38-A198F6A82E0A}"/>
                  </a:ext>
                </a:extLst>
              </p:cNvPr>
              <p:cNvSpPr>
                <a:spLocks/>
              </p:cNvSpPr>
              <p:nvPr/>
            </p:nvSpPr>
            <p:spPr bwMode="auto">
              <a:xfrm>
                <a:off x="2622550" y="3113088"/>
                <a:ext cx="68263" cy="41275"/>
              </a:xfrm>
              <a:custGeom>
                <a:avLst/>
                <a:gdLst>
                  <a:gd name="T0" fmla="*/ 43 w 43"/>
                  <a:gd name="T1" fmla="*/ 26 h 26"/>
                  <a:gd name="T2" fmla="*/ 40 w 43"/>
                  <a:gd name="T3" fmla="*/ 0 h 26"/>
                  <a:gd name="T4" fmla="*/ 2 w 43"/>
                  <a:gd name="T5" fmla="*/ 0 h 26"/>
                  <a:gd name="T6" fmla="*/ 0 w 43"/>
                  <a:gd name="T7" fmla="*/ 26 h 26"/>
                  <a:gd name="T8" fmla="*/ 43 w 43"/>
                  <a:gd name="T9" fmla="*/ 26 h 26"/>
                </a:gdLst>
                <a:ahLst/>
                <a:cxnLst>
                  <a:cxn ang="0">
                    <a:pos x="T0" y="T1"/>
                  </a:cxn>
                  <a:cxn ang="0">
                    <a:pos x="T2" y="T3"/>
                  </a:cxn>
                  <a:cxn ang="0">
                    <a:pos x="T4" y="T5"/>
                  </a:cxn>
                  <a:cxn ang="0">
                    <a:pos x="T6" y="T7"/>
                  </a:cxn>
                  <a:cxn ang="0">
                    <a:pos x="T8" y="T9"/>
                  </a:cxn>
                </a:cxnLst>
                <a:rect l="0" t="0" r="r" b="b"/>
                <a:pathLst>
                  <a:path w="43" h="26">
                    <a:moveTo>
                      <a:pt x="43" y="26"/>
                    </a:moveTo>
                    <a:lnTo>
                      <a:pt x="40" y="0"/>
                    </a:lnTo>
                    <a:lnTo>
                      <a:pt x="2" y="0"/>
                    </a:lnTo>
                    <a:lnTo>
                      <a:pt x="0" y="26"/>
                    </a:lnTo>
                    <a:lnTo>
                      <a:pt x="43" y="2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77" name="Freeform 53">
                <a:extLst>
                  <a:ext uri="{FF2B5EF4-FFF2-40B4-BE49-F238E27FC236}">
                    <a16:creationId xmlns:a16="http://schemas.microsoft.com/office/drawing/2014/main" id="{899E832E-3766-44AF-BEAD-8E7978C54751}"/>
                  </a:ext>
                </a:extLst>
              </p:cNvPr>
              <p:cNvSpPr>
                <a:spLocks/>
              </p:cNvSpPr>
              <p:nvPr/>
            </p:nvSpPr>
            <p:spPr bwMode="auto">
              <a:xfrm>
                <a:off x="2911475" y="3113088"/>
                <a:ext cx="68263" cy="41275"/>
              </a:xfrm>
              <a:custGeom>
                <a:avLst/>
                <a:gdLst>
                  <a:gd name="T0" fmla="*/ 43 w 43"/>
                  <a:gd name="T1" fmla="*/ 26 h 26"/>
                  <a:gd name="T2" fmla="*/ 43 w 43"/>
                  <a:gd name="T3" fmla="*/ 0 h 26"/>
                  <a:gd name="T4" fmla="*/ 3 w 43"/>
                  <a:gd name="T5" fmla="*/ 0 h 26"/>
                  <a:gd name="T6" fmla="*/ 0 w 43"/>
                  <a:gd name="T7" fmla="*/ 26 h 26"/>
                  <a:gd name="T8" fmla="*/ 43 w 43"/>
                  <a:gd name="T9" fmla="*/ 26 h 26"/>
                </a:gdLst>
                <a:ahLst/>
                <a:cxnLst>
                  <a:cxn ang="0">
                    <a:pos x="T0" y="T1"/>
                  </a:cxn>
                  <a:cxn ang="0">
                    <a:pos x="T2" y="T3"/>
                  </a:cxn>
                  <a:cxn ang="0">
                    <a:pos x="T4" y="T5"/>
                  </a:cxn>
                  <a:cxn ang="0">
                    <a:pos x="T6" y="T7"/>
                  </a:cxn>
                  <a:cxn ang="0">
                    <a:pos x="T8" y="T9"/>
                  </a:cxn>
                </a:cxnLst>
                <a:rect l="0" t="0" r="r" b="b"/>
                <a:pathLst>
                  <a:path w="43" h="26">
                    <a:moveTo>
                      <a:pt x="43" y="26"/>
                    </a:moveTo>
                    <a:lnTo>
                      <a:pt x="43" y="0"/>
                    </a:lnTo>
                    <a:lnTo>
                      <a:pt x="3" y="0"/>
                    </a:lnTo>
                    <a:lnTo>
                      <a:pt x="0" y="26"/>
                    </a:lnTo>
                    <a:lnTo>
                      <a:pt x="43" y="2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78" name="Freeform 54">
                <a:extLst>
                  <a:ext uri="{FF2B5EF4-FFF2-40B4-BE49-F238E27FC236}">
                    <a16:creationId xmlns:a16="http://schemas.microsoft.com/office/drawing/2014/main" id="{1B1E64C0-F5A1-44FB-99FF-487D79D21758}"/>
                  </a:ext>
                </a:extLst>
              </p:cNvPr>
              <p:cNvSpPr>
                <a:spLocks/>
              </p:cNvSpPr>
              <p:nvPr/>
            </p:nvSpPr>
            <p:spPr bwMode="auto">
              <a:xfrm>
                <a:off x="2614613" y="3157538"/>
                <a:ext cx="82550" cy="166688"/>
              </a:xfrm>
              <a:custGeom>
                <a:avLst/>
                <a:gdLst>
                  <a:gd name="T0" fmla="*/ 5 w 52"/>
                  <a:gd name="T1" fmla="*/ 0 h 105"/>
                  <a:gd name="T2" fmla="*/ 0 w 52"/>
                  <a:gd name="T3" fmla="*/ 105 h 105"/>
                  <a:gd name="T4" fmla="*/ 52 w 52"/>
                  <a:gd name="T5" fmla="*/ 105 h 105"/>
                  <a:gd name="T6" fmla="*/ 48 w 52"/>
                  <a:gd name="T7" fmla="*/ 0 h 105"/>
                  <a:gd name="T8" fmla="*/ 5 w 52"/>
                  <a:gd name="T9" fmla="*/ 0 h 105"/>
                </a:gdLst>
                <a:ahLst/>
                <a:cxnLst>
                  <a:cxn ang="0">
                    <a:pos x="T0" y="T1"/>
                  </a:cxn>
                  <a:cxn ang="0">
                    <a:pos x="T2" y="T3"/>
                  </a:cxn>
                  <a:cxn ang="0">
                    <a:pos x="T4" y="T5"/>
                  </a:cxn>
                  <a:cxn ang="0">
                    <a:pos x="T6" y="T7"/>
                  </a:cxn>
                  <a:cxn ang="0">
                    <a:pos x="T8" y="T9"/>
                  </a:cxn>
                </a:cxnLst>
                <a:rect l="0" t="0" r="r" b="b"/>
                <a:pathLst>
                  <a:path w="52" h="105">
                    <a:moveTo>
                      <a:pt x="5" y="0"/>
                    </a:moveTo>
                    <a:lnTo>
                      <a:pt x="0" y="105"/>
                    </a:lnTo>
                    <a:lnTo>
                      <a:pt x="52" y="105"/>
                    </a:lnTo>
                    <a:lnTo>
                      <a:pt x="48" y="0"/>
                    </a:lnTo>
                    <a:lnTo>
                      <a:pt x="5" y="0"/>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79" name="Freeform 55">
                <a:extLst>
                  <a:ext uri="{FF2B5EF4-FFF2-40B4-BE49-F238E27FC236}">
                    <a16:creationId xmlns:a16="http://schemas.microsoft.com/office/drawing/2014/main" id="{DD936147-2AC0-472C-8FBC-2BE605D4BE9D}"/>
                  </a:ext>
                </a:extLst>
              </p:cNvPr>
              <p:cNvSpPr>
                <a:spLocks/>
              </p:cNvSpPr>
              <p:nvPr/>
            </p:nvSpPr>
            <p:spPr bwMode="auto">
              <a:xfrm>
                <a:off x="2903538" y="3157538"/>
                <a:ext cx="87313" cy="166688"/>
              </a:xfrm>
              <a:custGeom>
                <a:avLst/>
                <a:gdLst>
                  <a:gd name="T0" fmla="*/ 5 w 55"/>
                  <a:gd name="T1" fmla="*/ 0 h 105"/>
                  <a:gd name="T2" fmla="*/ 0 w 55"/>
                  <a:gd name="T3" fmla="*/ 105 h 105"/>
                  <a:gd name="T4" fmla="*/ 55 w 55"/>
                  <a:gd name="T5" fmla="*/ 105 h 105"/>
                  <a:gd name="T6" fmla="*/ 48 w 55"/>
                  <a:gd name="T7" fmla="*/ 0 h 105"/>
                  <a:gd name="T8" fmla="*/ 5 w 55"/>
                  <a:gd name="T9" fmla="*/ 0 h 105"/>
                </a:gdLst>
                <a:ahLst/>
                <a:cxnLst>
                  <a:cxn ang="0">
                    <a:pos x="T0" y="T1"/>
                  </a:cxn>
                  <a:cxn ang="0">
                    <a:pos x="T2" y="T3"/>
                  </a:cxn>
                  <a:cxn ang="0">
                    <a:pos x="T4" y="T5"/>
                  </a:cxn>
                  <a:cxn ang="0">
                    <a:pos x="T6" y="T7"/>
                  </a:cxn>
                  <a:cxn ang="0">
                    <a:pos x="T8" y="T9"/>
                  </a:cxn>
                </a:cxnLst>
                <a:rect l="0" t="0" r="r" b="b"/>
                <a:pathLst>
                  <a:path w="55" h="105">
                    <a:moveTo>
                      <a:pt x="5" y="0"/>
                    </a:moveTo>
                    <a:lnTo>
                      <a:pt x="0" y="105"/>
                    </a:lnTo>
                    <a:lnTo>
                      <a:pt x="55" y="105"/>
                    </a:lnTo>
                    <a:lnTo>
                      <a:pt x="48" y="0"/>
                    </a:lnTo>
                    <a:lnTo>
                      <a:pt x="5" y="0"/>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80" name="Freeform 56">
                <a:extLst>
                  <a:ext uri="{FF2B5EF4-FFF2-40B4-BE49-F238E27FC236}">
                    <a16:creationId xmlns:a16="http://schemas.microsoft.com/office/drawing/2014/main" id="{05E07074-E368-421A-BDC7-5A689905E459}"/>
                  </a:ext>
                </a:extLst>
              </p:cNvPr>
              <p:cNvSpPr>
                <a:spLocks/>
              </p:cNvSpPr>
              <p:nvPr/>
            </p:nvSpPr>
            <p:spPr bwMode="auto">
              <a:xfrm>
                <a:off x="2757488" y="3157538"/>
                <a:ext cx="87313" cy="166688"/>
              </a:xfrm>
              <a:custGeom>
                <a:avLst/>
                <a:gdLst>
                  <a:gd name="T0" fmla="*/ 7 w 55"/>
                  <a:gd name="T1" fmla="*/ 0 h 105"/>
                  <a:gd name="T2" fmla="*/ 0 w 55"/>
                  <a:gd name="T3" fmla="*/ 105 h 105"/>
                  <a:gd name="T4" fmla="*/ 55 w 55"/>
                  <a:gd name="T5" fmla="*/ 105 h 105"/>
                  <a:gd name="T6" fmla="*/ 50 w 55"/>
                  <a:gd name="T7" fmla="*/ 0 h 105"/>
                  <a:gd name="T8" fmla="*/ 7 w 55"/>
                  <a:gd name="T9" fmla="*/ 0 h 105"/>
                </a:gdLst>
                <a:ahLst/>
                <a:cxnLst>
                  <a:cxn ang="0">
                    <a:pos x="T0" y="T1"/>
                  </a:cxn>
                  <a:cxn ang="0">
                    <a:pos x="T2" y="T3"/>
                  </a:cxn>
                  <a:cxn ang="0">
                    <a:pos x="T4" y="T5"/>
                  </a:cxn>
                  <a:cxn ang="0">
                    <a:pos x="T6" y="T7"/>
                  </a:cxn>
                  <a:cxn ang="0">
                    <a:pos x="T8" y="T9"/>
                  </a:cxn>
                </a:cxnLst>
                <a:rect l="0" t="0" r="r" b="b"/>
                <a:pathLst>
                  <a:path w="55" h="105">
                    <a:moveTo>
                      <a:pt x="7" y="0"/>
                    </a:moveTo>
                    <a:lnTo>
                      <a:pt x="0" y="105"/>
                    </a:lnTo>
                    <a:lnTo>
                      <a:pt x="55" y="105"/>
                    </a:lnTo>
                    <a:lnTo>
                      <a:pt x="50" y="0"/>
                    </a:lnTo>
                    <a:lnTo>
                      <a:pt x="7" y="0"/>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81" name="Freeform 57">
                <a:extLst>
                  <a:ext uri="{FF2B5EF4-FFF2-40B4-BE49-F238E27FC236}">
                    <a16:creationId xmlns:a16="http://schemas.microsoft.com/office/drawing/2014/main" id="{3676C58A-EF0E-4954-9BC6-C45ABD18E3FD}"/>
                  </a:ext>
                </a:extLst>
              </p:cNvPr>
              <p:cNvSpPr>
                <a:spLocks/>
              </p:cNvSpPr>
              <p:nvPr/>
            </p:nvSpPr>
            <p:spPr bwMode="auto">
              <a:xfrm>
                <a:off x="2281238" y="2614613"/>
                <a:ext cx="115888" cy="136525"/>
              </a:xfrm>
              <a:custGeom>
                <a:avLst/>
                <a:gdLst>
                  <a:gd name="T0" fmla="*/ 6 w 31"/>
                  <a:gd name="T1" fmla="*/ 36 h 36"/>
                  <a:gd name="T2" fmla="*/ 31 w 31"/>
                  <a:gd name="T3" fmla="*/ 36 h 36"/>
                  <a:gd name="T4" fmla="*/ 31 w 31"/>
                  <a:gd name="T5" fmla="*/ 0 h 36"/>
                  <a:gd name="T6" fmla="*/ 6 w 31"/>
                  <a:gd name="T7" fmla="*/ 0 h 36"/>
                  <a:gd name="T8" fmla="*/ 0 w 31"/>
                  <a:gd name="T9" fmla="*/ 6 h 36"/>
                  <a:gd name="T10" fmla="*/ 0 w 31"/>
                  <a:gd name="T11" fmla="*/ 30 h 36"/>
                  <a:gd name="T12" fmla="*/ 6 w 3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31" h="36">
                    <a:moveTo>
                      <a:pt x="6" y="36"/>
                    </a:moveTo>
                    <a:cubicBezTo>
                      <a:pt x="31" y="36"/>
                      <a:pt x="31" y="36"/>
                      <a:pt x="31" y="36"/>
                    </a:cubicBezTo>
                    <a:cubicBezTo>
                      <a:pt x="31" y="0"/>
                      <a:pt x="31" y="0"/>
                      <a:pt x="31" y="0"/>
                    </a:cubicBezTo>
                    <a:cubicBezTo>
                      <a:pt x="6" y="0"/>
                      <a:pt x="6" y="0"/>
                      <a:pt x="6" y="0"/>
                    </a:cubicBezTo>
                    <a:cubicBezTo>
                      <a:pt x="3" y="0"/>
                      <a:pt x="0" y="3"/>
                      <a:pt x="0" y="6"/>
                    </a:cubicBezTo>
                    <a:cubicBezTo>
                      <a:pt x="0" y="30"/>
                      <a:pt x="0" y="30"/>
                      <a:pt x="0" y="30"/>
                    </a:cubicBezTo>
                    <a:cubicBezTo>
                      <a:pt x="0" y="33"/>
                      <a:pt x="3" y="36"/>
                      <a:pt x="6" y="36"/>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82" name="Rectangle 58">
                <a:extLst>
                  <a:ext uri="{FF2B5EF4-FFF2-40B4-BE49-F238E27FC236}">
                    <a16:creationId xmlns:a16="http://schemas.microsoft.com/office/drawing/2014/main" id="{91832AA9-0670-4C79-8E1F-6983AE4B6F37}"/>
                  </a:ext>
                </a:extLst>
              </p:cNvPr>
              <p:cNvSpPr>
                <a:spLocks noChangeArrowheads="1"/>
              </p:cNvSpPr>
              <p:nvPr/>
            </p:nvSpPr>
            <p:spPr bwMode="auto">
              <a:xfrm>
                <a:off x="2322513" y="2751138"/>
                <a:ext cx="44450" cy="1428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83" name="Rectangle 59">
                <a:extLst>
                  <a:ext uri="{FF2B5EF4-FFF2-40B4-BE49-F238E27FC236}">
                    <a16:creationId xmlns:a16="http://schemas.microsoft.com/office/drawing/2014/main" id="{9FE8D7F2-DC89-4442-9038-C59BAC92B459}"/>
                  </a:ext>
                </a:extLst>
              </p:cNvPr>
              <p:cNvSpPr>
                <a:spLocks noChangeArrowheads="1"/>
              </p:cNvSpPr>
              <p:nvPr/>
            </p:nvSpPr>
            <p:spPr bwMode="auto">
              <a:xfrm>
                <a:off x="2322513" y="2751138"/>
                <a:ext cx="44450" cy="476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84" name="Freeform 60">
                <a:extLst>
                  <a:ext uri="{FF2B5EF4-FFF2-40B4-BE49-F238E27FC236}">
                    <a16:creationId xmlns:a16="http://schemas.microsoft.com/office/drawing/2014/main" id="{DA5B213C-A3FB-4C69-8A46-D6349301C81F}"/>
                  </a:ext>
                </a:extLst>
              </p:cNvPr>
              <p:cNvSpPr>
                <a:spLocks/>
              </p:cNvSpPr>
              <p:nvPr/>
            </p:nvSpPr>
            <p:spPr bwMode="auto">
              <a:xfrm>
                <a:off x="2355850" y="2935288"/>
                <a:ext cx="104775" cy="109538"/>
              </a:xfrm>
              <a:custGeom>
                <a:avLst/>
                <a:gdLst>
                  <a:gd name="T0" fmla="*/ 66 w 66"/>
                  <a:gd name="T1" fmla="*/ 47 h 69"/>
                  <a:gd name="T2" fmla="*/ 47 w 66"/>
                  <a:gd name="T3" fmla="*/ 69 h 69"/>
                  <a:gd name="T4" fmla="*/ 0 w 66"/>
                  <a:gd name="T5" fmla="*/ 19 h 69"/>
                  <a:gd name="T6" fmla="*/ 19 w 66"/>
                  <a:gd name="T7" fmla="*/ 0 h 69"/>
                  <a:gd name="T8" fmla="*/ 66 w 66"/>
                  <a:gd name="T9" fmla="*/ 47 h 69"/>
                </a:gdLst>
                <a:ahLst/>
                <a:cxnLst>
                  <a:cxn ang="0">
                    <a:pos x="T0" y="T1"/>
                  </a:cxn>
                  <a:cxn ang="0">
                    <a:pos x="T2" y="T3"/>
                  </a:cxn>
                  <a:cxn ang="0">
                    <a:pos x="T4" y="T5"/>
                  </a:cxn>
                  <a:cxn ang="0">
                    <a:pos x="T6" y="T7"/>
                  </a:cxn>
                  <a:cxn ang="0">
                    <a:pos x="T8" y="T9"/>
                  </a:cxn>
                </a:cxnLst>
                <a:rect l="0" t="0" r="r" b="b"/>
                <a:pathLst>
                  <a:path w="66" h="69">
                    <a:moveTo>
                      <a:pt x="66" y="47"/>
                    </a:moveTo>
                    <a:lnTo>
                      <a:pt x="47" y="69"/>
                    </a:lnTo>
                    <a:lnTo>
                      <a:pt x="0" y="19"/>
                    </a:lnTo>
                    <a:lnTo>
                      <a:pt x="19" y="0"/>
                    </a:lnTo>
                    <a:lnTo>
                      <a:pt x="66" y="4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85" name="Freeform 61">
                <a:extLst>
                  <a:ext uri="{FF2B5EF4-FFF2-40B4-BE49-F238E27FC236}">
                    <a16:creationId xmlns:a16="http://schemas.microsoft.com/office/drawing/2014/main" id="{B67DD5C9-9B6B-4B43-8B1A-D9BB09A85250}"/>
                  </a:ext>
                </a:extLst>
              </p:cNvPr>
              <p:cNvSpPr>
                <a:spLocks/>
              </p:cNvSpPr>
              <p:nvPr/>
            </p:nvSpPr>
            <p:spPr bwMode="auto">
              <a:xfrm>
                <a:off x="2355850" y="2935288"/>
                <a:ext cx="63500" cy="68263"/>
              </a:xfrm>
              <a:custGeom>
                <a:avLst/>
                <a:gdLst>
                  <a:gd name="T0" fmla="*/ 40 w 40"/>
                  <a:gd name="T1" fmla="*/ 21 h 43"/>
                  <a:gd name="T2" fmla="*/ 21 w 40"/>
                  <a:gd name="T3" fmla="*/ 43 h 43"/>
                  <a:gd name="T4" fmla="*/ 0 w 40"/>
                  <a:gd name="T5" fmla="*/ 19 h 43"/>
                  <a:gd name="T6" fmla="*/ 19 w 40"/>
                  <a:gd name="T7" fmla="*/ 0 h 43"/>
                  <a:gd name="T8" fmla="*/ 40 w 40"/>
                  <a:gd name="T9" fmla="*/ 21 h 43"/>
                </a:gdLst>
                <a:ahLst/>
                <a:cxnLst>
                  <a:cxn ang="0">
                    <a:pos x="T0" y="T1"/>
                  </a:cxn>
                  <a:cxn ang="0">
                    <a:pos x="T2" y="T3"/>
                  </a:cxn>
                  <a:cxn ang="0">
                    <a:pos x="T4" y="T5"/>
                  </a:cxn>
                  <a:cxn ang="0">
                    <a:pos x="T6" y="T7"/>
                  </a:cxn>
                  <a:cxn ang="0">
                    <a:pos x="T8" y="T9"/>
                  </a:cxn>
                </a:cxnLst>
                <a:rect l="0" t="0" r="r" b="b"/>
                <a:pathLst>
                  <a:path w="40" h="43">
                    <a:moveTo>
                      <a:pt x="40" y="21"/>
                    </a:moveTo>
                    <a:lnTo>
                      <a:pt x="21" y="43"/>
                    </a:lnTo>
                    <a:lnTo>
                      <a:pt x="0" y="19"/>
                    </a:lnTo>
                    <a:lnTo>
                      <a:pt x="19" y="0"/>
                    </a:lnTo>
                    <a:lnTo>
                      <a:pt x="40"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86" name="Freeform 62">
                <a:extLst>
                  <a:ext uri="{FF2B5EF4-FFF2-40B4-BE49-F238E27FC236}">
                    <a16:creationId xmlns:a16="http://schemas.microsoft.com/office/drawing/2014/main" id="{A2C9AC98-6A98-4CF1-9D63-DC65E1FBBD1A}"/>
                  </a:ext>
                </a:extLst>
              </p:cNvPr>
              <p:cNvSpPr>
                <a:spLocks/>
              </p:cNvSpPr>
              <p:nvPr/>
            </p:nvSpPr>
            <p:spPr bwMode="auto">
              <a:xfrm>
                <a:off x="2295525" y="2833688"/>
                <a:ext cx="98425" cy="139700"/>
              </a:xfrm>
              <a:custGeom>
                <a:avLst/>
                <a:gdLst>
                  <a:gd name="T0" fmla="*/ 26 w 26"/>
                  <a:gd name="T1" fmla="*/ 30 h 37"/>
                  <a:gd name="T2" fmla="*/ 19 w 26"/>
                  <a:gd name="T3" fmla="*/ 37 h 37"/>
                  <a:gd name="T4" fmla="*/ 7 w 26"/>
                  <a:gd name="T5" fmla="*/ 37 h 37"/>
                  <a:gd name="T6" fmla="*/ 0 w 26"/>
                  <a:gd name="T7" fmla="*/ 30 h 37"/>
                  <a:gd name="T8" fmla="*/ 0 w 26"/>
                  <a:gd name="T9" fmla="*/ 8 h 37"/>
                  <a:gd name="T10" fmla="*/ 7 w 26"/>
                  <a:gd name="T11" fmla="*/ 0 h 37"/>
                  <a:gd name="T12" fmla="*/ 19 w 26"/>
                  <a:gd name="T13" fmla="*/ 0 h 37"/>
                  <a:gd name="T14" fmla="*/ 26 w 26"/>
                  <a:gd name="T15" fmla="*/ 8 h 37"/>
                  <a:gd name="T16" fmla="*/ 26 w 26"/>
                  <a:gd name="T1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7">
                    <a:moveTo>
                      <a:pt x="26" y="30"/>
                    </a:moveTo>
                    <a:cubicBezTo>
                      <a:pt x="26" y="34"/>
                      <a:pt x="23" y="37"/>
                      <a:pt x="19" y="37"/>
                    </a:cubicBezTo>
                    <a:cubicBezTo>
                      <a:pt x="7" y="37"/>
                      <a:pt x="7" y="37"/>
                      <a:pt x="7" y="37"/>
                    </a:cubicBezTo>
                    <a:cubicBezTo>
                      <a:pt x="3" y="37"/>
                      <a:pt x="0" y="34"/>
                      <a:pt x="0" y="30"/>
                    </a:cubicBezTo>
                    <a:cubicBezTo>
                      <a:pt x="0" y="8"/>
                      <a:pt x="0" y="8"/>
                      <a:pt x="0" y="8"/>
                    </a:cubicBezTo>
                    <a:cubicBezTo>
                      <a:pt x="0" y="4"/>
                      <a:pt x="3" y="0"/>
                      <a:pt x="7" y="0"/>
                    </a:cubicBezTo>
                    <a:cubicBezTo>
                      <a:pt x="19" y="0"/>
                      <a:pt x="19" y="0"/>
                      <a:pt x="19" y="0"/>
                    </a:cubicBezTo>
                    <a:cubicBezTo>
                      <a:pt x="23" y="0"/>
                      <a:pt x="26" y="4"/>
                      <a:pt x="26" y="8"/>
                    </a:cubicBezTo>
                    <a:lnTo>
                      <a:pt x="26" y="3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87" name="Freeform 63">
                <a:extLst>
                  <a:ext uri="{FF2B5EF4-FFF2-40B4-BE49-F238E27FC236}">
                    <a16:creationId xmlns:a16="http://schemas.microsoft.com/office/drawing/2014/main" id="{840E32F6-12BE-49FB-BE57-EC023ACE1AA1}"/>
                  </a:ext>
                </a:extLst>
              </p:cNvPr>
              <p:cNvSpPr>
                <a:spLocks/>
              </p:cNvSpPr>
              <p:nvPr/>
            </p:nvSpPr>
            <p:spPr bwMode="auto">
              <a:xfrm>
                <a:off x="2401888" y="2984501"/>
                <a:ext cx="138113" cy="142875"/>
              </a:xfrm>
              <a:custGeom>
                <a:avLst/>
                <a:gdLst>
                  <a:gd name="T0" fmla="*/ 20 w 37"/>
                  <a:gd name="T1" fmla="*/ 28 h 38"/>
                  <a:gd name="T2" fmla="*/ 13 w 37"/>
                  <a:gd name="T3" fmla="*/ 26 h 38"/>
                  <a:gd name="T4" fmla="*/ 13 w 37"/>
                  <a:gd name="T5" fmla="*/ 13 h 38"/>
                  <a:gd name="T6" fmla="*/ 26 w 37"/>
                  <a:gd name="T7" fmla="*/ 13 h 38"/>
                  <a:gd name="T8" fmla="*/ 29 w 37"/>
                  <a:gd name="T9" fmla="*/ 19 h 38"/>
                  <a:gd name="T10" fmla="*/ 37 w 37"/>
                  <a:gd name="T11" fmla="*/ 19 h 38"/>
                  <a:gd name="T12" fmla="*/ 32 w 37"/>
                  <a:gd name="T13" fmla="*/ 7 h 38"/>
                  <a:gd name="T14" fmla="*/ 7 w 37"/>
                  <a:gd name="T15" fmla="*/ 6 h 38"/>
                  <a:gd name="T16" fmla="*/ 7 w 37"/>
                  <a:gd name="T17" fmla="*/ 32 h 38"/>
                  <a:gd name="T18" fmla="*/ 20 w 37"/>
                  <a:gd name="T19" fmla="*/ 37 h 38"/>
                  <a:gd name="T20" fmla="*/ 20 w 37"/>
                  <a:gd name="T21"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8">
                    <a:moveTo>
                      <a:pt x="20" y="28"/>
                    </a:moveTo>
                    <a:cubicBezTo>
                      <a:pt x="18" y="28"/>
                      <a:pt x="15" y="28"/>
                      <a:pt x="13" y="26"/>
                    </a:cubicBezTo>
                    <a:cubicBezTo>
                      <a:pt x="10" y="22"/>
                      <a:pt x="10" y="17"/>
                      <a:pt x="13" y="13"/>
                    </a:cubicBezTo>
                    <a:cubicBezTo>
                      <a:pt x="17" y="9"/>
                      <a:pt x="22" y="9"/>
                      <a:pt x="26" y="13"/>
                    </a:cubicBezTo>
                    <a:cubicBezTo>
                      <a:pt x="28" y="15"/>
                      <a:pt x="28" y="17"/>
                      <a:pt x="29" y="19"/>
                    </a:cubicBezTo>
                    <a:cubicBezTo>
                      <a:pt x="37" y="19"/>
                      <a:pt x="37" y="19"/>
                      <a:pt x="37" y="19"/>
                    </a:cubicBezTo>
                    <a:cubicBezTo>
                      <a:pt x="37" y="15"/>
                      <a:pt x="36" y="10"/>
                      <a:pt x="32" y="7"/>
                    </a:cubicBezTo>
                    <a:cubicBezTo>
                      <a:pt x="25" y="0"/>
                      <a:pt x="14" y="0"/>
                      <a:pt x="7" y="6"/>
                    </a:cubicBezTo>
                    <a:cubicBezTo>
                      <a:pt x="0" y="14"/>
                      <a:pt x="0" y="25"/>
                      <a:pt x="7" y="32"/>
                    </a:cubicBezTo>
                    <a:cubicBezTo>
                      <a:pt x="11" y="36"/>
                      <a:pt x="15" y="38"/>
                      <a:pt x="20" y="37"/>
                    </a:cubicBezTo>
                    <a:lnTo>
                      <a:pt x="20" y="28"/>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88" name="Freeform 64">
                <a:extLst>
                  <a:ext uri="{FF2B5EF4-FFF2-40B4-BE49-F238E27FC236}">
                    <a16:creationId xmlns:a16="http://schemas.microsoft.com/office/drawing/2014/main" id="{0DD94F7A-2AFD-43DB-ADAB-6E51426D20CA}"/>
                  </a:ext>
                </a:extLst>
              </p:cNvPr>
              <p:cNvSpPr>
                <a:spLocks/>
              </p:cNvSpPr>
              <p:nvPr/>
            </p:nvSpPr>
            <p:spPr bwMode="auto">
              <a:xfrm>
                <a:off x="1912938" y="3275013"/>
                <a:ext cx="404813" cy="403225"/>
              </a:xfrm>
              <a:custGeom>
                <a:avLst/>
                <a:gdLst>
                  <a:gd name="T0" fmla="*/ 48 w 108"/>
                  <a:gd name="T1" fmla="*/ 0 h 107"/>
                  <a:gd name="T2" fmla="*/ 13 w 108"/>
                  <a:gd name="T3" fmla="*/ 19 h 107"/>
                  <a:gd name="T4" fmla="*/ 1 w 108"/>
                  <a:gd name="T5" fmla="*/ 58 h 107"/>
                  <a:gd name="T6" fmla="*/ 21 w 108"/>
                  <a:gd name="T7" fmla="*/ 94 h 107"/>
                  <a:gd name="T8" fmla="*/ 60 w 108"/>
                  <a:gd name="T9" fmla="*/ 106 h 107"/>
                  <a:gd name="T10" fmla="*/ 95 w 108"/>
                  <a:gd name="T11" fmla="*/ 86 h 107"/>
                  <a:gd name="T12" fmla="*/ 107 w 108"/>
                  <a:gd name="T13" fmla="*/ 47 h 107"/>
                  <a:gd name="T14" fmla="*/ 87 w 108"/>
                  <a:gd name="T15" fmla="*/ 11 h 107"/>
                  <a:gd name="T16" fmla="*/ 54 w 108"/>
                  <a:gd name="T17" fmla="*/ 0 h 107"/>
                  <a:gd name="T18" fmla="*/ 48 w 108"/>
                  <a:gd name="T19"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7">
                    <a:moveTo>
                      <a:pt x="48" y="0"/>
                    </a:moveTo>
                    <a:cubicBezTo>
                      <a:pt x="34" y="2"/>
                      <a:pt x="21" y="9"/>
                      <a:pt x="13" y="19"/>
                    </a:cubicBezTo>
                    <a:cubicBezTo>
                      <a:pt x="4" y="30"/>
                      <a:pt x="0" y="44"/>
                      <a:pt x="1" y="58"/>
                    </a:cubicBezTo>
                    <a:cubicBezTo>
                      <a:pt x="3" y="73"/>
                      <a:pt x="10" y="86"/>
                      <a:pt x="21" y="94"/>
                    </a:cubicBezTo>
                    <a:cubicBezTo>
                      <a:pt x="31" y="103"/>
                      <a:pt x="45" y="107"/>
                      <a:pt x="60" y="106"/>
                    </a:cubicBezTo>
                    <a:cubicBezTo>
                      <a:pt x="74" y="104"/>
                      <a:pt x="87" y="97"/>
                      <a:pt x="95" y="86"/>
                    </a:cubicBezTo>
                    <a:cubicBezTo>
                      <a:pt x="104" y="76"/>
                      <a:pt x="108" y="62"/>
                      <a:pt x="107" y="47"/>
                    </a:cubicBezTo>
                    <a:cubicBezTo>
                      <a:pt x="105" y="33"/>
                      <a:pt x="98" y="20"/>
                      <a:pt x="87" y="11"/>
                    </a:cubicBezTo>
                    <a:cubicBezTo>
                      <a:pt x="78" y="4"/>
                      <a:pt x="66" y="0"/>
                      <a:pt x="54" y="0"/>
                    </a:cubicBezTo>
                    <a:cubicBezTo>
                      <a:pt x="52" y="0"/>
                      <a:pt x="50" y="0"/>
                      <a:pt x="4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89" name="Freeform 65">
                <a:extLst>
                  <a:ext uri="{FF2B5EF4-FFF2-40B4-BE49-F238E27FC236}">
                    <a16:creationId xmlns:a16="http://schemas.microsoft.com/office/drawing/2014/main" id="{C29D1411-1245-4B2C-B03F-B3E4DD2C0F82}"/>
                  </a:ext>
                </a:extLst>
              </p:cNvPr>
              <p:cNvSpPr>
                <a:spLocks/>
              </p:cNvSpPr>
              <p:nvPr/>
            </p:nvSpPr>
            <p:spPr bwMode="auto">
              <a:xfrm>
                <a:off x="1954213" y="3379788"/>
                <a:ext cx="79375" cy="98425"/>
              </a:xfrm>
              <a:custGeom>
                <a:avLst/>
                <a:gdLst>
                  <a:gd name="T0" fmla="*/ 8 w 21"/>
                  <a:gd name="T1" fmla="*/ 0 h 26"/>
                  <a:gd name="T2" fmla="*/ 1 w 21"/>
                  <a:gd name="T3" fmla="*/ 26 h 26"/>
                  <a:gd name="T4" fmla="*/ 17 w 21"/>
                  <a:gd name="T5" fmla="*/ 25 h 26"/>
                  <a:gd name="T6" fmla="*/ 21 w 21"/>
                  <a:gd name="T7" fmla="*/ 11 h 26"/>
                  <a:gd name="T8" fmla="*/ 8 w 21"/>
                  <a:gd name="T9" fmla="*/ 0 h 26"/>
                </a:gdLst>
                <a:ahLst/>
                <a:cxnLst>
                  <a:cxn ang="0">
                    <a:pos x="T0" y="T1"/>
                  </a:cxn>
                  <a:cxn ang="0">
                    <a:pos x="T2" y="T3"/>
                  </a:cxn>
                  <a:cxn ang="0">
                    <a:pos x="T4" y="T5"/>
                  </a:cxn>
                  <a:cxn ang="0">
                    <a:pos x="T6" y="T7"/>
                  </a:cxn>
                  <a:cxn ang="0">
                    <a:pos x="T8" y="T9"/>
                  </a:cxn>
                </a:cxnLst>
                <a:rect l="0" t="0" r="r" b="b"/>
                <a:pathLst>
                  <a:path w="21" h="26">
                    <a:moveTo>
                      <a:pt x="8" y="0"/>
                    </a:moveTo>
                    <a:cubicBezTo>
                      <a:pt x="3" y="8"/>
                      <a:pt x="0" y="17"/>
                      <a:pt x="1" y="26"/>
                    </a:cubicBezTo>
                    <a:cubicBezTo>
                      <a:pt x="17" y="25"/>
                      <a:pt x="17" y="25"/>
                      <a:pt x="17" y="25"/>
                    </a:cubicBezTo>
                    <a:cubicBezTo>
                      <a:pt x="17" y="20"/>
                      <a:pt x="18" y="15"/>
                      <a:pt x="21" y="11"/>
                    </a:cubicBezTo>
                    <a:cubicBezTo>
                      <a:pt x="8" y="0"/>
                      <a:pt x="8" y="0"/>
                      <a:pt x="8" y="0"/>
                    </a:cubicBezTo>
                  </a:path>
                </a:pathLst>
              </a:custGeom>
              <a:solidFill>
                <a:schemeClr val="accent6">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90" name="Freeform 66">
                <a:extLst>
                  <a:ext uri="{FF2B5EF4-FFF2-40B4-BE49-F238E27FC236}">
                    <a16:creationId xmlns:a16="http://schemas.microsoft.com/office/drawing/2014/main" id="{9BA300D1-FBEE-49C6-9496-70442A3ABDE7}"/>
                  </a:ext>
                </a:extLst>
              </p:cNvPr>
              <p:cNvSpPr>
                <a:spLocks/>
              </p:cNvSpPr>
              <p:nvPr/>
            </p:nvSpPr>
            <p:spPr bwMode="auto">
              <a:xfrm>
                <a:off x="2111375" y="3311526"/>
                <a:ext cx="98425" cy="76200"/>
              </a:xfrm>
              <a:custGeom>
                <a:avLst/>
                <a:gdLst>
                  <a:gd name="T0" fmla="*/ 1 w 26"/>
                  <a:gd name="T1" fmla="*/ 0 h 20"/>
                  <a:gd name="T2" fmla="*/ 0 w 26"/>
                  <a:gd name="T3" fmla="*/ 0 h 20"/>
                  <a:gd name="T4" fmla="*/ 1 w 26"/>
                  <a:gd name="T5" fmla="*/ 16 h 20"/>
                  <a:gd name="T6" fmla="*/ 1 w 26"/>
                  <a:gd name="T7" fmla="*/ 16 h 20"/>
                  <a:gd name="T8" fmla="*/ 15 w 26"/>
                  <a:gd name="T9" fmla="*/ 20 h 20"/>
                  <a:gd name="T10" fmla="*/ 26 w 26"/>
                  <a:gd name="T11" fmla="*/ 8 h 20"/>
                  <a:gd name="T12" fmla="*/ 1 w 26"/>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6" h="20">
                    <a:moveTo>
                      <a:pt x="1" y="0"/>
                    </a:moveTo>
                    <a:cubicBezTo>
                      <a:pt x="1" y="0"/>
                      <a:pt x="0" y="0"/>
                      <a:pt x="0" y="0"/>
                    </a:cubicBezTo>
                    <a:cubicBezTo>
                      <a:pt x="1" y="16"/>
                      <a:pt x="1" y="16"/>
                      <a:pt x="1" y="16"/>
                    </a:cubicBezTo>
                    <a:cubicBezTo>
                      <a:pt x="1" y="16"/>
                      <a:pt x="1" y="16"/>
                      <a:pt x="1" y="16"/>
                    </a:cubicBezTo>
                    <a:cubicBezTo>
                      <a:pt x="6" y="16"/>
                      <a:pt x="11" y="18"/>
                      <a:pt x="15" y="20"/>
                    </a:cubicBezTo>
                    <a:cubicBezTo>
                      <a:pt x="26" y="8"/>
                      <a:pt x="26" y="8"/>
                      <a:pt x="26" y="8"/>
                    </a:cubicBezTo>
                    <a:cubicBezTo>
                      <a:pt x="18" y="2"/>
                      <a:pt x="10" y="0"/>
                      <a:pt x="1" y="0"/>
                    </a:cubicBezTo>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91" name="Freeform 67">
                <a:extLst>
                  <a:ext uri="{FF2B5EF4-FFF2-40B4-BE49-F238E27FC236}">
                    <a16:creationId xmlns:a16="http://schemas.microsoft.com/office/drawing/2014/main" id="{CB87249A-9B2A-4706-A063-3AB5E776A898}"/>
                  </a:ext>
                </a:extLst>
              </p:cNvPr>
              <p:cNvSpPr>
                <a:spLocks/>
              </p:cNvSpPr>
              <p:nvPr/>
            </p:nvSpPr>
            <p:spPr bwMode="auto">
              <a:xfrm>
                <a:off x="1998663" y="3316288"/>
                <a:ext cx="98425" cy="85725"/>
              </a:xfrm>
              <a:custGeom>
                <a:avLst/>
                <a:gdLst>
                  <a:gd name="T0" fmla="*/ 24 w 26"/>
                  <a:gd name="T1" fmla="*/ 0 h 23"/>
                  <a:gd name="T2" fmla="*/ 0 w 26"/>
                  <a:gd name="T3" fmla="*/ 13 h 23"/>
                  <a:gd name="T4" fmla="*/ 13 w 26"/>
                  <a:gd name="T5" fmla="*/ 23 h 23"/>
                  <a:gd name="T6" fmla="*/ 26 w 26"/>
                  <a:gd name="T7" fmla="*/ 16 h 23"/>
                  <a:gd name="T8" fmla="*/ 24 w 26"/>
                  <a:gd name="T9" fmla="*/ 0 h 23"/>
                </a:gdLst>
                <a:ahLst/>
                <a:cxnLst>
                  <a:cxn ang="0">
                    <a:pos x="T0" y="T1"/>
                  </a:cxn>
                  <a:cxn ang="0">
                    <a:pos x="T2" y="T3"/>
                  </a:cxn>
                  <a:cxn ang="0">
                    <a:pos x="T4" y="T5"/>
                  </a:cxn>
                  <a:cxn ang="0">
                    <a:pos x="T6" y="T7"/>
                  </a:cxn>
                  <a:cxn ang="0">
                    <a:pos x="T8" y="T9"/>
                  </a:cxn>
                </a:cxnLst>
                <a:rect l="0" t="0" r="r" b="b"/>
                <a:pathLst>
                  <a:path w="26" h="23">
                    <a:moveTo>
                      <a:pt x="24" y="0"/>
                    </a:moveTo>
                    <a:cubicBezTo>
                      <a:pt x="15" y="1"/>
                      <a:pt x="6" y="6"/>
                      <a:pt x="0" y="13"/>
                    </a:cubicBezTo>
                    <a:cubicBezTo>
                      <a:pt x="13" y="23"/>
                      <a:pt x="13" y="23"/>
                      <a:pt x="13" y="23"/>
                    </a:cubicBezTo>
                    <a:cubicBezTo>
                      <a:pt x="16" y="20"/>
                      <a:pt x="21" y="17"/>
                      <a:pt x="26" y="16"/>
                    </a:cubicBezTo>
                    <a:cubicBezTo>
                      <a:pt x="24" y="0"/>
                      <a:pt x="24" y="0"/>
                      <a:pt x="24" y="0"/>
                    </a:cubicBez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92" name="Freeform 68">
                <a:extLst>
                  <a:ext uri="{FF2B5EF4-FFF2-40B4-BE49-F238E27FC236}">
                    <a16:creationId xmlns:a16="http://schemas.microsoft.com/office/drawing/2014/main" id="{E8AB90CF-F538-43A0-8364-2682517402E3}"/>
                  </a:ext>
                </a:extLst>
              </p:cNvPr>
              <p:cNvSpPr>
                <a:spLocks/>
              </p:cNvSpPr>
              <p:nvPr/>
            </p:nvSpPr>
            <p:spPr bwMode="auto">
              <a:xfrm>
                <a:off x="1957388" y="3492501"/>
                <a:ext cx="90488" cy="98425"/>
              </a:xfrm>
              <a:custGeom>
                <a:avLst/>
                <a:gdLst>
                  <a:gd name="T0" fmla="*/ 17 w 24"/>
                  <a:gd name="T1" fmla="*/ 0 h 26"/>
                  <a:gd name="T2" fmla="*/ 0 w 24"/>
                  <a:gd name="T3" fmla="*/ 2 h 26"/>
                  <a:gd name="T4" fmla="*/ 13 w 24"/>
                  <a:gd name="T5" fmla="*/ 26 h 26"/>
                  <a:gd name="T6" fmla="*/ 24 w 24"/>
                  <a:gd name="T7" fmla="*/ 13 h 26"/>
                  <a:gd name="T8" fmla="*/ 17 w 24"/>
                  <a:gd name="T9" fmla="*/ 0 h 26"/>
                </a:gdLst>
                <a:ahLst/>
                <a:cxnLst>
                  <a:cxn ang="0">
                    <a:pos x="T0" y="T1"/>
                  </a:cxn>
                  <a:cxn ang="0">
                    <a:pos x="T2" y="T3"/>
                  </a:cxn>
                  <a:cxn ang="0">
                    <a:pos x="T4" y="T5"/>
                  </a:cxn>
                  <a:cxn ang="0">
                    <a:pos x="T6" y="T7"/>
                  </a:cxn>
                  <a:cxn ang="0">
                    <a:pos x="T8" y="T9"/>
                  </a:cxn>
                </a:cxnLst>
                <a:rect l="0" t="0" r="r" b="b"/>
                <a:pathLst>
                  <a:path w="24" h="26">
                    <a:moveTo>
                      <a:pt x="17" y="0"/>
                    </a:moveTo>
                    <a:cubicBezTo>
                      <a:pt x="0" y="2"/>
                      <a:pt x="0" y="2"/>
                      <a:pt x="0" y="2"/>
                    </a:cubicBezTo>
                    <a:cubicBezTo>
                      <a:pt x="2" y="11"/>
                      <a:pt x="6" y="20"/>
                      <a:pt x="13" y="26"/>
                    </a:cubicBezTo>
                    <a:cubicBezTo>
                      <a:pt x="24" y="13"/>
                      <a:pt x="24" y="13"/>
                      <a:pt x="24" y="13"/>
                    </a:cubicBezTo>
                    <a:cubicBezTo>
                      <a:pt x="20" y="10"/>
                      <a:pt x="18" y="5"/>
                      <a:pt x="17" y="0"/>
                    </a:cubicBezTo>
                  </a:path>
                </a:pathLst>
              </a:custGeom>
              <a:solidFill>
                <a:schemeClr val="accent6">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93" name="Freeform 69">
                <a:extLst>
                  <a:ext uri="{FF2B5EF4-FFF2-40B4-BE49-F238E27FC236}">
                    <a16:creationId xmlns:a16="http://schemas.microsoft.com/office/drawing/2014/main" id="{79FB54C7-5732-49CB-BA14-E955A343403F}"/>
                  </a:ext>
                </a:extLst>
              </p:cNvPr>
              <p:cNvSpPr>
                <a:spLocks/>
              </p:cNvSpPr>
              <p:nvPr/>
            </p:nvSpPr>
            <p:spPr bwMode="auto">
              <a:xfrm>
                <a:off x="2014538" y="3263901"/>
                <a:ext cx="349250" cy="455613"/>
              </a:xfrm>
              <a:custGeom>
                <a:avLst/>
                <a:gdLst>
                  <a:gd name="T0" fmla="*/ 91 w 93"/>
                  <a:gd name="T1" fmla="*/ 49 h 121"/>
                  <a:gd name="T2" fmla="*/ 67 w 93"/>
                  <a:gd name="T3" fmla="*/ 6 h 121"/>
                  <a:gd name="T4" fmla="*/ 59 w 93"/>
                  <a:gd name="T5" fmla="*/ 0 h 121"/>
                  <a:gd name="T6" fmla="*/ 54 w 93"/>
                  <a:gd name="T7" fmla="*/ 10 h 121"/>
                  <a:gd name="T8" fmla="*/ 60 w 93"/>
                  <a:gd name="T9" fmla="*/ 14 h 121"/>
                  <a:gd name="T10" fmla="*/ 80 w 93"/>
                  <a:gd name="T11" fmla="*/ 50 h 121"/>
                  <a:gd name="T12" fmla="*/ 68 w 93"/>
                  <a:gd name="T13" fmla="*/ 89 h 121"/>
                  <a:gd name="T14" fmla="*/ 33 w 93"/>
                  <a:gd name="T15" fmla="*/ 109 h 121"/>
                  <a:gd name="T16" fmla="*/ 5 w 93"/>
                  <a:gd name="T17" fmla="*/ 104 h 121"/>
                  <a:gd name="T18" fmla="*/ 0 w 93"/>
                  <a:gd name="T19" fmla="*/ 114 h 121"/>
                  <a:gd name="T20" fmla="*/ 34 w 93"/>
                  <a:gd name="T21" fmla="*/ 119 h 121"/>
                  <a:gd name="T22" fmla="*/ 77 w 93"/>
                  <a:gd name="T23" fmla="*/ 96 h 121"/>
                  <a:gd name="T24" fmla="*/ 91 w 93"/>
                  <a:gd name="T25" fmla="*/ 4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121">
                    <a:moveTo>
                      <a:pt x="91" y="49"/>
                    </a:moveTo>
                    <a:cubicBezTo>
                      <a:pt x="89" y="31"/>
                      <a:pt x="80" y="16"/>
                      <a:pt x="67" y="6"/>
                    </a:cubicBezTo>
                    <a:cubicBezTo>
                      <a:pt x="64" y="4"/>
                      <a:pt x="62" y="2"/>
                      <a:pt x="59" y="0"/>
                    </a:cubicBezTo>
                    <a:cubicBezTo>
                      <a:pt x="54" y="10"/>
                      <a:pt x="54" y="10"/>
                      <a:pt x="54" y="10"/>
                    </a:cubicBezTo>
                    <a:cubicBezTo>
                      <a:pt x="56" y="11"/>
                      <a:pt x="58" y="13"/>
                      <a:pt x="60" y="14"/>
                    </a:cubicBezTo>
                    <a:cubicBezTo>
                      <a:pt x="71" y="23"/>
                      <a:pt x="78" y="36"/>
                      <a:pt x="80" y="50"/>
                    </a:cubicBezTo>
                    <a:cubicBezTo>
                      <a:pt x="81" y="65"/>
                      <a:pt x="77" y="79"/>
                      <a:pt x="68" y="89"/>
                    </a:cubicBezTo>
                    <a:cubicBezTo>
                      <a:pt x="60" y="100"/>
                      <a:pt x="47" y="107"/>
                      <a:pt x="33" y="109"/>
                    </a:cubicBezTo>
                    <a:cubicBezTo>
                      <a:pt x="23" y="110"/>
                      <a:pt x="13" y="108"/>
                      <a:pt x="5" y="104"/>
                    </a:cubicBezTo>
                    <a:cubicBezTo>
                      <a:pt x="0" y="114"/>
                      <a:pt x="0" y="114"/>
                      <a:pt x="0" y="114"/>
                    </a:cubicBezTo>
                    <a:cubicBezTo>
                      <a:pt x="10" y="119"/>
                      <a:pt x="22" y="121"/>
                      <a:pt x="34" y="119"/>
                    </a:cubicBezTo>
                    <a:cubicBezTo>
                      <a:pt x="51" y="118"/>
                      <a:pt x="66" y="109"/>
                      <a:pt x="77" y="96"/>
                    </a:cubicBezTo>
                    <a:cubicBezTo>
                      <a:pt x="87" y="83"/>
                      <a:pt x="93" y="67"/>
                      <a:pt x="91" y="49"/>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94" name="Freeform 70">
                <a:extLst>
                  <a:ext uri="{FF2B5EF4-FFF2-40B4-BE49-F238E27FC236}">
                    <a16:creationId xmlns:a16="http://schemas.microsoft.com/office/drawing/2014/main" id="{DD8BCA17-3337-44D7-BC1D-97D401341B63}"/>
                  </a:ext>
                </a:extLst>
              </p:cNvPr>
              <p:cNvSpPr>
                <a:spLocks/>
              </p:cNvSpPr>
              <p:nvPr/>
            </p:nvSpPr>
            <p:spPr bwMode="auto">
              <a:xfrm>
                <a:off x="1871663" y="3228976"/>
                <a:ext cx="363538" cy="463550"/>
              </a:xfrm>
              <a:custGeom>
                <a:avLst/>
                <a:gdLst>
                  <a:gd name="T0" fmla="*/ 32 w 97"/>
                  <a:gd name="T1" fmla="*/ 106 h 123"/>
                  <a:gd name="T2" fmla="*/ 12 w 97"/>
                  <a:gd name="T3" fmla="*/ 70 h 123"/>
                  <a:gd name="T4" fmla="*/ 24 w 97"/>
                  <a:gd name="T5" fmla="*/ 31 h 123"/>
                  <a:gd name="T6" fmla="*/ 59 w 97"/>
                  <a:gd name="T7" fmla="*/ 12 h 123"/>
                  <a:gd name="T8" fmla="*/ 92 w 97"/>
                  <a:gd name="T9" fmla="*/ 19 h 123"/>
                  <a:gd name="T10" fmla="*/ 97 w 97"/>
                  <a:gd name="T11" fmla="*/ 9 h 123"/>
                  <a:gd name="T12" fmla="*/ 58 w 97"/>
                  <a:gd name="T13" fmla="*/ 1 h 123"/>
                  <a:gd name="T14" fmla="*/ 15 w 97"/>
                  <a:gd name="T15" fmla="*/ 25 h 123"/>
                  <a:gd name="T16" fmla="*/ 15 w 97"/>
                  <a:gd name="T17" fmla="*/ 25 h 123"/>
                  <a:gd name="T18" fmla="*/ 1 w 97"/>
                  <a:gd name="T19" fmla="*/ 72 h 123"/>
                  <a:gd name="T20" fmla="*/ 25 w 97"/>
                  <a:gd name="T21" fmla="*/ 115 h 123"/>
                  <a:gd name="T22" fmla="*/ 38 w 97"/>
                  <a:gd name="T23" fmla="*/ 123 h 123"/>
                  <a:gd name="T24" fmla="*/ 43 w 97"/>
                  <a:gd name="T25" fmla="*/ 113 h 123"/>
                  <a:gd name="T26" fmla="*/ 32 w 97"/>
                  <a:gd name="T27" fmla="*/ 10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123">
                    <a:moveTo>
                      <a:pt x="32" y="106"/>
                    </a:moveTo>
                    <a:cubicBezTo>
                      <a:pt x="21" y="98"/>
                      <a:pt x="14" y="85"/>
                      <a:pt x="12" y="70"/>
                    </a:cubicBezTo>
                    <a:cubicBezTo>
                      <a:pt x="11" y="56"/>
                      <a:pt x="15" y="42"/>
                      <a:pt x="24" y="31"/>
                    </a:cubicBezTo>
                    <a:cubicBezTo>
                      <a:pt x="32" y="21"/>
                      <a:pt x="45" y="14"/>
                      <a:pt x="59" y="12"/>
                    </a:cubicBezTo>
                    <a:cubicBezTo>
                      <a:pt x="71" y="11"/>
                      <a:pt x="83" y="13"/>
                      <a:pt x="92" y="19"/>
                    </a:cubicBezTo>
                    <a:cubicBezTo>
                      <a:pt x="97" y="9"/>
                      <a:pt x="97" y="9"/>
                      <a:pt x="97" y="9"/>
                    </a:cubicBezTo>
                    <a:cubicBezTo>
                      <a:pt x="86" y="3"/>
                      <a:pt x="72" y="0"/>
                      <a:pt x="58" y="1"/>
                    </a:cubicBezTo>
                    <a:cubicBezTo>
                      <a:pt x="41" y="3"/>
                      <a:pt x="26" y="12"/>
                      <a:pt x="15" y="25"/>
                    </a:cubicBezTo>
                    <a:cubicBezTo>
                      <a:pt x="15" y="25"/>
                      <a:pt x="15" y="25"/>
                      <a:pt x="15" y="25"/>
                    </a:cubicBezTo>
                    <a:cubicBezTo>
                      <a:pt x="5" y="37"/>
                      <a:pt x="0" y="54"/>
                      <a:pt x="1" y="72"/>
                    </a:cubicBezTo>
                    <a:cubicBezTo>
                      <a:pt x="3" y="89"/>
                      <a:pt x="12" y="104"/>
                      <a:pt x="25" y="115"/>
                    </a:cubicBezTo>
                    <a:cubicBezTo>
                      <a:pt x="29" y="118"/>
                      <a:pt x="33" y="121"/>
                      <a:pt x="38" y="123"/>
                    </a:cubicBezTo>
                    <a:cubicBezTo>
                      <a:pt x="43" y="113"/>
                      <a:pt x="43" y="113"/>
                      <a:pt x="43" y="113"/>
                    </a:cubicBezTo>
                    <a:cubicBezTo>
                      <a:pt x="39" y="111"/>
                      <a:pt x="35" y="109"/>
                      <a:pt x="32" y="106"/>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95" name="Freeform 71">
                <a:extLst>
                  <a:ext uri="{FF2B5EF4-FFF2-40B4-BE49-F238E27FC236}">
                    <a16:creationId xmlns:a16="http://schemas.microsoft.com/office/drawing/2014/main" id="{464E52E6-B57C-469C-A56E-298510A2A979}"/>
                  </a:ext>
                </a:extLst>
              </p:cNvPr>
              <p:cNvSpPr>
                <a:spLocks/>
              </p:cNvSpPr>
              <p:nvPr/>
            </p:nvSpPr>
            <p:spPr bwMode="auto">
              <a:xfrm>
                <a:off x="1874838" y="3233738"/>
                <a:ext cx="360363" cy="458788"/>
              </a:xfrm>
              <a:custGeom>
                <a:avLst/>
                <a:gdLst>
                  <a:gd name="T0" fmla="*/ 64 w 96"/>
                  <a:gd name="T1" fmla="*/ 0 h 122"/>
                  <a:gd name="T2" fmla="*/ 57 w 96"/>
                  <a:gd name="T3" fmla="*/ 0 h 122"/>
                  <a:gd name="T4" fmla="*/ 14 w 96"/>
                  <a:gd name="T5" fmla="*/ 24 h 122"/>
                  <a:gd name="T6" fmla="*/ 14 w 96"/>
                  <a:gd name="T7" fmla="*/ 24 h 122"/>
                  <a:gd name="T8" fmla="*/ 0 w 96"/>
                  <a:gd name="T9" fmla="*/ 64 h 122"/>
                  <a:gd name="T10" fmla="*/ 0 w 96"/>
                  <a:gd name="T11" fmla="*/ 71 h 122"/>
                  <a:gd name="T12" fmla="*/ 24 w 96"/>
                  <a:gd name="T13" fmla="*/ 114 h 122"/>
                  <a:gd name="T14" fmla="*/ 37 w 96"/>
                  <a:gd name="T15" fmla="*/ 122 h 122"/>
                  <a:gd name="T16" fmla="*/ 42 w 96"/>
                  <a:gd name="T17" fmla="*/ 112 h 122"/>
                  <a:gd name="T18" fmla="*/ 31 w 96"/>
                  <a:gd name="T19" fmla="*/ 106 h 122"/>
                  <a:gd name="T20" fmla="*/ 31 w 96"/>
                  <a:gd name="T21" fmla="*/ 105 h 122"/>
                  <a:gd name="T22" fmla="*/ 11 w 96"/>
                  <a:gd name="T23" fmla="*/ 69 h 122"/>
                  <a:gd name="T24" fmla="*/ 11 w 96"/>
                  <a:gd name="T25" fmla="*/ 64 h 122"/>
                  <a:gd name="T26" fmla="*/ 23 w 96"/>
                  <a:gd name="T27" fmla="*/ 30 h 122"/>
                  <a:gd name="T28" fmla="*/ 58 w 96"/>
                  <a:gd name="T29" fmla="*/ 11 h 122"/>
                  <a:gd name="T30" fmla="*/ 64 w 96"/>
                  <a:gd name="T31" fmla="*/ 11 h 122"/>
                  <a:gd name="T32" fmla="*/ 91 w 96"/>
                  <a:gd name="T33" fmla="*/ 18 h 122"/>
                  <a:gd name="T34" fmla="*/ 96 w 96"/>
                  <a:gd name="T35" fmla="*/ 8 h 122"/>
                  <a:gd name="T36" fmla="*/ 64 w 96"/>
                  <a:gd name="T37"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122">
                    <a:moveTo>
                      <a:pt x="64" y="0"/>
                    </a:moveTo>
                    <a:cubicBezTo>
                      <a:pt x="62" y="0"/>
                      <a:pt x="60" y="0"/>
                      <a:pt x="57" y="0"/>
                    </a:cubicBezTo>
                    <a:cubicBezTo>
                      <a:pt x="40" y="2"/>
                      <a:pt x="25" y="11"/>
                      <a:pt x="14" y="24"/>
                    </a:cubicBezTo>
                    <a:cubicBezTo>
                      <a:pt x="14" y="24"/>
                      <a:pt x="14" y="24"/>
                      <a:pt x="14" y="24"/>
                    </a:cubicBezTo>
                    <a:cubicBezTo>
                      <a:pt x="5" y="35"/>
                      <a:pt x="0" y="49"/>
                      <a:pt x="0" y="64"/>
                    </a:cubicBezTo>
                    <a:cubicBezTo>
                      <a:pt x="0" y="66"/>
                      <a:pt x="0" y="68"/>
                      <a:pt x="0" y="71"/>
                    </a:cubicBezTo>
                    <a:cubicBezTo>
                      <a:pt x="2" y="88"/>
                      <a:pt x="11" y="103"/>
                      <a:pt x="24" y="114"/>
                    </a:cubicBezTo>
                    <a:cubicBezTo>
                      <a:pt x="28" y="117"/>
                      <a:pt x="32" y="120"/>
                      <a:pt x="37" y="122"/>
                    </a:cubicBezTo>
                    <a:cubicBezTo>
                      <a:pt x="42" y="112"/>
                      <a:pt x="42" y="112"/>
                      <a:pt x="42" y="112"/>
                    </a:cubicBezTo>
                    <a:cubicBezTo>
                      <a:pt x="38" y="110"/>
                      <a:pt x="34" y="108"/>
                      <a:pt x="31" y="106"/>
                    </a:cubicBezTo>
                    <a:cubicBezTo>
                      <a:pt x="31" y="105"/>
                      <a:pt x="31" y="105"/>
                      <a:pt x="31" y="105"/>
                    </a:cubicBezTo>
                    <a:cubicBezTo>
                      <a:pt x="20" y="97"/>
                      <a:pt x="13" y="84"/>
                      <a:pt x="11" y="69"/>
                    </a:cubicBezTo>
                    <a:cubicBezTo>
                      <a:pt x="11" y="68"/>
                      <a:pt x="11" y="66"/>
                      <a:pt x="11" y="64"/>
                    </a:cubicBezTo>
                    <a:cubicBezTo>
                      <a:pt x="11" y="51"/>
                      <a:pt x="15" y="40"/>
                      <a:pt x="23" y="30"/>
                    </a:cubicBezTo>
                    <a:cubicBezTo>
                      <a:pt x="31" y="20"/>
                      <a:pt x="44" y="13"/>
                      <a:pt x="58" y="11"/>
                    </a:cubicBezTo>
                    <a:cubicBezTo>
                      <a:pt x="60" y="11"/>
                      <a:pt x="62" y="11"/>
                      <a:pt x="64" y="11"/>
                    </a:cubicBezTo>
                    <a:cubicBezTo>
                      <a:pt x="74" y="11"/>
                      <a:pt x="83" y="13"/>
                      <a:pt x="91" y="18"/>
                    </a:cubicBezTo>
                    <a:cubicBezTo>
                      <a:pt x="96" y="8"/>
                      <a:pt x="96" y="8"/>
                      <a:pt x="96" y="8"/>
                    </a:cubicBezTo>
                    <a:cubicBezTo>
                      <a:pt x="86" y="3"/>
                      <a:pt x="76" y="0"/>
                      <a:pt x="64" y="0"/>
                    </a:cubicBezTo>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96" name="Freeform 72">
                <a:extLst>
                  <a:ext uri="{FF2B5EF4-FFF2-40B4-BE49-F238E27FC236}">
                    <a16:creationId xmlns:a16="http://schemas.microsoft.com/office/drawing/2014/main" id="{3855F579-71CB-4518-9F00-5CD5E6D2CA04}"/>
                  </a:ext>
                </a:extLst>
              </p:cNvPr>
              <p:cNvSpPr>
                <a:spLocks/>
              </p:cNvSpPr>
              <p:nvPr/>
            </p:nvSpPr>
            <p:spPr bwMode="auto">
              <a:xfrm>
                <a:off x="2187575" y="3354388"/>
                <a:ext cx="85725" cy="82550"/>
              </a:xfrm>
              <a:custGeom>
                <a:avLst/>
                <a:gdLst>
                  <a:gd name="T0" fmla="*/ 10 w 23"/>
                  <a:gd name="T1" fmla="*/ 0 h 22"/>
                  <a:gd name="T2" fmla="*/ 0 w 23"/>
                  <a:gd name="T3" fmla="*/ 13 h 22"/>
                  <a:gd name="T4" fmla="*/ 6 w 23"/>
                  <a:gd name="T5" fmla="*/ 22 h 22"/>
                  <a:gd name="T6" fmla="*/ 23 w 23"/>
                  <a:gd name="T7" fmla="*/ 22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cubicBezTo>
                      <a:pt x="0" y="13"/>
                      <a:pt x="0" y="13"/>
                      <a:pt x="0" y="13"/>
                    </a:cubicBezTo>
                    <a:cubicBezTo>
                      <a:pt x="2" y="16"/>
                      <a:pt x="4" y="19"/>
                      <a:pt x="6" y="22"/>
                    </a:cubicBezTo>
                    <a:cubicBezTo>
                      <a:pt x="23" y="22"/>
                      <a:pt x="23" y="22"/>
                      <a:pt x="23" y="22"/>
                    </a:cubicBezTo>
                    <a:cubicBezTo>
                      <a:pt x="21" y="14"/>
                      <a:pt x="17" y="6"/>
                      <a:pt x="10"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97" name="Freeform 73">
                <a:extLst>
                  <a:ext uri="{FF2B5EF4-FFF2-40B4-BE49-F238E27FC236}">
                    <a16:creationId xmlns:a16="http://schemas.microsoft.com/office/drawing/2014/main" id="{E72A05A3-E347-4734-9BBF-ACAE20BA3B0E}"/>
                  </a:ext>
                </a:extLst>
              </p:cNvPr>
              <p:cNvSpPr>
                <a:spLocks/>
              </p:cNvSpPr>
              <p:nvPr/>
            </p:nvSpPr>
            <p:spPr bwMode="auto">
              <a:xfrm>
                <a:off x="2085975" y="3444876"/>
                <a:ext cx="214313" cy="55563"/>
              </a:xfrm>
              <a:custGeom>
                <a:avLst/>
                <a:gdLst>
                  <a:gd name="T0" fmla="*/ 3 w 57"/>
                  <a:gd name="T1" fmla="*/ 13 h 15"/>
                  <a:gd name="T2" fmla="*/ 3 w 57"/>
                  <a:gd name="T3" fmla="*/ 2 h 15"/>
                  <a:gd name="T4" fmla="*/ 8 w 57"/>
                  <a:gd name="T5" fmla="*/ 0 h 15"/>
                  <a:gd name="T6" fmla="*/ 14 w 57"/>
                  <a:gd name="T7" fmla="*/ 2 h 15"/>
                  <a:gd name="T8" fmla="*/ 14 w 57"/>
                  <a:gd name="T9" fmla="*/ 2 h 15"/>
                  <a:gd name="T10" fmla="*/ 33 w 57"/>
                  <a:gd name="T11" fmla="*/ 2 h 15"/>
                  <a:gd name="T12" fmla="*/ 50 w 57"/>
                  <a:gd name="T13" fmla="*/ 2 h 15"/>
                  <a:gd name="T14" fmla="*/ 52 w 57"/>
                  <a:gd name="T15" fmla="*/ 2 h 15"/>
                  <a:gd name="T16" fmla="*/ 52 w 57"/>
                  <a:gd name="T17" fmla="*/ 2 h 15"/>
                  <a:gd name="T18" fmla="*/ 57 w 57"/>
                  <a:gd name="T19" fmla="*/ 8 h 15"/>
                  <a:gd name="T20" fmla="*/ 52 w 57"/>
                  <a:gd name="T21" fmla="*/ 13 h 15"/>
                  <a:gd name="T22" fmla="*/ 13 w 57"/>
                  <a:gd name="T23" fmla="*/ 13 h 15"/>
                  <a:gd name="T24" fmla="*/ 8 w 57"/>
                  <a:gd name="T25" fmla="*/ 15 h 15"/>
                  <a:gd name="T26" fmla="*/ 3 w 57"/>
                  <a:gd name="T27"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15">
                    <a:moveTo>
                      <a:pt x="3" y="13"/>
                    </a:moveTo>
                    <a:cubicBezTo>
                      <a:pt x="0" y="10"/>
                      <a:pt x="0" y="5"/>
                      <a:pt x="3" y="2"/>
                    </a:cubicBezTo>
                    <a:cubicBezTo>
                      <a:pt x="5" y="1"/>
                      <a:pt x="6" y="0"/>
                      <a:pt x="8" y="0"/>
                    </a:cubicBezTo>
                    <a:cubicBezTo>
                      <a:pt x="10" y="0"/>
                      <a:pt x="12" y="1"/>
                      <a:pt x="14" y="2"/>
                    </a:cubicBezTo>
                    <a:cubicBezTo>
                      <a:pt x="14" y="2"/>
                      <a:pt x="14" y="2"/>
                      <a:pt x="14" y="2"/>
                    </a:cubicBezTo>
                    <a:cubicBezTo>
                      <a:pt x="33" y="2"/>
                      <a:pt x="33" y="2"/>
                      <a:pt x="33" y="2"/>
                    </a:cubicBezTo>
                    <a:cubicBezTo>
                      <a:pt x="50" y="2"/>
                      <a:pt x="50" y="2"/>
                      <a:pt x="50" y="2"/>
                    </a:cubicBezTo>
                    <a:cubicBezTo>
                      <a:pt x="52" y="2"/>
                      <a:pt x="52" y="2"/>
                      <a:pt x="52" y="2"/>
                    </a:cubicBezTo>
                    <a:cubicBezTo>
                      <a:pt x="52" y="2"/>
                      <a:pt x="52" y="2"/>
                      <a:pt x="52" y="2"/>
                    </a:cubicBezTo>
                    <a:cubicBezTo>
                      <a:pt x="55" y="2"/>
                      <a:pt x="57" y="5"/>
                      <a:pt x="57" y="8"/>
                    </a:cubicBezTo>
                    <a:cubicBezTo>
                      <a:pt x="57" y="11"/>
                      <a:pt x="55" y="13"/>
                      <a:pt x="52" y="13"/>
                    </a:cubicBezTo>
                    <a:cubicBezTo>
                      <a:pt x="13" y="13"/>
                      <a:pt x="13" y="13"/>
                      <a:pt x="13" y="13"/>
                    </a:cubicBezTo>
                    <a:cubicBezTo>
                      <a:pt x="12" y="14"/>
                      <a:pt x="10" y="15"/>
                      <a:pt x="8" y="15"/>
                    </a:cubicBezTo>
                    <a:cubicBezTo>
                      <a:pt x="6" y="15"/>
                      <a:pt x="5" y="14"/>
                      <a:pt x="3" y="13"/>
                    </a:cubicBezTo>
                  </a:path>
                </a:pathLst>
              </a:custGeom>
              <a:solidFill>
                <a:srgbClr val="DB5B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98" name="Freeform 74">
                <a:extLst>
                  <a:ext uri="{FF2B5EF4-FFF2-40B4-BE49-F238E27FC236}">
                    <a16:creationId xmlns:a16="http://schemas.microsoft.com/office/drawing/2014/main" id="{F91F4A67-D03C-47F0-86CC-15C4E9AE2AE4}"/>
                  </a:ext>
                </a:extLst>
              </p:cNvPr>
              <p:cNvSpPr>
                <a:spLocks/>
              </p:cNvSpPr>
              <p:nvPr/>
            </p:nvSpPr>
            <p:spPr bwMode="auto">
              <a:xfrm>
                <a:off x="2089150" y="3444876"/>
                <a:ext cx="211138" cy="30163"/>
              </a:xfrm>
              <a:custGeom>
                <a:avLst/>
                <a:gdLst>
                  <a:gd name="T0" fmla="*/ 51 w 56"/>
                  <a:gd name="T1" fmla="*/ 2 h 8"/>
                  <a:gd name="T2" fmla="*/ 51 w 56"/>
                  <a:gd name="T3" fmla="*/ 2 h 8"/>
                  <a:gd name="T4" fmla="*/ 49 w 56"/>
                  <a:gd name="T5" fmla="*/ 2 h 8"/>
                  <a:gd name="T6" fmla="*/ 32 w 56"/>
                  <a:gd name="T7" fmla="*/ 2 h 8"/>
                  <a:gd name="T8" fmla="*/ 13 w 56"/>
                  <a:gd name="T9" fmla="*/ 2 h 8"/>
                  <a:gd name="T10" fmla="*/ 13 w 56"/>
                  <a:gd name="T11" fmla="*/ 2 h 8"/>
                  <a:gd name="T12" fmla="*/ 7 w 56"/>
                  <a:gd name="T13" fmla="*/ 0 h 8"/>
                  <a:gd name="T14" fmla="*/ 2 w 56"/>
                  <a:gd name="T15" fmla="*/ 3 h 8"/>
                  <a:gd name="T16" fmla="*/ 0 w 56"/>
                  <a:gd name="T17" fmla="*/ 8 h 8"/>
                  <a:gd name="T18" fmla="*/ 56 w 56"/>
                  <a:gd name="T19" fmla="*/ 8 h 8"/>
                  <a:gd name="T20" fmla="*/ 51 w 56"/>
                  <a:gd name="T21"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8">
                    <a:moveTo>
                      <a:pt x="51" y="2"/>
                    </a:moveTo>
                    <a:cubicBezTo>
                      <a:pt x="51" y="2"/>
                      <a:pt x="51" y="2"/>
                      <a:pt x="51" y="2"/>
                    </a:cubicBezTo>
                    <a:cubicBezTo>
                      <a:pt x="49" y="2"/>
                      <a:pt x="49" y="2"/>
                      <a:pt x="49" y="2"/>
                    </a:cubicBezTo>
                    <a:cubicBezTo>
                      <a:pt x="32" y="2"/>
                      <a:pt x="32" y="2"/>
                      <a:pt x="32" y="2"/>
                    </a:cubicBezTo>
                    <a:cubicBezTo>
                      <a:pt x="13" y="2"/>
                      <a:pt x="13" y="2"/>
                      <a:pt x="13" y="2"/>
                    </a:cubicBezTo>
                    <a:cubicBezTo>
                      <a:pt x="13" y="2"/>
                      <a:pt x="13" y="2"/>
                      <a:pt x="13" y="2"/>
                    </a:cubicBezTo>
                    <a:cubicBezTo>
                      <a:pt x="11" y="1"/>
                      <a:pt x="9" y="0"/>
                      <a:pt x="7" y="0"/>
                    </a:cubicBezTo>
                    <a:cubicBezTo>
                      <a:pt x="5" y="0"/>
                      <a:pt x="4" y="1"/>
                      <a:pt x="2" y="3"/>
                    </a:cubicBezTo>
                    <a:cubicBezTo>
                      <a:pt x="1" y="4"/>
                      <a:pt x="0" y="6"/>
                      <a:pt x="0" y="8"/>
                    </a:cubicBezTo>
                    <a:cubicBezTo>
                      <a:pt x="56" y="8"/>
                      <a:pt x="56" y="8"/>
                      <a:pt x="56" y="8"/>
                    </a:cubicBezTo>
                    <a:cubicBezTo>
                      <a:pt x="56" y="5"/>
                      <a:pt x="54" y="2"/>
                      <a:pt x="51" y="2"/>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99" name="Freeform 75">
                <a:extLst>
                  <a:ext uri="{FF2B5EF4-FFF2-40B4-BE49-F238E27FC236}">
                    <a16:creationId xmlns:a16="http://schemas.microsoft.com/office/drawing/2014/main" id="{5D38C87F-6896-4A37-8539-C3DB8A5E13BB}"/>
                  </a:ext>
                </a:extLst>
              </p:cNvPr>
              <p:cNvSpPr>
                <a:spLocks/>
              </p:cNvSpPr>
              <p:nvPr/>
            </p:nvSpPr>
            <p:spPr bwMode="auto">
              <a:xfrm>
                <a:off x="1755775" y="2570163"/>
                <a:ext cx="330200" cy="482600"/>
              </a:xfrm>
              <a:custGeom>
                <a:avLst/>
                <a:gdLst>
                  <a:gd name="T0" fmla="*/ 88 w 88"/>
                  <a:gd name="T1" fmla="*/ 120 h 128"/>
                  <a:gd name="T2" fmla="*/ 80 w 88"/>
                  <a:gd name="T3" fmla="*/ 128 h 128"/>
                  <a:gd name="T4" fmla="*/ 8 w 88"/>
                  <a:gd name="T5" fmla="*/ 128 h 128"/>
                  <a:gd name="T6" fmla="*/ 0 w 88"/>
                  <a:gd name="T7" fmla="*/ 120 h 128"/>
                  <a:gd name="T8" fmla="*/ 0 w 88"/>
                  <a:gd name="T9" fmla="*/ 8 h 128"/>
                  <a:gd name="T10" fmla="*/ 8 w 88"/>
                  <a:gd name="T11" fmla="*/ 0 h 128"/>
                  <a:gd name="T12" fmla="*/ 80 w 88"/>
                  <a:gd name="T13" fmla="*/ 0 h 128"/>
                  <a:gd name="T14" fmla="*/ 88 w 88"/>
                  <a:gd name="T15" fmla="*/ 8 h 128"/>
                  <a:gd name="T16" fmla="*/ 88 w 88"/>
                  <a:gd name="T17"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128">
                    <a:moveTo>
                      <a:pt x="88" y="120"/>
                    </a:moveTo>
                    <a:cubicBezTo>
                      <a:pt x="88" y="124"/>
                      <a:pt x="85" y="128"/>
                      <a:pt x="80" y="128"/>
                    </a:cubicBezTo>
                    <a:cubicBezTo>
                      <a:pt x="8" y="128"/>
                      <a:pt x="8" y="128"/>
                      <a:pt x="8" y="128"/>
                    </a:cubicBezTo>
                    <a:cubicBezTo>
                      <a:pt x="3" y="128"/>
                      <a:pt x="0" y="124"/>
                      <a:pt x="0" y="120"/>
                    </a:cubicBezTo>
                    <a:cubicBezTo>
                      <a:pt x="0" y="8"/>
                      <a:pt x="0" y="8"/>
                      <a:pt x="0" y="8"/>
                    </a:cubicBezTo>
                    <a:cubicBezTo>
                      <a:pt x="0" y="3"/>
                      <a:pt x="3" y="0"/>
                      <a:pt x="8" y="0"/>
                    </a:cubicBezTo>
                    <a:cubicBezTo>
                      <a:pt x="80" y="0"/>
                      <a:pt x="80" y="0"/>
                      <a:pt x="80" y="0"/>
                    </a:cubicBezTo>
                    <a:cubicBezTo>
                      <a:pt x="85" y="0"/>
                      <a:pt x="88" y="3"/>
                      <a:pt x="88" y="8"/>
                    </a:cubicBezTo>
                    <a:cubicBezTo>
                      <a:pt x="88" y="120"/>
                      <a:pt x="88" y="120"/>
                      <a:pt x="88" y="120"/>
                    </a:cubicBezTo>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100" name="Rectangle 76">
                <a:extLst>
                  <a:ext uri="{FF2B5EF4-FFF2-40B4-BE49-F238E27FC236}">
                    <a16:creationId xmlns:a16="http://schemas.microsoft.com/office/drawing/2014/main" id="{1917F010-CBAA-46DB-AC95-A79EE3B71EE1}"/>
                  </a:ext>
                </a:extLst>
              </p:cNvPr>
              <p:cNvSpPr>
                <a:spLocks noChangeArrowheads="1"/>
              </p:cNvSpPr>
              <p:nvPr/>
            </p:nvSpPr>
            <p:spPr bwMode="auto">
              <a:xfrm>
                <a:off x="1778000" y="2617788"/>
                <a:ext cx="285750" cy="3397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101" name="Rectangle 77">
                <a:extLst>
                  <a:ext uri="{FF2B5EF4-FFF2-40B4-BE49-F238E27FC236}">
                    <a16:creationId xmlns:a16="http://schemas.microsoft.com/office/drawing/2014/main" id="{6D25B1C4-0ED7-4557-A072-2C6C6936EEC7}"/>
                  </a:ext>
                </a:extLst>
              </p:cNvPr>
              <p:cNvSpPr>
                <a:spLocks noChangeArrowheads="1"/>
              </p:cNvSpPr>
              <p:nvPr/>
            </p:nvSpPr>
            <p:spPr bwMode="auto">
              <a:xfrm>
                <a:off x="1778000" y="2617788"/>
                <a:ext cx="2857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102" name="Oval 78">
                <a:extLst>
                  <a:ext uri="{FF2B5EF4-FFF2-40B4-BE49-F238E27FC236}">
                    <a16:creationId xmlns:a16="http://schemas.microsoft.com/office/drawing/2014/main" id="{1448D850-8F76-4860-9D3D-244C081AFCD3}"/>
                  </a:ext>
                </a:extLst>
              </p:cNvPr>
              <p:cNvSpPr>
                <a:spLocks noChangeArrowheads="1"/>
              </p:cNvSpPr>
              <p:nvPr/>
            </p:nvSpPr>
            <p:spPr bwMode="auto">
              <a:xfrm>
                <a:off x="1893888" y="2976563"/>
                <a:ext cx="52388" cy="571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103" name="Oval 79">
                <a:extLst>
                  <a:ext uri="{FF2B5EF4-FFF2-40B4-BE49-F238E27FC236}">
                    <a16:creationId xmlns:a16="http://schemas.microsoft.com/office/drawing/2014/main" id="{E3DA709C-26CD-4153-8413-A8217A91E0E4}"/>
                  </a:ext>
                </a:extLst>
              </p:cNvPr>
              <p:cNvSpPr>
                <a:spLocks noChangeArrowheads="1"/>
              </p:cNvSpPr>
              <p:nvPr/>
            </p:nvSpPr>
            <p:spPr bwMode="auto">
              <a:xfrm>
                <a:off x="1901825" y="2984501"/>
                <a:ext cx="38100" cy="38100"/>
              </a:xfrm>
              <a:prstGeom prst="ellipse">
                <a:avLst/>
              </a:pr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104" name="Freeform 80">
                <a:extLst>
                  <a:ext uri="{FF2B5EF4-FFF2-40B4-BE49-F238E27FC236}">
                    <a16:creationId xmlns:a16="http://schemas.microsoft.com/office/drawing/2014/main" id="{150D59D4-3DD4-429C-9CE2-2B47F24FA4BD}"/>
                  </a:ext>
                </a:extLst>
              </p:cNvPr>
              <p:cNvSpPr>
                <a:spLocks/>
              </p:cNvSpPr>
              <p:nvPr/>
            </p:nvSpPr>
            <p:spPr bwMode="auto">
              <a:xfrm>
                <a:off x="1755775" y="3022601"/>
                <a:ext cx="25400" cy="30163"/>
              </a:xfrm>
              <a:custGeom>
                <a:avLst/>
                <a:gdLst>
                  <a:gd name="T0" fmla="*/ 0 w 7"/>
                  <a:gd name="T1" fmla="*/ 0 h 8"/>
                  <a:gd name="T2" fmla="*/ 7 w 7"/>
                  <a:gd name="T3" fmla="*/ 8 h 8"/>
                  <a:gd name="T4" fmla="*/ 0 w 7"/>
                  <a:gd name="T5" fmla="*/ 0 h 8"/>
                </a:gdLst>
                <a:ahLst/>
                <a:cxnLst>
                  <a:cxn ang="0">
                    <a:pos x="T0" y="T1"/>
                  </a:cxn>
                  <a:cxn ang="0">
                    <a:pos x="T2" y="T3"/>
                  </a:cxn>
                  <a:cxn ang="0">
                    <a:pos x="T4" y="T5"/>
                  </a:cxn>
                </a:cxnLst>
                <a:rect l="0" t="0" r="r" b="b"/>
                <a:pathLst>
                  <a:path w="7" h="8">
                    <a:moveTo>
                      <a:pt x="0" y="0"/>
                    </a:moveTo>
                    <a:cubicBezTo>
                      <a:pt x="0" y="4"/>
                      <a:pt x="3" y="8"/>
                      <a:pt x="7" y="8"/>
                    </a:cubicBezTo>
                    <a:cubicBezTo>
                      <a:pt x="3" y="8"/>
                      <a:pt x="0" y="4"/>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105" name="Freeform 81">
                <a:extLst>
                  <a:ext uri="{FF2B5EF4-FFF2-40B4-BE49-F238E27FC236}">
                    <a16:creationId xmlns:a16="http://schemas.microsoft.com/office/drawing/2014/main" id="{FAD07B17-810C-4C91-8E2D-0CC5448DE716}"/>
                  </a:ext>
                </a:extLst>
              </p:cNvPr>
              <p:cNvSpPr>
                <a:spLocks/>
              </p:cNvSpPr>
              <p:nvPr/>
            </p:nvSpPr>
            <p:spPr bwMode="auto">
              <a:xfrm>
                <a:off x="1755775" y="2570163"/>
                <a:ext cx="258763" cy="482600"/>
              </a:xfrm>
              <a:custGeom>
                <a:avLst/>
                <a:gdLst>
                  <a:gd name="T0" fmla="*/ 69 w 69"/>
                  <a:gd name="T1" fmla="*/ 0 h 128"/>
                  <a:gd name="T2" fmla="*/ 8 w 69"/>
                  <a:gd name="T3" fmla="*/ 0 h 128"/>
                  <a:gd name="T4" fmla="*/ 0 w 69"/>
                  <a:gd name="T5" fmla="*/ 8 h 128"/>
                  <a:gd name="T6" fmla="*/ 0 w 69"/>
                  <a:gd name="T7" fmla="*/ 120 h 128"/>
                  <a:gd name="T8" fmla="*/ 0 w 69"/>
                  <a:gd name="T9" fmla="*/ 120 h 128"/>
                  <a:gd name="T10" fmla="*/ 7 w 69"/>
                  <a:gd name="T11" fmla="*/ 128 h 128"/>
                  <a:gd name="T12" fmla="*/ 8 w 69"/>
                  <a:gd name="T13" fmla="*/ 128 h 128"/>
                  <a:gd name="T14" fmla="*/ 17 w 69"/>
                  <a:gd name="T15" fmla="*/ 128 h 128"/>
                  <a:gd name="T16" fmla="*/ 27 w 69"/>
                  <a:gd name="T17" fmla="*/ 103 h 128"/>
                  <a:gd name="T18" fmla="*/ 6 w 69"/>
                  <a:gd name="T19" fmla="*/ 103 h 128"/>
                  <a:gd name="T20" fmla="*/ 6 w 69"/>
                  <a:gd name="T21" fmla="*/ 103 h 128"/>
                  <a:gd name="T22" fmla="*/ 6 w 69"/>
                  <a:gd name="T23" fmla="*/ 13 h 128"/>
                  <a:gd name="T24" fmla="*/ 64 w 69"/>
                  <a:gd name="T25" fmla="*/ 13 h 128"/>
                  <a:gd name="T26" fmla="*/ 69 w 69"/>
                  <a:gd name="T2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128">
                    <a:moveTo>
                      <a:pt x="69" y="0"/>
                    </a:moveTo>
                    <a:cubicBezTo>
                      <a:pt x="8" y="0"/>
                      <a:pt x="8" y="0"/>
                      <a:pt x="8" y="0"/>
                    </a:cubicBezTo>
                    <a:cubicBezTo>
                      <a:pt x="3" y="0"/>
                      <a:pt x="0" y="3"/>
                      <a:pt x="0" y="8"/>
                    </a:cubicBezTo>
                    <a:cubicBezTo>
                      <a:pt x="0" y="120"/>
                      <a:pt x="0" y="120"/>
                      <a:pt x="0" y="120"/>
                    </a:cubicBezTo>
                    <a:cubicBezTo>
                      <a:pt x="0" y="120"/>
                      <a:pt x="0" y="120"/>
                      <a:pt x="0" y="120"/>
                    </a:cubicBezTo>
                    <a:cubicBezTo>
                      <a:pt x="0" y="124"/>
                      <a:pt x="3" y="128"/>
                      <a:pt x="7" y="128"/>
                    </a:cubicBezTo>
                    <a:cubicBezTo>
                      <a:pt x="7" y="128"/>
                      <a:pt x="8" y="128"/>
                      <a:pt x="8" y="128"/>
                    </a:cubicBezTo>
                    <a:cubicBezTo>
                      <a:pt x="17" y="128"/>
                      <a:pt x="17" y="128"/>
                      <a:pt x="17" y="128"/>
                    </a:cubicBezTo>
                    <a:cubicBezTo>
                      <a:pt x="27" y="103"/>
                      <a:pt x="27" y="103"/>
                      <a:pt x="27" y="103"/>
                    </a:cubicBezTo>
                    <a:cubicBezTo>
                      <a:pt x="6" y="103"/>
                      <a:pt x="6" y="103"/>
                      <a:pt x="6" y="103"/>
                    </a:cubicBezTo>
                    <a:cubicBezTo>
                      <a:pt x="6" y="103"/>
                      <a:pt x="6" y="103"/>
                      <a:pt x="6" y="103"/>
                    </a:cubicBezTo>
                    <a:cubicBezTo>
                      <a:pt x="6" y="13"/>
                      <a:pt x="6" y="13"/>
                      <a:pt x="6" y="13"/>
                    </a:cubicBezTo>
                    <a:cubicBezTo>
                      <a:pt x="64" y="13"/>
                      <a:pt x="64" y="13"/>
                      <a:pt x="64" y="13"/>
                    </a:cubicBezTo>
                    <a:cubicBezTo>
                      <a:pt x="69" y="0"/>
                      <a:pt x="69" y="0"/>
                      <a:pt x="69" y="0"/>
                    </a:cubicBezTo>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106" name="Freeform 82">
                <a:extLst>
                  <a:ext uri="{FF2B5EF4-FFF2-40B4-BE49-F238E27FC236}">
                    <a16:creationId xmlns:a16="http://schemas.microsoft.com/office/drawing/2014/main" id="{2B4D4688-C088-4F0D-AEBD-287B1CFCDC81}"/>
                  </a:ext>
                </a:extLst>
              </p:cNvPr>
              <p:cNvSpPr>
                <a:spLocks/>
              </p:cNvSpPr>
              <p:nvPr/>
            </p:nvSpPr>
            <p:spPr bwMode="auto">
              <a:xfrm>
                <a:off x="1871663" y="2587626"/>
                <a:ext cx="96838" cy="15875"/>
              </a:xfrm>
              <a:custGeom>
                <a:avLst/>
                <a:gdLst>
                  <a:gd name="T0" fmla="*/ 26 w 26"/>
                  <a:gd name="T1" fmla="*/ 2 h 4"/>
                  <a:gd name="T2" fmla="*/ 24 w 26"/>
                  <a:gd name="T3" fmla="*/ 4 h 4"/>
                  <a:gd name="T4" fmla="*/ 2 w 26"/>
                  <a:gd name="T5" fmla="*/ 4 h 4"/>
                  <a:gd name="T6" fmla="*/ 0 w 26"/>
                  <a:gd name="T7" fmla="*/ 2 h 4"/>
                  <a:gd name="T8" fmla="*/ 2 w 26"/>
                  <a:gd name="T9" fmla="*/ 0 h 4"/>
                  <a:gd name="T10" fmla="*/ 24 w 26"/>
                  <a:gd name="T11" fmla="*/ 0 h 4"/>
                  <a:gd name="T12" fmla="*/ 26 w 26"/>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26" h="4">
                    <a:moveTo>
                      <a:pt x="26" y="2"/>
                    </a:moveTo>
                    <a:cubicBezTo>
                      <a:pt x="26" y="3"/>
                      <a:pt x="25" y="4"/>
                      <a:pt x="24" y="4"/>
                    </a:cubicBezTo>
                    <a:cubicBezTo>
                      <a:pt x="2" y="4"/>
                      <a:pt x="2" y="4"/>
                      <a:pt x="2" y="4"/>
                    </a:cubicBezTo>
                    <a:cubicBezTo>
                      <a:pt x="1" y="4"/>
                      <a:pt x="0" y="3"/>
                      <a:pt x="0" y="2"/>
                    </a:cubicBezTo>
                    <a:cubicBezTo>
                      <a:pt x="0" y="1"/>
                      <a:pt x="1" y="0"/>
                      <a:pt x="2" y="0"/>
                    </a:cubicBezTo>
                    <a:cubicBezTo>
                      <a:pt x="24" y="0"/>
                      <a:pt x="24" y="0"/>
                      <a:pt x="24" y="0"/>
                    </a:cubicBezTo>
                    <a:cubicBezTo>
                      <a:pt x="25" y="0"/>
                      <a:pt x="26" y="1"/>
                      <a:pt x="26" y="2"/>
                    </a:cubicBezTo>
                  </a:path>
                </a:pathLst>
              </a:cu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107" name="Freeform 83">
                <a:extLst>
                  <a:ext uri="{FF2B5EF4-FFF2-40B4-BE49-F238E27FC236}">
                    <a16:creationId xmlns:a16="http://schemas.microsoft.com/office/drawing/2014/main" id="{D253C9DD-7C1C-444A-B0A5-2EC0A97716C9}"/>
                  </a:ext>
                </a:extLst>
              </p:cNvPr>
              <p:cNvSpPr>
                <a:spLocks/>
              </p:cNvSpPr>
              <p:nvPr/>
            </p:nvSpPr>
            <p:spPr bwMode="auto">
              <a:xfrm>
                <a:off x="1871663" y="2587626"/>
                <a:ext cx="96838" cy="15875"/>
              </a:xfrm>
              <a:custGeom>
                <a:avLst/>
                <a:gdLst>
                  <a:gd name="T0" fmla="*/ 26 w 26"/>
                  <a:gd name="T1" fmla="*/ 2 h 4"/>
                  <a:gd name="T2" fmla="*/ 24 w 26"/>
                  <a:gd name="T3" fmla="*/ 4 h 4"/>
                  <a:gd name="T4" fmla="*/ 2 w 26"/>
                  <a:gd name="T5" fmla="*/ 4 h 4"/>
                  <a:gd name="T6" fmla="*/ 0 w 26"/>
                  <a:gd name="T7" fmla="*/ 2 h 4"/>
                  <a:gd name="T8" fmla="*/ 2 w 26"/>
                  <a:gd name="T9" fmla="*/ 0 h 4"/>
                  <a:gd name="T10" fmla="*/ 24 w 26"/>
                  <a:gd name="T11" fmla="*/ 0 h 4"/>
                  <a:gd name="T12" fmla="*/ 26 w 26"/>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26" h="4">
                    <a:moveTo>
                      <a:pt x="26" y="2"/>
                    </a:moveTo>
                    <a:cubicBezTo>
                      <a:pt x="26" y="3"/>
                      <a:pt x="25" y="4"/>
                      <a:pt x="24" y="4"/>
                    </a:cubicBezTo>
                    <a:cubicBezTo>
                      <a:pt x="2" y="4"/>
                      <a:pt x="2" y="4"/>
                      <a:pt x="2" y="4"/>
                    </a:cubicBezTo>
                    <a:cubicBezTo>
                      <a:pt x="1" y="4"/>
                      <a:pt x="0" y="3"/>
                      <a:pt x="0" y="2"/>
                    </a:cubicBezTo>
                    <a:cubicBezTo>
                      <a:pt x="0" y="1"/>
                      <a:pt x="1" y="0"/>
                      <a:pt x="2" y="0"/>
                    </a:cubicBezTo>
                    <a:cubicBezTo>
                      <a:pt x="24" y="0"/>
                      <a:pt x="24" y="0"/>
                      <a:pt x="24" y="0"/>
                    </a:cubicBezTo>
                    <a:cubicBezTo>
                      <a:pt x="25" y="0"/>
                      <a:pt x="26" y="1"/>
                      <a:pt x="26" y="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108" name="Freeform 84">
                <a:extLst>
                  <a:ext uri="{FF2B5EF4-FFF2-40B4-BE49-F238E27FC236}">
                    <a16:creationId xmlns:a16="http://schemas.microsoft.com/office/drawing/2014/main" id="{1F6678D0-035A-49EA-A375-4A20B33C4ED8}"/>
                  </a:ext>
                </a:extLst>
              </p:cNvPr>
              <p:cNvSpPr>
                <a:spLocks/>
              </p:cNvSpPr>
              <p:nvPr/>
            </p:nvSpPr>
            <p:spPr bwMode="auto">
              <a:xfrm>
                <a:off x="1833563" y="2671763"/>
                <a:ext cx="173038" cy="101600"/>
              </a:xfrm>
              <a:custGeom>
                <a:avLst/>
                <a:gdLst>
                  <a:gd name="T0" fmla="*/ 55 w 109"/>
                  <a:gd name="T1" fmla="*/ 64 h 64"/>
                  <a:gd name="T2" fmla="*/ 55 w 109"/>
                  <a:gd name="T3" fmla="*/ 64 h 64"/>
                  <a:gd name="T4" fmla="*/ 0 w 109"/>
                  <a:gd name="T5" fmla="*/ 33 h 64"/>
                  <a:gd name="T6" fmla="*/ 0 w 109"/>
                  <a:gd name="T7" fmla="*/ 33 h 64"/>
                  <a:gd name="T8" fmla="*/ 0 w 109"/>
                  <a:gd name="T9" fmla="*/ 31 h 64"/>
                  <a:gd name="T10" fmla="*/ 55 w 109"/>
                  <a:gd name="T11" fmla="*/ 0 h 64"/>
                  <a:gd name="T12" fmla="*/ 55 w 109"/>
                  <a:gd name="T13" fmla="*/ 0 h 64"/>
                  <a:gd name="T14" fmla="*/ 109 w 109"/>
                  <a:gd name="T15" fmla="*/ 31 h 64"/>
                  <a:gd name="T16" fmla="*/ 109 w 109"/>
                  <a:gd name="T17" fmla="*/ 33 h 64"/>
                  <a:gd name="T18" fmla="*/ 109 w 109"/>
                  <a:gd name="T19" fmla="*/ 33 h 64"/>
                  <a:gd name="T20" fmla="*/ 55 w 109"/>
                  <a:gd name="T21" fmla="*/ 64 h 64"/>
                  <a:gd name="T22" fmla="*/ 55 w 109"/>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9" h="64">
                    <a:moveTo>
                      <a:pt x="55" y="64"/>
                    </a:moveTo>
                    <a:lnTo>
                      <a:pt x="55" y="64"/>
                    </a:lnTo>
                    <a:lnTo>
                      <a:pt x="0" y="33"/>
                    </a:lnTo>
                    <a:lnTo>
                      <a:pt x="0" y="33"/>
                    </a:lnTo>
                    <a:lnTo>
                      <a:pt x="0" y="31"/>
                    </a:lnTo>
                    <a:lnTo>
                      <a:pt x="55" y="0"/>
                    </a:lnTo>
                    <a:lnTo>
                      <a:pt x="55" y="0"/>
                    </a:lnTo>
                    <a:lnTo>
                      <a:pt x="109" y="31"/>
                    </a:lnTo>
                    <a:lnTo>
                      <a:pt x="109" y="33"/>
                    </a:lnTo>
                    <a:lnTo>
                      <a:pt x="109" y="33"/>
                    </a:lnTo>
                    <a:lnTo>
                      <a:pt x="55" y="64"/>
                    </a:lnTo>
                    <a:lnTo>
                      <a:pt x="55"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109" name="Freeform 85">
                <a:extLst>
                  <a:ext uri="{FF2B5EF4-FFF2-40B4-BE49-F238E27FC236}">
                    <a16:creationId xmlns:a16="http://schemas.microsoft.com/office/drawing/2014/main" id="{7E080F6B-0AAA-4BA1-8473-AA0724389BD8}"/>
                  </a:ext>
                </a:extLst>
              </p:cNvPr>
              <p:cNvSpPr>
                <a:spLocks/>
              </p:cNvSpPr>
              <p:nvPr/>
            </p:nvSpPr>
            <p:spPr bwMode="auto">
              <a:xfrm>
                <a:off x="1833563" y="2671763"/>
                <a:ext cx="173038" cy="101600"/>
              </a:xfrm>
              <a:custGeom>
                <a:avLst/>
                <a:gdLst>
                  <a:gd name="T0" fmla="*/ 55 w 109"/>
                  <a:gd name="T1" fmla="*/ 64 h 64"/>
                  <a:gd name="T2" fmla="*/ 55 w 109"/>
                  <a:gd name="T3" fmla="*/ 64 h 64"/>
                  <a:gd name="T4" fmla="*/ 0 w 109"/>
                  <a:gd name="T5" fmla="*/ 33 h 64"/>
                  <a:gd name="T6" fmla="*/ 0 w 109"/>
                  <a:gd name="T7" fmla="*/ 33 h 64"/>
                  <a:gd name="T8" fmla="*/ 0 w 109"/>
                  <a:gd name="T9" fmla="*/ 31 h 64"/>
                  <a:gd name="T10" fmla="*/ 55 w 109"/>
                  <a:gd name="T11" fmla="*/ 0 h 64"/>
                  <a:gd name="T12" fmla="*/ 55 w 109"/>
                  <a:gd name="T13" fmla="*/ 0 h 64"/>
                  <a:gd name="T14" fmla="*/ 109 w 109"/>
                  <a:gd name="T15" fmla="*/ 31 h 64"/>
                  <a:gd name="T16" fmla="*/ 109 w 109"/>
                  <a:gd name="T17" fmla="*/ 33 h 64"/>
                  <a:gd name="T18" fmla="*/ 109 w 109"/>
                  <a:gd name="T19" fmla="*/ 33 h 64"/>
                  <a:gd name="T20" fmla="*/ 55 w 109"/>
                  <a:gd name="T21" fmla="*/ 64 h 64"/>
                  <a:gd name="T22" fmla="*/ 55 w 109"/>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9" h="64">
                    <a:moveTo>
                      <a:pt x="55" y="64"/>
                    </a:moveTo>
                    <a:lnTo>
                      <a:pt x="55" y="64"/>
                    </a:lnTo>
                    <a:lnTo>
                      <a:pt x="0" y="33"/>
                    </a:lnTo>
                    <a:lnTo>
                      <a:pt x="0" y="33"/>
                    </a:lnTo>
                    <a:lnTo>
                      <a:pt x="0" y="31"/>
                    </a:lnTo>
                    <a:lnTo>
                      <a:pt x="55" y="0"/>
                    </a:lnTo>
                    <a:lnTo>
                      <a:pt x="55" y="0"/>
                    </a:lnTo>
                    <a:lnTo>
                      <a:pt x="109" y="31"/>
                    </a:lnTo>
                    <a:lnTo>
                      <a:pt x="109" y="33"/>
                    </a:lnTo>
                    <a:lnTo>
                      <a:pt x="109" y="33"/>
                    </a:lnTo>
                    <a:lnTo>
                      <a:pt x="55" y="64"/>
                    </a:lnTo>
                    <a:lnTo>
                      <a:pt x="55"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110" name="Freeform 86">
                <a:extLst>
                  <a:ext uri="{FF2B5EF4-FFF2-40B4-BE49-F238E27FC236}">
                    <a16:creationId xmlns:a16="http://schemas.microsoft.com/office/drawing/2014/main" id="{2907633C-CA7E-4E79-9C6A-7B975DA5237E}"/>
                  </a:ext>
                </a:extLst>
              </p:cNvPr>
              <p:cNvSpPr>
                <a:spLocks/>
              </p:cNvSpPr>
              <p:nvPr/>
            </p:nvSpPr>
            <p:spPr bwMode="auto">
              <a:xfrm>
                <a:off x="1822450" y="2743201"/>
                <a:ext cx="90488" cy="150813"/>
              </a:xfrm>
              <a:custGeom>
                <a:avLst/>
                <a:gdLst>
                  <a:gd name="T0" fmla="*/ 3 w 57"/>
                  <a:gd name="T1" fmla="*/ 0 h 95"/>
                  <a:gd name="T2" fmla="*/ 0 w 57"/>
                  <a:gd name="T3" fmla="*/ 0 h 95"/>
                  <a:gd name="T4" fmla="*/ 0 w 57"/>
                  <a:gd name="T5" fmla="*/ 0 h 95"/>
                  <a:gd name="T6" fmla="*/ 0 w 57"/>
                  <a:gd name="T7" fmla="*/ 62 h 95"/>
                  <a:gd name="T8" fmla="*/ 0 w 57"/>
                  <a:gd name="T9" fmla="*/ 64 h 95"/>
                  <a:gd name="T10" fmla="*/ 55 w 57"/>
                  <a:gd name="T11" fmla="*/ 95 h 95"/>
                  <a:gd name="T12" fmla="*/ 55 w 57"/>
                  <a:gd name="T13" fmla="*/ 95 h 95"/>
                  <a:gd name="T14" fmla="*/ 55 w 57"/>
                  <a:gd name="T15" fmla="*/ 95 h 95"/>
                  <a:gd name="T16" fmla="*/ 57 w 57"/>
                  <a:gd name="T17" fmla="*/ 92 h 95"/>
                  <a:gd name="T18" fmla="*/ 57 w 57"/>
                  <a:gd name="T19" fmla="*/ 31 h 95"/>
                  <a:gd name="T20" fmla="*/ 55 w 57"/>
                  <a:gd name="T21" fmla="*/ 31 h 95"/>
                  <a:gd name="T22" fmla="*/ 3 w 57"/>
                  <a:gd name="T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95">
                    <a:moveTo>
                      <a:pt x="3" y="0"/>
                    </a:moveTo>
                    <a:lnTo>
                      <a:pt x="0" y="0"/>
                    </a:lnTo>
                    <a:lnTo>
                      <a:pt x="0" y="0"/>
                    </a:lnTo>
                    <a:lnTo>
                      <a:pt x="0" y="62"/>
                    </a:lnTo>
                    <a:lnTo>
                      <a:pt x="0" y="64"/>
                    </a:lnTo>
                    <a:lnTo>
                      <a:pt x="55" y="95"/>
                    </a:lnTo>
                    <a:lnTo>
                      <a:pt x="55" y="95"/>
                    </a:lnTo>
                    <a:lnTo>
                      <a:pt x="55" y="95"/>
                    </a:lnTo>
                    <a:lnTo>
                      <a:pt x="57" y="92"/>
                    </a:lnTo>
                    <a:lnTo>
                      <a:pt x="57" y="31"/>
                    </a:lnTo>
                    <a:lnTo>
                      <a:pt x="55" y="31"/>
                    </a:lnTo>
                    <a:lnTo>
                      <a:pt x="3" y="0"/>
                    </a:lnTo>
                    <a:close/>
                  </a:path>
                </a:pathLst>
              </a:custGeom>
              <a:solidFill>
                <a:srgbClr val="CEE9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111" name="Freeform 87">
                <a:extLst>
                  <a:ext uri="{FF2B5EF4-FFF2-40B4-BE49-F238E27FC236}">
                    <a16:creationId xmlns:a16="http://schemas.microsoft.com/office/drawing/2014/main" id="{A213C6AF-6F90-4A4F-AADF-2DD87E64E71A}"/>
                  </a:ext>
                </a:extLst>
              </p:cNvPr>
              <p:cNvSpPr>
                <a:spLocks/>
              </p:cNvSpPr>
              <p:nvPr/>
            </p:nvSpPr>
            <p:spPr bwMode="auto">
              <a:xfrm>
                <a:off x="1822450" y="2743201"/>
                <a:ext cx="90488" cy="150813"/>
              </a:xfrm>
              <a:custGeom>
                <a:avLst/>
                <a:gdLst>
                  <a:gd name="T0" fmla="*/ 3 w 57"/>
                  <a:gd name="T1" fmla="*/ 0 h 95"/>
                  <a:gd name="T2" fmla="*/ 0 w 57"/>
                  <a:gd name="T3" fmla="*/ 0 h 95"/>
                  <a:gd name="T4" fmla="*/ 0 w 57"/>
                  <a:gd name="T5" fmla="*/ 0 h 95"/>
                  <a:gd name="T6" fmla="*/ 0 w 57"/>
                  <a:gd name="T7" fmla="*/ 62 h 95"/>
                  <a:gd name="T8" fmla="*/ 0 w 57"/>
                  <a:gd name="T9" fmla="*/ 64 h 95"/>
                  <a:gd name="T10" fmla="*/ 55 w 57"/>
                  <a:gd name="T11" fmla="*/ 95 h 95"/>
                  <a:gd name="T12" fmla="*/ 55 w 57"/>
                  <a:gd name="T13" fmla="*/ 95 h 95"/>
                  <a:gd name="T14" fmla="*/ 55 w 57"/>
                  <a:gd name="T15" fmla="*/ 95 h 95"/>
                  <a:gd name="T16" fmla="*/ 57 w 57"/>
                  <a:gd name="T17" fmla="*/ 92 h 95"/>
                  <a:gd name="T18" fmla="*/ 57 w 57"/>
                  <a:gd name="T19" fmla="*/ 31 h 95"/>
                  <a:gd name="T20" fmla="*/ 55 w 57"/>
                  <a:gd name="T21" fmla="*/ 31 h 95"/>
                  <a:gd name="T22" fmla="*/ 3 w 57"/>
                  <a:gd name="T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95">
                    <a:moveTo>
                      <a:pt x="3" y="0"/>
                    </a:moveTo>
                    <a:lnTo>
                      <a:pt x="0" y="0"/>
                    </a:lnTo>
                    <a:lnTo>
                      <a:pt x="0" y="0"/>
                    </a:lnTo>
                    <a:lnTo>
                      <a:pt x="0" y="62"/>
                    </a:lnTo>
                    <a:lnTo>
                      <a:pt x="0" y="64"/>
                    </a:lnTo>
                    <a:lnTo>
                      <a:pt x="55" y="95"/>
                    </a:lnTo>
                    <a:lnTo>
                      <a:pt x="55" y="95"/>
                    </a:lnTo>
                    <a:lnTo>
                      <a:pt x="55" y="95"/>
                    </a:lnTo>
                    <a:lnTo>
                      <a:pt x="57" y="92"/>
                    </a:lnTo>
                    <a:lnTo>
                      <a:pt x="57" y="31"/>
                    </a:lnTo>
                    <a:lnTo>
                      <a:pt x="55" y="31"/>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112" name="Freeform 88">
                <a:extLst>
                  <a:ext uri="{FF2B5EF4-FFF2-40B4-BE49-F238E27FC236}">
                    <a16:creationId xmlns:a16="http://schemas.microsoft.com/office/drawing/2014/main" id="{74058AD2-40AC-44B7-9E06-F08F515367AF}"/>
                  </a:ext>
                </a:extLst>
              </p:cNvPr>
              <p:cNvSpPr>
                <a:spLocks/>
              </p:cNvSpPr>
              <p:nvPr/>
            </p:nvSpPr>
            <p:spPr bwMode="auto">
              <a:xfrm>
                <a:off x="1931988" y="2743201"/>
                <a:ext cx="85725" cy="150813"/>
              </a:xfrm>
              <a:custGeom>
                <a:avLst/>
                <a:gdLst>
                  <a:gd name="T0" fmla="*/ 54 w 54"/>
                  <a:gd name="T1" fmla="*/ 0 h 95"/>
                  <a:gd name="T2" fmla="*/ 52 w 54"/>
                  <a:gd name="T3" fmla="*/ 0 h 95"/>
                  <a:gd name="T4" fmla="*/ 0 w 54"/>
                  <a:gd name="T5" fmla="*/ 31 h 95"/>
                  <a:gd name="T6" fmla="*/ 0 w 54"/>
                  <a:gd name="T7" fmla="*/ 33 h 95"/>
                  <a:gd name="T8" fmla="*/ 0 w 54"/>
                  <a:gd name="T9" fmla="*/ 92 h 95"/>
                  <a:gd name="T10" fmla="*/ 0 w 54"/>
                  <a:gd name="T11" fmla="*/ 95 h 95"/>
                  <a:gd name="T12" fmla="*/ 0 w 54"/>
                  <a:gd name="T13" fmla="*/ 95 h 95"/>
                  <a:gd name="T14" fmla="*/ 2 w 54"/>
                  <a:gd name="T15" fmla="*/ 95 h 95"/>
                  <a:gd name="T16" fmla="*/ 54 w 54"/>
                  <a:gd name="T17" fmla="*/ 64 h 95"/>
                  <a:gd name="T18" fmla="*/ 54 w 54"/>
                  <a:gd name="T19" fmla="*/ 62 h 95"/>
                  <a:gd name="T20" fmla="*/ 54 w 54"/>
                  <a:gd name="T21" fmla="*/ 2 h 95"/>
                  <a:gd name="T22" fmla="*/ 54 w 54"/>
                  <a:gd name="T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95">
                    <a:moveTo>
                      <a:pt x="54" y="0"/>
                    </a:moveTo>
                    <a:lnTo>
                      <a:pt x="52" y="0"/>
                    </a:lnTo>
                    <a:lnTo>
                      <a:pt x="0" y="31"/>
                    </a:lnTo>
                    <a:lnTo>
                      <a:pt x="0" y="33"/>
                    </a:lnTo>
                    <a:lnTo>
                      <a:pt x="0" y="92"/>
                    </a:lnTo>
                    <a:lnTo>
                      <a:pt x="0" y="95"/>
                    </a:lnTo>
                    <a:lnTo>
                      <a:pt x="0" y="95"/>
                    </a:lnTo>
                    <a:lnTo>
                      <a:pt x="2" y="95"/>
                    </a:lnTo>
                    <a:lnTo>
                      <a:pt x="54" y="64"/>
                    </a:lnTo>
                    <a:lnTo>
                      <a:pt x="54" y="62"/>
                    </a:lnTo>
                    <a:lnTo>
                      <a:pt x="54" y="2"/>
                    </a:lnTo>
                    <a:lnTo>
                      <a:pt x="54" y="0"/>
                    </a:lnTo>
                    <a:close/>
                  </a:path>
                </a:pathLst>
              </a:custGeom>
              <a:solidFill>
                <a:srgbClr val="9BD2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113" name="Freeform 89">
                <a:extLst>
                  <a:ext uri="{FF2B5EF4-FFF2-40B4-BE49-F238E27FC236}">
                    <a16:creationId xmlns:a16="http://schemas.microsoft.com/office/drawing/2014/main" id="{50CBFC01-F748-49A9-B468-0C8EA9BE8010}"/>
                  </a:ext>
                </a:extLst>
              </p:cNvPr>
              <p:cNvSpPr>
                <a:spLocks/>
              </p:cNvSpPr>
              <p:nvPr/>
            </p:nvSpPr>
            <p:spPr bwMode="auto">
              <a:xfrm>
                <a:off x="1931988" y="2743201"/>
                <a:ext cx="85725" cy="150813"/>
              </a:xfrm>
              <a:custGeom>
                <a:avLst/>
                <a:gdLst>
                  <a:gd name="T0" fmla="*/ 54 w 54"/>
                  <a:gd name="T1" fmla="*/ 0 h 95"/>
                  <a:gd name="T2" fmla="*/ 52 w 54"/>
                  <a:gd name="T3" fmla="*/ 0 h 95"/>
                  <a:gd name="T4" fmla="*/ 0 w 54"/>
                  <a:gd name="T5" fmla="*/ 31 h 95"/>
                  <a:gd name="T6" fmla="*/ 0 w 54"/>
                  <a:gd name="T7" fmla="*/ 33 h 95"/>
                  <a:gd name="T8" fmla="*/ 0 w 54"/>
                  <a:gd name="T9" fmla="*/ 92 h 95"/>
                  <a:gd name="T10" fmla="*/ 0 w 54"/>
                  <a:gd name="T11" fmla="*/ 95 h 95"/>
                  <a:gd name="T12" fmla="*/ 0 w 54"/>
                  <a:gd name="T13" fmla="*/ 95 h 95"/>
                  <a:gd name="T14" fmla="*/ 2 w 54"/>
                  <a:gd name="T15" fmla="*/ 95 h 95"/>
                  <a:gd name="T16" fmla="*/ 54 w 54"/>
                  <a:gd name="T17" fmla="*/ 64 h 95"/>
                  <a:gd name="T18" fmla="*/ 54 w 54"/>
                  <a:gd name="T19" fmla="*/ 62 h 95"/>
                  <a:gd name="T20" fmla="*/ 54 w 54"/>
                  <a:gd name="T21" fmla="*/ 2 h 95"/>
                  <a:gd name="T22" fmla="*/ 54 w 54"/>
                  <a:gd name="T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95">
                    <a:moveTo>
                      <a:pt x="54" y="0"/>
                    </a:moveTo>
                    <a:lnTo>
                      <a:pt x="52" y="0"/>
                    </a:lnTo>
                    <a:lnTo>
                      <a:pt x="0" y="31"/>
                    </a:lnTo>
                    <a:lnTo>
                      <a:pt x="0" y="33"/>
                    </a:lnTo>
                    <a:lnTo>
                      <a:pt x="0" y="92"/>
                    </a:lnTo>
                    <a:lnTo>
                      <a:pt x="0" y="95"/>
                    </a:lnTo>
                    <a:lnTo>
                      <a:pt x="0" y="95"/>
                    </a:lnTo>
                    <a:lnTo>
                      <a:pt x="2" y="95"/>
                    </a:lnTo>
                    <a:lnTo>
                      <a:pt x="54" y="64"/>
                    </a:lnTo>
                    <a:lnTo>
                      <a:pt x="54" y="62"/>
                    </a:lnTo>
                    <a:lnTo>
                      <a:pt x="54" y="2"/>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grpSp>
        <p:sp>
          <p:nvSpPr>
            <p:cNvPr id="9" name="Rectangle 47">
              <a:extLst>
                <a:ext uri="{FF2B5EF4-FFF2-40B4-BE49-F238E27FC236}">
                  <a16:creationId xmlns:a16="http://schemas.microsoft.com/office/drawing/2014/main" id="{CEB2A864-527E-48E2-B450-E058A02DFF90}"/>
                </a:ext>
              </a:extLst>
            </p:cNvPr>
            <p:cNvSpPr>
              <a:spLocks noChangeArrowheads="1"/>
            </p:cNvSpPr>
            <p:nvPr/>
          </p:nvSpPr>
          <p:spPr bwMode="auto">
            <a:xfrm>
              <a:off x="993375" y="3774773"/>
              <a:ext cx="1317212" cy="2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672100">
                <a:lnSpc>
                  <a:spcPct val="90000"/>
                </a:lnSpc>
                <a:defRPr/>
              </a:pPr>
              <a:r>
                <a:rPr lang="en-US" altLang="en-US" sz="735" kern="0" dirty="0">
                  <a:gradFill>
                    <a:gsLst>
                      <a:gs pos="0">
                        <a:srgbClr val="353535"/>
                      </a:gs>
                      <a:gs pos="100000">
                        <a:srgbClr val="353535"/>
                      </a:gs>
                    </a:gsLst>
                    <a:lin ang="16200000" scaled="1"/>
                  </a:gradFill>
                  <a:latin typeface="Segoe UI Semilight"/>
                  <a:cs typeface="Segoe UI Semibold" panose="020B0702040204020203" pitchFamily="34" charset="0"/>
                </a:rPr>
                <a:t>Millions of devices feed </a:t>
              </a:r>
              <a:br>
                <a:rPr lang="en-US" altLang="en-US" sz="735" kern="0" dirty="0">
                  <a:gradFill>
                    <a:gsLst>
                      <a:gs pos="0">
                        <a:srgbClr val="353535"/>
                      </a:gs>
                      <a:gs pos="100000">
                        <a:srgbClr val="353535"/>
                      </a:gs>
                    </a:gsLst>
                    <a:lin ang="16200000" scaled="1"/>
                  </a:gradFill>
                  <a:latin typeface="Segoe UI Semilight"/>
                  <a:cs typeface="Segoe UI Semibold" panose="020B0702040204020203" pitchFamily="34" charset="0"/>
                </a:rPr>
              </a:br>
              <a:r>
                <a:rPr lang="en-US" altLang="en-US" sz="735" kern="0" dirty="0">
                  <a:gradFill>
                    <a:gsLst>
                      <a:gs pos="0">
                        <a:srgbClr val="353535"/>
                      </a:gs>
                      <a:gs pos="100000">
                        <a:srgbClr val="353535"/>
                      </a:gs>
                    </a:gsLst>
                    <a:lin ang="16200000" scaled="1"/>
                  </a:gradFill>
                  <a:latin typeface="Segoe UI Semilight"/>
                  <a:cs typeface="Segoe UI Semibold" panose="020B0702040204020203" pitchFamily="34" charset="0"/>
                </a:rPr>
                <a:t>into Stream Analytics</a:t>
              </a:r>
              <a:endParaRPr lang="en-US" altLang="en-US" sz="807" kern="0" dirty="0">
                <a:gradFill>
                  <a:gsLst>
                    <a:gs pos="0">
                      <a:srgbClr val="353535"/>
                    </a:gs>
                    <a:gs pos="100000">
                      <a:srgbClr val="353535"/>
                    </a:gs>
                  </a:gsLst>
                  <a:lin ang="16200000" scaled="1"/>
                </a:gradFill>
                <a:latin typeface="Segoe UI Semilight"/>
                <a:cs typeface="Segoe UI Semibold" panose="020B0702040204020203" pitchFamily="34" charset="0"/>
              </a:endParaRPr>
            </a:p>
          </p:txBody>
        </p:sp>
        <p:cxnSp>
          <p:nvCxnSpPr>
            <p:cNvPr id="10" name="Straight Arrow Connector 9">
              <a:extLst>
                <a:ext uri="{FF2B5EF4-FFF2-40B4-BE49-F238E27FC236}">
                  <a16:creationId xmlns:a16="http://schemas.microsoft.com/office/drawing/2014/main" id="{05B52A21-A423-47EF-BD5D-04BCDDF5B0F8}"/>
                </a:ext>
              </a:extLst>
            </p:cNvPr>
            <p:cNvCxnSpPr>
              <a:cxnSpLocks/>
            </p:cNvCxnSpPr>
            <p:nvPr/>
          </p:nvCxnSpPr>
          <p:spPr>
            <a:xfrm>
              <a:off x="1483849" y="3104905"/>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BF732B4-2E59-42A5-B730-19CBAE899317}"/>
                </a:ext>
              </a:extLst>
            </p:cNvPr>
            <p:cNvGrpSpPr/>
            <p:nvPr/>
          </p:nvGrpSpPr>
          <p:grpSpPr>
            <a:xfrm>
              <a:off x="1885584" y="2877820"/>
              <a:ext cx="600318" cy="467142"/>
              <a:chOff x="3708400" y="2781301"/>
              <a:chExt cx="930275" cy="723900"/>
            </a:xfrm>
          </p:grpSpPr>
          <p:sp>
            <p:nvSpPr>
              <p:cNvPr id="53" name="Freeform 90">
                <a:extLst>
                  <a:ext uri="{FF2B5EF4-FFF2-40B4-BE49-F238E27FC236}">
                    <a16:creationId xmlns:a16="http://schemas.microsoft.com/office/drawing/2014/main" id="{48B59A3C-654D-47FC-98F5-6D7874315C33}"/>
                  </a:ext>
                </a:extLst>
              </p:cNvPr>
              <p:cNvSpPr>
                <a:spLocks/>
              </p:cNvSpPr>
              <p:nvPr/>
            </p:nvSpPr>
            <p:spPr bwMode="auto">
              <a:xfrm>
                <a:off x="3978275" y="2781301"/>
                <a:ext cx="660400" cy="723900"/>
              </a:xfrm>
              <a:custGeom>
                <a:avLst/>
                <a:gdLst>
                  <a:gd name="T0" fmla="*/ 143 w 176"/>
                  <a:gd name="T1" fmla="*/ 130 h 192"/>
                  <a:gd name="T2" fmla="*/ 149 w 176"/>
                  <a:gd name="T3" fmla="*/ 115 h 192"/>
                  <a:gd name="T4" fmla="*/ 176 w 176"/>
                  <a:gd name="T5" fmla="*/ 105 h 192"/>
                  <a:gd name="T6" fmla="*/ 176 w 176"/>
                  <a:gd name="T7" fmla="*/ 84 h 192"/>
                  <a:gd name="T8" fmla="*/ 173 w 176"/>
                  <a:gd name="T9" fmla="*/ 83 h 192"/>
                  <a:gd name="T10" fmla="*/ 149 w 176"/>
                  <a:gd name="T11" fmla="*/ 76 h 192"/>
                  <a:gd name="T12" fmla="*/ 143 w 176"/>
                  <a:gd name="T13" fmla="*/ 60 h 192"/>
                  <a:gd name="T14" fmla="*/ 155 w 176"/>
                  <a:gd name="T15" fmla="*/ 35 h 192"/>
                  <a:gd name="T16" fmla="*/ 140 w 176"/>
                  <a:gd name="T17" fmla="*/ 20 h 192"/>
                  <a:gd name="T18" fmla="*/ 137 w 176"/>
                  <a:gd name="T19" fmla="*/ 21 h 192"/>
                  <a:gd name="T20" fmla="*/ 114 w 176"/>
                  <a:gd name="T21" fmla="*/ 32 h 192"/>
                  <a:gd name="T22" fmla="*/ 99 w 176"/>
                  <a:gd name="T23" fmla="*/ 26 h 192"/>
                  <a:gd name="T24" fmla="*/ 89 w 176"/>
                  <a:gd name="T25" fmla="*/ 0 h 192"/>
                  <a:gd name="T26" fmla="*/ 66 w 176"/>
                  <a:gd name="T27" fmla="*/ 0 h 192"/>
                  <a:gd name="T28" fmla="*/ 65 w 176"/>
                  <a:gd name="T29" fmla="*/ 3 h 192"/>
                  <a:gd name="T30" fmla="*/ 58 w 176"/>
                  <a:gd name="T31" fmla="*/ 26 h 192"/>
                  <a:gd name="T32" fmla="*/ 43 w 176"/>
                  <a:gd name="T33" fmla="*/ 32 h 192"/>
                  <a:gd name="T34" fmla="*/ 16 w 176"/>
                  <a:gd name="T35" fmla="*/ 21 h 192"/>
                  <a:gd name="T36" fmla="*/ 0 w 176"/>
                  <a:gd name="T37" fmla="*/ 36 h 192"/>
                  <a:gd name="T38" fmla="*/ 2 w 176"/>
                  <a:gd name="T39" fmla="*/ 39 h 192"/>
                  <a:gd name="T40" fmla="*/ 9 w 176"/>
                  <a:gd name="T41" fmla="*/ 52 h 192"/>
                  <a:gd name="T42" fmla="*/ 48 w 176"/>
                  <a:gd name="T43" fmla="*/ 42 h 192"/>
                  <a:gd name="T44" fmla="*/ 99 w 176"/>
                  <a:gd name="T45" fmla="*/ 63 h 192"/>
                  <a:gd name="T46" fmla="*/ 109 w 176"/>
                  <a:gd name="T47" fmla="*/ 71 h 192"/>
                  <a:gd name="T48" fmla="*/ 113 w 176"/>
                  <a:gd name="T49" fmla="*/ 76 h 192"/>
                  <a:gd name="T50" fmla="*/ 103 w 176"/>
                  <a:gd name="T51" fmla="*/ 126 h 192"/>
                  <a:gd name="T52" fmla="*/ 63 w 176"/>
                  <a:gd name="T53" fmla="*/ 131 h 192"/>
                  <a:gd name="T54" fmla="*/ 60 w 176"/>
                  <a:gd name="T55" fmla="*/ 130 h 192"/>
                  <a:gd name="T56" fmla="*/ 52 w 176"/>
                  <a:gd name="T57" fmla="*/ 124 h 192"/>
                  <a:gd name="T58" fmla="*/ 49 w 176"/>
                  <a:gd name="T59" fmla="*/ 123 h 192"/>
                  <a:gd name="T60" fmla="*/ 41 w 176"/>
                  <a:gd name="T61" fmla="*/ 127 h 192"/>
                  <a:gd name="T62" fmla="*/ 40 w 176"/>
                  <a:gd name="T63" fmla="*/ 128 h 192"/>
                  <a:gd name="T64" fmla="*/ 8 w 176"/>
                  <a:gd name="T65" fmla="*/ 148 h 192"/>
                  <a:gd name="T66" fmla="*/ 3 w 176"/>
                  <a:gd name="T67" fmla="*/ 157 h 192"/>
                  <a:gd name="T68" fmla="*/ 18 w 176"/>
                  <a:gd name="T69" fmla="*/ 172 h 192"/>
                  <a:gd name="T70" fmla="*/ 19 w 176"/>
                  <a:gd name="T71" fmla="*/ 173 h 192"/>
                  <a:gd name="T72" fmla="*/ 22 w 176"/>
                  <a:gd name="T73" fmla="*/ 171 h 192"/>
                  <a:gd name="T74" fmla="*/ 45 w 176"/>
                  <a:gd name="T75" fmla="*/ 160 h 192"/>
                  <a:gd name="T76" fmla="*/ 60 w 176"/>
                  <a:gd name="T77" fmla="*/ 166 h 192"/>
                  <a:gd name="T78" fmla="*/ 68 w 176"/>
                  <a:gd name="T79" fmla="*/ 192 h 192"/>
                  <a:gd name="T80" fmla="*/ 91 w 176"/>
                  <a:gd name="T81" fmla="*/ 192 h 192"/>
                  <a:gd name="T82" fmla="*/ 92 w 176"/>
                  <a:gd name="T83" fmla="*/ 189 h 192"/>
                  <a:gd name="T84" fmla="*/ 100 w 176"/>
                  <a:gd name="T85" fmla="*/ 166 h 192"/>
                  <a:gd name="T86" fmla="*/ 115 w 176"/>
                  <a:gd name="T87" fmla="*/ 160 h 192"/>
                  <a:gd name="T88" fmla="*/ 141 w 176"/>
                  <a:gd name="T89" fmla="*/ 171 h 192"/>
                  <a:gd name="T90" fmla="*/ 156 w 176"/>
                  <a:gd name="T91" fmla="*/ 155 h 192"/>
                  <a:gd name="T92" fmla="*/ 155 w 176"/>
                  <a:gd name="T93" fmla="*/ 152 h 192"/>
                  <a:gd name="T94" fmla="*/ 143 w 176"/>
                  <a:gd name="T95" fmla="*/ 13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92">
                    <a:moveTo>
                      <a:pt x="143" y="130"/>
                    </a:moveTo>
                    <a:cubicBezTo>
                      <a:pt x="149" y="115"/>
                      <a:pt x="149" y="115"/>
                      <a:pt x="149" y="115"/>
                    </a:cubicBezTo>
                    <a:cubicBezTo>
                      <a:pt x="176" y="105"/>
                      <a:pt x="176" y="105"/>
                      <a:pt x="176" y="105"/>
                    </a:cubicBezTo>
                    <a:cubicBezTo>
                      <a:pt x="176" y="84"/>
                      <a:pt x="176" y="84"/>
                      <a:pt x="176" y="84"/>
                    </a:cubicBezTo>
                    <a:cubicBezTo>
                      <a:pt x="173" y="83"/>
                      <a:pt x="173" y="83"/>
                      <a:pt x="173" y="83"/>
                    </a:cubicBezTo>
                    <a:cubicBezTo>
                      <a:pt x="149" y="76"/>
                      <a:pt x="149" y="76"/>
                      <a:pt x="149" y="76"/>
                    </a:cubicBezTo>
                    <a:cubicBezTo>
                      <a:pt x="143" y="60"/>
                      <a:pt x="143" y="60"/>
                      <a:pt x="143" y="60"/>
                    </a:cubicBezTo>
                    <a:cubicBezTo>
                      <a:pt x="155" y="35"/>
                      <a:pt x="155" y="35"/>
                      <a:pt x="155" y="35"/>
                    </a:cubicBezTo>
                    <a:cubicBezTo>
                      <a:pt x="140" y="20"/>
                      <a:pt x="140" y="20"/>
                      <a:pt x="140" y="20"/>
                    </a:cubicBezTo>
                    <a:cubicBezTo>
                      <a:pt x="137" y="21"/>
                      <a:pt x="137" y="21"/>
                      <a:pt x="137" y="21"/>
                    </a:cubicBezTo>
                    <a:cubicBezTo>
                      <a:pt x="114" y="32"/>
                      <a:pt x="114" y="32"/>
                      <a:pt x="114" y="32"/>
                    </a:cubicBezTo>
                    <a:cubicBezTo>
                      <a:pt x="99" y="26"/>
                      <a:pt x="99" y="26"/>
                      <a:pt x="99" y="26"/>
                    </a:cubicBezTo>
                    <a:cubicBezTo>
                      <a:pt x="89" y="0"/>
                      <a:pt x="89" y="0"/>
                      <a:pt x="89" y="0"/>
                    </a:cubicBezTo>
                    <a:cubicBezTo>
                      <a:pt x="66" y="0"/>
                      <a:pt x="66" y="0"/>
                      <a:pt x="66" y="0"/>
                    </a:cubicBezTo>
                    <a:cubicBezTo>
                      <a:pt x="65" y="3"/>
                      <a:pt x="65" y="3"/>
                      <a:pt x="65" y="3"/>
                    </a:cubicBezTo>
                    <a:cubicBezTo>
                      <a:pt x="58" y="26"/>
                      <a:pt x="58" y="26"/>
                      <a:pt x="58" y="26"/>
                    </a:cubicBezTo>
                    <a:cubicBezTo>
                      <a:pt x="43" y="32"/>
                      <a:pt x="43" y="32"/>
                      <a:pt x="43" y="32"/>
                    </a:cubicBezTo>
                    <a:cubicBezTo>
                      <a:pt x="16" y="21"/>
                      <a:pt x="16" y="21"/>
                      <a:pt x="16" y="21"/>
                    </a:cubicBezTo>
                    <a:cubicBezTo>
                      <a:pt x="0" y="36"/>
                      <a:pt x="0" y="36"/>
                      <a:pt x="0" y="36"/>
                    </a:cubicBezTo>
                    <a:cubicBezTo>
                      <a:pt x="2" y="39"/>
                      <a:pt x="2" y="39"/>
                      <a:pt x="2" y="39"/>
                    </a:cubicBezTo>
                    <a:cubicBezTo>
                      <a:pt x="9" y="52"/>
                      <a:pt x="9" y="52"/>
                      <a:pt x="9" y="52"/>
                    </a:cubicBezTo>
                    <a:cubicBezTo>
                      <a:pt x="21" y="45"/>
                      <a:pt x="34" y="42"/>
                      <a:pt x="48" y="42"/>
                    </a:cubicBezTo>
                    <a:cubicBezTo>
                      <a:pt x="67" y="43"/>
                      <a:pt x="85" y="50"/>
                      <a:pt x="99" y="63"/>
                    </a:cubicBezTo>
                    <a:cubicBezTo>
                      <a:pt x="102" y="65"/>
                      <a:pt x="105" y="67"/>
                      <a:pt x="109" y="71"/>
                    </a:cubicBezTo>
                    <a:cubicBezTo>
                      <a:pt x="110" y="72"/>
                      <a:pt x="112" y="75"/>
                      <a:pt x="113" y="76"/>
                    </a:cubicBezTo>
                    <a:cubicBezTo>
                      <a:pt x="122" y="92"/>
                      <a:pt x="118" y="113"/>
                      <a:pt x="103" y="126"/>
                    </a:cubicBezTo>
                    <a:cubicBezTo>
                      <a:pt x="91" y="135"/>
                      <a:pt x="75" y="137"/>
                      <a:pt x="63" y="131"/>
                    </a:cubicBezTo>
                    <a:cubicBezTo>
                      <a:pt x="62" y="130"/>
                      <a:pt x="61" y="130"/>
                      <a:pt x="60" y="130"/>
                    </a:cubicBezTo>
                    <a:cubicBezTo>
                      <a:pt x="57" y="128"/>
                      <a:pt x="54" y="126"/>
                      <a:pt x="52" y="124"/>
                    </a:cubicBezTo>
                    <a:cubicBezTo>
                      <a:pt x="51" y="124"/>
                      <a:pt x="51" y="123"/>
                      <a:pt x="49" y="123"/>
                    </a:cubicBezTo>
                    <a:cubicBezTo>
                      <a:pt x="46" y="123"/>
                      <a:pt x="43" y="124"/>
                      <a:pt x="41" y="127"/>
                    </a:cubicBezTo>
                    <a:cubicBezTo>
                      <a:pt x="40" y="128"/>
                      <a:pt x="40" y="128"/>
                      <a:pt x="40" y="128"/>
                    </a:cubicBezTo>
                    <a:cubicBezTo>
                      <a:pt x="30" y="137"/>
                      <a:pt x="20" y="144"/>
                      <a:pt x="8" y="148"/>
                    </a:cubicBezTo>
                    <a:cubicBezTo>
                      <a:pt x="3" y="157"/>
                      <a:pt x="3" y="157"/>
                      <a:pt x="3" y="157"/>
                    </a:cubicBezTo>
                    <a:cubicBezTo>
                      <a:pt x="18" y="172"/>
                      <a:pt x="18" y="172"/>
                      <a:pt x="18" y="172"/>
                    </a:cubicBezTo>
                    <a:cubicBezTo>
                      <a:pt x="19" y="173"/>
                      <a:pt x="19" y="173"/>
                      <a:pt x="19" y="173"/>
                    </a:cubicBezTo>
                    <a:cubicBezTo>
                      <a:pt x="22" y="171"/>
                      <a:pt x="22" y="171"/>
                      <a:pt x="22" y="171"/>
                    </a:cubicBezTo>
                    <a:cubicBezTo>
                      <a:pt x="45" y="160"/>
                      <a:pt x="45" y="160"/>
                      <a:pt x="45" y="160"/>
                    </a:cubicBezTo>
                    <a:cubicBezTo>
                      <a:pt x="60" y="166"/>
                      <a:pt x="60" y="166"/>
                      <a:pt x="60" y="166"/>
                    </a:cubicBezTo>
                    <a:cubicBezTo>
                      <a:pt x="68" y="192"/>
                      <a:pt x="68" y="192"/>
                      <a:pt x="68" y="192"/>
                    </a:cubicBezTo>
                    <a:cubicBezTo>
                      <a:pt x="91" y="192"/>
                      <a:pt x="91" y="192"/>
                      <a:pt x="91" y="192"/>
                    </a:cubicBezTo>
                    <a:cubicBezTo>
                      <a:pt x="92" y="189"/>
                      <a:pt x="92" y="189"/>
                      <a:pt x="92" y="189"/>
                    </a:cubicBezTo>
                    <a:cubicBezTo>
                      <a:pt x="100" y="166"/>
                      <a:pt x="100" y="166"/>
                      <a:pt x="100" y="166"/>
                    </a:cubicBezTo>
                    <a:cubicBezTo>
                      <a:pt x="115" y="160"/>
                      <a:pt x="115" y="160"/>
                      <a:pt x="115" y="160"/>
                    </a:cubicBezTo>
                    <a:cubicBezTo>
                      <a:pt x="141" y="171"/>
                      <a:pt x="141" y="171"/>
                      <a:pt x="141" y="171"/>
                    </a:cubicBezTo>
                    <a:cubicBezTo>
                      <a:pt x="156" y="155"/>
                      <a:pt x="156" y="155"/>
                      <a:pt x="156" y="155"/>
                    </a:cubicBezTo>
                    <a:cubicBezTo>
                      <a:pt x="155" y="152"/>
                      <a:pt x="155" y="152"/>
                      <a:pt x="155" y="152"/>
                    </a:cubicBezTo>
                    <a:cubicBezTo>
                      <a:pt x="143" y="130"/>
                      <a:pt x="143" y="130"/>
                      <a:pt x="143" y="130"/>
                    </a:cubicBezTo>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54" name="Freeform 91">
                <a:extLst>
                  <a:ext uri="{FF2B5EF4-FFF2-40B4-BE49-F238E27FC236}">
                    <a16:creationId xmlns:a16="http://schemas.microsoft.com/office/drawing/2014/main" id="{060AF809-8677-4482-BC4B-2971869024E9}"/>
                  </a:ext>
                </a:extLst>
              </p:cNvPr>
              <p:cNvSpPr>
                <a:spLocks/>
              </p:cNvSpPr>
              <p:nvPr/>
            </p:nvSpPr>
            <p:spPr bwMode="auto">
              <a:xfrm>
                <a:off x="3756025" y="3044826"/>
                <a:ext cx="541338" cy="192088"/>
              </a:xfrm>
              <a:custGeom>
                <a:avLst/>
                <a:gdLst>
                  <a:gd name="T0" fmla="*/ 69 w 144"/>
                  <a:gd name="T1" fmla="*/ 21 h 51"/>
                  <a:gd name="T2" fmla="*/ 69 w 144"/>
                  <a:gd name="T3" fmla="*/ 21 h 51"/>
                  <a:gd name="T4" fmla="*/ 9 w 144"/>
                  <a:gd name="T5" fmla="*/ 20 h 51"/>
                  <a:gd name="T6" fmla="*/ 2 w 144"/>
                  <a:gd name="T7" fmla="*/ 20 h 51"/>
                  <a:gd name="T8" fmla="*/ 0 w 144"/>
                  <a:gd name="T9" fmla="*/ 24 h 51"/>
                  <a:gd name="T10" fmla="*/ 2 w 144"/>
                  <a:gd name="T11" fmla="*/ 28 h 51"/>
                  <a:gd name="T12" fmla="*/ 76 w 144"/>
                  <a:gd name="T13" fmla="*/ 29 h 51"/>
                  <a:gd name="T14" fmla="*/ 136 w 144"/>
                  <a:gd name="T15" fmla="*/ 31 h 51"/>
                  <a:gd name="T16" fmla="*/ 143 w 144"/>
                  <a:gd name="T17" fmla="*/ 31 h 51"/>
                  <a:gd name="T18" fmla="*/ 144 w 144"/>
                  <a:gd name="T19" fmla="*/ 27 h 51"/>
                  <a:gd name="T20" fmla="*/ 143 w 144"/>
                  <a:gd name="T21" fmla="*/ 23 h 51"/>
                  <a:gd name="T22" fmla="*/ 69 w 144"/>
                  <a:gd name="T23" fmla="*/ 2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4" h="51">
                    <a:moveTo>
                      <a:pt x="69" y="21"/>
                    </a:moveTo>
                    <a:cubicBezTo>
                      <a:pt x="69" y="21"/>
                      <a:pt x="69" y="21"/>
                      <a:pt x="69" y="21"/>
                    </a:cubicBezTo>
                    <a:cubicBezTo>
                      <a:pt x="52" y="39"/>
                      <a:pt x="25" y="39"/>
                      <a:pt x="9" y="20"/>
                    </a:cubicBezTo>
                    <a:cubicBezTo>
                      <a:pt x="7" y="18"/>
                      <a:pt x="3" y="18"/>
                      <a:pt x="2" y="20"/>
                    </a:cubicBezTo>
                    <a:cubicBezTo>
                      <a:pt x="1" y="21"/>
                      <a:pt x="0" y="23"/>
                      <a:pt x="0" y="24"/>
                    </a:cubicBezTo>
                    <a:cubicBezTo>
                      <a:pt x="0" y="26"/>
                      <a:pt x="1" y="27"/>
                      <a:pt x="2" y="28"/>
                    </a:cubicBezTo>
                    <a:cubicBezTo>
                      <a:pt x="22" y="51"/>
                      <a:pt x="55" y="51"/>
                      <a:pt x="76" y="29"/>
                    </a:cubicBezTo>
                    <a:cubicBezTo>
                      <a:pt x="93" y="13"/>
                      <a:pt x="119" y="12"/>
                      <a:pt x="136" y="31"/>
                    </a:cubicBezTo>
                    <a:cubicBezTo>
                      <a:pt x="138" y="33"/>
                      <a:pt x="141" y="33"/>
                      <a:pt x="143" y="31"/>
                    </a:cubicBezTo>
                    <a:cubicBezTo>
                      <a:pt x="144" y="30"/>
                      <a:pt x="144" y="28"/>
                      <a:pt x="144" y="27"/>
                    </a:cubicBezTo>
                    <a:cubicBezTo>
                      <a:pt x="144" y="25"/>
                      <a:pt x="143" y="24"/>
                      <a:pt x="143" y="23"/>
                    </a:cubicBezTo>
                    <a:cubicBezTo>
                      <a:pt x="123" y="1"/>
                      <a:pt x="90" y="0"/>
                      <a:pt x="69" y="21"/>
                    </a:cubicBezTo>
                    <a:close/>
                  </a:path>
                </a:pathLst>
              </a:custGeom>
              <a:solidFill>
                <a:srgbClr val="48C8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55" name="Freeform 92">
                <a:extLst>
                  <a:ext uri="{FF2B5EF4-FFF2-40B4-BE49-F238E27FC236}">
                    <a16:creationId xmlns:a16="http://schemas.microsoft.com/office/drawing/2014/main" id="{32960BA6-6F66-4146-BB2D-9FA1F4427615}"/>
                  </a:ext>
                </a:extLst>
              </p:cNvPr>
              <p:cNvSpPr>
                <a:spLocks/>
              </p:cNvSpPr>
              <p:nvPr/>
            </p:nvSpPr>
            <p:spPr bwMode="auto">
              <a:xfrm>
                <a:off x="3708400" y="3160713"/>
                <a:ext cx="544513" cy="155575"/>
              </a:xfrm>
              <a:custGeom>
                <a:avLst/>
                <a:gdLst>
                  <a:gd name="T0" fmla="*/ 119 w 145"/>
                  <a:gd name="T1" fmla="*/ 0 h 41"/>
                  <a:gd name="T2" fmla="*/ 95 w 145"/>
                  <a:gd name="T3" fmla="*/ 10 h 41"/>
                  <a:gd name="T4" fmla="*/ 94 w 145"/>
                  <a:gd name="T5" fmla="*/ 11 h 41"/>
                  <a:gd name="T6" fmla="*/ 93 w 145"/>
                  <a:gd name="T7" fmla="*/ 12 h 41"/>
                  <a:gd name="T8" fmla="*/ 50 w 145"/>
                  <a:gd name="T9" fmla="*/ 30 h 41"/>
                  <a:gd name="T10" fmla="*/ 7 w 145"/>
                  <a:gd name="T11" fmla="*/ 10 h 41"/>
                  <a:gd name="T12" fmla="*/ 0 w 145"/>
                  <a:gd name="T13" fmla="*/ 10 h 41"/>
                  <a:gd name="T14" fmla="*/ 0 w 145"/>
                  <a:gd name="T15" fmla="*/ 12 h 41"/>
                  <a:gd name="T16" fmla="*/ 2 w 145"/>
                  <a:gd name="T17" fmla="*/ 17 h 41"/>
                  <a:gd name="T18" fmla="*/ 52 w 145"/>
                  <a:gd name="T19" fmla="*/ 40 h 41"/>
                  <a:gd name="T20" fmla="*/ 102 w 145"/>
                  <a:gd name="T21" fmla="*/ 18 h 41"/>
                  <a:gd name="T22" fmla="*/ 103 w 145"/>
                  <a:gd name="T23" fmla="*/ 17 h 41"/>
                  <a:gd name="T24" fmla="*/ 104 w 145"/>
                  <a:gd name="T25" fmla="*/ 16 h 41"/>
                  <a:gd name="T26" fmla="*/ 121 w 145"/>
                  <a:gd name="T27" fmla="*/ 9 h 41"/>
                  <a:gd name="T28" fmla="*/ 137 w 145"/>
                  <a:gd name="T29" fmla="*/ 17 h 41"/>
                  <a:gd name="T30" fmla="*/ 144 w 145"/>
                  <a:gd name="T31" fmla="*/ 17 h 41"/>
                  <a:gd name="T32" fmla="*/ 145 w 145"/>
                  <a:gd name="T33" fmla="*/ 13 h 41"/>
                  <a:gd name="T34" fmla="*/ 144 w 145"/>
                  <a:gd name="T35" fmla="*/ 9 h 41"/>
                  <a:gd name="T36" fmla="*/ 119 w 145"/>
                  <a:gd name="T3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5" h="41">
                    <a:moveTo>
                      <a:pt x="119" y="0"/>
                    </a:moveTo>
                    <a:cubicBezTo>
                      <a:pt x="110" y="0"/>
                      <a:pt x="102" y="3"/>
                      <a:pt x="95" y="10"/>
                    </a:cubicBezTo>
                    <a:cubicBezTo>
                      <a:pt x="94" y="11"/>
                      <a:pt x="94" y="11"/>
                      <a:pt x="94" y="11"/>
                    </a:cubicBezTo>
                    <a:cubicBezTo>
                      <a:pt x="93" y="12"/>
                      <a:pt x="93" y="12"/>
                      <a:pt x="93" y="12"/>
                    </a:cubicBezTo>
                    <a:cubicBezTo>
                      <a:pt x="82" y="24"/>
                      <a:pt x="66" y="30"/>
                      <a:pt x="50" y="30"/>
                    </a:cubicBezTo>
                    <a:cubicBezTo>
                      <a:pt x="34" y="30"/>
                      <a:pt x="19" y="22"/>
                      <a:pt x="7" y="10"/>
                    </a:cubicBezTo>
                    <a:cubicBezTo>
                      <a:pt x="5" y="7"/>
                      <a:pt x="2" y="7"/>
                      <a:pt x="0" y="10"/>
                    </a:cubicBezTo>
                    <a:cubicBezTo>
                      <a:pt x="0" y="10"/>
                      <a:pt x="0" y="11"/>
                      <a:pt x="0" y="12"/>
                    </a:cubicBezTo>
                    <a:cubicBezTo>
                      <a:pt x="0" y="14"/>
                      <a:pt x="1" y="16"/>
                      <a:pt x="2" y="17"/>
                    </a:cubicBezTo>
                    <a:cubicBezTo>
                      <a:pt x="15" y="32"/>
                      <a:pt x="33" y="40"/>
                      <a:pt x="52" y="40"/>
                    </a:cubicBezTo>
                    <a:cubicBezTo>
                      <a:pt x="70" y="41"/>
                      <a:pt x="88" y="33"/>
                      <a:pt x="102" y="18"/>
                    </a:cubicBezTo>
                    <a:cubicBezTo>
                      <a:pt x="103" y="17"/>
                      <a:pt x="103" y="17"/>
                      <a:pt x="103" y="17"/>
                    </a:cubicBezTo>
                    <a:cubicBezTo>
                      <a:pt x="104" y="16"/>
                      <a:pt x="104" y="16"/>
                      <a:pt x="104" y="16"/>
                    </a:cubicBezTo>
                    <a:cubicBezTo>
                      <a:pt x="109" y="12"/>
                      <a:pt x="114" y="9"/>
                      <a:pt x="121" y="9"/>
                    </a:cubicBezTo>
                    <a:cubicBezTo>
                      <a:pt x="126" y="9"/>
                      <a:pt x="132" y="12"/>
                      <a:pt x="137" y="17"/>
                    </a:cubicBezTo>
                    <a:cubicBezTo>
                      <a:pt x="139" y="20"/>
                      <a:pt x="142" y="20"/>
                      <a:pt x="144" y="17"/>
                    </a:cubicBezTo>
                    <a:cubicBezTo>
                      <a:pt x="145" y="16"/>
                      <a:pt x="145" y="15"/>
                      <a:pt x="145" y="13"/>
                    </a:cubicBezTo>
                    <a:cubicBezTo>
                      <a:pt x="145" y="12"/>
                      <a:pt x="144" y="10"/>
                      <a:pt x="144" y="9"/>
                    </a:cubicBezTo>
                    <a:cubicBezTo>
                      <a:pt x="137" y="4"/>
                      <a:pt x="128" y="0"/>
                      <a:pt x="119" y="0"/>
                    </a:cubicBezTo>
                  </a:path>
                </a:pathLst>
              </a:custGeom>
              <a:solidFill>
                <a:srgbClr val="00A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56" name="Freeform 93">
                <a:extLst>
                  <a:ext uri="{FF2B5EF4-FFF2-40B4-BE49-F238E27FC236}">
                    <a16:creationId xmlns:a16="http://schemas.microsoft.com/office/drawing/2014/main" id="{2A3E3EAE-F5C5-494D-B3F3-EAAF5F7921A3}"/>
                  </a:ext>
                </a:extLst>
              </p:cNvPr>
              <p:cNvSpPr>
                <a:spLocks/>
              </p:cNvSpPr>
              <p:nvPr/>
            </p:nvSpPr>
            <p:spPr bwMode="auto">
              <a:xfrm>
                <a:off x="3805238" y="2973388"/>
                <a:ext cx="544513" cy="153988"/>
              </a:xfrm>
              <a:custGeom>
                <a:avLst/>
                <a:gdLst>
                  <a:gd name="T0" fmla="*/ 51 w 145"/>
                  <a:gd name="T1" fmla="*/ 30 h 41"/>
                  <a:gd name="T2" fmla="*/ 95 w 145"/>
                  <a:gd name="T3" fmla="*/ 11 h 41"/>
                  <a:gd name="T4" fmla="*/ 136 w 145"/>
                  <a:gd name="T5" fmla="*/ 31 h 41"/>
                  <a:gd name="T6" fmla="*/ 143 w 145"/>
                  <a:gd name="T7" fmla="*/ 31 h 41"/>
                  <a:gd name="T8" fmla="*/ 145 w 145"/>
                  <a:gd name="T9" fmla="*/ 27 h 41"/>
                  <a:gd name="T10" fmla="*/ 143 w 145"/>
                  <a:gd name="T11" fmla="*/ 23 h 41"/>
                  <a:gd name="T12" fmla="*/ 94 w 145"/>
                  <a:gd name="T13" fmla="*/ 0 h 41"/>
                  <a:gd name="T14" fmla="*/ 43 w 145"/>
                  <a:gd name="T15" fmla="*/ 22 h 41"/>
                  <a:gd name="T16" fmla="*/ 42 w 145"/>
                  <a:gd name="T17" fmla="*/ 23 h 41"/>
                  <a:gd name="T18" fmla="*/ 41 w 145"/>
                  <a:gd name="T19" fmla="*/ 24 h 41"/>
                  <a:gd name="T20" fmla="*/ 25 w 145"/>
                  <a:gd name="T21" fmla="*/ 31 h 41"/>
                  <a:gd name="T22" fmla="*/ 9 w 145"/>
                  <a:gd name="T23" fmla="*/ 23 h 41"/>
                  <a:gd name="T24" fmla="*/ 2 w 145"/>
                  <a:gd name="T25" fmla="*/ 23 h 41"/>
                  <a:gd name="T26" fmla="*/ 0 w 145"/>
                  <a:gd name="T27" fmla="*/ 27 h 41"/>
                  <a:gd name="T28" fmla="*/ 2 w 145"/>
                  <a:gd name="T29" fmla="*/ 31 h 41"/>
                  <a:gd name="T30" fmla="*/ 25 w 145"/>
                  <a:gd name="T31" fmla="*/ 41 h 41"/>
                  <a:gd name="T32" fmla="*/ 49 w 145"/>
                  <a:gd name="T33" fmla="*/ 32 h 41"/>
                  <a:gd name="T34" fmla="*/ 50 w 145"/>
                  <a:gd name="T35" fmla="*/ 31 h 41"/>
                  <a:gd name="T36" fmla="*/ 51 w 145"/>
                  <a:gd name="T37" fmla="*/ 3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5" h="41">
                    <a:moveTo>
                      <a:pt x="51" y="30"/>
                    </a:moveTo>
                    <a:cubicBezTo>
                      <a:pt x="63" y="17"/>
                      <a:pt x="79" y="11"/>
                      <a:pt x="95" y="11"/>
                    </a:cubicBezTo>
                    <a:cubicBezTo>
                      <a:pt x="110" y="11"/>
                      <a:pt x="125" y="19"/>
                      <a:pt x="136" y="31"/>
                    </a:cubicBezTo>
                    <a:cubicBezTo>
                      <a:pt x="139" y="34"/>
                      <a:pt x="142" y="34"/>
                      <a:pt x="143" y="31"/>
                    </a:cubicBezTo>
                    <a:cubicBezTo>
                      <a:pt x="144" y="30"/>
                      <a:pt x="145" y="29"/>
                      <a:pt x="145" y="27"/>
                    </a:cubicBezTo>
                    <a:cubicBezTo>
                      <a:pt x="145" y="26"/>
                      <a:pt x="144" y="24"/>
                      <a:pt x="143" y="23"/>
                    </a:cubicBezTo>
                    <a:cubicBezTo>
                      <a:pt x="130" y="8"/>
                      <a:pt x="112" y="0"/>
                      <a:pt x="94" y="0"/>
                    </a:cubicBezTo>
                    <a:cubicBezTo>
                      <a:pt x="75" y="0"/>
                      <a:pt x="57" y="7"/>
                      <a:pt x="43" y="22"/>
                    </a:cubicBezTo>
                    <a:cubicBezTo>
                      <a:pt x="42" y="23"/>
                      <a:pt x="42" y="23"/>
                      <a:pt x="42" y="23"/>
                    </a:cubicBezTo>
                    <a:cubicBezTo>
                      <a:pt x="41" y="24"/>
                      <a:pt x="41" y="24"/>
                      <a:pt x="41" y="24"/>
                    </a:cubicBezTo>
                    <a:cubicBezTo>
                      <a:pt x="37" y="28"/>
                      <a:pt x="32" y="31"/>
                      <a:pt x="25" y="31"/>
                    </a:cubicBezTo>
                    <a:cubicBezTo>
                      <a:pt x="19" y="31"/>
                      <a:pt x="14" y="28"/>
                      <a:pt x="9" y="23"/>
                    </a:cubicBezTo>
                    <a:cubicBezTo>
                      <a:pt x="6" y="20"/>
                      <a:pt x="3" y="20"/>
                      <a:pt x="2" y="23"/>
                    </a:cubicBezTo>
                    <a:cubicBezTo>
                      <a:pt x="1" y="24"/>
                      <a:pt x="0" y="25"/>
                      <a:pt x="0" y="27"/>
                    </a:cubicBezTo>
                    <a:cubicBezTo>
                      <a:pt x="0" y="28"/>
                      <a:pt x="1" y="30"/>
                      <a:pt x="2" y="31"/>
                    </a:cubicBezTo>
                    <a:cubicBezTo>
                      <a:pt x="8" y="38"/>
                      <a:pt x="17" y="41"/>
                      <a:pt x="25" y="41"/>
                    </a:cubicBezTo>
                    <a:cubicBezTo>
                      <a:pt x="35" y="41"/>
                      <a:pt x="42" y="39"/>
                      <a:pt x="49" y="32"/>
                    </a:cubicBezTo>
                    <a:cubicBezTo>
                      <a:pt x="50" y="31"/>
                      <a:pt x="50" y="31"/>
                      <a:pt x="50" y="31"/>
                    </a:cubicBezTo>
                    <a:lnTo>
                      <a:pt x="51" y="30"/>
                    </a:lnTo>
                    <a:close/>
                  </a:path>
                </a:pathLst>
              </a:custGeom>
              <a:solidFill>
                <a:srgbClr val="84D6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57" name="Freeform 94">
                <a:extLst>
                  <a:ext uri="{FF2B5EF4-FFF2-40B4-BE49-F238E27FC236}">
                    <a16:creationId xmlns:a16="http://schemas.microsoft.com/office/drawing/2014/main" id="{69CDA605-22BB-4240-AD2D-F61AFF6D5B80}"/>
                  </a:ext>
                </a:extLst>
              </p:cNvPr>
              <p:cNvSpPr>
                <a:spLocks/>
              </p:cNvSpPr>
              <p:nvPr/>
            </p:nvSpPr>
            <p:spPr bwMode="auto">
              <a:xfrm>
                <a:off x="3989388" y="3240088"/>
                <a:ext cx="184150" cy="131763"/>
              </a:xfrm>
              <a:custGeom>
                <a:avLst/>
                <a:gdLst>
                  <a:gd name="T0" fmla="*/ 46 w 49"/>
                  <a:gd name="T1" fmla="*/ 0 h 35"/>
                  <a:gd name="T2" fmla="*/ 37 w 49"/>
                  <a:gd name="T3" fmla="*/ 4 h 35"/>
                  <a:gd name="T4" fmla="*/ 36 w 49"/>
                  <a:gd name="T5" fmla="*/ 5 h 35"/>
                  <a:gd name="T6" fmla="*/ 4 w 49"/>
                  <a:gd name="T7" fmla="*/ 25 h 35"/>
                  <a:gd name="T8" fmla="*/ 0 w 49"/>
                  <a:gd name="T9" fmla="*/ 34 h 35"/>
                  <a:gd name="T10" fmla="*/ 0 w 49"/>
                  <a:gd name="T11" fmla="*/ 35 h 35"/>
                  <a:gd name="T12" fmla="*/ 5 w 49"/>
                  <a:gd name="T13" fmla="*/ 26 h 35"/>
                  <a:gd name="T14" fmla="*/ 37 w 49"/>
                  <a:gd name="T15" fmla="*/ 6 h 35"/>
                  <a:gd name="T16" fmla="*/ 38 w 49"/>
                  <a:gd name="T17" fmla="*/ 5 h 35"/>
                  <a:gd name="T18" fmla="*/ 46 w 49"/>
                  <a:gd name="T19" fmla="*/ 1 h 35"/>
                  <a:gd name="T20" fmla="*/ 48 w 49"/>
                  <a:gd name="T21" fmla="*/ 2 h 35"/>
                  <a:gd name="T22" fmla="*/ 49 w 49"/>
                  <a:gd name="T23" fmla="*/ 1 h 35"/>
                  <a:gd name="T24" fmla="*/ 46 w 49"/>
                  <a:gd name="T2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35">
                    <a:moveTo>
                      <a:pt x="46" y="0"/>
                    </a:moveTo>
                    <a:cubicBezTo>
                      <a:pt x="43" y="0"/>
                      <a:pt x="40" y="2"/>
                      <a:pt x="37" y="4"/>
                    </a:cubicBezTo>
                    <a:cubicBezTo>
                      <a:pt x="36" y="5"/>
                      <a:pt x="36" y="5"/>
                      <a:pt x="36" y="5"/>
                    </a:cubicBezTo>
                    <a:cubicBezTo>
                      <a:pt x="27" y="15"/>
                      <a:pt x="16" y="22"/>
                      <a:pt x="4" y="25"/>
                    </a:cubicBezTo>
                    <a:cubicBezTo>
                      <a:pt x="0" y="34"/>
                      <a:pt x="0" y="34"/>
                      <a:pt x="0" y="34"/>
                    </a:cubicBezTo>
                    <a:cubicBezTo>
                      <a:pt x="0" y="35"/>
                      <a:pt x="0" y="35"/>
                      <a:pt x="0" y="35"/>
                    </a:cubicBezTo>
                    <a:cubicBezTo>
                      <a:pt x="5" y="26"/>
                      <a:pt x="5" y="26"/>
                      <a:pt x="5" y="26"/>
                    </a:cubicBezTo>
                    <a:cubicBezTo>
                      <a:pt x="17" y="22"/>
                      <a:pt x="27" y="15"/>
                      <a:pt x="37" y="6"/>
                    </a:cubicBezTo>
                    <a:cubicBezTo>
                      <a:pt x="38" y="5"/>
                      <a:pt x="38" y="5"/>
                      <a:pt x="38" y="5"/>
                    </a:cubicBezTo>
                    <a:cubicBezTo>
                      <a:pt x="40" y="2"/>
                      <a:pt x="43" y="1"/>
                      <a:pt x="46" y="1"/>
                    </a:cubicBezTo>
                    <a:cubicBezTo>
                      <a:pt x="47" y="1"/>
                      <a:pt x="48" y="1"/>
                      <a:pt x="48" y="2"/>
                    </a:cubicBezTo>
                    <a:cubicBezTo>
                      <a:pt x="49" y="1"/>
                      <a:pt x="49" y="1"/>
                      <a:pt x="49" y="1"/>
                    </a:cubicBezTo>
                    <a:cubicBezTo>
                      <a:pt x="48" y="1"/>
                      <a:pt x="47" y="0"/>
                      <a:pt x="46"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58" name="Freeform 95">
                <a:extLst>
                  <a:ext uri="{FF2B5EF4-FFF2-40B4-BE49-F238E27FC236}">
                    <a16:creationId xmlns:a16="http://schemas.microsoft.com/office/drawing/2014/main" id="{6699BF87-CE2E-4779-97C8-594D91A5DC5E}"/>
                  </a:ext>
                </a:extLst>
              </p:cNvPr>
              <p:cNvSpPr>
                <a:spLocks/>
              </p:cNvSpPr>
              <p:nvPr/>
            </p:nvSpPr>
            <p:spPr bwMode="auto">
              <a:xfrm>
                <a:off x="3989388" y="3244851"/>
                <a:ext cx="180975" cy="153988"/>
              </a:xfrm>
              <a:custGeom>
                <a:avLst/>
                <a:gdLst>
                  <a:gd name="T0" fmla="*/ 46 w 48"/>
                  <a:gd name="T1" fmla="*/ 0 h 41"/>
                  <a:gd name="T2" fmla="*/ 38 w 48"/>
                  <a:gd name="T3" fmla="*/ 4 h 41"/>
                  <a:gd name="T4" fmla="*/ 37 w 48"/>
                  <a:gd name="T5" fmla="*/ 5 h 41"/>
                  <a:gd name="T6" fmla="*/ 5 w 48"/>
                  <a:gd name="T7" fmla="*/ 25 h 41"/>
                  <a:gd name="T8" fmla="*/ 0 w 48"/>
                  <a:gd name="T9" fmla="*/ 34 h 41"/>
                  <a:gd name="T10" fmla="*/ 8 w 48"/>
                  <a:gd name="T11" fmla="*/ 41 h 41"/>
                  <a:gd name="T12" fmla="*/ 48 w 48"/>
                  <a:gd name="T13" fmla="*/ 1 h 41"/>
                  <a:gd name="T14" fmla="*/ 46 w 48"/>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41">
                    <a:moveTo>
                      <a:pt x="46" y="0"/>
                    </a:moveTo>
                    <a:cubicBezTo>
                      <a:pt x="43" y="0"/>
                      <a:pt x="40" y="1"/>
                      <a:pt x="38" y="4"/>
                    </a:cubicBezTo>
                    <a:cubicBezTo>
                      <a:pt x="37" y="5"/>
                      <a:pt x="37" y="5"/>
                      <a:pt x="37" y="5"/>
                    </a:cubicBezTo>
                    <a:cubicBezTo>
                      <a:pt x="27" y="14"/>
                      <a:pt x="17" y="21"/>
                      <a:pt x="5" y="25"/>
                    </a:cubicBezTo>
                    <a:cubicBezTo>
                      <a:pt x="0" y="34"/>
                      <a:pt x="0" y="34"/>
                      <a:pt x="0" y="34"/>
                    </a:cubicBezTo>
                    <a:cubicBezTo>
                      <a:pt x="8" y="41"/>
                      <a:pt x="8" y="41"/>
                      <a:pt x="8" y="41"/>
                    </a:cubicBezTo>
                    <a:cubicBezTo>
                      <a:pt x="48" y="1"/>
                      <a:pt x="48" y="1"/>
                      <a:pt x="48" y="1"/>
                    </a:cubicBezTo>
                    <a:cubicBezTo>
                      <a:pt x="48" y="0"/>
                      <a:pt x="47" y="0"/>
                      <a:pt x="46" y="0"/>
                    </a:cubicBezTo>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59" name="Freeform 96">
                <a:extLst>
                  <a:ext uri="{FF2B5EF4-FFF2-40B4-BE49-F238E27FC236}">
                    <a16:creationId xmlns:a16="http://schemas.microsoft.com/office/drawing/2014/main" id="{F4020D8D-27FD-4673-98EB-876AFCE8629C}"/>
                  </a:ext>
                </a:extLst>
              </p:cNvPr>
              <p:cNvSpPr>
                <a:spLocks noEditPoints="1"/>
              </p:cNvSpPr>
              <p:nvPr/>
            </p:nvSpPr>
            <p:spPr bwMode="auto">
              <a:xfrm>
                <a:off x="3978275" y="2781301"/>
                <a:ext cx="555625" cy="255588"/>
              </a:xfrm>
              <a:custGeom>
                <a:avLst/>
                <a:gdLst>
                  <a:gd name="T0" fmla="*/ 48 w 148"/>
                  <a:gd name="T1" fmla="*/ 42 h 68"/>
                  <a:gd name="T2" fmla="*/ 9 w 148"/>
                  <a:gd name="T3" fmla="*/ 52 h 68"/>
                  <a:gd name="T4" fmla="*/ 9 w 148"/>
                  <a:gd name="T5" fmla="*/ 52 h 68"/>
                  <a:gd name="T6" fmla="*/ 49 w 148"/>
                  <a:gd name="T7" fmla="*/ 42 h 68"/>
                  <a:gd name="T8" fmla="*/ 100 w 148"/>
                  <a:gd name="T9" fmla="*/ 63 h 68"/>
                  <a:gd name="T10" fmla="*/ 105 w 148"/>
                  <a:gd name="T11" fmla="*/ 68 h 68"/>
                  <a:gd name="T12" fmla="*/ 99 w 148"/>
                  <a:gd name="T13" fmla="*/ 63 h 68"/>
                  <a:gd name="T14" fmla="*/ 48 w 148"/>
                  <a:gd name="T15" fmla="*/ 42 h 68"/>
                  <a:gd name="T16" fmla="*/ 89 w 148"/>
                  <a:gd name="T17" fmla="*/ 0 h 68"/>
                  <a:gd name="T18" fmla="*/ 66 w 148"/>
                  <a:gd name="T19" fmla="*/ 0 h 68"/>
                  <a:gd name="T20" fmla="*/ 65 w 148"/>
                  <a:gd name="T21" fmla="*/ 3 h 68"/>
                  <a:gd name="T22" fmla="*/ 58 w 148"/>
                  <a:gd name="T23" fmla="*/ 26 h 68"/>
                  <a:gd name="T24" fmla="*/ 43 w 148"/>
                  <a:gd name="T25" fmla="*/ 32 h 68"/>
                  <a:gd name="T26" fmla="*/ 16 w 148"/>
                  <a:gd name="T27" fmla="*/ 21 h 68"/>
                  <a:gd name="T28" fmla="*/ 0 w 148"/>
                  <a:gd name="T29" fmla="*/ 36 h 68"/>
                  <a:gd name="T30" fmla="*/ 16 w 148"/>
                  <a:gd name="T31" fmla="*/ 21 h 68"/>
                  <a:gd name="T32" fmla="*/ 43 w 148"/>
                  <a:gd name="T33" fmla="*/ 32 h 68"/>
                  <a:gd name="T34" fmla="*/ 58 w 148"/>
                  <a:gd name="T35" fmla="*/ 26 h 68"/>
                  <a:gd name="T36" fmla="*/ 65 w 148"/>
                  <a:gd name="T37" fmla="*/ 3 h 68"/>
                  <a:gd name="T38" fmla="*/ 66 w 148"/>
                  <a:gd name="T39" fmla="*/ 0 h 68"/>
                  <a:gd name="T40" fmla="*/ 89 w 148"/>
                  <a:gd name="T41" fmla="*/ 0 h 68"/>
                  <a:gd name="T42" fmla="*/ 99 w 148"/>
                  <a:gd name="T43" fmla="*/ 26 h 68"/>
                  <a:gd name="T44" fmla="*/ 114 w 148"/>
                  <a:gd name="T45" fmla="*/ 32 h 68"/>
                  <a:gd name="T46" fmla="*/ 137 w 148"/>
                  <a:gd name="T47" fmla="*/ 21 h 68"/>
                  <a:gd name="T48" fmla="*/ 140 w 148"/>
                  <a:gd name="T49" fmla="*/ 20 h 68"/>
                  <a:gd name="T50" fmla="*/ 148 w 148"/>
                  <a:gd name="T51" fmla="*/ 28 h 68"/>
                  <a:gd name="T52" fmla="*/ 139 w 148"/>
                  <a:gd name="T53" fmla="*/ 19 h 68"/>
                  <a:gd name="T54" fmla="*/ 136 w 148"/>
                  <a:gd name="T55" fmla="*/ 21 h 68"/>
                  <a:gd name="T56" fmla="*/ 114 w 148"/>
                  <a:gd name="T57" fmla="*/ 32 h 68"/>
                  <a:gd name="T58" fmla="*/ 99 w 148"/>
                  <a:gd name="T59" fmla="*/ 26 h 68"/>
                  <a:gd name="T60" fmla="*/ 89 w 148"/>
                  <a:gd name="T6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8" h="68">
                    <a:moveTo>
                      <a:pt x="48" y="42"/>
                    </a:moveTo>
                    <a:cubicBezTo>
                      <a:pt x="34" y="42"/>
                      <a:pt x="21" y="45"/>
                      <a:pt x="9" y="52"/>
                    </a:cubicBezTo>
                    <a:cubicBezTo>
                      <a:pt x="9" y="52"/>
                      <a:pt x="9" y="52"/>
                      <a:pt x="9" y="52"/>
                    </a:cubicBezTo>
                    <a:cubicBezTo>
                      <a:pt x="22" y="45"/>
                      <a:pt x="35" y="42"/>
                      <a:pt x="49" y="42"/>
                    </a:cubicBezTo>
                    <a:cubicBezTo>
                      <a:pt x="68" y="43"/>
                      <a:pt x="86" y="50"/>
                      <a:pt x="100" y="63"/>
                    </a:cubicBezTo>
                    <a:cubicBezTo>
                      <a:pt x="102" y="65"/>
                      <a:pt x="103" y="66"/>
                      <a:pt x="105" y="68"/>
                    </a:cubicBezTo>
                    <a:cubicBezTo>
                      <a:pt x="103" y="66"/>
                      <a:pt x="101" y="64"/>
                      <a:pt x="99" y="63"/>
                    </a:cubicBezTo>
                    <a:cubicBezTo>
                      <a:pt x="85" y="50"/>
                      <a:pt x="67" y="43"/>
                      <a:pt x="48" y="42"/>
                    </a:cubicBezTo>
                    <a:moveTo>
                      <a:pt x="89" y="0"/>
                    </a:moveTo>
                    <a:cubicBezTo>
                      <a:pt x="66" y="0"/>
                      <a:pt x="66" y="0"/>
                      <a:pt x="66" y="0"/>
                    </a:cubicBezTo>
                    <a:cubicBezTo>
                      <a:pt x="65" y="3"/>
                      <a:pt x="65" y="3"/>
                      <a:pt x="65" y="3"/>
                    </a:cubicBezTo>
                    <a:cubicBezTo>
                      <a:pt x="58" y="26"/>
                      <a:pt x="58" y="26"/>
                      <a:pt x="58" y="26"/>
                    </a:cubicBezTo>
                    <a:cubicBezTo>
                      <a:pt x="43" y="32"/>
                      <a:pt x="43" y="32"/>
                      <a:pt x="43" y="32"/>
                    </a:cubicBezTo>
                    <a:cubicBezTo>
                      <a:pt x="16" y="21"/>
                      <a:pt x="16" y="21"/>
                      <a:pt x="16" y="21"/>
                    </a:cubicBezTo>
                    <a:cubicBezTo>
                      <a:pt x="0" y="36"/>
                      <a:pt x="0" y="36"/>
                      <a:pt x="0" y="36"/>
                    </a:cubicBezTo>
                    <a:cubicBezTo>
                      <a:pt x="16" y="21"/>
                      <a:pt x="16" y="21"/>
                      <a:pt x="16" y="21"/>
                    </a:cubicBezTo>
                    <a:cubicBezTo>
                      <a:pt x="43" y="32"/>
                      <a:pt x="43" y="32"/>
                      <a:pt x="43" y="32"/>
                    </a:cubicBezTo>
                    <a:cubicBezTo>
                      <a:pt x="58" y="26"/>
                      <a:pt x="58" y="26"/>
                      <a:pt x="58" y="26"/>
                    </a:cubicBezTo>
                    <a:cubicBezTo>
                      <a:pt x="65" y="3"/>
                      <a:pt x="65" y="3"/>
                      <a:pt x="65" y="3"/>
                    </a:cubicBezTo>
                    <a:cubicBezTo>
                      <a:pt x="66" y="0"/>
                      <a:pt x="66" y="0"/>
                      <a:pt x="66" y="0"/>
                    </a:cubicBezTo>
                    <a:cubicBezTo>
                      <a:pt x="89" y="0"/>
                      <a:pt x="89" y="0"/>
                      <a:pt x="89" y="0"/>
                    </a:cubicBezTo>
                    <a:cubicBezTo>
                      <a:pt x="99" y="26"/>
                      <a:pt x="99" y="26"/>
                      <a:pt x="99" y="26"/>
                    </a:cubicBezTo>
                    <a:cubicBezTo>
                      <a:pt x="114" y="32"/>
                      <a:pt x="114" y="32"/>
                      <a:pt x="114" y="32"/>
                    </a:cubicBezTo>
                    <a:cubicBezTo>
                      <a:pt x="137" y="21"/>
                      <a:pt x="137" y="21"/>
                      <a:pt x="137" y="21"/>
                    </a:cubicBezTo>
                    <a:cubicBezTo>
                      <a:pt x="140" y="20"/>
                      <a:pt x="140" y="20"/>
                      <a:pt x="140" y="20"/>
                    </a:cubicBezTo>
                    <a:cubicBezTo>
                      <a:pt x="148" y="28"/>
                      <a:pt x="148" y="28"/>
                      <a:pt x="148" y="28"/>
                    </a:cubicBezTo>
                    <a:cubicBezTo>
                      <a:pt x="139" y="19"/>
                      <a:pt x="139" y="19"/>
                      <a:pt x="139" y="19"/>
                    </a:cubicBezTo>
                    <a:cubicBezTo>
                      <a:pt x="136" y="21"/>
                      <a:pt x="136" y="21"/>
                      <a:pt x="136" y="21"/>
                    </a:cubicBezTo>
                    <a:cubicBezTo>
                      <a:pt x="114" y="32"/>
                      <a:pt x="114" y="32"/>
                      <a:pt x="114" y="32"/>
                    </a:cubicBezTo>
                    <a:cubicBezTo>
                      <a:pt x="99" y="26"/>
                      <a:pt x="99" y="26"/>
                      <a:pt x="99" y="26"/>
                    </a:cubicBezTo>
                    <a:cubicBezTo>
                      <a:pt x="89" y="0"/>
                      <a:pt x="89" y="0"/>
                      <a:pt x="89"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60" name="Freeform 97">
                <a:extLst>
                  <a:ext uri="{FF2B5EF4-FFF2-40B4-BE49-F238E27FC236}">
                    <a16:creationId xmlns:a16="http://schemas.microsoft.com/office/drawing/2014/main" id="{2CFF1FEA-A8B0-49F5-A6A0-C0021CC5E8DC}"/>
                  </a:ext>
                </a:extLst>
              </p:cNvPr>
              <p:cNvSpPr>
                <a:spLocks/>
              </p:cNvSpPr>
              <p:nvPr/>
            </p:nvSpPr>
            <p:spPr bwMode="auto">
              <a:xfrm>
                <a:off x="3978275" y="2781301"/>
                <a:ext cx="555625" cy="258763"/>
              </a:xfrm>
              <a:custGeom>
                <a:avLst/>
                <a:gdLst>
                  <a:gd name="T0" fmla="*/ 89 w 148"/>
                  <a:gd name="T1" fmla="*/ 0 h 69"/>
                  <a:gd name="T2" fmla="*/ 66 w 148"/>
                  <a:gd name="T3" fmla="*/ 0 h 69"/>
                  <a:gd name="T4" fmla="*/ 65 w 148"/>
                  <a:gd name="T5" fmla="*/ 3 h 69"/>
                  <a:gd name="T6" fmla="*/ 58 w 148"/>
                  <a:gd name="T7" fmla="*/ 26 h 69"/>
                  <a:gd name="T8" fmla="*/ 43 w 148"/>
                  <a:gd name="T9" fmla="*/ 32 h 69"/>
                  <a:gd name="T10" fmla="*/ 16 w 148"/>
                  <a:gd name="T11" fmla="*/ 21 h 69"/>
                  <a:gd name="T12" fmla="*/ 0 w 148"/>
                  <a:gd name="T13" fmla="*/ 36 h 69"/>
                  <a:gd name="T14" fmla="*/ 2 w 148"/>
                  <a:gd name="T15" fmla="*/ 39 h 69"/>
                  <a:gd name="T16" fmla="*/ 9 w 148"/>
                  <a:gd name="T17" fmla="*/ 52 h 69"/>
                  <a:gd name="T18" fmla="*/ 48 w 148"/>
                  <a:gd name="T19" fmla="*/ 42 h 69"/>
                  <a:gd name="T20" fmla="*/ 99 w 148"/>
                  <a:gd name="T21" fmla="*/ 63 h 69"/>
                  <a:gd name="T22" fmla="*/ 105 w 148"/>
                  <a:gd name="T23" fmla="*/ 68 h 69"/>
                  <a:gd name="T24" fmla="*/ 107 w 148"/>
                  <a:gd name="T25" fmla="*/ 69 h 69"/>
                  <a:gd name="T26" fmla="*/ 148 w 148"/>
                  <a:gd name="T27" fmla="*/ 28 h 69"/>
                  <a:gd name="T28" fmla="*/ 140 w 148"/>
                  <a:gd name="T29" fmla="*/ 20 h 69"/>
                  <a:gd name="T30" fmla="*/ 137 w 148"/>
                  <a:gd name="T31" fmla="*/ 21 h 69"/>
                  <a:gd name="T32" fmla="*/ 114 w 148"/>
                  <a:gd name="T33" fmla="*/ 32 h 69"/>
                  <a:gd name="T34" fmla="*/ 99 w 148"/>
                  <a:gd name="T35" fmla="*/ 26 h 69"/>
                  <a:gd name="T36" fmla="*/ 89 w 148"/>
                  <a:gd name="T3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8" h="69">
                    <a:moveTo>
                      <a:pt x="89" y="0"/>
                    </a:moveTo>
                    <a:cubicBezTo>
                      <a:pt x="66" y="0"/>
                      <a:pt x="66" y="0"/>
                      <a:pt x="66" y="0"/>
                    </a:cubicBezTo>
                    <a:cubicBezTo>
                      <a:pt x="65" y="3"/>
                      <a:pt x="65" y="3"/>
                      <a:pt x="65" y="3"/>
                    </a:cubicBezTo>
                    <a:cubicBezTo>
                      <a:pt x="58" y="26"/>
                      <a:pt x="58" y="26"/>
                      <a:pt x="58" y="26"/>
                    </a:cubicBezTo>
                    <a:cubicBezTo>
                      <a:pt x="43" y="32"/>
                      <a:pt x="43" y="32"/>
                      <a:pt x="43" y="32"/>
                    </a:cubicBezTo>
                    <a:cubicBezTo>
                      <a:pt x="16" y="21"/>
                      <a:pt x="16" y="21"/>
                      <a:pt x="16" y="21"/>
                    </a:cubicBezTo>
                    <a:cubicBezTo>
                      <a:pt x="0" y="36"/>
                      <a:pt x="0" y="36"/>
                      <a:pt x="0" y="36"/>
                    </a:cubicBezTo>
                    <a:cubicBezTo>
                      <a:pt x="2" y="39"/>
                      <a:pt x="2" y="39"/>
                      <a:pt x="2" y="39"/>
                    </a:cubicBezTo>
                    <a:cubicBezTo>
                      <a:pt x="9" y="52"/>
                      <a:pt x="9" y="52"/>
                      <a:pt x="9" y="52"/>
                    </a:cubicBezTo>
                    <a:cubicBezTo>
                      <a:pt x="21" y="45"/>
                      <a:pt x="34" y="42"/>
                      <a:pt x="48" y="42"/>
                    </a:cubicBezTo>
                    <a:cubicBezTo>
                      <a:pt x="67" y="43"/>
                      <a:pt x="85" y="50"/>
                      <a:pt x="99" y="63"/>
                    </a:cubicBezTo>
                    <a:cubicBezTo>
                      <a:pt x="101" y="64"/>
                      <a:pt x="103" y="66"/>
                      <a:pt x="105" y="68"/>
                    </a:cubicBezTo>
                    <a:cubicBezTo>
                      <a:pt x="106" y="68"/>
                      <a:pt x="106" y="68"/>
                      <a:pt x="107" y="69"/>
                    </a:cubicBezTo>
                    <a:cubicBezTo>
                      <a:pt x="148" y="28"/>
                      <a:pt x="148" y="28"/>
                      <a:pt x="148" y="28"/>
                    </a:cubicBezTo>
                    <a:cubicBezTo>
                      <a:pt x="140" y="20"/>
                      <a:pt x="140" y="20"/>
                      <a:pt x="140" y="20"/>
                    </a:cubicBezTo>
                    <a:cubicBezTo>
                      <a:pt x="137" y="21"/>
                      <a:pt x="137" y="21"/>
                      <a:pt x="137" y="21"/>
                    </a:cubicBezTo>
                    <a:cubicBezTo>
                      <a:pt x="114" y="32"/>
                      <a:pt x="114" y="32"/>
                      <a:pt x="114" y="32"/>
                    </a:cubicBezTo>
                    <a:cubicBezTo>
                      <a:pt x="99" y="26"/>
                      <a:pt x="99" y="26"/>
                      <a:pt x="99" y="26"/>
                    </a:cubicBezTo>
                    <a:cubicBezTo>
                      <a:pt x="89" y="0"/>
                      <a:pt x="89" y="0"/>
                      <a:pt x="89" y="0"/>
                    </a:cubicBezTo>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grpSp>
        <p:sp>
          <p:nvSpPr>
            <p:cNvPr id="12" name="Rectangle: Rounded Corners 11">
              <a:extLst>
                <a:ext uri="{FF2B5EF4-FFF2-40B4-BE49-F238E27FC236}">
                  <a16:creationId xmlns:a16="http://schemas.microsoft.com/office/drawing/2014/main" id="{7739439F-BDB0-4CEC-992E-8D5514A0F7E9}"/>
                </a:ext>
              </a:extLst>
            </p:cNvPr>
            <p:cNvSpPr/>
            <p:nvPr/>
          </p:nvSpPr>
          <p:spPr bwMode="auto">
            <a:xfrm>
              <a:off x="2911880" y="2622692"/>
              <a:ext cx="1550502" cy="974190"/>
            </a:xfrm>
            <a:prstGeom prst="roundRect">
              <a:avLst>
                <a:gd name="adj" fmla="val 50000"/>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4425" tIns="107540" rIns="134425" bIns="107540" numCol="1" spcCol="0" rtlCol="0" fromWordArt="0" anchor="t" anchorCtr="0" forceAA="0" compatLnSpc="1">
              <a:prstTxWarp prst="textNoShape">
                <a:avLst/>
              </a:prstTxWarp>
              <a:noAutofit/>
            </a:bodyPr>
            <a:lstStyle/>
            <a:p>
              <a:pPr algn="ctr" defTabSz="685383" fontAlgn="base">
                <a:lnSpc>
                  <a:spcPct val="90000"/>
                </a:lnSpc>
                <a:spcBef>
                  <a:spcPct val="0"/>
                </a:spcBef>
                <a:spcAft>
                  <a:spcPct val="0"/>
                </a:spcAft>
                <a:defRPr/>
              </a:pPr>
              <a:endParaRPr lang="en-US" sz="1765"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3" name="Group 12">
              <a:extLst>
                <a:ext uri="{FF2B5EF4-FFF2-40B4-BE49-F238E27FC236}">
                  <a16:creationId xmlns:a16="http://schemas.microsoft.com/office/drawing/2014/main" id="{23040F89-7435-4253-BD35-A4C1F7D06340}"/>
                </a:ext>
              </a:extLst>
            </p:cNvPr>
            <p:cNvGrpSpPr/>
            <p:nvPr/>
          </p:nvGrpSpPr>
          <p:grpSpPr>
            <a:xfrm>
              <a:off x="2915340" y="2507238"/>
              <a:ext cx="452260" cy="417074"/>
              <a:chOff x="7989965" y="5173839"/>
              <a:chExt cx="308230" cy="284249"/>
            </a:xfrm>
          </p:grpSpPr>
          <p:sp>
            <p:nvSpPr>
              <p:cNvPr id="46" name="Rectangle 45">
                <a:extLst>
                  <a:ext uri="{FF2B5EF4-FFF2-40B4-BE49-F238E27FC236}">
                    <a16:creationId xmlns:a16="http://schemas.microsoft.com/office/drawing/2014/main" id="{DC7110A1-6119-4540-8713-43FFBB921355}"/>
                  </a:ext>
                </a:extLst>
              </p:cNvPr>
              <p:cNvSpPr/>
              <p:nvPr/>
            </p:nvSpPr>
            <p:spPr bwMode="auto">
              <a:xfrm rot="2791835">
                <a:off x="8049962" y="5214759"/>
                <a:ext cx="187231" cy="194497"/>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25" tIns="107540" rIns="134425" bIns="107540" numCol="1" spcCol="0" rtlCol="0" fromWordArt="0" anchor="t" anchorCtr="0" forceAA="0" compatLnSpc="1">
                <a:prstTxWarp prst="textNoShape">
                  <a:avLst/>
                </a:prstTxWarp>
                <a:noAutofit/>
              </a:bodyPr>
              <a:lstStyle/>
              <a:p>
                <a:pPr algn="ctr" defTabSz="685383" fontAlgn="base">
                  <a:lnSpc>
                    <a:spcPct val="90000"/>
                  </a:lnSpc>
                  <a:spcBef>
                    <a:spcPct val="0"/>
                  </a:spcBef>
                  <a:spcAft>
                    <a:spcPct val="0"/>
                  </a:spcAft>
                  <a:defRPr/>
                </a:pPr>
                <a:endParaRPr lang="en-US" sz="1765"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47" name="Group 46">
                <a:extLst>
                  <a:ext uri="{FF2B5EF4-FFF2-40B4-BE49-F238E27FC236}">
                    <a16:creationId xmlns:a16="http://schemas.microsoft.com/office/drawing/2014/main" id="{C5E8888B-D9FF-4947-BC78-FAACF20AC896}"/>
                  </a:ext>
                </a:extLst>
              </p:cNvPr>
              <p:cNvGrpSpPr/>
              <p:nvPr/>
            </p:nvGrpSpPr>
            <p:grpSpPr>
              <a:xfrm>
                <a:off x="7989965" y="5173839"/>
                <a:ext cx="308230" cy="284249"/>
                <a:chOff x="7875624" y="5410159"/>
                <a:chExt cx="308230" cy="284249"/>
              </a:xfrm>
            </p:grpSpPr>
            <p:sp>
              <p:nvSpPr>
                <p:cNvPr id="48" name="Freeform 17">
                  <a:extLst>
                    <a:ext uri="{FF2B5EF4-FFF2-40B4-BE49-F238E27FC236}">
                      <a16:creationId xmlns:a16="http://schemas.microsoft.com/office/drawing/2014/main" id="{09347CCE-BEE5-4231-9E5C-A6E87ADFF394}"/>
                    </a:ext>
                  </a:extLst>
                </p:cNvPr>
                <p:cNvSpPr>
                  <a:spLocks/>
                </p:cNvSpPr>
                <p:nvPr/>
              </p:nvSpPr>
              <p:spPr bwMode="auto">
                <a:xfrm>
                  <a:off x="7960264" y="5410159"/>
                  <a:ext cx="145298" cy="284249"/>
                </a:xfrm>
                <a:custGeom>
                  <a:avLst/>
                  <a:gdLst>
                    <a:gd name="T0" fmla="*/ 204 w 206"/>
                    <a:gd name="T1" fmla="*/ 0 h 403"/>
                    <a:gd name="T2" fmla="*/ 71 w 206"/>
                    <a:gd name="T3" fmla="*/ 0 h 403"/>
                    <a:gd name="T4" fmla="*/ 0 w 206"/>
                    <a:gd name="T5" fmla="*/ 201 h 403"/>
                    <a:gd name="T6" fmla="*/ 88 w 206"/>
                    <a:gd name="T7" fmla="*/ 204 h 403"/>
                    <a:gd name="T8" fmla="*/ 19 w 206"/>
                    <a:gd name="T9" fmla="*/ 403 h 403"/>
                    <a:gd name="T10" fmla="*/ 206 w 206"/>
                    <a:gd name="T11" fmla="*/ 135 h 403"/>
                    <a:gd name="T12" fmla="*/ 116 w 206"/>
                    <a:gd name="T13" fmla="*/ 135 h 403"/>
                    <a:gd name="T14" fmla="*/ 204 w 206"/>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3">
                      <a:moveTo>
                        <a:pt x="204" y="0"/>
                      </a:moveTo>
                      <a:lnTo>
                        <a:pt x="71" y="0"/>
                      </a:lnTo>
                      <a:lnTo>
                        <a:pt x="0" y="201"/>
                      </a:lnTo>
                      <a:lnTo>
                        <a:pt x="88" y="204"/>
                      </a:lnTo>
                      <a:lnTo>
                        <a:pt x="19" y="403"/>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662" kern="0">
                    <a:solidFill>
                      <a:sysClr val="windowText" lastClr="000000"/>
                    </a:solidFill>
                    <a:latin typeface="Calibri" panose="020F0502020204030204"/>
                  </a:endParaRPr>
                </a:p>
              </p:txBody>
            </p:sp>
            <p:grpSp>
              <p:nvGrpSpPr>
                <p:cNvPr id="49" name="Group 48">
                  <a:extLst>
                    <a:ext uri="{FF2B5EF4-FFF2-40B4-BE49-F238E27FC236}">
                      <a16:creationId xmlns:a16="http://schemas.microsoft.com/office/drawing/2014/main" id="{7B969CA2-F1B1-4373-9535-6C90F8B63835}"/>
                    </a:ext>
                  </a:extLst>
                </p:cNvPr>
                <p:cNvGrpSpPr/>
                <p:nvPr/>
              </p:nvGrpSpPr>
              <p:grpSpPr>
                <a:xfrm>
                  <a:off x="7875624" y="5410159"/>
                  <a:ext cx="308230" cy="284249"/>
                  <a:chOff x="7875624" y="5410159"/>
                  <a:chExt cx="308230" cy="284249"/>
                </a:xfrm>
              </p:grpSpPr>
              <p:sp>
                <p:nvSpPr>
                  <p:cNvPr id="50" name="Freeform 15">
                    <a:extLst>
                      <a:ext uri="{FF2B5EF4-FFF2-40B4-BE49-F238E27FC236}">
                        <a16:creationId xmlns:a16="http://schemas.microsoft.com/office/drawing/2014/main" id="{09049A29-E853-4DDC-8C71-91901F974933}"/>
                      </a:ext>
                    </a:extLst>
                  </p:cNvPr>
                  <p:cNvSpPr>
                    <a:spLocks/>
                  </p:cNvSpPr>
                  <p:nvPr/>
                </p:nvSpPr>
                <p:spPr bwMode="auto">
                  <a:xfrm>
                    <a:off x="8084402" y="5461648"/>
                    <a:ext cx="99452" cy="177743"/>
                  </a:xfrm>
                  <a:custGeom>
                    <a:avLst/>
                    <a:gdLst>
                      <a:gd name="T0" fmla="*/ 58 w 60"/>
                      <a:gd name="T1" fmla="*/ 55 h 106"/>
                      <a:gd name="T2" fmla="*/ 58 w 60"/>
                      <a:gd name="T3" fmla="*/ 49 h 106"/>
                      <a:gd name="T4" fmla="*/ 49 w 60"/>
                      <a:gd name="T5" fmla="*/ 40 h 106"/>
                      <a:gd name="T6" fmla="*/ 9 w 60"/>
                      <a:gd name="T7" fmla="*/ 1 h 106"/>
                      <a:gd name="T8" fmla="*/ 3 w 60"/>
                      <a:gd name="T9" fmla="*/ 1 h 106"/>
                      <a:gd name="T10" fmla="*/ 3 w 60"/>
                      <a:gd name="T11" fmla="*/ 8 h 106"/>
                      <a:gd name="T12" fmla="*/ 45 w 60"/>
                      <a:gd name="T13" fmla="*/ 49 h 106"/>
                      <a:gd name="T14" fmla="*/ 45 w 60"/>
                      <a:gd name="T15" fmla="*/ 55 h 106"/>
                      <a:gd name="T16" fmla="*/ 2 w 60"/>
                      <a:gd name="T17" fmla="*/ 97 h 106"/>
                      <a:gd name="T18" fmla="*/ 2 w 60"/>
                      <a:gd name="T19" fmla="*/ 104 h 106"/>
                      <a:gd name="T20" fmla="*/ 9 w 60"/>
                      <a:gd name="T21" fmla="*/ 104 h 106"/>
                      <a:gd name="T22" fmla="*/ 48 w 60"/>
                      <a:gd name="T23" fmla="*/ 65 h 106"/>
                      <a:gd name="T24" fmla="*/ 48 w 60"/>
                      <a:gd name="T25" fmla="*/ 65 h 106"/>
                      <a:gd name="T26" fmla="*/ 58 w 60"/>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5"/>
                        </a:moveTo>
                        <a:cubicBezTo>
                          <a:pt x="60" y="53"/>
                          <a:pt x="59" y="50"/>
                          <a:pt x="58" y="49"/>
                        </a:cubicBezTo>
                        <a:cubicBezTo>
                          <a:pt x="49" y="40"/>
                          <a:pt x="49" y="40"/>
                          <a:pt x="49" y="40"/>
                        </a:cubicBezTo>
                        <a:cubicBezTo>
                          <a:pt x="9" y="1"/>
                          <a:pt x="9" y="1"/>
                          <a:pt x="9" y="1"/>
                        </a:cubicBezTo>
                        <a:cubicBezTo>
                          <a:pt x="8" y="0"/>
                          <a:pt x="5" y="0"/>
                          <a:pt x="3" y="1"/>
                        </a:cubicBezTo>
                        <a:cubicBezTo>
                          <a:pt x="1" y="3"/>
                          <a:pt x="1" y="6"/>
                          <a:pt x="3" y="8"/>
                        </a:cubicBezTo>
                        <a:cubicBezTo>
                          <a:pt x="45" y="49"/>
                          <a:pt x="45" y="49"/>
                          <a:pt x="45" y="49"/>
                        </a:cubicBezTo>
                        <a:cubicBezTo>
                          <a:pt x="46" y="50"/>
                          <a:pt x="46" y="53"/>
                          <a:pt x="45" y="55"/>
                        </a:cubicBezTo>
                        <a:cubicBezTo>
                          <a:pt x="2" y="97"/>
                          <a:pt x="2" y="97"/>
                          <a:pt x="2" y="97"/>
                        </a:cubicBezTo>
                        <a:cubicBezTo>
                          <a:pt x="0" y="99"/>
                          <a:pt x="0" y="102"/>
                          <a:pt x="2" y="104"/>
                        </a:cubicBezTo>
                        <a:cubicBezTo>
                          <a:pt x="4" y="106"/>
                          <a:pt x="7" y="105"/>
                          <a:pt x="9" y="104"/>
                        </a:cubicBezTo>
                        <a:cubicBezTo>
                          <a:pt x="48" y="65"/>
                          <a:pt x="48" y="65"/>
                          <a:pt x="48" y="65"/>
                        </a:cubicBezTo>
                        <a:cubicBezTo>
                          <a:pt x="48" y="65"/>
                          <a:pt x="48" y="65"/>
                          <a:pt x="48" y="65"/>
                        </a:cubicBezTo>
                        <a:lnTo>
                          <a:pt x="58" y="55"/>
                        </a:lnTo>
                        <a:close/>
                      </a:path>
                    </a:pathLst>
                  </a:custGeom>
                  <a:solidFill>
                    <a:schemeClr val="accent3"/>
                  </a:solidFill>
                  <a:ln>
                    <a:noFill/>
                  </a:ln>
                  <a:extLst/>
                </p:spPr>
                <p:txBody>
                  <a:bodyPr vert="horz" wrap="square" lIns="67213" tIns="33606" rIns="67213" bIns="33606" numCol="1" anchor="t" anchorCtr="0" compatLnSpc="1">
                    <a:prstTxWarp prst="textNoShape">
                      <a:avLst/>
                    </a:prstTxWarp>
                  </a:bodyPr>
                  <a:lstStyle/>
                  <a:p>
                    <a:pPr defTabSz="672100">
                      <a:defRPr/>
                    </a:pPr>
                    <a:endParaRPr lang="en-US" sz="662" kern="0">
                      <a:solidFill>
                        <a:sysClr val="windowText" lastClr="000000"/>
                      </a:solidFill>
                      <a:latin typeface="Calibri" panose="020F0502020204030204"/>
                    </a:endParaRPr>
                  </a:p>
                </p:txBody>
              </p:sp>
              <p:sp>
                <p:nvSpPr>
                  <p:cNvPr id="51" name="Freeform 16">
                    <a:extLst>
                      <a:ext uri="{FF2B5EF4-FFF2-40B4-BE49-F238E27FC236}">
                        <a16:creationId xmlns:a16="http://schemas.microsoft.com/office/drawing/2014/main" id="{72CE8330-3E46-410B-A0E3-1C76D682D08E}"/>
                      </a:ext>
                    </a:extLst>
                  </p:cNvPr>
                  <p:cNvSpPr>
                    <a:spLocks/>
                  </p:cNvSpPr>
                  <p:nvPr/>
                </p:nvSpPr>
                <p:spPr bwMode="auto">
                  <a:xfrm>
                    <a:off x="7875624" y="5461648"/>
                    <a:ext cx="98041" cy="177743"/>
                  </a:xfrm>
                  <a:custGeom>
                    <a:avLst/>
                    <a:gdLst>
                      <a:gd name="T0" fmla="*/ 2 w 59"/>
                      <a:gd name="T1" fmla="*/ 55 h 106"/>
                      <a:gd name="T2" fmla="*/ 2 w 59"/>
                      <a:gd name="T3" fmla="*/ 49 h 106"/>
                      <a:gd name="T4" fmla="*/ 10 w 59"/>
                      <a:gd name="T5" fmla="*/ 40 h 106"/>
                      <a:gd name="T6" fmla="*/ 50 w 59"/>
                      <a:gd name="T7" fmla="*/ 1 h 106"/>
                      <a:gd name="T8" fmla="*/ 56 w 59"/>
                      <a:gd name="T9" fmla="*/ 1 h 106"/>
                      <a:gd name="T10" fmla="*/ 56 w 59"/>
                      <a:gd name="T11" fmla="*/ 8 h 106"/>
                      <a:gd name="T12" fmla="*/ 16 w 59"/>
                      <a:gd name="T13" fmla="*/ 49 h 106"/>
                      <a:gd name="T14" fmla="*/ 16 w 59"/>
                      <a:gd name="T15" fmla="*/ 55 h 106"/>
                      <a:gd name="T16" fmla="*/ 57 w 59"/>
                      <a:gd name="T17" fmla="*/ 97 h 106"/>
                      <a:gd name="T18" fmla="*/ 57 w 59"/>
                      <a:gd name="T19" fmla="*/ 104 h 106"/>
                      <a:gd name="T20" fmla="*/ 51 w 59"/>
                      <a:gd name="T21" fmla="*/ 104 h 106"/>
                      <a:gd name="T22" fmla="*/ 11 w 59"/>
                      <a:gd name="T23" fmla="*/ 66 h 106"/>
                      <a:gd name="T24" fmla="*/ 10 w 59"/>
                      <a:gd name="T25" fmla="*/ 65 h 106"/>
                      <a:gd name="T26" fmla="*/ 2 w 59"/>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2" y="55"/>
                        </a:moveTo>
                        <a:cubicBezTo>
                          <a:pt x="0" y="53"/>
                          <a:pt x="0" y="50"/>
                          <a:pt x="2" y="49"/>
                        </a:cubicBezTo>
                        <a:cubicBezTo>
                          <a:pt x="10" y="40"/>
                          <a:pt x="10" y="40"/>
                          <a:pt x="10" y="40"/>
                        </a:cubicBezTo>
                        <a:cubicBezTo>
                          <a:pt x="50" y="1"/>
                          <a:pt x="50" y="1"/>
                          <a:pt x="50" y="1"/>
                        </a:cubicBezTo>
                        <a:cubicBezTo>
                          <a:pt x="52" y="0"/>
                          <a:pt x="54" y="0"/>
                          <a:pt x="56" y="1"/>
                        </a:cubicBezTo>
                        <a:cubicBezTo>
                          <a:pt x="58" y="3"/>
                          <a:pt x="59" y="6"/>
                          <a:pt x="56" y="8"/>
                        </a:cubicBezTo>
                        <a:cubicBezTo>
                          <a:pt x="16" y="49"/>
                          <a:pt x="16" y="49"/>
                          <a:pt x="16" y="49"/>
                        </a:cubicBezTo>
                        <a:cubicBezTo>
                          <a:pt x="14" y="50"/>
                          <a:pt x="14" y="53"/>
                          <a:pt x="16" y="55"/>
                        </a:cubicBezTo>
                        <a:cubicBezTo>
                          <a:pt x="57" y="97"/>
                          <a:pt x="57" y="97"/>
                          <a:pt x="57" y="97"/>
                        </a:cubicBezTo>
                        <a:cubicBezTo>
                          <a:pt x="59" y="99"/>
                          <a:pt x="59" y="102"/>
                          <a:pt x="57" y="104"/>
                        </a:cubicBezTo>
                        <a:cubicBezTo>
                          <a:pt x="55" y="106"/>
                          <a:pt x="52" y="105"/>
                          <a:pt x="51" y="104"/>
                        </a:cubicBezTo>
                        <a:cubicBezTo>
                          <a:pt x="11" y="66"/>
                          <a:pt x="11" y="66"/>
                          <a:pt x="11" y="66"/>
                        </a:cubicBezTo>
                        <a:cubicBezTo>
                          <a:pt x="10" y="65"/>
                          <a:pt x="10" y="65"/>
                          <a:pt x="10" y="65"/>
                        </a:cubicBezTo>
                        <a:lnTo>
                          <a:pt x="2" y="55"/>
                        </a:lnTo>
                        <a:close/>
                      </a:path>
                    </a:pathLst>
                  </a:custGeom>
                  <a:solidFill>
                    <a:schemeClr val="accent3"/>
                  </a:solidFill>
                  <a:ln>
                    <a:noFill/>
                  </a:ln>
                  <a:extLst/>
                </p:spPr>
                <p:txBody>
                  <a:bodyPr vert="horz" wrap="square" lIns="67213" tIns="33606" rIns="67213" bIns="33606" numCol="1" anchor="t" anchorCtr="0" compatLnSpc="1">
                    <a:prstTxWarp prst="textNoShape">
                      <a:avLst/>
                    </a:prstTxWarp>
                  </a:bodyPr>
                  <a:lstStyle/>
                  <a:p>
                    <a:pPr defTabSz="672100">
                      <a:defRPr/>
                    </a:pPr>
                    <a:endParaRPr lang="en-US" sz="662" kern="0">
                      <a:solidFill>
                        <a:sysClr val="windowText" lastClr="000000"/>
                      </a:solidFill>
                      <a:latin typeface="Calibri" panose="020F0502020204030204"/>
                    </a:endParaRPr>
                  </a:p>
                </p:txBody>
              </p:sp>
              <p:sp>
                <p:nvSpPr>
                  <p:cNvPr id="52" name="Freeform 19">
                    <a:extLst>
                      <a:ext uri="{FF2B5EF4-FFF2-40B4-BE49-F238E27FC236}">
                        <a16:creationId xmlns:a16="http://schemas.microsoft.com/office/drawing/2014/main" id="{300748A0-910B-45F7-921E-A56B77AB154F}"/>
                      </a:ext>
                    </a:extLst>
                  </p:cNvPr>
                  <p:cNvSpPr>
                    <a:spLocks/>
                  </p:cNvSpPr>
                  <p:nvPr/>
                </p:nvSpPr>
                <p:spPr bwMode="auto">
                  <a:xfrm>
                    <a:off x="7973665" y="5410159"/>
                    <a:ext cx="131897" cy="284249"/>
                  </a:xfrm>
                  <a:custGeom>
                    <a:avLst/>
                    <a:gdLst>
                      <a:gd name="T0" fmla="*/ 185 w 187"/>
                      <a:gd name="T1" fmla="*/ 0 h 403"/>
                      <a:gd name="T2" fmla="*/ 116 w 187"/>
                      <a:gd name="T3" fmla="*/ 0 h 403"/>
                      <a:gd name="T4" fmla="*/ 43 w 187"/>
                      <a:gd name="T5" fmla="*/ 168 h 403"/>
                      <a:gd name="T6" fmla="*/ 128 w 187"/>
                      <a:gd name="T7" fmla="*/ 168 h 403"/>
                      <a:gd name="T8" fmla="*/ 0 w 187"/>
                      <a:gd name="T9" fmla="*/ 403 h 403"/>
                      <a:gd name="T10" fmla="*/ 187 w 187"/>
                      <a:gd name="T11" fmla="*/ 135 h 403"/>
                      <a:gd name="T12" fmla="*/ 97 w 187"/>
                      <a:gd name="T13" fmla="*/ 135 h 403"/>
                      <a:gd name="T14" fmla="*/ 185 w 18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3">
                        <a:moveTo>
                          <a:pt x="185" y="0"/>
                        </a:moveTo>
                        <a:lnTo>
                          <a:pt x="116" y="0"/>
                        </a:lnTo>
                        <a:lnTo>
                          <a:pt x="43" y="168"/>
                        </a:lnTo>
                        <a:lnTo>
                          <a:pt x="128" y="168"/>
                        </a:lnTo>
                        <a:lnTo>
                          <a:pt x="0" y="403"/>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662" kern="0">
                      <a:solidFill>
                        <a:sysClr val="windowText" lastClr="000000"/>
                      </a:solidFill>
                      <a:latin typeface="Calibri" panose="020F0502020204030204"/>
                    </a:endParaRPr>
                  </a:p>
                </p:txBody>
              </p:sp>
            </p:grpSp>
          </p:grpSp>
        </p:grpSp>
        <p:cxnSp>
          <p:nvCxnSpPr>
            <p:cNvPr id="14" name="Straight Arrow Connector 13">
              <a:extLst>
                <a:ext uri="{FF2B5EF4-FFF2-40B4-BE49-F238E27FC236}">
                  <a16:creationId xmlns:a16="http://schemas.microsoft.com/office/drawing/2014/main" id="{C07EDA62-F720-44E8-8B7A-B2457B164AB2}"/>
                </a:ext>
              </a:extLst>
            </p:cNvPr>
            <p:cNvCxnSpPr>
              <a:cxnSpLocks/>
            </p:cNvCxnSpPr>
            <p:nvPr/>
          </p:nvCxnSpPr>
          <p:spPr>
            <a:xfrm>
              <a:off x="2484609" y="3104905"/>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15" name="Rectangle 107">
              <a:extLst>
                <a:ext uri="{FF2B5EF4-FFF2-40B4-BE49-F238E27FC236}">
                  <a16:creationId xmlns:a16="http://schemas.microsoft.com/office/drawing/2014/main" id="{BCBF2551-E9D1-440C-B914-50E093CCB698}"/>
                </a:ext>
              </a:extLst>
            </p:cNvPr>
            <p:cNvSpPr>
              <a:spLocks noChangeArrowheads="1"/>
            </p:cNvSpPr>
            <p:nvPr/>
          </p:nvSpPr>
          <p:spPr bwMode="auto">
            <a:xfrm>
              <a:off x="3932710" y="3032363"/>
              <a:ext cx="59613" cy="60503"/>
            </a:xfrm>
            <a:prstGeom prst="rect">
              <a:avLst/>
            </a:prstGeom>
            <a:solidFill>
              <a:schemeClr val="accent1"/>
            </a:solidFill>
            <a:ln>
              <a:noFill/>
            </a:ln>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16" name="Rectangle 108">
              <a:extLst>
                <a:ext uri="{FF2B5EF4-FFF2-40B4-BE49-F238E27FC236}">
                  <a16:creationId xmlns:a16="http://schemas.microsoft.com/office/drawing/2014/main" id="{78C551B8-70A7-4CFF-BB94-CA5E6576DC18}"/>
                </a:ext>
              </a:extLst>
            </p:cNvPr>
            <p:cNvSpPr>
              <a:spLocks noChangeArrowheads="1"/>
            </p:cNvSpPr>
            <p:nvPr/>
          </p:nvSpPr>
          <p:spPr bwMode="auto">
            <a:xfrm>
              <a:off x="4021684" y="3032363"/>
              <a:ext cx="60503" cy="60503"/>
            </a:xfrm>
            <a:prstGeom prst="rect">
              <a:avLst/>
            </a:prstGeom>
            <a:solidFill>
              <a:schemeClr val="accent1"/>
            </a:solidFill>
            <a:ln>
              <a:noFill/>
            </a:ln>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17" name="Rectangle 109">
              <a:extLst>
                <a:ext uri="{FF2B5EF4-FFF2-40B4-BE49-F238E27FC236}">
                  <a16:creationId xmlns:a16="http://schemas.microsoft.com/office/drawing/2014/main" id="{B971A41B-09F9-45AD-B98F-7860727380CE}"/>
                </a:ext>
              </a:extLst>
            </p:cNvPr>
            <p:cNvSpPr>
              <a:spLocks noChangeArrowheads="1"/>
            </p:cNvSpPr>
            <p:nvPr/>
          </p:nvSpPr>
          <p:spPr bwMode="auto">
            <a:xfrm>
              <a:off x="4112438" y="3032363"/>
              <a:ext cx="60503" cy="60503"/>
            </a:xfrm>
            <a:prstGeom prst="rect">
              <a:avLst/>
            </a:prstGeom>
            <a:solidFill>
              <a:schemeClr val="accent1"/>
            </a:solidFill>
            <a:ln>
              <a:noFill/>
            </a:ln>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18" name="Rectangle 110">
              <a:extLst>
                <a:ext uri="{FF2B5EF4-FFF2-40B4-BE49-F238E27FC236}">
                  <a16:creationId xmlns:a16="http://schemas.microsoft.com/office/drawing/2014/main" id="{88350192-D98A-4870-ACD1-DFB158EDEE8C}"/>
                </a:ext>
              </a:extLst>
            </p:cNvPr>
            <p:cNvSpPr>
              <a:spLocks noChangeArrowheads="1"/>
            </p:cNvSpPr>
            <p:nvPr/>
          </p:nvSpPr>
          <p:spPr bwMode="auto">
            <a:xfrm>
              <a:off x="4202301" y="3032363"/>
              <a:ext cx="61393" cy="60503"/>
            </a:xfrm>
            <a:prstGeom prst="rect">
              <a:avLst/>
            </a:prstGeom>
            <a:solidFill>
              <a:schemeClr val="accent1"/>
            </a:solidFill>
            <a:ln>
              <a:noFill/>
            </a:ln>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19" name="Rectangle 111">
              <a:extLst>
                <a:ext uri="{FF2B5EF4-FFF2-40B4-BE49-F238E27FC236}">
                  <a16:creationId xmlns:a16="http://schemas.microsoft.com/office/drawing/2014/main" id="{F94040FF-AB75-4283-A008-FF4849251CF1}"/>
                </a:ext>
              </a:extLst>
            </p:cNvPr>
            <p:cNvSpPr>
              <a:spLocks noChangeArrowheads="1"/>
            </p:cNvSpPr>
            <p:nvPr/>
          </p:nvSpPr>
          <p:spPr bwMode="auto">
            <a:xfrm>
              <a:off x="3932710" y="3123117"/>
              <a:ext cx="59613" cy="58723"/>
            </a:xfrm>
            <a:prstGeom prst="rect">
              <a:avLst/>
            </a:prstGeom>
            <a:solidFill>
              <a:schemeClr val="accent1"/>
            </a:solidFill>
            <a:ln>
              <a:noFill/>
            </a:ln>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20" name="Rectangle 112">
              <a:extLst>
                <a:ext uri="{FF2B5EF4-FFF2-40B4-BE49-F238E27FC236}">
                  <a16:creationId xmlns:a16="http://schemas.microsoft.com/office/drawing/2014/main" id="{67DE503B-C128-4953-88A1-6457413908E6}"/>
                </a:ext>
              </a:extLst>
            </p:cNvPr>
            <p:cNvSpPr>
              <a:spLocks noChangeArrowheads="1"/>
            </p:cNvSpPr>
            <p:nvPr/>
          </p:nvSpPr>
          <p:spPr bwMode="auto">
            <a:xfrm>
              <a:off x="4021684" y="3123117"/>
              <a:ext cx="60503" cy="58723"/>
            </a:xfrm>
            <a:prstGeom prst="rect">
              <a:avLst/>
            </a:prstGeom>
            <a:solidFill>
              <a:schemeClr val="accent1"/>
            </a:solidFill>
            <a:ln>
              <a:noFill/>
            </a:ln>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21" name="Rectangle 113">
              <a:extLst>
                <a:ext uri="{FF2B5EF4-FFF2-40B4-BE49-F238E27FC236}">
                  <a16:creationId xmlns:a16="http://schemas.microsoft.com/office/drawing/2014/main" id="{80D6953F-8112-40EA-A7ED-A4000582C3D4}"/>
                </a:ext>
              </a:extLst>
            </p:cNvPr>
            <p:cNvSpPr>
              <a:spLocks noChangeArrowheads="1"/>
            </p:cNvSpPr>
            <p:nvPr/>
          </p:nvSpPr>
          <p:spPr bwMode="auto">
            <a:xfrm>
              <a:off x="4112438" y="3123117"/>
              <a:ext cx="60503" cy="58723"/>
            </a:xfrm>
            <a:prstGeom prst="rect">
              <a:avLst/>
            </a:prstGeom>
            <a:solidFill>
              <a:schemeClr val="accent1"/>
            </a:solidFill>
            <a:ln>
              <a:noFill/>
            </a:ln>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22" name="Rectangle 114">
              <a:extLst>
                <a:ext uri="{FF2B5EF4-FFF2-40B4-BE49-F238E27FC236}">
                  <a16:creationId xmlns:a16="http://schemas.microsoft.com/office/drawing/2014/main" id="{F9454A02-A146-4BC5-A001-DA217DF2C356}"/>
                </a:ext>
              </a:extLst>
            </p:cNvPr>
            <p:cNvSpPr>
              <a:spLocks noChangeArrowheads="1"/>
            </p:cNvSpPr>
            <p:nvPr/>
          </p:nvSpPr>
          <p:spPr bwMode="auto">
            <a:xfrm>
              <a:off x="4202301" y="3123117"/>
              <a:ext cx="61393" cy="58723"/>
            </a:xfrm>
            <a:prstGeom prst="rect">
              <a:avLst/>
            </a:prstGeom>
            <a:solidFill>
              <a:schemeClr val="accent1"/>
            </a:solidFill>
            <a:ln>
              <a:noFill/>
            </a:ln>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23" name="Rectangle 115">
              <a:extLst>
                <a:ext uri="{FF2B5EF4-FFF2-40B4-BE49-F238E27FC236}">
                  <a16:creationId xmlns:a16="http://schemas.microsoft.com/office/drawing/2014/main" id="{0BD59227-4678-4283-A973-E4CC3E7E3266}"/>
                </a:ext>
              </a:extLst>
            </p:cNvPr>
            <p:cNvSpPr>
              <a:spLocks noChangeArrowheads="1"/>
            </p:cNvSpPr>
            <p:nvPr/>
          </p:nvSpPr>
          <p:spPr bwMode="auto">
            <a:xfrm>
              <a:off x="3152342" y="3024344"/>
              <a:ext cx="58723" cy="59613"/>
            </a:xfrm>
            <a:prstGeom prst="rect">
              <a:avLst/>
            </a:prstGeom>
            <a:solidFill>
              <a:schemeClr val="accent1"/>
            </a:solidFill>
            <a:ln>
              <a:noFill/>
            </a:ln>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24" name="Rectangle 116">
              <a:extLst>
                <a:ext uri="{FF2B5EF4-FFF2-40B4-BE49-F238E27FC236}">
                  <a16:creationId xmlns:a16="http://schemas.microsoft.com/office/drawing/2014/main" id="{39680375-B52B-4419-B75E-484627F697CB}"/>
                </a:ext>
              </a:extLst>
            </p:cNvPr>
            <p:cNvSpPr>
              <a:spLocks noChangeArrowheads="1"/>
            </p:cNvSpPr>
            <p:nvPr/>
          </p:nvSpPr>
          <p:spPr bwMode="auto">
            <a:xfrm>
              <a:off x="3286692" y="2938039"/>
              <a:ext cx="59613" cy="61393"/>
            </a:xfrm>
            <a:prstGeom prst="rect">
              <a:avLst/>
            </a:prstGeom>
            <a:solidFill>
              <a:schemeClr val="accent1"/>
            </a:solidFill>
            <a:ln>
              <a:noFill/>
            </a:ln>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25" name="Rectangle 117">
              <a:extLst>
                <a:ext uri="{FF2B5EF4-FFF2-40B4-BE49-F238E27FC236}">
                  <a16:creationId xmlns:a16="http://schemas.microsoft.com/office/drawing/2014/main" id="{AA2657A2-2578-43BE-9CCB-080A03C45C06}"/>
                </a:ext>
              </a:extLst>
            </p:cNvPr>
            <p:cNvSpPr>
              <a:spLocks noChangeArrowheads="1"/>
            </p:cNvSpPr>
            <p:nvPr/>
          </p:nvSpPr>
          <p:spPr bwMode="auto">
            <a:xfrm>
              <a:off x="3346306" y="3050147"/>
              <a:ext cx="58723" cy="58723"/>
            </a:xfrm>
            <a:prstGeom prst="rect">
              <a:avLst/>
            </a:prstGeom>
            <a:solidFill>
              <a:schemeClr val="accent1"/>
            </a:solidFill>
            <a:ln>
              <a:noFill/>
            </a:ln>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26" name="Rectangle 118">
              <a:extLst>
                <a:ext uri="{FF2B5EF4-FFF2-40B4-BE49-F238E27FC236}">
                  <a16:creationId xmlns:a16="http://schemas.microsoft.com/office/drawing/2014/main" id="{08C9A230-A93F-4329-ACAA-B2479CD7C4F4}"/>
                </a:ext>
              </a:extLst>
            </p:cNvPr>
            <p:cNvSpPr>
              <a:spLocks noChangeArrowheads="1"/>
            </p:cNvSpPr>
            <p:nvPr/>
          </p:nvSpPr>
          <p:spPr bwMode="auto">
            <a:xfrm>
              <a:off x="3421933" y="2965621"/>
              <a:ext cx="60503" cy="58723"/>
            </a:xfrm>
            <a:prstGeom prst="rect">
              <a:avLst/>
            </a:prstGeom>
            <a:solidFill>
              <a:schemeClr val="accent1"/>
            </a:solidFill>
            <a:ln>
              <a:noFill/>
            </a:ln>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27" name="Rectangle 119">
              <a:extLst>
                <a:ext uri="{FF2B5EF4-FFF2-40B4-BE49-F238E27FC236}">
                  <a16:creationId xmlns:a16="http://schemas.microsoft.com/office/drawing/2014/main" id="{282E94CB-897A-4D53-B065-1084D2F54E52}"/>
                </a:ext>
              </a:extLst>
            </p:cNvPr>
            <p:cNvSpPr>
              <a:spLocks noChangeArrowheads="1"/>
            </p:cNvSpPr>
            <p:nvPr/>
          </p:nvSpPr>
          <p:spPr bwMode="auto">
            <a:xfrm>
              <a:off x="3090949" y="3151577"/>
              <a:ext cx="61393" cy="58723"/>
            </a:xfrm>
            <a:prstGeom prst="rect">
              <a:avLst/>
            </a:prstGeom>
            <a:solidFill>
              <a:schemeClr val="accent1"/>
            </a:solidFill>
            <a:ln>
              <a:noFill/>
            </a:ln>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28" name="Rectangle 120">
              <a:extLst>
                <a:ext uri="{FF2B5EF4-FFF2-40B4-BE49-F238E27FC236}">
                  <a16:creationId xmlns:a16="http://schemas.microsoft.com/office/drawing/2014/main" id="{8352BCD5-8841-4095-871D-B5FA288BD78C}"/>
                </a:ext>
              </a:extLst>
            </p:cNvPr>
            <p:cNvSpPr>
              <a:spLocks noChangeArrowheads="1"/>
            </p:cNvSpPr>
            <p:nvPr/>
          </p:nvSpPr>
          <p:spPr bwMode="auto">
            <a:xfrm>
              <a:off x="3240426" y="3113319"/>
              <a:ext cx="61393" cy="61393"/>
            </a:xfrm>
            <a:prstGeom prst="rect">
              <a:avLst/>
            </a:prstGeom>
            <a:solidFill>
              <a:schemeClr val="accent1"/>
            </a:solidFill>
            <a:ln>
              <a:noFill/>
            </a:ln>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29" name="Rectangle 121">
              <a:extLst>
                <a:ext uri="{FF2B5EF4-FFF2-40B4-BE49-F238E27FC236}">
                  <a16:creationId xmlns:a16="http://schemas.microsoft.com/office/drawing/2014/main" id="{359638F0-C201-4EF5-A1E2-EE51CCAE88DC}"/>
                </a:ext>
              </a:extLst>
            </p:cNvPr>
            <p:cNvSpPr>
              <a:spLocks noChangeArrowheads="1"/>
            </p:cNvSpPr>
            <p:nvPr/>
          </p:nvSpPr>
          <p:spPr bwMode="auto">
            <a:xfrm>
              <a:off x="3331180" y="3227206"/>
              <a:ext cx="61393" cy="59613"/>
            </a:xfrm>
            <a:prstGeom prst="rect">
              <a:avLst/>
            </a:prstGeom>
            <a:solidFill>
              <a:schemeClr val="accent1"/>
            </a:solidFill>
            <a:ln>
              <a:noFill/>
            </a:ln>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30" name="Rectangle 122">
              <a:extLst>
                <a:ext uri="{FF2B5EF4-FFF2-40B4-BE49-F238E27FC236}">
                  <a16:creationId xmlns:a16="http://schemas.microsoft.com/office/drawing/2014/main" id="{578B0A51-F550-4F7B-A17D-63501438CAAF}"/>
                </a:ext>
              </a:extLst>
            </p:cNvPr>
            <p:cNvSpPr>
              <a:spLocks noChangeArrowheads="1"/>
            </p:cNvSpPr>
            <p:nvPr/>
          </p:nvSpPr>
          <p:spPr bwMode="auto">
            <a:xfrm>
              <a:off x="3421933" y="3151577"/>
              <a:ext cx="60503" cy="58723"/>
            </a:xfrm>
            <a:prstGeom prst="rect">
              <a:avLst/>
            </a:prstGeom>
            <a:solidFill>
              <a:schemeClr val="accent1"/>
            </a:solidFill>
            <a:ln>
              <a:noFill/>
            </a:ln>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31" name="Rectangle: Rounded Corners 30">
              <a:extLst>
                <a:ext uri="{FF2B5EF4-FFF2-40B4-BE49-F238E27FC236}">
                  <a16:creationId xmlns:a16="http://schemas.microsoft.com/office/drawing/2014/main" id="{E5382131-67F7-4BC0-9A45-C088A95B877F}"/>
                </a:ext>
              </a:extLst>
            </p:cNvPr>
            <p:cNvSpPr/>
            <p:nvPr/>
          </p:nvSpPr>
          <p:spPr bwMode="auto">
            <a:xfrm>
              <a:off x="4904796" y="2614512"/>
              <a:ext cx="974859" cy="974190"/>
            </a:xfrm>
            <a:prstGeom prst="roundRect">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4425" tIns="107540" rIns="134425" bIns="107540" numCol="1" spcCol="0" rtlCol="0" fromWordArt="0" anchor="t" anchorCtr="0" forceAA="0" compatLnSpc="1">
              <a:prstTxWarp prst="textNoShape">
                <a:avLst/>
              </a:prstTxWarp>
              <a:noAutofit/>
            </a:bodyPr>
            <a:lstStyle/>
            <a:p>
              <a:pPr algn="ctr" defTabSz="685383" fontAlgn="base">
                <a:lnSpc>
                  <a:spcPct val="90000"/>
                </a:lnSpc>
                <a:spcBef>
                  <a:spcPct val="0"/>
                </a:spcBef>
                <a:spcAft>
                  <a:spcPct val="0"/>
                </a:spcAft>
                <a:defRPr/>
              </a:pPr>
              <a:endParaRPr lang="en-US" sz="1765"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32" name="Straight Arrow Connector 31">
              <a:extLst>
                <a:ext uri="{FF2B5EF4-FFF2-40B4-BE49-F238E27FC236}">
                  <a16:creationId xmlns:a16="http://schemas.microsoft.com/office/drawing/2014/main" id="{E0DF3DBF-D8E8-4BE6-86F5-256820EF86C2}"/>
                </a:ext>
              </a:extLst>
            </p:cNvPr>
            <p:cNvCxnSpPr>
              <a:cxnSpLocks/>
            </p:cNvCxnSpPr>
            <p:nvPr/>
          </p:nvCxnSpPr>
          <p:spPr>
            <a:xfrm>
              <a:off x="3518636" y="3104905"/>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FF34B9E-268D-4F08-9B57-CA9A4392CA52}"/>
                </a:ext>
              </a:extLst>
            </p:cNvPr>
            <p:cNvCxnSpPr>
              <a:cxnSpLocks/>
            </p:cNvCxnSpPr>
            <p:nvPr/>
          </p:nvCxnSpPr>
          <p:spPr>
            <a:xfrm>
              <a:off x="4463269" y="3104905"/>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0507809E-1988-495B-AB73-06DB2D65F1BF}"/>
                </a:ext>
              </a:extLst>
            </p:cNvPr>
            <p:cNvGrpSpPr/>
            <p:nvPr/>
          </p:nvGrpSpPr>
          <p:grpSpPr>
            <a:xfrm>
              <a:off x="5171026" y="2808584"/>
              <a:ext cx="442398" cy="586046"/>
              <a:chOff x="9212263" y="2652713"/>
              <a:chExt cx="796925" cy="1055688"/>
            </a:xfrm>
          </p:grpSpPr>
          <p:sp>
            <p:nvSpPr>
              <p:cNvPr id="37" name="Freeform 98">
                <a:extLst>
                  <a:ext uri="{FF2B5EF4-FFF2-40B4-BE49-F238E27FC236}">
                    <a16:creationId xmlns:a16="http://schemas.microsoft.com/office/drawing/2014/main" id="{8EDF5E78-983C-4367-931F-4FE9A3224E25}"/>
                  </a:ext>
                </a:extLst>
              </p:cNvPr>
              <p:cNvSpPr>
                <a:spLocks/>
              </p:cNvSpPr>
              <p:nvPr/>
            </p:nvSpPr>
            <p:spPr bwMode="auto">
              <a:xfrm>
                <a:off x="9212263" y="2795588"/>
                <a:ext cx="398463" cy="912813"/>
              </a:xfrm>
              <a:custGeom>
                <a:avLst/>
                <a:gdLst>
                  <a:gd name="T0" fmla="*/ 0 w 106"/>
                  <a:gd name="T1" fmla="*/ 0 h 242"/>
                  <a:gd name="T2" fmla="*/ 0 w 106"/>
                  <a:gd name="T3" fmla="*/ 204 h 242"/>
                  <a:gd name="T4" fmla="*/ 106 w 106"/>
                  <a:gd name="T5" fmla="*/ 242 h 242"/>
                  <a:gd name="T6" fmla="*/ 106 w 106"/>
                  <a:gd name="T7" fmla="*/ 0 h 242"/>
                  <a:gd name="T8" fmla="*/ 0 w 106"/>
                  <a:gd name="T9" fmla="*/ 0 h 242"/>
                </a:gdLst>
                <a:ahLst/>
                <a:cxnLst>
                  <a:cxn ang="0">
                    <a:pos x="T0" y="T1"/>
                  </a:cxn>
                  <a:cxn ang="0">
                    <a:pos x="T2" y="T3"/>
                  </a:cxn>
                  <a:cxn ang="0">
                    <a:pos x="T4" y="T5"/>
                  </a:cxn>
                  <a:cxn ang="0">
                    <a:pos x="T6" y="T7"/>
                  </a:cxn>
                  <a:cxn ang="0">
                    <a:pos x="T8" y="T9"/>
                  </a:cxn>
                </a:cxnLst>
                <a:rect l="0" t="0" r="r" b="b"/>
                <a:pathLst>
                  <a:path w="106" h="242">
                    <a:moveTo>
                      <a:pt x="0" y="0"/>
                    </a:moveTo>
                    <a:cubicBezTo>
                      <a:pt x="0" y="204"/>
                      <a:pt x="0" y="204"/>
                      <a:pt x="0" y="204"/>
                    </a:cubicBezTo>
                    <a:cubicBezTo>
                      <a:pt x="0" y="225"/>
                      <a:pt x="48" y="242"/>
                      <a:pt x="106" y="242"/>
                    </a:cubicBezTo>
                    <a:cubicBezTo>
                      <a:pt x="106" y="0"/>
                      <a:pt x="106" y="0"/>
                      <a:pt x="106" y="0"/>
                    </a:cubicBezTo>
                    <a:cubicBezTo>
                      <a:pt x="0" y="0"/>
                      <a:pt x="0" y="0"/>
                      <a:pt x="0" y="0"/>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38" name="Freeform 99">
                <a:extLst>
                  <a:ext uri="{FF2B5EF4-FFF2-40B4-BE49-F238E27FC236}">
                    <a16:creationId xmlns:a16="http://schemas.microsoft.com/office/drawing/2014/main" id="{607EBBAC-5C9B-4789-804E-A57724C39C93}"/>
                  </a:ext>
                </a:extLst>
              </p:cNvPr>
              <p:cNvSpPr>
                <a:spLocks/>
              </p:cNvSpPr>
              <p:nvPr/>
            </p:nvSpPr>
            <p:spPr bwMode="auto">
              <a:xfrm>
                <a:off x="9607550" y="2795588"/>
                <a:ext cx="401638" cy="912813"/>
              </a:xfrm>
              <a:custGeom>
                <a:avLst/>
                <a:gdLst>
                  <a:gd name="T0" fmla="*/ 0 w 107"/>
                  <a:gd name="T1" fmla="*/ 242 h 242"/>
                  <a:gd name="T2" fmla="*/ 1 w 107"/>
                  <a:gd name="T3" fmla="*/ 242 h 242"/>
                  <a:gd name="T4" fmla="*/ 107 w 107"/>
                  <a:gd name="T5" fmla="*/ 204 h 242"/>
                  <a:gd name="T6" fmla="*/ 107 w 107"/>
                  <a:gd name="T7" fmla="*/ 0 h 242"/>
                  <a:gd name="T8" fmla="*/ 0 w 107"/>
                  <a:gd name="T9" fmla="*/ 0 h 242"/>
                  <a:gd name="T10" fmla="*/ 0 w 107"/>
                  <a:gd name="T11" fmla="*/ 242 h 242"/>
                </a:gdLst>
                <a:ahLst/>
                <a:cxnLst>
                  <a:cxn ang="0">
                    <a:pos x="T0" y="T1"/>
                  </a:cxn>
                  <a:cxn ang="0">
                    <a:pos x="T2" y="T3"/>
                  </a:cxn>
                  <a:cxn ang="0">
                    <a:pos x="T4" y="T5"/>
                  </a:cxn>
                  <a:cxn ang="0">
                    <a:pos x="T6" y="T7"/>
                  </a:cxn>
                  <a:cxn ang="0">
                    <a:pos x="T8" y="T9"/>
                  </a:cxn>
                  <a:cxn ang="0">
                    <a:pos x="T10" y="T11"/>
                  </a:cxn>
                </a:cxnLst>
                <a:rect l="0" t="0" r="r" b="b"/>
                <a:pathLst>
                  <a:path w="107" h="242">
                    <a:moveTo>
                      <a:pt x="0" y="242"/>
                    </a:moveTo>
                    <a:cubicBezTo>
                      <a:pt x="1" y="242"/>
                      <a:pt x="1" y="242"/>
                      <a:pt x="1" y="242"/>
                    </a:cubicBezTo>
                    <a:cubicBezTo>
                      <a:pt x="59" y="242"/>
                      <a:pt x="107" y="225"/>
                      <a:pt x="107" y="204"/>
                    </a:cubicBezTo>
                    <a:cubicBezTo>
                      <a:pt x="107" y="0"/>
                      <a:pt x="107" y="0"/>
                      <a:pt x="107" y="0"/>
                    </a:cubicBezTo>
                    <a:cubicBezTo>
                      <a:pt x="0" y="0"/>
                      <a:pt x="0" y="0"/>
                      <a:pt x="0" y="0"/>
                    </a:cubicBezTo>
                    <a:cubicBezTo>
                      <a:pt x="0" y="242"/>
                      <a:pt x="0" y="242"/>
                      <a:pt x="0" y="242"/>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39" name="Freeform 100">
                <a:extLst>
                  <a:ext uri="{FF2B5EF4-FFF2-40B4-BE49-F238E27FC236}">
                    <a16:creationId xmlns:a16="http://schemas.microsoft.com/office/drawing/2014/main" id="{46A1BAA7-E1DF-4064-BAF5-47FAD1DAF4F7}"/>
                  </a:ext>
                </a:extLst>
              </p:cNvPr>
              <p:cNvSpPr>
                <a:spLocks/>
              </p:cNvSpPr>
              <p:nvPr/>
            </p:nvSpPr>
            <p:spPr bwMode="auto">
              <a:xfrm>
                <a:off x="9607550" y="2795588"/>
                <a:ext cx="401638" cy="912813"/>
              </a:xfrm>
              <a:custGeom>
                <a:avLst/>
                <a:gdLst>
                  <a:gd name="T0" fmla="*/ 107 w 107"/>
                  <a:gd name="T1" fmla="*/ 0 h 242"/>
                  <a:gd name="T2" fmla="*/ 0 w 107"/>
                  <a:gd name="T3" fmla="*/ 0 h 242"/>
                  <a:gd name="T4" fmla="*/ 0 w 107"/>
                  <a:gd name="T5" fmla="*/ 242 h 242"/>
                  <a:gd name="T6" fmla="*/ 1 w 107"/>
                  <a:gd name="T7" fmla="*/ 242 h 242"/>
                  <a:gd name="T8" fmla="*/ 107 w 107"/>
                  <a:gd name="T9" fmla="*/ 204 h 242"/>
                  <a:gd name="T10" fmla="*/ 107 w 107"/>
                  <a:gd name="T11" fmla="*/ 0 h 242"/>
                </a:gdLst>
                <a:ahLst/>
                <a:cxnLst>
                  <a:cxn ang="0">
                    <a:pos x="T0" y="T1"/>
                  </a:cxn>
                  <a:cxn ang="0">
                    <a:pos x="T2" y="T3"/>
                  </a:cxn>
                  <a:cxn ang="0">
                    <a:pos x="T4" y="T5"/>
                  </a:cxn>
                  <a:cxn ang="0">
                    <a:pos x="T6" y="T7"/>
                  </a:cxn>
                  <a:cxn ang="0">
                    <a:pos x="T8" y="T9"/>
                  </a:cxn>
                  <a:cxn ang="0">
                    <a:pos x="T10" y="T11"/>
                  </a:cxn>
                </a:cxnLst>
                <a:rect l="0" t="0" r="r" b="b"/>
                <a:pathLst>
                  <a:path w="107" h="242">
                    <a:moveTo>
                      <a:pt x="107" y="0"/>
                    </a:moveTo>
                    <a:cubicBezTo>
                      <a:pt x="0" y="0"/>
                      <a:pt x="0" y="0"/>
                      <a:pt x="0" y="0"/>
                    </a:cubicBezTo>
                    <a:cubicBezTo>
                      <a:pt x="0" y="242"/>
                      <a:pt x="0" y="242"/>
                      <a:pt x="0" y="242"/>
                    </a:cubicBezTo>
                    <a:cubicBezTo>
                      <a:pt x="1" y="242"/>
                      <a:pt x="1" y="242"/>
                      <a:pt x="1" y="242"/>
                    </a:cubicBezTo>
                    <a:cubicBezTo>
                      <a:pt x="59" y="242"/>
                      <a:pt x="107" y="225"/>
                      <a:pt x="107" y="204"/>
                    </a:cubicBezTo>
                    <a:cubicBezTo>
                      <a:pt x="107" y="0"/>
                      <a:pt x="107" y="0"/>
                      <a:pt x="107" y="0"/>
                    </a:cubicBezTo>
                  </a:path>
                </a:pathLst>
              </a:custGeom>
              <a:solidFill>
                <a:srgbClr val="2687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40" name="Oval 101">
                <a:extLst>
                  <a:ext uri="{FF2B5EF4-FFF2-40B4-BE49-F238E27FC236}">
                    <a16:creationId xmlns:a16="http://schemas.microsoft.com/office/drawing/2014/main" id="{12A01677-4DF6-412B-AC8B-B08E0628D312}"/>
                  </a:ext>
                </a:extLst>
              </p:cNvPr>
              <p:cNvSpPr>
                <a:spLocks noChangeArrowheads="1"/>
              </p:cNvSpPr>
              <p:nvPr/>
            </p:nvSpPr>
            <p:spPr bwMode="auto">
              <a:xfrm>
                <a:off x="9212263" y="2652713"/>
                <a:ext cx="796925" cy="2857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41" name="Oval 102">
                <a:extLst>
                  <a:ext uri="{FF2B5EF4-FFF2-40B4-BE49-F238E27FC236}">
                    <a16:creationId xmlns:a16="http://schemas.microsoft.com/office/drawing/2014/main" id="{A4579306-2BA0-493B-B2EE-D5F25F8AC68B}"/>
                  </a:ext>
                </a:extLst>
              </p:cNvPr>
              <p:cNvSpPr>
                <a:spLocks noChangeArrowheads="1"/>
              </p:cNvSpPr>
              <p:nvPr/>
            </p:nvSpPr>
            <p:spPr bwMode="auto">
              <a:xfrm>
                <a:off x="9294813" y="2693988"/>
                <a:ext cx="631825" cy="188913"/>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42" name="Freeform 103">
                <a:extLst>
                  <a:ext uri="{FF2B5EF4-FFF2-40B4-BE49-F238E27FC236}">
                    <a16:creationId xmlns:a16="http://schemas.microsoft.com/office/drawing/2014/main" id="{72A33826-0BA7-4490-9514-AB5146CA30DD}"/>
                  </a:ext>
                </a:extLst>
              </p:cNvPr>
              <p:cNvSpPr>
                <a:spLocks/>
              </p:cNvSpPr>
              <p:nvPr/>
            </p:nvSpPr>
            <p:spPr bwMode="auto">
              <a:xfrm>
                <a:off x="9294813" y="2693988"/>
                <a:ext cx="631825" cy="150813"/>
              </a:xfrm>
              <a:custGeom>
                <a:avLst/>
                <a:gdLst>
                  <a:gd name="T0" fmla="*/ 150 w 168"/>
                  <a:gd name="T1" fmla="*/ 40 h 40"/>
                  <a:gd name="T2" fmla="*/ 168 w 168"/>
                  <a:gd name="T3" fmla="*/ 25 h 40"/>
                  <a:gd name="T4" fmla="*/ 84 w 168"/>
                  <a:gd name="T5" fmla="*/ 0 h 40"/>
                  <a:gd name="T6" fmla="*/ 0 w 168"/>
                  <a:gd name="T7" fmla="*/ 25 h 40"/>
                  <a:gd name="T8" fmla="*/ 18 w 168"/>
                  <a:gd name="T9" fmla="*/ 40 h 40"/>
                  <a:gd name="T10" fmla="*/ 84 w 168"/>
                  <a:gd name="T11" fmla="*/ 31 h 40"/>
                  <a:gd name="T12" fmla="*/ 150 w 168"/>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68" h="40">
                    <a:moveTo>
                      <a:pt x="150" y="40"/>
                    </a:moveTo>
                    <a:cubicBezTo>
                      <a:pt x="161" y="36"/>
                      <a:pt x="168" y="31"/>
                      <a:pt x="168" y="25"/>
                    </a:cubicBezTo>
                    <a:cubicBezTo>
                      <a:pt x="168" y="11"/>
                      <a:pt x="130" y="0"/>
                      <a:pt x="84" y="0"/>
                    </a:cubicBezTo>
                    <a:cubicBezTo>
                      <a:pt x="38" y="0"/>
                      <a:pt x="0" y="11"/>
                      <a:pt x="0" y="25"/>
                    </a:cubicBezTo>
                    <a:cubicBezTo>
                      <a:pt x="0" y="31"/>
                      <a:pt x="7" y="36"/>
                      <a:pt x="18" y="40"/>
                    </a:cubicBezTo>
                    <a:cubicBezTo>
                      <a:pt x="33" y="34"/>
                      <a:pt x="57" y="31"/>
                      <a:pt x="84" y="31"/>
                    </a:cubicBezTo>
                    <a:cubicBezTo>
                      <a:pt x="111" y="31"/>
                      <a:pt x="135" y="34"/>
                      <a:pt x="150" y="40"/>
                    </a:cubicBezTo>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43" name="Freeform 104">
                <a:extLst>
                  <a:ext uri="{FF2B5EF4-FFF2-40B4-BE49-F238E27FC236}">
                    <a16:creationId xmlns:a16="http://schemas.microsoft.com/office/drawing/2014/main" id="{113B607B-29CD-4F89-BDD8-E3F961E7A864}"/>
                  </a:ext>
                </a:extLst>
              </p:cNvPr>
              <p:cNvSpPr>
                <a:spLocks/>
              </p:cNvSpPr>
              <p:nvPr/>
            </p:nvSpPr>
            <p:spPr bwMode="auto">
              <a:xfrm>
                <a:off x="9321800" y="3143251"/>
                <a:ext cx="161925" cy="258763"/>
              </a:xfrm>
              <a:custGeom>
                <a:avLst/>
                <a:gdLst>
                  <a:gd name="T0" fmla="*/ 43 w 43"/>
                  <a:gd name="T1" fmla="*/ 49 h 69"/>
                  <a:gd name="T2" fmla="*/ 37 w 43"/>
                  <a:gd name="T3" fmla="*/ 64 h 69"/>
                  <a:gd name="T4" fmla="*/ 18 w 43"/>
                  <a:gd name="T5" fmla="*/ 69 h 69"/>
                  <a:gd name="T6" fmla="*/ 0 w 43"/>
                  <a:gd name="T7" fmla="*/ 66 h 69"/>
                  <a:gd name="T8" fmla="*/ 0 w 43"/>
                  <a:gd name="T9" fmla="*/ 51 h 69"/>
                  <a:gd name="T10" fmla="*/ 18 w 43"/>
                  <a:gd name="T11" fmla="*/ 58 h 69"/>
                  <a:gd name="T12" fmla="*/ 25 w 43"/>
                  <a:gd name="T13" fmla="*/ 56 h 69"/>
                  <a:gd name="T14" fmla="*/ 28 w 43"/>
                  <a:gd name="T15" fmla="*/ 51 h 69"/>
                  <a:gd name="T16" fmla="*/ 25 w 43"/>
                  <a:gd name="T17" fmla="*/ 46 h 69"/>
                  <a:gd name="T18" fmla="*/ 15 w 43"/>
                  <a:gd name="T19" fmla="*/ 40 h 69"/>
                  <a:gd name="T20" fmla="*/ 0 w 43"/>
                  <a:gd name="T21" fmla="*/ 20 h 69"/>
                  <a:gd name="T22" fmla="*/ 7 w 43"/>
                  <a:gd name="T23" fmla="*/ 6 h 69"/>
                  <a:gd name="T24" fmla="*/ 24 w 43"/>
                  <a:gd name="T25" fmla="*/ 0 h 69"/>
                  <a:gd name="T26" fmla="*/ 41 w 43"/>
                  <a:gd name="T27" fmla="*/ 3 h 69"/>
                  <a:gd name="T28" fmla="*/ 41 w 43"/>
                  <a:gd name="T29" fmla="*/ 17 h 69"/>
                  <a:gd name="T30" fmla="*/ 25 w 43"/>
                  <a:gd name="T31" fmla="*/ 12 h 69"/>
                  <a:gd name="T32" fmla="*/ 18 w 43"/>
                  <a:gd name="T33" fmla="*/ 14 h 69"/>
                  <a:gd name="T34" fmla="*/ 16 w 43"/>
                  <a:gd name="T35" fmla="*/ 19 h 69"/>
                  <a:gd name="T36" fmla="*/ 18 w 43"/>
                  <a:gd name="T37" fmla="*/ 24 h 69"/>
                  <a:gd name="T38" fmla="*/ 26 w 43"/>
                  <a:gd name="T39" fmla="*/ 29 h 69"/>
                  <a:gd name="T40" fmla="*/ 39 w 43"/>
                  <a:gd name="T41" fmla="*/ 38 h 69"/>
                  <a:gd name="T42" fmla="*/ 43 w 43"/>
                  <a:gd name="T43" fmla="*/ 4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 h="69">
                    <a:moveTo>
                      <a:pt x="43" y="49"/>
                    </a:moveTo>
                    <a:cubicBezTo>
                      <a:pt x="43" y="56"/>
                      <a:pt x="41" y="61"/>
                      <a:pt x="37" y="64"/>
                    </a:cubicBezTo>
                    <a:cubicBezTo>
                      <a:pt x="32" y="68"/>
                      <a:pt x="26" y="69"/>
                      <a:pt x="18" y="69"/>
                    </a:cubicBezTo>
                    <a:cubicBezTo>
                      <a:pt x="11" y="69"/>
                      <a:pt x="5" y="68"/>
                      <a:pt x="0" y="66"/>
                    </a:cubicBezTo>
                    <a:cubicBezTo>
                      <a:pt x="0" y="51"/>
                      <a:pt x="0" y="51"/>
                      <a:pt x="0" y="51"/>
                    </a:cubicBezTo>
                    <a:cubicBezTo>
                      <a:pt x="6" y="55"/>
                      <a:pt x="12" y="58"/>
                      <a:pt x="18" y="58"/>
                    </a:cubicBezTo>
                    <a:cubicBezTo>
                      <a:pt x="21" y="58"/>
                      <a:pt x="23" y="57"/>
                      <a:pt x="25" y="56"/>
                    </a:cubicBezTo>
                    <a:cubicBezTo>
                      <a:pt x="27" y="54"/>
                      <a:pt x="28" y="53"/>
                      <a:pt x="28" y="51"/>
                    </a:cubicBezTo>
                    <a:cubicBezTo>
                      <a:pt x="28" y="49"/>
                      <a:pt x="27" y="47"/>
                      <a:pt x="25" y="46"/>
                    </a:cubicBezTo>
                    <a:cubicBezTo>
                      <a:pt x="24" y="44"/>
                      <a:pt x="20" y="42"/>
                      <a:pt x="15" y="40"/>
                    </a:cubicBezTo>
                    <a:cubicBezTo>
                      <a:pt x="5" y="35"/>
                      <a:pt x="0" y="28"/>
                      <a:pt x="0" y="20"/>
                    </a:cubicBezTo>
                    <a:cubicBezTo>
                      <a:pt x="0" y="14"/>
                      <a:pt x="2" y="9"/>
                      <a:pt x="7" y="6"/>
                    </a:cubicBezTo>
                    <a:cubicBezTo>
                      <a:pt x="11" y="2"/>
                      <a:pt x="17" y="0"/>
                      <a:pt x="24" y="0"/>
                    </a:cubicBezTo>
                    <a:cubicBezTo>
                      <a:pt x="31" y="0"/>
                      <a:pt x="36" y="1"/>
                      <a:pt x="41" y="3"/>
                    </a:cubicBezTo>
                    <a:cubicBezTo>
                      <a:pt x="41" y="17"/>
                      <a:pt x="41" y="17"/>
                      <a:pt x="41" y="17"/>
                    </a:cubicBezTo>
                    <a:cubicBezTo>
                      <a:pt x="36" y="14"/>
                      <a:pt x="31" y="12"/>
                      <a:pt x="25" y="12"/>
                    </a:cubicBezTo>
                    <a:cubicBezTo>
                      <a:pt x="22" y="12"/>
                      <a:pt x="20" y="13"/>
                      <a:pt x="18" y="14"/>
                    </a:cubicBezTo>
                    <a:cubicBezTo>
                      <a:pt x="17" y="15"/>
                      <a:pt x="16" y="17"/>
                      <a:pt x="16" y="19"/>
                    </a:cubicBezTo>
                    <a:cubicBezTo>
                      <a:pt x="16" y="21"/>
                      <a:pt x="17" y="23"/>
                      <a:pt x="18" y="24"/>
                    </a:cubicBezTo>
                    <a:cubicBezTo>
                      <a:pt x="19" y="26"/>
                      <a:pt x="22" y="27"/>
                      <a:pt x="26" y="29"/>
                    </a:cubicBezTo>
                    <a:cubicBezTo>
                      <a:pt x="32" y="32"/>
                      <a:pt x="37" y="35"/>
                      <a:pt x="39" y="38"/>
                    </a:cubicBezTo>
                    <a:cubicBezTo>
                      <a:pt x="42" y="41"/>
                      <a:pt x="43" y="45"/>
                      <a:pt x="43" y="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44" name="Freeform 105">
                <a:extLst>
                  <a:ext uri="{FF2B5EF4-FFF2-40B4-BE49-F238E27FC236}">
                    <a16:creationId xmlns:a16="http://schemas.microsoft.com/office/drawing/2014/main" id="{0B39C227-38EE-4F6E-82D1-5ACFF67811F8}"/>
                  </a:ext>
                </a:extLst>
              </p:cNvPr>
              <p:cNvSpPr>
                <a:spLocks noEditPoints="1"/>
              </p:cNvSpPr>
              <p:nvPr/>
            </p:nvSpPr>
            <p:spPr bwMode="auto">
              <a:xfrm>
                <a:off x="9509125" y="3143251"/>
                <a:ext cx="244475" cy="319088"/>
              </a:xfrm>
              <a:custGeom>
                <a:avLst/>
                <a:gdLst>
                  <a:gd name="T0" fmla="*/ 65 w 65"/>
                  <a:gd name="T1" fmla="*/ 34 h 85"/>
                  <a:gd name="T2" fmla="*/ 60 w 65"/>
                  <a:gd name="T3" fmla="*/ 55 h 85"/>
                  <a:gd name="T4" fmla="*/ 45 w 65"/>
                  <a:gd name="T5" fmla="*/ 67 h 85"/>
                  <a:gd name="T6" fmla="*/ 64 w 65"/>
                  <a:gd name="T7" fmla="*/ 85 h 85"/>
                  <a:gd name="T8" fmla="*/ 45 w 65"/>
                  <a:gd name="T9" fmla="*/ 85 h 85"/>
                  <a:gd name="T10" fmla="*/ 31 w 65"/>
                  <a:gd name="T11" fmla="*/ 69 h 85"/>
                  <a:gd name="T12" fmla="*/ 15 w 65"/>
                  <a:gd name="T13" fmla="*/ 65 h 85"/>
                  <a:gd name="T14" fmla="*/ 4 w 65"/>
                  <a:gd name="T15" fmla="*/ 53 h 85"/>
                  <a:gd name="T16" fmla="*/ 0 w 65"/>
                  <a:gd name="T17" fmla="*/ 36 h 85"/>
                  <a:gd name="T18" fmla="*/ 4 w 65"/>
                  <a:gd name="T19" fmla="*/ 17 h 85"/>
                  <a:gd name="T20" fmla="*/ 16 w 65"/>
                  <a:gd name="T21" fmla="*/ 5 h 85"/>
                  <a:gd name="T22" fmla="*/ 33 w 65"/>
                  <a:gd name="T23" fmla="*/ 0 h 85"/>
                  <a:gd name="T24" fmla="*/ 50 w 65"/>
                  <a:gd name="T25" fmla="*/ 5 h 85"/>
                  <a:gd name="T26" fmla="*/ 61 w 65"/>
                  <a:gd name="T27" fmla="*/ 17 h 85"/>
                  <a:gd name="T28" fmla="*/ 65 w 65"/>
                  <a:gd name="T29" fmla="*/ 34 h 85"/>
                  <a:gd name="T30" fmla="*/ 49 w 65"/>
                  <a:gd name="T31" fmla="*/ 35 h 85"/>
                  <a:gd name="T32" fmla="*/ 45 w 65"/>
                  <a:gd name="T33" fmla="*/ 19 h 85"/>
                  <a:gd name="T34" fmla="*/ 33 w 65"/>
                  <a:gd name="T35" fmla="*/ 13 h 85"/>
                  <a:gd name="T36" fmla="*/ 20 w 65"/>
                  <a:gd name="T37" fmla="*/ 19 h 85"/>
                  <a:gd name="T38" fmla="*/ 16 w 65"/>
                  <a:gd name="T39" fmla="*/ 35 h 85"/>
                  <a:gd name="T40" fmla="*/ 20 w 65"/>
                  <a:gd name="T41" fmla="*/ 51 h 85"/>
                  <a:gd name="T42" fmla="*/ 32 w 65"/>
                  <a:gd name="T43" fmla="*/ 56 h 85"/>
                  <a:gd name="T44" fmla="*/ 45 w 65"/>
                  <a:gd name="T45" fmla="*/ 51 h 85"/>
                  <a:gd name="T46" fmla="*/ 49 w 65"/>
                  <a:gd name="T47" fmla="*/ 3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85">
                    <a:moveTo>
                      <a:pt x="65" y="34"/>
                    </a:moveTo>
                    <a:cubicBezTo>
                      <a:pt x="65" y="42"/>
                      <a:pt x="63" y="49"/>
                      <a:pt x="60" y="55"/>
                    </a:cubicBezTo>
                    <a:cubicBezTo>
                      <a:pt x="56" y="61"/>
                      <a:pt x="51" y="65"/>
                      <a:pt x="45" y="67"/>
                    </a:cubicBezTo>
                    <a:cubicBezTo>
                      <a:pt x="64" y="85"/>
                      <a:pt x="64" y="85"/>
                      <a:pt x="64" y="85"/>
                    </a:cubicBezTo>
                    <a:cubicBezTo>
                      <a:pt x="45" y="85"/>
                      <a:pt x="45" y="85"/>
                      <a:pt x="45" y="85"/>
                    </a:cubicBezTo>
                    <a:cubicBezTo>
                      <a:pt x="31" y="69"/>
                      <a:pt x="31" y="69"/>
                      <a:pt x="31" y="69"/>
                    </a:cubicBezTo>
                    <a:cubicBezTo>
                      <a:pt x="25" y="69"/>
                      <a:pt x="20" y="68"/>
                      <a:pt x="15" y="65"/>
                    </a:cubicBezTo>
                    <a:cubicBezTo>
                      <a:pt x="10" y="62"/>
                      <a:pt x="6" y="58"/>
                      <a:pt x="4" y="53"/>
                    </a:cubicBezTo>
                    <a:cubicBezTo>
                      <a:pt x="1" y="48"/>
                      <a:pt x="0" y="42"/>
                      <a:pt x="0" y="36"/>
                    </a:cubicBezTo>
                    <a:cubicBezTo>
                      <a:pt x="0" y="29"/>
                      <a:pt x="1" y="23"/>
                      <a:pt x="4" y="17"/>
                    </a:cubicBezTo>
                    <a:cubicBezTo>
                      <a:pt x="7" y="12"/>
                      <a:pt x="11" y="8"/>
                      <a:pt x="16" y="5"/>
                    </a:cubicBezTo>
                    <a:cubicBezTo>
                      <a:pt x="21" y="2"/>
                      <a:pt x="27" y="0"/>
                      <a:pt x="33" y="0"/>
                    </a:cubicBezTo>
                    <a:cubicBezTo>
                      <a:pt x="40" y="0"/>
                      <a:pt x="45" y="2"/>
                      <a:pt x="50" y="5"/>
                    </a:cubicBezTo>
                    <a:cubicBezTo>
                      <a:pt x="55" y="7"/>
                      <a:pt x="58" y="11"/>
                      <a:pt x="61" y="17"/>
                    </a:cubicBezTo>
                    <a:cubicBezTo>
                      <a:pt x="64" y="22"/>
                      <a:pt x="65" y="28"/>
                      <a:pt x="65" y="34"/>
                    </a:cubicBezTo>
                    <a:close/>
                    <a:moveTo>
                      <a:pt x="49" y="35"/>
                    </a:moveTo>
                    <a:cubicBezTo>
                      <a:pt x="49" y="29"/>
                      <a:pt x="48" y="23"/>
                      <a:pt x="45" y="19"/>
                    </a:cubicBezTo>
                    <a:cubicBezTo>
                      <a:pt x="42" y="15"/>
                      <a:pt x="38" y="13"/>
                      <a:pt x="33" y="13"/>
                    </a:cubicBezTo>
                    <a:cubicBezTo>
                      <a:pt x="28" y="13"/>
                      <a:pt x="23" y="15"/>
                      <a:pt x="20" y="19"/>
                    </a:cubicBezTo>
                    <a:cubicBezTo>
                      <a:pt x="17" y="23"/>
                      <a:pt x="16" y="28"/>
                      <a:pt x="16" y="35"/>
                    </a:cubicBezTo>
                    <a:cubicBezTo>
                      <a:pt x="16" y="41"/>
                      <a:pt x="17" y="47"/>
                      <a:pt x="20" y="51"/>
                    </a:cubicBezTo>
                    <a:cubicBezTo>
                      <a:pt x="23" y="54"/>
                      <a:pt x="27" y="56"/>
                      <a:pt x="32" y="56"/>
                    </a:cubicBezTo>
                    <a:cubicBezTo>
                      <a:pt x="38" y="56"/>
                      <a:pt x="42" y="55"/>
                      <a:pt x="45" y="51"/>
                    </a:cubicBezTo>
                    <a:cubicBezTo>
                      <a:pt x="48" y="47"/>
                      <a:pt x="49" y="42"/>
                      <a:pt x="49"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sp>
            <p:nvSpPr>
              <p:cNvPr id="45" name="Freeform 106">
                <a:extLst>
                  <a:ext uri="{FF2B5EF4-FFF2-40B4-BE49-F238E27FC236}">
                    <a16:creationId xmlns:a16="http://schemas.microsoft.com/office/drawing/2014/main" id="{41CBA6C4-347D-4E2C-91D2-5135EB7D9739}"/>
                  </a:ext>
                </a:extLst>
              </p:cNvPr>
              <p:cNvSpPr>
                <a:spLocks/>
              </p:cNvSpPr>
              <p:nvPr/>
            </p:nvSpPr>
            <p:spPr bwMode="auto">
              <a:xfrm>
                <a:off x="9794875" y="3149601"/>
                <a:ext cx="150813" cy="249238"/>
              </a:xfrm>
              <a:custGeom>
                <a:avLst/>
                <a:gdLst>
                  <a:gd name="T0" fmla="*/ 95 w 95"/>
                  <a:gd name="T1" fmla="*/ 157 h 157"/>
                  <a:gd name="T2" fmla="*/ 0 w 95"/>
                  <a:gd name="T3" fmla="*/ 157 h 157"/>
                  <a:gd name="T4" fmla="*/ 0 w 95"/>
                  <a:gd name="T5" fmla="*/ 0 h 157"/>
                  <a:gd name="T6" fmla="*/ 35 w 95"/>
                  <a:gd name="T7" fmla="*/ 0 h 157"/>
                  <a:gd name="T8" fmla="*/ 35 w 95"/>
                  <a:gd name="T9" fmla="*/ 129 h 157"/>
                  <a:gd name="T10" fmla="*/ 95 w 95"/>
                  <a:gd name="T11" fmla="*/ 129 h 157"/>
                  <a:gd name="T12" fmla="*/ 95 w 95"/>
                  <a:gd name="T13" fmla="*/ 157 h 157"/>
                </a:gdLst>
                <a:ahLst/>
                <a:cxnLst>
                  <a:cxn ang="0">
                    <a:pos x="T0" y="T1"/>
                  </a:cxn>
                  <a:cxn ang="0">
                    <a:pos x="T2" y="T3"/>
                  </a:cxn>
                  <a:cxn ang="0">
                    <a:pos x="T4" y="T5"/>
                  </a:cxn>
                  <a:cxn ang="0">
                    <a:pos x="T6" y="T7"/>
                  </a:cxn>
                  <a:cxn ang="0">
                    <a:pos x="T8" y="T9"/>
                  </a:cxn>
                  <a:cxn ang="0">
                    <a:pos x="T10" y="T11"/>
                  </a:cxn>
                  <a:cxn ang="0">
                    <a:pos x="T12" y="T13"/>
                  </a:cxn>
                </a:cxnLst>
                <a:rect l="0" t="0" r="r" b="b"/>
                <a:pathLst>
                  <a:path w="95" h="157">
                    <a:moveTo>
                      <a:pt x="95" y="157"/>
                    </a:moveTo>
                    <a:lnTo>
                      <a:pt x="0" y="157"/>
                    </a:lnTo>
                    <a:lnTo>
                      <a:pt x="0" y="0"/>
                    </a:lnTo>
                    <a:lnTo>
                      <a:pt x="35" y="0"/>
                    </a:lnTo>
                    <a:lnTo>
                      <a:pt x="35" y="129"/>
                    </a:lnTo>
                    <a:lnTo>
                      <a:pt x="95" y="129"/>
                    </a:lnTo>
                    <a:lnTo>
                      <a:pt x="95" y="1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13" tIns="33606" rIns="67213" bIns="33606" numCol="1" anchor="t" anchorCtr="0" compatLnSpc="1">
                <a:prstTxWarp prst="textNoShape">
                  <a:avLst/>
                </a:prstTxWarp>
              </a:bodyPr>
              <a:lstStyle/>
              <a:p>
                <a:pPr defTabSz="672100">
                  <a:defRPr/>
                </a:pPr>
                <a:endParaRPr lang="en-US" sz="1324" kern="0">
                  <a:solidFill>
                    <a:sysClr val="windowText" lastClr="000000"/>
                  </a:solidFill>
                  <a:latin typeface="Calibri" panose="020F0502020204030204"/>
                </a:endParaRPr>
              </a:p>
            </p:txBody>
          </p:sp>
        </p:grpSp>
        <p:sp>
          <p:nvSpPr>
            <p:cNvPr id="35" name="Rectangle 47">
              <a:extLst>
                <a:ext uri="{FF2B5EF4-FFF2-40B4-BE49-F238E27FC236}">
                  <a16:creationId xmlns:a16="http://schemas.microsoft.com/office/drawing/2014/main" id="{3DCC2DB6-30D3-4238-9742-FA26F3991ED4}"/>
                </a:ext>
              </a:extLst>
            </p:cNvPr>
            <p:cNvSpPr>
              <a:spLocks noChangeArrowheads="1"/>
            </p:cNvSpPr>
            <p:nvPr/>
          </p:nvSpPr>
          <p:spPr bwMode="auto">
            <a:xfrm>
              <a:off x="5040445" y="3774773"/>
              <a:ext cx="700041" cy="2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672100">
                <a:lnSpc>
                  <a:spcPct val="90000"/>
                </a:lnSpc>
                <a:defRPr/>
              </a:pPr>
              <a:r>
                <a:rPr lang="en-US" altLang="en-US" sz="735" kern="0" dirty="0">
                  <a:gradFill>
                    <a:gsLst>
                      <a:gs pos="0">
                        <a:srgbClr val="353535"/>
                      </a:gs>
                      <a:gs pos="100000">
                        <a:srgbClr val="353535"/>
                      </a:gs>
                    </a:gsLst>
                    <a:lin ang="16200000" scaled="1"/>
                  </a:gradFill>
                  <a:latin typeface="Segoe UI Semilight"/>
                  <a:cs typeface="Segoe UI Semibold" panose="020B0702040204020203" pitchFamily="34" charset="0"/>
                </a:rPr>
                <a:t>Store data in</a:t>
              </a:r>
              <a:br>
                <a:rPr lang="en-US" altLang="en-US" sz="735" kern="0" dirty="0">
                  <a:gradFill>
                    <a:gsLst>
                      <a:gs pos="0">
                        <a:srgbClr val="353535"/>
                      </a:gs>
                      <a:gs pos="100000">
                        <a:srgbClr val="353535"/>
                      </a:gs>
                    </a:gsLst>
                    <a:lin ang="16200000" scaled="1"/>
                  </a:gradFill>
                  <a:latin typeface="Segoe UI Semilight"/>
                  <a:cs typeface="Segoe UI Semibold" panose="020B0702040204020203" pitchFamily="34" charset="0"/>
                </a:rPr>
              </a:br>
              <a:r>
                <a:rPr lang="en-US" altLang="en-US" sz="735" kern="0" dirty="0">
                  <a:gradFill>
                    <a:gsLst>
                      <a:gs pos="0">
                        <a:srgbClr val="353535"/>
                      </a:gs>
                      <a:gs pos="100000">
                        <a:srgbClr val="353535"/>
                      </a:gs>
                    </a:gsLst>
                    <a:lin ang="16200000" scaled="1"/>
                  </a:gradFill>
                  <a:latin typeface="Segoe UI Semilight"/>
                  <a:cs typeface="Segoe UI Semibold" panose="020B0702040204020203" pitchFamily="34" charset="0"/>
                </a:rPr>
                <a:t>SQL DB</a:t>
              </a:r>
            </a:p>
          </p:txBody>
        </p:sp>
        <p:sp>
          <p:nvSpPr>
            <p:cNvPr id="36" name="Rectangle 47">
              <a:extLst>
                <a:ext uri="{FF2B5EF4-FFF2-40B4-BE49-F238E27FC236}">
                  <a16:creationId xmlns:a16="http://schemas.microsoft.com/office/drawing/2014/main" id="{2F5F5A18-FF5D-4163-920B-2FDEF0802598}"/>
                </a:ext>
              </a:extLst>
            </p:cNvPr>
            <p:cNvSpPr>
              <a:spLocks noChangeArrowheads="1"/>
            </p:cNvSpPr>
            <p:nvPr/>
          </p:nvSpPr>
          <p:spPr bwMode="auto">
            <a:xfrm>
              <a:off x="3268416" y="3774773"/>
              <a:ext cx="837434" cy="2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672100">
                <a:lnSpc>
                  <a:spcPct val="90000"/>
                </a:lnSpc>
                <a:defRPr/>
              </a:pPr>
              <a:r>
                <a:rPr lang="en-US" altLang="en-US" sz="735" kern="0" dirty="0">
                  <a:gradFill>
                    <a:gsLst>
                      <a:gs pos="0">
                        <a:srgbClr val="353535"/>
                      </a:gs>
                      <a:gs pos="100000">
                        <a:srgbClr val="353535"/>
                      </a:gs>
                    </a:gsLst>
                    <a:lin ang="16200000" scaled="1"/>
                  </a:gradFill>
                  <a:latin typeface="Segoe UI Semilight"/>
                  <a:cs typeface="Segoe UI Semibold" panose="020B0702040204020203" pitchFamily="34" charset="0"/>
                </a:rPr>
                <a:t>Transform to</a:t>
              </a:r>
              <a:br>
                <a:rPr lang="en-US" altLang="en-US" sz="735" kern="0" dirty="0">
                  <a:gradFill>
                    <a:gsLst>
                      <a:gs pos="0">
                        <a:srgbClr val="353535"/>
                      </a:gs>
                      <a:gs pos="100000">
                        <a:srgbClr val="353535"/>
                      </a:gs>
                    </a:gsLst>
                    <a:lin ang="16200000" scaled="1"/>
                  </a:gradFill>
                  <a:latin typeface="Segoe UI Semilight"/>
                  <a:cs typeface="Segoe UI Semibold" panose="020B0702040204020203" pitchFamily="34" charset="0"/>
                </a:rPr>
              </a:br>
              <a:r>
                <a:rPr lang="en-US" altLang="en-US" sz="735" kern="0" dirty="0">
                  <a:gradFill>
                    <a:gsLst>
                      <a:gs pos="0">
                        <a:srgbClr val="353535"/>
                      </a:gs>
                      <a:gs pos="100000">
                        <a:srgbClr val="353535"/>
                      </a:gs>
                    </a:gsLst>
                    <a:lin ang="16200000" scaled="1"/>
                  </a:gradFill>
                  <a:latin typeface="Segoe UI Semilight"/>
                  <a:cs typeface="Segoe UI Semibold" panose="020B0702040204020203" pitchFamily="34" charset="0"/>
                </a:rPr>
                <a:t>structured data</a:t>
              </a:r>
            </a:p>
          </p:txBody>
        </p:sp>
      </p:grpSp>
    </p:spTree>
    <p:extLst>
      <p:ext uri="{BB962C8B-B14F-4D97-AF65-F5344CB8AC3E}">
        <p14:creationId xmlns:p14="http://schemas.microsoft.com/office/powerpoint/2010/main" val="244223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35" presetClass="path" presetSubtype="0" decel="100000" fill="hold" nodeType="withEffect">
                                  <p:stCondLst>
                                    <p:cond delay="0"/>
                                  </p:stCondLst>
                                  <p:childTnLst>
                                    <p:animMotion origin="layout" path="M 4.67194E-6 2.26963E-6 L -0.02387 2.26963E-6 " pathEditMode="relative" rAng="0" ptsTypes="AA">
                                      <p:cBhvr>
                                        <p:cTn id="9" dur="750" spd="-100000" fill="hold"/>
                                        <p:tgtEl>
                                          <p:spTgt spid="5"/>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Webhook &amp; API Function Apps</a:t>
            </a:r>
            <a:endParaRPr lang="en-US" dirty="0"/>
          </a:p>
        </p:txBody>
      </p:sp>
      <p:sp>
        <p:nvSpPr>
          <p:cNvPr id="3" name="Content Placeholder 2"/>
          <p:cNvSpPr>
            <a:spLocks noGrp="1"/>
          </p:cNvSpPr>
          <p:nvPr>
            <p:ph idx="1"/>
          </p:nvPr>
        </p:nvSpPr>
        <p:spPr/>
        <p:txBody>
          <a:bodyPr>
            <a:normAutofit/>
          </a:bodyPr>
          <a:lstStyle/>
          <a:p>
            <a:r>
              <a:rPr lang="en-US" sz="2400" dirty="0"/>
              <a:t>Functions triggered by events supported in other services</a:t>
            </a:r>
          </a:p>
          <a:p>
            <a:pPr lvl="1"/>
            <a:r>
              <a:rPr lang="en-US" sz="2000" dirty="0"/>
              <a:t>GitHub events (e.g. repository created, wiki page updated, etc.)</a:t>
            </a:r>
          </a:p>
          <a:p>
            <a:pPr lvl="1"/>
            <a:r>
              <a:rPr lang="en-US" sz="2000" dirty="0"/>
              <a:t>SharePoint events (e.g. list item added, document deleted, etc.)</a:t>
            </a:r>
          </a:p>
          <a:p>
            <a:pPr lvl="1"/>
            <a:r>
              <a:rPr lang="en-US" sz="2000" dirty="0"/>
              <a:t>Office 365 events (e.g. mail message received)</a:t>
            </a:r>
          </a:p>
          <a:p>
            <a:r>
              <a:rPr lang="en-US" sz="2400" dirty="0"/>
              <a:t>Takes in a request and sends back a response</a:t>
            </a:r>
          </a:p>
          <a:p>
            <a:pPr lvl="1"/>
            <a:r>
              <a:rPr lang="en-US" sz="2000" dirty="0"/>
              <a:t>Often mimic Web API and legacy web services flows</a:t>
            </a:r>
          </a:p>
          <a:p>
            <a:pPr lvl="1"/>
            <a:r>
              <a:rPr lang="en-US" sz="2000" dirty="0"/>
              <a:t>Typically need CORS settings managed</a:t>
            </a:r>
          </a:p>
          <a:p>
            <a:pPr lvl="1"/>
            <a:r>
              <a:rPr lang="en-US" sz="2000" dirty="0"/>
              <a:t>Best for exposing functionality to other apps and services</a:t>
            </a:r>
          </a:p>
          <a:p>
            <a:pPr lvl="1"/>
            <a:r>
              <a:rPr lang="en-US" sz="2000" dirty="0"/>
              <a:t>Great for building Logic Apps</a:t>
            </a:r>
          </a:p>
          <a:p>
            <a:endParaRPr lang="en-US" sz="2400" dirty="0"/>
          </a:p>
        </p:txBody>
      </p:sp>
    </p:spTree>
    <p:extLst>
      <p:ext uri="{BB962C8B-B14F-4D97-AF65-F5344CB8AC3E}">
        <p14:creationId xmlns:p14="http://schemas.microsoft.com/office/powerpoint/2010/main" val="3754122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43000" y="3352800"/>
            <a:ext cx="2625213" cy="2691581"/>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bg1"/>
                </a:solidFill>
              </a:rPr>
              <a:t>code</a:t>
            </a:r>
          </a:p>
        </p:txBody>
      </p:sp>
      <p:sp>
        <p:nvSpPr>
          <p:cNvPr id="2" name="Title 1"/>
          <p:cNvSpPr>
            <a:spLocks noGrp="1"/>
          </p:cNvSpPr>
          <p:nvPr>
            <p:ph type="title"/>
          </p:nvPr>
        </p:nvSpPr>
        <p:spPr/>
        <p:txBody>
          <a:bodyPr/>
          <a:lstStyle/>
          <a:p>
            <a:r>
              <a:rPr lang="en-US"/>
              <a:t>Anatomy of a Function</a:t>
            </a:r>
            <a:endParaRPr lang="en-US" dirty="0"/>
          </a:p>
        </p:txBody>
      </p:sp>
      <p:sp>
        <p:nvSpPr>
          <p:cNvPr id="3" name="Content Placeholder 2"/>
          <p:cNvSpPr>
            <a:spLocks noGrp="1"/>
          </p:cNvSpPr>
          <p:nvPr>
            <p:ph idx="1"/>
          </p:nvPr>
        </p:nvSpPr>
        <p:spPr/>
        <p:txBody>
          <a:bodyPr>
            <a:normAutofit/>
          </a:bodyPr>
          <a:lstStyle/>
          <a:p>
            <a:r>
              <a:rPr lang="en-US" sz="2000" dirty="0"/>
              <a:t>A function can be defined by…</a:t>
            </a:r>
          </a:p>
          <a:p>
            <a:pPr lvl="1"/>
            <a:r>
              <a:rPr lang="en-US" sz="1600" dirty="0"/>
              <a:t>A “Run” file containing function code</a:t>
            </a:r>
          </a:p>
          <a:p>
            <a:pPr lvl="1"/>
            <a:r>
              <a:rPr lang="en-US" sz="1600" dirty="0"/>
              <a:t>A “Function” file containing all service and trigger bindings and parameters</a:t>
            </a:r>
          </a:p>
          <a:p>
            <a:pPr lvl="1"/>
            <a:r>
              <a:rPr lang="en-US" sz="1600" dirty="0"/>
              <a:t>A “Project” file containing project assembly and </a:t>
            </a:r>
            <a:r>
              <a:rPr lang="en-US" sz="1600" dirty="0" err="1"/>
              <a:t>NuGet</a:t>
            </a:r>
            <a:r>
              <a:rPr lang="en-US" sz="1600" dirty="0"/>
              <a:t> package references</a:t>
            </a:r>
          </a:p>
          <a:p>
            <a:pPr lvl="1"/>
            <a:r>
              <a:rPr lang="en-US" sz="1600" dirty="0"/>
              <a:t>App Service settings, such as connection strings and API keys</a:t>
            </a:r>
          </a:p>
          <a:p>
            <a:endParaRPr lang="en-US" sz="2000" dirty="0"/>
          </a:p>
        </p:txBody>
      </p:sp>
      <p:sp>
        <p:nvSpPr>
          <p:cNvPr id="4" name="Rectangle 3"/>
          <p:cNvSpPr/>
          <p:nvPr/>
        </p:nvSpPr>
        <p:spPr>
          <a:xfrm>
            <a:off x="1497725" y="5114758"/>
            <a:ext cx="1769042" cy="63812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bg1"/>
                </a:solidFill>
              </a:rPr>
              <a:t>.NET Core and Project references</a:t>
            </a:r>
          </a:p>
        </p:txBody>
      </p:sp>
      <p:sp>
        <p:nvSpPr>
          <p:cNvPr id="5" name="Rectangle 4"/>
          <p:cNvSpPr/>
          <p:nvPr/>
        </p:nvSpPr>
        <p:spPr>
          <a:xfrm>
            <a:off x="1497725" y="4256661"/>
            <a:ext cx="1769042" cy="63812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bg1"/>
                </a:solidFill>
              </a:rPr>
              <a:t>Function configuration</a:t>
            </a:r>
          </a:p>
        </p:txBody>
      </p:sp>
      <p:sp>
        <p:nvSpPr>
          <p:cNvPr id="6" name="Rectangle 5"/>
          <p:cNvSpPr/>
          <p:nvPr/>
        </p:nvSpPr>
        <p:spPr>
          <a:xfrm>
            <a:off x="1497725" y="3700965"/>
            <a:ext cx="1769042" cy="31685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bg1"/>
                </a:solidFill>
              </a:rPr>
              <a:t>Executable code</a:t>
            </a:r>
          </a:p>
        </p:txBody>
      </p:sp>
    </p:spTree>
    <p:extLst>
      <p:ext uri="{BB962C8B-B14F-4D97-AF65-F5344CB8AC3E}">
        <p14:creationId xmlns:p14="http://schemas.microsoft.com/office/powerpoint/2010/main" val="1701766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11640-25AF-4E9F-A1BF-AE76111D2943}"/>
              </a:ext>
            </a:extLst>
          </p:cNvPr>
          <p:cNvSpPr>
            <a:spLocks noGrp="1"/>
          </p:cNvSpPr>
          <p:nvPr>
            <p:ph type="title"/>
          </p:nvPr>
        </p:nvSpPr>
        <p:spPr/>
        <p:txBody>
          <a:bodyPr/>
          <a:lstStyle/>
          <a:p>
            <a:r>
              <a:rPr lang="en-US" dirty="0"/>
              <a:t>Azure Function Types</a:t>
            </a:r>
          </a:p>
        </p:txBody>
      </p:sp>
      <p:pic>
        <p:nvPicPr>
          <p:cNvPr id="3" name="Picture 2">
            <a:extLst>
              <a:ext uri="{FF2B5EF4-FFF2-40B4-BE49-F238E27FC236}">
                <a16:creationId xmlns:a16="http://schemas.microsoft.com/office/drawing/2014/main" id="{7580DD7B-FC00-49A0-B59D-472A48BDC3BB}"/>
              </a:ext>
            </a:extLst>
          </p:cNvPr>
          <p:cNvPicPr>
            <a:picLocks noChangeAspect="1"/>
          </p:cNvPicPr>
          <p:nvPr/>
        </p:nvPicPr>
        <p:blipFill>
          <a:blip r:embed="rId2"/>
          <a:stretch>
            <a:fillRect/>
          </a:stretch>
        </p:blipFill>
        <p:spPr>
          <a:xfrm>
            <a:off x="914400" y="1295400"/>
            <a:ext cx="6668037" cy="5142040"/>
          </a:xfrm>
          <a:prstGeom prst="rect">
            <a:avLst/>
          </a:prstGeom>
          <a:ln>
            <a:solidFill>
              <a:schemeClr val="tx1"/>
            </a:solidFill>
          </a:ln>
        </p:spPr>
      </p:pic>
    </p:spTree>
    <p:extLst>
      <p:ext uri="{BB962C8B-B14F-4D97-AF65-F5344CB8AC3E}">
        <p14:creationId xmlns:p14="http://schemas.microsoft.com/office/powerpoint/2010/main" val="3620527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a:t>Why Azure Functions?</a:t>
            </a:r>
          </a:p>
          <a:p>
            <a:pPr>
              <a:buFont typeface="Wingdings" panose="05000000000000000000" pitchFamily="2" charset="2"/>
              <a:buChar char="§"/>
            </a:pPr>
            <a:r>
              <a:rPr lang="en-US" dirty="0"/>
              <a:t>Creating Azure Functions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814128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evolution of application platforms</a:t>
            </a:r>
          </a:p>
        </p:txBody>
      </p:sp>
      <p:sp>
        <p:nvSpPr>
          <p:cNvPr id="29" name="TextBox 28"/>
          <p:cNvSpPr txBox="1"/>
          <p:nvPr/>
        </p:nvSpPr>
        <p:spPr>
          <a:xfrm>
            <a:off x="5295383" y="4603722"/>
            <a:ext cx="543378" cy="334806"/>
          </a:xfrm>
          <a:prstGeom prst="rect">
            <a:avLst/>
          </a:prstGeom>
          <a:noFill/>
        </p:spPr>
        <p:txBody>
          <a:bodyPr wrap="none" lIns="134425" tIns="107540" rIns="134425" bIns="107540" rtlCol="0">
            <a:spAutoFit/>
          </a:bodyPr>
          <a:lstStyle/>
          <a:p>
            <a:pPr defTabSz="672100">
              <a:lnSpc>
                <a:spcPct val="90000"/>
              </a:lnSpc>
              <a:spcAft>
                <a:spcPts val="441"/>
              </a:spcAft>
              <a:defRPr/>
            </a:pPr>
            <a:r>
              <a:rPr lang="en-US" sz="1765" kern="0">
                <a:gradFill>
                  <a:gsLst>
                    <a:gs pos="1250">
                      <a:srgbClr val="353535"/>
                    </a:gs>
                    <a:gs pos="100000">
                      <a:srgbClr val="353535"/>
                    </a:gs>
                  </a:gsLst>
                  <a:lin ang="5400000" scaled="0"/>
                </a:gradFill>
                <a:latin typeface="Segoe UI"/>
              </a:rPr>
              <a:t>PaaS</a:t>
            </a:r>
          </a:p>
        </p:txBody>
      </p:sp>
      <p:sp>
        <p:nvSpPr>
          <p:cNvPr id="28" name="TextBox 27"/>
          <p:cNvSpPr txBox="1"/>
          <p:nvPr/>
        </p:nvSpPr>
        <p:spPr>
          <a:xfrm>
            <a:off x="3756783" y="4603722"/>
            <a:ext cx="495710" cy="334806"/>
          </a:xfrm>
          <a:prstGeom prst="rect">
            <a:avLst/>
          </a:prstGeom>
          <a:noFill/>
        </p:spPr>
        <p:txBody>
          <a:bodyPr wrap="none" lIns="134425" tIns="107540" rIns="134425" bIns="107540" rtlCol="0">
            <a:spAutoFit/>
          </a:bodyPr>
          <a:lstStyle/>
          <a:p>
            <a:pPr defTabSz="672100">
              <a:lnSpc>
                <a:spcPct val="90000"/>
              </a:lnSpc>
              <a:spcAft>
                <a:spcPts val="441"/>
              </a:spcAft>
              <a:defRPr/>
            </a:pPr>
            <a:r>
              <a:rPr lang="en-US" sz="1765" kern="0">
                <a:gradFill>
                  <a:gsLst>
                    <a:gs pos="1250">
                      <a:srgbClr val="353535"/>
                    </a:gs>
                    <a:gs pos="100000">
                      <a:srgbClr val="353535"/>
                    </a:gs>
                  </a:gsLst>
                  <a:lin ang="5400000" scaled="0"/>
                </a:gradFill>
                <a:latin typeface="Segoe UI"/>
              </a:rPr>
              <a:t>IaaS</a:t>
            </a:r>
          </a:p>
        </p:txBody>
      </p:sp>
      <p:sp>
        <p:nvSpPr>
          <p:cNvPr id="27" name="TextBox 26"/>
          <p:cNvSpPr txBox="1"/>
          <p:nvPr/>
        </p:nvSpPr>
        <p:spPr>
          <a:xfrm>
            <a:off x="1291430" y="4603722"/>
            <a:ext cx="1120062" cy="334806"/>
          </a:xfrm>
          <a:prstGeom prst="rect">
            <a:avLst/>
          </a:prstGeom>
          <a:noFill/>
        </p:spPr>
        <p:txBody>
          <a:bodyPr wrap="none" lIns="134425" tIns="107540" rIns="134425" bIns="107540" rtlCol="0">
            <a:spAutoFit/>
          </a:bodyPr>
          <a:lstStyle/>
          <a:p>
            <a:pPr defTabSz="672100">
              <a:lnSpc>
                <a:spcPct val="90000"/>
              </a:lnSpc>
              <a:spcAft>
                <a:spcPts val="441"/>
              </a:spcAft>
              <a:defRPr/>
            </a:pPr>
            <a:r>
              <a:rPr lang="en-US" sz="1765" kern="0">
                <a:gradFill>
                  <a:gsLst>
                    <a:gs pos="1250">
                      <a:srgbClr val="353535"/>
                    </a:gs>
                    <a:gs pos="100000">
                      <a:srgbClr val="353535"/>
                    </a:gs>
                  </a:gsLst>
                  <a:lin ang="5400000" scaled="0"/>
                </a:gradFill>
                <a:latin typeface="Segoe UI"/>
              </a:rPr>
              <a:t>On-Premises</a:t>
            </a:r>
          </a:p>
        </p:txBody>
      </p:sp>
      <p:cxnSp>
        <p:nvCxnSpPr>
          <p:cNvPr id="11" name="Straight Arrow Connector 10"/>
          <p:cNvCxnSpPr>
            <a:cxnSpLocks/>
          </p:cNvCxnSpPr>
          <p:nvPr/>
        </p:nvCxnSpPr>
        <p:spPr>
          <a:xfrm>
            <a:off x="990600" y="4498708"/>
            <a:ext cx="6394651" cy="0"/>
          </a:xfrm>
          <a:prstGeom prst="straightConnector1">
            <a:avLst/>
          </a:prstGeom>
          <a:ln w="254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12" name="Oval 11"/>
          <p:cNvSpPr/>
          <p:nvPr/>
        </p:nvSpPr>
        <p:spPr bwMode="auto">
          <a:xfrm>
            <a:off x="1403789" y="4451827"/>
            <a:ext cx="93763" cy="93763"/>
          </a:xfrm>
          <a:prstGeom prst="ellipse">
            <a:avLst/>
          </a:prstGeom>
          <a:solidFill>
            <a:schemeClr val="bg1"/>
          </a:solid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85515"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 name="Oval 19"/>
          <p:cNvSpPr/>
          <p:nvPr/>
        </p:nvSpPr>
        <p:spPr bwMode="auto">
          <a:xfrm>
            <a:off x="3866997" y="4451827"/>
            <a:ext cx="93763" cy="93763"/>
          </a:xfrm>
          <a:prstGeom prst="ellipse">
            <a:avLst/>
          </a:prstGeom>
          <a:solidFill>
            <a:schemeClr val="bg1"/>
          </a:solid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85515"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1" name="Oval 20"/>
          <p:cNvSpPr/>
          <p:nvPr/>
        </p:nvSpPr>
        <p:spPr bwMode="auto">
          <a:xfrm>
            <a:off x="5405261" y="4451827"/>
            <a:ext cx="93763" cy="93763"/>
          </a:xfrm>
          <a:prstGeom prst="ellipse">
            <a:avLst/>
          </a:prstGeom>
          <a:solidFill>
            <a:schemeClr val="bg1"/>
          </a:solid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85515"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 name="Oval 21"/>
          <p:cNvSpPr/>
          <p:nvPr/>
        </p:nvSpPr>
        <p:spPr bwMode="auto">
          <a:xfrm>
            <a:off x="6835971" y="4451827"/>
            <a:ext cx="93763" cy="93763"/>
          </a:xfrm>
          <a:prstGeom prst="ellipse">
            <a:avLst/>
          </a:prstGeom>
          <a:solidFill>
            <a:schemeClr val="bg1"/>
          </a:solid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85515"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56" name="Group 55"/>
          <p:cNvGrpSpPr/>
          <p:nvPr/>
        </p:nvGrpSpPr>
        <p:grpSpPr>
          <a:xfrm>
            <a:off x="1243148" y="3810000"/>
            <a:ext cx="510990" cy="545297"/>
            <a:chOff x="2084593" y="2157479"/>
            <a:chExt cx="958326" cy="1022668"/>
          </a:xfrm>
        </p:grpSpPr>
        <p:grpSp>
          <p:nvGrpSpPr>
            <p:cNvPr id="33" name="Group 4"/>
            <p:cNvGrpSpPr>
              <a:grpSpLocks noChangeAspect="1"/>
            </p:cNvGrpSpPr>
            <p:nvPr/>
          </p:nvGrpSpPr>
          <p:grpSpPr bwMode="auto">
            <a:xfrm>
              <a:off x="2084593" y="2157479"/>
              <a:ext cx="475727" cy="1022668"/>
              <a:chOff x="7" y="12"/>
              <a:chExt cx="167" cy="359"/>
            </a:xfrm>
          </p:grpSpPr>
          <p:sp>
            <p:nvSpPr>
              <p:cNvPr id="35" name="Rectangle 5"/>
              <p:cNvSpPr>
                <a:spLocks noChangeArrowheads="1"/>
              </p:cNvSpPr>
              <p:nvPr/>
            </p:nvSpPr>
            <p:spPr bwMode="auto">
              <a:xfrm>
                <a:off x="7" y="45"/>
                <a:ext cx="167" cy="326"/>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22" tIns="33611" rIns="67222" bIns="33611" numCol="1" anchor="t" anchorCtr="0" compatLnSpc="1">
                <a:prstTxWarp prst="textNoShape">
                  <a:avLst/>
                </a:prstTxWarp>
              </a:bodyPr>
              <a:lstStyle/>
              <a:p>
                <a:pPr defTabSz="685714">
                  <a:defRPr/>
                </a:pPr>
                <a:endParaRPr lang="en-US" sz="1324">
                  <a:solidFill>
                    <a:srgbClr val="353535"/>
                  </a:solidFill>
                  <a:latin typeface="Segoe UI Semilight"/>
                </a:endParaRPr>
              </a:p>
            </p:txBody>
          </p:sp>
          <p:sp>
            <p:nvSpPr>
              <p:cNvPr id="36" name="Freeform 6"/>
              <p:cNvSpPr>
                <a:spLocks/>
              </p:cNvSpPr>
              <p:nvPr/>
            </p:nvSpPr>
            <p:spPr bwMode="auto">
              <a:xfrm>
                <a:off x="69" y="312"/>
                <a:ext cx="43" cy="59"/>
              </a:xfrm>
              <a:custGeom>
                <a:avLst/>
                <a:gdLst>
                  <a:gd name="T0" fmla="*/ 20 w 20"/>
                  <a:gd name="T1" fmla="*/ 28 h 28"/>
                  <a:gd name="T2" fmla="*/ 20 w 20"/>
                  <a:gd name="T3" fmla="*/ 10 h 28"/>
                  <a:gd name="T4" fmla="*/ 10 w 20"/>
                  <a:gd name="T5" fmla="*/ 0 h 28"/>
                  <a:gd name="T6" fmla="*/ 0 w 20"/>
                  <a:gd name="T7" fmla="*/ 10 h 28"/>
                  <a:gd name="T8" fmla="*/ 0 w 20"/>
                  <a:gd name="T9" fmla="*/ 28 h 28"/>
                </a:gdLst>
                <a:ahLst/>
                <a:cxnLst>
                  <a:cxn ang="0">
                    <a:pos x="T0" y="T1"/>
                  </a:cxn>
                  <a:cxn ang="0">
                    <a:pos x="T2" y="T3"/>
                  </a:cxn>
                  <a:cxn ang="0">
                    <a:pos x="T4" y="T5"/>
                  </a:cxn>
                  <a:cxn ang="0">
                    <a:pos x="T6" y="T7"/>
                  </a:cxn>
                  <a:cxn ang="0">
                    <a:pos x="T8" y="T9"/>
                  </a:cxn>
                </a:cxnLst>
                <a:rect l="0" t="0" r="r" b="b"/>
                <a:pathLst>
                  <a:path w="20" h="28">
                    <a:moveTo>
                      <a:pt x="20" y="28"/>
                    </a:moveTo>
                    <a:cubicBezTo>
                      <a:pt x="20" y="10"/>
                      <a:pt x="20" y="10"/>
                      <a:pt x="20" y="10"/>
                    </a:cubicBezTo>
                    <a:cubicBezTo>
                      <a:pt x="20" y="5"/>
                      <a:pt x="15" y="0"/>
                      <a:pt x="10" y="0"/>
                    </a:cubicBezTo>
                    <a:cubicBezTo>
                      <a:pt x="5" y="0"/>
                      <a:pt x="0" y="5"/>
                      <a:pt x="0" y="10"/>
                    </a:cubicBezTo>
                    <a:cubicBezTo>
                      <a:pt x="0" y="28"/>
                      <a:pt x="0" y="28"/>
                      <a:pt x="0" y="28"/>
                    </a:cubicBez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22" tIns="33611" rIns="67222" bIns="33611" numCol="1" anchor="t" anchorCtr="0" compatLnSpc="1">
                <a:prstTxWarp prst="textNoShape">
                  <a:avLst/>
                </a:prstTxWarp>
              </a:bodyPr>
              <a:lstStyle/>
              <a:p>
                <a:pPr defTabSz="685714">
                  <a:defRPr/>
                </a:pPr>
                <a:endParaRPr lang="en-US" sz="1324">
                  <a:solidFill>
                    <a:srgbClr val="353535"/>
                  </a:solidFill>
                  <a:latin typeface="Segoe UI Semilight"/>
                </a:endParaRPr>
              </a:p>
            </p:txBody>
          </p:sp>
          <p:sp>
            <p:nvSpPr>
              <p:cNvPr id="37" name="Rectangle 7"/>
              <p:cNvSpPr>
                <a:spLocks noChangeArrowheads="1"/>
              </p:cNvSpPr>
              <p:nvPr/>
            </p:nvSpPr>
            <p:spPr bwMode="auto">
              <a:xfrm>
                <a:off x="42" y="232"/>
                <a:ext cx="25" cy="25"/>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22" tIns="33611" rIns="67222" bIns="33611" numCol="1" anchor="t" anchorCtr="0" compatLnSpc="1">
                <a:prstTxWarp prst="textNoShape">
                  <a:avLst/>
                </a:prstTxWarp>
              </a:bodyPr>
              <a:lstStyle/>
              <a:p>
                <a:pPr defTabSz="685714">
                  <a:defRPr/>
                </a:pPr>
                <a:endParaRPr lang="en-US" sz="1324">
                  <a:solidFill>
                    <a:srgbClr val="353535"/>
                  </a:solidFill>
                  <a:latin typeface="Segoe UI Semilight"/>
                </a:endParaRPr>
              </a:p>
            </p:txBody>
          </p:sp>
          <p:sp>
            <p:nvSpPr>
              <p:cNvPr id="38" name="Rectangle 8"/>
              <p:cNvSpPr>
                <a:spLocks noChangeArrowheads="1"/>
              </p:cNvSpPr>
              <p:nvPr/>
            </p:nvSpPr>
            <p:spPr bwMode="auto">
              <a:xfrm>
                <a:off x="114" y="232"/>
                <a:ext cx="26" cy="25"/>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22" tIns="33611" rIns="67222" bIns="33611" numCol="1" anchor="t" anchorCtr="0" compatLnSpc="1">
                <a:prstTxWarp prst="textNoShape">
                  <a:avLst/>
                </a:prstTxWarp>
              </a:bodyPr>
              <a:lstStyle/>
              <a:p>
                <a:pPr defTabSz="685714">
                  <a:defRPr/>
                </a:pPr>
                <a:endParaRPr lang="en-US" sz="1324">
                  <a:solidFill>
                    <a:srgbClr val="353535"/>
                  </a:solidFill>
                  <a:latin typeface="Segoe UI Semilight"/>
                </a:endParaRPr>
              </a:p>
            </p:txBody>
          </p:sp>
          <p:sp>
            <p:nvSpPr>
              <p:cNvPr id="39" name="Rectangle 9"/>
              <p:cNvSpPr>
                <a:spLocks noChangeArrowheads="1"/>
              </p:cNvSpPr>
              <p:nvPr/>
            </p:nvSpPr>
            <p:spPr bwMode="auto">
              <a:xfrm>
                <a:off x="42" y="164"/>
                <a:ext cx="25" cy="25"/>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22" tIns="33611" rIns="67222" bIns="33611" numCol="1" anchor="t" anchorCtr="0" compatLnSpc="1">
                <a:prstTxWarp prst="textNoShape">
                  <a:avLst/>
                </a:prstTxWarp>
              </a:bodyPr>
              <a:lstStyle/>
              <a:p>
                <a:pPr defTabSz="685714">
                  <a:defRPr/>
                </a:pPr>
                <a:endParaRPr lang="en-US" sz="1324">
                  <a:solidFill>
                    <a:srgbClr val="353535"/>
                  </a:solidFill>
                  <a:latin typeface="Segoe UI Semilight"/>
                </a:endParaRPr>
              </a:p>
            </p:txBody>
          </p:sp>
          <p:sp>
            <p:nvSpPr>
              <p:cNvPr id="40" name="Rectangle 10"/>
              <p:cNvSpPr>
                <a:spLocks noChangeArrowheads="1"/>
              </p:cNvSpPr>
              <p:nvPr/>
            </p:nvSpPr>
            <p:spPr bwMode="auto">
              <a:xfrm>
                <a:off x="114" y="164"/>
                <a:ext cx="26" cy="25"/>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22" tIns="33611" rIns="67222" bIns="33611" numCol="1" anchor="t" anchorCtr="0" compatLnSpc="1">
                <a:prstTxWarp prst="textNoShape">
                  <a:avLst/>
                </a:prstTxWarp>
              </a:bodyPr>
              <a:lstStyle/>
              <a:p>
                <a:pPr defTabSz="685714">
                  <a:defRPr/>
                </a:pPr>
                <a:endParaRPr lang="en-US" sz="1324">
                  <a:solidFill>
                    <a:srgbClr val="353535"/>
                  </a:solidFill>
                  <a:latin typeface="Segoe UI Semilight"/>
                </a:endParaRPr>
              </a:p>
            </p:txBody>
          </p:sp>
          <p:sp>
            <p:nvSpPr>
              <p:cNvPr id="41" name="Rectangle 11"/>
              <p:cNvSpPr>
                <a:spLocks noChangeArrowheads="1"/>
              </p:cNvSpPr>
              <p:nvPr/>
            </p:nvSpPr>
            <p:spPr bwMode="auto">
              <a:xfrm>
                <a:off x="42" y="98"/>
                <a:ext cx="25" cy="24"/>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22" tIns="33611" rIns="67222" bIns="33611" numCol="1" anchor="t" anchorCtr="0" compatLnSpc="1">
                <a:prstTxWarp prst="textNoShape">
                  <a:avLst/>
                </a:prstTxWarp>
              </a:bodyPr>
              <a:lstStyle/>
              <a:p>
                <a:pPr defTabSz="685714">
                  <a:defRPr/>
                </a:pPr>
                <a:endParaRPr lang="en-US" sz="1324">
                  <a:solidFill>
                    <a:srgbClr val="353535"/>
                  </a:solidFill>
                  <a:latin typeface="Segoe UI Semilight"/>
                </a:endParaRPr>
              </a:p>
            </p:txBody>
          </p:sp>
          <p:sp>
            <p:nvSpPr>
              <p:cNvPr id="42" name="Rectangle 12"/>
              <p:cNvSpPr>
                <a:spLocks noChangeArrowheads="1"/>
              </p:cNvSpPr>
              <p:nvPr/>
            </p:nvSpPr>
            <p:spPr bwMode="auto">
              <a:xfrm>
                <a:off x="114" y="98"/>
                <a:ext cx="26" cy="24"/>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22" tIns="33611" rIns="67222" bIns="33611" numCol="1" anchor="t" anchorCtr="0" compatLnSpc="1">
                <a:prstTxWarp prst="textNoShape">
                  <a:avLst/>
                </a:prstTxWarp>
              </a:bodyPr>
              <a:lstStyle/>
              <a:p>
                <a:pPr defTabSz="685714">
                  <a:defRPr/>
                </a:pPr>
                <a:endParaRPr lang="en-US" sz="1324">
                  <a:solidFill>
                    <a:srgbClr val="353535"/>
                  </a:solidFill>
                  <a:latin typeface="Segoe UI Semilight"/>
                </a:endParaRPr>
              </a:p>
            </p:txBody>
          </p:sp>
          <p:sp>
            <p:nvSpPr>
              <p:cNvPr id="43" name="Rectangle 13"/>
              <p:cNvSpPr>
                <a:spLocks noChangeArrowheads="1"/>
              </p:cNvSpPr>
              <p:nvPr/>
            </p:nvSpPr>
            <p:spPr bwMode="auto">
              <a:xfrm>
                <a:off x="31" y="12"/>
                <a:ext cx="47" cy="33"/>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22" tIns="33611" rIns="67222" bIns="33611" numCol="1" anchor="t" anchorCtr="0" compatLnSpc="1">
                <a:prstTxWarp prst="textNoShape">
                  <a:avLst/>
                </a:prstTxWarp>
              </a:bodyPr>
              <a:lstStyle/>
              <a:p>
                <a:pPr defTabSz="685714">
                  <a:defRPr/>
                </a:pPr>
                <a:endParaRPr lang="en-US" sz="1324">
                  <a:solidFill>
                    <a:srgbClr val="353535"/>
                  </a:solidFill>
                  <a:latin typeface="Segoe UI Semilight"/>
                </a:endParaRPr>
              </a:p>
            </p:txBody>
          </p:sp>
        </p:grpSp>
        <p:grpSp>
          <p:nvGrpSpPr>
            <p:cNvPr id="54" name="Group 53"/>
            <p:cNvGrpSpPr/>
            <p:nvPr/>
          </p:nvGrpSpPr>
          <p:grpSpPr>
            <a:xfrm>
              <a:off x="2561534" y="2758439"/>
              <a:ext cx="475727" cy="421466"/>
              <a:chOff x="2779974" y="2727959"/>
              <a:chExt cx="475727" cy="421466"/>
            </a:xfrm>
          </p:grpSpPr>
          <p:sp>
            <p:nvSpPr>
              <p:cNvPr id="45" name="Rectangle 5"/>
              <p:cNvSpPr>
                <a:spLocks noChangeArrowheads="1"/>
              </p:cNvSpPr>
              <p:nvPr/>
            </p:nvSpPr>
            <p:spPr bwMode="auto">
              <a:xfrm>
                <a:off x="2779974" y="2727959"/>
                <a:ext cx="475727" cy="421465"/>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22" tIns="33611" rIns="67222" bIns="33611" numCol="1" anchor="t" anchorCtr="0" compatLnSpc="1">
                <a:prstTxWarp prst="textNoShape">
                  <a:avLst/>
                </a:prstTxWarp>
              </a:bodyPr>
              <a:lstStyle/>
              <a:p>
                <a:pPr defTabSz="685714">
                  <a:defRPr/>
                </a:pPr>
                <a:endParaRPr lang="en-US" sz="1324">
                  <a:solidFill>
                    <a:srgbClr val="353535"/>
                  </a:solidFill>
                  <a:latin typeface="Segoe UI Semilight"/>
                </a:endParaRPr>
              </a:p>
            </p:txBody>
          </p:sp>
          <p:sp>
            <p:nvSpPr>
              <p:cNvPr id="46" name="Freeform 6"/>
              <p:cNvSpPr>
                <a:spLocks/>
              </p:cNvSpPr>
              <p:nvPr/>
            </p:nvSpPr>
            <p:spPr bwMode="auto">
              <a:xfrm>
                <a:off x="3058191" y="2981354"/>
                <a:ext cx="122493" cy="168071"/>
              </a:xfrm>
              <a:custGeom>
                <a:avLst/>
                <a:gdLst>
                  <a:gd name="T0" fmla="*/ 20 w 20"/>
                  <a:gd name="T1" fmla="*/ 28 h 28"/>
                  <a:gd name="T2" fmla="*/ 20 w 20"/>
                  <a:gd name="T3" fmla="*/ 10 h 28"/>
                  <a:gd name="T4" fmla="*/ 10 w 20"/>
                  <a:gd name="T5" fmla="*/ 0 h 28"/>
                  <a:gd name="T6" fmla="*/ 0 w 20"/>
                  <a:gd name="T7" fmla="*/ 10 h 28"/>
                  <a:gd name="T8" fmla="*/ 0 w 20"/>
                  <a:gd name="T9" fmla="*/ 28 h 28"/>
                </a:gdLst>
                <a:ahLst/>
                <a:cxnLst>
                  <a:cxn ang="0">
                    <a:pos x="T0" y="T1"/>
                  </a:cxn>
                  <a:cxn ang="0">
                    <a:pos x="T2" y="T3"/>
                  </a:cxn>
                  <a:cxn ang="0">
                    <a:pos x="T4" y="T5"/>
                  </a:cxn>
                  <a:cxn ang="0">
                    <a:pos x="T6" y="T7"/>
                  </a:cxn>
                  <a:cxn ang="0">
                    <a:pos x="T8" y="T9"/>
                  </a:cxn>
                </a:cxnLst>
                <a:rect l="0" t="0" r="r" b="b"/>
                <a:pathLst>
                  <a:path w="20" h="28">
                    <a:moveTo>
                      <a:pt x="20" y="28"/>
                    </a:moveTo>
                    <a:cubicBezTo>
                      <a:pt x="20" y="10"/>
                      <a:pt x="20" y="10"/>
                      <a:pt x="20" y="10"/>
                    </a:cubicBezTo>
                    <a:cubicBezTo>
                      <a:pt x="20" y="5"/>
                      <a:pt x="15" y="0"/>
                      <a:pt x="10" y="0"/>
                    </a:cubicBezTo>
                    <a:cubicBezTo>
                      <a:pt x="5" y="0"/>
                      <a:pt x="0" y="5"/>
                      <a:pt x="0" y="10"/>
                    </a:cubicBezTo>
                    <a:cubicBezTo>
                      <a:pt x="0" y="28"/>
                      <a:pt x="0" y="28"/>
                      <a:pt x="0" y="28"/>
                    </a:cubicBez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22" tIns="33611" rIns="67222" bIns="33611" numCol="1" anchor="t" anchorCtr="0" compatLnSpc="1">
                <a:prstTxWarp prst="textNoShape">
                  <a:avLst/>
                </a:prstTxWarp>
              </a:bodyPr>
              <a:lstStyle/>
              <a:p>
                <a:pPr defTabSz="685714">
                  <a:defRPr/>
                </a:pPr>
                <a:endParaRPr lang="en-US" sz="1324">
                  <a:solidFill>
                    <a:srgbClr val="353535"/>
                  </a:solidFill>
                  <a:latin typeface="Segoe UI Semilight"/>
                </a:endParaRPr>
              </a:p>
            </p:txBody>
          </p:sp>
          <p:sp>
            <p:nvSpPr>
              <p:cNvPr id="47" name="Rectangle 7"/>
              <p:cNvSpPr>
                <a:spLocks noChangeArrowheads="1"/>
              </p:cNvSpPr>
              <p:nvPr/>
            </p:nvSpPr>
            <p:spPr bwMode="auto">
              <a:xfrm>
                <a:off x="2879677" y="2829662"/>
                <a:ext cx="71217" cy="71216"/>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22" tIns="33611" rIns="67222" bIns="33611" numCol="1" anchor="t" anchorCtr="0" compatLnSpc="1">
                <a:prstTxWarp prst="textNoShape">
                  <a:avLst/>
                </a:prstTxWarp>
              </a:bodyPr>
              <a:lstStyle/>
              <a:p>
                <a:pPr defTabSz="685714">
                  <a:defRPr/>
                </a:pPr>
                <a:endParaRPr lang="en-US" sz="1324">
                  <a:solidFill>
                    <a:srgbClr val="353535"/>
                  </a:solidFill>
                  <a:latin typeface="Segoe UI Semilight"/>
                </a:endParaRPr>
              </a:p>
            </p:txBody>
          </p:sp>
          <p:sp>
            <p:nvSpPr>
              <p:cNvPr id="48" name="Rectangle 8"/>
              <p:cNvSpPr>
                <a:spLocks noChangeArrowheads="1"/>
              </p:cNvSpPr>
              <p:nvPr/>
            </p:nvSpPr>
            <p:spPr bwMode="auto">
              <a:xfrm>
                <a:off x="3084781" y="2829662"/>
                <a:ext cx="74065" cy="71216"/>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22" tIns="33611" rIns="67222" bIns="33611" numCol="1" anchor="t" anchorCtr="0" compatLnSpc="1">
                <a:prstTxWarp prst="textNoShape">
                  <a:avLst/>
                </a:prstTxWarp>
              </a:bodyPr>
              <a:lstStyle/>
              <a:p>
                <a:pPr defTabSz="685714">
                  <a:defRPr/>
                </a:pPr>
                <a:endParaRPr lang="en-US" sz="1324">
                  <a:solidFill>
                    <a:srgbClr val="353535"/>
                  </a:solidFill>
                  <a:latin typeface="Segoe UI Semilight"/>
                </a:endParaRPr>
              </a:p>
            </p:txBody>
          </p:sp>
          <p:sp>
            <p:nvSpPr>
              <p:cNvPr id="49" name="Rectangle 9"/>
              <p:cNvSpPr>
                <a:spLocks noChangeArrowheads="1"/>
              </p:cNvSpPr>
              <p:nvPr/>
            </p:nvSpPr>
            <p:spPr bwMode="auto">
              <a:xfrm>
                <a:off x="2879677" y="3004253"/>
                <a:ext cx="71217" cy="71216"/>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22" tIns="33611" rIns="67222" bIns="33611" numCol="1" anchor="t" anchorCtr="0" compatLnSpc="1">
                <a:prstTxWarp prst="textNoShape">
                  <a:avLst/>
                </a:prstTxWarp>
              </a:bodyPr>
              <a:lstStyle/>
              <a:p>
                <a:pPr defTabSz="685714">
                  <a:defRPr/>
                </a:pPr>
                <a:endParaRPr lang="en-US" sz="1324">
                  <a:solidFill>
                    <a:srgbClr val="353535"/>
                  </a:solidFill>
                  <a:latin typeface="Segoe UI Semilight"/>
                </a:endParaRPr>
              </a:p>
            </p:txBody>
          </p:sp>
        </p:grpSp>
        <p:sp>
          <p:nvSpPr>
            <p:cNvPr id="55" name="Isosceles Triangle 54"/>
            <p:cNvSpPr/>
            <p:nvPr/>
          </p:nvSpPr>
          <p:spPr bwMode="auto">
            <a:xfrm>
              <a:off x="2560320" y="2537142"/>
              <a:ext cx="482599" cy="221297"/>
            </a:xfrm>
            <a:prstGeom prst="triangle">
              <a:avLst>
                <a:gd name="adj" fmla="val 0"/>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22" tIns="33611" rIns="67222" bIns="33611" numCol="1" anchor="t" anchorCtr="0" compatLnSpc="1">
              <a:prstTxWarp prst="textNoShape">
                <a:avLst/>
              </a:prstTxWarp>
            </a:bodyPr>
            <a:lstStyle/>
            <a:p>
              <a:pPr defTabSz="685714">
                <a:defRPr/>
              </a:pPr>
              <a:endParaRPr lang="en-US" sz="1324" err="1">
                <a:solidFill>
                  <a:srgbClr val="353535"/>
                </a:solidFill>
                <a:latin typeface="Segoe UI Semilight"/>
              </a:endParaRPr>
            </a:p>
          </p:txBody>
        </p:sp>
      </p:grpSp>
      <p:grpSp>
        <p:nvGrpSpPr>
          <p:cNvPr id="58" name="Group 16"/>
          <p:cNvGrpSpPr>
            <a:grpSpLocks noChangeAspect="1"/>
          </p:cNvGrpSpPr>
          <p:nvPr/>
        </p:nvGrpSpPr>
        <p:grpSpPr bwMode="auto">
          <a:xfrm>
            <a:off x="5244700" y="3880150"/>
            <a:ext cx="410780" cy="475148"/>
            <a:chOff x="13" y="7"/>
            <a:chExt cx="351" cy="406"/>
          </a:xfrm>
        </p:grpSpPr>
        <p:sp>
          <p:nvSpPr>
            <p:cNvPr id="60" name="Freeform 17"/>
            <p:cNvSpPr>
              <a:spLocks/>
            </p:cNvSpPr>
            <p:nvPr/>
          </p:nvSpPr>
          <p:spPr bwMode="auto">
            <a:xfrm>
              <a:off x="212" y="199"/>
              <a:ext cx="152" cy="176"/>
            </a:xfrm>
            <a:custGeom>
              <a:avLst/>
              <a:gdLst>
                <a:gd name="T0" fmla="*/ 0 w 152"/>
                <a:gd name="T1" fmla="*/ 45 h 176"/>
                <a:gd name="T2" fmla="*/ 76 w 152"/>
                <a:gd name="T3" fmla="*/ 0 h 176"/>
                <a:gd name="T4" fmla="*/ 152 w 152"/>
                <a:gd name="T5" fmla="*/ 45 h 176"/>
                <a:gd name="T6" fmla="*/ 152 w 152"/>
                <a:gd name="T7" fmla="*/ 131 h 176"/>
                <a:gd name="T8" fmla="*/ 76 w 152"/>
                <a:gd name="T9" fmla="*/ 176 h 176"/>
                <a:gd name="T10" fmla="*/ 0 w 152"/>
                <a:gd name="T11" fmla="*/ 131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1"/>
                  </a:lnTo>
                  <a:lnTo>
                    <a:pt x="76" y="176"/>
                  </a:lnTo>
                  <a:lnTo>
                    <a:pt x="0" y="131"/>
                  </a:lnTo>
                  <a:lnTo>
                    <a:pt x="0" y="45"/>
                  </a:ln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67222" tIns="33611" rIns="67222" bIns="33611" numCol="1" spcCol="0" rtlCol="0" fromWordArt="0" anchor="t" anchorCtr="0" forceAA="0" compatLnSpc="1">
              <a:prstTxWarp prst="textNoShape">
                <a:avLst/>
              </a:prstTxWarp>
              <a:noAutofit/>
            </a:bodyPr>
            <a:lstStyle/>
            <a:p>
              <a:pPr defTabSz="685714">
                <a:defRPr/>
              </a:pPr>
              <a:endParaRPr lang="en-US" sz="1324">
                <a:solidFill>
                  <a:srgbClr val="353535"/>
                </a:solidFill>
                <a:latin typeface="Segoe UI Semilight"/>
              </a:endParaRPr>
            </a:p>
          </p:txBody>
        </p:sp>
        <p:sp>
          <p:nvSpPr>
            <p:cNvPr id="61" name="Freeform 18"/>
            <p:cNvSpPr>
              <a:spLocks/>
            </p:cNvSpPr>
            <p:nvPr/>
          </p:nvSpPr>
          <p:spPr bwMode="auto">
            <a:xfrm>
              <a:off x="212" y="244"/>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67222" tIns="33611" rIns="67222" bIns="33611" numCol="1" spcCol="0" rtlCol="0" fromWordArt="0" anchor="t" anchorCtr="0" forceAA="0" compatLnSpc="1">
              <a:prstTxWarp prst="textNoShape">
                <a:avLst/>
              </a:prstTxWarp>
              <a:noAutofit/>
            </a:bodyPr>
            <a:lstStyle/>
            <a:p>
              <a:pPr defTabSz="685714">
                <a:defRPr/>
              </a:pPr>
              <a:endParaRPr lang="en-US" sz="1324">
                <a:solidFill>
                  <a:srgbClr val="353535"/>
                </a:solidFill>
                <a:latin typeface="Segoe UI Semilight"/>
              </a:endParaRPr>
            </a:p>
          </p:txBody>
        </p:sp>
        <p:sp>
          <p:nvSpPr>
            <p:cNvPr id="62" name="Line 19"/>
            <p:cNvSpPr>
              <a:spLocks noChangeShapeType="1"/>
            </p:cNvSpPr>
            <p:nvPr/>
          </p:nvSpPr>
          <p:spPr bwMode="auto">
            <a:xfrm>
              <a:off x="288" y="282"/>
              <a:ext cx="0" cy="93"/>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67222" tIns="33611" rIns="67222" bIns="33611" numCol="1" spcCol="0" rtlCol="0" fromWordArt="0" anchor="t" anchorCtr="0" forceAA="0" compatLnSpc="1">
              <a:prstTxWarp prst="textNoShape">
                <a:avLst/>
              </a:prstTxWarp>
              <a:noAutofit/>
            </a:bodyPr>
            <a:lstStyle/>
            <a:p>
              <a:pPr defTabSz="685714">
                <a:defRPr/>
              </a:pPr>
              <a:endParaRPr lang="en-US" sz="1324">
                <a:solidFill>
                  <a:srgbClr val="353535"/>
                </a:solidFill>
                <a:latin typeface="Segoe UI Semilight"/>
              </a:endParaRPr>
            </a:p>
          </p:txBody>
        </p:sp>
        <p:sp>
          <p:nvSpPr>
            <p:cNvPr id="63" name="Freeform 20"/>
            <p:cNvSpPr>
              <a:spLocks/>
            </p:cNvSpPr>
            <p:nvPr/>
          </p:nvSpPr>
          <p:spPr bwMode="auto">
            <a:xfrm>
              <a:off x="13" y="199"/>
              <a:ext cx="152" cy="176"/>
            </a:xfrm>
            <a:custGeom>
              <a:avLst/>
              <a:gdLst>
                <a:gd name="T0" fmla="*/ 0 w 152"/>
                <a:gd name="T1" fmla="*/ 45 h 176"/>
                <a:gd name="T2" fmla="*/ 76 w 152"/>
                <a:gd name="T3" fmla="*/ 0 h 176"/>
                <a:gd name="T4" fmla="*/ 152 w 152"/>
                <a:gd name="T5" fmla="*/ 45 h 176"/>
                <a:gd name="T6" fmla="*/ 152 w 152"/>
                <a:gd name="T7" fmla="*/ 131 h 176"/>
                <a:gd name="T8" fmla="*/ 76 w 152"/>
                <a:gd name="T9" fmla="*/ 176 h 176"/>
                <a:gd name="T10" fmla="*/ 0 w 152"/>
                <a:gd name="T11" fmla="*/ 131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1"/>
                  </a:lnTo>
                  <a:lnTo>
                    <a:pt x="76" y="176"/>
                  </a:lnTo>
                  <a:lnTo>
                    <a:pt x="0" y="131"/>
                  </a:lnTo>
                  <a:lnTo>
                    <a:pt x="0" y="45"/>
                  </a:ln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67222" tIns="33611" rIns="67222" bIns="33611" numCol="1" spcCol="0" rtlCol="0" fromWordArt="0" anchor="t" anchorCtr="0" forceAA="0" compatLnSpc="1">
              <a:prstTxWarp prst="textNoShape">
                <a:avLst/>
              </a:prstTxWarp>
              <a:noAutofit/>
            </a:bodyPr>
            <a:lstStyle/>
            <a:p>
              <a:pPr defTabSz="685714">
                <a:defRPr/>
              </a:pPr>
              <a:endParaRPr lang="en-US" sz="1324">
                <a:solidFill>
                  <a:srgbClr val="353535"/>
                </a:solidFill>
                <a:latin typeface="Segoe UI Semilight"/>
              </a:endParaRPr>
            </a:p>
          </p:txBody>
        </p:sp>
        <p:sp>
          <p:nvSpPr>
            <p:cNvPr id="64" name="Freeform 21"/>
            <p:cNvSpPr>
              <a:spLocks/>
            </p:cNvSpPr>
            <p:nvPr/>
          </p:nvSpPr>
          <p:spPr bwMode="auto">
            <a:xfrm>
              <a:off x="13" y="244"/>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67222" tIns="33611" rIns="67222" bIns="33611" numCol="1" spcCol="0" rtlCol="0" fromWordArt="0" anchor="t" anchorCtr="0" forceAA="0" compatLnSpc="1">
              <a:prstTxWarp prst="textNoShape">
                <a:avLst/>
              </a:prstTxWarp>
              <a:noAutofit/>
            </a:bodyPr>
            <a:lstStyle/>
            <a:p>
              <a:pPr defTabSz="685714">
                <a:defRPr/>
              </a:pPr>
              <a:endParaRPr lang="en-US" sz="1324">
                <a:solidFill>
                  <a:srgbClr val="353535"/>
                </a:solidFill>
                <a:latin typeface="Segoe UI Semilight"/>
              </a:endParaRPr>
            </a:p>
          </p:txBody>
        </p:sp>
        <p:sp>
          <p:nvSpPr>
            <p:cNvPr id="65" name="Line 22"/>
            <p:cNvSpPr>
              <a:spLocks noChangeShapeType="1"/>
            </p:cNvSpPr>
            <p:nvPr/>
          </p:nvSpPr>
          <p:spPr bwMode="auto">
            <a:xfrm>
              <a:off x="89" y="282"/>
              <a:ext cx="0" cy="93"/>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67222" tIns="33611" rIns="67222" bIns="33611" numCol="1" spcCol="0" rtlCol="0" fromWordArt="0" anchor="t" anchorCtr="0" forceAA="0" compatLnSpc="1">
              <a:prstTxWarp prst="textNoShape">
                <a:avLst/>
              </a:prstTxWarp>
              <a:noAutofit/>
            </a:bodyPr>
            <a:lstStyle/>
            <a:p>
              <a:pPr defTabSz="685714">
                <a:defRPr/>
              </a:pPr>
              <a:endParaRPr lang="en-US" sz="1324">
                <a:solidFill>
                  <a:srgbClr val="353535"/>
                </a:solidFill>
                <a:latin typeface="Segoe UI Semilight"/>
              </a:endParaRPr>
            </a:p>
          </p:txBody>
        </p:sp>
        <p:sp>
          <p:nvSpPr>
            <p:cNvPr id="66" name="Freeform 23"/>
            <p:cNvSpPr>
              <a:spLocks/>
            </p:cNvSpPr>
            <p:nvPr/>
          </p:nvSpPr>
          <p:spPr bwMode="auto">
            <a:xfrm>
              <a:off x="106" y="364"/>
              <a:ext cx="163" cy="49"/>
            </a:xfrm>
            <a:custGeom>
              <a:avLst/>
              <a:gdLst>
                <a:gd name="T0" fmla="*/ 163 w 163"/>
                <a:gd name="T1" fmla="*/ 2 h 49"/>
                <a:gd name="T2" fmla="*/ 83 w 163"/>
                <a:gd name="T3" fmla="*/ 49 h 49"/>
                <a:gd name="T4" fmla="*/ 0 w 163"/>
                <a:gd name="T5" fmla="*/ 0 h 49"/>
              </a:gdLst>
              <a:ahLst/>
              <a:cxnLst>
                <a:cxn ang="0">
                  <a:pos x="T0" y="T1"/>
                </a:cxn>
                <a:cxn ang="0">
                  <a:pos x="T2" y="T3"/>
                </a:cxn>
                <a:cxn ang="0">
                  <a:pos x="T4" y="T5"/>
                </a:cxn>
              </a:cxnLst>
              <a:rect l="0" t="0" r="r" b="b"/>
              <a:pathLst>
                <a:path w="163" h="49">
                  <a:moveTo>
                    <a:pt x="163" y="2"/>
                  </a:moveTo>
                  <a:lnTo>
                    <a:pt x="83" y="49"/>
                  </a:lnTo>
                  <a:lnTo>
                    <a:pt x="0"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67222" tIns="33611" rIns="67222" bIns="33611" numCol="1" spcCol="0" rtlCol="0" fromWordArt="0" anchor="t" anchorCtr="0" forceAA="0" compatLnSpc="1">
              <a:prstTxWarp prst="textNoShape">
                <a:avLst/>
              </a:prstTxWarp>
              <a:noAutofit/>
            </a:bodyPr>
            <a:lstStyle/>
            <a:p>
              <a:pPr defTabSz="685714">
                <a:defRPr/>
              </a:pPr>
              <a:endParaRPr lang="en-US" sz="1324">
                <a:solidFill>
                  <a:srgbClr val="353535"/>
                </a:solidFill>
                <a:latin typeface="Segoe UI Semilight"/>
              </a:endParaRPr>
            </a:p>
          </p:txBody>
        </p:sp>
        <p:sp>
          <p:nvSpPr>
            <p:cNvPr id="67" name="Freeform 24"/>
            <p:cNvSpPr>
              <a:spLocks/>
            </p:cNvSpPr>
            <p:nvPr/>
          </p:nvSpPr>
          <p:spPr bwMode="auto">
            <a:xfrm>
              <a:off x="113" y="7"/>
              <a:ext cx="152" cy="176"/>
            </a:xfrm>
            <a:custGeom>
              <a:avLst/>
              <a:gdLst>
                <a:gd name="T0" fmla="*/ 0 w 152"/>
                <a:gd name="T1" fmla="*/ 45 h 176"/>
                <a:gd name="T2" fmla="*/ 76 w 152"/>
                <a:gd name="T3" fmla="*/ 0 h 176"/>
                <a:gd name="T4" fmla="*/ 152 w 152"/>
                <a:gd name="T5" fmla="*/ 45 h 176"/>
                <a:gd name="T6" fmla="*/ 152 w 152"/>
                <a:gd name="T7" fmla="*/ 133 h 176"/>
                <a:gd name="T8" fmla="*/ 76 w 152"/>
                <a:gd name="T9" fmla="*/ 176 h 176"/>
                <a:gd name="T10" fmla="*/ 0 w 152"/>
                <a:gd name="T11" fmla="*/ 133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3"/>
                  </a:lnTo>
                  <a:lnTo>
                    <a:pt x="76" y="176"/>
                  </a:lnTo>
                  <a:lnTo>
                    <a:pt x="0" y="133"/>
                  </a:lnTo>
                  <a:lnTo>
                    <a:pt x="0" y="45"/>
                  </a:ln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67222" tIns="33611" rIns="67222" bIns="33611" numCol="1" spcCol="0" rtlCol="0" fromWordArt="0" anchor="t" anchorCtr="0" forceAA="0" compatLnSpc="1">
              <a:prstTxWarp prst="textNoShape">
                <a:avLst/>
              </a:prstTxWarp>
              <a:noAutofit/>
            </a:bodyPr>
            <a:lstStyle/>
            <a:p>
              <a:pPr defTabSz="685714">
                <a:defRPr/>
              </a:pPr>
              <a:endParaRPr lang="en-US" sz="1324">
                <a:solidFill>
                  <a:srgbClr val="353535"/>
                </a:solidFill>
                <a:latin typeface="Segoe UI Semilight"/>
              </a:endParaRPr>
            </a:p>
          </p:txBody>
        </p:sp>
        <p:sp>
          <p:nvSpPr>
            <p:cNvPr id="68" name="Freeform 25"/>
            <p:cNvSpPr>
              <a:spLocks/>
            </p:cNvSpPr>
            <p:nvPr/>
          </p:nvSpPr>
          <p:spPr bwMode="auto">
            <a:xfrm>
              <a:off x="113" y="52"/>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67222" tIns="33611" rIns="67222" bIns="33611" numCol="1" spcCol="0" rtlCol="0" fromWordArt="0" anchor="t" anchorCtr="0" forceAA="0" compatLnSpc="1">
              <a:prstTxWarp prst="textNoShape">
                <a:avLst/>
              </a:prstTxWarp>
              <a:noAutofit/>
            </a:bodyPr>
            <a:lstStyle/>
            <a:p>
              <a:pPr defTabSz="685714">
                <a:defRPr/>
              </a:pPr>
              <a:endParaRPr lang="en-US" sz="1324">
                <a:solidFill>
                  <a:srgbClr val="353535"/>
                </a:solidFill>
                <a:latin typeface="Segoe UI Semilight"/>
              </a:endParaRPr>
            </a:p>
          </p:txBody>
        </p:sp>
        <p:sp>
          <p:nvSpPr>
            <p:cNvPr id="69" name="Line 26"/>
            <p:cNvSpPr>
              <a:spLocks noChangeShapeType="1"/>
            </p:cNvSpPr>
            <p:nvPr/>
          </p:nvSpPr>
          <p:spPr bwMode="auto">
            <a:xfrm>
              <a:off x="189" y="96"/>
              <a:ext cx="0" cy="87"/>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67222" tIns="33611" rIns="67222" bIns="33611" numCol="1" spcCol="0" rtlCol="0" fromWordArt="0" anchor="t" anchorCtr="0" forceAA="0" compatLnSpc="1">
              <a:prstTxWarp prst="textNoShape">
                <a:avLst/>
              </a:prstTxWarp>
              <a:noAutofit/>
            </a:bodyPr>
            <a:lstStyle/>
            <a:p>
              <a:pPr defTabSz="685714">
                <a:defRPr/>
              </a:pPr>
              <a:endParaRPr lang="en-US" sz="1324">
                <a:solidFill>
                  <a:srgbClr val="353535"/>
                </a:solidFill>
                <a:latin typeface="Segoe UI Semilight"/>
              </a:endParaRPr>
            </a:p>
          </p:txBody>
        </p:sp>
        <p:sp>
          <p:nvSpPr>
            <p:cNvPr id="70" name="Freeform 27"/>
            <p:cNvSpPr>
              <a:spLocks/>
            </p:cNvSpPr>
            <p:nvPr/>
          </p:nvSpPr>
          <p:spPr bwMode="auto">
            <a:xfrm>
              <a:off x="265" y="92"/>
              <a:ext cx="82" cy="141"/>
            </a:xfrm>
            <a:custGeom>
              <a:avLst/>
              <a:gdLst>
                <a:gd name="T0" fmla="*/ 0 w 82"/>
                <a:gd name="T1" fmla="*/ 0 h 141"/>
                <a:gd name="T2" fmla="*/ 82 w 82"/>
                <a:gd name="T3" fmla="*/ 46 h 141"/>
                <a:gd name="T4" fmla="*/ 82 w 82"/>
                <a:gd name="T5" fmla="*/ 141 h 141"/>
              </a:gdLst>
              <a:ahLst/>
              <a:cxnLst>
                <a:cxn ang="0">
                  <a:pos x="T0" y="T1"/>
                </a:cxn>
                <a:cxn ang="0">
                  <a:pos x="T2" y="T3"/>
                </a:cxn>
                <a:cxn ang="0">
                  <a:pos x="T4" y="T5"/>
                </a:cxn>
              </a:cxnLst>
              <a:rect l="0" t="0" r="r" b="b"/>
              <a:pathLst>
                <a:path w="82" h="141">
                  <a:moveTo>
                    <a:pt x="0" y="0"/>
                  </a:moveTo>
                  <a:lnTo>
                    <a:pt x="82" y="46"/>
                  </a:lnTo>
                  <a:lnTo>
                    <a:pt x="82" y="141"/>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67222" tIns="33611" rIns="67222" bIns="33611" numCol="1" spcCol="0" rtlCol="0" fromWordArt="0" anchor="t" anchorCtr="0" forceAA="0" compatLnSpc="1">
              <a:prstTxWarp prst="textNoShape">
                <a:avLst/>
              </a:prstTxWarp>
              <a:noAutofit/>
            </a:bodyPr>
            <a:lstStyle/>
            <a:p>
              <a:pPr defTabSz="685714">
                <a:defRPr/>
              </a:pPr>
              <a:endParaRPr lang="en-US" sz="1324">
                <a:solidFill>
                  <a:srgbClr val="353535"/>
                </a:solidFill>
                <a:latin typeface="Segoe UI Semilight"/>
              </a:endParaRPr>
            </a:p>
          </p:txBody>
        </p:sp>
        <p:sp>
          <p:nvSpPr>
            <p:cNvPr id="71" name="Freeform 28"/>
            <p:cNvSpPr>
              <a:spLocks/>
            </p:cNvSpPr>
            <p:nvPr/>
          </p:nvSpPr>
          <p:spPr bwMode="auto">
            <a:xfrm>
              <a:off x="30" y="92"/>
              <a:ext cx="83" cy="141"/>
            </a:xfrm>
            <a:custGeom>
              <a:avLst/>
              <a:gdLst>
                <a:gd name="T0" fmla="*/ 0 w 83"/>
                <a:gd name="T1" fmla="*/ 141 h 141"/>
                <a:gd name="T2" fmla="*/ 0 w 83"/>
                <a:gd name="T3" fmla="*/ 46 h 141"/>
                <a:gd name="T4" fmla="*/ 83 w 83"/>
                <a:gd name="T5" fmla="*/ 0 h 141"/>
              </a:gdLst>
              <a:ahLst/>
              <a:cxnLst>
                <a:cxn ang="0">
                  <a:pos x="T0" y="T1"/>
                </a:cxn>
                <a:cxn ang="0">
                  <a:pos x="T2" y="T3"/>
                </a:cxn>
                <a:cxn ang="0">
                  <a:pos x="T4" y="T5"/>
                </a:cxn>
              </a:cxnLst>
              <a:rect l="0" t="0" r="r" b="b"/>
              <a:pathLst>
                <a:path w="83" h="141">
                  <a:moveTo>
                    <a:pt x="0" y="141"/>
                  </a:moveTo>
                  <a:lnTo>
                    <a:pt x="0" y="46"/>
                  </a:lnTo>
                  <a:lnTo>
                    <a:pt x="83"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67222" tIns="33611" rIns="67222" bIns="33611" numCol="1" spcCol="0" rtlCol="0" fromWordArt="0" anchor="t" anchorCtr="0" forceAA="0" compatLnSpc="1">
              <a:prstTxWarp prst="textNoShape">
                <a:avLst/>
              </a:prstTxWarp>
              <a:noAutofit/>
            </a:bodyPr>
            <a:lstStyle/>
            <a:p>
              <a:pPr defTabSz="685714">
                <a:defRPr/>
              </a:pPr>
              <a:endParaRPr lang="en-US" sz="1324">
                <a:solidFill>
                  <a:srgbClr val="353535"/>
                </a:solidFill>
                <a:latin typeface="Segoe UI Semilight"/>
              </a:endParaRPr>
            </a:p>
          </p:txBody>
        </p:sp>
      </p:grpSp>
      <p:grpSp>
        <p:nvGrpSpPr>
          <p:cNvPr id="73" name="Group 31"/>
          <p:cNvGrpSpPr>
            <a:grpSpLocks noChangeAspect="1"/>
          </p:cNvGrpSpPr>
          <p:nvPr/>
        </p:nvGrpSpPr>
        <p:grpSpPr bwMode="auto">
          <a:xfrm>
            <a:off x="3703942" y="3969368"/>
            <a:ext cx="369223" cy="385929"/>
            <a:chOff x="12" y="7"/>
            <a:chExt cx="221" cy="231"/>
          </a:xfrm>
        </p:grpSpPr>
        <p:sp>
          <p:nvSpPr>
            <p:cNvPr id="75" name="Rectangle 32"/>
            <p:cNvSpPr>
              <a:spLocks noChangeArrowheads="1"/>
            </p:cNvSpPr>
            <p:nvPr/>
          </p:nvSpPr>
          <p:spPr bwMode="auto">
            <a:xfrm>
              <a:off x="12" y="7"/>
              <a:ext cx="221" cy="60"/>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67222" tIns="33611" rIns="67222" bIns="33611" numCol="1" spcCol="0" rtlCol="0" fromWordArt="0" anchor="t" anchorCtr="0" forceAA="0" compatLnSpc="1">
              <a:prstTxWarp prst="textNoShape">
                <a:avLst/>
              </a:prstTxWarp>
              <a:noAutofit/>
            </a:bodyPr>
            <a:lstStyle/>
            <a:p>
              <a:pPr defTabSz="685714">
                <a:defRPr/>
              </a:pPr>
              <a:endParaRPr lang="en-US" sz="1324">
                <a:solidFill>
                  <a:srgbClr val="353535"/>
                </a:solidFill>
                <a:latin typeface="Segoe UI Semilight"/>
              </a:endParaRPr>
            </a:p>
          </p:txBody>
        </p:sp>
        <p:sp>
          <p:nvSpPr>
            <p:cNvPr id="76" name="Line 33"/>
            <p:cNvSpPr>
              <a:spLocks noChangeShapeType="1"/>
            </p:cNvSpPr>
            <p:nvPr/>
          </p:nvSpPr>
          <p:spPr bwMode="auto">
            <a:xfrm flipH="1">
              <a:off x="191" y="37"/>
              <a:ext cx="17"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67222" tIns="33611" rIns="67222" bIns="33611" numCol="1" spcCol="0" rtlCol="0" fromWordArt="0" anchor="t" anchorCtr="0" forceAA="0" compatLnSpc="1">
              <a:prstTxWarp prst="textNoShape">
                <a:avLst/>
              </a:prstTxWarp>
              <a:noAutofit/>
            </a:bodyPr>
            <a:lstStyle/>
            <a:p>
              <a:pPr defTabSz="685714">
                <a:defRPr/>
              </a:pPr>
              <a:endParaRPr lang="en-US" sz="1324">
                <a:solidFill>
                  <a:srgbClr val="353535"/>
                </a:solidFill>
                <a:latin typeface="Segoe UI Semilight"/>
              </a:endParaRPr>
            </a:p>
          </p:txBody>
        </p:sp>
        <p:sp>
          <p:nvSpPr>
            <p:cNvPr id="77" name="Line 34"/>
            <p:cNvSpPr>
              <a:spLocks noChangeShapeType="1"/>
            </p:cNvSpPr>
            <p:nvPr/>
          </p:nvSpPr>
          <p:spPr bwMode="auto">
            <a:xfrm flipH="1">
              <a:off x="157" y="37"/>
              <a:ext cx="17"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67222" tIns="33611" rIns="67222" bIns="33611" numCol="1" spcCol="0" rtlCol="0" fromWordArt="0" anchor="t" anchorCtr="0" forceAA="0" compatLnSpc="1">
              <a:prstTxWarp prst="textNoShape">
                <a:avLst/>
              </a:prstTxWarp>
              <a:noAutofit/>
            </a:bodyPr>
            <a:lstStyle/>
            <a:p>
              <a:pPr defTabSz="685714">
                <a:defRPr/>
              </a:pPr>
              <a:endParaRPr lang="en-US" sz="1324">
                <a:solidFill>
                  <a:srgbClr val="353535"/>
                </a:solidFill>
                <a:latin typeface="Segoe UI Semilight"/>
              </a:endParaRPr>
            </a:p>
          </p:txBody>
        </p:sp>
        <p:sp>
          <p:nvSpPr>
            <p:cNvPr id="78" name="Line 35"/>
            <p:cNvSpPr>
              <a:spLocks noChangeShapeType="1"/>
            </p:cNvSpPr>
            <p:nvPr/>
          </p:nvSpPr>
          <p:spPr bwMode="auto">
            <a:xfrm flipH="1">
              <a:off x="54" y="37"/>
              <a:ext cx="69"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67222" tIns="33611" rIns="67222" bIns="33611" numCol="1" spcCol="0" rtlCol="0" fromWordArt="0" anchor="t" anchorCtr="0" forceAA="0" compatLnSpc="1">
              <a:prstTxWarp prst="textNoShape">
                <a:avLst/>
              </a:prstTxWarp>
              <a:noAutofit/>
            </a:bodyPr>
            <a:lstStyle/>
            <a:p>
              <a:pPr defTabSz="685714">
                <a:defRPr/>
              </a:pPr>
              <a:endParaRPr lang="en-US" sz="1324">
                <a:solidFill>
                  <a:srgbClr val="353535"/>
                </a:solidFill>
                <a:latin typeface="Segoe UI Semilight"/>
              </a:endParaRPr>
            </a:p>
          </p:txBody>
        </p:sp>
        <p:sp>
          <p:nvSpPr>
            <p:cNvPr id="79" name="Rectangle 36"/>
            <p:cNvSpPr>
              <a:spLocks noChangeArrowheads="1"/>
            </p:cNvSpPr>
            <p:nvPr/>
          </p:nvSpPr>
          <p:spPr bwMode="auto">
            <a:xfrm>
              <a:off x="12" y="93"/>
              <a:ext cx="221" cy="59"/>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67222" tIns="33611" rIns="67222" bIns="33611" numCol="1" spcCol="0" rtlCol="0" fromWordArt="0" anchor="t" anchorCtr="0" forceAA="0" compatLnSpc="1">
              <a:prstTxWarp prst="textNoShape">
                <a:avLst/>
              </a:prstTxWarp>
              <a:noAutofit/>
            </a:bodyPr>
            <a:lstStyle/>
            <a:p>
              <a:pPr defTabSz="685714">
                <a:defRPr/>
              </a:pPr>
              <a:endParaRPr lang="en-US" sz="1324">
                <a:solidFill>
                  <a:srgbClr val="353535"/>
                </a:solidFill>
                <a:latin typeface="Segoe UI Semilight"/>
              </a:endParaRPr>
            </a:p>
          </p:txBody>
        </p:sp>
        <p:sp>
          <p:nvSpPr>
            <p:cNvPr id="80" name="Line 37"/>
            <p:cNvSpPr>
              <a:spLocks noChangeShapeType="1"/>
            </p:cNvSpPr>
            <p:nvPr/>
          </p:nvSpPr>
          <p:spPr bwMode="auto">
            <a:xfrm flipH="1">
              <a:off x="191" y="123"/>
              <a:ext cx="17"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67222" tIns="33611" rIns="67222" bIns="33611" numCol="1" spcCol="0" rtlCol="0" fromWordArt="0" anchor="t" anchorCtr="0" forceAA="0" compatLnSpc="1">
              <a:prstTxWarp prst="textNoShape">
                <a:avLst/>
              </a:prstTxWarp>
              <a:noAutofit/>
            </a:bodyPr>
            <a:lstStyle/>
            <a:p>
              <a:pPr defTabSz="685714">
                <a:defRPr/>
              </a:pPr>
              <a:endParaRPr lang="en-US" sz="1324">
                <a:solidFill>
                  <a:srgbClr val="353535"/>
                </a:solidFill>
                <a:latin typeface="Segoe UI Semilight"/>
              </a:endParaRPr>
            </a:p>
          </p:txBody>
        </p:sp>
        <p:sp>
          <p:nvSpPr>
            <p:cNvPr id="81" name="Line 38"/>
            <p:cNvSpPr>
              <a:spLocks noChangeShapeType="1"/>
            </p:cNvSpPr>
            <p:nvPr/>
          </p:nvSpPr>
          <p:spPr bwMode="auto">
            <a:xfrm flipH="1">
              <a:off x="157" y="123"/>
              <a:ext cx="17"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67222" tIns="33611" rIns="67222" bIns="33611" numCol="1" spcCol="0" rtlCol="0" fromWordArt="0" anchor="t" anchorCtr="0" forceAA="0" compatLnSpc="1">
              <a:prstTxWarp prst="textNoShape">
                <a:avLst/>
              </a:prstTxWarp>
              <a:noAutofit/>
            </a:bodyPr>
            <a:lstStyle/>
            <a:p>
              <a:pPr defTabSz="685714">
                <a:defRPr/>
              </a:pPr>
              <a:endParaRPr lang="en-US" sz="1324">
                <a:solidFill>
                  <a:srgbClr val="353535"/>
                </a:solidFill>
                <a:latin typeface="Segoe UI Semilight"/>
              </a:endParaRPr>
            </a:p>
          </p:txBody>
        </p:sp>
        <p:sp>
          <p:nvSpPr>
            <p:cNvPr id="82" name="Line 39"/>
            <p:cNvSpPr>
              <a:spLocks noChangeShapeType="1"/>
            </p:cNvSpPr>
            <p:nvPr/>
          </p:nvSpPr>
          <p:spPr bwMode="auto">
            <a:xfrm flipH="1">
              <a:off x="54" y="123"/>
              <a:ext cx="69"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67222" tIns="33611" rIns="67222" bIns="33611" numCol="1" spcCol="0" rtlCol="0" fromWordArt="0" anchor="t" anchorCtr="0" forceAA="0" compatLnSpc="1">
              <a:prstTxWarp prst="textNoShape">
                <a:avLst/>
              </a:prstTxWarp>
              <a:noAutofit/>
            </a:bodyPr>
            <a:lstStyle/>
            <a:p>
              <a:pPr defTabSz="685714">
                <a:defRPr/>
              </a:pPr>
              <a:endParaRPr lang="en-US" sz="1324">
                <a:solidFill>
                  <a:srgbClr val="353535"/>
                </a:solidFill>
                <a:latin typeface="Segoe UI Semilight"/>
              </a:endParaRPr>
            </a:p>
          </p:txBody>
        </p:sp>
        <p:sp>
          <p:nvSpPr>
            <p:cNvPr id="83" name="Rectangle 40"/>
            <p:cNvSpPr>
              <a:spLocks noChangeArrowheads="1"/>
            </p:cNvSpPr>
            <p:nvPr/>
          </p:nvSpPr>
          <p:spPr bwMode="auto">
            <a:xfrm>
              <a:off x="12" y="178"/>
              <a:ext cx="221" cy="60"/>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67222" tIns="33611" rIns="67222" bIns="33611" numCol="1" spcCol="0" rtlCol="0" fromWordArt="0" anchor="t" anchorCtr="0" forceAA="0" compatLnSpc="1">
              <a:prstTxWarp prst="textNoShape">
                <a:avLst/>
              </a:prstTxWarp>
              <a:noAutofit/>
            </a:bodyPr>
            <a:lstStyle/>
            <a:p>
              <a:pPr defTabSz="685714">
                <a:defRPr/>
              </a:pPr>
              <a:endParaRPr lang="en-US" sz="1324">
                <a:solidFill>
                  <a:srgbClr val="353535"/>
                </a:solidFill>
                <a:latin typeface="Segoe UI Semilight"/>
              </a:endParaRPr>
            </a:p>
          </p:txBody>
        </p:sp>
        <p:sp>
          <p:nvSpPr>
            <p:cNvPr id="84" name="Line 41"/>
            <p:cNvSpPr>
              <a:spLocks noChangeShapeType="1"/>
            </p:cNvSpPr>
            <p:nvPr/>
          </p:nvSpPr>
          <p:spPr bwMode="auto">
            <a:xfrm flipH="1">
              <a:off x="191" y="208"/>
              <a:ext cx="17"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67222" tIns="33611" rIns="67222" bIns="33611" numCol="1" spcCol="0" rtlCol="0" fromWordArt="0" anchor="t" anchorCtr="0" forceAA="0" compatLnSpc="1">
              <a:prstTxWarp prst="textNoShape">
                <a:avLst/>
              </a:prstTxWarp>
              <a:noAutofit/>
            </a:bodyPr>
            <a:lstStyle/>
            <a:p>
              <a:pPr defTabSz="685714">
                <a:defRPr/>
              </a:pPr>
              <a:endParaRPr lang="en-US" sz="1324">
                <a:solidFill>
                  <a:srgbClr val="353535"/>
                </a:solidFill>
                <a:latin typeface="Segoe UI Semilight"/>
              </a:endParaRPr>
            </a:p>
          </p:txBody>
        </p:sp>
        <p:sp>
          <p:nvSpPr>
            <p:cNvPr id="85" name="Line 42"/>
            <p:cNvSpPr>
              <a:spLocks noChangeShapeType="1"/>
            </p:cNvSpPr>
            <p:nvPr/>
          </p:nvSpPr>
          <p:spPr bwMode="auto">
            <a:xfrm flipH="1">
              <a:off x="157" y="208"/>
              <a:ext cx="17"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67222" tIns="33611" rIns="67222" bIns="33611" numCol="1" spcCol="0" rtlCol="0" fromWordArt="0" anchor="t" anchorCtr="0" forceAA="0" compatLnSpc="1">
              <a:prstTxWarp prst="textNoShape">
                <a:avLst/>
              </a:prstTxWarp>
              <a:noAutofit/>
            </a:bodyPr>
            <a:lstStyle/>
            <a:p>
              <a:pPr defTabSz="685714">
                <a:defRPr/>
              </a:pPr>
              <a:endParaRPr lang="en-US" sz="1324">
                <a:solidFill>
                  <a:srgbClr val="353535"/>
                </a:solidFill>
                <a:latin typeface="Segoe UI Semilight"/>
              </a:endParaRPr>
            </a:p>
          </p:txBody>
        </p:sp>
        <p:sp>
          <p:nvSpPr>
            <p:cNvPr id="86" name="Line 43"/>
            <p:cNvSpPr>
              <a:spLocks noChangeShapeType="1"/>
            </p:cNvSpPr>
            <p:nvPr/>
          </p:nvSpPr>
          <p:spPr bwMode="auto">
            <a:xfrm flipH="1">
              <a:off x="54" y="208"/>
              <a:ext cx="69"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67222" tIns="33611" rIns="67222" bIns="33611" numCol="1" spcCol="0" rtlCol="0" fromWordArt="0" anchor="t" anchorCtr="0" forceAA="0" compatLnSpc="1">
              <a:prstTxWarp prst="textNoShape">
                <a:avLst/>
              </a:prstTxWarp>
              <a:noAutofit/>
            </a:bodyPr>
            <a:lstStyle/>
            <a:p>
              <a:pPr defTabSz="685714">
                <a:defRPr/>
              </a:pPr>
              <a:endParaRPr lang="en-US" sz="1324">
                <a:solidFill>
                  <a:srgbClr val="353535"/>
                </a:solidFill>
                <a:latin typeface="Segoe UI Semilight"/>
              </a:endParaRPr>
            </a:p>
          </p:txBody>
        </p:sp>
        <p:sp>
          <p:nvSpPr>
            <p:cNvPr id="87" name="Line 44"/>
            <p:cNvSpPr>
              <a:spLocks noChangeShapeType="1"/>
            </p:cNvSpPr>
            <p:nvPr/>
          </p:nvSpPr>
          <p:spPr bwMode="auto">
            <a:xfrm flipV="1">
              <a:off x="165" y="127"/>
              <a:ext cx="0" cy="25"/>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67222" tIns="33611" rIns="67222" bIns="33611" numCol="1" spcCol="0" rtlCol="0" fromWordArt="0" anchor="t" anchorCtr="0" forceAA="0" compatLnSpc="1">
              <a:prstTxWarp prst="textNoShape">
                <a:avLst/>
              </a:prstTxWarp>
              <a:noAutofit/>
            </a:bodyPr>
            <a:lstStyle/>
            <a:p>
              <a:pPr defTabSz="685714">
                <a:defRPr/>
              </a:pPr>
              <a:endParaRPr lang="en-US" sz="1324">
                <a:solidFill>
                  <a:srgbClr val="353535"/>
                </a:solidFill>
                <a:latin typeface="Segoe UI Semilight"/>
              </a:endParaRPr>
            </a:p>
          </p:txBody>
        </p:sp>
        <p:sp>
          <p:nvSpPr>
            <p:cNvPr id="88" name="Line 45"/>
            <p:cNvSpPr>
              <a:spLocks noChangeShapeType="1"/>
            </p:cNvSpPr>
            <p:nvPr/>
          </p:nvSpPr>
          <p:spPr bwMode="auto">
            <a:xfrm flipV="1">
              <a:off x="165" y="42"/>
              <a:ext cx="0" cy="25"/>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67222" tIns="33611" rIns="67222" bIns="33611" numCol="1" spcCol="0" rtlCol="0" fromWordArt="0" anchor="t" anchorCtr="0" forceAA="0" compatLnSpc="1">
              <a:prstTxWarp prst="textNoShape">
                <a:avLst/>
              </a:prstTxWarp>
              <a:noAutofit/>
            </a:bodyPr>
            <a:lstStyle/>
            <a:p>
              <a:pPr defTabSz="685714">
                <a:defRPr/>
              </a:pPr>
              <a:endParaRPr lang="en-US" sz="1324">
                <a:solidFill>
                  <a:srgbClr val="353535"/>
                </a:solidFill>
                <a:latin typeface="Segoe UI Semilight"/>
              </a:endParaRPr>
            </a:p>
          </p:txBody>
        </p:sp>
        <p:sp>
          <p:nvSpPr>
            <p:cNvPr id="89" name="Line 46"/>
            <p:cNvSpPr>
              <a:spLocks noChangeShapeType="1"/>
            </p:cNvSpPr>
            <p:nvPr/>
          </p:nvSpPr>
          <p:spPr bwMode="auto">
            <a:xfrm flipV="1">
              <a:off x="165" y="212"/>
              <a:ext cx="0" cy="26"/>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67222" tIns="33611" rIns="67222" bIns="33611" numCol="1" spcCol="0" rtlCol="0" fromWordArt="0" anchor="t" anchorCtr="0" forceAA="0" compatLnSpc="1">
              <a:prstTxWarp prst="textNoShape">
                <a:avLst/>
              </a:prstTxWarp>
              <a:noAutofit/>
            </a:bodyPr>
            <a:lstStyle/>
            <a:p>
              <a:pPr defTabSz="685714">
                <a:defRPr/>
              </a:pPr>
              <a:endParaRPr lang="en-US" sz="1324">
                <a:solidFill>
                  <a:srgbClr val="353535"/>
                </a:solidFill>
                <a:latin typeface="Segoe UI Semilight"/>
              </a:endParaRPr>
            </a:p>
          </p:txBody>
        </p:sp>
      </p:grpSp>
      <p:sp>
        <p:nvSpPr>
          <p:cNvPr id="94" name="Right Brace 93"/>
          <p:cNvSpPr/>
          <p:nvPr/>
        </p:nvSpPr>
        <p:spPr>
          <a:xfrm rot="5400000">
            <a:off x="5393288" y="3244343"/>
            <a:ext cx="178869" cy="3801345"/>
          </a:xfrm>
          <a:prstGeom prst="rightBrace">
            <a:avLst>
              <a:gd name="adj1" fmla="val 146892"/>
              <a:gd name="adj2" fmla="val 50000"/>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67222" tIns="33611" rIns="67222" bIns="33611" numCol="1" spcCol="0" rtlCol="0" fromWordArt="0" anchor="t" anchorCtr="0" forceAA="0" compatLnSpc="1">
            <a:prstTxWarp prst="textNoShape">
              <a:avLst/>
            </a:prstTxWarp>
            <a:noAutofit/>
          </a:bodyPr>
          <a:lstStyle/>
          <a:p>
            <a:pPr defTabSz="685714">
              <a:defRPr/>
            </a:pPr>
            <a:endParaRPr lang="en-US" sz="1324">
              <a:solidFill>
                <a:srgbClr val="353535"/>
              </a:solidFill>
              <a:latin typeface="Segoe UI Semilight"/>
            </a:endParaRPr>
          </a:p>
        </p:txBody>
      </p:sp>
      <p:sp>
        <p:nvSpPr>
          <p:cNvPr id="99" name="Freeform 50"/>
          <p:cNvSpPr>
            <a:spLocks/>
          </p:cNvSpPr>
          <p:nvPr/>
        </p:nvSpPr>
        <p:spPr bwMode="auto">
          <a:xfrm>
            <a:off x="5229393" y="5403668"/>
            <a:ext cx="466263" cy="312671"/>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67222" tIns="33611" rIns="67222" bIns="33611" numCol="1" spcCol="0" rtlCol="0" fromWordArt="0" anchor="t" anchorCtr="0" forceAA="0" compatLnSpc="1">
            <a:prstTxWarp prst="textNoShape">
              <a:avLst/>
            </a:prstTxWarp>
            <a:noAutofit/>
          </a:bodyPr>
          <a:lstStyle/>
          <a:p>
            <a:pPr defTabSz="685714">
              <a:defRPr/>
            </a:pPr>
            <a:endParaRPr lang="en-US" sz="1324">
              <a:solidFill>
                <a:srgbClr val="353535"/>
              </a:solidFill>
              <a:latin typeface="Segoe UI Semilight"/>
            </a:endParaRPr>
          </a:p>
        </p:txBody>
      </p:sp>
      <p:sp>
        <p:nvSpPr>
          <p:cNvPr id="100" name="Freeform 50"/>
          <p:cNvSpPr>
            <a:spLocks/>
          </p:cNvSpPr>
          <p:nvPr/>
        </p:nvSpPr>
        <p:spPr bwMode="auto">
          <a:xfrm flipH="1">
            <a:off x="5442584" y="5496401"/>
            <a:ext cx="327617" cy="21969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chemeClr val="bg1"/>
          </a:solidFill>
          <a:ln w="19050" cap="flat">
            <a:solidFill>
              <a:schemeClr val="accent5"/>
            </a:solidFill>
            <a:prstDash val="solid"/>
            <a:miter lim="800000"/>
            <a:headEnd/>
            <a:tailEnd/>
          </a:ln>
        </p:spPr>
        <p:txBody>
          <a:bodyPr rot="0" spcFirstLastPara="0" vertOverflow="overflow" horzOverflow="overflow" vert="horz" wrap="square" lIns="67222" tIns="33611" rIns="67222" bIns="33611" numCol="1" spcCol="0" rtlCol="0" fromWordArt="0" anchor="t" anchorCtr="0" forceAA="0" compatLnSpc="1">
            <a:prstTxWarp prst="textNoShape">
              <a:avLst/>
            </a:prstTxWarp>
            <a:noAutofit/>
          </a:bodyPr>
          <a:lstStyle/>
          <a:p>
            <a:pPr defTabSz="685714">
              <a:defRPr/>
            </a:pPr>
            <a:endParaRPr lang="en-US" sz="1324">
              <a:solidFill>
                <a:srgbClr val="353535"/>
              </a:solidFill>
              <a:latin typeface="Segoe UI Semilight"/>
            </a:endParaRPr>
          </a:p>
        </p:txBody>
      </p:sp>
      <p:grpSp>
        <p:nvGrpSpPr>
          <p:cNvPr id="110" name="Group 109"/>
          <p:cNvGrpSpPr/>
          <p:nvPr/>
        </p:nvGrpSpPr>
        <p:grpSpPr>
          <a:xfrm>
            <a:off x="6687064" y="3879830"/>
            <a:ext cx="356787" cy="471098"/>
            <a:chOff x="10669874" y="2515906"/>
            <a:chExt cx="669129" cy="883510"/>
          </a:xfrm>
        </p:grpSpPr>
        <p:sp>
          <p:nvSpPr>
            <p:cNvPr id="105" name="Freeform 54"/>
            <p:cNvSpPr>
              <a:spLocks noEditPoints="1"/>
            </p:cNvSpPr>
            <p:nvPr/>
          </p:nvSpPr>
          <p:spPr bwMode="auto">
            <a:xfrm>
              <a:off x="10669874" y="2515906"/>
              <a:ext cx="669129" cy="883510"/>
            </a:xfrm>
            <a:custGeom>
              <a:avLst/>
              <a:gdLst>
                <a:gd name="T0" fmla="*/ 206 w 206"/>
                <a:gd name="T1" fmla="*/ 68 h 272"/>
                <a:gd name="T2" fmla="*/ 137 w 206"/>
                <a:gd name="T3" fmla="*/ 0 h 272"/>
                <a:gd name="T4" fmla="*/ 0 w 206"/>
                <a:gd name="T5" fmla="*/ 0 h 272"/>
                <a:gd name="T6" fmla="*/ 0 w 206"/>
                <a:gd name="T7" fmla="*/ 272 h 272"/>
                <a:gd name="T8" fmla="*/ 206 w 206"/>
                <a:gd name="T9" fmla="*/ 272 h 272"/>
                <a:gd name="T10" fmla="*/ 206 w 206"/>
                <a:gd name="T11" fmla="*/ 68 h 272"/>
                <a:gd name="T12" fmla="*/ 137 w 206"/>
                <a:gd name="T13" fmla="*/ 23 h 272"/>
                <a:gd name="T14" fmla="*/ 182 w 206"/>
                <a:gd name="T15" fmla="*/ 68 h 272"/>
                <a:gd name="T16" fmla="*/ 137 w 206"/>
                <a:gd name="T17" fmla="*/ 68 h 272"/>
                <a:gd name="T18" fmla="*/ 137 w 206"/>
                <a:gd name="T19" fmla="*/ 23 h 272"/>
                <a:gd name="T20" fmla="*/ 17 w 206"/>
                <a:gd name="T21" fmla="*/ 255 h 272"/>
                <a:gd name="T22" fmla="*/ 17 w 206"/>
                <a:gd name="T23" fmla="*/ 17 h 272"/>
                <a:gd name="T24" fmla="*/ 120 w 206"/>
                <a:gd name="T25" fmla="*/ 17 h 272"/>
                <a:gd name="T26" fmla="*/ 120 w 206"/>
                <a:gd name="T27" fmla="*/ 85 h 272"/>
                <a:gd name="T28" fmla="*/ 189 w 206"/>
                <a:gd name="T29" fmla="*/ 85 h 272"/>
                <a:gd name="T30" fmla="*/ 189 w 206"/>
                <a:gd name="T31" fmla="*/ 255 h 272"/>
                <a:gd name="T32" fmla="*/ 17 w 206"/>
                <a:gd name="T33" fmla="*/ 255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6" h="272">
                  <a:moveTo>
                    <a:pt x="206" y="68"/>
                  </a:moveTo>
                  <a:lnTo>
                    <a:pt x="137" y="0"/>
                  </a:lnTo>
                  <a:lnTo>
                    <a:pt x="0" y="0"/>
                  </a:lnTo>
                  <a:lnTo>
                    <a:pt x="0" y="272"/>
                  </a:lnTo>
                  <a:lnTo>
                    <a:pt x="206" y="272"/>
                  </a:lnTo>
                  <a:lnTo>
                    <a:pt x="206" y="68"/>
                  </a:lnTo>
                  <a:close/>
                  <a:moveTo>
                    <a:pt x="137" y="23"/>
                  </a:moveTo>
                  <a:lnTo>
                    <a:pt x="182" y="68"/>
                  </a:lnTo>
                  <a:lnTo>
                    <a:pt x="137" y="68"/>
                  </a:lnTo>
                  <a:lnTo>
                    <a:pt x="137" y="23"/>
                  </a:lnTo>
                  <a:close/>
                  <a:moveTo>
                    <a:pt x="17" y="255"/>
                  </a:moveTo>
                  <a:lnTo>
                    <a:pt x="17" y="17"/>
                  </a:lnTo>
                  <a:lnTo>
                    <a:pt x="120" y="17"/>
                  </a:lnTo>
                  <a:lnTo>
                    <a:pt x="120" y="85"/>
                  </a:lnTo>
                  <a:lnTo>
                    <a:pt x="189" y="85"/>
                  </a:lnTo>
                  <a:lnTo>
                    <a:pt x="189" y="255"/>
                  </a:lnTo>
                  <a:lnTo>
                    <a:pt x="17" y="255"/>
                  </a:lnTo>
                  <a:close/>
                </a:path>
              </a:pathLst>
            </a:custGeom>
            <a:solidFill>
              <a:srgbClr val="737373"/>
            </a:solidFill>
            <a:ln w="28575">
              <a:solidFill>
                <a:schemeClr val="bg1"/>
              </a:solidFill>
              <a:miter lim="800000"/>
            </a:ln>
          </p:spPr>
          <p:txBody>
            <a:bodyPr vert="horz" wrap="square" lIns="67222" tIns="33611" rIns="67222" bIns="33611" numCol="1" anchor="t" anchorCtr="0" compatLnSpc="1">
              <a:prstTxWarp prst="textNoShape">
                <a:avLst/>
              </a:prstTxWarp>
            </a:bodyPr>
            <a:lstStyle/>
            <a:p>
              <a:pPr defTabSz="685714">
                <a:defRPr/>
              </a:pPr>
              <a:endParaRPr lang="en-US" sz="1324">
                <a:solidFill>
                  <a:srgbClr val="353535"/>
                </a:solidFill>
                <a:latin typeface="Segoe UI Semilight"/>
              </a:endParaRPr>
            </a:p>
          </p:txBody>
        </p:sp>
        <p:grpSp>
          <p:nvGrpSpPr>
            <p:cNvPr id="109" name="Group 108"/>
            <p:cNvGrpSpPr/>
            <p:nvPr/>
          </p:nvGrpSpPr>
          <p:grpSpPr>
            <a:xfrm>
              <a:off x="10902006" y="2829852"/>
              <a:ext cx="207305" cy="365835"/>
              <a:chOff x="10949140" y="2845563"/>
              <a:chExt cx="207305" cy="365835"/>
            </a:xfrm>
          </p:grpSpPr>
          <p:sp>
            <p:nvSpPr>
              <p:cNvPr id="106" name="Right Brace 105"/>
              <p:cNvSpPr/>
              <p:nvPr/>
            </p:nvSpPr>
            <p:spPr>
              <a:xfrm>
                <a:off x="11094253" y="2845563"/>
                <a:ext cx="62192" cy="365835"/>
              </a:xfrm>
              <a:prstGeom prst="rightBrace">
                <a:avLst>
                  <a:gd name="adj1" fmla="val 80466"/>
                  <a:gd name="adj2" fmla="val 50000"/>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67222" tIns="33611" rIns="67222" bIns="33611" numCol="1" spcCol="0" rtlCol="0" fromWordArt="0" anchor="t" anchorCtr="0" forceAA="0" compatLnSpc="1">
                <a:prstTxWarp prst="textNoShape">
                  <a:avLst/>
                </a:prstTxWarp>
                <a:noAutofit/>
              </a:bodyPr>
              <a:lstStyle/>
              <a:p>
                <a:pPr defTabSz="685714">
                  <a:defRPr/>
                </a:pPr>
                <a:endParaRPr lang="en-US" sz="1324">
                  <a:solidFill>
                    <a:srgbClr val="353535"/>
                  </a:solidFill>
                  <a:latin typeface="Segoe UI Semilight"/>
                </a:endParaRPr>
              </a:p>
            </p:txBody>
          </p:sp>
          <p:sp>
            <p:nvSpPr>
              <p:cNvPr id="108" name="Right Brace 107"/>
              <p:cNvSpPr/>
              <p:nvPr/>
            </p:nvSpPr>
            <p:spPr>
              <a:xfrm flipH="1">
                <a:off x="10949140" y="2845563"/>
                <a:ext cx="62192" cy="365835"/>
              </a:xfrm>
              <a:prstGeom prst="rightBrace">
                <a:avLst>
                  <a:gd name="adj1" fmla="val 80466"/>
                  <a:gd name="adj2" fmla="val 50000"/>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67222" tIns="33611" rIns="67222" bIns="33611" numCol="1" spcCol="0" rtlCol="0" fromWordArt="0" anchor="t" anchorCtr="0" forceAA="0" compatLnSpc="1">
                <a:prstTxWarp prst="textNoShape">
                  <a:avLst/>
                </a:prstTxWarp>
                <a:noAutofit/>
              </a:bodyPr>
              <a:lstStyle/>
              <a:p>
                <a:pPr defTabSz="685714">
                  <a:defRPr/>
                </a:pPr>
                <a:endParaRPr lang="en-US" sz="1324">
                  <a:solidFill>
                    <a:srgbClr val="353535"/>
                  </a:solidFill>
                  <a:latin typeface="Segoe UI Semilight"/>
                </a:endParaRPr>
              </a:p>
            </p:txBody>
          </p:sp>
        </p:grpSp>
      </p:grpSp>
      <p:sp>
        <p:nvSpPr>
          <p:cNvPr id="72" name="TextBox 71"/>
          <p:cNvSpPr txBox="1"/>
          <p:nvPr/>
        </p:nvSpPr>
        <p:spPr>
          <a:xfrm>
            <a:off x="6483763" y="4573978"/>
            <a:ext cx="1678873" cy="334620"/>
          </a:xfrm>
          <a:prstGeom prst="rect">
            <a:avLst/>
          </a:prstGeom>
          <a:noFill/>
        </p:spPr>
        <p:txBody>
          <a:bodyPr wrap="square" lIns="134425" tIns="107540" rIns="134425" bIns="107540" rtlCol="0" anchor="t">
            <a:spAutoFit/>
          </a:bodyPr>
          <a:lstStyle/>
          <a:p>
            <a:pPr defTabSz="672100">
              <a:lnSpc>
                <a:spcPct val="90000"/>
              </a:lnSpc>
              <a:spcAft>
                <a:spcPts val="441"/>
              </a:spcAft>
              <a:defRPr/>
            </a:pPr>
            <a:r>
              <a:rPr lang="en-US" sz="1763" kern="0" err="1">
                <a:gradFill>
                  <a:gsLst>
                    <a:gs pos="1250">
                      <a:srgbClr val="353535"/>
                    </a:gs>
                    <a:gs pos="100000">
                      <a:srgbClr val="353535"/>
                    </a:gs>
                  </a:gsLst>
                  <a:lin ang="5400000" scaled="0"/>
                </a:gradFill>
                <a:latin typeface="Segoe UI"/>
                <a:cs typeface="Segoe UI"/>
              </a:rPr>
              <a:t>Serverless</a:t>
            </a:r>
            <a:endParaRPr lang="en-US" sz="1765" kern="0">
              <a:gradFill>
                <a:gsLst>
                  <a:gs pos="1250">
                    <a:srgbClr val="353535"/>
                  </a:gs>
                  <a:gs pos="100000">
                    <a:srgbClr val="353535"/>
                  </a:gs>
                </a:gsLst>
                <a:lin ang="5400000" scaled="0"/>
              </a:gradFill>
              <a:latin typeface="Segoe UI"/>
            </a:endParaRPr>
          </a:p>
        </p:txBody>
      </p:sp>
    </p:spTree>
    <p:extLst>
      <p:ext uri="{BB962C8B-B14F-4D97-AF65-F5344CB8AC3E}">
        <p14:creationId xmlns:p14="http://schemas.microsoft.com/office/powerpoint/2010/main" val="3540854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94">
            <a:extLst>
              <a:ext uri="{FF2B5EF4-FFF2-40B4-BE49-F238E27FC236}">
                <a16:creationId xmlns:a16="http://schemas.microsoft.com/office/drawing/2014/main" id="{12A49869-273D-4E8C-9ED3-9DF662CEA778}"/>
              </a:ext>
            </a:extLst>
          </p:cNvPr>
          <p:cNvSpPr/>
          <p:nvPr/>
        </p:nvSpPr>
        <p:spPr bwMode="auto">
          <a:xfrm>
            <a:off x="3644370" y="2500165"/>
            <a:ext cx="1263899" cy="1263899"/>
          </a:xfrm>
          <a:prstGeom prst="ellipse">
            <a:avLst/>
          </a:pr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25" tIns="107540" rIns="134425" bIns="107540" numCol="1" spcCol="0" rtlCol="0" fromWordArt="0" anchor="t" anchorCtr="0" forceAA="0" compatLnSpc="1">
            <a:prstTxWarp prst="textNoShape">
              <a:avLst/>
            </a:prstTxWarp>
            <a:noAutofit/>
          </a:bodyPr>
          <a:lstStyle/>
          <a:p>
            <a:pPr algn="ctr" defTabSz="685383" fontAlgn="base">
              <a:lnSpc>
                <a:spcPct val="90000"/>
              </a:lnSpc>
              <a:spcBef>
                <a:spcPct val="0"/>
              </a:spcBef>
              <a:spcAft>
                <a:spcPct val="0"/>
              </a:spcAft>
              <a:defRPr/>
            </a:pPr>
            <a:endParaRPr lang="en-US" sz="1765"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 name="TextBox 9"/>
          <p:cNvSpPr txBox="1"/>
          <p:nvPr/>
        </p:nvSpPr>
        <p:spPr>
          <a:xfrm>
            <a:off x="3276600" y="3810000"/>
            <a:ext cx="1999439" cy="710358"/>
          </a:xfrm>
          <a:prstGeom prst="rect">
            <a:avLst/>
          </a:prstGeom>
          <a:noFill/>
        </p:spPr>
        <p:txBody>
          <a:bodyPr wrap="square" lIns="68551" tIns="109682" rIns="137102" bIns="109682" rtlCol="0">
            <a:spAutoFit/>
          </a:bodyPr>
          <a:lstStyle/>
          <a:p>
            <a:pPr algn="ctr" defTabSz="913943">
              <a:lnSpc>
                <a:spcPct val="90000"/>
              </a:lnSpc>
              <a:spcAft>
                <a:spcPts val="441"/>
              </a:spcAft>
              <a:defRPr/>
            </a:pPr>
            <a:r>
              <a:rPr lang="en-US" sz="1765" kern="0">
                <a:gradFill>
                  <a:gsLst>
                    <a:gs pos="1250">
                      <a:srgbClr val="353535"/>
                    </a:gs>
                    <a:gs pos="100000">
                      <a:srgbClr val="353535"/>
                    </a:gs>
                  </a:gsLst>
                  <a:lin ang="5400000" scaled="0"/>
                </a:gradFill>
                <a:latin typeface="Segoe UI Semilight"/>
                <a:cs typeface="Segoe UI"/>
              </a:rPr>
              <a:t>Event-driven/ instant scale</a:t>
            </a:r>
          </a:p>
        </p:txBody>
      </p:sp>
      <p:sp>
        <p:nvSpPr>
          <p:cNvPr id="61" name="TextBox 60"/>
          <p:cNvSpPr txBox="1"/>
          <p:nvPr/>
        </p:nvSpPr>
        <p:spPr>
          <a:xfrm>
            <a:off x="5972194" y="3810000"/>
            <a:ext cx="1841271" cy="465932"/>
          </a:xfrm>
          <a:prstGeom prst="rect">
            <a:avLst/>
          </a:prstGeom>
          <a:noFill/>
        </p:spPr>
        <p:txBody>
          <a:bodyPr wrap="square" lIns="68551" tIns="109682" rIns="137102" bIns="109682" rtlCol="0">
            <a:spAutoFit/>
          </a:bodyPr>
          <a:lstStyle/>
          <a:p>
            <a:pPr algn="ctr" defTabSz="913943">
              <a:lnSpc>
                <a:spcPct val="90000"/>
              </a:lnSpc>
              <a:spcAft>
                <a:spcPts val="441"/>
              </a:spcAft>
              <a:defRPr/>
            </a:pPr>
            <a:r>
              <a:rPr lang="en-US" sz="1765" kern="0">
                <a:gradFill>
                  <a:gsLst>
                    <a:gs pos="1250">
                      <a:srgbClr val="353535"/>
                    </a:gs>
                    <a:gs pos="100000">
                      <a:srgbClr val="353535"/>
                    </a:gs>
                  </a:gsLst>
                  <a:lin ang="5400000" scaled="0"/>
                </a:gradFill>
                <a:latin typeface="Segoe UI Semilight"/>
                <a:cs typeface="Segoe UI"/>
              </a:rPr>
              <a:t>Micro-billing</a:t>
            </a:r>
          </a:p>
        </p:txBody>
      </p:sp>
      <p:sp>
        <p:nvSpPr>
          <p:cNvPr id="60" name="TextBox 59"/>
          <p:cNvSpPr txBox="1"/>
          <p:nvPr/>
        </p:nvSpPr>
        <p:spPr>
          <a:xfrm>
            <a:off x="645567" y="3810000"/>
            <a:ext cx="1934878" cy="710358"/>
          </a:xfrm>
          <a:prstGeom prst="rect">
            <a:avLst/>
          </a:prstGeom>
          <a:noFill/>
        </p:spPr>
        <p:txBody>
          <a:bodyPr wrap="square" lIns="68551" tIns="109682" rIns="137102" bIns="109682" rtlCol="0">
            <a:spAutoFit/>
          </a:bodyPr>
          <a:lstStyle/>
          <a:p>
            <a:pPr algn="ctr" defTabSz="913943">
              <a:lnSpc>
                <a:spcPct val="90000"/>
              </a:lnSpc>
              <a:spcAft>
                <a:spcPts val="441"/>
              </a:spcAft>
              <a:defRPr/>
            </a:pPr>
            <a:r>
              <a:rPr lang="en-US" sz="1765" kern="0" dirty="0">
                <a:gradFill>
                  <a:gsLst>
                    <a:gs pos="1250">
                      <a:srgbClr val="353535"/>
                    </a:gs>
                    <a:gs pos="100000">
                      <a:srgbClr val="353535"/>
                    </a:gs>
                  </a:gsLst>
                  <a:lin ang="5400000" scaled="0"/>
                </a:gradFill>
                <a:latin typeface="Segoe UI Semilight"/>
                <a:cs typeface="Segoe UI"/>
              </a:rPr>
              <a:t>Abstraction </a:t>
            </a:r>
            <a:br>
              <a:rPr lang="en-US" sz="1765" kern="0" dirty="0">
                <a:gradFill>
                  <a:gsLst>
                    <a:gs pos="1250">
                      <a:srgbClr val="353535"/>
                    </a:gs>
                    <a:gs pos="100000">
                      <a:srgbClr val="353535"/>
                    </a:gs>
                  </a:gsLst>
                  <a:lin ang="5400000" scaled="0"/>
                </a:gradFill>
                <a:latin typeface="Segoe UI Semilight"/>
                <a:cs typeface="Segoe UI"/>
              </a:rPr>
            </a:br>
            <a:r>
              <a:rPr lang="en-US" sz="1765" kern="0" dirty="0">
                <a:gradFill>
                  <a:gsLst>
                    <a:gs pos="1250">
                      <a:srgbClr val="353535"/>
                    </a:gs>
                    <a:gs pos="100000">
                      <a:srgbClr val="353535"/>
                    </a:gs>
                  </a:gsLst>
                  <a:lin ang="5400000" scaled="0"/>
                </a:gradFill>
                <a:latin typeface="Segoe UI Semilight"/>
                <a:cs typeface="Segoe UI"/>
              </a:rPr>
              <a:t>of servers</a:t>
            </a:r>
          </a:p>
        </p:txBody>
      </p:sp>
      <p:sp>
        <p:nvSpPr>
          <p:cNvPr id="3" name="Title 2"/>
          <p:cNvSpPr>
            <a:spLocks noGrp="1"/>
          </p:cNvSpPr>
          <p:nvPr>
            <p:ph type="title"/>
          </p:nvPr>
        </p:nvSpPr>
        <p:spPr/>
        <p:txBody>
          <a:bodyPr/>
          <a:lstStyle/>
          <a:p>
            <a:r>
              <a:rPr lang="en-US" dirty="0"/>
              <a:t>What is </a:t>
            </a:r>
            <a:r>
              <a:rPr lang="en-US" dirty="0" err="1"/>
              <a:t>Serverless</a:t>
            </a:r>
            <a:r>
              <a:rPr lang="en-US" dirty="0"/>
              <a:t>?</a:t>
            </a:r>
          </a:p>
        </p:txBody>
      </p:sp>
      <p:sp>
        <p:nvSpPr>
          <p:cNvPr id="207" name="Oval 206"/>
          <p:cNvSpPr/>
          <p:nvPr/>
        </p:nvSpPr>
        <p:spPr bwMode="auto">
          <a:xfrm>
            <a:off x="6260879" y="2500165"/>
            <a:ext cx="1263899" cy="1263899"/>
          </a:xfrm>
          <a:prstGeom prst="ellipse">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25" tIns="107540" rIns="134425" bIns="107540" numCol="1" spcCol="0" rtlCol="0" fromWordArt="0" anchor="t" anchorCtr="0" forceAA="0" compatLnSpc="1">
            <a:prstTxWarp prst="textNoShape">
              <a:avLst/>
            </a:prstTxWarp>
            <a:noAutofit/>
          </a:bodyPr>
          <a:lstStyle/>
          <a:p>
            <a:pPr algn="ctr" defTabSz="685383" fontAlgn="base">
              <a:lnSpc>
                <a:spcPct val="90000"/>
              </a:lnSpc>
              <a:spcBef>
                <a:spcPct val="0"/>
              </a:spcBef>
              <a:spcAft>
                <a:spcPct val="0"/>
              </a:spcAft>
              <a:defRPr/>
            </a:pPr>
            <a:endParaRPr lang="en-US" sz="1765" dirty="0">
              <a:gradFill>
                <a:gsLst>
                  <a:gs pos="0">
                    <a:srgbClr val="FFFFFF"/>
                  </a:gs>
                  <a:gs pos="100000">
                    <a:srgbClr val="FFFFFF"/>
                  </a:gs>
                </a:gsLst>
                <a:lin ang="5400000" scaled="0"/>
              </a:gradFill>
              <a:latin typeface="Segoe UI Semilight"/>
              <a:cs typeface="Segoe UI" pitchFamily="34" charset="0"/>
            </a:endParaRPr>
          </a:p>
        </p:txBody>
      </p:sp>
      <p:grpSp>
        <p:nvGrpSpPr>
          <p:cNvPr id="26" name="Group 25"/>
          <p:cNvGrpSpPr/>
          <p:nvPr/>
        </p:nvGrpSpPr>
        <p:grpSpPr>
          <a:xfrm>
            <a:off x="3994543" y="2923446"/>
            <a:ext cx="523675" cy="451368"/>
            <a:chOff x="6093204" y="2914441"/>
            <a:chExt cx="379412" cy="327025"/>
          </a:xfrm>
          <a:solidFill>
            <a:schemeClr val="accent1"/>
          </a:solidFill>
        </p:grpSpPr>
        <p:sp>
          <p:nvSpPr>
            <p:cNvPr id="24" name="Freeform 14"/>
            <p:cNvSpPr>
              <a:spLocks noEditPoints="1"/>
            </p:cNvSpPr>
            <p:nvPr/>
          </p:nvSpPr>
          <p:spPr bwMode="auto">
            <a:xfrm>
              <a:off x="6093204" y="2914441"/>
              <a:ext cx="379412" cy="327025"/>
            </a:xfrm>
            <a:custGeom>
              <a:avLst/>
              <a:gdLst>
                <a:gd name="T0" fmla="*/ 222 w 239"/>
                <a:gd name="T1" fmla="*/ 189 h 206"/>
                <a:gd name="T2" fmla="*/ 145 w 239"/>
                <a:gd name="T3" fmla="*/ 189 h 206"/>
                <a:gd name="T4" fmla="*/ 145 w 239"/>
                <a:gd name="T5" fmla="*/ 94 h 206"/>
                <a:gd name="T6" fmla="*/ 17 w 239"/>
                <a:gd name="T7" fmla="*/ 94 h 206"/>
                <a:gd name="T8" fmla="*/ 17 w 239"/>
                <a:gd name="T9" fmla="*/ 17 h 206"/>
                <a:gd name="T10" fmla="*/ 162 w 239"/>
                <a:gd name="T11" fmla="*/ 17 h 206"/>
                <a:gd name="T12" fmla="*/ 162 w 239"/>
                <a:gd name="T13" fmla="*/ 0 h 206"/>
                <a:gd name="T14" fmla="*/ 0 w 239"/>
                <a:gd name="T15" fmla="*/ 0 h 206"/>
                <a:gd name="T16" fmla="*/ 0 w 239"/>
                <a:gd name="T17" fmla="*/ 206 h 206"/>
                <a:gd name="T18" fmla="*/ 239 w 239"/>
                <a:gd name="T19" fmla="*/ 206 h 206"/>
                <a:gd name="T20" fmla="*/ 239 w 239"/>
                <a:gd name="T21" fmla="*/ 77 h 206"/>
                <a:gd name="T22" fmla="*/ 222 w 239"/>
                <a:gd name="T23" fmla="*/ 77 h 206"/>
                <a:gd name="T24" fmla="*/ 222 w 239"/>
                <a:gd name="T25" fmla="*/ 189 h 206"/>
                <a:gd name="T26" fmla="*/ 17 w 239"/>
                <a:gd name="T27" fmla="*/ 112 h 206"/>
                <a:gd name="T28" fmla="*/ 128 w 239"/>
                <a:gd name="T29" fmla="*/ 112 h 206"/>
                <a:gd name="T30" fmla="*/ 128 w 239"/>
                <a:gd name="T31" fmla="*/ 189 h 206"/>
                <a:gd name="T32" fmla="*/ 17 w 239"/>
                <a:gd name="T33" fmla="*/ 189 h 206"/>
                <a:gd name="T34" fmla="*/ 17 w 239"/>
                <a:gd name="T35" fmla="*/ 112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206">
                  <a:moveTo>
                    <a:pt x="222" y="189"/>
                  </a:moveTo>
                  <a:lnTo>
                    <a:pt x="145" y="189"/>
                  </a:lnTo>
                  <a:lnTo>
                    <a:pt x="145" y="94"/>
                  </a:lnTo>
                  <a:lnTo>
                    <a:pt x="17" y="94"/>
                  </a:lnTo>
                  <a:lnTo>
                    <a:pt x="17" y="17"/>
                  </a:lnTo>
                  <a:lnTo>
                    <a:pt x="162" y="17"/>
                  </a:lnTo>
                  <a:lnTo>
                    <a:pt x="162" y="0"/>
                  </a:lnTo>
                  <a:lnTo>
                    <a:pt x="0" y="0"/>
                  </a:lnTo>
                  <a:lnTo>
                    <a:pt x="0" y="206"/>
                  </a:lnTo>
                  <a:lnTo>
                    <a:pt x="239" y="206"/>
                  </a:lnTo>
                  <a:lnTo>
                    <a:pt x="239" y="77"/>
                  </a:lnTo>
                  <a:lnTo>
                    <a:pt x="222" y="77"/>
                  </a:lnTo>
                  <a:lnTo>
                    <a:pt x="222" y="189"/>
                  </a:lnTo>
                  <a:close/>
                  <a:moveTo>
                    <a:pt x="17" y="112"/>
                  </a:moveTo>
                  <a:lnTo>
                    <a:pt x="128" y="112"/>
                  </a:lnTo>
                  <a:lnTo>
                    <a:pt x="128" y="189"/>
                  </a:lnTo>
                  <a:lnTo>
                    <a:pt x="17" y="189"/>
                  </a:lnTo>
                  <a:lnTo>
                    <a:pt x="17" y="112"/>
                  </a:lnTo>
                  <a:close/>
                </a:path>
              </a:pathLst>
            </a:custGeom>
            <a:grpFill/>
            <a:ln w="15875">
              <a:noFill/>
              <a:miter lim="800000"/>
              <a:headEnd/>
              <a:tailEnd/>
            </a:ln>
          </p:spPr>
          <p:txBody>
            <a:bodyPr vert="horz" wrap="square" lIns="67213" tIns="33606" rIns="67213" bIns="33606" numCol="1" anchor="t" anchorCtr="0" compatLnSpc="1">
              <a:prstTxWarp prst="textNoShape">
                <a:avLst/>
              </a:prstTxWarp>
            </a:bodyPr>
            <a:lstStyle/>
            <a:p>
              <a:pPr defTabSz="685582">
                <a:defRPr/>
              </a:pPr>
              <a:endParaRPr lang="en-US" sz="1324">
                <a:solidFill>
                  <a:srgbClr val="353535"/>
                </a:solidFill>
                <a:latin typeface="Segoe UI Semilight"/>
              </a:endParaRPr>
            </a:p>
          </p:txBody>
        </p:sp>
        <p:sp>
          <p:nvSpPr>
            <p:cNvPr id="25" name="Freeform 15"/>
            <p:cNvSpPr>
              <a:spLocks/>
            </p:cNvSpPr>
            <p:nvPr/>
          </p:nvSpPr>
          <p:spPr bwMode="auto">
            <a:xfrm>
              <a:off x="6326566" y="2914441"/>
              <a:ext cx="146050" cy="146050"/>
            </a:xfrm>
            <a:custGeom>
              <a:avLst/>
              <a:gdLst>
                <a:gd name="T0" fmla="*/ 32 w 92"/>
                <a:gd name="T1" fmla="*/ 17 h 92"/>
                <a:gd name="T2" fmla="*/ 62 w 92"/>
                <a:gd name="T3" fmla="*/ 17 h 92"/>
                <a:gd name="T4" fmla="*/ 0 w 92"/>
                <a:gd name="T5" fmla="*/ 79 h 92"/>
                <a:gd name="T6" fmla="*/ 13 w 92"/>
                <a:gd name="T7" fmla="*/ 92 h 92"/>
                <a:gd name="T8" fmla="*/ 75 w 92"/>
                <a:gd name="T9" fmla="*/ 30 h 92"/>
                <a:gd name="T10" fmla="*/ 75 w 92"/>
                <a:gd name="T11" fmla="*/ 60 h 92"/>
                <a:gd name="T12" fmla="*/ 92 w 92"/>
                <a:gd name="T13" fmla="*/ 60 h 92"/>
                <a:gd name="T14" fmla="*/ 92 w 92"/>
                <a:gd name="T15" fmla="*/ 0 h 92"/>
                <a:gd name="T16" fmla="*/ 32 w 92"/>
                <a:gd name="T17" fmla="*/ 0 h 92"/>
                <a:gd name="T18" fmla="*/ 32 w 92"/>
                <a:gd name="T19"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92">
                  <a:moveTo>
                    <a:pt x="32" y="17"/>
                  </a:moveTo>
                  <a:lnTo>
                    <a:pt x="62" y="17"/>
                  </a:lnTo>
                  <a:lnTo>
                    <a:pt x="0" y="79"/>
                  </a:lnTo>
                  <a:lnTo>
                    <a:pt x="13" y="92"/>
                  </a:lnTo>
                  <a:lnTo>
                    <a:pt x="75" y="30"/>
                  </a:lnTo>
                  <a:lnTo>
                    <a:pt x="75" y="60"/>
                  </a:lnTo>
                  <a:lnTo>
                    <a:pt x="92" y="60"/>
                  </a:lnTo>
                  <a:lnTo>
                    <a:pt x="92" y="0"/>
                  </a:lnTo>
                  <a:lnTo>
                    <a:pt x="32" y="0"/>
                  </a:lnTo>
                  <a:lnTo>
                    <a:pt x="32" y="17"/>
                  </a:lnTo>
                  <a:close/>
                </a:path>
              </a:pathLst>
            </a:custGeom>
            <a:grpFill/>
            <a:ln w="15875">
              <a:noFill/>
              <a:miter lim="800000"/>
              <a:headEnd/>
              <a:tailEnd/>
            </a:ln>
          </p:spPr>
          <p:txBody>
            <a:bodyPr vert="horz" wrap="square" lIns="67213" tIns="33606" rIns="67213" bIns="33606" numCol="1" anchor="t" anchorCtr="0" compatLnSpc="1">
              <a:prstTxWarp prst="textNoShape">
                <a:avLst/>
              </a:prstTxWarp>
            </a:bodyPr>
            <a:lstStyle/>
            <a:p>
              <a:pPr defTabSz="685582">
                <a:defRPr/>
              </a:pPr>
              <a:endParaRPr lang="en-US" sz="1324">
                <a:solidFill>
                  <a:srgbClr val="353535"/>
                </a:solidFill>
                <a:latin typeface="Segoe UI Semilight"/>
              </a:endParaRPr>
            </a:p>
          </p:txBody>
        </p:sp>
      </p:grpSp>
      <p:sp>
        <p:nvSpPr>
          <p:cNvPr id="190" name="Oval 189"/>
          <p:cNvSpPr/>
          <p:nvPr/>
        </p:nvSpPr>
        <p:spPr bwMode="auto">
          <a:xfrm>
            <a:off x="981056" y="2500165"/>
            <a:ext cx="1263899" cy="1263899"/>
          </a:xfrm>
          <a:prstGeom prst="ellipse">
            <a:avLst/>
          </a:pr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25" tIns="107540" rIns="134425" bIns="107540" numCol="1" spcCol="0" rtlCol="0" fromWordArt="0" anchor="t" anchorCtr="0" forceAA="0" compatLnSpc="1">
            <a:prstTxWarp prst="textNoShape">
              <a:avLst/>
            </a:prstTxWarp>
            <a:noAutofit/>
          </a:bodyPr>
          <a:lstStyle/>
          <a:p>
            <a:pPr algn="ctr" defTabSz="685383" fontAlgn="base">
              <a:lnSpc>
                <a:spcPct val="90000"/>
              </a:lnSpc>
              <a:spcBef>
                <a:spcPct val="0"/>
              </a:spcBef>
              <a:spcAft>
                <a:spcPct val="0"/>
              </a:spcAft>
              <a:defRPr/>
            </a:pPr>
            <a:endParaRPr lang="en-US" sz="1765"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09" name="Group 4"/>
          <p:cNvGrpSpPr>
            <a:grpSpLocks noChangeAspect="1"/>
          </p:cNvGrpSpPr>
          <p:nvPr/>
        </p:nvGrpSpPr>
        <p:grpSpPr bwMode="auto">
          <a:xfrm>
            <a:off x="1378344" y="2793403"/>
            <a:ext cx="413391" cy="663148"/>
            <a:chOff x="6" y="12"/>
            <a:chExt cx="192" cy="308"/>
          </a:xfrm>
          <a:solidFill>
            <a:schemeClr val="bg1"/>
          </a:solidFill>
        </p:grpSpPr>
        <p:sp>
          <p:nvSpPr>
            <p:cNvPr id="210" name="Rectangle 209"/>
            <p:cNvSpPr>
              <a:spLocks noChangeArrowheads="1"/>
            </p:cNvSpPr>
            <p:nvPr/>
          </p:nvSpPr>
          <p:spPr bwMode="auto">
            <a:xfrm>
              <a:off x="28" y="12"/>
              <a:ext cx="170" cy="308"/>
            </a:xfrm>
            <a:prstGeom prst="rect">
              <a:avLst/>
            </a:prstGeom>
            <a:grpFill/>
            <a:ln w="25400" cap="flat">
              <a:solidFill>
                <a:schemeClr val="accent1"/>
              </a:solidFill>
              <a:prstDash val="solid"/>
              <a:miter lim="800000"/>
              <a:headEnd/>
              <a:tailEnd/>
            </a:ln>
            <a:extLst/>
          </p:spPr>
          <p:txBody>
            <a:bodyPr vert="horz" wrap="square" lIns="67213" tIns="33606" rIns="67213" bIns="33606" numCol="1" anchor="t" anchorCtr="0" compatLnSpc="1">
              <a:prstTxWarp prst="textNoShape">
                <a:avLst/>
              </a:prstTxWarp>
            </a:bodyPr>
            <a:lstStyle/>
            <a:p>
              <a:pPr defTabSz="685582">
                <a:defRPr/>
              </a:pPr>
              <a:endParaRPr lang="en-US" sz="1324">
                <a:solidFill>
                  <a:srgbClr val="353535"/>
                </a:solidFill>
                <a:latin typeface="Segoe UI Semilight"/>
              </a:endParaRPr>
            </a:p>
          </p:txBody>
        </p:sp>
        <p:sp>
          <p:nvSpPr>
            <p:cNvPr id="211" name="Rectangle 210"/>
            <p:cNvSpPr>
              <a:spLocks noChangeArrowheads="1"/>
            </p:cNvSpPr>
            <p:nvPr/>
          </p:nvSpPr>
          <p:spPr bwMode="auto">
            <a:xfrm>
              <a:off x="53" y="35"/>
              <a:ext cx="120" cy="32"/>
            </a:xfrm>
            <a:prstGeom prst="rect">
              <a:avLst/>
            </a:prstGeom>
            <a:grpFill/>
            <a:ln w="25400" cap="flat">
              <a:solidFill>
                <a:schemeClr val="accent1"/>
              </a:solidFill>
              <a:prstDash val="solid"/>
              <a:miter lim="800000"/>
              <a:headEnd/>
              <a:tailEnd/>
            </a:ln>
            <a:extLst/>
          </p:spPr>
          <p:txBody>
            <a:bodyPr vert="horz" wrap="square" lIns="67213" tIns="33606" rIns="67213" bIns="33606" numCol="1" anchor="t" anchorCtr="0" compatLnSpc="1">
              <a:prstTxWarp prst="textNoShape">
                <a:avLst/>
              </a:prstTxWarp>
            </a:bodyPr>
            <a:lstStyle/>
            <a:p>
              <a:pPr defTabSz="685582">
                <a:defRPr/>
              </a:pPr>
              <a:endParaRPr lang="en-US" sz="1324">
                <a:solidFill>
                  <a:srgbClr val="353535"/>
                </a:solidFill>
                <a:latin typeface="Segoe UI Semilight"/>
              </a:endParaRPr>
            </a:p>
          </p:txBody>
        </p:sp>
        <p:sp>
          <p:nvSpPr>
            <p:cNvPr id="212" name="Rectangle 211"/>
            <p:cNvSpPr>
              <a:spLocks noChangeArrowheads="1"/>
            </p:cNvSpPr>
            <p:nvPr/>
          </p:nvSpPr>
          <p:spPr bwMode="auto">
            <a:xfrm>
              <a:off x="53" y="100"/>
              <a:ext cx="120" cy="32"/>
            </a:xfrm>
            <a:prstGeom prst="rect">
              <a:avLst/>
            </a:prstGeom>
            <a:grpFill/>
            <a:ln w="25400" cap="flat">
              <a:solidFill>
                <a:schemeClr val="accent1"/>
              </a:solidFill>
              <a:prstDash val="solid"/>
              <a:miter lim="800000"/>
              <a:headEnd/>
              <a:tailEnd/>
            </a:ln>
            <a:extLst/>
          </p:spPr>
          <p:txBody>
            <a:bodyPr vert="horz" wrap="square" lIns="67213" tIns="33606" rIns="67213" bIns="33606" numCol="1" anchor="t" anchorCtr="0" compatLnSpc="1">
              <a:prstTxWarp prst="textNoShape">
                <a:avLst/>
              </a:prstTxWarp>
            </a:bodyPr>
            <a:lstStyle/>
            <a:p>
              <a:pPr defTabSz="685582">
                <a:defRPr/>
              </a:pPr>
              <a:endParaRPr lang="en-US" sz="1324">
                <a:solidFill>
                  <a:srgbClr val="353535"/>
                </a:solidFill>
                <a:latin typeface="Segoe UI Semilight"/>
              </a:endParaRPr>
            </a:p>
          </p:txBody>
        </p:sp>
        <p:sp>
          <p:nvSpPr>
            <p:cNvPr id="213" name="Rectangle 212"/>
            <p:cNvSpPr>
              <a:spLocks noChangeArrowheads="1"/>
            </p:cNvSpPr>
            <p:nvPr/>
          </p:nvSpPr>
          <p:spPr bwMode="auto">
            <a:xfrm>
              <a:off x="53" y="166"/>
              <a:ext cx="120" cy="32"/>
            </a:xfrm>
            <a:prstGeom prst="rect">
              <a:avLst/>
            </a:prstGeom>
            <a:grpFill/>
            <a:ln w="25400" cap="flat">
              <a:solidFill>
                <a:schemeClr val="accent1"/>
              </a:solidFill>
              <a:prstDash val="solid"/>
              <a:miter lim="800000"/>
              <a:headEnd/>
              <a:tailEnd/>
            </a:ln>
            <a:extLst/>
          </p:spPr>
          <p:txBody>
            <a:bodyPr vert="horz" wrap="square" lIns="67213" tIns="33606" rIns="67213" bIns="33606" numCol="1" anchor="t" anchorCtr="0" compatLnSpc="1">
              <a:prstTxWarp prst="textNoShape">
                <a:avLst/>
              </a:prstTxWarp>
            </a:bodyPr>
            <a:lstStyle/>
            <a:p>
              <a:pPr defTabSz="685582">
                <a:defRPr/>
              </a:pPr>
              <a:endParaRPr lang="en-US" sz="1324">
                <a:solidFill>
                  <a:srgbClr val="353535"/>
                </a:solidFill>
                <a:latin typeface="Segoe UI Semilight"/>
              </a:endParaRPr>
            </a:p>
          </p:txBody>
        </p:sp>
        <p:sp>
          <p:nvSpPr>
            <p:cNvPr id="214" name="Freeform 9"/>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grpFill/>
            <a:ln w="25400" cap="flat">
              <a:solidFill>
                <a:schemeClr val="accent1"/>
              </a:solidFill>
              <a:prstDash val="solid"/>
              <a:miter lim="800000"/>
              <a:headEnd/>
              <a:tailEnd/>
            </a:ln>
            <a:extLst/>
          </p:spPr>
          <p:txBody>
            <a:bodyPr vert="horz" wrap="square" lIns="67213" tIns="33606" rIns="67213" bIns="33606" numCol="1" anchor="t" anchorCtr="0" compatLnSpc="1">
              <a:prstTxWarp prst="textNoShape">
                <a:avLst/>
              </a:prstTxWarp>
            </a:bodyPr>
            <a:lstStyle/>
            <a:p>
              <a:pPr defTabSz="685582">
                <a:defRPr/>
              </a:pPr>
              <a:endParaRPr lang="en-US" sz="1324">
                <a:solidFill>
                  <a:srgbClr val="353535"/>
                </a:solidFill>
                <a:latin typeface="Segoe UI Semilight"/>
              </a:endParaRPr>
            </a:p>
          </p:txBody>
        </p:sp>
        <p:sp>
          <p:nvSpPr>
            <p:cNvPr id="215" name="Freeform 10"/>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grpFill/>
            <a:ln w="25400" cap="flat">
              <a:solidFill>
                <a:schemeClr val="accent1"/>
              </a:solidFill>
              <a:prstDash val="solid"/>
              <a:miter lim="800000"/>
              <a:headEnd/>
              <a:tailEnd/>
            </a:ln>
            <a:extLst/>
          </p:spPr>
          <p:txBody>
            <a:bodyPr vert="horz" wrap="square" lIns="67213" tIns="33606" rIns="67213" bIns="33606" numCol="1" anchor="t" anchorCtr="0" compatLnSpc="1">
              <a:prstTxWarp prst="textNoShape">
                <a:avLst/>
              </a:prstTxWarp>
            </a:bodyPr>
            <a:lstStyle/>
            <a:p>
              <a:pPr defTabSz="685582">
                <a:defRPr/>
              </a:pPr>
              <a:endParaRPr lang="en-US" sz="1324">
                <a:solidFill>
                  <a:srgbClr val="353535"/>
                </a:solidFill>
                <a:latin typeface="Segoe UI Semilight"/>
              </a:endParaRPr>
            </a:p>
          </p:txBody>
        </p:sp>
        <p:sp>
          <p:nvSpPr>
            <p:cNvPr id="216" name="Oval 215"/>
            <p:cNvSpPr>
              <a:spLocks noChangeArrowheads="1"/>
            </p:cNvSpPr>
            <p:nvPr/>
          </p:nvSpPr>
          <p:spPr bwMode="auto">
            <a:xfrm>
              <a:off x="53" y="263"/>
              <a:ext cx="26" cy="26"/>
            </a:xfrm>
            <a:prstGeom prst="ellipse">
              <a:avLst/>
            </a:prstGeom>
            <a:grpFill/>
            <a:ln w="25400" cap="flat">
              <a:solidFill>
                <a:schemeClr val="accent1"/>
              </a:solidFill>
              <a:prstDash val="solid"/>
              <a:miter lim="800000"/>
              <a:headEnd/>
              <a:tailEnd/>
            </a:ln>
            <a:extLst/>
          </p:spPr>
          <p:txBody>
            <a:bodyPr vert="horz" wrap="square" lIns="67213" tIns="33606" rIns="67213" bIns="33606" numCol="1" anchor="t" anchorCtr="0" compatLnSpc="1">
              <a:prstTxWarp prst="textNoShape">
                <a:avLst/>
              </a:prstTxWarp>
            </a:bodyPr>
            <a:lstStyle/>
            <a:p>
              <a:pPr defTabSz="685582">
                <a:defRPr/>
              </a:pPr>
              <a:endParaRPr lang="en-US" sz="1324">
                <a:solidFill>
                  <a:srgbClr val="353535"/>
                </a:solidFill>
                <a:latin typeface="Segoe UI Semilight"/>
              </a:endParaRPr>
            </a:p>
          </p:txBody>
        </p:sp>
        <p:sp>
          <p:nvSpPr>
            <p:cNvPr id="217" name="Oval 216"/>
            <p:cNvSpPr>
              <a:spLocks noChangeArrowheads="1"/>
            </p:cNvSpPr>
            <p:nvPr/>
          </p:nvSpPr>
          <p:spPr bwMode="auto">
            <a:xfrm>
              <a:off x="100" y="263"/>
              <a:ext cx="26" cy="26"/>
            </a:xfrm>
            <a:prstGeom prst="ellipse">
              <a:avLst/>
            </a:prstGeom>
            <a:grpFill/>
            <a:ln w="25400" cap="flat">
              <a:solidFill>
                <a:schemeClr val="accent1"/>
              </a:solidFill>
              <a:prstDash val="solid"/>
              <a:miter lim="800000"/>
              <a:headEnd/>
              <a:tailEnd/>
            </a:ln>
            <a:extLst/>
          </p:spPr>
          <p:txBody>
            <a:bodyPr vert="horz" wrap="square" lIns="67213" tIns="33606" rIns="67213" bIns="33606" numCol="1" anchor="t" anchorCtr="0" compatLnSpc="1">
              <a:prstTxWarp prst="textNoShape">
                <a:avLst/>
              </a:prstTxWarp>
            </a:bodyPr>
            <a:lstStyle/>
            <a:p>
              <a:pPr defTabSz="685582">
                <a:defRPr/>
              </a:pPr>
              <a:endParaRPr lang="en-US" sz="1324">
                <a:solidFill>
                  <a:srgbClr val="353535"/>
                </a:solidFill>
                <a:latin typeface="Segoe UI Semilight"/>
              </a:endParaRPr>
            </a:p>
          </p:txBody>
        </p:sp>
        <p:sp>
          <p:nvSpPr>
            <p:cNvPr id="218" name="Rectangle 217"/>
            <p:cNvSpPr>
              <a:spLocks noChangeArrowheads="1"/>
            </p:cNvSpPr>
            <p:nvPr/>
          </p:nvSpPr>
          <p:spPr bwMode="auto">
            <a:xfrm>
              <a:off x="149" y="263"/>
              <a:ext cx="24" cy="24"/>
            </a:xfrm>
            <a:prstGeom prst="rect">
              <a:avLst/>
            </a:prstGeom>
            <a:grpFill/>
            <a:ln w="25400" cap="flat">
              <a:solidFill>
                <a:schemeClr val="accent1"/>
              </a:solidFill>
              <a:prstDash val="solid"/>
              <a:miter lim="800000"/>
              <a:headEnd/>
              <a:tailEnd/>
            </a:ln>
            <a:extLst/>
          </p:spPr>
          <p:txBody>
            <a:bodyPr vert="horz" wrap="square" lIns="67213" tIns="33606" rIns="67213" bIns="33606" numCol="1" anchor="t" anchorCtr="0" compatLnSpc="1">
              <a:prstTxWarp prst="textNoShape">
                <a:avLst/>
              </a:prstTxWarp>
            </a:bodyPr>
            <a:lstStyle/>
            <a:p>
              <a:pPr defTabSz="685582">
                <a:defRPr/>
              </a:pPr>
              <a:endParaRPr lang="en-US" sz="1324">
                <a:solidFill>
                  <a:srgbClr val="353535"/>
                </a:solidFill>
                <a:latin typeface="Segoe UI Semilight"/>
              </a:endParaRPr>
            </a:p>
          </p:txBody>
        </p:sp>
      </p:grpSp>
      <p:sp>
        <p:nvSpPr>
          <p:cNvPr id="29" name="Rectangle 28"/>
          <p:cNvSpPr/>
          <p:nvPr/>
        </p:nvSpPr>
        <p:spPr bwMode="auto">
          <a:xfrm>
            <a:off x="1525220" y="2774500"/>
            <a:ext cx="42079" cy="42079"/>
          </a:xfrm>
          <a:prstGeom prst="rect">
            <a:avLst/>
          </a:prstGeom>
          <a:solidFill>
            <a:schemeClr val="bg1"/>
          </a:solidFill>
          <a:ln w="26988" cap="flat">
            <a:solidFill>
              <a:schemeClr val="accent1"/>
            </a:solidFill>
            <a:prstDash val="solid"/>
            <a:miter lim="800000"/>
            <a:headEnd/>
            <a:tailEnd/>
          </a:ln>
        </p:spPr>
        <p:txBody>
          <a:bodyPr vert="horz" wrap="square" lIns="67213" tIns="33606" rIns="67213" bIns="33606" numCol="1" anchor="t" anchorCtr="0" compatLnSpc="1">
            <a:prstTxWarp prst="textNoShape">
              <a:avLst/>
            </a:prstTxWarp>
          </a:bodyPr>
          <a:lstStyle/>
          <a:p>
            <a:pPr defTabSz="685582">
              <a:defRPr/>
            </a:pPr>
            <a:endParaRPr lang="en-US" sz="1324" err="1">
              <a:solidFill>
                <a:srgbClr val="353535"/>
              </a:solidFill>
              <a:latin typeface="Segoe UI Semilight"/>
            </a:endParaRPr>
          </a:p>
        </p:txBody>
      </p:sp>
      <p:sp>
        <p:nvSpPr>
          <p:cNvPr id="219" name="Rectangle 218"/>
          <p:cNvSpPr/>
          <p:nvPr/>
        </p:nvSpPr>
        <p:spPr bwMode="auto">
          <a:xfrm>
            <a:off x="1657646" y="2771471"/>
            <a:ext cx="42079" cy="42079"/>
          </a:xfrm>
          <a:prstGeom prst="rect">
            <a:avLst/>
          </a:prstGeom>
          <a:solidFill>
            <a:schemeClr val="bg1"/>
          </a:solidFill>
          <a:ln w="26988" cap="flat">
            <a:solidFill>
              <a:schemeClr val="accent1"/>
            </a:solidFill>
            <a:prstDash val="solid"/>
            <a:miter lim="800000"/>
            <a:headEnd/>
            <a:tailEnd/>
          </a:ln>
        </p:spPr>
        <p:txBody>
          <a:bodyPr vert="horz" wrap="square" lIns="67213" tIns="33606" rIns="67213" bIns="33606" numCol="1" anchor="t" anchorCtr="0" compatLnSpc="1">
            <a:prstTxWarp prst="textNoShape">
              <a:avLst/>
            </a:prstTxWarp>
          </a:bodyPr>
          <a:lstStyle/>
          <a:p>
            <a:pPr defTabSz="685582">
              <a:defRPr/>
            </a:pPr>
            <a:endParaRPr lang="en-US" sz="1324" err="1">
              <a:solidFill>
                <a:srgbClr val="353535"/>
              </a:solidFill>
              <a:latin typeface="Segoe UI Semilight"/>
            </a:endParaRPr>
          </a:p>
        </p:txBody>
      </p:sp>
      <p:sp>
        <p:nvSpPr>
          <p:cNvPr id="220" name="Rectangle 219"/>
          <p:cNvSpPr/>
          <p:nvPr/>
        </p:nvSpPr>
        <p:spPr bwMode="auto">
          <a:xfrm>
            <a:off x="1714240" y="2769720"/>
            <a:ext cx="42079" cy="42079"/>
          </a:xfrm>
          <a:prstGeom prst="rect">
            <a:avLst/>
          </a:prstGeom>
          <a:solidFill>
            <a:schemeClr val="bg1"/>
          </a:solidFill>
          <a:ln w="26988" cap="flat">
            <a:solidFill>
              <a:schemeClr val="accent1"/>
            </a:solidFill>
            <a:prstDash val="solid"/>
            <a:miter lim="800000"/>
            <a:headEnd/>
            <a:tailEnd/>
          </a:ln>
        </p:spPr>
        <p:txBody>
          <a:bodyPr vert="horz" wrap="square" lIns="67213" tIns="33606" rIns="67213" bIns="33606" numCol="1" anchor="t" anchorCtr="0" compatLnSpc="1">
            <a:prstTxWarp prst="textNoShape">
              <a:avLst/>
            </a:prstTxWarp>
          </a:bodyPr>
          <a:lstStyle/>
          <a:p>
            <a:pPr defTabSz="685582">
              <a:defRPr/>
            </a:pPr>
            <a:endParaRPr lang="en-US" sz="1324" err="1">
              <a:solidFill>
                <a:srgbClr val="353535"/>
              </a:solidFill>
              <a:latin typeface="Segoe UI Semilight"/>
            </a:endParaRPr>
          </a:p>
        </p:txBody>
      </p:sp>
      <p:sp>
        <p:nvSpPr>
          <p:cNvPr id="221" name="Rectangle 220"/>
          <p:cNvSpPr/>
          <p:nvPr/>
        </p:nvSpPr>
        <p:spPr bwMode="auto">
          <a:xfrm>
            <a:off x="1764703" y="2772405"/>
            <a:ext cx="42079" cy="42079"/>
          </a:xfrm>
          <a:prstGeom prst="rect">
            <a:avLst/>
          </a:prstGeom>
          <a:solidFill>
            <a:schemeClr val="bg1"/>
          </a:solidFill>
          <a:ln w="26988" cap="flat">
            <a:solidFill>
              <a:schemeClr val="accent1"/>
            </a:solidFill>
            <a:prstDash val="solid"/>
            <a:miter lim="800000"/>
            <a:headEnd/>
            <a:tailEnd/>
          </a:ln>
        </p:spPr>
        <p:txBody>
          <a:bodyPr vert="horz" wrap="square" lIns="67213" tIns="33606" rIns="67213" bIns="33606" numCol="1" anchor="t" anchorCtr="0" compatLnSpc="1">
            <a:prstTxWarp prst="textNoShape">
              <a:avLst/>
            </a:prstTxWarp>
          </a:bodyPr>
          <a:lstStyle/>
          <a:p>
            <a:pPr defTabSz="685582">
              <a:defRPr/>
            </a:pPr>
            <a:endParaRPr lang="en-US" sz="1324" err="1">
              <a:solidFill>
                <a:srgbClr val="353535"/>
              </a:solidFill>
              <a:latin typeface="Segoe UI Semilight"/>
            </a:endParaRPr>
          </a:p>
        </p:txBody>
      </p:sp>
      <p:sp>
        <p:nvSpPr>
          <p:cNvPr id="222" name="Rectangle 221"/>
          <p:cNvSpPr/>
          <p:nvPr/>
        </p:nvSpPr>
        <p:spPr bwMode="auto">
          <a:xfrm>
            <a:off x="1709627" y="2826284"/>
            <a:ext cx="42079" cy="42079"/>
          </a:xfrm>
          <a:prstGeom prst="rect">
            <a:avLst/>
          </a:prstGeom>
          <a:solidFill>
            <a:schemeClr val="bg1"/>
          </a:solidFill>
          <a:ln w="26988" cap="flat">
            <a:solidFill>
              <a:schemeClr val="accent1"/>
            </a:solidFill>
            <a:prstDash val="solid"/>
            <a:miter lim="800000"/>
            <a:headEnd/>
            <a:tailEnd/>
          </a:ln>
        </p:spPr>
        <p:txBody>
          <a:bodyPr vert="horz" wrap="square" lIns="67213" tIns="33606" rIns="67213" bIns="33606" numCol="1" anchor="t" anchorCtr="0" compatLnSpc="1">
            <a:prstTxWarp prst="textNoShape">
              <a:avLst/>
            </a:prstTxWarp>
          </a:bodyPr>
          <a:lstStyle/>
          <a:p>
            <a:pPr defTabSz="685582">
              <a:defRPr/>
            </a:pPr>
            <a:endParaRPr lang="en-US" sz="1324" err="1">
              <a:solidFill>
                <a:srgbClr val="353535"/>
              </a:solidFill>
              <a:latin typeface="Segoe UI Semilight"/>
            </a:endParaRPr>
          </a:p>
        </p:txBody>
      </p:sp>
      <p:sp>
        <p:nvSpPr>
          <p:cNvPr id="223" name="Rectangle 222"/>
          <p:cNvSpPr/>
          <p:nvPr/>
        </p:nvSpPr>
        <p:spPr bwMode="auto">
          <a:xfrm>
            <a:off x="1655367" y="2817533"/>
            <a:ext cx="42079" cy="42079"/>
          </a:xfrm>
          <a:prstGeom prst="rect">
            <a:avLst/>
          </a:prstGeom>
          <a:solidFill>
            <a:schemeClr val="bg1"/>
          </a:solidFill>
          <a:ln w="26988" cap="flat">
            <a:solidFill>
              <a:schemeClr val="accent1"/>
            </a:solidFill>
            <a:prstDash val="solid"/>
            <a:miter lim="800000"/>
            <a:headEnd/>
            <a:tailEnd/>
          </a:ln>
        </p:spPr>
        <p:txBody>
          <a:bodyPr vert="horz" wrap="square" lIns="67213" tIns="33606" rIns="67213" bIns="33606" numCol="1" anchor="t" anchorCtr="0" compatLnSpc="1">
            <a:prstTxWarp prst="textNoShape">
              <a:avLst/>
            </a:prstTxWarp>
          </a:bodyPr>
          <a:lstStyle/>
          <a:p>
            <a:pPr defTabSz="685582">
              <a:defRPr/>
            </a:pPr>
            <a:endParaRPr lang="en-US" sz="1324" err="1">
              <a:solidFill>
                <a:srgbClr val="353535"/>
              </a:solidFill>
              <a:latin typeface="Segoe UI Semilight"/>
            </a:endParaRPr>
          </a:p>
        </p:txBody>
      </p:sp>
      <p:sp>
        <p:nvSpPr>
          <p:cNvPr id="224" name="Rectangle 223"/>
          <p:cNvSpPr/>
          <p:nvPr/>
        </p:nvSpPr>
        <p:spPr bwMode="auto">
          <a:xfrm>
            <a:off x="1711379" y="2875221"/>
            <a:ext cx="42079" cy="53242"/>
          </a:xfrm>
          <a:prstGeom prst="rect">
            <a:avLst/>
          </a:prstGeom>
          <a:solidFill>
            <a:schemeClr val="bg1"/>
          </a:solidFill>
          <a:ln w="26988" cap="flat">
            <a:solidFill>
              <a:schemeClr val="accent1"/>
            </a:solidFill>
            <a:prstDash val="solid"/>
            <a:miter lim="800000"/>
            <a:headEnd/>
            <a:tailEnd/>
          </a:ln>
        </p:spPr>
        <p:txBody>
          <a:bodyPr vert="horz" wrap="square" lIns="67213" tIns="33606" rIns="67213" bIns="33606" numCol="1" anchor="t" anchorCtr="0" compatLnSpc="1">
            <a:prstTxWarp prst="textNoShape">
              <a:avLst/>
            </a:prstTxWarp>
          </a:bodyPr>
          <a:lstStyle/>
          <a:p>
            <a:pPr defTabSz="685582">
              <a:defRPr/>
            </a:pPr>
            <a:endParaRPr lang="en-US" sz="1324" err="1">
              <a:solidFill>
                <a:srgbClr val="353535"/>
              </a:solidFill>
              <a:latin typeface="Segoe UI Semilight"/>
            </a:endParaRPr>
          </a:p>
        </p:txBody>
      </p:sp>
      <p:sp>
        <p:nvSpPr>
          <p:cNvPr id="225" name="Rectangle 224"/>
          <p:cNvSpPr/>
          <p:nvPr/>
        </p:nvSpPr>
        <p:spPr bwMode="auto">
          <a:xfrm>
            <a:off x="1589960" y="2769306"/>
            <a:ext cx="42079" cy="42079"/>
          </a:xfrm>
          <a:prstGeom prst="rect">
            <a:avLst/>
          </a:prstGeom>
          <a:solidFill>
            <a:schemeClr val="bg1"/>
          </a:solidFill>
          <a:ln w="26988" cap="flat">
            <a:solidFill>
              <a:schemeClr val="accent1"/>
            </a:solidFill>
            <a:prstDash val="solid"/>
            <a:miter lim="800000"/>
            <a:headEnd/>
            <a:tailEnd/>
          </a:ln>
        </p:spPr>
        <p:txBody>
          <a:bodyPr vert="horz" wrap="square" lIns="67213" tIns="33606" rIns="67213" bIns="33606" numCol="1" anchor="t" anchorCtr="0" compatLnSpc="1">
            <a:prstTxWarp prst="textNoShape">
              <a:avLst/>
            </a:prstTxWarp>
          </a:bodyPr>
          <a:lstStyle/>
          <a:p>
            <a:pPr defTabSz="685582">
              <a:defRPr/>
            </a:pPr>
            <a:endParaRPr lang="en-US" sz="1324" err="1">
              <a:solidFill>
                <a:srgbClr val="353535"/>
              </a:solidFill>
              <a:latin typeface="Segoe UI Semilight"/>
            </a:endParaRPr>
          </a:p>
        </p:txBody>
      </p:sp>
      <p:sp>
        <p:nvSpPr>
          <p:cNvPr id="227" name="Rectangle 226"/>
          <p:cNvSpPr/>
          <p:nvPr/>
        </p:nvSpPr>
        <p:spPr bwMode="auto">
          <a:xfrm>
            <a:off x="1773751" y="2825730"/>
            <a:ext cx="42079" cy="42079"/>
          </a:xfrm>
          <a:prstGeom prst="rect">
            <a:avLst/>
          </a:prstGeom>
          <a:solidFill>
            <a:schemeClr val="bg1"/>
          </a:solidFill>
          <a:ln w="26988" cap="flat">
            <a:solidFill>
              <a:schemeClr val="accent1"/>
            </a:solidFill>
            <a:prstDash val="solid"/>
            <a:miter lim="800000"/>
            <a:headEnd/>
            <a:tailEnd/>
          </a:ln>
        </p:spPr>
        <p:txBody>
          <a:bodyPr vert="horz" wrap="square" lIns="67213" tIns="33606" rIns="67213" bIns="33606" numCol="1" anchor="t" anchorCtr="0" compatLnSpc="1">
            <a:prstTxWarp prst="textNoShape">
              <a:avLst/>
            </a:prstTxWarp>
          </a:bodyPr>
          <a:lstStyle/>
          <a:p>
            <a:pPr defTabSz="685582">
              <a:defRPr/>
            </a:pPr>
            <a:endParaRPr lang="en-US" sz="1324" err="1">
              <a:solidFill>
                <a:srgbClr val="353535"/>
              </a:solidFill>
              <a:latin typeface="Segoe UI Semilight"/>
            </a:endParaRPr>
          </a:p>
        </p:txBody>
      </p:sp>
      <p:sp>
        <p:nvSpPr>
          <p:cNvPr id="228" name="Rectangle 227"/>
          <p:cNvSpPr/>
          <p:nvPr/>
        </p:nvSpPr>
        <p:spPr bwMode="auto">
          <a:xfrm>
            <a:off x="1773169" y="2883493"/>
            <a:ext cx="42079" cy="42079"/>
          </a:xfrm>
          <a:prstGeom prst="rect">
            <a:avLst/>
          </a:prstGeom>
          <a:solidFill>
            <a:schemeClr val="bg1"/>
          </a:solidFill>
          <a:ln w="26988" cap="flat">
            <a:solidFill>
              <a:schemeClr val="accent1"/>
            </a:solidFill>
            <a:prstDash val="solid"/>
            <a:miter lim="800000"/>
            <a:headEnd/>
            <a:tailEnd/>
          </a:ln>
        </p:spPr>
        <p:txBody>
          <a:bodyPr vert="horz" wrap="square" lIns="67213" tIns="33606" rIns="67213" bIns="33606" numCol="1" anchor="t" anchorCtr="0" compatLnSpc="1">
            <a:prstTxWarp prst="textNoShape">
              <a:avLst/>
            </a:prstTxWarp>
          </a:bodyPr>
          <a:lstStyle/>
          <a:p>
            <a:pPr defTabSz="685582">
              <a:defRPr/>
            </a:pPr>
            <a:endParaRPr lang="en-US" sz="1324" err="1">
              <a:solidFill>
                <a:srgbClr val="353535"/>
              </a:solidFill>
              <a:latin typeface="Segoe UI Semilight"/>
            </a:endParaRPr>
          </a:p>
        </p:txBody>
      </p:sp>
      <p:sp>
        <p:nvSpPr>
          <p:cNvPr id="229" name="Rectangle 228"/>
          <p:cNvSpPr/>
          <p:nvPr/>
        </p:nvSpPr>
        <p:spPr bwMode="auto">
          <a:xfrm>
            <a:off x="1770245" y="2946090"/>
            <a:ext cx="42079" cy="42079"/>
          </a:xfrm>
          <a:prstGeom prst="rect">
            <a:avLst/>
          </a:prstGeom>
          <a:solidFill>
            <a:schemeClr val="bg1"/>
          </a:solidFill>
          <a:ln w="26988" cap="flat">
            <a:solidFill>
              <a:schemeClr val="accent1"/>
            </a:solidFill>
            <a:prstDash val="solid"/>
            <a:miter lim="800000"/>
            <a:headEnd/>
            <a:tailEnd/>
          </a:ln>
        </p:spPr>
        <p:txBody>
          <a:bodyPr vert="horz" wrap="square" lIns="67213" tIns="33606" rIns="67213" bIns="33606" numCol="1" anchor="t" anchorCtr="0" compatLnSpc="1">
            <a:prstTxWarp prst="textNoShape">
              <a:avLst/>
            </a:prstTxWarp>
          </a:bodyPr>
          <a:lstStyle/>
          <a:p>
            <a:pPr defTabSz="685582">
              <a:defRPr/>
            </a:pPr>
            <a:endParaRPr lang="en-US" sz="1324" err="1">
              <a:solidFill>
                <a:srgbClr val="353535"/>
              </a:solidFill>
              <a:latin typeface="Segoe UI Semilight"/>
            </a:endParaRPr>
          </a:p>
        </p:txBody>
      </p:sp>
      <p:sp>
        <p:nvSpPr>
          <p:cNvPr id="230" name="Rectangle 229"/>
          <p:cNvSpPr/>
          <p:nvPr/>
        </p:nvSpPr>
        <p:spPr bwMode="auto">
          <a:xfrm>
            <a:off x="1770245" y="3014432"/>
            <a:ext cx="42079" cy="42079"/>
          </a:xfrm>
          <a:prstGeom prst="rect">
            <a:avLst/>
          </a:prstGeom>
          <a:solidFill>
            <a:schemeClr val="bg1"/>
          </a:solidFill>
          <a:ln w="26988" cap="flat">
            <a:solidFill>
              <a:schemeClr val="accent1"/>
            </a:solidFill>
            <a:prstDash val="solid"/>
            <a:miter lim="800000"/>
            <a:headEnd/>
            <a:tailEnd/>
          </a:ln>
        </p:spPr>
        <p:txBody>
          <a:bodyPr vert="horz" wrap="square" lIns="67213" tIns="33606" rIns="67213" bIns="33606" numCol="1" anchor="t" anchorCtr="0" compatLnSpc="1">
            <a:prstTxWarp prst="textNoShape">
              <a:avLst/>
            </a:prstTxWarp>
          </a:bodyPr>
          <a:lstStyle/>
          <a:p>
            <a:pPr defTabSz="685582">
              <a:defRPr/>
            </a:pPr>
            <a:endParaRPr lang="en-US" sz="1324" err="1">
              <a:solidFill>
                <a:srgbClr val="353535"/>
              </a:solidFill>
              <a:latin typeface="Segoe UI Semilight"/>
            </a:endParaRPr>
          </a:p>
        </p:txBody>
      </p:sp>
      <p:sp>
        <p:nvSpPr>
          <p:cNvPr id="231" name="Rectangle 230"/>
          <p:cNvSpPr/>
          <p:nvPr/>
        </p:nvSpPr>
        <p:spPr bwMode="auto">
          <a:xfrm>
            <a:off x="1654428" y="2891677"/>
            <a:ext cx="42079" cy="42079"/>
          </a:xfrm>
          <a:prstGeom prst="rect">
            <a:avLst/>
          </a:prstGeom>
          <a:solidFill>
            <a:schemeClr val="bg1"/>
          </a:solidFill>
          <a:ln w="26988" cap="flat">
            <a:solidFill>
              <a:schemeClr val="accent1"/>
            </a:solidFill>
            <a:prstDash val="solid"/>
            <a:miter lim="800000"/>
            <a:headEnd/>
            <a:tailEnd/>
          </a:ln>
        </p:spPr>
        <p:txBody>
          <a:bodyPr vert="horz" wrap="square" lIns="67213" tIns="33606" rIns="67213" bIns="33606" numCol="1" anchor="t" anchorCtr="0" compatLnSpc="1">
            <a:prstTxWarp prst="textNoShape">
              <a:avLst/>
            </a:prstTxWarp>
          </a:bodyPr>
          <a:lstStyle/>
          <a:p>
            <a:pPr defTabSz="685582">
              <a:defRPr/>
            </a:pPr>
            <a:endParaRPr lang="en-US" sz="1324" err="1">
              <a:solidFill>
                <a:srgbClr val="353535"/>
              </a:solidFill>
              <a:latin typeface="Segoe UI Semilight"/>
            </a:endParaRPr>
          </a:p>
        </p:txBody>
      </p:sp>
      <p:sp>
        <p:nvSpPr>
          <p:cNvPr id="232" name="Rectangle 231"/>
          <p:cNvSpPr/>
          <p:nvPr/>
        </p:nvSpPr>
        <p:spPr bwMode="auto">
          <a:xfrm>
            <a:off x="1682314" y="2964711"/>
            <a:ext cx="42079" cy="42079"/>
          </a:xfrm>
          <a:prstGeom prst="rect">
            <a:avLst/>
          </a:prstGeom>
          <a:solidFill>
            <a:schemeClr val="bg1"/>
          </a:solidFill>
          <a:ln w="26988" cap="flat">
            <a:solidFill>
              <a:schemeClr val="accent1"/>
            </a:solidFill>
            <a:prstDash val="solid"/>
            <a:miter lim="800000"/>
            <a:headEnd/>
            <a:tailEnd/>
          </a:ln>
        </p:spPr>
        <p:txBody>
          <a:bodyPr vert="horz" wrap="square" lIns="67213" tIns="33606" rIns="67213" bIns="33606" numCol="1" anchor="t" anchorCtr="0" compatLnSpc="1">
            <a:prstTxWarp prst="textNoShape">
              <a:avLst/>
            </a:prstTxWarp>
          </a:bodyPr>
          <a:lstStyle/>
          <a:p>
            <a:pPr defTabSz="685582">
              <a:defRPr/>
            </a:pPr>
            <a:endParaRPr lang="en-US" sz="1324" err="1">
              <a:solidFill>
                <a:srgbClr val="353535"/>
              </a:solidFill>
              <a:latin typeface="Segoe UI Semilight"/>
            </a:endParaRPr>
          </a:p>
        </p:txBody>
      </p:sp>
      <p:sp>
        <p:nvSpPr>
          <p:cNvPr id="233" name="Rectangle 232"/>
          <p:cNvSpPr/>
          <p:nvPr/>
        </p:nvSpPr>
        <p:spPr bwMode="auto">
          <a:xfrm>
            <a:off x="1713360" y="2990422"/>
            <a:ext cx="42079" cy="42079"/>
          </a:xfrm>
          <a:prstGeom prst="rect">
            <a:avLst/>
          </a:prstGeom>
          <a:solidFill>
            <a:schemeClr val="bg1"/>
          </a:solidFill>
          <a:ln w="26988" cap="flat">
            <a:solidFill>
              <a:schemeClr val="accent1"/>
            </a:solidFill>
            <a:prstDash val="solid"/>
            <a:miter lim="800000"/>
            <a:headEnd/>
            <a:tailEnd/>
          </a:ln>
        </p:spPr>
        <p:txBody>
          <a:bodyPr vert="horz" wrap="square" lIns="67213" tIns="33606" rIns="67213" bIns="33606" numCol="1" anchor="t" anchorCtr="0" compatLnSpc="1">
            <a:prstTxWarp prst="textNoShape">
              <a:avLst/>
            </a:prstTxWarp>
          </a:bodyPr>
          <a:lstStyle/>
          <a:p>
            <a:pPr defTabSz="685582">
              <a:defRPr/>
            </a:pPr>
            <a:endParaRPr lang="en-US" sz="1324" err="1">
              <a:solidFill>
                <a:srgbClr val="353535"/>
              </a:solidFill>
              <a:latin typeface="Segoe UI Semilight"/>
            </a:endParaRPr>
          </a:p>
        </p:txBody>
      </p:sp>
      <p:sp>
        <p:nvSpPr>
          <p:cNvPr id="234" name="Rectangle 233"/>
          <p:cNvSpPr/>
          <p:nvPr/>
        </p:nvSpPr>
        <p:spPr bwMode="auto">
          <a:xfrm>
            <a:off x="1627051" y="2963987"/>
            <a:ext cx="42079" cy="42079"/>
          </a:xfrm>
          <a:prstGeom prst="rect">
            <a:avLst/>
          </a:prstGeom>
          <a:solidFill>
            <a:schemeClr val="bg1"/>
          </a:solidFill>
          <a:ln w="26988" cap="flat">
            <a:solidFill>
              <a:schemeClr val="accent1"/>
            </a:solidFill>
            <a:prstDash val="solid"/>
            <a:miter lim="800000"/>
            <a:headEnd/>
            <a:tailEnd/>
          </a:ln>
        </p:spPr>
        <p:txBody>
          <a:bodyPr vert="horz" wrap="square" lIns="67213" tIns="33606" rIns="67213" bIns="33606" numCol="1" anchor="t" anchorCtr="0" compatLnSpc="1">
            <a:prstTxWarp prst="textNoShape">
              <a:avLst/>
            </a:prstTxWarp>
          </a:bodyPr>
          <a:lstStyle/>
          <a:p>
            <a:pPr defTabSz="685582">
              <a:defRPr/>
            </a:pPr>
            <a:endParaRPr lang="en-US" sz="1324" err="1">
              <a:solidFill>
                <a:srgbClr val="353535"/>
              </a:solidFill>
              <a:latin typeface="Segoe UI Semilight"/>
            </a:endParaRPr>
          </a:p>
        </p:txBody>
      </p:sp>
      <p:sp>
        <p:nvSpPr>
          <p:cNvPr id="235" name="Rectangle 234"/>
          <p:cNvSpPr/>
          <p:nvPr/>
        </p:nvSpPr>
        <p:spPr bwMode="auto">
          <a:xfrm>
            <a:off x="1589960" y="2813476"/>
            <a:ext cx="42079" cy="42079"/>
          </a:xfrm>
          <a:prstGeom prst="rect">
            <a:avLst/>
          </a:prstGeom>
          <a:solidFill>
            <a:schemeClr val="bg1"/>
          </a:solidFill>
          <a:ln w="26988" cap="flat">
            <a:solidFill>
              <a:schemeClr val="accent1"/>
            </a:solidFill>
            <a:prstDash val="solid"/>
            <a:miter lim="800000"/>
            <a:headEnd/>
            <a:tailEnd/>
          </a:ln>
        </p:spPr>
        <p:txBody>
          <a:bodyPr vert="horz" wrap="square" lIns="67213" tIns="33606" rIns="67213" bIns="33606" numCol="1" anchor="t" anchorCtr="0" compatLnSpc="1">
            <a:prstTxWarp prst="textNoShape">
              <a:avLst/>
            </a:prstTxWarp>
          </a:bodyPr>
          <a:lstStyle/>
          <a:p>
            <a:pPr defTabSz="685582">
              <a:defRPr/>
            </a:pPr>
            <a:endParaRPr lang="en-US" sz="1324" err="1">
              <a:solidFill>
                <a:srgbClr val="353535"/>
              </a:solidFill>
              <a:latin typeface="Segoe UI Semilight"/>
            </a:endParaRPr>
          </a:p>
        </p:txBody>
      </p:sp>
      <p:sp>
        <p:nvSpPr>
          <p:cNvPr id="236" name="Rectangle 235"/>
          <p:cNvSpPr/>
          <p:nvPr/>
        </p:nvSpPr>
        <p:spPr bwMode="auto">
          <a:xfrm>
            <a:off x="1593940" y="2897243"/>
            <a:ext cx="42079" cy="42079"/>
          </a:xfrm>
          <a:prstGeom prst="rect">
            <a:avLst/>
          </a:prstGeom>
          <a:solidFill>
            <a:schemeClr val="bg1"/>
          </a:solidFill>
          <a:ln w="26988" cap="flat">
            <a:solidFill>
              <a:schemeClr val="accent1"/>
            </a:solidFill>
            <a:prstDash val="solid"/>
            <a:miter lim="800000"/>
            <a:headEnd/>
            <a:tailEnd/>
          </a:ln>
        </p:spPr>
        <p:txBody>
          <a:bodyPr vert="horz" wrap="square" lIns="67213" tIns="33606" rIns="67213" bIns="33606" numCol="1" anchor="t" anchorCtr="0" compatLnSpc="1">
            <a:prstTxWarp prst="textNoShape">
              <a:avLst/>
            </a:prstTxWarp>
          </a:bodyPr>
          <a:lstStyle/>
          <a:p>
            <a:pPr defTabSz="685582">
              <a:defRPr/>
            </a:pPr>
            <a:endParaRPr lang="en-US" sz="1324" err="1">
              <a:solidFill>
                <a:srgbClr val="353535"/>
              </a:solidFill>
              <a:latin typeface="Segoe UI Semilight"/>
            </a:endParaRPr>
          </a:p>
        </p:txBody>
      </p:sp>
      <p:sp>
        <p:nvSpPr>
          <p:cNvPr id="81" name="Freeform: Shape 80">
            <a:extLst>
              <a:ext uri="{FF2B5EF4-FFF2-40B4-BE49-F238E27FC236}">
                <a16:creationId xmlns:a16="http://schemas.microsoft.com/office/drawing/2014/main" id="{A8AA7DD7-24EE-466B-B61F-8872FE35DD8F}"/>
              </a:ext>
            </a:extLst>
          </p:cNvPr>
          <p:cNvSpPr/>
          <p:nvPr/>
        </p:nvSpPr>
        <p:spPr bwMode="auto">
          <a:xfrm rot="19038873" flipH="1">
            <a:off x="6709016" y="2757214"/>
            <a:ext cx="366191" cy="341033"/>
          </a:xfrm>
          <a:custGeom>
            <a:avLst/>
            <a:gdLst>
              <a:gd name="connsiteX0" fmla="*/ 5357 w 498116"/>
              <a:gd name="connsiteY0" fmla="*/ 432675 h 463895"/>
              <a:gd name="connsiteX1" fmla="*/ 0 w 498116"/>
              <a:gd name="connsiteY1" fmla="*/ 445607 h 463895"/>
              <a:gd name="connsiteX2" fmla="*/ 18288 w 498116"/>
              <a:gd name="connsiteY2" fmla="*/ 463895 h 463895"/>
              <a:gd name="connsiteX3" fmla="*/ 128016 w 498116"/>
              <a:gd name="connsiteY3" fmla="*/ 463895 h 463895"/>
              <a:gd name="connsiteX4" fmla="*/ 146304 w 498116"/>
              <a:gd name="connsiteY4" fmla="*/ 445607 h 463895"/>
              <a:gd name="connsiteX5" fmla="*/ 128016 w 498116"/>
              <a:gd name="connsiteY5" fmla="*/ 427319 h 463895"/>
              <a:gd name="connsiteX6" fmla="*/ 18288 w 498116"/>
              <a:gd name="connsiteY6" fmla="*/ 427319 h 463895"/>
              <a:gd name="connsiteX7" fmla="*/ 5357 w 498116"/>
              <a:gd name="connsiteY7" fmla="*/ 432675 h 463895"/>
              <a:gd name="connsiteX8" fmla="*/ 467981 w 498116"/>
              <a:gd name="connsiteY8" fmla="*/ 4356 h 463895"/>
              <a:gd name="connsiteX9" fmla="*/ 461599 w 498116"/>
              <a:gd name="connsiteY9" fmla="*/ 16813 h 463895"/>
              <a:gd name="connsiteX10" fmla="*/ 452743 w 498116"/>
              <a:gd name="connsiteY10" fmla="*/ 126183 h 463895"/>
              <a:gd name="connsiteX11" fmla="*/ 469496 w 498116"/>
              <a:gd name="connsiteY11" fmla="*/ 145887 h 463895"/>
              <a:gd name="connsiteX12" fmla="*/ 489200 w 498116"/>
              <a:gd name="connsiteY12" fmla="*/ 129135 h 463895"/>
              <a:gd name="connsiteX13" fmla="*/ 498056 w 498116"/>
              <a:gd name="connsiteY13" fmla="*/ 19764 h 463895"/>
              <a:gd name="connsiteX14" fmla="*/ 481303 w 498116"/>
              <a:gd name="connsiteY14" fmla="*/ 60 h 463895"/>
              <a:gd name="connsiteX15" fmla="*/ 467981 w 498116"/>
              <a:gd name="connsiteY15" fmla="*/ 4356 h 463895"/>
              <a:gd name="connsiteX16" fmla="*/ 210101 w 498116"/>
              <a:gd name="connsiteY16" fmla="*/ 83228 h 463895"/>
              <a:gd name="connsiteX17" fmla="*/ 102555 w 498116"/>
              <a:gd name="connsiteY17" fmla="*/ 182418 h 463895"/>
              <a:gd name="connsiteX18" fmla="*/ 101511 w 498116"/>
              <a:gd name="connsiteY18" fmla="*/ 208260 h 463895"/>
              <a:gd name="connsiteX19" fmla="*/ 127353 w 498116"/>
              <a:gd name="connsiteY19" fmla="*/ 209305 h 463895"/>
              <a:gd name="connsiteX20" fmla="*/ 167683 w 498116"/>
              <a:gd name="connsiteY20" fmla="*/ 172108 h 463895"/>
              <a:gd name="connsiteX21" fmla="*/ 219208 w 498116"/>
              <a:gd name="connsiteY21" fmla="*/ 227974 h 463895"/>
              <a:gd name="connsiteX22" fmla="*/ 245050 w 498116"/>
              <a:gd name="connsiteY22" fmla="*/ 229019 h 463895"/>
              <a:gd name="connsiteX23" fmla="*/ 246095 w 498116"/>
              <a:gd name="connsiteY23" fmla="*/ 203177 h 463895"/>
              <a:gd name="connsiteX24" fmla="*/ 194569 w 498116"/>
              <a:gd name="connsiteY24" fmla="*/ 147311 h 463895"/>
              <a:gd name="connsiteX25" fmla="*/ 234899 w 498116"/>
              <a:gd name="connsiteY25" fmla="*/ 110114 h 463895"/>
              <a:gd name="connsiteX26" fmla="*/ 235944 w 498116"/>
              <a:gd name="connsiteY26" fmla="*/ 84272 h 463895"/>
              <a:gd name="connsiteX27" fmla="*/ 210101 w 498116"/>
              <a:gd name="connsiteY27" fmla="*/ 83228 h 463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98116" h="463895">
                <a:moveTo>
                  <a:pt x="5357" y="432675"/>
                </a:moveTo>
                <a:cubicBezTo>
                  <a:pt x="2047" y="435985"/>
                  <a:pt x="0" y="440557"/>
                  <a:pt x="0" y="445607"/>
                </a:cubicBezTo>
                <a:cubicBezTo>
                  <a:pt x="0" y="455707"/>
                  <a:pt x="8188" y="463895"/>
                  <a:pt x="18288" y="463895"/>
                </a:cubicBezTo>
                <a:lnTo>
                  <a:pt x="128016" y="463895"/>
                </a:lnTo>
                <a:cubicBezTo>
                  <a:pt x="138116" y="463895"/>
                  <a:pt x="146304" y="455707"/>
                  <a:pt x="146304" y="445607"/>
                </a:cubicBezTo>
                <a:cubicBezTo>
                  <a:pt x="146304" y="435507"/>
                  <a:pt x="138116" y="427319"/>
                  <a:pt x="128016" y="427319"/>
                </a:cubicBezTo>
                <a:lnTo>
                  <a:pt x="18288" y="427319"/>
                </a:lnTo>
                <a:cubicBezTo>
                  <a:pt x="13238" y="427319"/>
                  <a:pt x="8666" y="429366"/>
                  <a:pt x="5357" y="432675"/>
                </a:cubicBezTo>
                <a:close/>
                <a:moveTo>
                  <a:pt x="467981" y="4356"/>
                </a:moveTo>
                <a:cubicBezTo>
                  <a:pt x="464416" y="7387"/>
                  <a:pt x="462006" y="11779"/>
                  <a:pt x="461599" y="16813"/>
                </a:cubicBezTo>
                <a:lnTo>
                  <a:pt x="452743" y="126183"/>
                </a:lnTo>
                <a:cubicBezTo>
                  <a:pt x="451928" y="136250"/>
                  <a:pt x="459428" y="145072"/>
                  <a:pt x="469496" y="145887"/>
                </a:cubicBezTo>
                <a:cubicBezTo>
                  <a:pt x="479562" y="146703"/>
                  <a:pt x="488385" y="139201"/>
                  <a:pt x="489200" y="129135"/>
                </a:cubicBezTo>
                <a:lnTo>
                  <a:pt x="498056" y="19764"/>
                </a:lnTo>
                <a:cubicBezTo>
                  <a:pt x="498871" y="9698"/>
                  <a:pt x="491370" y="875"/>
                  <a:pt x="481303" y="60"/>
                </a:cubicBezTo>
                <a:cubicBezTo>
                  <a:pt x="476269" y="-347"/>
                  <a:pt x="471547" y="1324"/>
                  <a:pt x="467981" y="4356"/>
                </a:cubicBezTo>
                <a:close/>
                <a:moveTo>
                  <a:pt x="210101" y="83228"/>
                </a:moveTo>
                <a:lnTo>
                  <a:pt x="102555" y="182418"/>
                </a:lnTo>
                <a:cubicBezTo>
                  <a:pt x="95131" y="189266"/>
                  <a:pt x="94663" y="200836"/>
                  <a:pt x="101511" y="208260"/>
                </a:cubicBezTo>
                <a:cubicBezTo>
                  <a:pt x="108358" y="215685"/>
                  <a:pt x="119929" y="216152"/>
                  <a:pt x="127353" y="209305"/>
                </a:cubicBezTo>
                <a:lnTo>
                  <a:pt x="167683" y="172108"/>
                </a:lnTo>
                <a:lnTo>
                  <a:pt x="219208" y="227974"/>
                </a:lnTo>
                <a:cubicBezTo>
                  <a:pt x="226056" y="235399"/>
                  <a:pt x="237626" y="235866"/>
                  <a:pt x="245050" y="229019"/>
                </a:cubicBezTo>
                <a:cubicBezTo>
                  <a:pt x="252474" y="222171"/>
                  <a:pt x="252942" y="210601"/>
                  <a:pt x="246095" y="203177"/>
                </a:cubicBezTo>
                <a:lnTo>
                  <a:pt x="194569" y="147311"/>
                </a:lnTo>
                <a:lnTo>
                  <a:pt x="234899" y="110114"/>
                </a:lnTo>
                <a:cubicBezTo>
                  <a:pt x="242323" y="103267"/>
                  <a:pt x="242791" y="91697"/>
                  <a:pt x="235944" y="84272"/>
                </a:cubicBezTo>
                <a:cubicBezTo>
                  <a:pt x="229096" y="76848"/>
                  <a:pt x="217526" y="76380"/>
                  <a:pt x="210101" y="83228"/>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85515" fontAlgn="base">
              <a:lnSpc>
                <a:spcPct val="90000"/>
              </a:lnSpc>
              <a:spcBef>
                <a:spcPct val="0"/>
              </a:spcBef>
              <a:spcAft>
                <a:spcPct val="0"/>
              </a:spcAft>
              <a:defRPr/>
            </a:pPr>
            <a:endParaRPr lang="en-US" sz="1765"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7" name="Oval 76">
            <a:extLst>
              <a:ext uri="{FF2B5EF4-FFF2-40B4-BE49-F238E27FC236}">
                <a16:creationId xmlns:a16="http://schemas.microsoft.com/office/drawing/2014/main" id="{F06FD57F-EC6A-4E7F-967B-F9071BDD4E4C}"/>
              </a:ext>
            </a:extLst>
          </p:cNvPr>
          <p:cNvSpPr/>
          <p:nvPr/>
        </p:nvSpPr>
        <p:spPr bwMode="auto">
          <a:xfrm>
            <a:off x="6643348" y="2923446"/>
            <a:ext cx="498961" cy="498961"/>
          </a:xfrm>
          <a:prstGeom prst="ellipse">
            <a:avLst/>
          </a:prstGeom>
          <a:solidFill>
            <a:schemeClr val="bg1"/>
          </a:solid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25" tIns="107540" rIns="134425" bIns="107540" numCol="1" spcCol="0" rtlCol="0" fromWordArt="0" anchor="t" anchorCtr="0" forceAA="0" compatLnSpc="1">
            <a:prstTxWarp prst="textNoShape">
              <a:avLst/>
            </a:prstTxWarp>
            <a:noAutofit/>
          </a:bodyPr>
          <a:lstStyle/>
          <a:p>
            <a:pPr algn="ctr" defTabSz="685383"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1" name="Group 20">
            <a:extLst>
              <a:ext uri="{FF2B5EF4-FFF2-40B4-BE49-F238E27FC236}">
                <a16:creationId xmlns:a16="http://schemas.microsoft.com/office/drawing/2014/main" id="{377C53B0-A829-481A-9C04-3CA1253DA262}"/>
              </a:ext>
            </a:extLst>
          </p:cNvPr>
          <p:cNvGrpSpPr/>
          <p:nvPr/>
        </p:nvGrpSpPr>
        <p:grpSpPr>
          <a:xfrm>
            <a:off x="6683703" y="3286652"/>
            <a:ext cx="154438" cy="154438"/>
            <a:chOff x="9557575" y="3419337"/>
            <a:chExt cx="210076" cy="210076"/>
          </a:xfrm>
        </p:grpSpPr>
        <p:sp>
          <p:nvSpPr>
            <p:cNvPr id="11" name="Oval 10">
              <a:extLst>
                <a:ext uri="{FF2B5EF4-FFF2-40B4-BE49-F238E27FC236}">
                  <a16:creationId xmlns:a16="http://schemas.microsoft.com/office/drawing/2014/main" id="{3E454022-C08D-423D-929C-18A12777C9F8}"/>
                </a:ext>
              </a:extLst>
            </p:cNvPr>
            <p:cNvSpPr/>
            <p:nvPr/>
          </p:nvSpPr>
          <p:spPr bwMode="auto">
            <a:xfrm>
              <a:off x="9605529" y="3441872"/>
              <a:ext cx="162122" cy="16212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85515" fontAlgn="base">
                <a:lnSpc>
                  <a:spcPct val="90000"/>
                </a:lnSpc>
                <a:spcBef>
                  <a:spcPct val="0"/>
                </a:spcBef>
                <a:spcAft>
                  <a:spcPct val="0"/>
                </a:spcAft>
                <a:defRPr/>
              </a:pPr>
              <a:endParaRPr lang="en-US" sz="1765"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5" name="Freeform: Shape 84">
              <a:extLst>
                <a:ext uri="{FF2B5EF4-FFF2-40B4-BE49-F238E27FC236}">
                  <a16:creationId xmlns:a16="http://schemas.microsoft.com/office/drawing/2014/main" id="{A9980C7E-C44D-4D9C-9F95-CA7C86AC9727}"/>
                </a:ext>
              </a:extLst>
            </p:cNvPr>
            <p:cNvSpPr>
              <a:spLocks noChangeAspect="1"/>
            </p:cNvSpPr>
            <p:nvPr/>
          </p:nvSpPr>
          <p:spPr bwMode="auto">
            <a:xfrm>
              <a:off x="9557575" y="3419337"/>
              <a:ext cx="210076" cy="210076"/>
            </a:xfrm>
            <a:custGeom>
              <a:avLst/>
              <a:gdLst>
                <a:gd name="connsiteX0" fmla="*/ 110238 w 210076"/>
                <a:gd name="connsiteY0" fmla="*/ 116562 h 210076"/>
                <a:gd name="connsiteX1" fmla="*/ 125486 w 210076"/>
                <a:gd name="connsiteY1" fmla="*/ 135217 h 210076"/>
                <a:gd name="connsiteX2" fmla="*/ 110238 w 210076"/>
                <a:gd name="connsiteY2" fmla="*/ 151092 h 210076"/>
                <a:gd name="connsiteX3" fmla="*/ 99207 w 210076"/>
                <a:gd name="connsiteY3" fmla="*/ 55933 h 210076"/>
                <a:gd name="connsiteX4" fmla="*/ 99207 w 210076"/>
                <a:gd name="connsiteY4" fmla="*/ 91719 h 210076"/>
                <a:gd name="connsiteX5" fmla="*/ 87817 w 210076"/>
                <a:gd name="connsiteY5" fmla="*/ 83198 h 210076"/>
                <a:gd name="connsiteX6" fmla="*/ 84587 w 210076"/>
                <a:gd name="connsiteY6" fmla="*/ 72346 h 210076"/>
                <a:gd name="connsiteX7" fmla="*/ 88534 w 210076"/>
                <a:gd name="connsiteY7" fmla="*/ 61673 h 210076"/>
                <a:gd name="connsiteX8" fmla="*/ 99207 w 210076"/>
                <a:gd name="connsiteY8" fmla="*/ 55933 h 210076"/>
                <a:gd name="connsiteX9" fmla="*/ 99207 w 210076"/>
                <a:gd name="connsiteY9" fmla="*/ 23196 h 210076"/>
                <a:gd name="connsiteX10" fmla="*/ 99207 w 210076"/>
                <a:gd name="connsiteY10" fmla="*/ 39340 h 210076"/>
                <a:gd name="connsiteX11" fmla="*/ 75081 w 210076"/>
                <a:gd name="connsiteY11" fmla="*/ 51045 h 210076"/>
                <a:gd name="connsiteX12" fmla="*/ 65574 w 210076"/>
                <a:gd name="connsiteY12" fmla="*/ 74139 h 210076"/>
                <a:gd name="connsiteX13" fmla="*/ 71807 w 210076"/>
                <a:gd name="connsiteY13" fmla="*/ 93692 h 210076"/>
                <a:gd name="connsiteX14" fmla="*/ 99207 w 210076"/>
                <a:gd name="connsiteY14" fmla="*/ 111719 h 210076"/>
                <a:gd name="connsiteX15" fmla="*/ 99207 w 210076"/>
                <a:gd name="connsiteY15" fmla="*/ 151631 h 210076"/>
                <a:gd name="connsiteX16" fmla="*/ 81673 w 210076"/>
                <a:gd name="connsiteY16" fmla="*/ 148401 h 210076"/>
                <a:gd name="connsiteX17" fmla="*/ 66829 w 210076"/>
                <a:gd name="connsiteY17" fmla="*/ 140419 h 210076"/>
                <a:gd name="connsiteX18" fmla="*/ 66829 w 210076"/>
                <a:gd name="connsiteY18" fmla="*/ 160420 h 210076"/>
                <a:gd name="connsiteX19" fmla="*/ 99207 w 210076"/>
                <a:gd name="connsiteY19" fmla="*/ 168133 h 210076"/>
                <a:gd name="connsiteX20" fmla="*/ 99207 w 210076"/>
                <a:gd name="connsiteY20" fmla="*/ 186878 h 210076"/>
                <a:gd name="connsiteX21" fmla="*/ 110238 w 210076"/>
                <a:gd name="connsiteY21" fmla="*/ 186878 h 210076"/>
                <a:gd name="connsiteX22" fmla="*/ 110238 w 210076"/>
                <a:gd name="connsiteY22" fmla="*/ 167416 h 210076"/>
                <a:gd name="connsiteX23" fmla="*/ 135441 w 210076"/>
                <a:gd name="connsiteY23" fmla="*/ 156115 h 210076"/>
                <a:gd name="connsiteX24" fmla="*/ 144499 w 210076"/>
                <a:gd name="connsiteY24" fmla="*/ 134051 h 210076"/>
                <a:gd name="connsiteX25" fmla="*/ 137235 w 210076"/>
                <a:gd name="connsiteY25" fmla="*/ 114589 h 210076"/>
                <a:gd name="connsiteX26" fmla="*/ 110238 w 210076"/>
                <a:gd name="connsiteY26" fmla="*/ 96830 h 210076"/>
                <a:gd name="connsiteX27" fmla="*/ 110238 w 210076"/>
                <a:gd name="connsiteY27" fmla="*/ 55484 h 210076"/>
                <a:gd name="connsiteX28" fmla="*/ 136248 w 210076"/>
                <a:gd name="connsiteY28" fmla="*/ 63197 h 210076"/>
                <a:gd name="connsiteX29" fmla="*/ 136248 w 210076"/>
                <a:gd name="connsiteY29" fmla="*/ 44005 h 210076"/>
                <a:gd name="connsiteX30" fmla="*/ 110238 w 210076"/>
                <a:gd name="connsiteY30" fmla="*/ 38982 h 210076"/>
                <a:gd name="connsiteX31" fmla="*/ 110238 w 210076"/>
                <a:gd name="connsiteY31" fmla="*/ 23196 h 210076"/>
                <a:gd name="connsiteX32" fmla="*/ 105038 w 210076"/>
                <a:gd name="connsiteY32" fmla="*/ 0 h 210076"/>
                <a:gd name="connsiteX33" fmla="*/ 210076 w 210076"/>
                <a:gd name="connsiteY33" fmla="*/ 105038 h 210076"/>
                <a:gd name="connsiteX34" fmla="*/ 105038 w 210076"/>
                <a:gd name="connsiteY34" fmla="*/ 210076 h 210076"/>
                <a:gd name="connsiteX35" fmla="*/ 0 w 210076"/>
                <a:gd name="connsiteY35" fmla="*/ 105038 h 210076"/>
                <a:gd name="connsiteX36" fmla="*/ 105038 w 210076"/>
                <a:gd name="connsiteY36" fmla="*/ 0 h 21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10076" h="210076">
                  <a:moveTo>
                    <a:pt x="110238" y="116562"/>
                  </a:moveTo>
                  <a:cubicBezTo>
                    <a:pt x="120403" y="121943"/>
                    <a:pt x="125486" y="128162"/>
                    <a:pt x="125486" y="135217"/>
                  </a:cubicBezTo>
                  <a:cubicBezTo>
                    <a:pt x="125486" y="143649"/>
                    <a:pt x="120403" y="148940"/>
                    <a:pt x="110238" y="151092"/>
                  </a:cubicBezTo>
                  <a:close/>
                  <a:moveTo>
                    <a:pt x="99207" y="55933"/>
                  </a:moveTo>
                  <a:lnTo>
                    <a:pt x="99207" y="91719"/>
                  </a:lnTo>
                  <a:cubicBezTo>
                    <a:pt x="93766" y="88848"/>
                    <a:pt x="89969" y="86008"/>
                    <a:pt x="87817" y="83198"/>
                  </a:cubicBezTo>
                  <a:cubicBezTo>
                    <a:pt x="85664" y="80387"/>
                    <a:pt x="84587" y="76770"/>
                    <a:pt x="84587" y="72346"/>
                  </a:cubicBezTo>
                  <a:cubicBezTo>
                    <a:pt x="84587" y="68160"/>
                    <a:pt x="85903" y="64603"/>
                    <a:pt x="88534" y="61673"/>
                  </a:cubicBezTo>
                  <a:cubicBezTo>
                    <a:pt x="91165" y="58743"/>
                    <a:pt x="94723" y="56829"/>
                    <a:pt x="99207" y="55933"/>
                  </a:cubicBezTo>
                  <a:close/>
                  <a:moveTo>
                    <a:pt x="99207" y="23196"/>
                  </a:moveTo>
                  <a:lnTo>
                    <a:pt x="99207" y="39340"/>
                  </a:lnTo>
                  <a:cubicBezTo>
                    <a:pt x="89461" y="40656"/>
                    <a:pt x="81418" y="44557"/>
                    <a:pt x="75081" y="51045"/>
                  </a:cubicBezTo>
                  <a:cubicBezTo>
                    <a:pt x="68743" y="57532"/>
                    <a:pt x="65574" y="65231"/>
                    <a:pt x="65574" y="74139"/>
                  </a:cubicBezTo>
                  <a:cubicBezTo>
                    <a:pt x="65574" y="81673"/>
                    <a:pt x="67652" y="88191"/>
                    <a:pt x="71807" y="93692"/>
                  </a:cubicBezTo>
                  <a:cubicBezTo>
                    <a:pt x="75963" y="99193"/>
                    <a:pt x="85096" y="105201"/>
                    <a:pt x="99207" y="111719"/>
                  </a:cubicBezTo>
                  <a:lnTo>
                    <a:pt x="99207" y="151631"/>
                  </a:lnTo>
                  <a:cubicBezTo>
                    <a:pt x="93766" y="151631"/>
                    <a:pt x="87921" y="150554"/>
                    <a:pt x="81673" y="148401"/>
                  </a:cubicBezTo>
                  <a:cubicBezTo>
                    <a:pt x="75424" y="146250"/>
                    <a:pt x="70477" y="143588"/>
                    <a:pt x="66829" y="140419"/>
                  </a:cubicBezTo>
                  <a:lnTo>
                    <a:pt x="66829" y="160420"/>
                  </a:lnTo>
                  <a:cubicBezTo>
                    <a:pt x="75141" y="165562"/>
                    <a:pt x="85933" y="168133"/>
                    <a:pt x="99207" y="168133"/>
                  </a:cubicBezTo>
                  <a:lnTo>
                    <a:pt x="99207" y="186878"/>
                  </a:lnTo>
                  <a:lnTo>
                    <a:pt x="110238" y="186878"/>
                  </a:lnTo>
                  <a:lnTo>
                    <a:pt x="110238" y="167416"/>
                  </a:lnTo>
                  <a:cubicBezTo>
                    <a:pt x="121001" y="165801"/>
                    <a:pt x="129402" y="162034"/>
                    <a:pt x="135441" y="156115"/>
                  </a:cubicBezTo>
                  <a:cubicBezTo>
                    <a:pt x="141479" y="150196"/>
                    <a:pt x="144499" y="142841"/>
                    <a:pt x="144499" y="134051"/>
                  </a:cubicBezTo>
                  <a:cubicBezTo>
                    <a:pt x="144499" y="126817"/>
                    <a:pt x="142077" y="120329"/>
                    <a:pt x="137235" y="114589"/>
                  </a:cubicBezTo>
                  <a:cubicBezTo>
                    <a:pt x="132391" y="108849"/>
                    <a:pt x="123393" y="102930"/>
                    <a:pt x="110238" y="96830"/>
                  </a:cubicBezTo>
                  <a:lnTo>
                    <a:pt x="110238" y="55484"/>
                  </a:lnTo>
                  <a:cubicBezTo>
                    <a:pt x="121061" y="55843"/>
                    <a:pt x="129731" y="58414"/>
                    <a:pt x="136248" y="63197"/>
                  </a:cubicBezTo>
                  <a:lnTo>
                    <a:pt x="136248" y="44005"/>
                  </a:lnTo>
                  <a:cubicBezTo>
                    <a:pt x="131465" y="41015"/>
                    <a:pt x="122795" y="39340"/>
                    <a:pt x="110238" y="38982"/>
                  </a:cubicBezTo>
                  <a:lnTo>
                    <a:pt x="110238" y="23196"/>
                  </a:lnTo>
                  <a:close/>
                  <a:moveTo>
                    <a:pt x="105038" y="0"/>
                  </a:moveTo>
                  <a:cubicBezTo>
                    <a:pt x="163049" y="0"/>
                    <a:pt x="210076" y="47027"/>
                    <a:pt x="210076" y="105038"/>
                  </a:cubicBezTo>
                  <a:cubicBezTo>
                    <a:pt x="210076" y="163049"/>
                    <a:pt x="163049" y="210076"/>
                    <a:pt x="105038" y="210076"/>
                  </a:cubicBezTo>
                  <a:cubicBezTo>
                    <a:pt x="47027" y="210076"/>
                    <a:pt x="0" y="163049"/>
                    <a:pt x="0" y="105038"/>
                  </a:cubicBezTo>
                  <a:cubicBezTo>
                    <a:pt x="0" y="47027"/>
                    <a:pt x="47027" y="0"/>
                    <a:pt x="105038"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85515" fontAlgn="base">
                <a:lnSpc>
                  <a:spcPct val="90000"/>
                </a:lnSpc>
                <a:spcBef>
                  <a:spcPct val="0"/>
                </a:spcBef>
                <a:spcAft>
                  <a:spcPct val="0"/>
                </a:spcAft>
                <a:defRPr/>
              </a:pPr>
              <a:endParaRPr lang="en-US" sz="1765"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Tree>
    <p:extLst>
      <p:ext uri="{BB962C8B-B14F-4D97-AF65-F5344CB8AC3E}">
        <p14:creationId xmlns:p14="http://schemas.microsoft.com/office/powerpoint/2010/main" val="16729073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6="http://schemas.microsoft.com/office/drawing/2014/main"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42" presetClass="path" presetSubtype="0" decel="100000" fill="hold" grpId="1" nodeType="withEffect">
                                  <p:stCondLst>
                                    <p:cond delay="0"/>
                                  </p:stCondLst>
                                  <p:childTnLst>
                                    <p:animMotion origin="layout" path="M 3.55629E-6 4.87971E-6 L 3.55629E-6 -0.05448 " pathEditMode="relative" rAng="0" ptsTypes="AA">
                                      <p:cBhvr>
                                        <p:cTn id="9" dur="500" spd="-100000" fill="hold"/>
                                        <p:tgtEl>
                                          <p:spTgt spid="60"/>
                                        </p:tgtEl>
                                        <p:attrNameLst>
                                          <p:attrName>ppt_x</p:attrName>
                                          <p:attrName>ppt_y</p:attrName>
                                        </p:attrNameLst>
                                      </p:cBhvr>
                                      <p:rCtr x="0" y="-2724"/>
                                    </p:animMotion>
                                  </p:childTnLst>
                                </p:cTn>
                              </p:par>
                              <p:par>
                                <p:cTn id="10" presetID="10" presetClass="entr" presetSubtype="0" fill="hold" grpId="0" nodeType="withEffect">
                                  <p:stCondLst>
                                    <p:cond delay="20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42" presetClass="path" presetSubtype="0" decel="100000" fill="hold" grpId="1" nodeType="withEffect">
                                  <p:stCondLst>
                                    <p:cond delay="200"/>
                                  </p:stCondLst>
                                  <p:childTnLst>
                                    <p:animMotion origin="layout" path="M 3.55629E-6 4.87971E-6 L 3.55629E-6 -0.05448 " pathEditMode="relative" rAng="0" ptsTypes="AA">
                                      <p:cBhvr>
                                        <p:cTn id="14" dur="500" spd="-100000" fill="hold"/>
                                        <p:tgtEl>
                                          <p:spTgt spid="10"/>
                                        </p:tgtEl>
                                        <p:attrNameLst>
                                          <p:attrName>ppt_x</p:attrName>
                                          <p:attrName>ppt_y</p:attrName>
                                        </p:attrNameLst>
                                      </p:cBhvr>
                                      <p:rCtr x="0" y="-2724"/>
                                    </p:animMotion>
                                  </p:childTnLst>
                                </p:cTn>
                              </p:par>
                              <p:par>
                                <p:cTn id="15" presetID="10" presetClass="entr" presetSubtype="0" fill="hold" grpId="0" nodeType="withEffect">
                                  <p:stCondLst>
                                    <p:cond delay="400"/>
                                  </p:stCondLst>
                                  <p:childTnLst>
                                    <p:set>
                                      <p:cBhvr>
                                        <p:cTn id="16" dur="1" fill="hold">
                                          <p:stCondLst>
                                            <p:cond delay="0"/>
                                          </p:stCondLst>
                                        </p:cTn>
                                        <p:tgtEl>
                                          <p:spTgt spid="61"/>
                                        </p:tgtEl>
                                        <p:attrNameLst>
                                          <p:attrName>style.visibility</p:attrName>
                                        </p:attrNameLst>
                                      </p:cBhvr>
                                      <p:to>
                                        <p:strVal val="visible"/>
                                      </p:to>
                                    </p:set>
                                    <p:animEffect transition="in" filter="fade">
                                      <p:cBhvr>
                                        <p:cTn id="17" dur="500"/>
                                        <p:tgtEl>
                                          <p:spTgt spid="61"/>
                                        </p:tgtEl>
                                      </p:cBhvr>
                                    </p:animEffect>
                                  </p:childTnLst>
                                </p:cTn>
                              </p:par>
                              <p:par>
                                <p:cTn id="18" presetID="42" presetClass="path" presetSubtype="0" decel="100000" fill="hold" grpId="1" nodeType="withEffect">
                                  <p:stCondLst>
                                    <p:cond delay="400"/>
                                  </p:stCondLst>
                                  <p:childTnLst>
                                    <p:animMotion origin="layout" path="M 3.55629E-6 4.87971E-6 L 3.55629E-6 -0.05448 " pathEditMode="relative" rAng="0" ptsTypes="AA">
                                      <p:cBhvr>
                                        <p:cTn id="19" dur="500" spd="-100000" fill="hold"/>
                                        <p:tgtEl>
                                          <p:spTgt spid="61"/>
                                        </p:tgtEl>
                                        <p:attrNameLst>
                                          <p:attrName>ppt_x</p:attrName>
                                          <p:attrName>ppt_y</p:attrName>
                                        </p:attrNameLst>
                                      </p:cBhvr>
                                      <p:rCtr x="0" y="-27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61" grpId="0"/>
      <p:bldP spid="61" grpId="1"/>
      <p:bldP spid="60" grpId="0"/>
      <p:bldP spid="60"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Benefits of </a:t>
            </a:r>
            <a:r>
              <a:rPr lang="en-US" dirty="0" err="1"/>
              <a:t>Serverless</a:t>
            </a:r>
            <a:endParaRPr lang="en-US" dirty="0"/>
          </a:p>
        </p:txBody>
      </p:sp>
      <p:sp>
        <p:nvSpPr>
          <p:cNvPr id="60" name="TextBox 59"/>
          <p:cNvSpPr txBox="1"/>
          <p:nvPr/>
        </p:nvSpPr>
        <p:spPr>
          <a:xfrm>
            <a:off x="3646019" y="3799596"/>
            <a:ext cx="1934878" cy="710358"/>
          </a:xfrm>
          <a:prstGeom prst="rect">
            <a:avLst/>
          </a:prstGeom>
          <a:noFill/>
        </p:spPr>
        <p:txBody>
          <a:bodyPr wrap="square" lIns="68551" tIns="109682" rIns="137102" bIns="109682" rtlCol="0">
            <a:spAutoFit/>
          </a:bodyPr>
          <a:lstStyle/>
          <a:p>
            <a:pPr algn="ctr" defTabSz="913943">
              <a:lnSpc>
                <a:spcPct val="90000"/>
              </a:lnSpc>
              <a:spcAft>
                <a:spcPts val="441"/>
              </a:spcAft>
              <a:defRPr/>
            </a:pPr>
            <a:r>
              <a:rPr lang="en-US" sz="1765" kern="0" dirty="0">
                <a:gradFill>
                  <a:gsLst>
                    <a:gs pos="1250">
                      <a:srgbClr val="353535"/>
                    </a:gs>
                    <a:gs pos="100000">
                      <a:srgbClr val="353535"/>
                    </a:gs>
                  </a:gsLst>
                  <a:lin ang="5400000" scaled="0"/>
                </a:gradFill>
                <a:latin typeface="Segoe UI Semilight"/>
                <a:cs typeface="Segoe UI"/>
              </a:rPr>
              <a:t>Reduced </a:t>
            </a:r>
            <a:br>
              <a:rPr lang="en-US" sz="1765" kern="0" dirty="0">
                <a:gradFill>
                  <a:gsLst>
                    <a:gs pos="1250">
                      <a:srgbClr val="353535"/>
                    </a:gs>
                    <a:gs pos="100000">
                      <a:srgbClr val="353535"/>
                    </a:gs>
                  </a:gsLst>
                  <a:lin ang="5400000" scaled="0"/>
                </a:gradFill>
                <a:latin typeface="Segoe UI Semilight"/>
                <a:cs typeface="Segoe UI"/>
              </a:rPr>
            </a:br>
            <a:r>
              <a:rPr lang="en-US" sz="1765" kern="0" dirty="0">
                <a:gradFill>
                  <a:gsLst>
                    <a:gs pos="1250">
                      <a:srgbClr val="353535"/>
                    </a:gs>
                    <a:gs pos="100000">
                      <a:srgbClr val="353535"/>
                    </a:gs>
                  </a:gsLst>
                  <a:lin ang="5400000" scaled="0"/>
                </a:gradFill>
                <a:latin typeface="Segoe UI Semilight"/>
                <a:cs typeface="Segoe UI"/>
              </a:rPr>
              <a:t>DevOps</a:t>
            </a:r>
          </a:p>
        </p:txBody>
      </p:sp>
      <p:grpSp>
        <p:nvGrpSpPr>
          <p:cNvPr id="237" name="Group 236"/>
          <p:cNvGrpSpPr/>
          <p:nvPr/>
        </p:nvGrpSpPr>
        <p:grpSpPr>
          <a:xfrm>
            <a:off x="3981509" y="2554296"/>
            <a:ext cx="1263899" cy="1263899"/>
            <a:chOff x="1799852" y="2349343"/>
            <a:chExt cx="1719478" cy="1719478"/>
          </a:xfrm>
        </p:grpSpPr>
        <p:sp>
          <p:nvSpPr>
            <p:cNvPr id="190" name="Oval 189"/>
            <p:cNvSpPr/>
            <p:nvPr/>
          </p:nvSpPr>
          <p:spPr bwMode="auto">
            <a:xfrm>
              <a:off x="1799852" y="2349343"/>
              <a:ext cx="1719478" cy="1719478"/>
            </a:xfrm>
            <a:prstGeom prst="ellipse">
              <a:avLst/>
            </a:prstGeom>
            <a:solidFill>
              <a:schemeClr val="bg1"/>
            </a:solidFill>
            <a:ln>
              <a:solidFill>
                <a:schemeClr val="tx1"/>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25" tIns="107540" rIns="134425" bIns="107540" numCol="1" spcCol="0" rtlCol="0" fromWordArt="0" anchor="t" anchorCtr="0" forceAA="0" compatLnSpc="1">
              <a:prstTxWarp prst="textNoShape">
                <a:avLst/>
              </a:prstTxWarp>
              <a:noAutofit/>
            </a:bodyPr>
            <a:lstStyle/>
            <a:p>
              <a:pPr algn="ctr" defTabSz="685383" fontAlgn="base">
                <a:lnSpc>
                  <a:spcPct val="90000"/>
                </a:lnSpc>
                <a:spcBef>
                  <a:spcPct val="0"/>
                </a:spcBef>
                <a:spcAft>
                  <a:spcPct val="0"/>
                </a:spcAft>
                <a:defRPr/>
              </a:pPr>
              <a:endParaRPr lang="en-US" sz="1765" dirty="0">
                <a:gradFill>
                  <a:gsLst>
                    <a:gs pos="0">
                      <a:srgbClr val="FFFFFF"/>
                    </a:gs>
                    <a:gs pos="100000">
                      <a:srgbClr val="FFFFFF"/>
                    </a:gs>
                  </a:gsLst>
                  <a:lin ang="5400000" scaled="0"/>
                </a:gradFill>
                <a:latin typeface="Segoe UI Semilight"/>
                <a:cs typeface="Segoe UI" pitchFamily="34" charset="0"/>
              </a:endParaRPr>
            </a:p>
          </p:txBody>
        </p:sp>
        <p:grpSp>
          <p:nvGrpSpPr>
            <p:cNvPr id="4" name="Group 4"/>
            <p:cNvGrpSpPr>
              <a:grpSpLocks noChangeAspect="1"/>
            </p:cNvGrpSpPr>
            <p:nvPr/>
          </p:nvGrpSpPr>
          <p:grpSpPr bwMode="auto">
            <a:xfrm>
              <a:off x="2084315" y="2864915"/>
              <a:ext cx="1119410" cy="646770"/>
              <a:chOff x="12" y="8"/>
              <a:chExt cx="270" cy="156"/>
            </a:xfrm>
          </p:grpSpPr>
          <p:sp>
            <p:nvSpPr>
              <p:cNvPr id="6" name="Oval 5"/>
              <p:cNvSpPr>
                <a:spLocks noChangeArrowheads="1"/>
              </p:cNvSpPr>
              <p:nvPr/>
            </p:nvSpPr>
            <p:spPr bwMode="auto">
              <a:xfrm>
                <a:off x="31" y="8"/>
                <a:ext cx="89" cy="91"/>
              </a:xfrm>
              <a:prstGeom prst="ellipse">
                <a:avLst/>
              </a:prstGeom>
              <a:noFill/>
              <a:ln w="269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13" tIns="33606" rIns="67213" bIns="33606" numCol="1" anchor="t" anchorCtr="0" compatLnSpc="1">
                <a:prstTxWarp prst="textNoShape">
                  <a:avLst/>
                </a:prstTxWarp>
              </a:bodyPr>
              <a:lstStyle/>
              <a:p>
                <a:pPr defTabSz="685582">
                  <a:defRPr/>
                </a:pPr>
                <a:endParaRPr lang="en-US" sz="1324">
                  <a:solidFill>
                    <a:srgbClr val="353535"/>
                  </a:solidFill>
                  <a:latin typeface="Segoe UI Semilight"/>
                </a:endParaRPr>
              </a:p>
            </p:txBody>
          </p:sp>
          <p:sp>
            <p:nvSpPr>
              <p:cNvPr id="7" name="Freeform 6"/>
              <p:cNvSpPr>
                <a:spLocks/>
              </p:cNvSpPr>
              <p:nvPr/>
            </p:nvSpPr>
            <p:spPr bwMode="auto">
              <a:xfrm>
                <a:off x="12" y="99"/>
                <a:ext cx="124" cy="65"/>
              </a:xfrm>
              <a:custGeom>
                <a:avLst/>
                <a:gdLst>
                  <a:gd name="T0" fmla="*/ 59 w 59"/>
                  <a:gd name="T1" fmla="*/ 30 h 30"/>
                  <a:gd name="T2" fmla="*/ 30 w 59"/>
                  <a:gd name="T3" fmla="*/ 0 h 30"/>
                  <a:gd name="T4" fmla="*/ 0 w 59"/>
                  <a:gd name="T5" fmla="*/ 30 h 30"/>
                </a:gdLst>
                <a:ahLst/>
                <a:cxnLst>
                  <a:cxn ang="0">
                    <a:pos x="T0" y="T1"/>
                  </a:cxn>
                  <a:cxn ang="0">
                    <a:pos x="T2" y="T3"/>
                  </a:cxn>
                  <a:cxn ang="0">
                    <a:pos x="T4" y="T5"/>
                  </a:cxn>
                </a:cxnLst>
                <a:rect l="0" t="0" r="r" b="b"/>
                <a:pathLst>
                  <a:path w="59" h="30">
                    <a:moveTo>
                      <a:pt x="59" y="30"/>
                    </a:moveTo>
                    <a:cubicBezTo>
                      <a:pt x="59" y="13"/>
                      <a:pt x="46" y="0"/>
                      <a:pt x="30" y="0"/>
                    </a:cubicBezTo>
                    <a:cubicBezTo>
                      <a:pt x="13" y="0"/>
                      <a:pt x="0" y="13"/>
                      <a:pt x="0" y="30"/>
                    </a:cubicBezTo>
                  </a:path>
                </a:pathLst>
              </a:custGeom>
              <a:noFill/>
              <a:ln w="269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13" tIns="33606" rIns="67213" bIns="33606" numCol="1" anchor="t" anchorCtr="0" compatLnSpc="1">
                <a:prstTxWarp prst="textNoShape">
                  <a:avLst/>
                </a:prstTxWarp>
              </a:bodyPr>
              <a:lstStyle/>
              <a:p>
                <a:pPr defTabSz="685582">
                  <a:defRPr/>
                </a:pPr>
                <a:endParaRPr lang="en-US" sz="1324">
                  <a:solidFill>
                    <a:srgbClr val="353535"/>
                  </a:solidFill>
                  <a:latin typeface="Segoe UI Semilight"/>
                </a:endParaRPr>
              </a:p>
            </p:txBody>
          </p:sp>
          <p:sp>
            <p:nvSpPr>
              <p:cNvPr id="8" name="Freeform 7"/>
              <p:cNvSpPr>
                <a:spLocks/>
              </p:cNvSpPr>
              <p:nvPr/>
            </p:nvSpPr>
            <p:spPr bwMode="auto">
              <a:xfrm>
                <a:off x="113" y="30"/>
                <a:ext cx="125" cy="93"/>
              </a:xfrm>
              <a:custGeom>
                <a:avLst/>
                <a:gdLst>
                  <a:gd name="T0" fmla="*/ 11 w 125"/>
                  <a:gd name="T1" fmla="*/ 93 h 93"/>
                  <a:gd name="T2" fmla="*/ 125 w 125"/>
                  <a:gd name="T3" fmla="*/ 93 h 93"/>
                  <a:gd name="T4" fmla="*/ 125 w 125"/>
                  <a:gd name="T5" fmla="*/ 0 h 93"/>
                  <a:gd name="T6" fmla="*/ 0 w 125"/>
                  <a:gd name="T7" fmla="*/ 0 h 93"/>
                </a:gdLst>
                <a:ahLst/>
                <a:cxnLst>
                  <a:cxn ang="0">
                    <a:pos x="T0" y="T1"/>
                  </a:cxn>
                  <a:cxn ang="0">
                    <a:pos x="T2" y="T3"/>
                  </a:cxn>
                  <a:cxn ang="0">
                    <a:pos x="T4" y="T5"/>
                  </a:cxn>
                  <a:cxn ang="0">
                    <a:pos x="T6" y="T7"/>
                  </a:cxn>
                </a:cxnLst>
                <a:rect l="0" t="0" r="r" b="b"/>
                <a:pathLst>
                  <a:path w="125" h="93">
                    <a:moveTo>
                      <a:pt x="11" y="93"/>
                    </a:moveTo>
                    <a:lnTo>
                      <a:pt x="125" y="93"/>
                    </a:lnTo>
                    <a:lnTo>
                      <a:pt x="125" y="0"/>
                    </a:lnTo>
                    <a:lnTo>
                      <a:pt x="0" y="0"/>
                    </a:lnTo>
                  </a:path>
                </a:pathLst>
              </a:custGeom>
              <a:noFill/>
              <a:ln w="269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13" tIns="33606" rIns="67213" bIns="33606" numCol="1" anchor="t" anchorCtr="0" compatLnSpc="1">
                <a:prstTxWarp prst="textNoShape">
                  <a:avLst/>
                </a:prstTxWarp>
              </a:bodyPr>
              <a:lstStyle/>
              <a:p>
                <a:pPr defTabSz="685582">
                  <a:defRPr/>
                </a:pPr>
                <a:endParaRPr lang="en-US" sz="1324">
                  <a:solidFill>
                    <a:srgbClr val="353535"/>
                  </a:solidFill>
                  <a:latin typeface="Segoe UI Semilight"/>
                </a:endParaRPr>
              </a:p>
            </p:txBody>
          </p:sp>
          <p:sp>
            <p:nvSpPr>
              <p:cNvPr id="11" name="Line 8"/>
              <p:cNvSpPr>
                <a:spLocks noChangeShapeType="1"/>
              </p:cNvSpPr>
              <p:nvPr/>
            </p:nvSpPr>
            <p:spPr bwMode="auto">
              <a:xfrm flipV="1">
                <a:off x="170" y="123"/>
                <a:ext cx="0" cy="32"/>
              </a:xfrm>
              <a:prstGeom prst="line">
                <a:avLst/>
              </a:prstGeom>
              <a:noFill/>
              <a:ln w="26988"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7213" tIns="33606" rIns="67213" bIns="33606" numCol="1" anchor="t" anchorCtr="0" compatLnSpc="1">
                <a:prstTxWarp prst="textNoShape">
                  <a:avLst/>
                </a:prstTxWarp>
              </a:bodyPr>
              <a:lstStyle/>
              <a:p>
                <a:pPr defTabSz="685582">
                  <a:defRPr/>
                </a:pPr>
                <a:endParaRPr lang="en-US" sz="1324">
                  <a:solidFill>
                    <a:srgbClr val="353535"/>
                  </a:solidFill>
                  <a:latin typeface="Segoe UI Semilight"/>
                </a:endParaRPr>
              </a:p>
            </p:txBody>
          </p:sp>
          <p:sp>
            <p:nvSpPr>
              <p:cNvPr id="21" name="Freeform 9"/>
              <p:cNvSpPr>
                <a:spLocks/>
              </p:cNvSpPr>
              <p:nvPr/>
            </p:nvSpPr>
            <p:spPr bwMode="auto">
              <a:xfrm>
                <a:off x="223" y="47"/>
                <a:ext cx="59" cy="108"/>
              </a:xfrm>
              <a:custGeom>
                <a:avLst/>
                <a:gdLst>
                  <a:gd name="T0" fmla="*/ 15 w 59"/>
                  <a:gd name="T1" fmla="*/ 0 h 108"/>
                  <a:gd name="T2" fmla="*/ 59 w 59"/>
                  <a:gd name="T3" fmla="*/ 0 h 108"/>
                  <a:gd name="T4" fmla="*/ 59 w 59"/>
                  <a:gd name="T5" fmla="*/ 108 h 108"/>
                  <a:gd name="T6" fmla="*/ 0 w 59"/>
                  <a:gd name="T7" fmla="*/ 108 h 108"/>
                  <a:gd name="T8" fmla="*/ 0 w 59"/>
                  <a:gd name="T9" fmla="*/ 76 h 108"/>
                </a:gdLst>
                <a:ahLst/>
                <a:cxnLst>
                  <a:cxn ang="0">
                    <a:pos x="T0" y="T1"/>
                  </a:cxn>
                  <a:cxn ang="0">
                    <a:pos x="T2" y="T3"/>
                  </a:cxn>
                  <a:cxn ang="0">
                    <a:pos x="T4" y="T5"/>
                  </a:cxn>
                  <a:cxn ang="0">
                    <a:pos x="T6" y="T7"/>
                  </a:cxn>
                  <a:cxn ang="0">
                    <a:pos x="T8" y="T9"/>
                  </a:cxn>
                </a:cxnLst>
                <a:rect l="0" t="0" r="r" b="b"/>
                <a:pathLst>
                  <a:path w="59" h="108">
                    <a:moveTo>
                      <a:pt x="15" y="0"/>
                    </a:moveTo>
                    <a:lnTo>
                      <a:pt x="59" y="0"/>
                    </a:lnTo>
                    <a:lnTo>
                      <a:pt x="59" y="108"/>
                    </a:lnTo>
                    <a:lnTo>
                      <a:pt x="0" y="108"/>
                    </a:lnTo>
                    <a:lnTo>
                      <a:pt x="0" y="76"/>
                    </a:lnTo>
                  </a:path>
                </a:pathLst>
              </a:custGeom>
              <a:noFill/>
              <a:ln w="269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13" tIns="33606" rIns="67213" bIns="33606" numCol="1" anchor="t" anchorCtr="0" compatLnSpc="1">
                <a:prstTxWarp prst="textNoShape">
                  <a:avLst/>
                </a:prstTxWarp>
              </a:bodyPr>
              <a:lstStyle/>
              <a:p>
                <a:pPr defTabSz="685582">
                  <a:defRPr/>
                </a:pPr>
                <a:endParaRPr lang="en-US" sz="1324">
                  <a:solidFill>
                    <a:srgbClr val="353535"/>
                  </a:solidFill>
                  <a:latin typeface="Segoe UI Semilight"/>
                </a:endParaRPr>
              </a:p>
            </p:txBody>
          </p:sp>
          <p:sp>
            <p:nvSpPr>
              <p:cNvPr id="22" name="Line 10"/>
              <p:cNvSpPr>
                <a:spLocks noChangeShapeType="1"/>
              </p:cNvSpPr>
              <p:nvPr/>
            </p:nvSpPr>
            <p:spPr bwMode="auto">
              <a:xfrm flipH="1">
                <a:off x="130" y="155"/>
                <a:ext cx="68" cy="0"/>
              </a:xfrm>
              <a:prstGeom prst="line">
                <a:avLst/>
              </a:prstGeom>
              <a:noFill/>
              <a:ln w="26988"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7213" tIns="33606" rIns="67213" bIns="33606" numCol="1" anchor="t" anchorCtr="0" compatLnSpc="1">
                <a:prstTxWarp prst="textNoShape">
                  <a:avLst/>
                </a:prstTxWarp>
              </a:bodyPr>
              <a:lstStyle/>
              <a:p>
                <a:pPr defTabSz="685582">
                  <a:defRPr/>
                </a:pPr>
                <a:endParaRPr lang="en-US" sz="1324">
                  <a:solidFill>
                    <a:srgbClr val="353535"/>
                  </a:solidFill>
                  <a:latin typeface="Segoe UI Semilight"/>
                </a:endParaRPr>
              </a:p>
            </p:txBody>
          </p:sp>
          <p:sp>
            <p:nvSpPr>
              <p:cNvPr id="23" name="Line 11"/>
              <p:cNvSpPr>
                <a:spLocks noChangeShapeType="1"/>
              </p:cNvSpPr>
              <p:nvPr/>
            </p:nvSpPr>
            <p:spPr bwMode="auto">
              <a:xfrm flipH="1">
                <a:off x="238" y="82"/>
                <a:ext cx="44" cy="0"/>
              </a:xfrm>
              <a:prstGeom prst="line">
                <a:avLst/>
              </a:prstGeom>
              <a:noFill/>
              <a:ln w="26988"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7213" tIns="33606" rIns="67213" bIns="33606" numCol="1" anchor="t" anchorCtr="0" compatLnSpc="1">
                <a:prstTxWarp prst="textNoShape">
                  <a:avLst/>
                </a:prstTxWarp>
              </a:bodyPr>
              <a:lstStyle/>
              <a:p>
                <a:pPr defTabSz="685582">
                  <a:defRPr/>
                </a:pPr>
                <a:endParaRPr lang="en-US" sz="1324">
                  <a:solidFill>
                    <a:srgbClr val="353535"/>
                  </a:solidFill>
                  <a:latin typeface="Segoe UI Semilight"/>
                </a:endParaRPr>
              </a:p>
            </p:txBody>
          </p:sp>
          <p:sp>
            <p:nvSpPr>
              <p:cNvPr id="28" name="Line 12"/>
              <p:cNvSpPr>
                <a:spLocks noChangeShapeType="1"/>
              </p:cNvSpPr>
              <p:nvPr/>
            </p:nvSpPr>
            <p:spPr bwMode="auto">
              <a:xfrm flipH="1">
                <a:off x="238" y="110"/>
                <a:ext cx="44" cy="0"/>
              </a:xfrm>
              <a:prstGeom prst="line">
                <a:avLst/>
              </a:prstGeom>
              <a:noFill/>
              <a:ln w="26988"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7213" tIns="33606" rIns="67213" bIns="33606" numCol="1" anchor="t" anchorCtr="0" compatLnSpc="1">
                <a:prstTxWarp prst="textNoShape">
                  <a:avLst/>
                </a:prstTxWarp>
              </a:bodyPr>
              <a:lstStyle/>
              <a:p>
                <a:pPr defTabSz="685582">
                  <a:defRPr/>
                </a:pPr>
                <a:endParaRPr lang="en-US" sz="1324">
                  <a:solidFill>
                    <a:srgbClr val="353535"/>
                  </a:solidFill>
                  <a:latin typeface="Segoe UI Semilight"/>
                </a:endParaRPr>
              </a:p>
            </p:txBody>
          </p:sp>
          <p:sp>
            <p:nvSpPr>
              <p:cNvPr id="31" name="Line 13"/>
              <p:cNvSpPr>
                <a:spLocks noChangeShapeType="1"/>
              </p:cNvSpPr>
              <p:nvPr/>
            </p:nvSpPr>
            <p:spPr bwMode="auto">
              <a:xfrm>
                <a:off x="145" y="58"/>
                <a:ext cx="19" cy="37"/>
              </a:xfrm>
              <a:prstGeom prst="line">
                <a:avLst/>
              </a:prstGeom>
              <a:noFill/>
              <a:ln w="20638"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7213" tIns="33606" rIns="67213" bIns="33606" numCol="1" anchor="t" anchorCtr="0" compatLnSpc="1">
                <a:prstTxWarp prst="textNoShape">
                  <a:avLst/>
                </a:prstTxWarp>
              </a:bodyPr>
              <a:lstStyle/>
              <a:p>
                <a:pPr defTabSz="685582">
                  <a:defRPr/>
                </a:pPr>
                <a:endParaRPr lang="en-US" sz="1324">
                  <a:solidFill>
                    <a:srgbClr val="353535"/>
                  </a:solidFill>
                  <a:latin typeface="Segoe UI Semilight"/>
                </a:endParaRPr>
              </a:p>
            </p:txBody>
          </p:sp>
          <p:sp>
            <p:nvSpPr>
              <p:cNvPr id="226" name="Freeform 14"/>
              <p:cNvSpPr>
                <a:spLocks/>
              </p:cNvSpPr>
              <p:nvPr/>
            </p:nvSpPr>
            <p:spPr bwMode="auto">
              <a:xfrm>
                <a:off x="183" y="54"/>
                <a:ext cx="19" cy="41"/>
              </a:xfrm>
              <a:custGeom>
                <a:avLst/>
                <a:gdLst>
                  <a:gd name="T0" fmla="*/ 0 w 19"/>
                  <a:gd name="T1" fmla="*/ 0 h 41"/>
                  <a:gd name="T2" fmla="*/ 19 w 19"/>
                  <a:gd name="T3" fmla="*/ 21 h 41"/>
                  <a:gd name="T4" fmla="*/ 0 w 19"/>
                  <a:gd name="T5" fmla="*/ 41 h 41"/>
                </a:gdLst>
                <a:ahLst/>
                <a:cxnLst>
                  <a:cxn ang="0">
                    <a:pos x="T0" y="T1"/>
                  </a:cxn>
                  <a:cxn ang="0">
                    <a:pos x="T2" y="T3"/>
                  </a:cxn>
                  <a:cxn ang="0">
                    <a:pos x="T4" y="T5"/>
                  </a:cxn>
                </a:cxnLst>
                <a:rect l="0" t="0" r="r" b="b"/>
                <a:pathLst>
                  <a:path w="19" h="41">
                    <a:moveTo>
                      <a:pt x="0" y="0"/>
                    </a:moveTo>
                    <a:lnTo>
                      <a:pt x="19" y="21"/>
                    </a:lnTo>
                    <a:lnTo>
                      <a:pt x="0" y="41"/>
                    </a:lnTo>
                  </a:path>
                </a:pathLst>
              </a:custGeom>
              <a:noFill/>
              <a:ln w="206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13" tIns="33606" rIns="67213" bIns="33606" numCol="1" anchor="t" anchorCtr="0" compatLnSpc="1">
                <a:prstTxWarp prst="textNoShape">
                  <a:avLst/>
                </a:prstTxWarp>
              </a:bodyPr>
              <a:lstStyle/>
              <a:p>
                <a:pPr defTabSz="685582">
                  <a:defRPr/>
                </a:pPr>
                <a:endParaRPr lang="en-US" sz="1324">
                  <a:solidFill>
                    <a:srgbClr val="353535"/>
                  </a:solidFill>
                  <a:latin typeface="Segoe UI Semilight"/>
                </a:endParaRPr>
              </a:p>
            </p:txBody>
          </p:sp>
        </p:grpSp>
      </p:grpSp>
      <p:sp>
        <p:nvSpPr>
          <p:cNvPr id="10" name="TextBox 9"/>
          <p:cNvSpPr txBox="1"/>
          <p:nvPr/>
        </p:nvSpPr>
        <p:spPr>
          <a:xfrm>
            <a:off x="977443" y="3799596"/>
            <a:ext cx="1999439" cy="710358"/>
          </a:xfrm>
          <a:prstGeom prst="rect">
            <a:avLst/>
          </a:prstGeom>
          <a:noFill/>
        </p:spPr>
        <p:txBody>
          <a:bodyPr wrap="square" lIns="68551" tIns="109682" rIns="137102" bIns="109682" rtlCol="0">
            <a:spAutoFit/>
          </a:bodyPr>
          <a:lstStyle/>
          <a:p>
            <a:pPr algn="ctr" defTabSz="913943">
              <a:lnSpc>
                <a:spcPct val="90000"/>
              </a:lnSpc>
              <a:spcAft>
                <a:spcPts val="441"/>
              </a:spcAft>
              <a:defRPr/>
            </a:pPr>
            <a:r>
              <a:rPr lang="en-US" sz="1765" kern="0" dirty="0">
                <a:gradFill>
                  <a:gsLst>
                    <a:gs pos="1250">
                      <a:srgbClr val="353535"/>
                    </a:gs>
                    <a:gs pos="100000">
                      <a:srgbClr val="353535"/>
                    </a:gs>
                  </a:gsLst>
                  <a:lin ang="5400000" scaled="0"/>
                </a:gradFill>
                <a:latin typeface="Segoe UI Semilight"/>
                <a:cs typeface="Segoe UI"/>
              </a:rPr>
              <a:t>Manage apps, </a:t>
            </a:r>
            <a:br>
              <a:rPr lang="en-US" sz="1765" kern="0" dirty="0">
                <a:gradFill>
                  <a:gsLst>
                    <a:gs pos="1250">
                      <a:srgbClr val="353535"/>
                    </a:gs>
                    <a:gs pos="100000">
                      <a:srgbClr val="353535"/>
                    </a:gs>
                  </a:gsLst>
                  <a:lin ang="5400000" scaled="0"/>
                </a:gradFill>
                <a:latin typeface="Segoe UI Semilight"/>
                <a:cs typeface="Segoe UI"/>
              </a:rPr>
            </a:br>
            <a:r>
              <a:rPr lang="en-US" sz="1765" kern="0" dirty="0">
                <a:gradFill>
                  <a:gsLst>
                    <a:gs pos="1250">
                      <a:srgbClr val="353535"/>
                    </a:gs>
                    <a:gs pos="100000">
                      <a:srgbClr val="353535"/>
                    </a:gs>
                  </a:gsLst>
                  <a:lin ang="5400000" scaled="0"/>
                </a:gradFill>
                <a:latin typeface="Segoe UI Semilight"/>
                <a:cs typeface="Segoe UI"/>
              </a:rPr>
              <a:t>not servers</a:t>
            </a:r>
          </a:p>
        </p:txBody>
      </p:sp>
      <p:grpSp>
        <p:nvGrpSpPr>
          <p:cNvPr id="250" name="Group 249"/>
          <p:cNvGrpSpPr/>
          <p:nvPr/>
        </p:nvGrpSpPr>
        <p:grpSpPr>
          <a:xfrm>
            <a:off x="1345213" y="2554296"/>
            <a:ext cx="1263899" cy="1263899"/>
            <a:chOff x="5423171" y="2349343"/>
            <a:chExt cx="1719478" cy="1719478"/>
          </a:xfrm>
        </p:grpSpPr>
        <p:sp>
          <p:nvSpPr>
            <p:cNvPr id="195" name="Oval 194"/>
            <p:cNvSpPr/>
            <p:nvPr/>
          </p:nvSpPr>
          <p:spPr bwMode="auto">
            <a:xfrm>
              <a:off x="5423171" y="2349343"/>
              <a:ext cx="1719478" cy="1719478"/>
            </a:xfrm>
            <a:prstGeom prst="ellipse">
              <a:avLst/>
            </a:prstGeom>
            <a:solidFill>
              <a:schemeClr val="bg1"/>
            </a:solidFill>
            <a:ln>
              <a:solidFill>
                <a:schemeClr val="tx1"/>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25" tIns="107540" rIns="134425" bIns="107540" numCol="1" spcCol="0" rtlCol="0" fromWordArt="0" anchor="t" anchorCtr="0" forceAA="0" compatLnSpc="1">
              <a:prstTxWarp prst="textNoShape">
                <a:avLst/>
              </a:prstTxWarp>
              <a:noAutofit/>
            </a:bodyPr>
            <a:lstStyle/>
            <a:p>
              <a:pPr algn="ctr" defTabSz="685383"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40" name="Group 17"/>
            <p:cNvGrpSpPr>
              <a:grpSpLocks noChangeAspect="1"/>
            </p:cNvGrpSpPr>
            <p:nvPr/>
          </p:nvGrpSpPr>
          <p:grpSpPr bwMode="auto">
            <a:xfrm>
              <a:off x="5954114" y="2865066"/>
              <a:ext cx="646697" cy="749504"/>
              <a:chOff x="9" y="9"/>
              <a:chExt cx="195" cy="226"/>
            </a:xfrm>
          </p:grpSpPr>
          <p:sp>
            <p:nvSpPr>
              <p:cNvPr id="242" name="Freeform 18"/>
              <p:cNvSpPr>
                <a:spLocks/>
              </p:cNvSpPr>
              <p:nvPr/>
            </p:nvSpPr>
            <p:spPr bwMode="auto">
              <a:xfrm>
                <a:off x="9" y="204"/>
                <a:ext cx="195" cy="31"/>
              </a:xfrm>
              <a:custGeom>
                <a:avLst/>
                <a:gdLst>
                  <a:gd name="T0" fmla="*/ 0 w 91"/>
                  <a:gd name="T1" fmla="*/ 0 h 15"/>
                  <a:gd name="T2" fmla="*/ 16 w 91"/>
                  <a:gd name="T3" fmla="*/ 15 h 15"/>
                  <a:gd name="T4" fmla="*/ 31 w 91"/>
                  <a:gd name="T5" fmla="*/ 0 h 15"/>
                  <a:gd name="T6" fmla="*/ 91 w 91"/>
                  <a:gd name="T7" fmla="*/ 0 h 15"/>
                  <a:gd name="T8" fmla="*/ 75 w 91"/>
                  <a:gd name="T9" fmla="*/ 15 h 15"/>
                  <a:gd name="T10" fmla="*/ 16 w 91"/>
                  <a:gd name="T11" fmla="*/ 15 h 15"/>
                </a:gdLst>
                <a:ahLst/>
                <a:cxnLst>
                  <a:cxn ang="0">
                    <a:pos x="T0" y="T1"/>
                  </a:cxn>
                  <a:cxn ang="0">
                    <a:pos x="T2" y="T3"/>
                  </a:cxn>
                  <a:cxn ang="0">
                    <a:pos x="T4" y="T5"/>
                  </a:cxn>
                  <a:cxn ang="0">
                    <a:pos x="T6" y="T7"/>
                  </a:cxn>
                  <a:cxn ang="0">
                    <a:pos x="T8" y="T9"/>
                  </a:cxn>
                  <a:cxn ang="0">
                    <a:pos x="T10" y="T11"/>
                  </a:cxn>
                </a:cxnLst>
                <a:rect l="0" t="0" r="r" b="b"/>
                <a:pathLst>
                  <a:path w="91" h="15">
                    <a:moveTo>
                      <a:pt x="0" y="0"/>
                    </a:moveTo>
                    <a:cubicBezTo>
                      <a:pt x="0" y="8"/>
                      <a:pt x="7" y="15"/>
                      <a:pt x="16" y="15"/>
                    </a:cubicBezTo>
                    <a:cubicBezTo>
                      <a:pt x="24" y="15"/>
                      <a:pt x="31" y="8"/>
                      <a:pt x="31" y="0"/>
                    </a:cubicBezTo>
                    <a:cubicBezTo>
                      <a:pt x="91" y="0"/>
                      <a:pt x="91" y="0"/>
                      <a:pt x="91" y="0"/>
                    </a:cubicBezTo>
                    <a:cubicBezTo>
                      <a:pt x="91" y="8"/>
                      <a:pt x="84" y="15"/>
                      <a:pt x="75" y="15"/>
                    </a:cubicBezTo>
                    <a:cubicBezTo>
                      <a:pt x="16" y="15"/>
                      <a:pt x="16" y="15"/>
                      <a:pt x="16" y="15"/>
                    </a:cubicBezTo>
                  </a:path>
                </a:pathLst>
              </a:custGeom>
              <a:noFill/>
              <a:ln w="269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13" tIns="33606" rIns="67213" bIns="33606" numCol="1" anchor="t" anchorCtr="0" compatLnSpc="1">
                <a:prstTxWarp prst="textNoShape">
                  <a:avLst/>
                </a:prstTxWarp>
              </a:bodyPr>
              <a:lstStyle/>
              <a:p>
                <a:pPr defTabSz="685582">
                  <a:defRPr/>
                </a:pPr>
                <a:endParaRPr lang="en-US" sz="1324">
                  <a:solidFill>
                    <a:srgbClr val="353535"/>
                  </a:solidFill>
                  <a:latin typeface="Segoe UI Semilight"/>
                </a:endParaRPr>
              </a:p>
            </p:txBody>
          </p:sp>
          <p:sp>
            <p:nvSpPr>
              <p:cNvPr id="243" name="Freeform 19"/>
              <p:cNvSpPr>
                <a:spLocks/>
              </p:cNvSpPr>
              <p:nvPr/>
            </p:nvSpPr>
            <p:spPr bwMode="auto">
              <a:xfrm>
                <a:off x="9" y="9"/>
                <a:ext cx="172" cy="197"/>
              </a:xfrm>
              <a:custGeom>
                <a:avLst/>
                <a:gdLst>
                  <a:gd name="T0" fmla="*/ 0 w 172"/>
                  <a:gd name="T1" fmla="*/ 197 h 197"/>
                  <a:gd name="T2" fmla="*/ 0 w 172"/>
                  <a:gd name="T3" fmla="*/ 0 h 197"/>
                  <a:gd name="T4" fmla="*/ 172 w 172"/>
                  <a:gd name="T5" fmla="*/ 0 h 197"/>
                  <a:gd name="T6" fmla="*/ 172 w 172"/>
                  <a:gd name="T7" fmla="*/ 195 h 197"/>
                </a:gdLst>
                <a:ahLst/>
                <a:cxnLst>
                  <a:cxn ang="0">
                    <a:pos x="T0" y="T1"/>
                  </a:cxn>
                  <a:cxn ang="0">
                    <a:pos x="T2" y="T3"/>
                  </a:cxn>
                  <a:cxn ang="0">
                    <a:pos x="T4" y="T5"/>
                  </a:cxn>
                  <a:cxn ang="0">
                    <a:pos x="T6" y="T7"/>
                  </a:cxn>
                </a:cxnLst>
                <a:rect l="0" t="0" r="r" b="b"/>
                <a:pathLst>
                  <a:path w="172" h="197">
                    <a:moveTo>
                      <a:pt x="0" y="197"/>
                    </a:moveTo>
                    <a:lnTo>
                      <a:pt x="0" y="0"/>
                    </a:lnTo>
                    <a:lnTo>
                      <a:pt x="172" y="0"/>
                    </a:lnTo>
                    <a:lnTo>
                      <a:pt x="172" y="195"/>
                    </a:lnTo>
                  </a:path>
                </a:pathLst>
              </a:custGeom>
              <a:noFill/>
              <a:ln w="269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13" tIns="33606" rIns="67213" bIns="33606" numCol="1" anchor="t" anchorCtr="0" compatLnSpc="1">
                <a:prstTxWarp prst="textNoShape">
                  <a:avLst/>
                </a:prstTxWarp>
              </a:bodyPr>
              <a:lstStyle/>
              <a:p>
                <a:pPr defTabSz="685582">
                  <a:defRPr/>
                </a:pPr>
                <a:endParaRPr lang="en-US" sz="1324">
                  <a:solidFill>
                    <a:srgbClr val="353535"/>
                  </a:solidFill>
                  <a:latin typeface="Segoe UI Semilight"/>
                </a:endParaRPr>
              </a:p>
            </p:txBody>
          </p:sp>
          <p:sp>
            <p:nvSpPr>
              <p:cNvPr id="244" name="Line 20"/>
              <p:cNvSpPr>
                <a:spLocks noChangeShapeType="1"/>
              </p:cNvSpPr>
              <p:nvPr/>
            </p:nvSpPr>
            <p:spPr bwMode="auto">
              <a:xfrm>
                <a:off x="78" y="58"/>
                <a:ext cx="69" cy="0"/>
              </a:xfrm>
              <a:prstGeom prst="line">
                <a:avLst/>
              </a:prstGeom>
              <a:noFill/>
              <a:ln w="26988"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7213" tIns="33606" rIns="67213" bIns="33606" numCol="1" anchor="t" anchorCtr="0" compatLnSpc="1">
                <a:prstTxWarp prst="textNoShape">
                  <a:avLst/>
                </a:prstTxWarp>
              </a:bodyPr>
              <a:lstStyle/>
              <a:p>
                <a:pPr defTabSz="685582">
                  <a:defRPr/>
                </a:pPr>
                <a:endParaRPr lang="en-US" sz="1324">
                  <a:solidFill>
                    <a:srgbClr val="353535"/>
                  </a:solidFill>
                  <a:latin typeface="Segoe UI Semilight"/>
                </a:endParaRPr>
              </a:p>
            </p:txBody>
          </p:sp>
          <p:sp>
            <p:nvSpPr>
              <p:cNvPr id="245" name="Line 21"/>
              <p:cNvSpPr>
                <a:spLocks noChangeShapeType="1"/>
              </p:cNvSpPr>
              <p:nvPr/>
            </p:nvSpPr>
            <p:spPr bwMode="auto">
              <a:xfrm>
                <a:off x="78" y="105"/>
                <a:ext cx="69" cy="0"/>
              </a:xfrm>
              <a:prstGeom prst="line">
                <a:avLst/>
              </a:prstGeom>
              <a:noFill/>
              <a:ln w="26988"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7213" tIns="33606" rIns="67213" bIns="33606" numCol="1" anchor="t" anchorCtr="0" compatLnSpc="1">
                <a:prstTxWarp prst="textNoShape">
                  <a:avLst/>
                </a:prstTxWarp>
              </a:bodyPr>
              <a:lstStyle/>
              <a:p>
                <a:pPr defTabSz="685582">
                  <a:defRPr/>
                </a:pPr>
                <a:endParaRPr lang="en-US" sz="1324">
                  <a:solidFill>
                    <a:srgbClr val="353535"/>
                  </a:solidFill>
                  <a:latin typeface="Segoe UI Semilight"/>
                </a:endParaRPr>
              </a:p>
            </p:txBody>
          </p:sp>
          <p:sp>
            <p:nvSpPr>
              <p:cNvPr id="246" name="Line 22"/>
              <p:cNvSpPr>
                <a:spLocks noChangeShapeType="1"/>
              </p:cNvSpPr>
              <p:nvPr/>
            </p:nvSpPr>
            <p:spPr bwMode="auto">
              <a:xfrm>
                <a:off x="78" y="154"/>
                <a:ext cx="69" cy="0"/>
              </a:xfrm>
              <a:prstGeom prst="line">
                <a:avLst/>
              </a:prstGeom>
              <a:noFill/>
              <a:ln w="26988"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7213" tIns="33606" rIns="67213" bIns="33606" numCol="1" anchor="t" anchorCtr="0" compatLnSpc="1">
                <a:prstTxWarp prst="textNoShape">
                  <a:avLst/>
                </a:prstTxWarp>
              </a:bodyPr>
              <a:lstStyle/>
              <a:p>
                <a:pPr defTabSz="685582">
                  <a:defRPr/>
                </a:pPr>
                <a:endParaRPr lang="en-US" sz="1324">
                  <a:solidFill>
                    <a:srgbClr val="353535"/>
                  </a:solidFill>
                  <a:latin typeface="Segoe UI Semilight"/>
                </a:endParaRPr>
              </a:p>
            </p:txBody>
          </p:sp>
          <p:sp>
            <p:nvSpPr>
              <p:cNvPr id="247" name="Line 23"/>
              <p:cNvSpPr>
                <a:spLocks noChangeShapeType="1"/>
              </p:cNvSpPr>
              <p:nvPr/>
            </p:nvSpPr>
            <p:spPr bwMode="auto">
              <a:xfrm>
                <a:off x="44" y="58"/>
                <a:ext cx="17" cy="0"/>
              </a:xfrm>
              <a:prstGeom prst="line">
                <a:avLst/>
              </a:prstGeom>
              <a:noFill/>
              <a:ln w="26988"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7213" tIns="33606" rIns="67213" bIns="33606" numCol="1" anchor="t" anchorCtr="0" compatLnSpc="1">
                <a:prstTxWarp prst="textNoShape">
                  <a:avLst/>
                </a:prstTxWarp>
              </a:bodyPr>
              <a:lstStyle/>
              <a:p>
                <a:pPr defTabSz="685582">
                  <a:defRPr/>
                </a:pPr>
                <a:endParaRPr lang="en-US" sz="1324">
                  <a:solidFill>
                    <a:srgbClr val="353535"/>
                  </a:solidFill>
                  <a:latin typeface="Segoe UI Semilight"/>
                </a:endParaRPr>
              </a:p>
            </p:txBody>
          </p:sp>
          <p:sp>
            <p:nvSpPr>
              <p:cNvPr id="248" name="Line 24"/>
              <p:cNvSpPr>
                <a:spLocks noChangeShapeType="1"/>
              </p:cNvSpPr>
              <p:nvPr/>
            </p:nvSpPr>
            <p:spPr bwMode="auto">
              <a:xfrm>
                <a:off x="44" y="105"/>
                <a:ext cx="17" cy="0"/>
              </a:xfrm>
              <a:prstGeom prst="line">
                <a:avLst/>
              </a:prstGeom>
              <a:noFill/>
              <a:ln w="26988"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7213" tIns="33606" rIns="67213" bIns="33606" numCol="1" anchor="t" anchorCtr="0" compatLnSpc="1">
                <a:prstTxWarp prst="textNoShape">
                  <a:avLst/>
                </a:prstTxWarp>
              </a:bodyPr>
              <a:lstStyle/>
              <a:p>
                <a:pPr defTabSz="685582">
                  <a:defRPr/>
                </a:pPr>
                <a:endParaRPr lang="en-US" sz="1324">
                  <a:solidFill>
                    <a:srgbClr val="353535"/>
                  </a:solidFill>
                  <a:latin typeface="Segoe UI Semilight"/>
                </a:endParaRPr>
              </a:p>
            </p:txBody>
          </p:sp>
          <p:sp>
            <p:nvSpPr>
              <p:cNvPr id="249" name="Line 25"/>
              <p:cNvSpPr>
                <a:spLocks noChangeShapeType="1"/>
              </p:cNvSpPr>
              <p:nvPr/>
            </p:nvSpPr>
            <p:spPr bwMode="auto">
              <a:xfrm>
                <a:off x="44" y="154"/>
                <a:ext cx="17" cy="0"/>
              </a:xfrm>
              <a:prstGeom prst="line">
                <a:avLst/>
              </a:prstGeom>
              <a:noFill/>
              <a:ln w="26988"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7213" tIns="33606" rIns="67213" bIns="33606" numCol="1" anchor="t" anchorCtr="0" compatLnSpc="1">
                <a:prstTxWarp prst="textNoShape">
                  <a:avLst/>
                </a:prstTxWarp>
              </a:bodyPr>
              <a:lstStyle/>
              <a:p>
                <a:pPr defTabSz="685582">
                  <a:defRPr/>
                </a:pPr>
                <a:endParaRPr lang="en-US" sz="1324">
                  <a:solidFill>
                    <a:srgbClr val="353535"/>
                  </a:solidFill>
                  <a:latin typeface="Segoe UI Semilight"/>
                </a:endParaRPr>
              </a:p>
            </p:txBody>
          </p:sp>
        </p:grpSp>
      </p:grpSp>
      <p:sp>
        <p:nvSpPr>
          <p:cNvPr id="61" name="TextBox 60"/>
          <p:cNvSpPr txBox="1"/>
          <p:nvPr/>
        </p:nvSpPr>
        <p:spPr>
          <a:xfrm>
            <a:off x="6269579" y="3799596"/>
            <a:ext cx="1841271" cy="710358"/>
          </a:xfrm>
          <a:prstGeom prst="rect">
            <a:avLst/>
          </a:prstGeom>
          <a:noFill/>
        </p:spPr>
        <p:txBody>
          <a:bodyPr wrap="square" lIns="68551" tIns="109682" rIns="137102" bIns="109682" rtlCol="0">
            <a:spAutoFit/>
          </a:bodyPr>
          <a:lstStyle/>
          <a:p>
            <a:pPr algn="ctr" defTabSz="913943">
              <a:lnSpc>
                <a:spcPct val="90000"/>
              </a:lnSpc>
              <a:spcAft>
                <a:spcPts val="441"/>
              </a:spcAft>
              <a:defRPr/>
            </a:pPr>
            <a:r>
              <a:rPr lang="en-US" sz="1765" kern="0" dirty="0">
                <a:gradFill>
                  <a:gsLst>
                    <a:gs pos="1250">
                      <a:srgbClr val="353535"/>
                    </a:gs>
                    <a:gs pos="100000">
                      <a:srgbClr val="353535"/>
                    </a:gs>
                  </a:gsLst>
                  <a:lin ang="5400000" scaled="0"/>
                </a:gradFill>
                <a:latin typeface="Segoe UI Semilight"/>
                <a:cs typeface="Segoe UI"/>
              </a:rPr>
              <a:t>Faster time </a:t>
            </a:r>
            <a:br>
              <a:rPr lang="en-US" sz="1765" kern="0" dirty="0">
                <a:gradFill>
                  <a:gsLst>
                    <a:gs pos="1250">
                      <a:srgbClr val="353535"/>
                    </a:gs>
                    <a:gs pos="100000">
                      <a:srgbClr val="353535"/>
                    </a:gs>
                  </a:gsLst>
                  <a:lin ang="5400000" scaled="0"/>
                </a:gradFill>
                <a:latin typeface="Segoe UI Semilight"/>
                <a:cs typeface="Segoe UI"/>
              </a:rPr>
            </a:br>
            <a:r>
              <a:rPr lang="en-US" sz="1765" kern="0" dirty="0">
                <a:gradFill>
                  <a:gsLst>
                    <a:gs pos="1250">
                      <a:srgbClr val="353535"/>
                    </a:gs>
                    <a:gs pos="100000">
                      <a:srgbClr val="353535"/>
                    </a:gs>
                  </a:gsLst>
                  <a:lin ang="5400000" scaled="0"/>
                </a:gradFill>
                <a:latin typeface="Segoe UI Semilight"/>
                <a:cs typeface="Segoe UI"/>
              </a:rPr>
              <a:t>to market</a:t>
            </a:r>
          </a:p>
        </p:txBody>
      </p:sp>
      <p:grpSp>
        <p:nvGrpSpPr>
          <p:cNvPr id="33" name="Group 32"/>
          <p:cNvGrpSpPr/>
          <p:nvPr/>
        </p:nvGrpSpPr>
        <p:grpSpPr>
          <a:xfrm>
            <a:off x="6558265" y="2489760"/>
            <a:ext cx="1263899" cy="1263899"/>
            <a:chOff x="8982815" y="2349343"/>
            <a:chExt cx="1719478" cy="1719478"/>
          </a:xfrm>
        </p:grpSpPr>
        <p:sp>
          <p:nvSpPr>
            <p:cNvPr id="207" name="Oval 206"/>
            <p:cNvSpPr/>
            <p:nvPr/>
          </p:nvSpPr>
          <p:spPr bwMode="auto">
            <a:xfrm>
              <a:off x="8982815" y="2349343"/>
              <a:ext cx="1719478" cy="1719478"/>
            </a:xfrm>
            <a:prstGeom prst="ellipse">
              <a:avLst/>
            </a:prstGeom>
            <a:solidFill>
              <a:schemeClr val="bg1"/>
            </a:solidFill>
            <a:ln>
              <a:solidFill>
                <a:schemeClr val="tx1"/>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25" tIns="107540" rIns="134425" bIns="107540" numCol="1" spcCol="0" rtlCol="0" fromWordArt="0" anchor="t" anchorCtr="0" forceAA="0" compatLnSpc="1">
              <a:prstTxWarp prst="textNoShape">
                <a:avLst/>
              </a:prstTxWarp>
              <a:noAutofit/>
            </a:bodyPr>
            <a:lstStyle/>
            <a:p>
              <a:pPr algn="ctr" defTabSz="685383" fontAlgn="base">
                <a:lnSpc>
                  <a:spcPct val="90000"/>
                </a:lnSpc>
                <a:spcBef>
                  <a:spcPct val="0"/>
                </a:spcBef>
                <a:spcAft>
                  <a:spcPct val="0"/>
                </a:spcAft>
                <a:defRPr/>
              </a:pPr>
              <a:endParaRPr lang="en-US" sz="1765" dirty="0">
                <a:gradFill>
                  <a:gsLst>
                    <a:gs pos="0">
                      <a:srgbClr val="FFFFFF"/>
                    </a:gs>
                    <a:gs pos="100000">
                      <a:srgbClr val="FFFFFF"/>
                    </a:gs>
                  </a:gsLst>
                  <a:lin ang="5400000" scaled="0"/>
                </a:gradFill>
                <a:latin typeface="Segoe UI Semilight"/>
                <a:cs typeface="Segoe UI" pitchFamily="34" charset="0"/>
              </a:endParaRPr>
            </a:p>
          </p:txBody>
        </p:sp>
        <p:grpSp>
          <p:nvGrpSpPr>
            <p:cNvPr id="252" name="Group 28"/>
            <p:cNvGrpSpPr>
              <a:grpSpLocks noChangeAspect="1"/>
            </p:cNvGrpSpPr>
            <p:nvPr/>
          </p:nvGrpSpPr>
          <p:grpSpPr bwMode="auto">
            <a:xfrm>
              <a:off x="9491591" y="2863270"/>
              <a:ext cx="684072" cy="686754"/>
              <a:chOff x="8" y="7"/>
              <a:chExt cx="255" cy="256"/>
            </a:xfrm>
          </p:grpSpPr>
          <p:sp>
            <p:nvSpPr>
              <p:cNvPr id="254" name="Freeform 29"/>
              <p:cNvSpPr>
                <a:spLocks/>
              </p:cNvSpPr>
              <p:nvPr/>
            </p:nvSpPr>
            <p:spPr bwMode="auto">
              <a:xfrm>
                <a:off x="8" y="7"/>
                <a:ext cx="255" cy="256"/>
              </a:xfrm>
              <a:custGeom>
                <a:avLst/>
                <a:gdLst>
                  <a:gd name="T0" fmla="*/ 4 w 120"/>
                  <a:gd name="T1" fmla="*/ 38 h 120"/>
                  <a:gd name="T2" fmla="*/ 5 w 120"/>
                  <a:gd name="T3" fmla="*/ 36 h 120"/>
                  <a:gd name="T4" fmla="*/ 9 w 120"/>
                  <a:gd name="T5" fmla="*/ 28 h 120"/>
                  <a:gd name="T6" fmla="*/ 60 w 120"/>
                  <a:gd name="T7" fmla="*/ 0 h 120"/>
                  <a:gd name="T8" fmla="*/ 120 w 120"/>
                  <a:gd name="T9" fmla="*/ 60 h 120"/>
                  <a:gd name="T10" fmla="*/ 60 w 120"/>
                  <a:gd name="T11" fmla="*/ 120 h 120"/>
                  <a:gd name="T12" fmla="*/ 0 w 120"/>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4" y="38"/>
                    </a:moveTo>
                    <a:cubicBezTo>
                      <a:pt x="4" y="38"/>
                      <a:pt x="5" y="37"/>
                      <a:pt x="5" y="36"/>
                    </a:cubicBezTo>
                    <a:cubicBezTo>
                      <a:pt x="6" y="33"/>
                      <a:pt x="8" y="31"/>
                      <a:pt x="9" y="28"/>
                    </a:cubicBezTo>
                    <a:cubicBezTo>
                      <a:pt x="20" y="11"/>
                      <a:pt x="39" y="0"/>
                      <a:pt x="60" y="0"/>
                    </a:cubicBezTo>
                    <a:cubicBezTo>
                      <a:pt x="93" y="0"/>
                      <a:pt x="120" y="27"/>
                      <a:pt x="120" y="60"/>
                    </a:cubicBezTo>
                    <a:cubicBezTo>
                      <a:pt x="120" y="93"/>
                      <a:pt x="93" y="120"/>
                      <a:pt x="60" y="120"/>
                    </a:cubicBezTo>
                    <a:cubicBezTo>
                      <a:pt x="27" y="120"/>
                      <a:pt x="0" y="93"/>
                      <a:pt x="0" y="60"/>
                    </a:cubicBezTo>
                  </a:path>
                </a:pathLst>
              </a:custGeom>
              <a:noFill/>
              <a:ln w="269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13" tIns="33606" rIns="67213" bIns="33606" numCol="1" anchor="t" anchorCtr="0" compatLnSpc="1">
                <a:prstTxWarp prst="textNoShape">
                  <a:avLst/>
                </a:prstTxWarp>
              </a:bodyPr>
              <a:lstStyle/>
              <a:p>
                <a:pPr defTabSz="685582">
                  <a:defRPr/>
                </a:pPr>
                <a:endParaRPr lang="en-US" sz="1324">
                  <a:solidFill>
                    <a:srgbClr val="353535"/>
                  </a:solidFill>
                  <a:latin typeface="Segoe UI Semilight"/>
                </a:endParaRPr>
              </a:p>
            </p:txBody>
          </p:sp>
          <p:sp>
            <p:nvSpPr>
              <p:cNvPr id="255" name="Freeform 30"/>
              <p:cNvSpPr>
                <a:spLocks/>
              </p:cNvSpPr>
              <p:nvPr/>
            </p:nvSpPr>
            <p:spPr bwMode="auto">
              <a:xfrm>
                <a:off x="136" y="67"/>
                <a:ext cx="48" cy="117"/>
              </a:xfrm>
              <a:custGeom>
                <a:avLst/>
                <a:gdLst>
                  <a:gd name="T0" fmla="*/ 0 w 48"/>
                  <a:gd name="T1" fmla="*/ 0 h 117"/>
                  <a:gd name="T2" fmla="*/ 0 w 48"/>
                  <a:gd name="T3" fmla="*/ 68 h 117"/>
                  <a:gd name="T4" fmla="*/ 48 w 48"/>
                  <a:gd name="T5" fmla="*/ 117 h 117"/>
                </a:gdLst>
                <a:ahLst/>
                <a:cxnLst>
                  <a:cxn ang="0">
                    <a:pos x="T0" y="T1"/>
                  </a:cxn>
                  <a:cxn ang="0">
                    <a:pos x="T2" y="T3"/>
                  </a:cxn>
                  <a:cxn ang="0">
                    <a:pos x="T4" y="T5"/>
                  </a:cxn>
                </a:cxnLst>
                <a:rect l="0" t="0" r="r" b="b"/>
                <a:pathLst>
                  <a:path w="48" h="117">
                    <a:moveTo>
                      <a:pt x="0" y="0"/>
                    </a:moveTo>
                    <a:lnTo>
                      <a:pt x="0" y="68"/>
                    </a:lnTo>
                    <a:lnTo>
                      <a:pt x="48" y="117"/>
                    </a:lnTo>
                  </a:path>
                </a:pathLst>
              </a:custGeom>
              <a:noFill/>
              <a:ln w="269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13" tIns="33606" rIns="67213" bIns="33606" numCol="1" anchor="t" anchorCtr="0" compatLnSpc="1">
                <a:prstTxWarp prst="textNoShape">
                  <a:avLst/>
                </a:prstTxWarp>
              </a:bodyPr>
              <a:lstStyle/>
              <a:p>
                <a:pPr defTabSz="685582">
                  <a:defRPr/>
                </a:pPr>
                <a:endParaRPr lang="en-US" sz="1324">
                  <a:solidFill>
                    <a:srgbClr val="353535"/>
                  </a:solidFill>
                  <a:latin typeface="Segoe UI Semilight"/>
                </a:endParaRPr>
              </a:p>
            </p:txBody>
          </p:sp>
          <p:sp>
            <p:nvSpPr>
              <p:cNvPr id="32" name="Freeform 31"/>
              <p:cNvSpPr>
                <a:spLocks/>
              </p:cNvSpPr>
              <p:nvPr/>
            </p:nvSpPr>
            <p:spPr bwMode="auto">
              <a:xfrm>
                <a:off x="8" y="33"/>
                <a:ext cx="60" cy="59"/>
              </a:xfrm>
              <a:custGeom>
                <a:avLst/>
                <a:gdLst>
                  <a:gd name="T0" fmla="*/ 60 w 60"/>
                  <a:gd name="T1" fmla="*/ 59 h 59"/>
                  <a:gd name="T2" fmla="*/ 0 w 60"/>
                  <a:gd name="T3" fmla="*/ 59 h 59"/>
                  <a:gd name="T4" fmla="*/ 0 w 60"/>
                  <a:gd name="T5" fmla="*/ 0 h 59"/>
                </a:gdLst>
                <a:ahLst/>
                <a:cxnLst>
                  <a:cxn ang="0">
                    <a:pos x="T0" y="T1"/>
                  </a:cxn>
                  <a:cxn ang="0">
                    <a:pos x="T2" y="T3"/>
                  </a:cxn>
                  <a:cxn ang="0">
                    <a:pos x="T4" y="T5"/>
                  </a:cxn>
                </a:cxnLst>
                <a:rect l="0" t="0" r="r" b="b"/>
                <a:pathLst>
                  <a:path w="60" h="59">
                    <a:moveTo>
                      <a:pt x="60" y="59"/>
                    </a:moveTo>
                    <a:lnTo>
                      <a:pt x="0" y="59"/>
                    </a:lnTo>
                    <a:lnTo>
                      <a:pt x="0" y="0"/>
                    </a:lnTo>
                  </a:path>
                </a:pathLst>
              </a:custGeom>
              <a:noFill/>
              <a:ln w="2698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13" tIns="33606" rIns="67213" bIns="33606" numCol="1" anchor="t" anchorCtr="0" compatLnSpc="1">
                <a:prstTxWarp prst="textNoShape">
                  <a:avLst/>
                </a:prstTxWarp>
              </a:bodyPr>
              <a:lstStyle/>
              <a:p>
                <a:pPr defTabSz="685582">
                  <a:defRPr/>
                </a:pPr>
                <a:endParaRPr lang="en-US" sz="1324">
                  <a:solidFill>
                    <a:srgbClr val="353535"/>
                  </a:solidFill>
                  <a:latin typeface="Segoe UI Semilight"/>
                </a:endParaRPr>
              </a:p>
            </p:txBody>
          </p:sp>
        </p:grpSp>
      </p:grpSp>
    </p:spTree>
    <p:extLst>
      <p:ext uri="{BB962C8B-B14F-4D97-AF65-F5344CB8AC3E}">
        <p14:creationId xmlns:p14="http://schemas.microsoft.com/office/powerpoint/2010/main" val="362200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0"/>
                                        </p:tgtEl>
                                        <p:attrNameLst>
                                          <p:attrName>style.visibility</p:attrName>
                                        </p:attrNameLst>
                                      </p:cBhvr>
                                      <p:to>
                                        <p:strVal val="visible"/>
                                      </p:to>
                                    </p:set>
                                    <p:animEffect transition="in" filter="fade">
                                      <p:cBhvr>
                                        <p:cTn id="7" dur="500"/>
                                        <p:tgtEl>
                                          <p:spTgt spid="250"/>
                                        </p:tgtEl>
                                      </p:cBhvr>
                                    </p:animEffect>
                                  </p:childTnLst>
                                </p:cTn>
                              </p:par>
                              <p:par>
                                <p:cTn id="8" presetID="42" presetClass="path" presetSubtype="0" decel="100000" fill="hold" nodeType="withEffect">
                                  <p:stCondLst>
                                    <p:cond delay="0"/>
                                  </p:stCondLst>
                                  <p:childTnLst>
                                    <p:animMotion origin="layout" path="M -3.125E-6 4.44444E-6 L -3.125E-6 0.03703 " pathEditMode="relative" rAng="0" ptsTypes="AA">
                                      <p:cBhvr>
                                        <p:cTn id="9" dur="750" spd="-100000" fill="hold"/>
                                        <p:tgtEl>
                                          <p:spTgt spid="250"/>
                                        </p:tgtEl>
                                        <p:attrNameLst>
                                          <p:attrName>ppt_x</p:attrName>
                                          <p:attrName>ppt_y</p:attrName>
                                        </p:attrNameLst>
                                      </p:cBhvr>
                                      <p:rCtr x="0" y="1852"/>
                                    </p:animMotion>
                                  </p:childTnLst>
                                </p:cTn>
                              </p:par>
                              <p:par>
                                <p:cTn id="10" presetID="10" presetClass="entr" presetSubtype="0" fill="hold" grpId="0" nodeType="withEffect">
                                  <p:stCondLst>
                                    <p:cond delay="15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64" presetClass="path" presetSubtype="0" decel="100000" fill="hold" grpId="1" nodeType="withEffect">
                                  <p:stCondLst>
                                    <p:cond delay="150"/>
                                  </p:stCondLst>
                                  <p:childTnLst>
                                    <p:animMotion origin="layout" path="M 4.16667E-6 -2.22222E-6 L 4.16667E-6 -0.04537 " pathEditMode="relative" rAng="0" ptsTypes="AA">
                                      <p:cBhvr>
                                        <p:cTn id="14" dur="750" spd="-100000" fill="hold"/>
                                        <p:tgtEl>
                                          <p:spTgt spid="10"/>
                                        </p:tgtEl>
                                        <p:attrNameLst>
                                          <p:attrName>ppt_x</p:attrName>
                                          <p:attrName>ppt_y</p:attrName>
                                        </p:attrNameLst>
                                      </p:cBhvr>
                                      <p:rCtr x="0" y="-2269"/>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37"/>
                                        </p:tgtEl>
                                        <p:attrNameLst>
                                          <p:attrName>style.visibility</p:attrName>
                                        </p:attrNameLst>
                                      </p:cBhvr>
                                      <p:to>
                                        <p:strVal val="visible"/>
                                      </p:to>
                                    </p:set>
                                    <p:animEffect transition="in" filter="fade">
                                      <p:cBhvr>
                                        <p:cTn id="19" dur="500"/>
                                        <p:tgtEl>
                                          <p:spTgt spid="237"/>
                                        </p:tgtEl>
                                      </p:cBhvr>
                                    </p:animEffect>
                                  </p:childTnLst>
                                </p:cTn>
                              </p:par>
                              <p:par>
                                <p:cTn id="20" presetID="42" presetClass="path" presetSubtype="0" decel="100000" fill="hold" nodeType="withEffect">
                                  <p:stCondLst>
                                    <p:cond delay="0"/>
                                  </p:stCondLst>
                                  <p:childTnLst>
                                    <p:animMotion origin="layout" path="M -3.125E-6 4.44444E-6 L -3.125E-6 0.03703 " pathEditMode="relative" rAng="0" ptsTypes="AA">
                                      <p:cBhvr>
                                        <p:cTn id="21" dur="750" spd="-100000" fill="hold"/>
                                        <p:tgtEl>
                                          <p:spTgt spid="237"/>
                                        </p:tgtEl>
                                        <p:attrNameLst>
                                          <p:attrName>ppt_x</p:attrName>
                                          <p:attrName>ppt_y</p:attrName>
                                        </p:attrNameLst>
                                      </p:cBhvr>
                                      <p:rCtr x="0" y="1852"/>
                                    </p:animMotion>
                                  </p:childTnLst>
                                </p:cTn>
                              </p:par>
                              <p:par>
                                <p:cTn id="22" presetID="10" presetClass="entr" presetSubtype="0" fill="hold" grpId="0" nodeType="withEffect">
                                  <p:stCondLst>
                                    <p:cond delay="150"/>
                                  </p:stCondLst>
                                  <p:childTnLst>
                                    <p:set>
                                      <p:cBhvr>
                                        <p:cTn id="23" dur="1" fill="hold">
                                          <p:stCondLst>
                                            <p:cond delay="0"/>
                                          </p:stCondLst>
                                        </p:cTn>
                                        <p:tgtEl>
                                          <p:spTgt spid="60"/>
                                        </p:tgtEl>
                                        <p:attrNameLst>
                                          <p:attrName>style.visibility</p:attrName>
                                        </p:attrNameLst>
                                      </p:cBhvr>
                                      <p:to>
                                        <p:strVal val="visible"/>
                                      </p:to>
                                    </p:set>
                                    <p:animEffect transition="in" filter="fade">
                                      <p:cBhvr>
                                        <p:cTn id="24" dur="500"/>
                                        <p:tgtEl>
                                          <p:spTgt spid="60"/>
                                        </p:tgtEl>
                                      </p:cBhvr>
                                    </p:animEffect>
                                  </p:childTnLst>
                                </p:cTn>
                              </p:par>
                              <p:par>
                                <p:cTn id="25" presetID="64" presetClass="path" presetSubtype="0" decel="100000" fill="hold" grpId="1" nodeType="withEffect">
                                  <p:stCondLst>
                                    <p:cond delay="150"/>
                                  </p:stCondLst>
                                  <p:childTnLst>
                                    <p:animMotion origin="layout" path="M 2.91667E-6 -2.22222E-6 L 2.91667E-6 -0.04537 " pathEditMode="relative" rAng="0" ptsTypes="AA">
                                      <p:cBhvr>
                                        <p:cTn id="26" dur="750" spd="-100000" fill="hold"/>
                                        <p:tgtEl>
                                          <p:spTgt spid="60"/>
                                        </p:tgtEl>
                                        <p:attrNameLst>
                                          <p:attrName>ppt_x</p:attrName>
                                          <p:attrName>ppt_y</p:attrName>
                                        </p:attrNameLst>
                                      </p:cBhvr>
                                      <p:rCtr x="0" y="-2269"/>
                                    </p:animMotion>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par>
                                <p:cTn id="32" presetID="42" presetClass="path" presetSubtype="0" decel="100000" fill="hold" nodeType="withEffect">
                                  <p:stCondLst>
                                    <p:cond delay="0"/>
                                  </p:stCondLst>
                                  <p:childTnLst>
                                    <p:animMotion origin="layout" path="M -3.125E-6 4.44444E-6 L -3.125E-6 0.03703 " pathEditMode="relative" rAng="0" ptsTypes="AA">
                                      <p:cBhvr>
                                        <p:cTn id="33" dur="750" spd="-100000" fill="hold"/>
                                        <p:tgtEl>
                                          <p:spTgt spid="33"/>
                                        </p:tgtEl>
                                        <p:attrNameLst>
                                          <p:attrName>ppt_x</p:attrName>
                                          <p:attrName>ppt_y</p:attrName>
                                        </p:attrNameLst>
                                      </p:cBhvr>
                                      <p:rCtr x="0" y="1852"/>
                                    </p:animMotion>
                                  </p:childTnLst>
                                </p:cTn>
                              </p:par>
                              <p:par>
                                <p:cTn id="34" presetID="10" presetClass="entr" presetSubtype="0" fill="hold" grpId="0" nodeType="withEffect">
                                  <p:stCondLst>
                                    <p:cond delay="150"/>
                                  </p:stCondLst>
                                  <p:childTnLst>
                                    <p:set>
                                      <p:cBhvr>
                                        <p:cTn id="35" dur="1" fill="hold">
                                          <p:stCondLst>
                                            <p:cond delay="0"/>
                                          </p:stCondLst>
                                        </p:cTn>
                                        <p:tgtEl>
                                          <p:spTgt spid="61"/>
                                        </p:tgtEl>
                                        <p:attrNameLst>
                                          <p:attrName>style.visibility</p:attrName>
                                        </p:attrNameLst>
                                      </p:cBhvr>
                                      <p:to>
                                        <p:strVal val="visible"/>
                                      </p:to>
                                    </p:set>
                                    <p:animEffect transition="in" filter="fade">
                                      <p:cBhvr>
                                        <p:cTn id="36" dur="500"/>
                                        <p:tgtEl>
                                          <p:spTgt spid="61"/>
                                        </p:tgtEl>
                                      </p:cBhvr>
                                    </p:animEffect>
                                  </p:childTnLst>
                                </p:cTn>
                              </p:par>
                              <p:par>
                                <p:cTn id="37" presetID="64" presetClass="path" presetSubtype="0" decel="100000" fill="hold" grpId="1" nodeType="withEffect">
                                  <p:stCondLst>
                                    <p:cond delay="150"/>
                                  </p:stCondLst>
                                  <p:childTnLst>
                                    <p:animMotion origin="layout" path="M 7.32704E-7 -1.01226E-6 L 7.32704E-7 -0.04539 " pathEditMode="relative" rAng="0" ptsTypes="AA">
                                      <p:cBhvr>
                                        <p:cTn id="38" dur="750" spd="-100000" fill="hold"/>
                                        <p:tgtEl>
                                          <p:spTgt spid="61"/>
                                        </p:tgtEl>
                                        <p:attrNameLst>
                                          <p:attrName>ppt_x</p:attrName>
                                          <p:attrName>ppt_y</p:attrName>
                                        </p:attrNameLst>
                                      </p:cBhvr>
                                      <p:rCtr x="0" y="-227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0" grpId="1"/>
      <p:bldP spid="10" grpId="0"/>
      <p:bldP spid="10" grpId="1"/>
      <p:bldP spid="61" grpId="0"/>
      <p:bldP spid="61"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Serverless application platform components</a:t>
            </a:r>
          </a:p>
        </p:txBody>
      </p:sp>
      <p:sp>
        <p:nvSpPr>
          <p:cNvPr id="16" name="Platform"/>
          <p:cNvSpPr/>
          <p:nvPr/>
        </p:nvSpPr>
        <p:spPr bwMode="auto">
          <a:xfrm>
            <a:off x="2456128" y="2021233"/>
            <a:ext cx="6429306" cy="3520669"/>
          </a:xfrm>
          <a:prstGeom prst="rect">
            <a:avLst/>
          </a:prstGeom>
          <a:solidFill>
            <a:schemeClr val="bg1"/>
          </a:solidFill>
          <a:ln w="28575">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201638" rIns="134406" bIns="107525" numCol="1" spcCol="0" rtlCol="0" fromWordArt="0" anchor="t" anchorCtr="0" forceAA="0" compatLnSpc="1">
            <a:prstTxWarp prst="textNoShape">
              <a:avLst/>
            </a:prstTxWarp>
            <a:noAutofit/>
          </a:bodyPr>
          <a:lstStyle/>
          <a:p>
            <a:pPr algn="ctr" defTabSz="685260" fontAlgn="base">
              <a:lnSpc>
                <a:spcPct val="90000"/>
              </a:lnSpc>
              <a:spcBef>
                <a:spcPct val="0"/>
              </a:spcBef>
              <a:spcAft>
                <a:spcPct val="0"/>
              </a:spcAft>
              <a:defRPr/>
            </a:pPr>
            <a:r>
              <a:rPr lang="en-US" sz="1471" b="1" dirty="0">
                <a:gradFill>
                  <a:gsLst>
                    <a:gs pos="0">
                      <a:srgbClr val="353535"/>
                    </a:gs>
                    <a:gs pos="100000">
                      <a:srgbClr val="353535"/>
                    </a:gs>
                  </a:gsLst>
                  <a:lin ang="5400000" scaled="0"/>
                </a:gradFill>
                <a:latin typeface="Segoe UI"/>
                <a:cs typeface="Segoe UI" pitchFamily="34" charset="0"/>
              </a:rPr>
              <a:t>Platform</a:t>
            </a:r>
          </a:p>
        </p:txBody>
      </p:sp>
      <p:grpSp>
        <p:nvGrpSpPr>
          <p:cNvPr id="35" name="Functions">
            <a:extLst>
              <a:ext uri="{FF2B5EF4-FFF2-40B4-BE49-F238E27FC236}">
                <a16:creationId xmlns:a16="http://schemas.microsoft.com/office/drawing/2014/main" id="{F2BEE939-F3F7-49E1-AD07-CED5DA36444D}"/>
              </a:ext>
            </a:extLst>
          </p:cNvPr>
          <p:cNvGrpSpPr/>
          <p:nvPr/>
        </p:nvGrpSpPr>
        <p:grpSpPr>
          <a:xfrm>
            <a:off x="2527282" y="2614285"/>
            <a:ext cx="2054128" cy="1478621"/>
            <a:chOff x="3436883" y="2389036"/>
            <a:chExt cx="2794153" cy="2011312"/>
          </a:xfrm>
        </p:grpSpPr>
        <p:sp>
          <p:nvSpPr>
            <p:cNvPr id="5" name="Rectangle 4"/>
            <p:cNvSpPr/>
            <p:nvPr/>
          </p:nvSpPr>
          <p:spPr bwMode="auto">
            <a:xfrm>
              <a:off x="3436883" y="2389036"/>
              <a:ext cx="2794153" cy="6056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605" tIns="109697" rIns="137121" bIns="109697" numCol="1" spcCol="0" rtlCol="0" fromWordArt="0" anchor="ctr" anchorCtr="0" forceAA="0" compatLnSpc="1">
              <a:prstTxWarp prst="textNoShape">
                <a:avLst/>
              </a:prstTxWarp>
              <a:noAutofit/>
            </a:bodyPr>
            <a:lstStyle/>
            <a:p>
              <a:pPr defTabSz="699165" fontAlgn="base">
                <a:lnSpc>
                  <a:spcPct val="90000"/>
                </a:lnSpc>
                <a:spcBef>
                  <a:spcPct val="0"/>
                </a:spcBef>
                <a:spcAft>
                  <a:spcPct val="0"/>
                </a:spcAft>
                <a:defRPr/>
              </a:pPr>
              <a:r>
                <a:rPr lang="en-US" sz="1471" b="1" dirty="0">
                  <a:gradFill>
                    <a:gsLst>
                      <a:gs pos="0">
                        <a:srgbClr val="FFFFFF"/>
                      </a:gs>
                      <a:gs pos="100000">
                        <a:srgbClr val="FFFFFF"/>
                      </a:gs>
                    </a:gsLst>
                    <a:lin ang="5400000" scaled="0"/>
                  </a:gradFill>
                  <a:latin typeface="Segoe UI Semilight"/>
                  <a:ea typeface="Segoe UI" pitchFamily="34" charset="0"/>
                  <a:cs typeface="Segoe UI" pitchFamily="34" charset="0"/>
                </a:rPr>
                <a:t>Functions</a:t>
              </a:r>
            </a:p>
          </p:txBody>
        </p:sp>
        <p:sp>
          <p:nvSpPr>
            <p:cNvPr id="59" name="Rectangle 58"/>
            <p:cNvSpPr/>
            <p:nvPr/>
          </p:nvSpPr>
          <p:spPr bwMode="auto">
            <a:xfrm>
              <a:off x="3436883" y="2994701"/>
              <a:ext cx="2794153" cy="140564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21" tIns="109697" rIns="137121" bIns="109697" numCol="1" spcCol="0" rtlCol="0" fromWordArt="0" anchor="t" anchorCtr="0" forceAA="0" compatLnSpc="1">
              <a:prstTxWarp prst="textNoShape">
                <a:avLst/>
              </a:prstTxWarp>
              <a:noAutofit/>
            </a:bodyPr>
            <a:lstStyle/>
            <a:p>
              <a:pPr marL="171404" indent="-171404" defTabSz="685607">
                <a:lnSpc>
                  <a:spcPct val="90000"/>
                </a:lnSpc>
                <a:spcAft>
                  <a:spcPts val="441"/>
                </a:spcAft>
                <a:buFont typeface="Arial" panose="020B0604020202020204" pitchFamily="34" charset="0"/>
                <a:buChar char="•"/>
                <a:defRPr/>
              </a:pPr>
              <a:endParaRPr lang="en-US" sz="1176" dirty="0">
                <a:gradFill>
                  <a:gsLst>
                    <a:gs pos="1250">
                      <a:srgbClr val="353535"/>
                    </a:gs>
                    <a:gs pos="100000">
                      <a:srgbClr val="353535"/>
                    </a:gs>
                  </a:gsLst>
                  <a:lin ang="5400000" scaled="0"/>
                </a:gradFill>
                <a:latin typeface="Segoe UI Semilight"/>
                <a:ea typeface="Calibri" panose="020F0502020204030204" pitchFamily="34" charset="0"/>
              </a:endParaRPr>
            </a:p>
          </p:txBody>
        </p:sp>
        <p:grpSp>
          <p:nvGrpSpPr>
            <p:cNvPr id="22" name="Group 21"/>
            <p:cNvGrpSpPr/>
            <p:nvPr/>
          </p:nvGrpSpPr>
          <p:grpSpPr>
            <a:xfrm>
              <a:off x="3626039" y="2531117"/>
              <a:ext cx="481498" cy="321504"/>
              <a:chOff x="6795675" y="2984792"/>
              <a:chExt cx="651897" cy="435283"/>
            </a:xfrm>
            <a:solidFill>
              <a:schemeClr val="bg1"/>
            </a:solidFill>
          </p:grpSpPr>
          <p:sp>
            <p:nvSpPr>
              <p:cNvPr id="37" name="Freeform 18"/>
              <p:cNvSpPr>
                <a:spLocks noEditPoints="1"/>
              </p:cNvSpPr>
              <p:nvPr/>
            </p:nvSpPr>
            <p:spPr bwMode="auto">
              <a:xfrm>
                <a:off x="6989720" y="2984792"/>
                <a:ext cx="263807" cy="435283"/>
              </a:xfrm>
              <a:custGeom>
                <a:avLst/>
                <a:gdLst>
                  <a:gd name="T0" fmla="*/ 160 w 160"/>
                  <a:gd name="T1" fmla="*/ 82 h 264"/>
                  <a:gd name="T2" fmla="*/ 143 w 160"/>
                  <a:gd name="T3" fmla="*/ 82 h 264"/>
                  <a:gd name="T4" fmla="*/ 105 w 160"/>
                  <a:gd name="T5" fmla="*/ 82 h 264"/>
                  <a:gd name="T6" fmla="*/ 149 w 160"/>
                  <a:gd name="T7" fmla="*/ 0 h 264"/>
                  <a:gd name="T8" fmla="*/ 41 w 160"/>
                  <a:gd name="T9" fmla="*/ 0 h 264"/>
                  <a:gd name="T10" fmla="*/ 0 w 160"/>
                  <a:gd name="T11" fmla="*/ 136 h 264"/>
                  <a:gd name="T12" fmla="*/ 55 w 160"/>
                  <a:gd name="T13" fmla="*/ 136 h 264"/>
                  <a:gd name="T14" fmla="*/ 28 w 160"/>
                  <a:gd name="T15" fmla="*/ 264 h 264"/>
                  <a:gd name="T16" fmla="*/ 160 w 160"/>
                  <a:gd name="T17" fmla="*/ 82 h 264"/>
                  <a:gd name="T18" fmla="*/ 23 w 160"/>
                  <a:gd name="T19" fmla="*/ 120 h 264"/>
                  <a:gd name="T20" fmla="*/ 53 w 160"/>
                  <a:gd name="T21" fmla="*/ 17 h 264"/>
                  <a:gd name="T22" fmla="*/ 119 w 160"/>
                  <a:gd name="T23" fmla="*/ 17 h 264"/>
                  <a:gd name="T24" fmla="*/ 77 w 160"/>
                  <a:gd name="T25" fmla="*/ 99 h 264"/>
                  <a:gd name="T26" fmla="*/ 126 w 160"/>
                  <a:gd name="T27" fmla="*/ 99 h 264"/>
                  <a:gd name="T28" fmla="*/ 62 w 160"/>
                  <a:gd name="T29" fmla="*/ 189 h 264"/>
                  <a:gd name="T30" fmla="*/ 75 w 160"/>
                  <a:gd name="T31" fmla="*/ 120 h 264"/>
                  <a:gd name="T32" fmla="*/ 23 w 160"/>
                  <a:gd name="T33" fmla="*/ 12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264">
                    <a:moveTo>
                      <a:pt x="160" y="82"/>
                    </a:moveTo>
                    <a:lnTo>
                      <a:pt x="143" y="82"/>
                    </a:lnTo>
                    <a:lnTo>
                      <a:pt x="105" y="82"/>
                    </a:lnTo>
                    <a:lnTo>
                      <a:pt x="149" y="0"/>
                    </a:lnTo>
                    <a:lnTo>
                      <a:pt x="41" y="0"/>
                    </a:lnTo>
                    <a:lnTo>
                      <a:pt x="0" y="136"/>
                    </a:lnTo>
                    <a:lnTo>
                      <a:pt x="55" y="136"/>
                    </a:lnTo>
                    <a:lnTo>
                      <a:pt x="28" y="264"/>
                    </a:lnTo>
                    <a:lnTo>
                      <a:pt x="160" y="82"/>
                    </a:lnTo>
                    <a:close/>
                    <a:moveTo>
                      <a:pt x="23" y="120"/>
                    </a:moveTo>
                    <a:lnTo>
                      <a:pt x="53" y="17"/>
                    </a:lnTo>
                    <a:lnTo>
                      <a:pt x="119" y="17"/>
                    </a:lnTo>
                    <a:lnTo>
                      <a:pt x="77" y="99"/>
                    </a:lnTo>
                    <a:lnTo>
                      <a:pt x="126" y="99"/>
                    </a:lnTo>
                    <a:lnTo>
                      <a:pt x="62" y="189"/>
                    </a:lnTo>
                    <a:lnTo>
                      <a:pt x="75" y="120"/>
                    </a:lnTo>
                    <a:lnTo>
                      <a:pt x="23" y="120"/>
                    </a:lnTo>
                    <a:close/>
                  </a:path>
                </a:pathLst>
              </a:custGeom>
              <a:grpFill/>
              <a:ln>
                <a:noFill/>
              </a:ln>
            </p:spPr>
            <p:txBody>
              <a:bodyPr vert="horz" wrap="square" lIns="67203" tIns="33601" rIns="67203" bIns="33601" numCol="1" anchor="t" anchorCtr="0" compatLnSpc="1">
                <a:prstTxWarp prst="textNoShape">
                  <a:avLst/>
                </a:prstTxWarp>
              </a:bodyPr>
              <a:lstStyle/>
              <a:p>
                <a:pPr defTabSz="685419">
                  <a:defRPr/>
                </a:pPr>
                <a:endParaRPr lang="en-US" sz="1324">
                  <a:gradFill>
                    <a:gsLst>
                      <a:gs pos="0">
                        <a:srgbClr val="505050"/>
                      </a:gs>
                      <a:gs pos="100000">
                        <a:srgbClr val="505050"/>
                      </a:gs>
                    </a:gsLst>
                    <a:lin ang="5400000" scaled="0"/>
                  </a:gradFill>
                  <a:latin typeface="Segoe UI"/>
                </a:endParaRPr>
              </a:p>
            </p:txBody>
          </p:sp>
          <p:grpSp>
            <p:nvGrpSpPr>
              <p:cNvPr id="15" name="Group 14"/>
              <p:cNvGrpSpPr/>
              <p:nvPr/>
            </p:nvGrpSpPr>
            <p:grpSpPr>
              <a:xfrm>
                <a:off x="6795675" y="3059346"/>
                <a:ext cx="141873" cy="271583"/>
                <a:chOff x="3016688" y="2176623"/>
                <a:chExt cx="166688" cy="319087"/>
              </a:xfrm>
              <a:grpFill/>
            </p:grpSpPr>
            <p:cxnSp>
              <p:nvCxnSpPr>
                <p:cNvPr id="11" name="Straight Connector 10"/>
                <p:cNvCxnSpPr>
                  <a:cxnSpLocks/>
                </p:cNvCxnSpPr>
                <p:nvPr/>
              </p:nvCxnSpPr>
              <p:spPr>
                <a:xfrm>
                  <a:off x="3019069" y="2333785"/>
                  <a:ext cx="164307" cy="161925"/>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cxnSpLocks/>
                </p:cNvCxnSpPr>
                <p:nvPr/>
              </p:nvCxnSpPr>
              <p:spPr>
                <a:xfrm flipV="1">
                  <a:off x="3016688" y="2176623"/>
                  <a:ext cx="159544" cy="157230"/>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a:xfrm flipH="1">
                <a:off x="7305699" y="3059346"/>
                <a:ext cx="141873" cy="271583"/>
                <a:chOff x="3016688" y="2176623"/>
                <a:chExt cx="166688" cy="319087"/>
              </a:xfrm>
              <a:grpFill/>
            </p:grpSpPr>
            <p:cxnSp>
              <p:nvCxnSpPr>
                <p:cNvPr id="64" name="Straight Connector 63"/>
                <p:cNvCxnSpPr>
                  <a:cxnSpLocks/>
                </p:cNvCxnSpPr>
                <p:nvPr/>
              </p:nvCxnSpPr>
              <p:spPr>
                <a:xfrm>
                  <a:off x="3019069" y="2333785"/>
                  <a:ext cx="164307" cy="161925"/>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cxnSpLocks/>
                </p:cNvCxnSpPr>
                <p:nvPr/>
              </p:nvCxnSpPr>
              <p:spPr>
                <a:xfrm flipV="1">
                  <a:off x="3016688" y="2176623"/>
                  <a:ext cx="159544" cy="157230"/>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36" name="Logic apps">
            <a:extLst>
              <a:ext uri="{FF2B5EF4-FFF2-40B4-BE49-F238E27FC236}">
                <a16:creationId xmlns:a16="http://schemas.microsoft.com/office/drawing/2014/main" id="{175652AA-13F9-4707-A9C6-B55726FC4687}"/>
              </a:ext>
            </a:extLst>
          </p:cNvPr>
          <p:cNvGrpSpPr/>
          <p:nvPr/>
        </p:nvGrpSpPr>
        <p:grpSpPr>
          <a:xfrm>
            <a:off x="4607077" y="2614285"/>
            <a:ext cx="1928602" cy="1478621"/>
            <a:chOff x="6265952" y="2389036"/>
            <a:chExt cx="2623404" cy="2011312"/>
          </a:xfrm>
        </p:grpSpPr>
        <p:sp>
          <p:nvSpPr>
            <p:cNvPr id="58" name="Rectangle 57"/>
            <p:cNvSpPr/>
            <p:nvPr/>
          </p:nvSpPr>
          <p:spPr bwMode="auto">
            <a:xfrm>
              <a:off x="6265952" y="2389036"/>
              <a:ext cx="2623404" cy="6056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605" tIns="109697" rIns="137121" bIns="109697" numCol="1" spcCol="0" rtlCol="0" fromWordArt="0" anchor="ctr" anchorCtr="0" forceAA="0" compatLnSpc="1">
              <a:prstTxWarp prst="textNoShape">
                <a:avLst/>
              </a:prstTxWarp>
              <a:noAutofit/>
            </a:bodyPr>
            <a:lstStyle/>
            <a:p>
              <a:pPr defTabSz="699165" fontAlgn="base">
                <a:lnSpc>
                  <a:spcPct val="90000"/>
                </a:lnSpc>
                <a:spcBef>
                  <a:spcPct val="0"/>
                </a:spcBef>
                <a:spcAft>
                  <a:spcPct val="0"/>
                </a:spcAft>
                <a:defRPr/>
              </a:pPr>
              <a:r>
                <a:rPr lang="en-US" sz="1471" b="1" dirty="0">
                  <a:gradFill>
                    <a:gsLst>
                      <a:gs pos="0">
                        <a:srgbClr val="FFFFFF"/>
                      </a:gs>
                      <a:gs pos="100000">
                        <a:srgbClr val="FFFFFF"/>
                      </a:gs>
                    </a:gsLst>
                    <a:lin ang="5400000" scaled="0"/>
                  </a:gradFill>
                  <a:latin typeface="Segoe UI Semilight"/>
                  <a:ea typeface="Segoe UI" pitchFamily="34" charset="0"/>
                  <a:cs typeface="Segoe UI" pitchFamily="34" charset="0"/>
                </a:rPr>
                <a:t>Logic apps</a:t>
              </a:r>
            </a:p>
          </p:txBody>
        </p:sp>
        <p:sp>
          <p:nvSpPr>
            <p:cNvPr id="66" name="Rectangle 65"/>
            <p:cNvSpPr/>
            <p:nvPr/>
          </p:nvSpPr>
          <p:spPr bwMode="auto">
            <a:xfrm>
              <a:off x="6265952" y="2994701"/>
              <a:ext cx="2623404" cy="140564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21" tIns="109697" rIns="137121" bIns="109697" numCol="1" spcCol="0" rtlCol="0" fromWordArt="0" anchor="t" anchorCtr="0" forceAA="0" compatLnSpc="1">
              <a:prstTxWarp prst="textNoShape">
                <a:avLst/>
              </a:prstTxWarp>
              <a:noAutofit/>
            </a:bodyPr>
            <a:lstStyle/>
            <a:p>
              <a:pPr marL="171404" indent="-171404" defTabSz="685607">
                <a:lnSpc>
                  <a:spcPct val="90000"/>
                </a:lnSpc>
                <a:spcAft>
                  <a:spcPts val="441"/>
                </a:spcAft>
                <a:buFont typeface="Arial" panose="020B0604020202020204" pitchFamily="34" charset="0"/>
                <a:buChar char="•"/>
                <a:defRPr/>
              </a:pPr>
              <a:endParaRPr lang="en-US" sz="1176" dirty="0">
                <a:gradFill>
                  <a:gsLst>
                    <a:gs pos="1250">
                      <a:srgbClr val="353535"/>
                    </a:gs>
                    <a:gs pos="100000">
                      <a:srgbClr val="353535"/>
                    </a:gs>
                  </a:gsLst>
                  <a:lin ang="5400000" scaled="0"/>
                </a:gradFill>
                <a:latin typeface="Segoe UI Semilight"/>
                <a:ea typeface="Calibri" panose="020F0502020204030204" pitchFamily="34" charset="0"/>
              </a:endParaRPr>
            </a:p>
          </p:txBody>
        </p:sp>
        <p:grpSp>
          <p:nvGrpSpPr>
            <p:cNvPr id="21" name="Group 20"/>
            <p:cNvGrpSpPr/>
            <p:nvPr/>
          </p:nvGrpSpPr>
          <p:grpSpPr>
            <a:xfrm>
              <a:off x="6478718" y="2558746"/>
              <a:ext cx="499172" cy="273354"/>
              <a:chOff x="7712710" y="2866532"/>
              <a:chExt cx="900970" cy="493385"/>
            </a:xfrm>
          </p:grpSpPr>
          <p:sp>
            <p:nvSpPr>
              <p:cNvPr id="2" name="Rectangle 1"/>
              <p:cNvSpPr/>
              <p:nvPr/>
            </p:nvSpPr>
            <p:spPr bwMode="auto">
              <a:xfrm>
                <a:off x="8088848" y="2869853"/>
                <a:ext cx="148000" cy="148000"/>
              </a:xfrm>
              <a:prstGeom prst="rect">
                <a:avLst/>
              </a:prstGeom>
              <a:no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algn="ctr" defTabSz="685260"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Rectangle 54"/>
              <p:cNvSpPr/>
              <p:nvPr/>
            </p:nvSpPr>
            <p:spPr bwMode="auto">
              <a:xfrm>
                <a:off x="8263038" y="3207942"/>
                <a:ext cx="148000" cy="148000"/>
              </a:xfrm>
              <a:prstGeom prst="rect">
                <a:avLst/>
              </a:prstGeom>
              <a:no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algn="ctr" defTabSz="685260"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 name="Rectangle 55"/>
              <p:cNvSpPr/>
              <p:nvPr/>
            </p:nvSpPr>
            <p:spPr bwMode="auto">
              <a:xfrm>
                <a:off x="7912395" y="3207942"/>
                <a:ext cx="148000" cy="148000"/>
              </a:xfrm>
              <a:prstGeom prst="rect">
                <a:avLst/>
              </a:prstGeom>
              <a:no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algn="ctr" defTabSz="685260"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Left Brace 9"/>
              <p:cNvSpPr/>
              <p:nvPr/>
            </p:nvSpPr>
            <p:spPr>
              <a:xfrm rot="5400000">
                <a:off x="8069263" y="2936571"/>
                <a:ext cx="184907" cy="347471"/>
              </a:xfrm>
              <a:prstGeom prst="leftBrace">
                <a:avLst>
                  <a:gd name="adj1" fmla="val 51383"/>
                  <a:gd name="adj2" fmla="val 50000"/>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685419">
                  <a:defRPr/>
                </a:pPr>
                <a:endParaRPr lang="en-US" sz="1324">
                  <a:solidFill>
                    <a:srgbClr val="505050"/>
                  </a:solidFill>
                  <a:latin typeface="Segoe UI"/>
                </a:endParaRPr>
              </a:p>
            </p:txBody>
          </p:sp>
          <p:sp>
            <p:nvSpPr>
              <p:cNvPr id="61" name="Left Brace 60"/>
              <p:cNvSpPr/>
              <p:nvPr/>
            </p:nvSpPr>
            <p:spPr>
              <a:xfrm rot="10800000">
                <a:off x="8469317" y="2866532"/>
                <a:ext cx="144363" cy="493385"/>
              </a:xfrm>
              <a:prstGeom prst="leftBrace">
                <a:avLst>
                  <a:gd name="adj1" fmla="val 51383"/>
                  <a:gd name="adj2" fmla="val 50000"/>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685419">
                  <a:defRPr/>
                </a:pPr>
                <a:endParaRPr lang="en-US" sz="1324">
                  <a:solidFill>
                    <a:srgbClr val="505050"/>
                  </a:solidFill>
                  <a:latin typeface="Segoe UI"/>
                </a:endParaRPr>
              </a:p>
            </p:txBody>
          </p:sp>
          <p:sp>
            <p:nvSpPr>
              <p:cNvPr id="62" name="Left Brace 61"/>
              <p:cNvSpPr/>
              <p:nvPr/>
            </p:nvSpPr>
            <p:spPr>
              <a:xfrm rot="10800000" flipH="1">
                <a:off x="7712710" y="2866532"/>
                <a:ext cx="144363" cy="493385"/>
              </a:xfrm>
              <a:prstGeom prst="leftBrace">
                <a:avLst>
                  <a:gd name="adj1" fmla="val 51383"/>
                  <a:gd name="adj2" fmla="val 50000"/>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685419">
                  <a:defRPr/>
                </a:pPr>
                <a:endParaRPr lang="en-US" sz="1324">
                  <a:solidFill>
                    <a:srgbClr val="505050"/>
                  </a:solidFill>
                  <a:latin typeface="Segoe UI"/>
                </a:endParaRPr>
              </a:p>
            </p:txBody>
          </p:sp>
        </p:grpSp>
      </p:grpSp>
      <p:grpSp>
        <p:nvGrpSpPr>
          <p:cNvPr id="39" name="IoT">
            <a:extLst>
              <a:ext uri="{FF2B5EF4-FFF2-40B4-BE49-F238E27FC236}">
                <a16:creationId xmlns:a16="http://schemas.microsoft.com/office/drawing/2014/main" id="{7D77C0AF-F903-4B2A-9EA2-90E264AA40EA}"/>
              </a:ext>
            </a:extLst>
          </p:cNvPr>
          <p:cNvGrpSpPr/>
          <p:nvPr/>
        </p:nvGrpSpPr>
        <p:grpSpPr>
          <a:xfrm>
            <a:off x="2527282" y="4614874"/>
            <a:ext cx="6308396" cy="849188"/>
            <a:chOff x="3436883" y="5127960"/>
            <a:chExt cx="8450318" cy="1137519"/>
          </a:xfrm>
        </p:grpSpPr>
        <p:sp>
          <p:nvSpPr>
            <p:cNvPr id="78" name="Rectangle 77"/>
            <p:cNvSpPr/>
            <p:nvPr/>
          </p:nvSpPr>
          <p:spPr bwMode="auto">
            <a:xfrm>
              <a:off x="9119373" y="5127960"/>
              <a:ext cx="1347206" cy="1137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7525" rIns="0" bIns="107525" numCol="1" spcCol="0" rtlCol="0" fromWordArt="0" anchor="t" anchorCtr="0" forceAA="0" compatLnSpc="1">
              <a:prstTxWarp prst="textNoShape">
                <a:avLst/>
              </a:prstTxWarp>
              <a:noAutofit/>
            </a:bodyPr>
            <a:lstStyle/>
            <a:p>
              <a:pPr algn="ctr" defTabSz="685260" fontAlgn="base">
                <a:lnSpc>
                  <a:spcPct val="90000"/>
                </a:lnSpc>
                <a:spcBef>
                  <a:spcPct val="0"/>
                </a:spcBef>
                <a:spcAft>
                  <a:spcPct val="0"/>
                </a:spcAft>
                <a:defRPr/>
              </a:pPr>
              <a:r>
                <a:rPr lang="en-US" sz="1029" kern="0" dirty="0">
                  <a:gradFill>
                    <a:gsLst>
                      <a:gs pos="0">
                        <a:srgbClr val="FFFFFF"/>
                      </a:gs>
                      <a:gs pos="100000">
                        <a:srgbClr val="FFFFFF"/>
                      </a:gs>
                    </a:gsLst>
                    <a:lin ang="5400000" scaled="0"/>
                  </a:gradFill>
                  <a:latin typeface="Segoe UI"/>
                  <a:cs typeface="Segoe UI" pitchFamily="34" charset="0"/>
                </a:rPr>
                <a:t>Analytics</a:t>
              </a:r>
            </a:p>
          </p:txBody>
        </p:sp>
        <p:sp>
          <p:nvSpPr>
            <p:cNvPr id="73" name="Rectangle 72"/>
            <p:cNvSpPr/>
            <p:nvPr/>
          </p:nvSpPr>
          <p:spPr bwMode="auto">
            <a:xfrm>
              <a:off x="3436883" y="5127960"/>
              <a:ext cx="1347206" cy="1137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7525" rIns="0" bIns="107525" numCol="1" spcCol="0" rtlCol="0" fromWordArt="0" anchor="t" anchorCtr="0" forceAA="0" compatLnSpc="1">
              <a:prstTxWarp prst="textNoShape">
                <a:avLst/>
              </a:prstTxWarp>
              <a:noAutofit/>
            </a:bodyPr>
            <a:lstStyle/>
            <a:p>
              <a:pPr algn="ctr" defTabSz="685260" fontAlgn="base">
                <a:lnSpc>
                  <a:spcPct val="90000"/>
                </a:lnSpc>
                <a:spcBef>
                  <a:spcPct val="0"/>
                </a:spcBef>
                <a:spcAft>
                  <a:spcPct val="0"/>
                </a:spcAft>
                <a:defRPr/>
              </a:pPr>
              <a:r>
                <a:rPr lang="en-US" sz="1029" kern="0" dirty="0">
                  <a:gradFill>
                    <a:gsLst>
                      <a:gs pos="0">
                        <a:srgbClr val="FFFFFF"/>
                      </a:gs>
                      <a:gs pos="100000">
                        <a:srgbClr val="FFFFFF"/>
                      </a:gs>
                    </a:gsLst>
                    <a:lin ang="5400000" scaled="0"/>
                  </a:gradFill>
                  <a:latin typeface="Segoe UI"/>
                  <a:cs typeface="Segoe UI" pitchFamily="34" charset="0"/>
                </a:rPr>
                <a:t>Database</a:t>
              </a:r>
            </a:p>
          </p:txBody>
        </p:sp>
        <p:sp>
          <p:nvSpPr>
            <p:cNvPr id="76" name="Rectangle 75"/>
            <p:cNvSpPr/>
            <p:nvPr/>
          </p:nvSpPr>
          <p:spPr bwMode="auto">
            <a:xfrm>
              <a:off x="4857505" y="5127960"/>
              <a:ext cx="1347206" cy="1137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7525" rIns="0" bIns="107525" numCol="1" spcCol="0" rtlCol="0" fromWordArt="0" anchor="t" anchorCtr="0" forceAA="0" compatLnSpc="1">
              <a:prstTxWarp prst="textNoShape">
                <a:avLst/>
              </a:prstTxWarp>
              <a:noAutofit/>
            </a:bodyPr>
            <a:lstStyle/>
            <a:p>
              <a:pPr algn="ctr" defTabSz="685260" fontAlgn="base">
                <a:lnSpc>
                  <a:spcPct val="90000"/>
                </a:lnSpc>
                <a:spcBef>
                  <a:spcPct val="0"/>
                </a:spcBef>
                <a:spcAft>
                  <a:spcPct val="0"/>
                </a:spcAft>
                <a:defRPr/>
              </a:pPr>
              <a:r>
                <a:rPr lang="en-US" sz="1029" kern="0" dirty="0">
                  <a:gradFill>
                    <a:gsLst>
                      <a:gs pos="0">
                        <a:srgbClr val="FFFFFF"/>
                      </a:gs>
                      <a:gs pos="100000">
                        <a:srgbClr val="FFFFFF"/>
                      </a:gs>
                    </a:gsLst>
                    <a:lin ang="5400000" scaled="0"/>
                  </a:gradFill>
                  <a:latin typeface="Segoe UI"/>
                  <a:cs typeface="Segoe UI" pitchFamily="34" charset="0"/>
                </a:rPr>
                <a:t>Storage</a:t>
              </a:r>
            </a:p>
          </p:txBody>
        </p:sp>
        <p:sp>
          <p:nvSpPr>
            <p:cNvPr id="7" name="Rectangle 6"/>
            <p:cNvSpPr/>
            <p:nvPr/>
          </p:nvSpPr>
          <p:spPr bwMode="auto">
            <a:xfrm>
              <a:off x="7698750" y="5127960"/>
              <a:ext cx="1347206" cy="1137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7525" rIns="0" bIns="107525" numCol="1" spcCol="0" rtlCol="0" fromWordArt="0" anchor="t" anchorCtr="0" forceAA="0" compatLnSpc="1">
              <a:prstTxWarp prst="textNoShape">
                <a:avLst/>
              </a:prstTxWarp>
              <a:noAutofit/>
            </a:bodyPr>
            <a:lstStyle/>
            <a:p>
              <a:pPr algn="ctr" defTabSz="685260" fontAlgn="base">
                <a:lnSpc>
                  <a:spcPct val="90000"/>
                </a:lnSpc>
                <a:spcBef>
                  <a:spcPct val="0"/>
                </a:spcBef>
                <a:spcAft>
                  <a:spcPct val="0"/>
                </a:spcAft>
                <a:defRPr/>
              </a:pPr>
              <a:r>
                <a:rPr lang="en-US" sz="1029" kern="0" dirty="0">
                  <a:gradFill>
                    <a:gsLst>
                      <a:gs pos="0">
                        <a:srgbClr val="FFFFFF"/>
                      </a:gs>
                      <a:gs pos="100000">
                        <a:srgbClr val="FFFFFF"/>
                      </a:gs>
                    </a:gsLst>
                    <a:lin ang="5400000" scaled="0"/>
                  </a:gradFill>
                  <a:latin typeface="Segoe UI"/>
                  <a:cs typeface="Segoe UI" pitchFamily="34" charset="0"/>
                </a:rPr>
                <a:t>IoT</a:t>
              </a:r>
            </a:p>
          </p:txBody>
        </p:sp>
        <p:sp>
          <p:nvSpPr>
            <p:cNvPr id="96" name="Rectangle 95"/>
            <p:cNvSpPr/>
            <p:nvPr/>
          </p:nvSpPr>
          <p:spPr bwMode="auto">
            <a:xfrm>
              <a:off x="6278128" y="5127960"/>
              <a:ext cx="1347206" cy="1137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7525" rIns="0" bIns="107525" numCol="1" spcCol="0" rtlCol="0" fromWordArt="0" anchor="t" anchorCtr="0" forceAA="0" compatLnSpc="1">
              <a:prstTxWarp prst="textNoShape">
                <a:avLst/>
              </a:prstTxWarp>
              <a:noAutofit/>
            </a:bodyPr>
            <a:lstStyle/>
            <a:p>
              <a:pPr algn="ctr" defTabSz="685260" fontAlgn="base">
                <a:lnSpc>
                  <a:spcPct val="90000"/>
                </a:lnSpc>
                <a:spcBef>
                  <a:spcPct val="0"/>
                </a:spcBef>
                <a:spcAft>
                  <a:spcPct val="0"/>
                </a:spcAft>
                <a:defRPr/>
              </a:pPr>
              <a:r>
                <a:rPr lang="en-US" sz="1029" kern="0" dirty="0">
                  <a:gradFill>
                    <a:gsLst>
                      <a:gs pos="0">
                        <a:srgbClr val="FFFFFF"/>
                      </a:gs>
                      <a:gs pos="100000">
                        <a:srgbClr val="FFFFFF"/>
                      </a:gs>
                    </a:gsLst>
                    <a:lin ang="5400000" scaled="0"/>
                  </a:gradFill>
                  <a:latin typeface="Segoe UI"/>
                  <a:cs typeface="Segoe UI" pitchFamily="34" charset="0"/>
                </a:rPr>
                <a:t>Security &amp; </a:t>
              </a:r>
              <a:br>
                <a:rPr lang="en-US" sz="1029" kern="0" dirty="0">
                  <a:gradFill>
                    <a:gsLst>
                      <a:gs pos="0">
                        <a:srgbClr val="FFFFFF"/>
                      </a:gs>
                      <a:gs pos="100000">
                        <a:srgbClr val="FFFFFF"/>
                      </a:gs>
                    </a:gsLst>
                    <a:lin ang="5400000" scaled="0"/>
                  </a:gradFill>
                  <a:latin typeface="Segoe UI"/>
                  <a:cs typeface="Segoe UI" pitchFamily="34" charset="0"/>
                </a:rPr>
              </a:br>
              <a:r>
                <a:rPr lang="en-US" sz="1029" kern="0" dirty="0">
                  <a:gradFill>
                    <a:gsLst>
                      <a:gs pos="0">
                        <a:srgbClr val="FFFFFF"/>
                      </a:gs>
                      <a:gs pos="100000">
                        <a:srgbClr val="FFFFFF"/>
                      </a:gs>
                    </a:gsLst>
                    <a:lin ang="5400000" scaled="0"/>
                  </a:gradFill>
                  <a:latin typeface="Segoe UI"/>
                  <a:cs typeface="Segoe UI" pitchFamily="34" charset="0"/>
                </a:rPr>
                <a:t>Access Control</a:t>
              </a:r>
            </a:p>
          </p:txBody>
        </p:sp>
        <p:sp>
          <p:nvSpPr>
            <p:cNvPr id="71" name="Rectangle 70">
              <a:extLst>
                <a:ext uri="{FF2B5EF4-FFF2-40B4-BE49-F238E27FC236}">
                  <a16:creationId xmlns:a16="http://schemas.microsoft.com/office/drawing/2014/main" id="{7FD5E2BC-A87B-4F7C-9EF9-0B3E30EDCC8F}"/>
                </a:ext>
              </a:extLst>
            </p:cNvPr>
            <p:cNvSpPr/>
            <p:nvPr/>
          </p:nvSpPr>
          <p:spPr bwMode="auto">
            <a:xfrm>
              <a:off x="10539995" y="5127960"/>
              <a:ext cx="1347206" cy="1137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7525" rIns="0" bIns="107525" numCol="1" spcCol="0" rtlCol="0" fromWordArt="0" anchor="t" anchorCtr="0" forceAA="0" compatLnSpc="1">
              <a:prstTxWarp prst="textNoShape">
                <a:avLst/>
              </a:prstTxWarp>
              <a:noAutofit/>
            </a:bodyPr>
            <a:lstStyle/>
            <a:p>
              <a:pPr algn="ctr" defTabSz="685260" fontAlgn="base">
                <a:lnSpc>
                  <a:spcPct val="90000"/>
                </a:lnSpc>
                <a:spcBef>
                  <a:spcPct val="0"/>
                </a:spcBef>
                <a:spcAft>
                  <a:spcPct val="0"/>
                </a:spcAft>
                <a:defRPr/>
              </a:pPr>
              <a:r>
                <a:rPr lang="en-US" sz="1029" kern="0" dirty="0">
                  <a:gradFill>
                    <a:gsLst>
                      <a:gs pos="0">
                        <a:srgbClr val="FFFFFF"/>
                      </a:gs>
                      <a:gs pos="100000">
                        <a:srgbClr val="FFFFFF"/>
                      </a:gs>
                    </a:gsLst>
                    <a:lin ang="5400000" scaled="0"/>
                  </a:gradFill>
                  <a:latin typeface="Segoe UI"/>
                  <a:cs typeface="Segoe UI" pitchFamily="34" charset="0"/>
                </a:rPr>
                <a:t>Intelligence</a:t>
              </a:r>
            </a:p>
          </p:txBody>
        </p:sp>
        <p:pic>
          <p:nvPicPr>
            <p:cNvPr id="26" name="Picture 2" descr="Image result for azure cosmos db icon">
              <a:hlinkClick r:id="rId3"/>
              <a:extLst>
                <a:ext uri="{FF2B5EF4-FFF2-40B4-BE49-F238E27FC236}">
                  <a16:creationId xmlns:a16="http://schemas.microsoft.com/office/drawing/2014/main" id="{B4E57D9A-AA17-47D4-935A-F80D2339844A}"/>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3676188" y="5693275"/>
              <a:ext cx="813697" cy="42719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hlinkClick r:id="rId6"/>
              <a:extLst>
                <a:ext uri="{FF2B5EF4-FFF2-40B4-BE49-F238E27FC236}">
                  <a16:creationId xmlns:a16="http://schemas.microsoft.com/office/drawing/2014/main" id="{22D9BFE9-5A8F-4B96-A733-55D9CDA4881B}"/>
                </a:ext>
              </a:extLst>
            </p:cNvPr>
            <p:cNvPicPr>
              <a:picLocks noChangeAspect="1"/>
            </p:cNvPicPr>
            <p:nvPr/>
          </p:nvPicPr>
          <p:blipFill>
            <a:blip r:embed="rId7">
              <a:biLevel thresh="25000"/>
            </a:blip>
            <a:stretch>
              <a:fillRect/>
            </a:stretch>
          </p:blipFill>
          <p:spPr>
            <a:xfrm>
              <a:off x="5286142" y="5693275"/>
              <a:ext cx="489932" cy="424740"/>
            </a:xfrm>
            <a:prstGeom prst="rect">
              <a:avLst/>
            </a:prstGeom>
          </p:spPr>
        </p:pic>
        <p:pic>
          <p:nvPicPr>
            <p:cNvPr id="32" name="Picture 6" descr="Related image">
              <a:hlinkClick r:id="rId8"/>
              <a:extLst>
                <a:ext uri="{FF2B5EF4-FFF2-40B4-BE49-F238E27FC236}">
                  <a16:creationId xmlns:a16="http://schemas.microsoft.com/office/drawing/2014/main" id="{C3312916-C0B8-4839-85BB-62C440F3BAB3}"/>
                </a:ext>
              </a:extLst>
            </p:cNvPr>
            <p:cNvPicPr>
              <a:picLocks noChangeAspect="1" noChangeArrowheads="1"/>
            </p:cNvPicPr>
            <p:nvPr/>
          </p:nvPicPr>
          <p:blipFill rotWithShape="1">
            <a:blip r:embed="rId9" cstate="print">
              <a:biLevel thresh="25000"/>
              <a:extLst>
                <a:ext uri="{28A0092B-C50C-407E-A947-70E740481C1C}">
                  <a14:useLocalDpi xmlns:a14="http://schemas.microsoft.com/office/drawing/2010/main" val="0"/>
                </a:ext>
              </a:extLst>
            </a:blip>
            <a:srcRect t="15849" b="15314"/>
            <a:stretch/>
          </p:blipFill>
          <p:spPr bwMode="auto">
            <a:xfrm>
              <a:off x="10930653" y="5717087"/>
              <a:ext cx="565889" cy="3895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azure stream analytics icon">
              <a:hlinkClick r:id="rId10"/>
              <a:extLst>
                <a:ext uri="{FF2B5EF4-FFF2-40B4-BE49-F238E27FC236}">
                  <a16:creationId xmlns:a16="http://schemas.microsoft.com/office/drawing/2014/main" id="{FF9A9356-9504-45FE-853D-229892799C74}"/>
                </a:ext>
              </a:extLst>
            </p:cNvPr>
            <p:cNvPicPr>
              <a:picLocks noChangeAspect="1" noChangeArrowheads="1"/>
            </p:cNvPicPr>
            <p:nvPr/>
          </p:nvPicPr>
          <p:blipFill rotWithShape="1">
            <a:blip r:embed="rId11" cstate="print">
              <a:biLevel thresh="25000"/>
              <a:extLst>
                <a:ext uri="{28A0092B-C50C-407E-A947-70E740481C1C}">
                  <a14:useLocalDpi xmlns:a14="http://schemas.microsoft.com/office/drawing/2010/main" val="0"/>
                </a:ext>
              </a:extLst>
            </a:blip>
            <a:srcRect t="7228" b="7991"/>
            <a:stretch/>
          </p:blipFill>
          <p:spPr bwMode="auto">
            <a:xfrm>
              <a:off x="9519094" y="5669423"/>
              <a:ext cx="547763" cy="46440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azure IoT icon">
              <a:hlinkClick r:id="rId12"/>
              <a:extLst>
                <a:ext uri="{FF2B5EF4-FFF2-40B4-BE49-F238E27FC236}">
                  <a16:creationId xmlns:a16="http://schemas.microsoft.com/office/drawing/2014/main" id="{DF1903EA-0F53-405C-BD61-E1383F067179}"/>
                </a:ext>
              </a:extLst>
            </p:cNvPr>
            <p:cNvPicPr>
              <a:picLocks noChangeAspect="1" noChangeArrowheads="1"/>
            </p:cNvPicPr>
            <p:nvPr/>
          </p:nvPicPr>
          <p:blipFill rotWithShape="1">
            <a:blip r:embed="rId13" cstate="print">
              <a:biLevel thresh="25000"/>
              <a:extLst>
                <a:ext uri="{28A0092B-C50C-407E-A947-70E740481C1C}">
                  <a14:useLocalDpi xmlns:a14="http://schemas.microsoft.com/office/drawing/2010/main" val="0"/>
                </a:ext>
              </a:extLst>
            </a:blip>
            <a:srcRect l="23028" r="23306"/>
            <a:stretch/>
          </p:blipFill>
          <p:spPr bwMode="auto">
            <a:xfrm>
              <a:off x="8165636" y="5699174"/>
              <a:ext cx="413434" cy="40444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azure active directory icon">
              <a:hlinkClick r:id="rId14"/>
              <a:extLst>
                <a:ext uri="{FF2B5EF4-FFF2-40B4-BE49-F238E27FC236}">
                  <a16:creationId xmlns:a16="http://schemas.microsoft.com/office/drawing/2014/main" id="{AD844650-CF5F-47A0-93CA-0DACD0DD31F6}"/>
                </a:ext>
              </a:extLst>
            </p:cNvPr>
            <p:cNvPicPr>
              <a:picLocks noChangeAspect="1" noChangeArrowheads="1"/>
            </p:cNvPicPr>
            <p:nvPr/>
          </p:nvPicPr>
          <p:blipFill>
            <a:blip r:embed="rId15" cstate="print">
              <a:biLevel thresh="50000"/>
              <a:extLst>
                <a:ext uri="{28A0092B-C50C-407E-A947-70E740481C1C}">
                  <a14:useLocalDpi xmlns:a14="http://schemas.microsoft.com/office/drawing/2010/main" val="0"/>
                </a:ext>
              </a:extLst>
            </a:blip>
            <a:srcRect/>
            <a:stretch>
              <a:fillRect/>
            </a:stretch>
          </p:blipFill>
          <p:spPr bwMode="auto">
            <a:xfrm>
              <a:off x="6725046" y="5727002"/>
              <a:ext cx="453369" cy="4533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Event grid">
            <a:extLst>
              <a:ext uri="{FF2B5EF4-FFF2-40B4-BE49-F238E27FC236}">
                <a16:creationId xmlns:a16="http://schemas.microsoft.com/office/drawing/2014/main" id="{6B94E3BD-A778-42C4-A4D5-AF1BDE4B55BC}"/>
              </a:ext>
            </a:extLst>
          </p:cNvPr>
          <p:cNvGrpSpPr/>
          <p:nvPr/>
        </p:nvGrpSpPr>
        <p:grpSpPr>
          <a:xfrm>
            <a:off x="6562647" y="2614285"/>
            <a:ext cx="2235244" cy="1478621"/>
            <a:chOff x="9093048" y="2389036"/>
            <a:chExt cx="3040518" cy="2011312"/>
          </a:xfrm>
        </p:grpSpPr>
        <p:sp>
          <p:nvSpPr>
            <p:cNvPr id="69" name="Rectangle 68">
              <a:extLst>
                <a:ext uri="{FF2B5EF4-FFF2-40B4-BE49-F238E27FC236}">
                  <a16:creationId xmlns:a16="http://schemas.microsoft.com/office/drawing/2014/main" id="{6D963BC8-95AF-42D7-82C2-432B885989B5}"/>
                </a:ext>
              </a:extLst>
            </p:cNvPr>
            <p:cNvSpPr/>
            <p:nvPr/>
          </p:nvSpPr>
          <p:spPr bwMode="auto">
            <a:xfrm>
              <a:off x="9093048" y="2389036"/>
              <a:ext cx="3040518" cy="6056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605" tIns="109697" rIns="137121" bIns="109697" numCol="1" spcCol="0" rtlCol="0" fromWordArt="0" anchor="ctr" anchorCtr="0" forceAA="0" compatLnSpc="1">
              <a:prstTxWarp prst="textNoShape">
                <a:avLst/>
              </a:prstTxWarp>
              <a:noAutofit/>
            </a:bodyPr>
            <a:lstStyle/>
            <a:p>
              <a:pPr defTabSz="699165" fontAlgn="base">
                <a:lnSpc>
                  <a:spcPct val="90000"/>
                </a:lnSpc>
                <a:spcBef>
                  <a:spcPct val="0"/>
                </a:spcBef>
                <a:spcAft>
                  <a:spcPct val="0"/>
                </a:spcAft>
                <a:defRPr/>
              </a:pPr>
              <a:r>
                <a:rPr lang="en-US" sz="1471" b="1" dirty="0">
                  <a:gradFill>
                    <a:gsLst>
                      <a:gs pos="0">
                        <a:srgbClr val="FFFFFF"/>
                      </a:gs>
                      <a:gs pos="100000">
                        <a:srgbClr val="FFFFFF"/>
                      </a:gs>
                    </a:gsLst>
                    <a:lin ang="5400000" scaled="0"/>
                  </a:gradFill>
                  <a:latin typeface="Segoe UI Semilight"/>
                  <a:ea typeface="Segoe UI" pitchFamily="34" charset="0"/>
                  <a:cs typeface="Segoe UI" pitchFamily="34" charset="0"/>
                </a:rPr>
                <a:t>Event Grid</a:t>
              </a:r>
            </a:p>
          </p:txBody>
        </p:sp>
        <p:sp>
          <p:nvSpPr>
            <p:cNvPr id="70" name="Rectangle 69">
              <a:extLst>
                <a:ext uri="{FF2B5EF4-FFF2-40B4-BE49-F238E27FC236}">
                  <a16:creationId xmlns:a16="http://schemas.microsoft.com/office/drawing/2014/main" id="{992162FA-8CDB-415F-8028-26419B9D6555}"/>
                </a:ext>
              </a:extLst>
            </p:cNvPr>
            <p:cNvSpPr/>
            <p:nvPr/>
          </p:nvSpPr>
          <p:spPr bwMode="auto">
            <a:xfrm>
              <a:off x="9093048" y="2994701"/>
              <a:ext cx="3040518" cy="140564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21" tIns="109697" rIns="137121" bIns="109697" numCol="1" spcCol="0" rtlCol="0" fromWordArt="0" anchor="t" anchorCtr="0" forceAA="0" compatLnSpc="1">
              <a:prstTxWarp prst="textNoShape">
                <a:avLst/>
              </a:prstTxWarp>
              <a:noAutofit/>
            </a:bodyPr>
            <a:lstStyle/>
            <a:p>
              <a:pPr marL="171404" indent="-171404" defTabSz="685607">
                <a:lnSpc>
                  <a:spcPct val="90000"/>
                </a:lnSpc>
                <a:spcAft>
                  <a:spcPts val="441"/>
                </a:spcAft>
                <a:buFont typeface="Arial" panose="020B0604020202020204" pitchFamily="34" charset="0"/>
                <a:buChar char="•"/>
                <a:defRPr/>
              </a:pPr>
              <a:endParaRPr lang="en-US" sz="1176" dirty="0">
                <a:gradFill>
                  <a:gsLst>
                    <a:gs pos="1250">
                      <a:srgbClr val="353535"/>
                    </a:gs>
                    <a:gs pos="100000">
                      <a:srgbClr val="353535"/>
                    </a:gs>
                  </a:gsLst>
                  <a:lin ang="5400000" scaled="0"/>
                </a:gradFill>
                <a:latin typeface="Segoe UI Semilight"/>
                <a:ea typeface="Calibri" panose="020F0502020204030204" pitchFamily="34" charset="0"/>
              </a:endParaRPr>
            </a:p>
          </p:txBody>
        </p:sp>
        <p:pic>
          <p:nvPicPr>
            <p:cNvPr id="1038" name="Picture 14" descr="Image result for azure event grid">
              <a:extLst>
                <a:ext uri="{FF2B5EF4-FFF2-40B4-BE49-F238E27FC236}">
                  <a16:creationId xmlns:a16="http://schemas.microsoft.com/office/drawing/2014/main" id="{4B1EF275-09D5-49D3-AE61-397BF233E678}"/>
                </a:ext>
              </a:extLst>
            </p:cNvPr>
            <p:cNvPicPr>
              <a:picLocks noChangeAspect="1" noChangeArrowheads="1"/>
            </p:cNvPicPr>
            <p:nvPr/>
          </p:nvPicPr>
          <p:blipFill>
            <a:blip r:embed="rId16" cstate="print">
              <a:biLevel thresh="25000"/>
              <a:extLst>
                <a:ext uri="{28A0092B-C50C-407E-A947-70E740481C1C}">
                  <a14:useLocalDpi xmlns:a14="http://schemas.microsoft.com/office/drawing/2010/main" val="0"/>
                </a:ext>
              </a:extLst>
            </a:blip>
            <a:srcRect/>
            <a:stretch>
              <a:fillRect/>
            </a:stretch>
          </p:blipFill>
          <p:spPr bwMode="auto">
            <a:xfrm>
              <a:off x="9188516" y="2520115"/>
              <a:ext cx="656699" cy="3447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Development">
            <a:extLst>
              <a:ext uri="{FF2B5EF4-FFF2-40B4-BE49-F238E27FC236}">
                <a16:creationId xmlns:a16="http://schemas.microsoft.com/office/drawing/2014/main" id="{01C07370-93F9-4248-84DE-5EDFA8FEBCB5}"/>
              </a:ext>
            </a:extLst>
          </p:cNvPr>
          <p:cNvGrpSpPr/>
          <p:nvPr/>
        </p:nvGrpSpPr>
        <p:grpSpPr>
          <a:xfrm>
            <a:off x="343052" y="2021233"/>
            <a:ext cx="1940378" cy="3520669"/>
            <a:chOff x="465758" y="1582329"/>
            <a:chExt cx="2639424" cy="4789034"/>
          </a:xfrm>
        </p:grpSpPr>
        <p:sp>
          <p:nvSpPr>
            <p:cNvPr id="123" name="Rectangle 122"/>
            <p:cNvSpPr/>
            <p:nvPr/>
          </p:nvSpPr>
          <p:spPr bwMode="auto">
            <a:xfrm>
              <a:off x="465758" y="1582329"/>
              <a:ext cx="2639424" cy="4789034"/>
            </a:xfrm>
            <a:prstGeom prst="rect">
              <a:avLst/>
            </a:prstGeom>
            <a:solidFill>
              <a:schemeClr val="bg1"/>
            </a:solidFill>
            <a:ln w="28575">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201638" rIns="134406" bIns="107525" numCol="1" spcCol="0" rtlCol="0" fromWordArt="0" anchor="t" anchorCtr="0" forceAA="0" compatLnSpc="1">
              <a:prstTxWarp prst="textNoShape">
                <a:avLst/>
              </a:prstTxWarp>
              <a:noAutofit/>
            </a:bodyPr>
            <a:lstStyle/>
            <a:p>
              <a:pPr algn="ctr" defTabSz="685260" fontAlgn="base">
                <a:lnSpc>
                  <a:spcPct val="90000"/>
                </a:lnSpc>
                <a:spcBef>
                  <a:spcPct val="0"/>
                </a:spcBef>
                <a:spcAft>
                  <a:spcPct val="0"/>
                </a:spcAft>
                <a:defRPr/>
              </a:pPr>
              <a:r>
                <a:rPr lang="en-US" sz="1471" b="1" dirty="0">
                  <a:gradFill>
                    <a:gsLst>
                      <a:gs pos="0">
                        <a:srgbClr val="353535"/>
                      </a:gs>
                      <a:gs pos="100000">
                        <a:srgbClr val="353535"/>
                      </a:gs>
                    </a:gsLst>
                    <a:lin ang="5400000" scaled="0"/>
                  </a:gradFill>
                  <a:latin typeface="Segoe UI"/>
                  <a:ea typeface="Segoe UI" pitchFamily="34" charset="0"/>
                  <a:cs typeface="Segoe UI" pitchFamily="34" charset="0"/>
                </a:rPr>
                <a:t>Development</a:t>
              </a:r>
            </a:p>
          </p:txBody>
        </p:sp>
        <p:sp>
          <p:nvSpPr>
            <p:cNvPr id="106" name="Rectangle 105"/>
            <p:cNvSpPr/>
            <p:nvPr/>
          </p:nvSpPr>
          <p:spPr bwMode="auto">
            <a:xfrm>
              <a:off x="600126" y="3946199"/>
              <a:ext cx="2367959" cy="7589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4915" tIns="107525" rIns="134406" bIns="107525" numCol="1" spcCol="0" rtlCol="0" fromWordArt="0" anchor="ctr" anchorCtr="0" forceAA="0" compatLnSpc="1">
              <a:prstTxWarp prst="textNoShape">
                <a:avLst/>
              </a:prstTxWarp>
              <a:noAutofit/>
            </a:bodyPr>
            <a:lstStyle/>
            <a:p>
              <a:pPr defTabSz="685260" fontAlgn="base">
                <a:lnSpc>
                  <a:spcPct val="90000"/>
                </a:lnSpc>
                <a:spcBef>
                  <a:spcPct val="0"/>
                </a:spcBef>
                <a:spcAft>
                  <a:spcPct val="0"/>
                </a:spcAft>
                <a:defRPr/>
              </a:pPr>
              <a:r>
                <a:rPr lang="en-US" sz="1175" kern="0">
                  <a:gradFill>
                    <a:gsLst>
                      <a:gs pos="0">
                        <a:srgbClr val="FFFFFF"/>
                      </a:gs>
                      <a:gs pos="100000">
                        <a:srgbClr val="FFFFFF"/>
                      </a:gs>
                    </a:gsLst>
                    <a:lin ang="5400000" scaled="0"/>
                  </a:gradFill>
                  <a:latin typeface="Segoe UI"/>
                  <a:cs typeface="Segoe UI" pitchFamily="34" charset="0"/>
                </a:rPr>
                <a:t>Local development</a:t>
              </a:r>
            </a:p>
          </p:txBody>
        </p:sp>
        <p:sp>
          <p:nvSpPr>
            <p:cNvPr id="104" name="Rectangle 103"/>
            <p:cNvSpPr/>
            <p:nvPr/>
          </p:nvSpPr>
          <p:spPr bwMode="auto">
            <a:xfrm>
              <a:off x="600126" y="4726362"/>
              <a:ext cx="2367959" cy="7589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4915" tIns="107525" rIns="134406" bIns="107525" numCol="1" spcCol="0" rtlCol="0" fromWordArt="0" anchor="ctr" anchorCtr="0" forceAA="0" compatLnSpc="1">
              <a:prstTxWarp prst="textNoShape">
                <a:avLst/>
              </a:prstTxWarp>
              <a:noAutofit/>
            </a:bodyPr>
            <a:lstStyle/>
            <a:p>
              <a:pPr defTabSz="685260" fontAlgn="base">
                <a:lnSpc>
                  <a:spcPct val="90000"/>
                </a:lnSpc>
                <a:spcBef>
                  <a:spcPct val="0"/>
                </a:spcBef>
                <a:spcAft>
                  <a:spcPct val="0"/>
                </a:spcAft>
                <a:defRPr/>
              </a:pPr>
              <a:r>
                <a:rPr lang="en-US" sz="1175" kern="0" dirty="0">
                  <a:gradFill>
                    <a:gsLst>
                      <a:gs pos="0">
                        <a:srgbClr val="FFFFFF"/>
                      </a:gs>
                      <a:gs pos="100000">
                        <a:srgbClr val="FFFFFF"/>
                      </a:gs>
                    </a:gsLst>
                    <a:lin ang="5400000" scaled="0"/>
                  </a:gradFill>
                  <a:latin typeface="Segoe UI"/>
                  <a:cs typeface="Segoe UI" pitchFamily="34" charset="0"/>
                </a:rPr>
                <a:t>Monitoring</a:t>
              </a:r>
            </a:p>
          </p:txBody>
        </p:sp>
        <p:sp>
          <p:nvSpPr>
            <p:cNvPr id="105" name="Rectangle 104"/>
            <p:cNvSpPr/>
            <p:nvPr/>
          </p:nvSpPr>
          <p:spPr bwMode="auto">
            <a:xfrm>
              <a:off x="600126" y="2389033"/>
              <a:ext cx="2370688" cy="75515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4915" tIns="107525" rIns="134406" bIns="107525" numCol="1" spcCol="0" rtlCol="0" fromWordArt="0" anchor="ctr" anchorCtr="0" forceAA="0" compatLnSpc="1">
              <a:prstTxWarp prst="textNoShape">
                <a:avLst/>
              </a:prstTxWarp>
              <a:noAutofit/>
            </a:bodyPr>
            <a:lstStyle/>
            <a:p>
              <a:pPr defTabSz="685260" fontAlgn="base">
                <a:lnSpc>
                  <a:spcPct val="90000"/>
                </a:lnSpc>
                <a:spcBef>
                  <a:spcPct val="0"/>
                </a:spcBef>
                <a:spcAft>
                  <a:spcPct val="0"/>
                </a:spcAft>
                <a:defRPr/>
              </a:pPr>
              <a:r>
                <a:rPr lang="en-US" sz="1175" kern="0">
                  <a:gradFill>
                    <a:gsLst>
                      <a:gs pos="0">
                        <a:srgbClr val="FFFFFF"/>
                      </a:gs>
                      <a:gs pos="100000">
                        <a:srgbClr val="FFFFFF"/>
                      </a:gs>
                    </a:gsLst>
                    <a:lin ang="5400000" scaled="0"/>
                  </a:gradFill>
                  <a:latin typeface="Segoe UI"/>
                  <a:cs typeface="Segoe UI" pitchFamily="34" charset="0"/>
                </a:rPr>
                <a:t>IDE support</a:t>
              </a:r>
            </a:p>
          </p:txBody>
        </p:sp>
        <p:sp>
          <p:nvSpPr>
            <p:cNvPr id="107" name="Rectangle 106"/>
            <p:cNvSpPr/>
            <p:nvPr/>
          </p:nvSpPr>
          <p:spPr bwMode="auto">
            <a:xfrm>
              <a:off x="600126" y="3168448"/>
              <a:ext cx="2367959" cy="7589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4915" tIns="107525" rIns="134406" bIns="107525" numCol="1" spcCol="0" rtlCol="0" fromWordArt="0" anchor="ctr" anchorCtr="0" forceAA="0" compatLnSpc="1">
              <a:prstTxWarp prst="textNoShape">
                <a:avLst/>
              </a:prstTxWarp>
              <a:noAutofit/>
            </a:bodyPr>
            <a:lstStyle/>
            <a:p>
              <a:pPr defTabSz="685260" fontAlgn="base">
                <a:lnSpc>
                  <a:spcPct val="90000"/>
                </a:lnSpc>
                <a:spcBef>
                  <a:spcPct val="0"/>
                </a:spcBef>
                <a:spcAft>
                  <a:spcPct val="0"/>
                </a:spcAft>
                <a:defRPr/>
              </a:pPr>
              <a:r>
                <a:rPr lang="en-US" sz="1175" kern="0" dirty="0">
                  <a:gradFill>
                    <a:gsLst>
                      <a:gs pos="0">
                        <a:srgbClr val="FFFFFF"/>
                      </a:gs>
                      <a:gs pos="100000">
                        <a:srgbClr val="FFFFFF"/>
                      </a:gs>
                    </a:gsLst>
                    <a:lin ang="5400000" scaled="0"/>
                  </a:gradFill>
                  <a:latin typeface="Segoe UI"/>
                  <a:cs typeface="Segoe UI" pitchFamily="34" charset="0"/>
                </a:rPr>
                <a:t>Integrated DevOps</a:t>
              </a:r>
            </a:p>
          </p:txBody>
        </p:sp>
        <p:sp>
          <p:nvSpPr>
            <p:cNvPr id="72" name="Rectangle 71">
              <a:extLst>
                <a:ext uri="{FF2B5EF4-FFF2-40B4-BE49-F238E27FC236}">
                  <a16:creationId xmlns:a16="http://schemas.microsoft.com/office/drawing/2014/main" id="{2E6D62AC-4DD7-48DB-85B1-19777ED47C42}"/>
                </a:ext>
              </a:extLst>
            </p:cNvPr>
            <p:cNvSpPr/>
            <p:nvPr/>
          </p:nvSpPr>
          <p:spPr bwMode="auto">
            <a:xfrm>
              <a:off x="600126" y="5506525"/>
              <a:ext cx="2367959" cy="7589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4915" tIns="107525" rIns="134406" bIns="107525" numCol="1" spcCol="0" rtlCol="0" fromWordArt="0" anchor="ctr" anchorCtr="0" forceAA="0" compatLnSpc="1">
              <a:prstTxWarp prst="textNoShape">
                <a:avLst/>
              </a:prstTxWarp>
              <a:noAutofit/>
            </a:bodyPr>
            <a:lstStyle/>
            <a:p>
              <a:pPr defTabSz="685260" fontAlgn="base">
                <a:lnSpc>
                  <a:spcPct val="90000"/>
                </a:lnSpc>
                <a:spcBef>
                  <a:spcPct val="0"/>
                </a:spcBef>
                <a:spcAft>
                  <a:spcPct val="0"/>
                </a:spcAft>
                <a:defRPr/>
              </a:pPr>
              <a:r>
                <a:rPr lang="en-US" sz="1175" kern="0" dirty="0">
                  <a:gradFill>
                    <a:gsLst>
                      <a:gs pos="0">
                        <a:srgbClr val="FFFFFF"/>
                      </a:gs>
                      <a:gs pos="100000">
                        <a:srgbClr val="FFFFFF"/>
                      </a:gs>
                    </a:gsLst>
                    <a:lin ang="5400000" scaled="0"/>
                  </a:gradFill>
                  <a:latin typeface="Segoe UI"/>
                  <a:cs typeface="Segoe UI" pitchFamily="34" charset="0"/>
                </a:rPr>
                <a:t>Visual Debug History</a:t>
              </a:r>
            </a:p>
          </p:txBody>
        </p:sp>
        <p:sp>
          <p:nvSpPr>
            <p:cNvPr id="67" name="Freeform 33"/>
            <p:cNvSpPr>
              <a:spLocks noEditPoints="1"/>
            </p:cNvSpPr>
            <p:nvPr/>
          </p:nvSpPr>
          <p:spPr bwMode="auto">
            <a:xfrm>
              <a:off x="827890" y="4159770"/>
              <a:ext cx="367950" cy="331812"/>
            </a:xfrm>
            <a:custGeom>
              <a:avLst/>
              <a:gdLst>
                <a:gd name="T0" fmla="*/ 110 w 236"/>
                <a:gd name="T1" fmla="*/ 0 h 204"/>
                <a:gd name="T2" fmla="*/ 110 w 236"/>
                <a:gd name="T3" fmla="*/ 51 h 204"/>
                <a:gd name="T4" fmla="*/ 0 w 236"/>
                <a:gd name="T5" fmla="*/ 51 h 204"/>
                <a:gd name="T6" fmla="*/ 0 w 236"/>
                <a:gd name="T7" fmla="*/ 60 h 204"/>
                <a:gd name="T8" fmla="*/ 0 w 236"/>
                <a:gd name="T9" fmla="*/ 170 h 204"/>
                <a:gd name="T10" fmla="*/ 84 w 236"/>
                <a:gd name="T11" fmla="*/ 170 h 204"/>
                <a:gd name="T12" fmla="*/ 84 w 236"/>
                <a:gd name="T13" fmla="*/ 187 h 204"/>
                <a:gd name="T14" fmla="*/ 51 w 236"/>
                <a:gd name="T15" fmla="*/ 187 h 204"/>
                <a:gd name="T16" fmla="*/ 51 w 236"/>
                <a:gd name="T17" fmla="*/ 204 h 204"/>
                <a:gd name="T18" fmla="*/ 236 w 236"/>
                <a:gd name="T19" fmla="*/ 204 h 204"/>
                <a:gd name="T20" fmla="*/ 236 w 236"/>
                <a:gd name="T21" fmla="*/ 0 h 204"/>
                <a:gd name="T22" fmla="*/ 110 w 236"/>
                <a:gd name="T23" fmla="*/ 0 h 204"/>
                <a:gd name="T24" fmla="*/ 126 w 236"/>
                <a:gd name="T25" fmla="*/ 17 h 204"/>
                <a:gd name="T26" fmla="*/ 219 w 236"/>
                <a:gd name="T27" fmla="*/ 17 h 204"/>
                <a:gd name="T28" fmla="*/ 219 w 236"/>
                <a:gd name="T29" fmla="*/ 68 h 204"/>
                <a:gd name="T30" fmla="*/ 177 w 236"/>
                <a:gd name="T31" fmla="*/ 68 h 204"/>
                <a:gd name="T32" fmla="*/ 177 w 236"/>
                <a:gd name="T33" fmla="*/ 51 h 204"/>
                <a:gd name="T34" fmla="*/ 126 w 236"/>
                <a:gd name="T35" fmla="*/ 51 h 204"/>
                <a:gd name="T36" fmla="*/ 126 w 236"/>
                <a:gd name="T37" fmla="*/ 17 h 204"/>
                <a:gd name="T38" fmla="*/ 177 w 236"/>
                <a:gd name="T39" fmla="*/ 85 h 204"/>
                <a:gd name="T40" fmla="*/ 219 w 236"/>
                <a:gd name="T41" fmla="*/ 85 h 204"/>
                <a:gd name="T42" fmla="*/ 219 w 236"/>
                <a:gd name="T43" fmla="*/ 119 h 204"/>
                <a:gd name="T44" fmla="*/ 177 w 236"/>
                <a:gd name="T45" fmla="*/ 119 h 204"/>
                <a:gd name="T46" fmla="*/ 177 w 236"/>
                <a:gd name="T47" fmla="*/ 85 h 204"/>
                <a:gd name="T48" fmla="*/ 17 w 236"/>
                <a:gd name="T49" fmla="*/ 68 h 204"/>
                <a:gd name="T50" fmla="*/ 160 w 236"/>
                <a:gd name="T51" fmla="*/ 68 h 204"/>
                <a:gd name="T52" fmla="*/ 160 w 236"/>
                <a:gd name="T53" fmla="*/ 153 h 204"/>
                <a:gd name="T54" fmla="*/ 17 w 236"/>
                <a:gd name="T55" fmla="*/ 153 h 204"/>
                <a:gd name="T56" fmla="*/ 17 w 236"/>
                <a:gd name="T57" fmla="*/ 68 h 204"/>
                <a:gd name="T58" fmla="*/ 101 w 236"/>
                <a:gd name="T59" fmla="*/ 187 h 204"/>
                <a:gd name="T60" fmla="*/ 101 w 236"/>
                <a:gd name="T61" fmla="*/ 170 h 204"/>
                <a:gd name="T62" fmla="*/ 177 w 236"/>
                <a:gd name="T63" fmla="*/ 170 h 204"/>
                <a:gd name="T64" fmla="*/ 177 w 236"/>
                <a:gd name="T65" fmla="*/ 136 h 204"/>
                <a:gd name="T66" fmla="*/ 219 w 236"/>
                <a:gd name="T67" fmla="*/ 136 h 204"/>
                <a:gd name="T68" fmla="*/ 219 w 236"/>
                <a:gd name="T69" fmla="*/ 187 h 204"/>
                <a:gd name="T70" fmla="*/ 101 w 236"/>
                <a:gd name="T71" fmla="*/ 187 h 204"/>
                <a:gd name="T72" fmla="*/ 202 w 236"/>
                <a:gd name="T73" fmla="*/ 51 h 204"/>
                <a:gd name="T74" fmla="*/ 185 w 236"/>
                <a:gd name="T75" fmla="*/ 51 h 204"/>
                <a:gd name="T76" fmla="*/ 185 w 236"/>
                <a:gd name="T77" fmla="*/ 34 h 204"/>
                <a:gd name="T78" fmla="*/ 202 w 236"/>
                <a:gd name="T79" fmla="*/ 34 h 204"/>
                <a:gd name="T80" fmla="*/ 202 w 236"/>
                <a:gd name="T81" fmla="*/ 5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04">
                  <a:moveTo>
                    <a:pt x="110" y="0"/>
                  </a:moveTo>
                  <a:lnTo>
                    <a:pt x="110" y="51"/>
                  </a:lnTo>
                  <a:lnTo>
                    <a:pt x="0" y="51"/>
                  </a:lnTo>
                  <a:lnTo>
                    <a:pt x="0" y="60"/>
                  </a:lnTo>
                  <a:lnTo>
                    <a:pt x="0" y="170"/>
                  </a:lnTo>
                  <a:lnTo>
                    <a:pt x="84" y="170"/>
                  </a:lnTo>
                  <a:lnTo>
                    <a:pt x="84" y="187"/>
                  </a:lnTo>
                  <a:lnTo>
                    <a:pt x="51" y="187"/>
                  </a:lnTo>
                  <a:lnTo>
                    <a:pt x="51" y="204"/>
                  </a:lnTo>
                  <a:lnTo>
                    <a:pt x="236" y="204"/>
                  </a:lnTo>
                  <a:lnTo>
                    <a:pt x="236" y="0"/>
                  </a:lnTo>
                  <a:lnTo>
                    <a:pt x="110" y="0"/>
                  </a:lnTo>
                  <a:close/>
                  <a:moveTo>
                    <a:pt x="126" y="17"/>
                  </a:moveTo>
                  <a:lnTo>
                    <a:pt x="219" y="17"/>
                  </a:lnTo>
                  <a:lnTo>
                    <a:pt x="219" y="68"/>
                  </a:lnTo>
                  <a:lnTo>
                    <a:pt x="177" y="68"/>
                  </a:lnTo>
                  <a:lnTo>
                    <a:pt x="177" y="51"/>
                  </a:lnTo>
                  <a:lnTo>
                    <a:pt x="126" y="51"/>
                  </a:lnTo>
                  <a:lnTo>
                    <a:pt x="126" y="17"/>
                  </a:lnTo>
                  <a:close/>
                  <a:moveTo>
                    <a:pt x="177" y="85"/>
                  </a:moveTo>
                  <a:lnTo>
                    <a:pt x="219" y="85"/>
                  </a:lnTo>
                  <a:lnTo>
                    <a:pt x="219" y="119"/>
                  </a:lnTo>
                  <a:lnTo>
                    <a:pt x="177" y="119"/>
                  </a:lnTo>
                  <a:lnTo>
                    <a:pt x="177" y="85"/>
                  </a:lnTo>
                  <a:close/>
                  <a:moveTo>
                    <a:pt x="17" y="68"/>
                  </a:moveTo>
                  <a:lnTo>
                    <a:pt x="160" y="68"/>
                  </a:lnTo>
                  <a:lnTo>
                    <a:pt x="160" y="153"/>
                  </a:lnTo>
                  <a:lnTo>
                    <a:pt x="17" y="153"/>
                  </a:lnTo>
                  <a:lnTo>
                    <a:pt x="17" y="68"/>
                  </a:lnTo>
                  <a:close/>
                  <a:moveTo>
                    <a:pt x="101" y="187"/>
                  </a:moveTo>
                  <a:lnTo>
                    <a:pt x="101" y="170"/>
                  </a:lnTo>
                  <a:lnTo>
                    <a:pt x="177" y="170"/>
                  </a:lnTo>
                  <a:lnTo>
                    <a:pt x="177" y="136"/>
                  </a:lnTo>
                  <a:lnTo>
                    <a:pt x="219" y="136"/>
                  </a:lnTo>
                  <a:lnTo>
                    <a:pt x="219" y="187"/>
                  </a:lnTo>
                  <a:lnTo>
                    <a:pt x="101" y="187"/>
                  </a:lnTo>
                  <a:close/>
                  <a:moveTo>
                    <a:pt x="202" y="51"/>
                  </a:moveTo>
                  <a:lnTo>
                    <a:pt x="185" y="51"/>
                  </a:lnTo>
                  <a:lnTo>
                    <a:pt x="185" y="34"/>
                  </a:lnTo>
                  <a:lnTo>
                    <a:pt x="202" y="34"/>
                  </a:lnTo>
                  <a:lnTo>
                    <a:pt x="202" y="51"/>
                  </a:lnTo>
                  <a:close/>
                </a:path>
              </a:pathLst>
            </a:custGeom>
            <a:solidFill>
              <a:schemeClr val="bg1"/>
            </a:solidFill>
            <a:ln>
              <a:noFill/>
            </a:ln>
          </p:spPr>
          <p:txBody>
            <a:bodyPr vert="horz" wrap="square" lIns="67203" tIns="33601" rIns="67203" bIns="33601" numCol="1" anchor="t" anchorCtr="0" compatLnSpc="1">
              <a:prstTxWarp prst="textNoShape">
                <a:avLst/>
              </a:prstTxWarp>
            </a:bodyPr>
            <a:lstStyle/>
            <a:p>
              <a:pPr defTabSz="685419">
                <a:defRPr/>
              </a:pPr>
              <a:endParaRPr lang="en-US" sz="1324" dirty="0">
                <a:solidFill>
                  <a:srgbClr val="505050"/>
                </a:solidFill>
                <a:latin typeface="Segoe UI"/>
              </a:endParaRPr>
            </a:p>
          </p:txBody>
        </p:sp>
        <p:sp>
          <p:nvSpPr>
            <p:cNvPr id="117" name="Freeform 41"/>
            <p:cNvSpPr>
              <a:spLocks noEditPoints="1"/>
            </p:cNvSpPr>
            <p:nvPr/>
          </p:nvSpPr>
          <p:spPr bwMode="auto">
            <a:xfrm>
              <a:off x="805385" y="4880352"/>
              <a:ext cx="412961" cy="441433"/>
            </a:xfrm>
            <a:custGeom>
              <a:avLst/>
              <a:gdLst>
                <a:gd name="T0" fmla="*/ 56 w 104"/>
                <a:gd name="T1" fmla="*/ 104 h 104"/>
                <a:gd name="T2" fmla="*/ 56 w 104"/>
                <a:gd name="T3" fmla="*/ 88 h 104"/>
                <a:gd name="T4" fmla="*/ 88 w 104"/>
                <a:gd name="T5" fmla="*/ 56 h 104"/>
                <a:gd name="T6" fmla="*/ 104 w 104"/>
                <a:gd name="T7" fmla="*/ 56 h 104"/>
                <a:gd name="T8" fmla="*/ 104 w 104"/>
                <a:gd name="T9" fmla="*/ 48 h 104"/>
                <a:gd name="T10" fmla="*/ 88 w 104"/>
                <a:gd name="T11" fmla="*/ 48 h 104"/>
                <a:gd name="T12" fmla="*/ 56 w 104"/>
                <a:gd name="T13" fmla="*/ 16 h 104"/>
                <a:gd name="T14" fmla="*/ 56 w 104"/>
                <a:gd name="T15" fmla="*/ 0 h 104"/>
                <a:gd name="T16" fmla="*/ 48 w 104"/>
                <a:gd name="T17" fmla="*/ 0 h 104"/>
                <a:gd name="T18" fmla="*/ 48 w 104"/>
                <a:gd name="T19" fmla="*/ 16 h 104"/>
                <a:gd name="T20" fmla="*/ 16 w 104"/>
                <a:gd name="T21" fmla="*/ 48 h 104"/>
                <a:gd name="T22" fmla="*/ 0 w 104"/>
                <a:gd name="T23" fmla="*/ 48 h 104"/>
                <a:gd name="T24" fmla="*/ 0 w 104"/>
                <a:gd name="T25" fmla="*/ 56 h 104"/>
                <a:gd name="T26" fmla="*/ 16 w 104"/>
                <a:gd name="T27" fmla="*/ 56 h 104"/>
                <a:gd name="T28" fmla="*/ 48 w 104"/>
                <a:gd name="T29" fmla="*/ 88 h 104"/>
                <a:gd name="T30" fmla="*/ 48 w 104"/>
                <a:gd name="T31" fmla="*/ 104 h 104"/>
                <a:gd name="T32" fmla="*/ 56 w 104"/>
                <a:gd name="T33" fmla="*/ 104 h 104"/>
                <a:gd name="T34" fmla="*/ 24 w 104"/>
                <a:gd name="T35" fmla="*/ 52 h 104"/>
                <a:gd name="T36" fmla="*/ 52 w 104"/>
                <a:gd name="T37" fmla="*/ 24 h 104"/>
                <a:gd name="T38" fmla="*/ 80 w 104"/>
                <a:gd name="T39" fmla="*/ 52 h 104"/>
                <a:gd name="T40" fmla="*/ 52 w 104"/>
                <a:gd name="T41" fmla="*/ 80 h 104"/>
                <a:gd name="T42" fmla="*/ 24 w 104"/>
                <a:gd name="T43" fmla="*/ 52 h 104"/>
                <a:gd name="T44" fmla="*/ 68 w 104"/>
                <a:gd name="T45" fmla="*/ 52 h 104"/>
                <a:gd name="T46" fmla="*/ 52 w 104"/>
                <a:gd name="T47" fmla="*/ 36 h 104"/>
                <a:gd name="T48" fmla="*/ 36 w 104"/>
                <a:gd name="T49" fmla="*/ 52 h 104"/>
                <a:gd name="T50" fmla="*/ 52 w 104"/>
                <a:gd name="T51" fmla="*/ 68 h 104"/>
                <a:gd name="T52" fmla="*/ 68 w 104"/>
                <a:gd name="T53" fmla="*/ 52 h 104"/>
                <a:gd name="T54" fmla="*/ 44 w 104"/>
                <a:gd name="T55" fmla="*/ 52 h 104"/>
                <a:gd name="T56" fmla="*/ 52 w 104"/>
                <a:gd name="T57" fmla="*/ 44 h 104"/>
                <a:gd name="T58" fmla="*/ 60 w 104"/>
                <a:gd name="T59" fmla="*/ 52 h 104"/>
                <a:gd name="T60" fmla="*/ 52 w 104"/>
                <a:gd name="T61" fmla="*/ 60 h 104"/>
                <a:gd name="T62" fmla="*/ 44 w 104"/>
                <a:gd name="T63"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4" h="104">
                  <a:moveTo>
                    <a:pt x="56" y="104"/>
                  </a:moveTo>
                  <a:cubicBezTo>
                    <a:pt x="56" y="88"/>
                    <a:pt x="56" y="88"/>
                    <a:pt x="56" y="88"/>
                  </a:cubicBezTo>
                  <a:cubicBezTo>
                    <a:pt x="73" y="86"/>
                    <a:pt x="86" y="73"/>
                    <a:pt x="88" y="56"/>
                  </a:cubicBezTo>
                  <a:cubicBezTo>
                    <a:pt x="104" y="56"/>
                    <a:pt x="104" y="56"/>
                    <a:pt x="104" y="56"/>
                  </a:cubicBezTo>
                  <a:cubicBezTo>
                    <a:pt x="104" y="48"/>
                    <a:pt x="104" y="48"/>
                    <a:pt x="104" y="48"/>
                  </a:cubicBezTo>
                  <a:cubicBezTo>
                    <a:pt x="88" y="48"/>
                    <a:pt x="88" y="48"/>
                    <a:pt x="88" y="48"/>
                  </a:cubicBezTo>
                  <a:cubicBezTo>
                    <a:pt x="86" y="31"/>
                    <a:pt x="73" y="18"/>
                    <a:pt x="56" y="16"/>
                  </a:cubicBezTo>
                  <a:cubicBezTo>
                    <a:pt x="56" y="0"/>
                    <a:pt x="56" y="0"/>
                    <a:pt x="56" y="0"/>
                  </a:cubicBezTo>
                  <a:cubicBezTo>
                    <a:pt x="48" y="0"/>
                    <a:pt x="48" y="0"/>
                    <a:pt x="48" y="0"/>
                  </a:cubicBezTo>
                  <a:cubicBezTo>
                    <a:pt x="48" y="16"/>
                    <a:pt x="48" y="16"/>
                    <a:pt x="48" y="16"/>
                  </a:cubicBezTo>
                  <a:cubicBezTo>
                    <a:pt x="31" y="18"/>
                    <a:pt x="18" y="31"/>
                    <a:pt x="16" y="48"/>
                  </a:cubicBezTo>
                  <a:cubicBezTo>
                    <a:pt x="0" y="48"/>
                    <a:pt x="0" y="48"/>
                    <a:pt x="0" y="48"/>
                  </a:cubicBezTo>
                  <a:cubicBezTo>
                    <a:pt x="0" y="56"/>
                    <a:pt x="0" y="56"/>
                    <a:pt x="0" y="56"/>
                  </a:cubicBezTo>
                  <a:cubicBezTo>
                    <a:pt x="16" y="56"/>
                    <a:pt x="16" y="56"/>
                    <a:pt x="16" y="56"/>
                  </a:cubicBezTo>
                  <a:cubicBezTo>
                    <a:pt x="18" y="73"/>
                    <a:pt x="31" y="86"/>
                    <a:pt x="48" y="88"/>
                  </a:cubicBezTo>
                  <a:cubicBezTo>
                    <a:pt x="48" y="104"/>
                    <a:pt x="48" y="104"/>
                    <a:pt x="48" y="104"/>
                  </a:cubicBezTo>
                  <a:lnTo>
                    <a:pt x="56" y="104"/>
                  </a:lnTo>
                  <a:close/>
                  <a:moveTo>
                    <a:pt x="24" y="52"/>
                  </a:moveTo>
                  <a:cubicBezTo>
                    <a:pt x="24" y="37"/>
                    <a:pt x="37" y="24"/>
                    <a:pt x="52" y="24"/>
                  </a:cubicBezTo>
                  <a:cubicBezTo>
                    <a:pt x="67" y="24"/>
                    <a:pt x="80" y="37"/>
                    <a:pt x="80" y="52"/>
                  </a:cubicBezTo>
                  <a:cubicBezTo>
                    <a:pt x="80" y="67"/>
                    <a:pt x="67" y="80"/>
                    <a:pt x="52" y="80"/>
                  </a:cubicBezTo>
                  <a:cubicBezTo>
                    <a:pt x="37" y="80"/>
                    <a:pt x="24" y="67"/>
                    <a:pt x="24" y="52"/>
                  </a:cubicBezTo>
                  <a:close/>
                  <a:moveTo>
                    <a:pt x="68" y="52"/>
                  </a:moveTo>
                  <a:cubicBezTo>
                    <a:pt x="68" y="43"/>
                    <a:pt x="61" y="36"/>
                    <a:pt x="52" y="36"/>
                  </a:cubicBezTo>
                  <a:cubicBezTo>
                    <a:pt x="43" y="36"/>
                    <a:pt x="36" y="43"/>
                    <a:pt x="36" y="52"/>
                  </a:cubicBezTo>
                  <a:cubicBezTo>
                    <a:pt x="36" y="61"/>
                    <a:pt x="43" y="68"/>
                    <a:pt x="52" y="68"/>
                  </a:cubicBezTo>
                  <a:cubicBezTo>
                    <a:pt x="61" y="68"/>
                    <a:pt x="68" y="61"/>
                    <a:pt x="68" y="52"/>
                  </a:cubicBezTo>
                  <a:close/>
                  <a:moveTo>
                    <a:pt x="44" y="52"/>
                  </a:moveTo>
                  <a:cubicBezTo>
                    <a:pt x="44" y="48"/>
                    <a:pt x="48" y="44"/>
                    <a:pt x="52" y="44"/>
                  </a:cubicBezTo>
                  <a:cubicBezTo>
                    <a:pt x="56" y="44"/>
                    <a:pt x="60" y="48"/>
                    <a:pt x="60" y="52"/>
                  </a:cubicBezTo>
                  <a:cubicBezTo>
                    <a:pt x="60" y="56"/>
                    <a:pt x="56" y="60"/>
                    <a:pt x="52" y="60"/>
                  </a:cubicBezTo>
                  <a:cubicBezTo>
                    <a:pt x="48" y="60"/>
                    <a:pt x="44" y="56"/>
                    <a:pt x="44" y="52"/>
                  </a:cubicBezTo>
                  <a:close/>
                </a:path>
              </a:pathLst>
            </a:custGeom>
            <a:solidFill>
              <a:schemeClr val="bg1"/>
            </a:solidFill>
            <a:ln>
              <a:noFill/>
            </a:ln>
          </p:spPr>
          <p:txBody>
            <a:bodyPr vert="horz" wrap="square" lIns="67203" tIns="33601" rIns="67203" bIns="33601" numCol="1" anchor="t" anchorCtr="0" compatLnSpc="1">
              <a:prstTxWarp prst="textNoShape">
                <a:avLst/>
              </a:prstTxWarp>
            </a:bodyPr>
            <a:lstStyle/>
            <a:p>
              <a:pPr defTabSz="685419">
                <a:defRPr/>
              </a:pPr>
              <a:endParaRPr lang="en-US" sz="1324">
                <a:solidFill>
                  <a:srgbClr val="505050"/>
                </a:solidFill>
                <a:latin typeface="Segoe UI"/>
              </a:endParaRPr>
            </a:p>
          </p:txBody>
        </p:sp>
        <p:pic>
          <p:nvPicPr>
            <p:cNvPr id="119" name="Picture 118"/>
            <p:cNvPicPr>
              <a:picLocks noChangeAspect="1"/>
            </p:cNvPicPr>
            <p:nvPr/>
          </p:nvPicPr>
          <p:blipFill rotWithShape="1">
            <a:blip r:embed="rId17"/>
            <a:srcRect t="24612" b="31602"/>
            <a:stretch/>
          </p:blipFill>
          <p:spPr>
            <a:xfrm>
              <a:off x="548944" y="2579670"/>
              <a:ext cx="925843" cy="373884"/>
            </a:xfrm>
            <a:prstGeom prst="rect">
              <a:avLst/>
            </a:prstGeom>
          </p:spPr>
        </p:pic>
        <p:sp>
          <p:nvSpPr>
            <p:cNvPr id="57" name="arrow_5">
              <a:extLst>
                <a:ext uri="{FF2B5EF4-FFF2-40B4-BE49-F238E27FC236}">
                  <a16:creationId xmlns:a16="http://schemas.microsoft.com/office/drawing/2014/main" id="{8C45ED02-1047-45CD-93DC-750BEE10041C}"/>
                </a:ext>
              </a:extLst>
            </p:cNvPr>
            <p:cNvSpPr>
              <a:spLocks noChangeAspect="1" noEditPoints="1"/>
            </p:cNvSpPr>
            <p:nvPr/>
          </p:nvSpPr>
          <p:spPr bwMode="auto">
            <a:xfrm>
              <a:off x="829720" y="3362315"/>
              <a:ext cx="364291" cy="365760"/>
            </a:xfrm>
            <a:custGeom>
              <a:avLst/>
              <a:gdLst>
                <a:gd name="T0" fmla="*/ 102 w 248"/>
                <a:gd name="T1" fmla="*/ 0 h 249"/>
                <a:gd name="T2" fmla="*/ 176 w 248"/>
                <a:gd name="T3" fmla="*/ 73 h 249"/>
                <a:gd name="T4" fmla="*/ 102 w 248"/>
                <a:gd name="T5" fmla="*/ 147 h 249"/>
                <a:gd name="T6" fmla="*/ 176 w 248"/>
                <a:gd name="T7" fmla="*/ 73 h 249"/>
                <a:gd name="T8" fmla="*/ 0 w 248"/>
                <a:gd name="T9" fmla="*/ 73 h 249"/>
                <a:gd name="T10" fmla="*/ 146 w 248"/>
                <a:gd name="T11" fmla="*/ 103 h 249"/>
                <a:gd name="T12" fmla="*/ 72 w 248"/>
                <a:gd name="T13" fmla="*/ 176 h 249"/>
                <a:gd name="T14" fmla="*/ 146 w 248"/>
                <a:gd name="T15" fmla="*/ 249 h 249"/>
                <a:gd name="T16" fmla="*/ 72 w 248"/>
                <a:gd name="T17" fmla="*/ 176 h 249"/>
                <a:gd name="T18" fmla="*/ 248 w 248"/>
                <a:gd name="T19" fmla="*/ 17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249">
                  <a:moveTo>
                    <a:pt x="102" y="0"/>
                  </a:moveTo>
                  <a:lnTo>
                    <a:pt x="176" y="73"/>
                  </a:lnTo>
                  <a:lnTo>
                    <a:pt x="102" y="147"/>
                  </a:lnTo>
                  <a:moveTo>
                    <a:pt x="176" y="73"/>
                  </a:moveTo>
                  <a:lnTo>
                    <a:pt x="0" y="73"/>
                  </a:lnTo>
                  <a:moveTo>
                    <a:pt x="146" y="103"/>
                  </a:moveTo>
                  <a:lnTo>
                    <a:pt x="72" y="176"/>
                  </a:lnTo>
                  <a:lnTo>
                    <a:pt x="146" y="249"/>
                  </a:lnTo>
                  <a:moveTo>
                    <a:pt x="72" y="176"/>
                  </a:moveTo>
                  <a:lnTo>
                    <a:pt x="248" y="176"/>
                  </a:lnTo>
                </a:path>
              </a:pathLst>
            </a:custGeom>
            <a:noFill/>
            <a:ln w="28575" cap="sq">
              <a:solidFill>
                <a:schemeClr val="bg1"/>
              </a:solidFill>
              <a:prstDash val="solid"/>
              <a:miter lim="800000"/>
              <a:headEnd/>
              <a:tailEnd/>
            </a:ln>
            <a:extLst/>
          </p:spPr>
          <p:txBody>
            <a:bodyPr vert="horz" wrap="square" lIns="67222" tIns="33611" rIns="67222" bIns="33611" numCol="1" anchor="t" anchorCtr="0" compatLnSpc="1">
              <a:prstTxWarp prst="textNoShape">
                <a:avLst/>
              </a:prstTxWarp>
            </a:bodyPr>
            <a:lstStyle/>
            <a:p>
              <a:pPr defTabSz="685845">
                <a:defRPr/>
              </a:pPr>
              <a:endParaRPr lang="en-US" sz="662" dirty="0">
                <a:gradFill>
                  <a:gsLst>
                    <a:gs pos="0">
                      <a:srgbClr val="505050"/>
                    </a:gs>
                    <a:gs pos="100000">
                      <a:srgbClr val="505050"/>
                    </a:gs>
                  </a:gsLst>
                  <a:lin ang="5400000" scaled="1"/>
                </a:gradFill>
                <a:latin typeface="Segoe UI Semilight"/>
              </a:endParaRPr>
            </a:p>
          </p:txBody>
        </p:sp>
        <p:sp>
          <p:nvSpPr>
            <p:cNvPr id="75" name="Eye">
              <a:extLst>
                <a:ext uri="{FF2B5EF4-FFF2-40B4-BE49-F238E27FC236}">
                  <a16:creationId xmlns:a16="http://schemas.microsoft.com/office/drawing/2014/main" id="{A345FAC2-D06D-47B9-A9D6-D14DFA1C23B7}"/>
                </a:ext>
              </a:extLst>
            </p:cNvPr>
            <p:cNvSpPr>
              <a:spLocks noChangeAspect="1" noEditPoints="1"/>
            </p:cNvSpPr>
            <p:nvPr/>
          </p:nvSpPr>
          <p:spPr bwMode="auto">
            <a:xfrm>
              <a:off x="806125" y="5787804"/>
              <a:ext cx="411480" cy="227186"/>
            </a:xfrm>
            <a:custGeom>
              <a:avLst/>
              <a:gdLst>
                <a:gd name="T0" fmla="*/ 3 w 346"/>
                <a:gd name="T1" fmla="*/ 91 h 190"/>
                <a:gd name="T2" fmla="*/ 173 w 346"/>
                <a:gd name="T3" fmla="*/ 0 h 190"/>
                <a:gd name="T4" fmla="*/ 346 w 346"/>
                <a:gd name="T5" fmla="*/ 95 h 190"/>
                <a:gd name="T6" fmla="*/ 173 w 346"/>
                <a:gd name="T7" fmla="*/ 190 h 190"/>
                <a:gd name="T8" fmla="*/ 6 w 346"/>
                <a:gd name="T9" fmla="*/ 102 h 190"/>
                <a:gd name="T10" fmla="*/ 0 w 346"/>
                <a:gd name="T11" fmla="*/ 95 h 190"/>
                <a:gd name="T12" fmla="*/ 3 w 346"/>
                <a:gd name="T13" fmla="*/ 91 h 190"/>
                <a:gd name="T14" fmla="*/ 173 w 346"/>
                <a:gd name="T15" fmla="*/ 0 h 190"/>
                <a:gd name="T16" fmla="*/ 73 w 346"/>
                <a:gd name="T17" fmla="*/ 95 h 190"/>
                <a:gd name="T18" fmla="*/ 173 w 346"/>
                <a:gd name="T19" fmla="*/ 190 h 190"/>
                <a:gd name="T20" fmla="*/ 273 w 346"/>
                <a:gd name="T21" fmla="*/ 95 h 190"/>
                <a:gd name="T22" fmla="*/ 173 w 346"/>
                <a:gd name="T23" fmla="*/ 0 h 190"/>
                <a:gd name="T24" fmla="*/ 173 w 346"/>
                <a:gd name="T25" fmla="*/ 56 h 190"/>
                <a:gd name="T26" fmla="*/ 134 w 346"/>
                <a:gd name="T27" fmla="*/ 95 h 190"/>
                <a:gd name="T28" fmla="*/ 173 w 346"/>
                <a:gd name="T29" fmla="*/ 135 h 190"/>
                <a:gd name="T30" fmla="*/ 213 w 346"/>
                <a:gd name="T31" fmla="*/ 95 h 190"/>
                <a:gd name="T32" fmla="*/ 173 w 346"/>
                <a:gd name="T33" fmla="*/ 5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6" h="190">
                  <a:moveTo>
                    <a:pt x="3" y="91"/>
                  </a:moveTo>
                  <a:cubicBezTo>
                    <a:pt x="17" y="73"/>
                    <a:pt x="77" y="0"/>
                    <a:pt x="173" y="0"/>
                  </a:cubicBezTo>
                  <a:cubicBezTo>
                    <a:pt x="283" y="0"/>
                    <a:pt x="346" y="95"/>
                    <a:pt x="346" y="95"/>
                  </a:cubicBezTo>
                  <a:cubicBezTo>
                    <a:pt x="346" y="95"/>
                    <a:pt x="283" y="190"/>
                    <a:pt x="173" y="190"/>
                  </a:cubicBezTo>
                  <a:cubicBezTo>
                    <a:pt x="82" y="190"/>
                    <a:pt x="23" y="125"/>
                    <a:pt x="6" y="102"/>
                  </a:cubicBezTo>
                  <a:cubicBezTo>
                    <a:pt x="2" y="98"/>
                    <a:pt x="0" y="95"/>
                    <a:pt x="0" y="95"/>
                  </a:cubicBezTo>
                  <a:cubicBezTo>
                    <a:pt x="0" y="95"/>
                    <a:pt x="1" y="94"/>
                    <a:pt x="3" y="91"/>
                  </a:cubicBezTo>
                  <a:close/>
                  <a:moveTo>
                    <a:pt x="173" y="0"/>
                  </a:moveTo>
                  <a:cubicBezTo>
                    <a:pt x="118" y="0"/>
                    <a:pt x="73" y="42"/>
                    <a:pt x="73" y="95"/>
                  </a:cubicBezTo>
                  <a:cubicBezTo>
                    <a:pt x="73" y="148"/>
                    <a:pt x="118" y="190"/>
                    <a:pt x="173" y="190"/>
                  </a:cubicBezTo>
                  <a:cubicBezTo>
                    <a:pt x="228" y="190"/>
                    <a:pt x="273" y="148"/>
                    <a:pt x="273" y="95"/>
                  </a:cubicBezTo>
                  <a:cubicBezTo>
                    <a:pt x="273" y="42"/>
                    <a:pt x="228" y="0"/>
                    <a:pt x="173" y="0"/>
                  </a:cubicBezTo>
                  <a:close/>
                  <a:moveTo>
                    <a:pt x="173" y="56"/>
                  </a:moveTo>
                  <a:cubicBezTo>
                    <a:pt x="151" y="56"/>
                    <a:pt x="134" y="73"/>
                    <a:pt x="134" y="95"/>
                  </a:cubicBezTo>
                  <a:cubicBezTo>
                    <a:pt x="134" y="117"/>
                    <a:pt x="151" y="135"/>
                    <a:pt x="173" y="135"/>
                  </a:cubicBezTo>
                  <a:cubicBezTo>
                    <a:pt x="195" y="135"/>
                    <a:pt x="213" y="117"/>
                    <a:pt x="213" y="95"/>
                  </a:cubicBezTo>
                  <a:cubicBezTo>
                    <a:pt x="213" y="73"/>
                    <a:pt x="195" y="56"/>
                    <a:pt x="173" y="56"/>
                  </a:cubicBezTo>
                  <a:close/>
                </a:path>
              </a:pathLst>
            </a:custGeom>
            <a:noFill/>
            <a:ln w="285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22" tIns="33611" rIns="67222" bIns="33611" numCol="1" anchor="t" anchorCtr="0" compatLnSpc="1">
              <a:prstTxWarp prst="textNoShape">
                <a:avLst/>
              </a:prstTxWarp>
            </a:bodyPr>
            <a:lstStyle/>
            <a:p>
              <a:pPr defTabSz="685845">
                <a:defRPr/>
              </a:pPr>
              <a:endParaRPr lang="en-US" sz="662">
                <a:gradFill>
                  <a:gsLst>
                    <a:gs pos="0">
                      <a:srgbClr val="505050"/>
                    </a:gs>
                    <a:gs pos="100000">
                      <a:srgbClr val="505050"/>
                    </a:gs>
                  </a:gsLst>
                  <a:lin ang="5400000" scaled="1"/>
                </a:gradFill>
                <a:latin typeface="Segoe UI Semilight"/>
              </a:endParaRPr>
            </a:p>
          </p:txBody>
        </p:sp>
      </p:grpSp>
      <p:grpSp>
        <p:nvGrpSpPr>
          <p:cNvPr id="54" name="Group 53">
            <a:extLst>
              <a:ext uri="{FF2B5EF4-FFF2-40B4-BE49-F238E27FC236}">
                <a16:creationId xmlns:a16="http://schemas.microsoft.com/office/drawing/2014/main" id="{906EDC10-7350-430F-B617-09FAB4033904}"/>
              </a:ext>
            </a:extLst>
          </p:cNvPr>
          <p:cNvGrpSpPr/>
          <p:nvPr/>
        </p:nvGrpSpPr>
        <p:grpSpPr>
          <a:xfrm>
            <a:off x="2594402" y="3090063"/>
            <a:ext cx="2021628" cy="288389"/>
            <a:chOff x="4530285" y="2523547"/>
            <a:chExt cx="2750334" cy="392340"/>
          </a:xfrm>
        </p:grpSpPr>
        <p:sp>
          <p:nvSpPr>
            <p:cNvPr id="68" name="Content Placeholder 2">
              <a:extLst>
                <a:ext uri="{FF2B5EF4-FFF2-40B4-BE49-F238E27FC236}">
                  <a16:creationId xmlns:a16="http://schemas.microsoft.com/office/drawing/2014/main" id="{51B82445-EED6-4976-99DB-DCA83C57374B}"/>
                </a:ext>
              </a:extLst>
            </p:cNvPr>
            <p:cNvSpPr txBox="1">
              <a:spLocks/>
            </p:cNvSpPr>
            <p:nvPr/>
          </p:nvSpPr>
          <p:spPr>
            <a:xfrm>
              <a:off x="4675958" y="2523547"/>
              <a:ext cx="2604661" cy="392340"/>
            </a:xfrm>
            <a:prstGeom prst="rect">
              <a:avLst/>
            </a:prstGeom>
          </p:spPr>
          <p:txBody>
            <a:bodyPr vert="horz" wrap="square" lIns="107525" tIns="67203" rIns="107525" bIns="67203"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450">
                <a:spcBef>
                  <a:spcPts val="441"/>
                </a:spcBef>
                <a:buNone/>
                <a:defRPr/>
              </a:pPr>
              <a:r>
                <a:rPr lang="en-US" sz="1102" dirty="0">
                  <a:gradFill>
                    <a:gsLst>
                      <a:gs pos="87500">
                        <a:srgbClr val="353535"/>
                      </a:gs>
                      <a:gs pos="76000">
                        <a:srgbClr val="353535"/>
                      </a:gs>
                    </a:gsLst>
                    <a:lin ang="16200000" scaled="1"/>
                  </a:gradFill>
                  <a:latin typeface="Segoe UI Semilight" panose="020B0402040204020203" pitchFamily="34" charset="0"/>
                  <a:cs typeface="Segoe UI Semilight" panose="020B0402040204020203" pitchFamily="34" charset="0"/>
                </a:rPr>
                <a:t>Developer productivity</a:t>
              </a:r>
            </a:p>
          </p:txBody>
        </p:sp>
        <p:grpSp>
          <p:nvGrpSpPr>
            <p:cNvPr id="74" name="Group 73">
              <a:extLst>
                <a:ext uri="{FF2B5EF4-FFF2-40B4-BE49-F238E27FC236}">
                  <a16:creationId xmlns:a16="http://schemas.microsoft.com/office/drawing/2014/main" id="{FA8E056F-11D2-4CDF-B2FC-4901BD2B3DB3}"/>
                </a:ext>
              </a:extLst>
            </p:cNvPr>
            <p:cNvGrpSpPr/>
            <p:nvPr/>
          </p:nvGrpSpPr>
          <p:grpSpPr>
            <a:xfrm>
              <a:off x="4530285" y="2635231"/>
              <a:ext cx="182906" cy="182905"/>
              <a:chOff x="653229" y="2635231"/>
              <a:chExt cx="182906" cy="182905"/>
            </a:xfrm>
          </p:grpSpPr>
          <p:sp>
            <p:nvSpPr>
              <p:cNvPr id="77" name="Oval 76">
                <a:extLst>
                  <a:ext uri="{FF2B5EF4-FFF2-40B4-BE49-F238E27FC236}">
                    <a16:creationId xmlns:a16="http://schemas.microsoft.com/office/drawing/2014/main" id="{CB7D5ABC-0CF0-454E-ADC7-E30304CF93DA}"/>
                  </a:ext>
                </a:extLst>
              </p:cNvPr>
              <p:cNvSpPr/>
              <p:nvPr/>
            </p:nvSpPr>
            <p:spPr bwMode="auto">
              <a:xfrm>
                <a:off x="653229" y="2635231"/>
                <a:ext cx="182906" cy="182905"/>
              </a:xfrm>
              <a:prstGeom prst="ellipse">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25" tIns="107540" rIns="134425" bIns="107540" numCol="1" spcCol="0" rtlCol="0" fromWordArt="0" anchor="t" anchorCtr="0" forceAA="0" compatLnSpc="1">
                <a:prstTxWarp prst="textNoShape">
                  <a:avLst/>
                </a:prstTxWarp>
                <a:noAutofit/>
              </a:bodyPr>
              <a:lstStyle/>
              <a:p>
                <a:pPr algn="ctr" defTabSz="685383" fontAlgn="base">
                  <a:lnSpc>
                    <a:spcPct val="90000"/>
                  </a:lnSpc>
                  <a:spcBef>
                    <a:spcPct val="0"/>
                  </a:spcBef>
                  <a:spcAft>
                    <a:spcPct val="0"/>
                  </a:spcAft>
                  <a:defRPr/>
                </a:pPr>
                <a:endParaRPr lang="en-US" sz="1765"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9" name="check">
                <a:extLst>
                  <a:ext uri="{FF2B5EF4-FFF2-40B4-BE49-F238E27FC236}">
                    <a16:creationId xmlns:a16="http://schemas.microsoft.com/office/drawing/2014/main" id="{C3DC1F29-B4AC-43AC-8956-2A7CD74DE62E}"/>
                  </a:ext>
                </a:extLst>
              </p:cNvPr>
              <p:cNvSpPr>
                <a:spLocks noChangeAspect="1"/>
              </p:cNvSpPr>
              <p:nvPr/>
            </p:nvSpPr>
            <p:spPr bwMode="auto">
              <a:xfrm>
                <a:off x="702099" y="2694394"/>
                <a:ext cx="91453" cy="64576"/>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13" tIns="33606" rIns="67213" bIns="33606" numCol="1" anchor="t" anchorCtr="0" compatLnSpc="1">
                <a:prstTxWarp prst="textNoShape">
                  <a:avLst/>
                </a:prstTxWarp>
              </a:bodyPr>
              <a:lstStyle/>
              <a:p>
                <a:pPr defTabSz="685582">
                  <a:defRPr/>
                </a:pPr>
                <a:endParaRPr lang="en-US" sz="662" dirty="0">
                  <a:gradFill>
                    <a:gsLst>
                      <a:gs pos="0">
                        <a:srgbClr val="505050"/>
                      </a:gs>
                      <a:gs pos="100000">
                        <a:srgbClr val="505050"/>
                      </a:gs>
                    </a:gsLst>
                    <a:lin ang="5400000" scaled="1"/>
                  </a:gradFill>
                  <a:latin typeface="Segoe UI Semilight"/>
                </a:endParaRPr>
              </a:p>
            </p:txBody>
          </p:sp>
        </p:grpSp>
      </p:grpSp>
      <p:grpSp>
        <p:nvGrpSpPr>
          <p:cNvPr id="81" name="Group 80">
            <a:extLst>
              <a:ext uri="{FF2B5EF4-FFF2-40B4-BE49-F238E27FC236}">
                <a16:creationId xmlns:a16="http://schemas.microsoft.com/office/drawing/2014/main" id="{804CB766-F5BB-4A94-86EC-375926434B43}"/>
              </a:ext>
            </a:extLst>
          </p:cNvPr>
          <p:cNvGrpSpPr/>
          <p:nvPr/>
        </p:nvGrpSpPr>
        <p:grpSpPr>
          <a:xfrm>
            <a:off x="2594401" y="3428179"/>
            <a:ext cx="2033606" cy="288389"/>
            <a:chOff x="4530285" y="2533358"/>
            <a:chExt cx="2766628" cy="392340"/>
          </a:xfrm>
        </p:grpSpPr>
        <p:sp>
          <p:nvSpPr>
            <p:cNvPr id="82" name="Content Placeholder 2">
              <a:extLst>
                <a:ext uri="{FF2B5EF4-FFF2-40B4-BE49-F238E27FC236}">
                  <a16:creationId xmlns:a16="http://schemas.microsoft.com/office/drawing/2014/main" id="{F03241A0-2E33-4A66-95AB-150C251FAC3B}"/>
                </a:ext>
              </a:extLst>
            </p:cNvPr>
            <p:cNvSpPr txBox="1">
              <a:spLocks/>
            </p:cNvSpPr>
            <p:nvPr/>
          </p:nvSpPr>
          <p:spPr>
            <a:xfrm>
              <a:off x="4644448" y="2533358"/>
              <a:ext cx="2652465" cy="392340"/>
            </a:xfrm>
            <a:prstGeom prst="rect">
              <a:avLst/>
            </a:prstGeom>
          </p:spPr>
          <p:txBody>
            <a:bodyPr vert="horz" wrap="square" lIns="107525" tIns="67203" rIns="107525" bIns="67203"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450">
                <a:spcBef>
                  <a:spcPts val="441"/>
                </a:spcBef>
                <a:buNone/>
                <a:defRPr/>
              </a:pPr>
              <a:r>
                <a:rPr lang="en-US" sz="1102" dirty="0">
                  <a:gradFill>
                    <a:gsLst>
                      <a:gs pos="87500">
                        <a:srgbClr val="353535"/>
                      </a:gs>
                      <a:gs pos="76000">
                        <a:srgbClr val="353535"/>
                      </a:gs>
                    </a:gsLst>
                    <a:lin ang="16200000" scaled="1"/>
                  </a:gradFill>
                  <a:latin typeface="Segoe UI Semilight" panose="020B0402040204020203" pitchFamily="34" charset="0"/>
                  <a:cs typeface="Segoe UI Semilight" panose="020B0402040204020203" pitchFamily="34" charset="0"/>
                </a:rPr>
                <a:t>Triggers and Bindings</a:t>
              </a:r>
            </a:p>
          </p:txBody>
        </p:sp>
        <p:grpSp>
          <p:nvGrpSpPr>
            <p:cNvPr id="83" name="Group 82">
              <a:extLst>
                <a:ext uri="{FF2B5EF4-FFF2-40B4-BE49-F238E27FC236}">
                  <a16:creationId xmlns:a16="http://schemas.microsoft.com/office/drawing/2014/main" id="{5EEC15CE-7FAA-47D8-973A-D72B242E12DE}"/>
                </a:ext>
              </a:extLst>
            </p:cNvPr>
            <p:cNvGrpSpPr/>
            <p:nvPr/>
          </p:nvGrpSpPr>
          <p:grpSpPr>
            <a:xfrm>
              <a:off x="4530285" y="2635231"/>
              <a:ext cx="182906" cy="182905"/>
              <a:chOff x="653229" y="2635231"/>
              <a:chExt cx="182906" cy="182905"/>
            </a:xfrm>
          </p:grpSpPr>
          <p:sp>
            <p:nvSpPr>
              <p:cNvPr id="84" name="Oval 83">
                <a:extLst>
                  <a:ext uri="{FF2B5EF4-FFF2-40B4-BE49-F238E27FC236}">
                    <a16:creationId xmlns:a16="http://schemas.microsoft.com/office/drawing/2014/main" id="{9987E46B-68B6-4FA5-A052-3029C87CB261}"/>
                  </a:ext>
                </a:extLst>
              </p:cNvPr>
              <p:cNvSpPr/>
              <p:nvPr/>
            </p:nvSpPr>
            <p:spPr bwMode="auto">
              <a:xfrm>
                <a:off x="653229" y="2635231"/>
                <a:ext cx="182906" cy="182905"/>
              </a:xfrm>
              <a:prstGeom prst="ellipse">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25" tIns="107540" rIns="134425" bIns="107540" numCol="1" spcCol="0" rtlCol="0" fromWordArt="0" anchor="t" anchorCtr="0" forceAA="0" compatLnSpc="1">
                <a:prstTxWarp prst="textNoShape">
                  <a:avLst/>
                </a:prstTxWarp>
                <a:noAutofit/>
              </a:bodyPr>
              <a:lstStyle/>
              <a:p>
                <a:pPr algn="ctr" defTabSz="685383" fontAlgn="base">
                  <a:lnSpc>
                    <a:spcPct val="90000"/>
                  </a:lnSpc>
                  <a:spcBef>
                    <a:spcPct val="0"/>
                  </a:spcBef>
                  <a:spcAft>
                    <a:spcPct val="0"/>
                  </a:spcAft>
                  <a:defRPr/>
                </a:pPr>
                <a:endParaRPr lang="en-US" sz="1765"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5" name="check">
                <a:extLst>
                  <a:ext uri="{FF2B5EF4-FFF2-40B4-BE49-F238E27FC236}">
                    <a16:creationId xmlns:a16="http://schemas.microsoft.com/office/drawing/2014/main" id="{DCF7849C-9E30-4469-9177-A3AEA9846B8C}"/>
                  </a:ext>
                </a:extLst>
              </p:cNvPr>
              <p:cNvSpPr>
                <a:spLocks noChangeAspect="1"/>
              </p:cNvSpPr>
              <p:nvPr/>
            </p:nvSpPr>
            <p:spPr bwMode="auto">
              <a:xfrm>
                <a:off x="702162" y="2694395"/>
                <a:ext cx="91453" cy="64575"/>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13" tIns="33606" rIns="67213" bIns="33606" numCol="1" anchor="t" anchorCtr="0" compatLnSpc="1">
                <a:prstTxWarp prst="textNoShape">
                  <a:avLst/>
                </a:prstTxWarp>
              </a:bodyPr>
              <a:lstStyle/>
              <a:p>
                <a:pPr defTabSz="685582">
                  <a:defRPr/>
                </a:pPr>
                <a:endParaRPr lang="en-US" sz="662" dirty="0">
                  <a:gradFill>
                    <a:gsLst>
                      <a:gs pos="0">
                        <a:srgbClr val="505050"/>
                      </a:gs>
                      <a:gs pos="100000">
                        <a:srgbClr val="505050"/>
                      </a:gs>
                    </a:gsLst>
                    <a:lin ang="5400000" scaled="1"/>
                  </a:gradFill>
                  <a:latin typeface="Segoe UI Semilight"/>
                </a:endParaRPr>
              </a:p>
            </p:txBody>
          </p:sp>
        </p:grpSp>
      </p:grpSp>
      <p:grpSp>
        <p:nvGrpSpPr>
          <p:cNvPr id="86" name="Group 85">
            <a:extLst>
              <a:ext uri="{FF2B5EF4-FFF2-40B4-BE49-F238E27FC236}">
                <a16:creationId xmlns:a16="http://schemas.microsoft.com/office/drawing/2014/main" id="{D7BC8D1C-15C0-4B16-AEA4-BF3F93C0BAE0}"/>
              </a:ext>
            </a:extLst>
          </p:cNvPr>
          <p:cNvGrpSpPr/>
          <p:nvPr/>
        </p:nvGrpSpPr>
        <p:grpSpPr>
          <a:xfrm>
            <a:off x="2594401" y="3766295"/>
            <a:ext cx="2054128" cy="288389"/>
            <a:chOff x="4530285" y="2515931"/>
            <a:chExt cx="2794547" cy="392340"/>
          </a:xfrm>
        </p:grpSpPr>
        <p:sp>
          <p:nvSpPr>
            <p:cNvPr id="87" name="Content Placeholder 2">
              <a:extLst>
                <a:ext uri="{FF2B5EF4-FFF2-40B4-BE49-F238E27FC236}">
                  <a16:creationId xmlns:a16="http://schemas.microsoft.com/office/drawing/2014/main" id="{16A0D63F-F2B0-4CB1-BFD0-02B9CE2FE3C3}"/>
                </a:ext>
              </a:extLst>
            </p:cNvPr>
            <p:cNvSpPr txBox="1">
              <a:spLocks/>
            </p:cNvSpPr>
            <p:nvPr/>
          </p:nvSpPr>
          <p:spPr>
            <a:xfrm>
              <a:off x="4651852" y="2515931"/>
              <a:ext cx="2672980" cy="392340"/>
            </a:xfrm>
            <a:prstGeom prst="rect">
              <a:avLst/>
            </a:prstGeom>
          </p:spPr>
          <p:txBody>
            <a:bodyPr vert="horz" wrap="square" lIns="107525" tIns="67203" rIns="0" bIns="67203"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450">
                <a:spcBef>
                  <a:spcPts val="441"/>
                </a:spcBef>
                <a:buNone/>
                <a:defRPr/>
              </a:pPr>
              <a:r>
                <a:rPr lang="en-US" sz="1102" dirty="0">
                  <a:gradFill>
                    <a:gsLst>
                      <a:gs pos="87500">
                        <a:srgbClr val="353535"/>
                      </a:gs>
                      <a:gs pos="76000">
                        <a:srgbClr val="353535"/>
                      </a:gs>
                    </a:gsLst>
                    <a:lin ang="16200000" scaled="1"/>
                  </a:gradFill>
                  <a:latin typeface="Segoe UI Semilight" panose="020B0402040204020203" pitchFamily="34" charset="0"/>
                  <a:cs typeface="Segoe UI Semilight" panose="020B0402040204020203" pitchFamily="34" charset="0"/>
                </a:rPr>
                <a:t>Flexible deployment options</a:t>
              </a:r>
            </a:p>
          </p:txBody>
        </p:sp>
        <p:grpSp>
          <p:nvGrpSpPr>
            <p:cNvPr id="88" name="Group 87">
              <a:extLst>
                <a:ext uri="{FF2B5EF4-FFF2-40B4-BE49-F238E27FC236}">
                  <a16:creationId xmlns:a16="http://schemas.microsoft.com/office/drawing/2014/main" id="{D428765C-D13E-4915-A9D6-ACB7B393B255}"/>
                </a:ext>
              </a:extLst>
            </p:cNvPr>
            <p:cNvGrpSpPr/>
            <p:nvPr/>
          </p:nvGrpSpPr>
          <p:grpSpPr>
            <a:xfrm>
              <a:off x="4530285" y="2635230"/>
              <a:ext cx="182906" cy="182905"/>
              <a:chOff x="653229" y="2635230"/>
              <a:chExt cx="182906" cy="182905"/>
            </a:xfrm>
          </p:grpSpPr>
          <p:sp>
            <p:nvSpPr>
              <p:cNvPr id="89" name="Oval 88">
                <a:extLst>
                  <a:ext uri="{FF2B5EF4-FFF2-40B4-BE49-F238E27FC236}">
                    <a16:creationId xmlns:a16="http://schemas.microsoft.com/office/drawing/2014/main" id="{85E27976-8359-464E-AD18-45651620C818}"/>
                  </a:ext>
                </a:extLst>
              </p:cNvPr>
              <p:cNvSpPr/>
              <p:nvPr/>
            </p:nvSpPr>
            <p:spPr bwMode="auto">
              <a:xfrm>
                <a:off x="653229" y="2635230"/>
                <a:ext cx="182906" cy="182905"/>
              </a:xfrm>
              <a:prstGeom prst="ellipse">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25" tIns="107540" rIns="134425" bIns="107540" numCol="1" spcCol="0" rtlCol="0" fromWordArt="0" anchor="t" anchorCtr="0" forceAA="0" compatLnSpc="1">
                <a:prstTxWarp prst="textNoShape">
                  <a:avLst/>
                </a:prstTxWarp>
                <a:noAutofit/>
              </a:bodyPr>
              <a:lstStyle/>
              <a:p>
                <a:pPr algn="ctr" defTabSz="685383" fontAlgn="base">
                  <a:lnSpc>
                    <a:spcPct val="90000"/>
                  </a:lnSpc>
                  <a:spcBef>
                    <a:spcPct val="0"/>
                  </a:spcBef>
                  <a:spcAft>
                    <a:spcPct val="0"/>
                  </a:spcAft>
                  <a:defRPr/>
                </a:pPr>
                <a:endParaRPr lang="en-US" sz="1765"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0" name="check">
                <a:extLst>
                  <a:ext uri="{FF2B5EF4-FFF2-40B4-BE49-F238E27FC236}">
                    <a16:creationId xmlns:a16="http://schemas.microsoft.com/office/drawing/2014/main" id="{C34325CC-C972-4452-967C-13517FF1987C}"/>
                  </a:ext>
                </a:extLst>
              </p:cNvPr>
              <p:cNvSpPr>
                <a:spLocks noChangeAspect="1"/>
              </p:cNvSpPr>
              <p:nvPr/>
            </p:nvSpPr>
            <p:spPr bwMode="auto">
              <a:xfrm>
                <a:off x="702099" y="2698088"/>
                <a:ext cx="91453" cy="64575"/>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13" tIns="33606" rIns="67213" bIns="33606" numCol="1" anchor="t" anchorCtr="0" compatLnSpc="1">
                <a:prstTxWarp prst="textNoShape">
                  <a:avLst/>
                </a:prstTxWarp>
              </a:bodyPr>
              <a:lstStyle/>
              <a:p>
                <a:pPr defTabSz="685582">
                  <a:defRPr/>
                </a:pPr>
                <a:endParaRPr lang="en-US" sz="662" dirty="0">
                  <a:gradFill>
                    <a:gsLst>
                      <a:gs pos="0">
                        <a:srgbClr val="505050"/>
                      </a:gs>
                      <a:gs pos="100000">
                        <a:srgbClr val="505050"/>
                      </a:gs>
                    </a:gsLst>
                    <a:lin ang="5400000" scaled="1"/>
                  </a:gradFill>
                  <a:latin typeface="Segoe UI Semilight"/>
                </a:endParaRPr>
              </a:p>
            </p:txBody>
          </p:sp>
        </p:grpSp>
      </p:grpSp>
      <p:grpSp>
        <p:nvGrpSpPr>
          <p:cNvPr id="91" name="Group 90">
            <a:extLst>
              <a:ext uri="{FF2B5EF4-FFF2-40B4-BE49-F238E27FC236}">
                <a16:creationId xmlns:a16="http://schemas.microsoft.com/office/drawing/2014/main" id="{7D0C5B52-6C87-4045-BCA4-C3B29B9EF118}"/>
              </a:ext>
            </a:extLst>
          </p:cNvPr>
          <p:cNvGrpSpPr/>
          <p:nvPr/>
        </p:nvGrpSpPr>
        <p:grpSpPr>
          <a:xfrm>
            <a:off x="4702512" y="3090063"/>
            <a:ext cx="2021628" cy="288389"/>
            <a:chOff x="4530285" y="2523546"/>
            <a:chExt cx="2750334" cy="392340"/>
          </a:xfrm>
        </p:grpSpPr>
        <p:sp>
          <p:nvSpPr>
            <p:cNvPr id="92" name="Content Placeholder 2">
              <a:extLst>
                <a:ext uri="{FF2B5EF4-FFF2-40B4-BE49-F238E27FC236}">
                  <a16:creationId xmlns:a16="http://schemas.microsoft.com/office/drawing/2014/main" id="{4F4E17CE-AFC5-4770-B401-2003DD789F27}"/>
                </a:ext>
              </a:extLst>
            </p:cNvPr>
            <p:cNvSpPr txBox="1">
              <a:spLocks/>
            </p:cNvSpPr>
            <p:nvPr/>
          </p:nvSpPr>
          <p:spPr>
            <a:xfrm>
              <a:off x="4675958" y="2523546"/>
              <a:ext cx="2604661" cy="392340"/>
            </a:xfrm>
            <a:prstGeom prst="rect">
              <a:avLst/>
            </a:prstGeom>
          </p:spPr>
          <p:txBody>
            <a:bodyPr vert="horz" wrap="square" lIns="107525" tIns="67203" rIns="107525" bIns="67203"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450">
                <a:spcBef>
                  <a:spcPts val="441"/>
                </a:spcBef>
                <a:buNone/>
                <a:defRPr/>
              </a:pPr>
              <a:r>
                <a:rPr lang="en-US" sz="1102" dirty="0">
                  <a:gradFill>
                    <a:gsLst>
                      <a:gs pos="87500">
                        <a:srgbClr val="353535"/>
                      </a:gs>
                      <a:gs pos="76000">
                        <a:srgbClr val="353535"/>
                      </a:gs>
                    </a:gsLst>
                    <a:lin ang="16200000" scaled="1"/>
                  </a:gradFill>
                  <a:latin typeface="Segoe UI Semilight" panose="020B0402040204020203" pitchFamily="34" charset="0"/>
                  <a:cs typeface="Segoe UI Semilight" panose="020B0402040204020203" pitchFamily="34" charset="0"/>
                </a:rPr>
                <a:t>Visual designer</a:t>
              </a:r>
            </a:p>
          </p:txBody>
        </p:sp>
        <p:grpSp>
          <p:nvGrpSpPr>
            <p:cNvPr id="93" name="Group 92">
              <a:extLst>
                <a:ext uri="{FF2B5EF4-FFF2-40B4-BE49-F238E27FC236}">
                  <a16:creationId xmlns:a16="http://schemas.microsoft.com/office/drawing/2014/main" id="{96AA5B60-F840-42DE-B411-887839729294}"/>
                </a:ext>
              </a:extLst>
            </p:cNvPr>
            <p:cNvGrpSpPr/>
            <p:nvPr/>
          </p:nvGrpSpPr>
          <p:grpSpPr>
            <a:xfrm>
              <a:off x="4530285" y="2635231"/>
              <a:ext cx="182906" cy="182905"/>
              <a:chOff x="653229" y="2635231"/>
              <a:chExt cx="182906" cy="182905"/>
            </a:xfrm>
          </p:grpSpPr>
          <p:sp>
            <p:nvSpPr>
              <p:cNvPr id="94" name="Oval 93">
                <a:extLst>
                  <a:ext uri="{FF2B5EF4-FFF2-40B4-BE49-F238E27FC236}">
                    <a16:creationId xmlns:a16="http://schemas.microsoft.com/office/drawing/2014/main" id="{F667C160-8FD6-4200-9B67-2153B6EEC7C6}"/>
                  </a:ext>
                </a:extLst>
              </p:cNvPr>
              <p:cNvSpPr/>
              <p:nvPr/>
            </p:nvSpPr>
            <p:spPr bwMode="auto">
              <a:xfrm>
                <a:off x="653229" y="2635231"/>
                <a:ext cx="182906" cy="182905"/>
              </a:xfrm>
              <a:prstGeom prst="ellipse">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25" tIns="107540" rIns="134425" bIns="107540" numCol="1" spcCol="0" rtlCol="0" fromWordArt="0" anchor="t" anchorCtr="0" forceAA="0" compatLnSpc="1">
                <a:prstTxWarp prst="textNoShape">
                  <a:avLst/>
                </a:prstTxWarp>
                <a:noAutofit/>
              </a:bodyPr>
              <a:lstStyle/>
              <a:p>
                <a:pPr algn="ctr" defTabSz="685383" fontAlgn="base">
                  <a:lnSpc>
                    <a:spcPct val="90000"/>
                  </a:lnSpc>
                  <a:spcBef>
                    <a:spcPct val="0"/>
                  </a:spcBef>
                  <a:spcAft>
                    <a:spcPct val="0"/>
                  </a:spcAft>
                  <a:defRPr/>
                </a:pPr>
                <a:endParaRPr lang="en-US" sz="1765"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5" name="check">
                <a:extLst>
                  <a:ext uri="{FF2B5EF4-FFF2-40B4-BE49-F238E27FC236}">
                    <a16:creationId xmlns:a16="http://schemas.microsoft.com/office/drawing/2014/main" id="{F635458F-0905-4199-A02F-EEF991E4DDD5}"/>
                  </a:ext>
                </a:extLst>
              </p:cNvPr>
              <p:cNvSpPr>
                <a:spLocks noChangeAspect="1"/>
              </p:cNvSpPr>
              <p:nvPr/>
            </p:nvSpPr>
            <p:spPr bwMode="auto">
              <a:xfrm>
                <a:off x="702099" y="2694394"/>
                <a:ext cx="91453" cy="64576"/>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13" tIns="33606" rIns="67213" bIns="33606" numCol="1" anchor="t" anchorCtr="0" compatLnSpc="1">
                <a:prstTxWarp prst="textNoShape">
                  <a:avLst/>
                </a:prstTxWarp>
              </a:bodyPr>
              <a:lstStyle/>
              <a:p>
                <a:pPr defTabSz="685582">
                  <a:defRPr/>
                </a:pPr>
                <a:endParaRPr lang="en-US" sz="662" dirty="0">
                  <a:gradFill>
                    <a:gsLst>
                      <a:gs pos="0">
                        <a:srgbClr val="505050"/>
                      </a:gs>
                      <a:gs pos="100000">
                        <a:srgbClr val="505050"/>
                      </a:gs>
                    </a:gsLst>
                    <a:lin ang="5400000" scaled="1"/>
                  </a:gradFill>
                  <a:latin typeface="Segoe UI Semilight"/>
                </a:endParaRPr>
              </a:p>
            </p:txBody>
          </p:sp>
        </p:grpSp>
      </p:grpSp>
      <p:grpSp>
        <p:nvGrpSpPr>
          <p:cNvPr id="97" name="Group 96">
            <a:extLst>
              <a:ext uri="{FF2B5EF4-FFF2-40B4-BE49-F238E27FC236}">
                <a16:creationId xmlns:a16="http://schemas.microsoft.com/office/drawing/2014/main" id="{401AB525-BC3D-4677-8552-4CC852DB94C2}"/>
              </a:ext>
            </a:extLst>
          </p:cNvPr>
          <p:cNvGrpSpPr/>
          <p:nvPr/>
        </p:nvGrpSpPr>
        <p:grpSpPr>
          <a:xfrm>
            <a:off x="4702510" y="3428179"/>
            <a:ext cx="2033606" cy="288389"/>
            <a:chOff x="4530285" y="2533358"/>
            <a:chExt cx="2766628" cy="392340"/>
          </a:xfrm>
        </p:grpSpPr>
        <p:sp>
          <p:nvSpPr>
            <p:cNvPr id="98" name="Content Placeholder 2">
              <a:extLst>
                <a:ext uri="{FF2B5EF4-FFF2-40B4-BE49-F238E27FC236}">
                  <a16:creationId xmlns:a16="http://schemas.microsoft.com/office/drawing/2014/main" id="{A9BD0650-F786-4DD1-B58A-D79BCEE1F520}"/>
                </a:ext>
              </a:extLst>
            </p:cNvPr>
            <p:cNvSpPr txBox="1">
              <a:spLocks/>
            </p:cNvSpPr>
            <p:nvPr/>
          </p:nvSpPr>
          <p:spPr>
            <a:xfrm>
              <a:off x="4644448" y="2533358"/>
              <a:ext cx="2652465" cy="392340"/>
            </a:xfrm>
            <a:prstGeom prst="rect">
              <a:avLst/>
            </a:prstGeom>
          </p:spPr>
          <p:txBody>
            <a:bodyPr vert="horz" wrap="square" lIns="107525" tIns="67203" rIns="107525" bIns="67203"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450">
                <a:spcBef>
                  <a:spcPts val="441"/>
                </a:spcBef>
                <a:buNone/>
                <a:defRPr/>
              </a:pPr>
              <a:r>
                <a:rPr lang="en-US" sz="1102" dirty="0">
                  <a:gradFill>
                    <a:gsLst>
                      <a:gs pos="87500">
                        <a:srgbClr val="353535"/>
                      </a:gs>
                      <a:gs pos="76000">
                        <a:srgbClr val="353535"/>
                      </a:gs>
                    </a:gsLst>
                    <a:lin ang="16200000" scaled="1"/>
                  </a:gradFill>
                  <a:latin typeface="Segoe UI Semilight" panose="020B0402040204020203" pitchFamily="34" charset="0"/>
                  <a:cs typeface="Segoe UI Semilight" panose="020B0402040204020203" pitchFamily="34" charset="0"/>
                </a:rPr>
                <a:t>100+ connectors</a:t>
              </a:r>
            </a:p>
          </p:txBody>
        </p:sp>
        <p:grpSp>
          <p:nvGrpSpPr>
            <p:cNvPr id="99" name="Group 98">
              <a:extLst>
                <a:ext uri="{FF2B5EF4-FFF2-40B4-BE49-F238E27FC236}">
                  <a16:creationId xmlns:a16="http://schemas.microsoft.com/office/drawing/2014/main" id="{314D3274-43E2-4D22-BD18-3719B65ACD2A}"/>
                </a:ext>
              </a:extLst>
            </p:cNvPr>
            <p:cNvGrpSpPr/>
            <p:nvPr/>
          </p:nvGrpSpPr>
          <p:grpSpPr>
            <a:xfrm>
              <a:off x="4530285" y="2635231"/>
              <a:ext cx="182906" cy="182905"/>
              <a:chOff x="653229" y="2635231"/>
              <a:chExt cx="182906" cy="182905"/>
            </a:xfrm>
          </p:grpSpPr>
          <p:sp>
            <p:nvSpPr>
              <p:cNvPr id="100" name="Oval 99">
                <a:extLst>
                  <a:ext uri="{FF2B5EF4-FFF2-40B4-BE49-F238E27FC236}">
                    <a16:creationId xmlns:a16="http://schemas.microsoft.com/office/drawing/2014/main" id="{CD2DAD9F-8FFB-4101-BAFF-3F45764E5268}"/>
                  </a:ext>
                </a:extLst>
              </p:cNvPr>
              <p:cNvSpPr/>
              <p:nvPr/>
            </p:nvSpPr>
            <p:spPr bwMode="auto">
              <a:xfrm>
                <a:off x="653229" y="2635231"/>
                <a:ext cx="182906" cy="182905"/>
              </a:xfrm>
              <a:prstGeom prst="ellipse">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25" tIns="107540" rIns="134425" bIns="107540" numCol="1" spcCol="0" rtlCol="0" fromWordArt="0" anchor="t" anchorCtr="0" forceAA="0" compatLnSpc="1">
                <a:prstTxWarp prst="textNoShape">
                  <a:avLst/>
                </a:prstTxWarp>
                <a:noAutofit/>
              </a:bodyPr>
              <a:lstStyle/>
              <a:p>
                <a:pPr algn="ctr" defTabSz="685383" fontAlgn="base">
                  <a:lnSpc>
                    <a:spcPct val="90000"/>
                  </a:lnSpc>
                  <a:spcBef>
                    <a:spcPct val="0"/>
                  </a:spcBef>
                  <a:spcAft>
                    <a:spcPct val="0"/>
                  </a:spcAft>
                  <a:defRPr/>
                </a:pPr>
                <a:endParaRPr lang="en-US" sz="1765"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1" name="check">
                <a:extLst>
                  <a:ext uri="{FF2B5EF4-FFF2-40B4-BE49-F238E27FC236}">
                    <a16:creationId xmlns:a16="http://schemas.microsoft.com/office/drawing/2014/main" id="{1C2C6E13-41FB-44A7-AA19-E6945BCBAB7D}"/>
                  </a:ext>
                </a:extLst>
              </p:cNvPr>
              <p:cNvSpPr>
                <a:spLocks noChangeAspect="1"/>
              </p:cNvSpPr>
              <p:nvPr/>
            </p:nvSpPr>
            <p:spPr bwMode="auto">
              <a:xfrm>
                <a:off x="702162" y="2694395"/>
                <a:ext cx="91453" cy="64575"/>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13" tIns="33606" rIns="67213" bIns="33606" numCol="1" anchor="t" anchorCtr="0" compatLnSpc="1">
                <a:prstTxWarp prst="textNoShape">
                  <a:avLst/>
                </a:prstTxWarp>
              </a:bodyPr>
              <a:lstStyle/>
              <a:p>
                <a:pPr defTabSz="685582">
                  <a:defRPr/>
                </a:pPr>
                <a:endParaRPr lang="en-US" sz="662" dirty="0">
                  <a:gradFill>
                    <a:gsLst>
                      <a:gs pos="0">
                        <a:srgbClr val="505050"/>
                      </a:gs>
                      <a:gs pos="100000">
                        <a:srgbClr val="505050"/>
                      </a:gs>
                    </a:gsLst>
                    <a:lin ang="5400000" scaled="1"/>
                  </a:gradFill>
                  <a:latin typeface="Segoe UI Semilight"/>
                </a:endParaRPr>
              </a:p>
            </p:txBody>
          </p:sp>
        </p:grpSp>
      </p:grpSp>
      <p:grpSp>
        <p:nvGrpSpPr>
          <p:cNvPr id="102" name="Analytics">
            <a:extLst>
              <a:ext uri="{FF2B5EF4-FFF2-40B4-BE49-F238E27FC236}">
                <a16:creationId xmlns:a16="http://schemas.microsoft.com/office/drawing/2014/main" id="{E2FEEEDC-CD48-44C4-8AFB-20897DE7BCCB}"/>
              </a:ext>
            </a:extLst>
          </p:cNvPr>
          <p:cNvGrpSpPr/>
          <p:nvPr/>
        </p:nvGrpSpPr>
        <p:grpSpPr>
          <a:xfrm>
            <a:off x="4702511" y="3766295"/>
            <a:ext cx="2054128" cy="288389"/>
            <a:chOff x="4530285" y="2515931"/>
            <a:chExt cx="2794547" cy="392340"/>
          </a:xfrm>
        </p:grpSpPr>
        <p:sp>
          <p:nvSpPr>
            <p:cNvPr id="103" name="Content Placeholder 2">
              <a:extLst>
                <a:ext uri="{FF2B5EF4-FFF2-40B4-BE49-F238E27FC236}">
                  <a16:creationId xmlns:a16="http://schemas.microsoft.com/office/drawing/2014/main" id="{664CFB97-8A92-48CF-BDB3-9581A41962F3}"/>
                </a:ext>
              </a:extLst>
            </p:cNvPr>
            <p:cNvSpPr txBox="1">
              <a:spLocks/>
            </p:cNvSpPr>
            <p:nvPr/>
          </p:nvSpPr>
          <p:spPr>
            <a:xfrm>
              <a:off x="4651852" y="2515931"/>
              <a:ext cx="2672980" cy="392340"/>
            </a:xfrm>
            <a:prstGeom prst="rect">
              <a:avLst/>
            </a:prstGeom>
          </p:spPr>
          <p:txBody>
            <a:bodyPr vert="horz" wrap="square" lIns="107525" tIns="67203" rIns="0" bIns="67203"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450">
                <a:spcBef>
                  <a:spcPts val="441"/>
                </a:spcBef>
                <a:buNone/>
                <a:defRPr/>
              </a:pPr>
              <a:r>
                <a:rPr lang="en-US" sz="1102" dirty="0">
                  <a:gradFill>
                    <a:gsLst>
                      <a:gs pos="87500">
                        <a:srgbClr val="353535"/>
                      </a:gs>
                      <a:gs pos="76000">
                        <a:srgbClr val="353535"/>
                      </a:gs>
                    </a:gsLst>
                    <a:lin ang="16200000" scaled="1"/>
                  </a:gradFill>
                  <a:latin typeface="Segoe UI Semilight" panose="020B0402040204020203" pitchFamily="34" charset="0"/>
                  <a:cs typeface="Segoe UI Semilight" panose="020B0402040204020203" pitchFamily="34" charset="0"/>
                </a:rPr>
                <a:t>Functions orchestration</a:t>
              </a:r>
            </a:p>
          </p:txBody>
        </p:sp>
        <p:grpSp>
          <p:nvGrpSpPr>
            <p:cNvPr id="108" name="Group 107">
              <a:extLst>
                <a:ext uri="{FF2B5EF4-FFF2-40B4-BE49-F238E27FC236}">
                  <a16:creationId xmlns:a16="http://schemas.microsoft.com/office/drawing/2014/main" id="{E63EEC6D-B7CA-490D-99EB-D0DAE65BB1ED}"/>
                </a:ext>
              </a:extLst>
            </p:cNvPr>
            <p:cNvGrpSpPr/>
            <p:nvPr/>
          </p:nvGrpSpPr>
          <p:grpSpPr>
            <a:xfrm>
              <a:off x="4530285" y="2635230"/>
              <a:ext cx="182906" cy="182905"/>
              <a:chOff x="653229" y="2635230"/>
              <a:chExt cx="182906" cy="182905"/>
            </a:xfrm>
          </p:grpSpPr>
          <p:sp>
            <p:nvSpPr>
              <p:cNvPr id="109" name="Oval 108">
                <a:extLst>
                  <a:ext uri="{FF2B5EF4-FFF2-40B4-BE49-F238E27FC236}">
                    <a16:creationId xmlns:a16="http://schemas.microsoft.com/office/drawing/2014/main" id="{4F6C8588-E94C-48DC-93A7-D281D8AE0DD9}"/>
                  </a:ext>
                </a:extLst>
              </p:cNvPr>
              <p:cNvSpPr/>
              <p:nvPr/>
            </p:nvSpPr>
            <p:spPr bwMode="auto">
              <a:xfrm>
                <a:off x="653229" y="2635230"/>
                <a:ext cx="182906" cy="182905"/>
              </a:xfrm>
              <a:prstGeom prst="ellipse">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25" tIns="107540" rIns="134425" bIns="107540" numCol="1" spcCol="0" rtlCol="0" fromWordArt="0" anchor="t" anchorCtr="0" forceAA="0" compatLnSpc="1">
                <a:prstTxWarp prst="textNoShape">
                  <a:avLst/>
                </a:prstTxWarp>
                <a:noAutofit/>
              </a:bodyPr>
              <a:lstStyle/>
              <a:p>
                <a:pPr algn="ctr" defTabSz="685383" fontAlgn="base">
                  <a:lnSpc>
                    <a:spcPct val="90000"/>
                  </a:lnSpc>
                  <a:spcBef>
                    <a:spcPct val="0"/>
                  </a:spcBef>
                  <a:spcAft>
                    <a:spcPct val="0"/>
                  </a:spcAft>
                  <a:defRPr/>
                </a:pPr>
                <a:endParaRPr lang="en-US" sz="1765"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0" name="check">
                <a:extLst>
                  <a:ext uri="{FF2B5EF4-FFF2-40B4-BE49-F238E27FC236}">
                    <a16:creationId xmlns:a16="http://schemas.microsoft.com/office/drawing/2014/main" id="{0096D018-75CC-4A55-A574-ACC9507EDA93}"/>
                  </a:ext>
                </a:extLst>
              </p:cNvPr>
              <p:cNvSpPr>
                <a:spLocks noChangeAspect="1"/>
              </p:cNvSpPr>
              <p:nvPr/>
            </p:nvSpPr>
            <p:spPr bwMode="auto">
              <a:xfrm>
                <a:off x="702099" y="2698088"/>
                <a:ext cx="91453" cy="64575"/>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13" tIns="33606" rIns="67213" bIns="33606" numCol="1" anchor="t" anchorCtr="0" compatLnSpc="1">
                <a:prstTxWarp prst="textNoShape">
                  <a:avLst/>
                </a:prstTxWarp>
              </a:bodyPr>
              <a:lstStyle/>
              <a:p>
                <a:pPr defTabSz="685582">
                  <a:defRPr/>
                </a:pPr>
                <a:endParaRPr lang="en-US" sz="662" dirty="0">
                  <a:gradFill>
                    <a:gsLst>
                      <a:gs pos="0">
                        <a:srgbClr val="505050"/>
                      </a:gs>
                      <a:gs pos="100000">
                        <a:srgbClr val="505050"/>
                      </a:gs>
                    </a:gsLst>
                    <a:lin ang="5400000" scaled="1"/>
                  </a:gradFill>
                  <a:latin typeface="Segoe UI Semilight"/>
                </a:endParaRPr>
              </a:p>
            </p:txBody>
          </p:sp>
        </p:grpSp>
      </p:grpSp>
      <p:grpSp>
        <p:nvGrpSpPr>
          <p:cNvPr id="124" name="Group 123">
            <a:extLst>
              <a:ext uri="{FF2B5EF4-FFF2-40B4-BE49-F238E27FC236}">
                <a16:creationId xmlns:a16="http://schemas.microsoft.com/office/drawing/2014/main" id="{11DFE604-1BE4-46F7-8AD2-42C936530E6E}"/>
              </a:ext>
            </a:extLst>
          </p:cNvPr>
          <p:cNvGrpSpPr/>
          <p:nvPr/>
        </p:nvGrpSpPr>
        <p:grpSpPr>
          <a:xfrm>
            <a:off x="6628639" y="3090062"/>
            <a:ext cx="2200774" cy="288389"/>
            <a:chOff x="4530285" y="2523544"/>
            <a:chExt cx="2994053" cy="392340"/>
          </a:xfrm>
        </p:grpSpPr>
        <p:sp>
          <p:nvSpPr>
            <p:cNvPr id="125" name="Content Placeholder 2">
              <a:extLst>
                <a:ext uri="{FF2B5EF4-FFF2-40B4-BE49-F238E27FC236}">
                  <a16:creationId xmlns:a16="http://schemas.microsoft.com/office/drawing/2014/main" id="{C2C3B34F-7862-4B46-A791-AC8FDF2AEBCF}"/>
                </a:ext>
              </a:extLst>
            </p:cNvPr>
            <p:cNvSpPr txBox="1">
              <a:spLocks/>
            </p:cNvSpPr>
            <p:nvPr/>
          </p:nvSpPr>
          <p:spPr>
            <a:xfrm>
              <a:off x="4675958" y="2523544"/>
              <a:ext cx="2848380" cy="392340"/>
            </a:xfrm>
            <a:prstGeom prst="rect">
              <a:avLst/>
            </a:prstGeom>
          </p:spPr>
          <p:txBody>
            <a:bodyPr vert="horz" wrap="square" lIns="107525" tIns="67203" rIns="107525" bIns="67203"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450">
                <a:spcBef>
                  <a:spcPts val="441"/>
                </a:spcBef>
                <a:buNone/>
                <a:defRPr/>
              </a:pPr>
              <a:r>
                <a:rPr lang="en-US" sz="1102" dirty="0">
                  <a:gradFill>
                    <a:gsLst>
                      <a:gs pos="87500">
                        <a:srgbClr val="353535"/>
                      </a:gs>
                      <a:gs pos="76000">
                        <a:srgbClr val="353535"/>
                      </a:gs>
                    </a:gsLst>
                    <a:lin ang="16200000" scaled="1"/>
                  </a:gradFill>
                  <a:latin typeface="Segoe UI Semilight" panose="020B0402040204020203" pitchFamily="34" charset="0"/>
                  <a:cs typeface="Segoe UI Semilight" panose="020B0402040204020203" pitchFamily="34" charset="0"/>
                </a:rPr>
                <a:t>Manage all events in one place</a:t>
              </a:r>
            </a:p>
          </p:txBody>
        </p:sp>
        <p:grpSp>
          <p:nvGrpSpPr>
            <p:cNvPr id="126" name="Group 125">
              <a:extLst>
                <a:ext uri="{FF2B5EF4-FFF2-40B4-BE49-F238E27FC236}">
                  <a16:creationId xmlns:a16="http://schemas.microsoft.com/office/drawing/2014/main" id="{C63D6BA5-5BDE-4196-9439-4031D7977E13}"/>
                </a:ext>
              </a:extLst>
            </p:cNvPr>
            <p:cNvGrpSpPr/>
            <p:nvPr/>
          </p:nvGrpSpPr>
          <p:grpSpPr>
            <a:xfrm>
              <a:off x="4530285" y="2635231"/>
              <a:ext cx="182906" cy="182905"/>
              <a:chOff x="653229" y="2635231"/>
              <a:chExt cx="182906" cy="182905"/>
            </a:xfrm>
          </p:grpSpPr>
          <p:sp>
            <p:nvSpPr>
              <p:cNvPr id="127" name="Oval 126">
                <a:extLst>
                  <a:ext uri="{FF2B5EF4-FFF2-40B4-BE49-F238E27FC236}">
                    <a16:creationId xmlns:a16="http://schemas.microsoft.com/office/drawing/2014/main" id="{DFA533C9-B658-42FA-BCCA-166B7F89CE4F}"/>
                  </a:ext>
                </a:extLst>
              </p:cNvPr>
              <p:cNvSpPr/>
              <p:nvPr/>
            </p:nvSpPr>
            <p:spPr bwMode="auto">
              <a:xfrm>
                <a:off x="653229" y="2635231"/>
                <a:ext cx="182906" cy="182905"/>
              </a:xfrm>
              <a:prstGeom prst="ellipse">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25" tIns="107540" rIns="134425" bIns="107540" numCol="1" spcCol="0" rtlCol="0" fromWordArt="0" anchor="t" anchorCtr="0" forceAA="0" compatLnSpc="1">
                <a:prstTxWarp prst="textNoShape">
                  <a:avLst/>
                </a:prstTxWarp>
                <a:noAutofit/>
              </a:bodyPr>
              <a:lstStyle/>
              <a:p>
                <a:pPr algn="ctr" defTabSz="685383" fontAlgn="base">
                  <a:lnSpc>
                    <a:spcPct val="90000"/>
                  </a:lnSpc>
                  <a:spcBef>
                    <a:spcPct val="0"/>
                  </a:spcBef>
                  <a:spcAft>
                    <a:spcPct val="0"/>
                  </a:spcAft>
                  <a:defRPr/>
                </a:pPr>
                <a:endParaRPr lang="en-US" sz="1765"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8" name="check">
                <a:extLst>
                  <a:ext uri="{FF2B5EF4-FFF2-40B4-BE49-F238E27FC236}">
                    <a16:creationId xmlns:a16="http://schemas.microsoft.com/office/drawing/2014/main" id="{C838BE42-624D-4ABE-BC36-19D36D6845E9}"/>
                  </a:ext>
                </a:extLst>
              </p:cNvPr>
              <p:cNvSpPr>
                <a:spLocks noChangeAspect="1"/>
              </p:cNvSpPr>
              <p:nvPr/>
            </p:nvSpPr>
            <p:spPr bwMode="auto">
              <a:xfrm>
                <a:off x="702099" y="2694394"/>
                <a:ext cx="91453" cy="64576"/>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13" tIns="33606" rIns="67213" bIns="33606" numCol="1" anchor="t" anchorCtr="0" compatLnSpc="1">
                <a:prstTxWarp prst="textNoShape">
                  <a:avLst/>
                </a:prstTxWarp>
              </a:bodyPr>
              <a:lstStyle/>
              <a:p>
                <a:pPr defTabSz="685582">
                  <a:defRPr/>
                </a:pPr>
                <a:endParaRPr lang="en-US" sz="662" dirty="0">
                  <a:gradFill>
                    <a:gsLst>
                      <a:gs pos="0">
                        <a:srgbClr val="505050"/>
                      </a:gs>
                      <a:gs pos="100000">
                        <a:srgbClr val="505050"/>
                      </a:gs>
                    </a:gsLst>
                    <a:lin ang="5400000" scaled="1"/>
                  </a:gradFill>
                  <a:latin typeface="Segoe UI Semilight"/>
                </a:endParaRPr>
              </a:p>
            </p:txBody>
          </p:sp>
        </p:grpSp>
      </p:grpSp>
      <p:grpSp>
        <p:nvGrpSpPr>
          <p:cNvPr id="129" name="Group 128">
            <a:extLst>
              <a:ext uri="{FF2B5EF4-FFF2-40B4-BE49-F238E27FC236}">
                <a16:creationId xmlns:a16="http://schemas.microsoft.com/office/drawing/2014/main" id="{7C7DBC19-808D-4813-A952-AC0E53841FDE}"/>
              </a:ext>
            </a:extLst>
          </p:cNvPr>
          <p:cNvGrpSpPr/>
          <p:nvPr/>
        </p:nvGrpSpPr>
        <p:grpSpPr>
          <a:xfrm>
            <a:off x="6628639" y="3423088"/>
            <a:ext cx="2033606" cy="288389"/>
            <a:chOff x="4530285" y="2533358"/>
            <a:chExt cx="2766628" cy="392340"/>
          </a:xfrm>
        </p:grpSpPr>
        <p:sp>
          <p:nvSpPr>
            <p:cNvPr id="130" name="Content Placeholder 2">
              <a:extLst>
                <a:ext uri="{FF2B5EF4-FFF2-40B4-BE49-F238E27FC236}">
                  <a16:creationId xmlns:a16="http://schemas.microsoft.com/office/drawing/2014/main" id="{F9D60FF9-3053-42AA-B951-4201EFB674C7}"/>
                </a:ext>
              </a:extLst>
            </p:cNvPr>
            <p:cNvSpPr txBox="1">
              <a:spLocks/>
            </p:cNvSpPr>
            <p:nvPr/>
          </p:nvSpPr>
          <p:spPr>
            <a:xfrm>
              <a:off x="4644448" y="2533358"/>
              <a:ext cx="2652465" cy="392340"/>
            </a:xfrm>
            <a:prstGeom prst="rect">
              <a:avLst/>
            </a:prstGeom>
          </p:spPr>
          <p:txBody>
            <a:bodyPr vert="horz" wrap="square" lIns="107525" tIns="67203" rIns="107525" bIns="67203"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450">
                <a:spcBef>
                  <a:spcPts val="441"/>
                </a:spcBef>
                <a:buNone/>
                <a:defRPr/>
              </a:pPr>
              <a:r>
                <a:rPr lang="en-US" sz="1102" dirty="0">
                  <a:gradFill>
                    <a:gsLst>
                      <a:gs pos="87500">
                        <a:srgbClr val="353535"/>
                      </a:gs>
                      <a:gs pos="76000">
                        <a:srgbClr val="353535"/>
                      </a:gs>
                    </a:gsLst>
                    <a:lin ang="16200000" scaled="1"/>
                  </a:gradFill>
                  <a:latin typeface="Segoe UI Semilight" panose="020B0402040204020203" pitchFamily="34" charset="0"/>
                  <a:cs typeface="Segoe UI Semilight" panose="020B0402040204020203" pitchFamily="34" charset="0"/>
                </a:rPr>
                <a:t>Near real-time delivery</a:t>
              </a:r>
            </a:p>
          </p:txBody>
        </p:sp>
        <p:grpSp>
          <p:nvGrpSpPr>
            <p:cNvPr id="131" name="Group 130">
              <a:extLst>
                <a:ext uri="{FF2B5EF4-FFF2-40B4-BE49-F238E27FC236}">
                  <a16:creationId xmlns:a16="http://schemas.microsoft.com/office/drawing/2014/main" id="{7970595C-B590-4381-844A-74AC870A93DA}"/>
                </a:ext>
              </a:extLst>
            </p:cNvPr>
            <p:cNvGrpSpPr/>
            <p:nvPr/>
          </p:nvGrpSpPr>
          <p:grpSpPr>
            <a:xfrm>
              <a:off x="4530285" y="2635231"/>
              <a:ext cx="182906" cy="182905"/>
              <a:chOff x="653229" y="2635231"/>
              <a:chExt cx="182906" cy="182905"/>
            </a:xfrm>
          </p:grpSpPr>
          <p:sp>
            <p:nvSpPr>
              <p:cNvPr id="132" name="Oval 131">
                <a:extLst>
                  <a:ext uri="{FF2B5EF4-FFF2-40B4-BE49-F238E27FC236}">
                    <a16:creationId xmlns:a16="http://schemas.microsoft.com/office/drawing/2014/main" id="{2E8AA37C-580A-47CD-A110-EB15A2E2A734}"/>
                  </a:ext>
                </a:extLst>
              </p:cNvPr>
              <p:cNvSpPr/>
              <p:nvPr/>
            </p:nvSpPr>
            <p:spPr bwMode="auto">
              <a:xfrm>
                <a:off x="653229" y="2635231"/>
                <a:ext cx="182906" cy="182905"/>
              </a:xfrm>
              <a:prstGeom prst="ellipse">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25" tIns="107540" rIns="134425" bIns="107540" numCol="1" spcCol="0" rtlCol="0" fromWordArt="0" anchor="t" anchorCtr="0" forceAA="0" compatLnSpc="1">
                <a:prstTxWarp prst="textNoShape">
                  <a:avLst/>
                </a:prstTxWarp>
                <a:noAutofit/>
              </a:bodyPr>
              <a:lstStyle/>
              <a:p>
                <a:pPr algn="ctr" defTabSz="685383" fontAlgn="base">
                  <a:lnSpc>
                    <a:spcPct val="90000"/>
                  </a:lnSpc>
                  <a:spcBef>
                    <a:spcPct val="0"/>
                  </a:spcBef>
                  <a:spcAft>
                    <a:spcPct val="0"/>
                  </a:spcAft>
                  <a:defRPr/>
                </a:pPr>
                <a:endParaRPr lang="en-US" sz="1765"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33" name="check">
                <a:extLst>
                  <a:ext uri="{FF2B5EF4-FFF2-40B4-BE49-F238E27FC236}">
                    <a16:creationId xmlns:a16="http://schemas.microsoft.com/office/drawing/2014/main" id="{8B4D76F8-D3E3-4ED6-A33F-7BD3CF449044}"/>
                  </a:ext>
                </a:extLst>
              </p:cNvPr>
              <p:cNvSpPr>
                <a:spLocks noChangeAspect="1"/>
              </p:cNvSpPr>
              <p:nvPr/>
            </p:nvSpPr>
            <p:spPr bwMode="auto">
              <a:xfrm>
                <a:off x="702162" y="2694395"/>
                <a:ext cx="91453" cy="64575"/>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13" tIns="33606" rIns="67213" bIns="33606" numCol="1" anchor="t" anchorCtr="0" compatLnSpc="1">
                <a:prstTxWarp prst="textNoShape">
                  <a:avLst/>
                </a:prstTxWarp>
              </a:bodyPr>
              <a:lstStyle/>
              <a:p>
                <a:pPr defTabSz="685582">
                  <a:defRPr/>
                </a:pPr>
                <a:endParaRPr lang="en-US" sz="662" dirty="0">
                  <a:gradFill>
                    <a:gsLst>
                      <a:gs pos="0">
                        <a:srgbClr val="505050"/>
                      </a:gs>
                      <a:gs pos="100000">
                        <a:srgbClr val="505050"/>
                      </a:gs>
                    </a:gsLst>
                    <a:lin ang="5400000" scaled="1"/>
                  </a:gradFill>
                  <a:latin typeface="Segoe UI Semilight"/>
                </a:endParaRPr>
              </a:p>
            </p:txBody>
          </p:sp>
        </p:grpSp>
      </p:grpSp>
      <p:grpSp>
        <p:nvGrpSpPr>
          <p:cNvPr id="134" name="Group 133">
            <a:extLst>
              <a:ext uri="{FF2B5EF4-FFF2-40B4-BE49-F238E27FC236}">
                <a16:creationId xmlns:a16="http://schemas.microsoft.com/office/drawing/2014/main" id="{E66C2C0C-E442-4495-B089-D7209CC18ED9}"/>
              </a:ext>
            </a:extLst>
          </p:cNvPr>
          <p:cNvGrpSpPr/>
          <p:nvPr/>
        </p:nvGrpSpPr>
        <p:grpSpPr>
          <a:xfrm>
            <a:off x="6628639" y="3766294"/>
            <a:ext cx="2054128" cy="288389"/>
            <a:chOff x="4530285" y="2515930"/>
            <a:chExt cx="2794547" cy="392340"/>
          </a:xfrm>
        </p:grpSpPr>
        <p:sp>
          <p:nvSpPr>
            <p:cNvPr id="135" name="Content Placeholder 2">
              <a:extLst>
                <a:ext uri="{FF2B5EF4-FFF2-40B4-BE49-F238E27FC236}">
                  <a16:creationId xmlns:a16="http://schemas.microsoft.com/office/drawing/2014/main" id="{298690A7-D9C7-44DE-8223-9D283BDBA6B6}"/>
                </a:ext>
              </a:extLst>
            </p:cNvPr>
            <p:cNvSpPr txBox="1">
              <a:spLocks/>
            </p:cNvSpPr>
            <p:nvPr/>
          </p:nvSpPr>
          <p:spPr>
            <a:xfrm>
              <a:off x="4651852" y="2515930"/>
              <a:ext cx="2672980" cy="392340"/>
            </a:xfrm>
            <a:prstGeom prst="rect">
              <a:avLst/>
            </a:prstGeom>
          </p:spPr>
          <p:txBody>
            <a:bodyPr vert="horz" wrap="square" lIns="107525" tIns="67203" rIns="0" bIns="67203"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450">
                <a:spcBef>
                  <a:spcPts val="441"/>
                </a:spcBef>
                <a:buNone/>
                <a:defRPr/>
              </a:pPr>
              <a:r>
                <a:rPr lang="en-US" sz="1102" dirty="0">
                  <a:gradFill>
                    <a:gsLst>
                      <a:gs pos="87500">
                        <a:srgbClr val="353535"/>
                      </a:gs>
                      <a:gs pos="76000">
                        <a:srgbClr val="353535"/>
                      </a:gs>
                    </a:gsLst>
                    <a:lin ang="16200000" scaled="1"/>
                  </a:gradFill>
                  <a:latin typeface="Segoe UI Semilight" panose="020B0402040204020203" pitchFamily="34" charset="0"/>
                  <a:cs typeface="Segoe UI Semilight" panose="020B0402040204020203" pitchFamily="34" charset="0"/>
                </a:rPr>
                <a:t>Broad coverage</a:t>
              </a:r>
            </a:p>
          </p:txBody>
        </p:sp>
        <p:grpSp>
          <p:nvGrpSpPr>
            <p:cNvPr id="136" name="Group 135">
              <a:extLst>
                <a:ext uri="{FF2B5EF4-FFF2-40B4-BE49-F238E27FC236}">
                  <a16:creationId xmlns:a16="http://schemas.microsoft.com/office/drawing/2014/main" id="{7FAABEDF-E98D-4D31-BF27-E7D6591A7620}"/>
                </a:ext>
              </a:extLst>
            </p:cNvPr>
            <p:cNvGrpSpPr/>
            <p:nvPr/>
          </p:nvGrpSpPr>
          <p:grpSpPr>
            <a:xfrm>
              <a:off x="4530285" y="2635230"/>
              <a:ext cx="182906" cy="182905"/>
              <a:chOff x="653229" y="2635230"/>
              <a:chExt cx="182906" cy="182905"/>
            </a:xfrm>
          </p:grpSpPr>
          <p:sp>
            <p:nvSpPr>
              <p:cNvPr id="137" name="Oval 136">
                <a:extLst>
                  <a:ext uri="{FF2B5EF4-FFF2-40B4-BE49-F238E27FC236}">
                    <a16:creationId xmlns:a16="http://schemas.microsoft.com/office/drawing/2014/main" id="{DAF20CFF-D3AE-4539-9595-4DFC78D7F147}"/>
                  </a:ext>
                </a:extLst>
              </p:cNvPr>
              <p:cNvSpPr/>
              <p:nvPr/>
            </p:nvSpPr>
            <p:spPr bwMode="auto">
              <a:xfrm>
                <a:off x="653229" y="2635230"/>
                <a:ext cx="182906" cy="182905"/>
              </a:xfrm>
              <a:prstGeom prst="ellipse">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25" tIns="107540" rIns="134425" bIns="107540" numCol="1" spcCol="0" rtlCol="0" fromWordArt="0" anchor="t" anchorCtr="0" forceAA="0" compatLnSpc="1">
                <a:prstTxWarp prst="textNoShape">
                  <a:avLst/>
                </a:prstTxWarp>
                <a:noAutofit/>
              </a:bodyPr>
              <a:lstStyle/>
              <a:p>
                <a:pPr algn="ctr" defTabSz="685383" fontAlgn="base">
                  <a:lnSpc>
                    <a:spcPct val="90000"/>
                  </a:lnSpc>
                  <a:spcBef>
                    <a:spcPct val="0"/>
                  </a:spcBef>
                  <a:spcAft>
                    <a:spcPct val="0"/>
                  </a:spcAft>
                  <a:defRPr/>
                </a:pPr>
                <a:endParaRPr lang="en-US" sz="1765"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38" name="check">
                <a:extLst>
                  <a:ext uri="{FF2B5EF4-FFF2-40B4-BE49-F238E27FC236}">
                    <a16:creationId xmlns:a16="http://schemas.microsoft.com/office/drawing/2014/main" id="{2C4D9178-AAC7-4359-B09A-2AE0362166CE}"/>
                  </a:ext>
                </a:extLst>
              </p:cNvPr>
              <p:cNvSpPr>
                <a:spLocks noChangeAspect="1"/>
              </p:cNvSpPr>
              <p:nvPr/>
            </p:nvSpPr>
            <p:spPr bwMode="auto">
              <a:xfrm>
                <a:off x="702099" y="2698088"/>
                <a:ext cx="91453" cy="64575"/>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13" tIns="33606" rIns="67213" bIns="33606" numCol="1" anchor="t" anchorCtr="0" compatLnSpc="1">
                <a:prstTxWarp prst="textNoShape">
                  <a:avLst/>
                </a:prstTxWarp>
              </a:bodyPr>
              <a:lstStyle/>
              <a:p>
                <a:pPr defTabSz="685582">
                  <a:defRPr/>
                </a:pPr>
                <a:endParaRPr lang="en-US" sz="662" dirty="0">
                  <a:gradFill>
                    <a:gsLst>
                      <a:gs pos="0">
                        <a:srgbClr val="505050"/>
                      </a:gs>
                      <a:gs pos="100000">
                        <a:srgbClr val="505050"/>
                      </a:gs>
                    </a:gsLst>
                    <a:lin ang="5400000" scaled="1"/>
                  </a:gradFill>
                  <a:latin typeface="Segoe UI Semilight"/>
                </a:endParaRPr>
              </a:p>
            </p:txBody>
          </p:sp>
        </p:grpSp>
      </p:grpSp>
    </p:spTree>
    <p:extLst>
      <p:ext uri="{BB962C8B-B14F-4D97-AF65-F5344CB8AC3E}">
        <p14:creationId xmlns:p14="http://schemas.microsoft.com/office/powerpoint/2010/main" val="447778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a16="http://schemas.microsoft.com/office/drawing/2014/main"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nodeType="with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par>
                                <p:cTn id="14" presetID="10" presetClass="entr" presetSubtype="0" fill="hold" nodeType="withEffect">
                                  <p:stCondLst>
                                    <p:cond delay="0"/>
                                  </p:stCondLst>
                                  <p:childTnLst>
                                    <p:set>
                                      <p:cBhvr>
                                        <p:cTn id="15" dur="1" fill="hold">
                                          <p:stCondLst>
                                            <p:cond delay="0"/>
                                          </p:stCondLst>
                                        </p:cTn>
                                        <p:tgtEl>
                                          <p:spTgt spid="86"/>
                                        </p:tgtEl>
                                        <p:attrNameLst>
                                          <p:attrName>style.visibility</p:attrName>
                                        </p:attrNameLst>
                                      </p:cBhvr>
                                      <p:to>
                                        <p:strVal val="visible"/>
                                      </p:to>
                                    </p:set>
                                    <p:animEffect transition="in" filter="fade">
                                      <p:cBhvr>
                                        <p:cTn id="16" dur="500"/>
                                        <p:tgtEl>
                                          <p:spTgt spid="86"/>
                                        </p:tgtEl>
                                      </p:cBhvr>
                                    </p:animEffect>
                                  </p:childTnLst>
                                </p:cTn>
                              </p:par>
                              <p:par>
                                <p:cTn id="17" presetID="10" presetClass="entr" presetSubtype="0" fill="hold" nodeType="withEffect">
                                  <p:stCondLst>
                                    <p:cond delay="15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par>
                                <p:cTn id="20" presetID="10" presetClass="entr" presetSubtype="0" fill="hold" nodeType="withEffect">
                                  <p:stCondLst>
                                    <p:cond delay="150"/>
                                  </p:stCondLst>
                                  <p:childTnLst>
                                    <p:set>
                                      <p:cBhvr>
                                        <p:cTn id="21" dur="1" fill="hold">
                                          <p:stCondLst>
                                            <p:cond delay="0"/>
                                          </p:stCondLst>
                                        </p:cTn>
                                        <p:tgtEl>
                                          <p:spTgt spid="91"/>
                                        </p:tgtEl>
                                        <p:attrNameLst>
                                          <p:attrName>style.visibility</p:attrName>
                                        </p:attrNameLst>
                                      </p:cBhvr>
                                      <p:to>
                                        <p:strVal val="visible"/>
                                      </p:to>
                                    </p:set>
                                    <p:animEffect transition="in" filter="fade">
                                      <p:cBhvr>
                                        <p:cTn id="22" dur="500"/>
                                        <p:tgtEl>
                                          <p:spTgt spid="91"/>
                                        </p:tgtEl>
                                      </p:cBhvr>
                                    </p:animEffect>
                                  </p:childTnLst>
                                </p:cTn>
                              </p:par>
                              <p:par>
                                <p:cTn id="23" presetID="10" presetClass="entr" presetSubtype="0" fill="hold" nodeType="withEffect">
                                  <p:stCondLst>
                                    <p:cond delay="150"/>
                                  </p:stCondLst>
                                  <p:childTnLst>
                                    <p:set>
                                      <p:cBhvr>
                                        <p:cTn id="24" dur="1" fill="hold">
                                          <p:stCondLst>
                                            <p:cond delay="0"/>
                                          </p:stCondLst>
                                        </p:cTn>
                                        <p:tgtEl>
                                          <p:spTgt spid="97"/>
                                        </p:tgtEl>
                                        <p:attrNameLst>
                                          <p:attrName>style.visibility</p:attrName>
                                        </p:attrNameLst>
                                      </p:cBhvr>
                                      <p:to>
                                        <p:strVal val="visible"/>
                                      </p:to>
                                    </p:set>
                                    <p:animEffect transition="in" filter="fade">
                                      <p:cBhvr>
                                        <p:cTn id="25" dur="500"/>
                                        <p:tgtEl>
                                          <p:spTgt spid="97"/>
                                        </p:tgtEl>
                                      </p:cBhvr>
                                    </p:animEffect>
                                  </p:childTnLst>
                                </p:cTn>
                              </p:par>
                              <p:par>
                                <p:cTn id="26" presetID="10" presetClass="entr" presetSubtype="0" fill="hold" nodeType="withEffect">
                                  <p:stCondLst>
                                    <p:cond delay="150"/>
                                  </p:stCondLst>
                                  <p:childTnLst>
                                    <p:set>
                                      <p:cBhvr>
                                        <p:cTn id="27" dur="1" fill="hold">
                                          <p:stCondLst>
                                            <p:cond delay="0"/>
                                          </p:stCondLst>
                                        </p:cTn>
                                        <p:tgtEl>
                                          <p:spTgt spid="102"/>
                                        </p:tgtEl>
                                        <p:attrNameLst>
                                          <p:attrName>style.visibility</p:attrName>
                                        </p:attrNameLst>
                                      </p:cBhvr>
                                      <p:to>
                                        <p:strVal val="visible"/>
                                      </p:to>
                                    </p:set>
                                    <p:animEffect transition="in" filter="fade">
                                      <p:cBhvr>
                                        <p:cTn id="28" dur="500"/>
                                        <p:tgtEl>
                                          <p:spTgt spid="102"/>
                                        </p:tgtEl>
                                      </p:cBhvr>
                                    </p:animEffect>
                                  </p:childTnLst>
                                </p:cTn>
                              </p:par>
                              <p:par>
                                <p:cTn id="29" presetID="10" presetClass="entr" presetSubtype="0" fill="hold" nodeType="withEffect">
                                  <p:stCondLst>
                                    <p:cond delay="30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nodeType="withEffect">
                                  <p:stCondLst>
                                    <p:cond delay="300"/>
                                  </p:stCondLst>
                                  <p:childTnLst>
                                    <p:set>
                                      <p:cBhvr>
                                        <p:cTn id="33" dur="1" fill="hold">
                                          <p:stCondLst>
                                            <p:cond delay="0"/>
                                          </p:stCondLst>
                                        </p:cTn>
                                        <p:tgtEl>
                                          <p:spTgt spid="124"/>
                                        </p:tgtEl>
                                        <p:attrNameLst>
                                          <p:attrName>style.visibility</p:attrName>
                                        </p:attrNameLst>
                                      </p:cBhvr>
                                      <p:to>
                                        <p:strVal val="visible"/>
                                      </p:to>
                                    </p:set>
                                    <p:animEffect transition="in" filter="fade">
                                      <p:cBhvr>
                                        <p:cTn id="34" dur="500"/>
                                        <p:tgtEl>
                                          <p:spTgt spid="124"/>
                                        </p:tgtEl>
                                      </p:cBhvr>
                                    </p:animEffect>
                                  </p:childTnLst>
                                </p:cTn>
                              </p:par>
                              <p:par>
                                <p:cTn id="35" presetID="10" presetClass="entr" presetSubtype="0" fill="hold" nodeType="withEffect">
                                  <p:stCondLst>
                                    <p:cond delay="300"/>
                                  </p:stCondLst>
                                  <p:childTnLst>
                                    <p:set>
                                      <p:cBhvr>
                                        <p:cTn id="36" dur="1" fill="hold">
                                          <p:stCondLst>
                                            <p:cond delay="0"/>
                                          </p:stCondLst>
                                        </p:cTn>
                                        <p:tgtEl>
                                          <p:spTgt spid="129"/>
                                        </p:tgtEl>
                                        <p:attrNameLst>
                                          <p:attrName>style.visibility</p:attrName>
                                        </p:attrNameLst>
                                      </p:cBhvr>
                                      <p:to>
                                        <p:strVal val="visible"/>
                                      </p:to>
                                    </p:set>
                                    <p:animEffect transition="in" filter="fade">
                                      <p:cBhvr>
                                        <p:cTn id="37" dur="500"/>
                                        <p:tgtEl>
                                          <p:spTgt spid="129"/>
                                        </p:tgtEl>
                                      </p:cBhvr>
                                    </p:animEffect>
                                  </p:childTnLst>
                                </p:cTn>
                              </p:par>
                              <p:par>
                                <p:cTn id="38" presetID="10" presetClass="entr" presetSubtype="0" fill="hold" nodeType="withEffect">
                                  <p:stCondLst>
                                    <p:cond delay="300"/>
                                  </p:stCondLst>
                                  <p:childTnLst>
                                    <p:set>
                                      <p:cBhvr>
                                        <p:cTn id="39" dur="1" fill="hold">
                                          <p:stCondLst>
                                            <p:cond delay="0"/>
                                          </p:stCondLst>
                                        </p:cTn>
                                        <p:tgtEl>
                                          <p:spTgt spid="134"/>
                                        </p:tgtEl>
                                        <p:attrNameLst>
                                          <p:attrName>style.visibility</p:attrName>
                                        </p:attrNameLst>
                                      </p:cBhvr>
                                      <p:to>
                                        <p:strVal val="visible"/>
                                      </p:to>
                                    </p:set>
                                    <p:animEffect transition="in" filter="fade">
                                      <p:cBhvr>
                                        <p:cTn id="40" dur="500"/>
                                        <p:tgtEl>
                                          <p:spTgt spid="13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par>
                                <p:cTn id="46" presetID="10" presetClass="entr" presetSubtype="0" fill="hold" nodeType="withEffect">
                                  <p:stCondLst>
                                    <p:cond delay="500"/>
                                  </p:stCondLst>
                                  <p:childTnLst>
                                    <p:set>
                                      <p:cBhvr>
                                        <p:cTn id="47" dur="1" fill="hold">
                                          <p:stCondLst>
                                            <p:cond delay="0"/>
                                          </p:stCondLst>
                                        </p:cTn>
                                        <p:tgtEl>
                                          <p:spTgt spid="39"/>
                                        </p:tgtEl>
                                        <p:attrNameLst>
                                          <p:attrName>style.visibility</p:attrName>
                                        </p:attrNameLst>
                                      </p:cBhvr>
                                      <p:to>
                                        <p:strVal val="visible"/>
                                      </p:to>
                                    </p:set>
                                    <p:animEffect transition="in" filter="fade">
                                      <p:cBhvr>
                                        <p:cTn id="48" dur="500"/>
                                        <p:tgtEl>
                                          <p:spTgt spid="39"/>
                                        </p:tgtEl>
                                      </p:cBhvr>
                                    </p:animEffect>
                                  </p:childTnLst>
                                </p:cTn>
                              </p:par>
                              <p:par>
                                <p:cTn id="49" presetID="42" presetClass="path" presetSubtype="0" decel="100000" fill="hold" nodeType="withEffect">
                                  <p:stCondLst>
                                    <p:cond delay="0"/>
                                  </p:stCondLst>
                                  <p:childTnLst>
                                    <p:animMotion origin="layout" path="M 3.72479E-6 0.04607 L 3.72479E-6 7.399E-7 " pathEditMode="relative" rAng="0" ptsTypes="AA">
                                      <p:cBhvr>
                                        <p:cTn id="50" dur="1000" fill="hold"/>
                                        <p:tgtEl>
                                          <p:spTgt spid="39"/>
                                        </p:tgtEl>
                                        <p:attrNameLst>
                                          <p:attrName>ppt_x</p:attrName>
                                          <p:attrName>ppt_y</p:attrName>
                                        </p:attrNameLst>
                                      </p:cBhvr>
                                      <p:rCtr x="0" y="-2315"/>
                                    </p:animMotion>
                                  </p:childTnLst>
                                </p:cTn>
                              </p:par>
                            </p:childTnLst>
                          </p:cTn>
                        </p:par>
                      </p:childTnLst>
                    </p:cTn>
                  </p:par>
                  <p:par>
                    <p:cTn id="51" fill="hold">
                      <p:stCondLst>
                        <p:cond delay="indefinite"/>
                      </p:stCondLst>
                      <p:childTnLst>
                        <p:par>
                          <p:cTn id="52" fill="hold">
                            <p:stCondLst>
                              <p:cond delay="0"/>
                            </p:stCondLst>
                            <p:childTnLst>
                              <p:par>
                                <p:cTn id="53" presetID="2" presetClass="entr" presetSubtype="8" decel="10000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750" fill="hold"/>
                                        <p:tgtEl>
                                          <p:spTgt spid="9"/>
                                        </p:tgtEl>
                                        <p:attrNameLst>
                                          <p:attrName>ppt_x</p:attrName>
                                        </p:attrNameLst>
                                      </p:cBhvr>
                                      <p:tavLst>
                                        <p:tav tm="0">
                                          <p:val>
                                            <p:strVal val="0-#ppt_w/2"/>
                                          </p:val>
                                        </p:tav>
                                        <p:tav tm="100000">
                                          <p:val>
                                            <p:strVal val="#ppt_x"/>
                                          </p:val>
                                        </p:tav>
                                      </p:tavLst>
                                    </p:anim>
                                    <p:anim calcmode="lin" valueType="num">
                                      <p:cBhvr additive="base">
                                        <p:cTn id="56"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Functions</a:t>
            </a:r>
          </a:p>
        </p:txBody>
      </p:sp>
      <p:sp>
        <p:nvSpPr>
          <p:cNvPr id="3" name="Content Placeholder 2"/>
          <p:cNvSpPr>
            <a:spLocks noGrp="1"/>
          </p:cNvSpPr>
          <p:nvPr>
            <p:ph idx="1"/>
          </p:nvPr>
        </p:nvSpPr>
        <p:spPr/>
        <p:txBody>
          <a:bodyPr>
            <a:normAutofit/>
          </a:bodyPr>
          <a:lstStyle/>
          <a:p>
            <a:pPr marL="0" indent="0">
              <a:buNone/>
            </a:pPr>
            <a:r>
              <a:rPr lang="en-US" dirty="0"/>
              <a:t>Create a “serverless” event-driven experience that extends the existing Azure App Service platform by building “nanoservices” that can scale based on demand</a:t>
            </a:r>
          </a:p>
          <a:p>
            <a:pPr marL="0" indent="0">
              <a:buNone/>
            </a:pPr>
            <a:endParaRPr lang="en-US" dirty="0"/>
          </a:p>
        </p:txBody>
      </p:sp>
      <p:pic>
        <p:nvPicPr>
          <p:cNvPr id="6" name="Picture 5"/>
          <p:cNvPicPr>
            <a:picLocks noChangeAspect="1"/>
          </p:cNvPicPr>
          <p:nvPr/>
        </p:nvPicPr>
        <p:blipFill>
          <a:blip r:embed="rId3"/>
          <a:stretch>
            <a:fillRect/>
          </a:stretch>
        </p:blipFill>
        <p:spPr>
          <a:xfrm>
            <a:off x="4107142" y="3736251"/>
            <a:ext cx="4655858" cy="2862669"/>
          </a:xfrm>
          <a:prstGeom prst="rect">
            <a:avLst/>
          </a:prstGeom>
        </p:spPr>
      </p:pic>
    </p:spTree>
    <p:extLst>
      <p:ext uri="{BB962C8B-B14F-4D97-AF65-F5344CB8AC3E}">
        <p14:creationId xmlns:p14="http://schemas.microsoft.com/office/powerpoint/2010/main" val="2718515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Languages and Tools</a:t>
            </a:r>
          </a:p>
        </p:txBody>
      </p:sp>
      <p:sp>
        <p:nvSpPr>
          <p:cNvPr id="40" name="Content Placeholder 2"/>
          <p:cNvSpPr>
            <a:spLocks noGrp="1"/>
          </p:cNvSpPr>
          <p:nvPr>
            <p:ph idx="1"/>
          </p:nvPr>
        </p:nvSpPr>
        <p:spPr/>
        <p:txBody>
          <a:bodyPr>
            <a:normAutofit/>
          </a:bodyPr>
          <a:lstStyle/>
          <a:p>
            <a:pPr marL="0" indent="0">
              <a:buNone/>
            </a:pPr>
            <a:r>
              <a:rPr lang="en-US" sz="3200" dirty="0"/>
              <a:t>JavaScript</a:t>
            </a:r>
          </a:p>
          <a:p>
            <a:pPr marL="0" indent="0">
              <a:buNone/>
            </a:pPr>
            <a:r>
              <a:rPr lang="en-US" sz="3200" dirty="0"/>
              <a:t>C#</a:t>
            </a:r>
          </a:p>
          <a:p>
            <a:pPr marL="0" indent="0">
              <a:buNone/>
            </a:pPr>
            <a:r>
              <a:rPr lang="en-US" sz="3200" dirty="0"/>
              <a:t>Python</a:t>
            </a:r>
          </a:p>
          <a:p>
            <a:pPr marL="0" indent="0">
              <a:buNone/>
            </a:pPr>
            <a:r>
              <a:rPr lang="en-US" sz="3200" dirty="0"/>
              <a:t>PHP</a:t>
            </a:r>
          </a:p>
          <a:p>
            <a:pPr marL="0" indent="0">
              <a:buNone/>
            </a:pPr>
            <a:r>
              <a:rPr lang="en-US" sz="3200" dirty="0"/>
              <a:t>Bash</a:t>
            </a:r>
          </a:p>
          <a:p>
            <a:pPr marL="0" indent="0">
              <a:buNone/>
            </a:pPr>
            <a:r>
              <a:rPr lang="en-US" sz="3200" dirty="0"/>
              <a:t>Batch</a:t>
            </a:r>
          </a:p>
          <a:p>
            <a:pPr marL="0" indent="0">
              <a:buNone/>
            </a:pPr>
            <a:r>
              <a:rPr lang="en-US" sz="3200" dirty="0"/>
              <a:t>PowerShell</a:t>
            </a:r>
          </a:p>
        </p:txBody>
      </p:sp>
      <p:grpSp>
        <p:nvGrpSpPr>
          <p:cNvPr id="3" name="Group 2"/>
          <p:cNvGrpSpPr/>
          <p:nvPr/>
        </p:nvGrpSpPr>
        <p:grpSpPr>
          <a:xfrm>
            <a:off x="3276600" y="1752600"/>
            <a:ext cx="4918035" cy="3124200"/>
            <a:chOff x="4895849" y="1335654"/>
            <a:chExt cx="6357452" cy="4451439"/>
          </a:xfrm>
        </p:grpSpPr>
        <p:pic>
          <p:nvPicPr>
            <p:cNvPr id="38" name="Picture 37"/>
            <p:cNvPicPr>
              <a:picLocks noChangeAspect="1"/>
            </p:cNvPicPr>
            <p:nvPr/>
          </p:nvPicPr>
          <p:blipFill>
            <a:blip r:embed="rId3"/>
            <a:stretch>
              <a:fillRect/>
            </a:stretch>
          </p:blipFill>
          <p:spPr>
            <a:xfrm>
              <a:off x="4895849" y="1660848"/>
              <a:ext cx="5543551" cy="4126245"/>
            </a:xfrm>
            <a:prstGeom prst="rect">
              <a:avLst/>
            </a:prstGeom>
            <a:ln>
              <a:solidFill>
                <a:schemeClr val="tx1">
                  <a:lumMod val="75000"/>
                  <a:lumOff val="25000"/>
                </a:schemeClr>
              </a:solidFill>
            </a:ln>
          </p:spPr>
        </p:pic>
        <p:pic>
          <p:nvPicPr>
            <p:cNvPr id="39" name="Picture 38"/>
            <p:cNvPicPr>
              <a:picLocks noChangeAspect="1"/>
            </p:cNvPicPr>
            <p:nvPr/>
          </p:nvPicPr>
          <p:blipFill>
            <a:blip r:embed="rId4"/>
            <a:stretch>
              <a:fillRect/>
            </a:stretch>
          </p:blipFill>
          <p:spPr>
            <a:xfrm>
              <a:off x="6456766" y="1335654"/>
              <a:ext cx="4796535" cy="3056467"/>
            </a:xfrm>
            <a:prstGeom prst="rect">
              <a:avLst/>
            </a:prstGeom>
            <a:ln>
              <a:solidFill>
                <a:schemeClr val="tx1">
                  <a:lumMod val="75000"/>
                  <a:lumOff val="25000"/>
                </a:schemeClr>
              </a:solidFill>
            </a:ln>
          </p:spPr>
        </p:pic>
      </p:grpSp>
    </p:spTree>
    <p:extLst>
      <p:ext uri="{BB962C8B-B14F-4D97-AF65-F5344CB8AC3E}">
        <p14:creationId xmlns:p14="http://schemas.microsoft.com/office/powerpoint/2010/main" val="3070396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a:t>
            </a:r>
          </a:p>
        </p:txBody>
      </p:sp>
      <p:sp>
        <p:nvSpPr>
          <p:cNvPr id="40" name="Content Placeholder 2"/>
          <p:cNvSpPr>
            <a:spLocks noGrp="1"/>
          </p:cNvSpPr>
          <p:nvPr>
            <p:ph idx="1"/>
          </p:nvPr>
        </p:nvSpPr>
        <p:spPr/>
        <p:txBody>
          <a:bodyPr>
            <a:normAutofit/>
          </a:bodyPr>
          <a:lstStyle/>
          <a:p>
            <a:pPr marL="514350" indent="-259556"/>
            <a:r>
              <a:rPr lang="en-US" dirty="0"/>
              <a:t>Timer-based processing</a:t>
            </a:r>
          </a:p>
          <a:p>
            <a:pPr marL="514350" indent="-259556"/>
            <a:r>
              <a:rPr lang="en-US" dirty="0"/>
              <a:t>Azure service event processing</a:t>
            </a:r>
          </a:p>
          <a:p>
            <a:pPr marL="514350" indent="-259556"/>
            <a:r>
              <a:rPr lang="en-US" dirty="0"/>
              <a:t>SaaS event processing </a:t>
            </a:r>
          </a:p>
          <a:p>
            <a:pPr marL="514350" indent="-259556"/>
            <a:r>
              <a:rPr lang="en-US" dirty="0"/>
              <a:t>Serverless web application architectures</a:t>
            </a:r>
          </a:p>
          <a:p>
            <a:pPr marL="514350" indent="-259556"/>
            <a:r>
              <a:rPr lang="en-US" dirty="0"/>
              <a:t>Serverless mobile </a:t>
            </a:r>
            <a:r>
              <a:rPr lang="en-US" dirty="0" err="1"/>
              <a:t>backends</a:t>
            </a:r>
            <a:endParaRPr lang="en-US" dirty="0"/>
          </a:p>
          <a:p>
            <a:pPr marL="514350" indent="-259556"/>
            <a:r>
              <a:rPr lang="en-US" dirty="0"/>
              <a:t>Real-time stream processing</a:t>
            </a:r>
          </a:p>
          <a:p>
            <a:pPr marL="514350" indent="-259556"/>
            <a:r>
              <a:rPr lang="en-US" dirty="0"/>
              <a:t>Real-time bot messaging</a:t>
            </a:r>
          </a:p>
        </p:txBody>
      </p:sp>
      <p:grpSp>
        <p:nvGrpSpPr>
          <p:cNvPr id="28" name="Group 27"/>
          <p:cNvGrpSpPr/>
          <p:nvPr/>
        </p:nvGrpSpPr>
        <p:grpSpPr>
          <a:xfrm>
            <a:off x="6725341" y="3775387"/>
            <a:ext cx="2037659" cy="2861633"/>
            <a:chOff x="7483600" y="1380375"/>
            <a:chExt cx="2920079" cy="4100878"/>
          </a:xfrm>
        </p:grpSpPr>
        <p:sp>
          <p:nvSpPr>
            <p:cNvPr id="29" name="Rectangle 28"/>
            <p:cNvSpPr/>
            <p:nvPr/>
          </p:nvSpPr>
          <p:spPr>
            <a:xfrm>
              <a:off x="8070436" y="1380375"/>
              <a:ext cx="1746409" cy="957532"/>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t>Your App or Service</a:t>
              </a:r>
            </a:p>
          </p:txBody>
        </p:sp>
        <p:pic>
          <p:nvPicPr>
            <p:cNvPr id="30" name="Picture 29"/>
            <p:cNvPicPr>
              <a:picLocks noChangeAspect="1"/>
            </p:cNvPicPr>
            <p:nvPr/>
          </p:nvPicPr>
          <p:blipFill>
            <a:blip r:embed="rId3"/>
            <a:stretch>
              <a:fillRect/>
            </a:stretch>
          </p:blipFill>
          <p:spPr>
            <a:xfrm>
              <a:off x="8332373" y="2589877"/>
              <a:ext cx="1222534" cy="1222534"/>
            </a:xfrm>
            <a:prstGeom prst="rect">
              <a:avLst/>
            </a:prstGeom>
          </p:spPr>
        </p:pic>
        <p:grpSp>
          <p:nvGrpSpPr>
            <p:cNvPr id="31" name="Group 30"/>
            <p:cNvGrpSpPr/>
            <p:nvPr/>
          </p:nvGrpSpPr>
          <p:grpSpPr>
            <a:xfrm>
              <a:off x="7483600" y="4056467"/>
              <a:ext cx="2920079" cy="1424786"/>
              <a:chOff x="7483600" y="4037417"/>
              <a:chExt cx="2920079" cy="1424786"/>
            </a:xfrm>
          </p:grpSpPr>
          <p:sp>
            <p:nvSpPr>
              <p:cNvPr id="34" name="Rectangle 33"/>
              <p:cNvSpPr/>
              <p:nvPr/>
            </p:nvSpPr>
            <p:spPr>
              <a:xfrm>
                <a:off x="7483600" y="4037417"/>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50" dirty="0"/>
                  <a:t>Office 365</a:t>
                </a:r>
              </a:p>
            </p:txBody>
          </p:sp>
          <p:sp>
            <p:nvSpPr>
              <p:cNvPr id="35" name="Rectangle 34"/>
              <p:cNvSpPr/>
              <p:nvPr/>
            </p:nvSpPr>
            <p:spPr>
              <a:xfrm>
                <a:off x="8459912" y="4037417"/>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50" dirty="0"/>
                  <a:t>Office Graph</a:t>
                </a:r>
              </a:p>
            </p:txBody>
          </p:sp>
          <p:sp>
            <p:nvSpPr>
              <p:cNvPr id="36" name="Rectangle 35"/>
              <p:cNvSpPr/>
              <p:nvPr/>
            </p:nvSpPr>
            <p:spPr>
              <a:xfrm>
                <a:off x="9427367" y="4037417"/>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50" dirty="0"/>
                  <a:t>Azure Storage</a:t>
                </a:r>
              </a:p>
            </p:txBody>
          </p:sp>
          <p:sp>
            <p:nvSpPr>
              <p:cNvPr id="37" name="Rectangle 36"/>
              <p:cNvSpPr/>
              <p:nvPr/>
            </p:nvSpPr>
            <p:spPr>
              <a:xfrm>
                <a:off x="9426699" y="4753588"/>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50" dirty="0"/>
                  <a:t>Other Functions</a:t>
                </a:r>
              </a:p>
            </p:txBody>
          </p:sp>
          <p:sp>
            <p:nvSpPr>
              <p:cNvPr id="38" name="Rectangle 37"/>
              <p:cNvSpPr/>
              <p:nvPr/>
            </p:nvSpPr>
            <p:spPr>
              <a:xfrm>
                <a:off x="7492457" y="4746032"/>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50" dirty="0"/>
                  <a:t>Legacy Systems</a:t>
                </a:r>
              </a:p>
            </p:txBody>
          </p:sp>
          <p:sp>
            <p:nvSpPr>
              <p:cNvPr id="39" name="Rectangle 38"/>
              <p:cNvSpPr/>
              <p:nvPr/>
            </p:nvSpPr>
            <p:spPr>
              <a:xfrm>
                <a:off x="8451055" y="4746032"/>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50" dirty="0"/>
                  <a:t>Web Services</a:t>
                </a:r>
              </a:p>
            </p:txBody>
          </p:sp>
        </p:grpSp>
        <p:cxnSp>
          <p:nvCxnSpPr>
            <p:cNvPr id="32" name="Straight Arrow Connector 31"/>
            <p:cNvCxnSpPr>
              <a:stCxn id="29" idx="2"/>
              <a:endCxn id="30" idx="0"/>
            </p:cNvCxnSpPr>
            <p:nvPr/>
          </p:nvCxnSpPr>
          <p:spPr>
            <a:xfrm flipH="1">
              <a:off x="8943640" y="2337907"/>
              <a:ext cx="1" cy="251970"/>
            </a:xfrm>
            <a:prstGeom prst="straightConnector1">
              <a:avLst/>
            </a:prstGeom>
            <a:ln w="6350" cmpd="sng">
              <a:solidFill>
                <a:srgbClr val="595959"/>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30" idx="2"/>
              <a:endCxn id="35" idx="0"/>
            </p:cNvCxnSpPr>
            <p:nvPr/>
          </p:nvCxnSpPr>
          <p:spPr>
            <a:xfrm>
              <a:off x="8943640" y="3812411"/>
              <a:ext cx="4428" cy="244056"/>
            </a:xfrm>
            <a:prstGeom prst="straightConnector1">
              <a:avLst/>
            </a:prstGeom>
            <a:ln w="6350" cmpd="sng">
              <a:solidFill>
                <a:srgbClr val="595959"/>
              </a:solidFill>
              <a:headEnd type="triangle"/>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75207405"/>
      </p:ext>
    </p:extLst>
  </p:cSld>
  <p:clrMapOvr>
    <a:masterClrMapping/>
  </p:clrMapOvr>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5547237-B119-45CA-BEFC-A2DA2BDB03E7}">
  <ds:schemaRefs>
    <ds:schemaRef ds:uri="http://www.w3.org/XML/1998/namespace"/>
    <ds:schemaRef ds:uri="http://purl.org/dc/elements/1.1/"/>
    <ds:schemaRef ds:uri="http://schemas.microsoft.com/office/2006/metadata/properties"/>
    <ds:schemaRef ds:uri="http://schemas.microsoft.com/office/infopath/2007/PartnerControls"/>
    <ds:schemaRef ds:uri="http://purl.org/dc/dcmitype/"/>
    <ds:schemaRef ds:uri="http://schemas.microsoft.com/office/2006/documentManagement/types"/>
    <ds:schemaRef ds:uri="http://schemas.openxmlformats.org/package/2006/metadata/core-properties"/>
    <ds:schemaRef ds:uri="http://purl.org/dc/terms/"/>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 Course Module</Template>
  <TotalTime>0</TotalTime>
  <Words>1195</Words>
  <Application>Microsoft Office PowerPoint</Application>
  <PresentationFormat>On-screen Show (4:3)</PresentationFormat>
  <Paragraphs>150</Paragraphs>
  <Slides>15</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 Black</vt:lpstr>
      <vt:lpstr>Calibri</vt:lpstr>
      <vt:lpstr>Lucida Console</vt:lpstr>
      <vt:lpstr>Segoe UI</vt:lpstr>
      <vt:lpstr>Segoe UI Semibold</vt:lpstr>
      <vt:lpstr>Segoe UI Semilight</vt:lpstr>
      <vt:lpstr>Wingdings</vt:lpstr>
      <vt:lpstr>CPT Course Module</vt:lpstr>
      <vt:lpstr>Developing with Azure Functions</vt:lpstr>
      <vt:lpstr>Agenda</vt:lpstr>
      <vt:lpstr>The evolution of application platforms</vt:lpstr>
      <vt:lpstr>What is Serverless?</vt:lpstr>
      <vt:lpstr>Benefits of Serverless</vt:lpstr>
      <vt:lpstr>Serverless application platform components</vt:lpstr>
      <vt:lpstr>Azure Functions</vt:lpstr>
      <vt:lpstr>Supported Languages and Tools</vt:lpstr>
      <vt:lpstr>Common Scenarios</vt:lpstr>
      <vt:lpstr>Function App Templates</vt:lpstr>
      <vt:lpstr>Timer Function Apps</vt:lpstr>
      <vt:lpstr>Data Processing Function Apps</vt:lpstr>
      <vt:lpstr>Webhook &amp; API Function Apps</vt:lpstr>
      <vt:lpstr>Anatomy of a Function</vt:lpstr>
      <vt:lpstr>Azure Function Types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Custom Web Services using Web API</dc:title>
  <dc:creator/>
  <cp:lastModifiedBy/>
  <cp:revision>1</cp:revision>
  <dcterms:created xsi:type="dcterms:W3CDTF">2013-11-26T18:13:22Z</dcterms:created>
  <dcterms:modified xsi:type="dcterms:W3CDTF">2017-12-13T13:41:22Z</dcterms:modified>
</cp:coreProperties>
</file>