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6"/>
  </p:notesMasterIdLst>
  <p:handoutMasterIdLst>
    <p:handoutMasterId r:id="rId47"/>
  </p:handoutMasterIdLst>
  <p:sldIdLst>
    <p:sldId id="279" r:id="rId6"/>
    <p:sldId id="335" r:id="rId7"/>
    <p:sldId id="280" r:id="rId8"/>
    <p:sldId id="281" r:id="rId9"/>
    <p:sldId id="282" r:id="rId10"/>
    <p:sldId id="283" r:id="rId11"/>
    <p:sldId id="285" r:id="rId12"/>
    <p:sldId id="286" r:id="rId13"/>
    <p:sldId id="326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327" r:id="rId22"/>
    <p:sldId id="300" r:id="rId23"/>
    <p:sldId id="312" r:id="rId24"/>
    <p:sldId id="328" r:id="rId25"/>
    <p:sldId id="325" r:id="rId26"/>
    <p:sldId id="332" r:id="rId27"/>
    <p:sldId id="333" r:id="rId28"/>
    <p:sldId id="296" r:id="rId29"/>
    <p:sldId id="297" r:id="rId30"/>
    <p:sldId id="303" r:id="rId31"/>
    <p:sldId id="329" r:id="rId32"/>
    <p:sldId id="317" r:id="rId33"/>
    <p:sldId id="323" r:id="rId34"/>
    <p:sldId id="334" r:id="rId35"/>
    <p:sldId id="301" r:id="rId36"/>
    <p:sldId id="306" r:id="rId37"/>
    <p:sldId id="319" r:id="rId38"/>
    <p:sldId id="307" r:id="rId39"/>
    <p:sldId id="308" r:id="rId40"/>
    <p:sldId id="309" r:id="rId41"/>
    <p:sldId id="310" r:id="rId42"/>
    <p:sldId id="320" r:id="rId43"/>
    <p:sldId id="321" r:id="rId44"/>
    <p:sldId id="330" r:id="rId4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1E"/>
    <a:srgbClr val="FFFFCC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07" autoAdjust="0"/>
    <p:restoredTop sz="56663" autoAdjust="0"/>
  </p:normalViewPr>
  <p:slideViewPr>
    <p:cSldViewPr>
      <p:cViewPr varScale="1">
        <p:scale>
          <a:sx n="49" d="100"/>
          <a:sy n="49" d="100"/>
        </p:scale>
        <p:origin x="289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07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0" d="100"/>
        <a:sy n="80" d="100"/>
      </p:scale>
      <p:origin x="0" y="-4474"/>
    </p:cViewPr>
  </p:sorterViewPr>
  <p:notesViewPr>
    <p:cSldViewPr>
      <p:cViewPr>
        <p:scale>
          <a:sx n="90" d="100"/>
          <a:sy n="90" d="100"/>
        </p:scale>
        <p:origin x="3638" y="53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2018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o.microsoft.com/fwlink/p/?LinkID=698279&amp;culture=en-US&amp;country=U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riticalpathtraining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8763000" cy="1295400"/>
          </a:xfrm>
        </p:spPr>
        <p:txBody>
          <a:bodyPr/>
          <a:lstStyle/>
          <a:p>
            <a:pPr algn="ctr"/>
            <a:r>
              <a:rPr lang="en-US" sz="3200" dirty="0"/>
              <a:t>Getting Started with the CDSA</a:t>
            </a:r>
            <a:br>
              <a:rPr lang="en-US" sz="3200" dirty="0"/>
            </a:br>
            <a:r>
              <a:rPr lang="en-US" sz="3200" dirty="0"/>
              <a:t>and Model-driven Apps</a:t>
            </a: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1E83-B2BE-44B5-A0B8-C8DAD522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Office 365 E5 Trial Tenant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8D10D-EE50-4184-9EAC-DA2031B6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Test out CDSA by creating an Office 365 trial tenant</a:t>
            </a:r>
          </a:p>
          <a:p>
            <a:pPr lvl="1"/>
            <a:r>
              <a:rPr lang="en-US" sz="2000" dirty="0"/>
              <a:t>Provides an isolated development environment for testing</a:t>
            </a:r>
          </a:p>
          <a:p>
            <a:pPr lvl="1"/>
            <a:r>
              <a:rPr lang="en-US" sz="2000" dirty="0"/>
              <a:t>Trial accounts will last for 30 days</a:t>
            </a:r>
          </a:p>
          <a:p>
            <a:pPr lvl="1"/>
            <a:r>
              <a:rPr lang="en-US" sz="2000" dirty="0"/>
              <a:t>Use this link:</a:t>
            </a:r>
            <a:br>
              <a:rPr lang="en-US" sz="2000" dirty="0"/>
            </a:br>
            <a:r>
              <a:rPr lang="en-US" sz="1600" dirty="0">
                <a:hlinkClick r:id="rId2"/>
              </a:rPr>
              <a:t>https://go.microsoft.com/fwlink/p/?LinkID=698279&amp;culture=en-US&amp;country=US</a:t>
            </a:r>
            <a:r>
              <a:rPr lang="en-US" sz="1600" dirty="0"/>
              <a:t> 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FA9A73-24B4-4AB5-8C53-4BCD92BBE48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05200"/>
            <a:ext cx="6426926" cy="3124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444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40EF-7A83-48E5-887D-63AF0425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PowerApps Plan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40F60-C5A4-4DE5-BEE4-4E08BE22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Certain design tasks require PowerApps Plan 2</a:t>
            </a:r>
          </a:p>
          <a:p>
            <a:pPr lvl="1"/>
            <a:r>
              <a:rPr lang="en-US" sz="2000" dirty="0"/>
              <a:t>You can start a 30-day trial for PowerApps Plan 2</a:t>
            </a:r>
          </a:p>
          <a:p>
            <a:pPr lvl="1"/>
            <a:r>
              <a:rPr lang="en-US" sz="2000" dirty="0"/>
              <a:t>License must be assigned to individual user accounts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2C692F-E5C9-4634-8D31-7E6B8C8AC79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4" y="2895600"/>
            <a:ext cx="2895600" cy="19615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A3BACB-18AB-4657-BD99-2074CE25CA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77" y="2895600"/>
            <a:ext cx="2904321" cy="2743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A14F5E-C125-4DFB-99F1-ABE5F59262C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98" y="2895600"/>
            <a:ext cx="2196548" cy="12954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505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C5DB-EAF5-41B2-98E5-D9515D3C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Environment?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A016-EEC9-4291-94BD-E8C554E99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>
            <a:noAutofit/>
          </a:bodyPr>
          <a:lstStyle/>
          <a:p>
            <a:r>
              <a:rPr lang="en-US" sz="2000" dirty="0"/>
              <a:t>Environment is container for PowerApps, Flow and the CDS</a:t>
            </a:r>
          </a:p>
          <a:p>
            <a:pPr lvl="1"/>
            <a:r>
              <a:rPr lang="en-US" sz="1800" dirty="0"/>
              <a:t>Each environment and its resources exist within a geographic region</a:t>
            </a:r>
          </a:p>
          <a:p>
            <a:pPr lvl="1"/>
            <a:r>
              <a:rPr lang="en-US" sz="1800" dirty="0"/>
              <a:t>Environment resources include PowerApps, Flows and CDS database</a:t>
            </a:r>
          </a:p>
          <a:p>
            <a:pPr lvl="1"/>
            <a:r>
              <a:rPr lang="en-US" sz="1800" dirty="0"/>
              <a:t>Environment represents a governance and security boundary</a:t>
            </a:r>
          </a:p>
          <a:p>
            <a:pPr lvl="1"/>
            <a:r>
              <a:rPr lang="en-US" sz="1800" dirty="0"/>
              <a:t>Every tenant is provisioning with a default environment</a:t>
            </a:r>
          </a:p>
          <a:p>
            <a:pPr lvl="1"/>
            <a:r>
              <a:rPr lang="en-US" sz="1800" dirty="0"/>
              <a:t>Administrator can provision additional environments if needed</a:t>
            </a:r>
          </a:p>
          <a:p>
            <a:pPr lvl="1"/>
            <a:r>
              <a:rPr lang="en-US" sz="1800" dirty="0"/>
              <a:t>Environment can be provisioned with or without a CDS database</a:t>
            </a:r>
          </a:p>
          <a:p>
            <a:pPr lvl="1"/>
            <a:r>
              <a:rPr lang="en-US" sz="1800" dirty="0"/>
              <a:t>Environment can contain only one CDS database</a:t>
            </a:r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2F083-D441-432E-B505-F0956DBB89DC}"/>
              </a:ext>
            </a:extLst>
          </p:cNvPr>
          <p:cNvSpPr/>
          <p:nvPr/>
        </p:nvSpPr>
        <p:spPr>
          <a:xfrm>
            <a:off x="838200" y="4343400"/>
            <a:ext cx="3247350" cy="2362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Tenant A – Acme Corp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055D8-E456-4BA1-8335-2A78E173C122}"/>
              </a:ext>
            </a:extLst>
          </p:cNvPr>
          <p:cNvSpPr/>
          <p:nvPr/>
        </p:nvSpPr>
        <p:spPr>
          <a:xfrm>
            <a:off x="4310069" y="4343400"/>
            <a:ext cx="4681531" cy="2362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Tenant B – Mega Corp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5687D-2E72-4625-AE67-E29B7FBA96A4}"/>
              </a:ext>
            </a:extLst>
          </p:cNvPr>
          <p:cNvSpPr/>
          <p:nvPr/>
        </p:nvSpPr>
        <p:spPr>
          <a:xfrm>
            <a:off x="970071" y="4474634"/>
            <a:ext cx="1438584" cy="1837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Default Environment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73F7B7-D0A1-4764-9C8C-E4FE9A56DBF8}"/>
              </a:ext>
            </a:extLst>
          </p:cNvPr>
          <p:cNvSpPr/>
          <p:nvPr/>
        </p:nvSpPr>
        <p:spPr>
          <a:xfrm>
            <a:off x="1155887" y="4802716"/>
            <a:ext cx="989027" cy="355921"/>
          </a:xfrm>
          <a:prstGeom prst="roundRect">
            <a:avLst>
              <a:gd name="adj" fmla="val 8361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PowerApps</a:t>
            </a:r>
            <a:b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Flows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63CACC-4079-4747-AE8B-2B65587DD5D7}"/>
              </a:ext>
            </a:extLst>
          </p:cNvPr>
          <p:cNvSpPr/>
          <p:nvPr/>
        </p:nvSpPr>
        <p:spPr>
          <a:xfrm>
            <a:off x="2535539" y="4461058"/>
            <a:ext cx="1438584" cy="1837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POC Environment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0464C5-63FA-4EBF-8F18-22C4044ECC00}"/>
              </a:ext>
            </a:extLst>
          </p:cNvPr>
          <p:cNvSpPr/>
          <p:nvPr/>
        </p:nvSpPr>
        <p:spPr>
          <a:xfrm>
            <a:off x="2721355" y="4789140"/>
            <a:ext cx="989027" cy="355921"/>
          </a:xfrm>
          <a:prstGeom prst="roundRect">
            <a:avLst>
              <a:gd name="adj" fmla="val 8361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PowerApps</a:t>
            </a:r>
            <a:b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Flows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6ED5FC02-9A6B-4F0B-9E64-0DA408E5BA50}"/>
              </a:ext>
            </a:extLst>
          </p:cNvPr>
          <p:cNvSpPr/>
          <p:nvPr/>
        </p:nvSpPr>
        <p:spPr>
          <a:xfrm>
            <a:off x="2763751" y="5318051"/>
            <a:ext cx="904235" cy="787400"/>
          </a:xfrm>
          <a:prstGeom prst="flowChartMagneticDisk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CDS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6592E-FA26-4BEB-BDD7-8F06AAE942B1}"/>
              </a:ext>
            </a:extLst>
          </p:cNvPr>
          <p:cNvSpPr/>
          <p:nvPr/>
        </p:nvSpPr>
        <p:spPr>
          <a:xfrm>
            <a:off x="4417093" y="4461058"/>
            <a:ext cx="1438584" cy="1837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Default Environment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3AC6A2-73B4-4E52-B577-229BE9BDD1BC}"/>
              </a:ext>
            </a:extLst>
          </p:cNvPr>
          <p:cNvSpPr/>
          <p:nvPr/>
        </p:nvSpPr>
        <p:spPr>
          <a:xfrm>
            <a:off x="4602909" y="4789140"/>
            <a:ext cx="989027" cy="355921"/>
          </a:xfrm>
          <a:prstGeom prst="roundRect">
            <a:avLst>
              <a:gd name="adj" fmla="val 8361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PowerApps</a:t>
            </a:r>
            <a:b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Flows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080C8-B6C3-46A7-A677-1CD8E6B2A9E3}"/>
              </a:ext>
            </a:extLst>
          </p:cNvPr>
          <p:cNvSpPr/>
          <p:nvPr/>
        </p:nvSpPr>
        <p:spPr>
          <a:xfrm>
            <a:off x="5925364" y="4461058"/>
            <a:ext cx="1438584" cy="1837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Production Environment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999811-0A57-4D48-B501-6A08FB8811F8}"/>
              </a:ext>
            </a:extLst>
          </p:cNvPr>
          <p:cNvSpPr/>
          <p:nvPr/>
        </p:nvSpPr>
        <p:spPr>
          <a:xfrm>
            <a:off x="6111180" y="4789140"/>
            <a:ext cx="989027" cy="355921"/>
          </a:xfrm>
          <a:prstGeom prst="roundRect">
            <a:avLst>
              <a:gd name="adj" fmla="val 8361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PowerApps</a:t>
            </a:r>
            <a:b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Flows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AF61653E-ECD4-4E30-8291-6C262A479F64}"/>
              </a:ext>
            </a:extLst>
          </p:cNvPr>
          <p:cNvSpPr/>
          <p:nvPr/>
        </p:nvSpPr>
        <p:spPr>
          <a:xfrm>
            <a:off x="6153576" y="5318051"/>
            <a:ext cx="904235" cy="787400"/>
          </a:xfrm>
          <a:prstGeom prst="flowChartMagneticDisk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CDS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CB2AB8-80C2-4802-8398-F25BA3D65A10}"/>
              </a:ext>
            </a:extLst>
          </p:cNvPr>
          <p:cNvSpPr/>
          <p:nvPr/>
        </p:nvSpPr>
        <p:spPr>
          <a:xfrm>
            <a:off x="7458482" y="4461058"/>
            <a:ext cx="1438584" cy="1837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 Environment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C8892B-4BBE-4389-9C02-2DCD51345EDB}"/>
              </a:ext>
            </a:extLst>
          </p:cNvPr>
          <p:cNvSpPr/>
          <p:nvPr/>
        </p:nvSpPr>
        <p:spPr>
          <a:xfrm>
            <a:off x="7644298" y="4789140"/>
            <a:ext cx="989027" cy="355921"/>
          </a:xfrm>
          <a:prstGeom prst="roundRect">
            <a:avLst>
              <a:gd name="adj" fmla="val 8361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PowerApps</a:t>
            </a:r>
            <a:b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Flows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9E59EFB1-1B32-4B2F-8305-28531D5719BD}"/>
              </a:ext>
            </a:extLst>
          </p:cNvPr>
          <p:cNvSpPr/>
          <p:nvPr/>
        </p:nvSpPr>
        <p:spPr>
          <a:xfrm>
            <a:off x="7686694" y="5318051"/>
            <a:ext cx="904235" cy="787400"/>
          </a:xfrm>
          <a:prstGeom prst="flowChartMagneticDisk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CDS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13985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9EB7-BEF4-4DFB-B0F0-1E962D9A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Environments and CDS for Apps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F5555-F5BC-4611-9A98-8C62A130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Environments managed in PowerApps Admin Center</a:t>
            </a:r>
          </a:p>
          <a:p>
            <a:pPr lvl="1"/>
            <a:r>
              <a:rPr lang="en-US" sz="2000" dirty="0"/>
              <a:t>You can configure security and access</a:t>
            </a:r>
          </a:p>
          <a:p>
            <a:pPr lvl="1"/>
            <a:r>
              <a:rPr lang="en-US" sz="2000" dirty="0"/>
              <a:t>You can create new environments</a:t>
            </a:r>
          </a:p>
          <a:p>
            <a:r>
              <a:rPr lang="en-US" sz="2400" dirty="0"/>
              <a:t>Access to environment controlled at 3 different levels</a:t>
            </a:r>
          </a:p>
          <a:p>
            <a:pPr lvl="1"/>
            <a:r>
              <a:rPr lang="en-US" sz="2000" dirty="0"/>
              <a:t>Environmental roles</a:t>
            </a:r>
          </a:p>
          <a:p>
            <a:pPr lvl="1"/>
            <a:r>
              <a:rPr lang="en-US" sz="2000" dirty="0"/>
              <a:t>Resource permissions for apps and flows</a:t>
            </a:r>
          </a:p>
          <a:p>
            <a:pPr lvl="1"/>
            <a:r>
              <a:rPr lang="en-US" sz="2000" dirty="0"/>
              <a:t>CDS Database roles</a:t>
            </a:r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3B70E-C342-44CE-83F0-1DE38731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419600"/>
            <a:ext cx="7924800" cy="2101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4732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Roles (Admin and Maker)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Environment Admin role </a:t>
            </a:r>
          </a:p>
          <a:p>
            <a:pPr lvl="1"/>
            <a:r>
              <a:rPr lang="en-GB" sz="2000" dirty="0"/>
              <a:t>Change role membership</a:t>
            </a:r>
          </a:p>
          <a:p>
            <a:pPr lvl="1"/>
            <a:r>
              <a:rPr lang="en-GB" sz="2000" dirty="0"/>
              <a:t>Create new environments with or without CDS database</a:t>
            </a:r>
          </a:p>
          <a:p>
            <a:pPr lvl="1"/>
            <a:r>
              <a:rPr lang="en-GB" sz="2000" dirty="0"/>
              <a:t>View and manage all resources created in environment</a:t>
            </a:r>
            <a:endParaRPr lang="en-US" sz="2000" dirty="0"/>
          </a:p>
          <a:p>
            <a:pPr lvl="1"/>
            <a:r>
              <a:rPr lang="en-GB" sz="2000" dirty="0"/>
              <a:t>Set Data Loss Prevention policies</a:t>
            </a:r>
          </a:p>
          <a:p>
            <a:pPr lvl="1"/>
            <a:endParaRPr lang="en-US" sz="2000" dirty="0"/>
          </a:p>
          <a:p>
            <a:r>
              <a:rPr lang="en-US" sz="2400" dirty="0"/>
              <a:t>Environment Maker role </a:t>
            </a:r>
          </a:p>
          <a:p>
            <a:pPr lvl="1"/>
            <a:r>
              <a:rPr lang="en-US" sz="2000" dirty="0"/>
              <a:t>Create apps, connections, custom APIs, gateways, and flows</a:t>
            </a:r>
          </a:p>
          <a:p>
            <a:pPr lvl="1"/>
            <a:r>
              <a:rPr lang="en-US" sz="2000" dirty="0"/>
              <a:t>Create and extend CDS entities 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(requires PowerApps plan 2)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2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65C1-F16E-4FE2-A846-D834BF27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CDS for Apps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01ED-B2A9-4BF9-81A9-FD7F0353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Steps to create a new CDS for Apps Database</a:t>
            </a:r>
          </a:p>
          <a:p>
            <a:pPr marL="690562" lvl="1" indent="-342900">
              <a:buFont typeface="+mj-lt"/>
              <a:buAutoNum type="arabicPeriod"/>
            </a:pPr>
            <a:r>
              <a:rPr lang="en-US" sz="1800" dirty="0"/>
              <a:t>Navigate to Power Apps Admin Center</a:t>
            </a:r>
          </a:p>
          <a:p>
            <a:pPr marL="690562" lvl="1" indent="-342900">
              <a:buFont typeface="+mj-lt"/>
              <a:buAutoNum type="arabicPeriod"/>
            </a:pPr>
            <a:r>
              <a:rPr lang="en-US" sz="1800" dirty="0"/>
              <a:t>Create a new environment</a:t>
            </a:r>
          </a:p>
          <a:p>
            <a:pPr marL="690562" lvl="1" indent="-342900">
              <a:buFont typeface="+mj-lt"/>
              <a:buAutoNum type="arabicPeriod"/>
            </a:pPr>
            <a:r>
              <a:rPr lang="en-US" sz="1800" dirty="0"/>
              <a:t>Configure the new environment with a CDS for Apps database</a:t>
            </a:r>
          </a:p>
          <a:p>
            <a:pPr marL="690562" lvl="1" indent="-342900">
              <a:buFont typeface="+mj-lt"/>
              <a:buAutoNum type="arabicPeriod"/>
            </a:pPr>
            <a:r>
              <a:rPr lang="en-US" sz="1800" dirty="0"/>
              <a:t>Add option to include sample data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[Optional]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EAAA3-14F6-4866-BA3A-F2F649322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0" y="3581400"/>
            <a:ext cx="2670975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FFE25-2EB9-4625-AABA-6274F09B4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264" y="3581400"/>
            <a:ext cx="3057347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6C030-9F92-4AFD-AF02-5016E4F50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601" y="3581400"/>
            <a:ext cx="2553026" cy="2438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76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3B35-6271-4C01-A320-FFE2669E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the New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FFC9B-D2C4-4893-ABB7-1DF80976E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7039411" cy="44872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273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Common Data Service for Apps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the CDSA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Understanding Entities</a:t>
            </a:r>
          </a:p>
          <a:p>
            <a:r>
              <a:rPr lang="en-US" altLang="en-US" dirty="0"/>
              <a:t>Creating Solutions</a:t>
            </a:r>
          </a:p>
          <a:p>
            <a:r>
              <a:rPr lang="en-US" altLang="en-US" dirty="0"/>
              <a:t>Building Model-driven Apps</a:t>
            </a:r>
          </a:p>
          <a:p>
            <a:r>
              <a:rPr lang="en-US" altLang="en-US" dirty="0"/>
              <a:t>Creating a Custom Entity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989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7631-97C6-4B13-8701-5D5F2B09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Standard Entities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E7830-95A3-44DA-90DB-06EB4B63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28" y="1295400"/>
            <a:ext cx="8393545" cy="3676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3292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CA5F-5720-457A-B3DA-59E8C2FB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BE2C1-1A0E-4F51-81D1-02961ADB1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import data from external sources</a:t>
            </a:r>
          </a:p>
          <a:p>
            <a:pPr lvl="1"/>
            <a:r>
              <a:rPr lang="en-US" sz="2000" dirty="0"/>
              <a:t>Data can be added to table for new or existing entity</a:t>
            </a:r>
          </a:p>
          <a:p>
            <a:pPr lvl="1"/>
            <a:r>
              <a:rPr lang="en-US" sz="2000" dirty="0"/>
              <a:t>Importing tools include Power Query in the browser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ADF14-6420-4D71-9487-63021F5F5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71800"/>
            <a:ext cx="6238875" cy="2581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1C49D36-7902-4F60-88E3-FB81998F97F8}"/>
              </a:ext>
            </a:extLst>
          </p:cNvPr>
          <p:cNvSpPr/>
          <p:nvPr/>
        </p:nvSpPr>
        <p:spPr>
          <a:xfrm>
            <a:off x="1747838" y="2967038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3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A834-91D6-46A7-8FF1-F5695BAC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Newest PowerApps Training Course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FC875-07D3-4AE6-8F5B-E8A3730BF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Advanced PowerApps and Flow training</a:t>
            </a:r>
          </a:p>
          <a:p>
            <a:pPr lvl="1"/>
            <a:r>
              <a:rPr lang="en-US" sz="1800" dirty="0"/>
              <a:t>Designed for students who have already attended Microsoft's App-in-a-day</a:t>
            </a:r>
          </a:p>
          <a:p>
            <a:pPr lvl="1"/>
            <a:r>
              <a:rPr lang="en-US" sz="1800" dirty="0"/>
              <a:t>Three days filled with plenty of hands-on lab exercises</a:t>
            </a:r>
          </a:p>
          <a:p>
            <a:pPr lvl="1"/>
            <a:r>
              <a:rPr lang="en-US" sz="1800" dirty="0"/>
              <a:t>Learn advanced builder skills &amp; best practices </a:t>
            </a:r>
          </a:p>
          <a:p>
            <a:pPr lvl="1"/>
            <a:r>
              <a:rPr lang="en-US" sz="1800" dirty="0"/>
              <a:t>More info at </a:t>
            </a:r>
            <a:r>
              <a:rPr lang="en-US" sz="1800" dirty="0">
                <a:hlinkClick r:id="rId2"/>
              </a:rPr>
              <a:t>https://CriticalPathTraining.com</a:t>
            </a:r>
            <a:r>
              <a:rPr lang="en-US" sz="1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723D76-8768-4899-97EB-475D0289B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20" b="7010"/>
          <a:stretch/>
        </p:blipFill>
        <p:spPr>
          <a:xfrm>
            <a:off x="976712" y="3276600"/>
            <a:ext cx="7405288" cy="32766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1999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Common Data Service for Apps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the CDSA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Understanding Entities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Creating Solutions</a:t>
            </a:r>
          </a:p>
          <a:p>
            <a:r>
              <a:rPr lang="en-US" altLang="en-US" dirty="0"/>
              <a:t>Building Model-driven Apps</a:t>
            </a:r>
          </a:p>
          <a:p>
            <a:r>
              <a:rPr lang="en-US" altLang="en-US" dirty="0"/>
              <a:t>Creating a Custom Entity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8876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AB27-45F2-4017-9AD8-0180C616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E447-9B19-48E7-BAD3-6C6B183E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CDSA solutions used to distribute applications</a:t>
            </a:r>
          </a:p>
          <a:p>
            <a:pPr lvl="1"/>
            <a:r>
              <a:rPr lang="en-US" sz="2000" dirty="0"/>
              <a:t>Provides means to conduct ALM</a:t>
            </a:r>
          </a:p>
          <a:p>
            <a:r>
              <a:rPr lang="en-US" sz="2400" dirty="0"/>
              <a:t>CDSA Publishers</a:t>
            </a:r>
          </a:p>
          <a:p>
            <a:pPr lvl="1"/>
            <a:r>
              <a:rPr lang="en-US" sz="2000" dirty="0"/>
              <a:t>Profile used to provide identity for CDSA solutions</a:t>
            </a:r>
          </a:p>
          <a:p>
            <a:pPr lvl="1"/>
            <a:r>
              <a:rPr lang="en-US" sz="2000" dirty="0"/>
              <a:t>You should create new publisher when distributing solutions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C039C-9F68-48DE-BE6B-34FFDEF6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" y="3657600"/>
            <a:ext cx="8240680" cy="2971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29AAE03-6244-4A89-8E16-0008648D3F64}"/>
              </a:ext>
            </a:extLst>
          </p:cNvPr>
          <p:cNvSpPr/>
          <p:nvPr/>
        </p:nvSpPr>
        <p:spPr>
          <a:xfrm>
            <a:off x="367862" y="5486400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1FDE55-7F2D-444D-ADC5-3BF1FE0727AB}"/>
              </a:ext>
            </a:extLst>
          </p:cNvPr>
          <p:cNvSpPr/>
          <p:nvPr/>
        </p:nvSpPr>
        <p:spPr>
          <a:xfrm>
            <a:off x="5029200" y="5562600"/>
            <a:ext cx="6096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0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C55C-6A78-456A-BFC3-6707E51A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CDSA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2D056F-FB5D-4EA3-A91D-1FB8C988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36" y="1219200"/>
            <a:ext cx="2216150" cy="2590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E3BFF40-64B2-476C-9223-32C11437BF98}"/>
              </a:ext>
            </a:extLst>
          </p:cNvPr>
          <p:cNvGrpSpPr/>
          <p:nvPr/>
        </p:nvGrpSpPr>
        <p:grpSpPr>
          <a:xfrm>
            <a:off x="1093507" y="3874473"/>
            <a:ext cx="7821893" cy="2754927"/>
            <a:chOff x="1093507" y="3874473"/>
            <a:chExt cx="7821893" cy="27549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F46ADD-433B-4C71-BD25-AF30BC739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3507" y="3874473"/>
              <a:ext cx="7821893" cy="275492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5FDC332-3B59-400D-8258-8405A3F984B3}"/>
                </a:ext>
              </a:extLst>
            </p:cNvPr>
            <p:cNvSpPr/>
            <p:nvPr/>
          </p:nvSpPr>
          <p:spPr>
            <a:xfrm>
              <a:off x="2438400" y="54864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8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5CD2-41D2-4CCA-817B-8C5CDD6B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Solution 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BADEC-6304-48BF-AA35-0B3BC4AEE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7073462" cy="54008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DBBABE-5F91-4F4A-B5C7-0879651E0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621" y="1834650"/>
            <a:ext cx="3352800" cy="6847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FD5D49-74E0-471E-954C-85FD77F93E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05"/>
          <a:stretch/>
        </p:blipFill>
        <p:spPr>
          <a:xfrm>
            <a:off x="5486400" y="2716445"/>
            <a:ext cx="2552700" cy="13286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A2A015-6EC2-4C07-9C17-38811584451F}"/>
              </a:ext>
            </a:extLst>
          </p:cNvPr>
          <p:cNvCxnSpPr>
            <a:cxnSpLocks/>
          </p:cNvCxnSpPr>
          <p:nvPr/>
        </p:nvCxnSpPr>
        <p:spPr>
          <a:xfrm>
            <a:off x="2802321" y="1877410"/>
            <a:ext cx="1527941" cy="28383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0C0DE4-F7DA-4681-AD30-B30B4F4C11FC}"/>
              </a:ext>
            </a:extLst>
          </p:cNvPr>
          <p:cNvCxnSpPr>
            <a:cxnSpLocks/>
          </p:cNvCxnSpPr>
          <p:nvPr/>
        </p:nvCxnSpPr>
        <p:spPr>
          <a:xfrm>
            <a:off x="2810203" y="2255783"/>
            <a:ext cx="2599997" cy="94461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790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1E64-62EA-4346-97D9-011BDC42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CDSA Security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CDE07-9EB0-40C0-B01E-F89B1760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 access to CDS data based on roles</a:t>
            </a:r>
          </a:p>
          <a:p>
            <a:pPr lvl="1"/>
            <a:r>
              <a:rPr lang="en-US" sz="2000" dirty="0"/>
              <a:t>Environment security configured in terms of business units</a:t>
            </a:r>
          </a:p>
          <a:p>
            <a:pPr lvl="1"/>
            <a:r>
              <a:rPr lang="en-US" sz="2000" dirty="0"/>
              <a:t>CDS pre-defines common security roles</a:t>
            </a:r>
          </a:p>
          <a:p>
            <a:pPr lvl="1"/>
            <a:r>
              <a:rPr lang="en-US" sz="2000" dirty="0"/>
              <a:t>You can define custom security roles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38A54-EAC9-4591-A630-11A579272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00400"/>
            <a:ext cx="5257800" cy="32693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7753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CABC-89FC-4D92-9486-57A8B4CC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Role Configuration – Core Records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12D93-096F-46D4-BA33-BFBFDEB06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Roles define access to specific entities</a:t>
            </a:r>
          </a:p>
          <a:p>
            <a:pPr lvl="1"/>
            <a:r>
              <a:rPr lang="en-US" sz="2000" dirty="0"/>
              <a:t>Permissions include </a:t>
            </a:r>
            <a:r>
              <a:rPr lang="en-US" sz="2000" b="1" dirty="0"/>
              <a:t>create</a:t>
            </a:r>
            <a:r>
              <a:rPr lang="en-US" sz="2000" dirty="0"/>
              <a:t>, </a:t>
            </a:r>
            <a:r>
              <a:rPr lang="en-US" sz="2000" b="1" dirty="0"/>
              <a:t>read</a:t>
            </a:r>
            <a:r>
              <a:rPr lang="en-US" sz="2000" dirty="0"/>
              <a:t>, </a:t>
            </a:r>
            <a:r>
              <a:rPr lang="en-US" sz="2000" b="1" dirty="0"/>
              <a:t>write</a:t>
            </a:r>
            <a:r>
              <a:rPr lang="en-US" sz="2000" dirty="0"/>
              <a:t>, </a:t>
            </a:r>
            <a:r>
              <a:rPr lang="en-US" sz="2000" b="1" dirty="0"/>
              <a:t>delete</a:t>
            </a:r>
            <a:r>
              <a:rPr lang="en-US" sz="2000" dirty="0"/>
              <a:t>, 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E115B-010A-472A-8EE7-3A99570F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18" y="2438400"/>
            <a:ext cx="7886700" cy="37756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7997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C806-9AA0-46A9-A5C2-7E4BDEDB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Explorer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1A1BC-CFBA-4475-99A1-459D10CC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Solution Explorer provides top-level view of customizations</a:t>
            </a:r>
          </a:p>
          <a:p>
            <a:pPr lvl="1"/>
            <a:r>
              <a:rPr lang="en-US" sz="1600" dirty="0"/>
              <a:t>Can be challenging to find in current UI experience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66181-401F-467A-A2BD-FFC9AB33F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7086600" cy="36644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172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Common Data Service for Apps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the CDSA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Understanding Entities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Solutions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Building Model-driven Apps</a:t>
            </a:r>
          </a:p>
          <a:p>
            <a:r>
              <a:rPr lang="en-US" altLang="en-US" dirty="0"/>
              <a:t>Creating a Custom Entity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3713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F02C-C1A9-4597-83D4-360B0953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Model-driven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B9BF4-5F1F-401E-BCAC-A7CDB503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the key benefits of model-driven apps?</a:t>
            </a:r>
          </a:p>
          <a:p>
            <a:pPr lvl="1"/>
            <a:r>
              <a:rPr lang="en-US" sz="2000" dirty="0"/>
              <a:t>Rich no-code design environment focusing on components</a:t>
            </a:r>
          </a:p>
          <a:p>
            <a:pPr lvl="1"/>
            <a:r>
              <a:rPr lang="en-US" sz="2000" dirty="0"/>
              <a:t>Create apps with consistent UI navigation, elements &amp; metaphors</a:t>
            </a:r>
          </a:p>
          <a:p>
            <a:pPr lvl="1"/>
            <a:r>
              <a:rPr lang="en-US" sz="2000" dirty="0"/>
              <a:t>Design apps using the building blocks of Dynamics 365</a:t>
            </a:r>
          </a:p>
          <a:p>
            <a:pPr lvl="1"/>
            <a:r>
              <a:rPr lang="en-US" sz="2000" dirty="0"/>
              <a:t>Create responsive apps that work on desktop and mobile devices</a:t>
            </a:r>
          </a:p>
          <a:p>
            <a:pPr lvl="1"/>
            <a:r>
              <a:rPr lang="en-US" sz="2000" dirty="0"/>
              <a:t>Build apps into solutions that can be distributed and versioned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are the steps to building a model-driven app?</a:t>
            </a:r>
          </a:p>
          <a:p>
            <a:pPr lvl="1"/>
            <a:r>
              <a:rPr lang="en-US" sz="2000" dirty="0"/>
              <a:t>Model business data using CDSA entities</a:t>
            </a:r>
          </a:p>
          <a:p>
            <a:pPr lvl="1"/>
            <a:r>
              <a:rPr lang="en-US" sz="2000" dirty="0"/>
              <a:t>Add and customize forms and views to create UI experience</a:t>
            </a:r>
          </a:p>
          <a:p>
            <a:pPr lvl="1"/>
            <a:r>
              <a:rPr lang="en-US" sz="2000" dirty="0"/>
              <a:t>Add business rules and business process flows with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128046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C92E-14D3-4BF5-8F7D-8FF9C1E6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Model-driven Apps</a:t>
            </a:r>
          </a:p>
        </p:txBody>
      </p:sp>
    </p:spTree>
    <p:extLst>
      <p:ext uri="{BB962C8B-B14F-4D97-AF65-F5344CB8AC3E}">
        <p14:creationId xmlns:p14="http://schemas.microsoft.com/office/powerpoint/2010/main" val="421777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Common Data Service for Apps Overview</a:t>
            </a:r>
          </a:p>
          <a:p>
            <a:r>
              <a:rPr lang="en-US" altLang="en-US" dirty="0"/>
              <a:t>Creating the CDSA Database</a:t>
            </a:r>
          </a:p>
          <a:p>
            <a:r>
              <a:rPr lang="en-US" altLang="en-US" dirty="0"/>
              <a:t>Understanding Entities</a:t>
            </a:r>
          </a:p>
          <a:p>
            <a:r>
              <a:rPr lang="en-US" altLang="en-US" dirty="0"/>
              <a:t>Creating Solutions</a:t>
            </a:r>
          </a:p>
          <a:p>
            <a:r>
              <a:rPr lang="en-US" altLang="en-US" dirty="0"/>
              <a:t>Building Model-driven Apps</a:t>
            </a:r>
          </a:p>
          <a:p>
            <a:r>
              <a:rPr lang="en-US" altLang="en-US" dirty="0"/>
              <a:t>Creating a Custom Entity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363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Common Data Service for Apps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the CDSA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Understanding Entities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Solutions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Building Model-driven Apps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Creating a Custom Entity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7593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80EE-9EDD-4B1A-9A1F-6F79A723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Exactly is an Entity?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4D8EE-FB72-4CF9-AF48-46A9E3E94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0" y="1295400"/>
            <a:ext cx="5257800" cy="5334000"/>
          </a:xfrm>
        </p:spPr>
        <p:txBody>
          <a:bodyPr>
            <a:normAutofit/>
          </a:bodyPr>
          <a:lstStyle/>
          <a:p>
            <a:r>
              <a:rPr lang="en-US" sz="2000" dirty="0"/>
              <a:t>Data components</a:t>
            </a:r>
          </a:p>
          <a:p>
            <a:pPr lvl="1"/>
            <a:r>
              <a:rPr lang="en-US" sz="1800" dirty="0"/>
              <a:t>Entity, Fields, Option sets, Relationships</a:t>
            </a:r>
          </a:p>
          <a:p>
            <a:r>
              <a:rPr lang="en-US" sz="2000" dirty="0"/>
              <a:t>UI components</a:t>
            </a:r>
          </a:p>
          <a:p>
            <a:pPr lvl="1"/>
            <a:r>
              <a:rPr lang="en-US" sz="1800" dirty="0"/>
              <a:t>Forms</a:t>
            </a:r>
          </a:p>
          <a:p>
            <a:pPr lvl="1"/>
            <a:r>
              <a:rPr lang="en-US" sz="1800" dirty="0"/>
              <a:t>Views</a:t>
            </a:r>
          </a:p>
          <a:p>
            <a:r>
              <a:rPr lang="en-US" sz="2200" dirty="0"/>
              <a:t>Logic Components</a:t>
            </a:r>
          </a:p>
          <a:p>
            <a:pPr lvl="1"/>
            <a:r>
              <a:rPr lang="en-US" sz="1800" dirty="0"/>
              <a:t>Business rules</a:t>
            </a:r>
          </a:p>
          <a:p>
            <a:pPr lvl="1"/>
            <a:r>
              <a:rPr lang="en-US" sz="1800" dirty="0"/>
              <a:t>Business process flows</a:t>
            </a:r>
          </a:p>
          <a:p>
            <a:pPr lvl="1"/>
            <a:r>
              <a:rPr lang="en-US" sz="1800" dirty="0"/>
              <a:t>Workflows, Actions &amp; Flows</a:t>
            </a:r>
          </a:p>
          <a:p>
            <a:r>
              <a:rPr lang="en-US" sz="2200" dirty="0"/>
              <a:t>Visualization Components</a:t>
            </a:r>
          </a:p>
          <a:p>
            <a:pPr lvl="1"/>
            <a:r>
              <a:rPr lang="en-US" sz="1800" dirty="0"/>
              <a:t>Charts</a:t>
            </a:r>
          </a:p>
          <a:p>
            <a:pPr lvl="1"/>
            <a:r>
              <a:rPr lang="en-US" sz="1800" dirty="0"/>
              <a:t>Dashboards</a:t>
            </a:r>
          </a:p>
          <a:p>
            <a:pPr lvl="1"/>
            <a:r>
              <a:rPr lang="en-US" sz="1800" dirty="0"/>
              <a:t>Power BI 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507A0-511B-43FF-9B65-2B6C9F9A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3276600" cy="48806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82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BBFB-B5EE-4397-90AB-15DE6113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Entity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6FB96-914A-4FC4-88A4-288CB602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524001"/>
            <a:ext cx="451104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6252DE-8709-422F-8341-6EA315081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524001"/>
            <a:ext cx="3152775" cy="48482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478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6192-12FA-4DDD-ABD3-DBEFC97E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D701-4511-47B7-A12F-04E3099B2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</a:t>
            </a:r>
          </a:p>
          <a:p>
            <a:r>
              <a:rPr lang="en-US" dirty="0"/>
              <a:t>Field</a:t>
            </a:r>
          </a:p>
          <a:p>
            <a:r>
              <a:rPr lang="en-US" dirty="0"/>
              <a:t>Option set field</a:t>
            </a:r>
          </a:p>
          <a:p>
            <a:r>
              <a:rPr lang="en-US" dirty="0"/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371806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9AC2-848A-4719-A632-153F6CD7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15153-093C-4E99-9111-BEC31E46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entity created with Primary name field</a:t>
            </a:r>
          </a:p>
          <a:p>
            <a:pPr lvl="1"/>
            <a:r>
              <a:rPr lang="en-US" sz="2000" dirty="0"/>
              <a:t>Display name can be changed to something more appropriate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453D1-A332-40E4-99BC-2634E4024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00"/>
          <a:stretch/>
        </p:blipFill>
        <p:spPr>
          <a:xfrm>
            <a:off x="838200" y="2514600"/>
            <a:ext cx="7676342" cy="1834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0009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D9D7-E46C-4154-9DEE-DCD36C0B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Fields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3CCF4-C3A7-42ED-ABB7-DF838D85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Custom entity can be extended by adding fields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0B8A2-9CA7-4944-8559-0E9EF78E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2514734" cy="4381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6347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64CE-1541-4552-981B-ABBBE833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Custom Fields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C48B39-8F8E-4BBD-A847-66E513317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8"/>
          <a:stretch/>
        </p:blipFill>
        <p:spPr>
          <a:xfrm>
            <a:off x="319087" y="1371600"/>
            <a:ext cx="8277225" cy="3724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5404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5764-4B25-4651-90FE-240F3DF8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System Fields Added to All Entities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C68C3-422B-4B16-8567-45F5B78EB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2455938" cy="3987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E26B00-133D-4B8A-AFD6-A5E04299B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95" b="78707"/>
          <a:stretch/>
        </p:blipFill>
        <p:spPr>
          <a:xfrm>
            <a:off x="3664299" y="1745364"/>
            <a:ext cx="4863583" cy="773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DEC9C-E29A-4E26-B599-E317E123D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" t="36181" r="-275" b="54021"/>
          <a:stretch/>
        </p:blipFill>
        <p:spPr>
          <a:xfrm>
            <a:off x="3657600" y="2706692"/>
            <a:ext cx="4863583" cy="773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DA9DDB-8A9F-40D7-B92D-A75506A18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90" b="41213"/>
          <a:stretch/>
        </p:blipFill>
        <p:spPr>
          <a:xfrm>
            <a:off x="3684397" y="3635643"/>
            <a:ext cx="4863583" cy="1105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ABF31D-889F-4284-9096-46F3B4BF5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" t="79571" r="-2273" b="1215"/>
          <a:stretch/>
        </p:blipFill>
        <p:spPr>
          <a:xfrm>
            <a:off x="3684396" y="4928022"/>
            <a:ext cx="4926204" cy="1536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14D26-2424-4B75-BD5D-A5498F053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" t="57978" r="-171" b="38290"/>
          <a:stretch/>
        </p:blipFill>
        <p:spPr>
          <a:xfrm>
            <a:off x="3664299" y="1295400"/>
            <a:ext cx="4863583" cy="2947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3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DE36-25E7-429D-9E6A-8971157E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079F-FA57-41A5-B6CF-6E8D233F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App</a:t>
            </a:r>
          </a:p>
          <a:p>
            <a:pPr lvl="1"/>
            <a:r>
              <a:rPr lang="en-US" sz="2000" dirty="0"/>
              <a:t>Top-level collection of components</a:t>
            </a:r>
          </a:p>
          <a:p>
            <a:pPr lvl="1"/>
            <a:r>
              <a:rPr lang="en-US" sz="2000" dirty="0"/>
              <a:t>Tracks fundamental app properties, client type, and app URL</a:t>
            </a:r>
          </a:p>
          <a:p>
            <a:r>
              <a:rPr lang="en-US" sz="2400" dirty="0"/>
              <a:t>Site map</a:t>
            </a:r>
          </a:p>
          <a:p>
            <a:pPr lvl="1"/>
            <a:r>
              <a:rPr lang="en-US" sz="2000" dirty="0"/>
              <a:t>Provides navigation across other UI components</a:t>
            </a:r>
          </a:p>
          <a:p>
            <a:r>
              <a:rPr lang="en-US" sz="2400" dirty="0"/>
              <a:t>Form</a:t>
            </a:r>
          </a:p>
          <a:p>
            <a:pPr lvl="1"/>
            <a:r>
              <a:rPr lang="en-US" sz="2000" dirty="0"/>
              <a:t>Provides set of data-entry fields for a specific entity</a:t>
            </a:r>
          </a:p>
          <a:p>
            <a:r>
              <a:rPr lang="en-US" sz="2400" dirty="0"/>
              <a:t>View</a:t>
            </a:r>
          </a:p>
          <a:p>
            <a:pPr lvl="1"/>
            <a:r>
              <a:rPr lang="en-US" sz="2000" dirty="0"/>
              <a:t>Read-only view of records for a specific entity </a:t>
            </a:r>
          </a:p>
          <a:p>
            <a:pPr lvl="1"/>
            <a:r>
              <a:rPr lang="en-US" sz="2000" dirty="0"/>
              <a:t>Defines display columns, column width, sort behavior and filters</a:t>
            </a:r>
          </a:p>
        </p:txBody>
      </p:sp>
    </p:spTree>
    <p:extLst>
      <p:ext uri="{BB962C8B-B14F-4D97-AF65-F5344CB8AC3E}">
        <p14:creationId xmlns:p14="http://schemas.microsoft.com/office/powerpoint/2010/main" val="4885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2A5-FE3E-406C-AB32-F9DD6DCC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A8A6-DDE7-4545-9281-4802DD393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Business rule</a:t>
            </a:r>
          </a:p>
          <a:p>
            <a:pPr lvl="1"/>
            <a:r>
              <a:rPr lang="en-US" sz="2000" dirty="0"/>
              <a:t>Logic to define rule or validation constraints to a form</a:t>
            </a:r>
          </a:p>
          <a:p>
            <a:r>
              <a:rPr lang="en-US" sz="2400" dirty="0"/>
              <a:t>Business process flow</a:t>
            </a:r>
          </a:p>
          <a:p>
            <a:pPr lvl="1"/>
            <a:r>
              <a:rPr lang="en-US" sz="2000" dirty="0"/>
              <a:t>Interactive logic to walk user through standard business process</a:t>
            </a:r>
          </a:p>
          <a:p>
            <a:pPr lvl="1"/>
            <a:r>
              <a:rPr lang="en-US" sz="2000" dirty="0"/>
              <a:t>User moves flow from step to step until flow completes</a:t>
            </a:r>
          </a:p>
          <a:p>
            <a:r>
              <a:rPr lang="en-US" sz="2400" dirty="0"/>
              <a:t>Workflow</a:t>
            </a:r>
          </a:p>
          <a:p>
            <a:pPr lvl="1"/>
            <a:r>
              <a:rPr lang="en-US" sz="2000" dirty="0"/>
              <a:t>Non-interactive logic to automate business process</a:t>
            </a:r>
          </a:p>
          <a:p>
            <a:pPr lvl="1"/>
            <a:r>
              <a:rPr lang="en-US" sz="2000" dirty="0"/>
              <a:t>Once workflow starts, it runs to completion without user interaction</a:t>
            </a:r>
          </a:p>
          <a:p>
            <a:r>
              <a:rPr lang="en-US" sz="2400" dirty="0"/>
              <a:t>Actions</a:t>
            </a:r>
          </a:p>
          <a:p>
            <a:pPr lvl="1"/>
            <a:r>
              <a:rPr lang="en-US" sz="2000" dirty="0"/>
              <a:t>Logic that can be invoked manually by user</a:t>
            </a:r>
          </a:p>
          <a:p>
            <a:r>
              <a:rPr lang="en-US" sz="2400" dirty="0"/>
              <a:t>Flow</a:t>
            </a:r>
          </a:p>
          <a:p>
            <a:pPr lvl="1"/>
            <a:r>
              <a:rPr lang="en-US" sz="2000" dirty="0"/>
              <a:t>Microsoft Flow logic to read or write data to external sources</a:t>
            </a:r>
          </a:p>
        </p:txBody>
      </p:sp>
    </p:spTree>
    <p:extLst>
      <p:ext uri="{BB962C8B-B14F-4D97-AF65-F5344CB8AC3E}">
        <p14:creationId xmlns:p14="http://schemas.microsoft.com/office/powerpoint/2010/main" val="288994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23DE-5B70-4B5B-B42B-C6C8D8E5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Common Data Service for Apps?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EE406-5B50-469D-AD07-C3823BB9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for building business applications</a:t>
            </a:r>
          </a:p>
          <a:p>
            <a:pPr lvl="1"/>
            <a:r>
              <a:rPr lang="en-US" dirty="0"/>
              <a:t>Business application include CRMs, ERPs, etc.</a:t>
            </a:r>
          </a:p>
          <a:p>
            <a:pPr lvl="1"/>
            <a:r>
              <a:rPr lang="en-US" dirty="0"/>
              <a:t>Provides common infrastructure</a:t>
            </a:r>
          </a:p>
          <a:p>
            <a:pPr lvl="1"/>
            <a:endParaRPr lang="en-US" dirty="0"/>
          </a:p>
          <a:p>
            <a:r>
              <a:rPr lang="en-US" dirty="0"/>
              <a:t>What does CDS for Apps provide?</a:t>
            </a:r>
          </a:p>
          <a:p>
            <a:pPr lvl="1"/>
            <a:r>
              <a:rPr lang="en-US" dirty="0"/>
              <a:t>Standard database schema of common entities</a:t>
            </a:r>
          </a:p>
          <a:p>
            <a:pPr lvl="1"/>
            <a:r>
              <a:rPr lang="en-US" dirty="0"/>
              <a:t>Extensible design for extending and creating entities</a:t>
            </a:r>
          </a:p>
          <a:p>
            <a:pPr lvl="1"/>
            <a:r>
              <a:rPr lang="en-US" dirty="0"/>
              <a:t>Ability to build entity-specific UI components</a:t>
            </a:r>
          </a:p>
          <a:p>
            <a:pPr lvl="1"/>
            <a:r>
              <a:rPr lang="en-US" dirty="0"/>
              <a:t>Ability to build entity-specific business logic</a:t>
            </a:r>
          </a:p>
          <a:p>
            <a:pPr lvl="1"/>
            <a:r>
              <a:rPr lang="en-US" dirty="0"/>
              <a:t>Ability to build apps by assembling components</a:t>
            </a:r>
          </a:p>
        </p:txBody>
      </p:sp>
    </p:spTree>
    <p:extLst>
      <p:ext uri="{BB962C8B-B14F-4D97-AF65-F5344CB8AC3E}">
        <p14:creationId xmlns:p14="http://schemas.microsoft.com/office/powerpoint/2010/main" val="10426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Common Data Service for Apps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the CDSA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Understanding Entities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Solutions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Building Model-driven Apps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 Custom Entity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657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EF0A-FE59-4987-82FD-02DB489D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Evolution of Microsoft Business Application Suite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9384EAA-70D6-4C68-9FA2-061DFB41C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Microsoft has acquired many software companies</a:t>
            </a:r>
          </a:p>
          <a:p>
            <a:pPr lvl="1"/>
            <a:r>
              <a:rPr lang="en-US" sz="2000" dirty="0"/>
              <a:t>Several acquisitions involved software that targets CRM and ERP</a:t>
            </a:r>
          </a:p>
          <a:p>
            <a:pPr lvl="1"/>
            <a:r>
              <a:rPr lang="en-US" sz="2000" dirty="0"/>
              <a:t>Microsoft evolved many software applications into Dynamics suite</a:t>
            </a:r>
          </a:p>
          <a:p>
            <a:pPr lvl="1"/>
            <a:r>
              <a:rPr lang="en-US" sz="2000" dirty="0"/>
              <a:t>Dynamics 365 represents evolution from on-premises to cloud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248E54-C103-4C56-9D79-58CFD349F0E8}"/>
              </a:ext>
            </a:extLst>
          </p:cNvPr>
          <p:cNvGrpSpPr/>
          <p:nvPr/>
        </p:nvGrpSpPr>
        <p:grpSpPr>
          <a:xfrm>
            <a:off x="2436243" y="3429000"/>
            <a:ext cx="3032853" cy="2743200"/>
            <a:chOff x="2436243" y="3429000"/>
            <a:chExt cx="3032853" cy="2743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C831D7-D57F-4DB7-AA3A-0D15D8E0E0CC}"/>
                </a:ext>
              </a:extLst>
            </p:cNvPr>
            <p:cNvSpPr/>
            <p:nvPr/>
          </p:nvSpPr>
          <p:spPr>
            <a:xfrm>
              <a:off x="2819400" y="3429000"/>
              <a:ext cx="2642071" cy="4085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Microsoft Dynamics NAV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F82D26-1B2A-48B8-90EC-540C2457679E}"/>
                </a:ext>
              </a:extLst>
            </p:cNvPr>
            <p:cNvSpPr/>
            <p:nvPr/>
          </p:nvSpPr>
          <p:spPr>
            <a:xfrm>
              <a:off x="2819400" y="4012660"/>
              <a:ext cx="2642071" cy="4085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Microsoft Dynamics AX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F9CAD7E-FB9E-40A4-A14B-794E49E78BDE}"/>
                </a:ext>
              </a:extLst>
            </p:cNvPr>
            <p:cNvSpPr/>
            <p:nvPr/>
          </p:nvSpPr>
          <p:spPr>
            <a:xfrm>
              <a:off x="2813682" y="4596319"/>
              <a:ext cx="2642071" cy="4085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Microsoft Dynamics GP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9A3C32-FDB2-45D5-AF5E-F92DE65F1516}"/>
                </a:ext>
              </a:extLst>
            </p:cNvPr>
            <p:cNvSpPr/>
            <p:nvPr/>
          </p:nvSpPr>
          <p:spPr>
            <a:xfrm>
              <a:off x="2827025" y="5179979"/>
              <a:ext cx="2642071" cy="4085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Microsoft Dynamics SL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18220B-D8DB-4A79-A6FF-A16243345D9A}"/>
                </a:ext>
              </a:extLst>
            </p:cNvPr>
            <p:cNvSpPr/>
            <p:nvPr/>
          </p:nvSpPr>
          <p:spPr>
            <a:xfrm>
              <a:off x="2819400" y="5763638"/>
              <a:ext cx="2642071" cy="4085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Microsoft Dynamics CRM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83DF5156-C8C2-4C77-8334-82E3338C68C5}"/>
                </a:ext>
              </a:extLst>
            </p:cNvPr>
            <p:cNvSpPr/>
            <p:nvPr/>
          </p:nvSpPr>
          <p:spPr>
            <a:xfrm>
              <a:off x="2449586" y="3518981"/>
              <a:ext cx="282726" cy="22860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E0D5118F-89B2-4F09-90B7-F528AC8E1BCA}"/>
                </a:ext>
              </a:extLst>
            </p:cNvPr>
            <p:cNvSpPr/>
            <p:nvPr/>
          </p:nvSpPr>
          <p:spPr>
            <a:xfrm>
              <a:off x="2436243" y="4102641"/>
              <a:ext cx="282726" cy="22860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6200269-3FAF-46DD-8571-76E2803FAB57}"/>
                </a:ext>
              </a:extLst>
            </p:cNvPr>
            <p:cNvSpPr/>
            <p:nvPr/>
          </p:nvSpPr>
          <p:spPr>
            <a:xfrm>
              <a:off x="2436243" y="4682420"/>
              <a:ext cx="282726" cy="22860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639BE23A-BCA0-488E-B3DE-5E0CFB8C612F}"/>
                </a:ext>
              </a:extLst>
            </p:cNvPr>
            <p:cNvSpPr/>
            <p:nvPr/>
          </p:nvSpPr>
          <p:spPr>
            <a:xfrm>
              <a:off x="2449586" y="5262199"/>
              <a:ext cx="282726" cy="22860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15F0C602-829A-4CF1-9388-81C7D91762E8}"/>
                </a:ext>
              </a:extLst>
            </p:cNvPr>
            <p:cNvSpPr/>
            <p:nvPr/>
          </p:nvSpPr>
          <p:spPr>
            <a:xfrm>
              <a:off x="2449586" y="5825420"/>
              <a:ext cx="282726" cy="22860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A6AFCE-BBFE-4583-94E9-5A760ACAA3EB}"/>
              </a:ext>
            </a:extLst>
          </p:cNvPr>
          <p:cNvGrpSpPr/>
          <p:nvPr/>
        </p:nvGrpSpPr>
        <p:grpSpPr>
          <a:xfrm>
            <a:off x="737769" y="3429000"/>
            <a:ext cx="1711817" cy="2743200"/>
            <a:chOff x="737769" y="3429000"/>
            <a:chExt cx="1711817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14B2E3-9392-46EF-BFA0-DD1E8711AD8F}"/>
                </a:ext>
              </a:extLst>
            </p:cNvPr>
            <p:cNvSpPr/>
            <p:nvPr/>
          </p:nvSpPr>
          <p:spPr>
            <a:xfrm>
              <a:off x="743488" y="3429000"/>
              <a:ext cx="1698474" cy="4085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Navision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5FE904-7F50-4408-86BB-64281B4FF77E}"/>
                </a:ext>
              </a:extLst>
            </p:cNvPr>
            <p:cNvSpPr/>
            <p:nvPr/>
          </p:nvSpPr>
          <p:spPr>
            <a:xfrm>
              <a:off x="743488" y="4012660"/>
              <a:ext cx="1698474" cy="4085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Axapta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0A7209-199B-4C24-8761-5F6DAAD3E7F3}"/>
                </a:ext>
              </a:extLst>
            </p:cNvPr>
            <p:cNvSpPr/>
            <p:nvPr/>
          </p:nvSpPr>
          <p:spPr>
            <a:xfrm>
              <a:off x="737769" y="4596319"/>
              <a:ext cx="1698474" cy="4085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Great Plains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5B5E30-2098-4906-B35D-7AF1E7B8D749}"/>
                </a:ext>
              </a:extLst>
            </p:cNvPr>
            <p:cNvSpPr/>
            <p:nvPr/>
          </p:nvSpPr>
          <p:spPr>
            <a:xfrm>
              <a:off x="751112" y="5179979"/>
              <a:ext cx="1698474" cy="4085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Solomon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2FEF43-DEBC-41F9-A35B-8D292A51A6BB}"/>
                </a:ext>
              </a:extLst>
            </p:cNvPr>
            <p:cNvSpPr/>
            <p:nvPr/>
          </p:nvSpPr>
          <p:spPr>
            <a:xfrm>
              <a:off x="743488" y="5763638"/>
              <a:ext cx="1698474" cy="4085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Microsoft CRM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951FE7-6403-495C-A455-B63ED0008F41}"/>
              </a:ext>
            </a:extLst>
          </p:cNvPr>
          <p:cNvGrpSpPr/>
          <p:nvPr/>
        </p:nvGrpSpPr>
        <p:grpSpPr>
          <a:xfrm>
            <a:off x="5455753" y="3633281"/>
            <a:ext cx="3130616" cy="2318920"/>
            <a:chOff x="5455753" y="3633281"/>
            <a:chExt cx="3130616" cy="231892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3B54151-B355-4AD0-AD73-0101966FBE5C}"/>
                </a:ext>
              </a:extLst>
            </p:cNvPr>
            <p:cNvSpPr/>
            <p:nvPr/>
          </p:nvSpPr>
          <p:spPr>
            <a:xfrm>
              <a:off x="6528969" y="4362377"/>
              <a:ext cx="2057400" cy="86868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Dynamics 365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086A171-B8CE-499D-AA1D-9B7BFB57578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461471" y="3633281"/>
              <a:ext cx="991298" cy="5954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2974AEC-2149-43A9-9688-536A3025EE9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5461471" y="4216941"/>
              <a:ext cx="991298" cy="31858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3FBFF29-1898-4301-B075-20714560262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455753" y="4796720"/>
              <a:ext cx="997016" cy="388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62723D-5931-4F1B-9DAB-8F11ED6534D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5469096" y="5061798"/>
              <a:ext cx="983673" cy="3224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9F25BB1-47F7-4F3E-9506-E10F1F27C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9096" y="5384260"/>
              <a:ext cx="983673" cy="5679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07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C3FE1C-247D-4823-9D9E-8AC8FF31AD90}"/>
              </a:ext>
            </a:extLst>
          </p:cNvPr>
          <p:cNvSpPr/>
          <p:nvPr/>
        </p:nvSpPr>
        <p:spPr>
          <a:xfrm>
            <a:off x="457200" y="3657600"/>
            <a:ext cx="8077200" cy="228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Microsoft's Power platform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4E08B-DABE-4375-8B4E-1A7E3148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of a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A1A1-85F1-4219-ADF1-EC9C38BF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14086"/>
            <a:ext cx="8763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Microsoft is migrating infrastructure out of Dynamics 365</a:t>
            </a:r>
          </a:p>
          <a:p>
            <a:pPr lvl="1"/>
            <a:r>
              <a:rPr lang="en-US" sz="2000" dirty="0"/>
              <a:t>CDSA has infrastructure for building entity-based business solutions</a:t>
            </a:r>
          </a:p>
          <a:p>
            <a:pPr lvl="1"/>
            <a:r>
              <a:rPr lang="en-US" sz="2000" dirty="0"/>
              <a:t>Dynamics 365 is now collection of entities with UI and logic</a:t>
            </a:r>
          </a:p>
          <a:p>
            <a:pPr lvl="1"/>
            <a:r>
              <a:rPr lang="en-US" sz="2000" dirty="0"/>
              <a:t>Custom solutions can be built using entities with UI and logic</a:t>
            </a:r>
          </a:p>
          <a:p>
            <a:pPr lvl="1"/>
            <a:r>
              <a:rPr lang="en-US" sz="2000" dirty="0"/>
              <a:t>CDSA provides foundation of Microsoft Business Application Platform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44D410-FA8A-46EE-9F63-83397287487F}"/>
              </a:ext>
            </a:extLst>
          </p:cNvPr>
          <p:cNvSpPr/>
          <p:nvPr/>
        </p:nvSpPr>
        <p:spPr>
          <a:xfrm>
            <a:off x="762000" y="5062914"/>
            <a:ext cx="7496432" cy="67703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Common Data Service for Apps (CDSA)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F21E1A-5378-44E5-974C-F6E68C782934}"/>
              </a:ext>
            </a:extLst>
          </p:cNvPr>
          <p:cNvSpPr/>
          <p:nvPr/>
        </p:nvSpPr>
        <p:spPr>
          <a:xfrm>
            <a:off x="762000" y="4190999"/>
            <a:ext cx="2409568" cy="677030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Dynamics 365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ED4CAD-FA2A-48CC-817E-06AF1E1B449E}"/>
              </a:ext>
            </a:extLst>
          </p:cNvPr>
          <p:cNvGrpSpPr/>
          <p:nvPr/>
        </p:nvGrpSpPr>
        <p:grpSpPr>
          <a:xfrm>
            <a:off x="3305432" y="4190999"/>
            <a:ext cx="4953000" cy="677030"/>
            <a:chOff x="3381632" y="4495799"/>
            <a:chExt cx="4953000" cy="67703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6F71F7F-0D98-41CA-B3E5-461E90032803}"/>
                </a:ext>
              </a:extLst>
            </p:cNvPr>
            <p:cNvSpPr/>
            <p:nvPr/>
          </p:nvSpPr>
          <p:spPr>
            <a:xfrm>
              <a:off x="3381632" y="4495799"/>
              <a:ext cx="2409568" cy="67703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Custom Solution 1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E1870F0-1FD3-481D-BC0A-E4A4CE30DB42}"/>
                </a:ext>
              </a:extLst>
            </p:cNvPr>
            <p:cNvSpPr/>
            <p:nvPr/>
          </p:nvSpPr>
          <p:spPr>
            <a:xfrm>
              <a:off x="5925064" y="4495799"/>
              <a:ext cx="2409568" cy="67703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Custom Solution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86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0BA5-23AF-457C-B01A-0D475267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Database Model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D2EB-7EB8-45EA-B24E-B8A9BFC1F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CDM defines set of entities available to all applications</a:t>
            </a:r>
          </a:p>
          <a:p>
            <a:pPr lvl="1"/>
            <a:r>
              <a:rPr lang="en-US" sz="1800" b="1" dirty="0"/>
              <a:t>Account</a:t>
            </a:r>
            <a:r>
              <a:rPr lang="en-US" sz="1800" dirty="0"/>
              <a:t>: represents an business entity that can be invoiced</a:t>
            </a:r>
          </a:p>
          <a:p>
            <a:pPr lvl="1"/>
            <a:r>
              <a:rPr lang="en-US" sz="1800" b="1" dirty="0"/>
              <a:t>Contact</a:t>
            </a:r>
            <a:r>
              <a:rPr lang="en-US" sz="1800" dirty="0"/>
              <a:t>: represents a human being</a:t>
            </a:r>
          </a:p>
          <a:p>
            <a:pPr lvl="1"/>
            <a:r>
              <a:rPr lang="en-US" sz="1800" b="1" dirty="0"/>
              <a:t>Activity</a:t>
            </a:r>
            <a:r>
              <a:rPr lang="en-US" sz="1800" dirty="0"/>
              <a:t>: represents an event that can be schedule</a:t>
            </a:r>
          </a:p>
          <a:p>
            <a:pPr lvl="1"/>
            <a:r>
              <a:rPr lang="en-US" sz="1800" b="1" dirty="0"/>
              <a:t>Task</a:t>
            </a:r>
            <a:r>
              <a:rPr lang="en-US" sz="1800" dirty="0"/>
              <a:t>: represents work item that can be assigned to user or team</a:t>
            </a:r>
          </a:p>
          <a:p>
            <a:pPr lvl="1"/>
            <a:r>
              <a:rPr lang="en-US" sz="1800" b="1" dirty="0"/>
              <a:t>Email</a:t>
            </a:r>
            <a:r>
              <a:rPr lang="en-US" sz="1800" dirty="0"/>
              <a:t>: represents email message sent or received</a:t>
            </a:r>
          </a:p>
          <a:p>
            <a:pPr lvl="1"/>
            <a:r>
              <a:rPr lang="en-US" sz="1800" b="1" dirty="0"/>
              <a:t>User</a:t>
            </a:r>
            <a:r>
              <a:rPr lang="en-US" sz="1800" dirty="0"/>
              <a:t>: represents system user who can be owner of records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8CCD41-80F6-45BA-B9DD-6CB33CD60E81}"/>
              </a:ext>
            </a:extLst>
          </p:cNvPr>
          <p:cNvSpPr/>
          <p:nvPr/>
        </p:nvSpPr>
        <p:spPr>
          <a:xfrm>
            <a:off x="1257300" y="4724400"/>
            <a:ext cx="2057400" cy="1371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CDS for Apps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6BD6C2C-40ED-4343-BACB-0ADDCF3B92D5}"/>
              </a:ext>
            </a:extLst>
          </p:cNvPr>
          <p:cNvSpPr/>
          <p:nvPr/>
        </p:nvSpPr>
        <p:spPr>
          <a:xfrm>
            <a:off x="3559319" y="4191000"/>
            <a:ext cx="3657600" cy="24384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A9F06A-20DE-4717-A0BD-A535F0729FB1}"/>
              </a:ext>
            </a:extLst>
          </p:cNvPr>
          <p:cNvGrpSpPr/>
          <p:nvPr/>
        </p:nvGrpSpPr>
        <p:grpSpPr>
          <a:xfrm>
            <a:off x="4048557" y="5143072"/>
            <a:ext cx="2831523" cy="1212040"/>
            <a:chOff x="4407477" y="4274360"/>
            <a:chExt cx="2881746" cy="11582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27E4ED-F2A4-4B8D-BAE7-83ACA042A24B}"/>
                </a:ext>
              </a:extLst>
            </p:cNvPr>
            <p:cNvSpPr/>
            <p:nvPr/>
          </p:nvSpPr>
          <p:spPr>
            <a:xfrm>
              <a:off x="4407477" y="4274360"/>
              <a:ext cx="876300" cy="5105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Account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AE1179-A332-4328-8E70-49ED60FF2703}"/>
                </a:ext>
              </a:extLst>
            </p:cNvPr>
            <p:cNvSpPr/>
            <p:nvPr/>
          </p:nvSpPr>
          <p:spPr>
            <a:xfrm>
              <a:off x="5410200" y="4274360"/>
              <a:ext cx="876300" cy="5105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Contact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0B44D3-189B-4094-A5A9-7F035726EA4B}"/>
                </a:ext>
              </a:extLst>
            </p:cNvPr>
            <p:cNvSpPr/>
            <p:nvPr/>
          </p:nvSpPr>
          <p:spPr>
            <a:xfrm>
              <a:off x="4407477" y="4922060"/>
              <a:ext cx="876300" cy="5105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Task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E8EC9B-A226-4912-809E-F4807ED3A520}"/>
                </a:ext>
              </a:extLst>
            </p:cNvPr>
            <p:cNvSpPr/>
            <p:nvPr/>
          </p:nvSpPr>
          <p:spPr>
            <a:xfrm>
              <a:off x="5410200" y="4922060"/>
              <a:ext cx="876300" cy="5105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Email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766C0E-B3E9-43DA-B942-502155ED7D95}"/>
                </a:ext>
              </a:extLst>
            </p:cNvPr>
            <p:cNvSpPr/>
            <p:nvPr/>
          </p:nvSpPr>
          <p:spPr>
            <a:xfrm>
              <a:off x="6412923" y="4274360"/>
              <a:ext cx="876300" cy="5105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Activity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903AEB-427E-408A-8807-5DAE8D08B30B}"/>
                </a:ext>
              </a:extLst>
            </p:cNvPr>
            <p:cNvSpPr/>
            <p:nvPr/>
          </p:nvSpPr>
          <p:spPr>
            <a:xfrm>
              <a:off x="6412923" y="4922060"/>
              <a:ext cx="876300" cy="5105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326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4F30-D6F2-445F-9A44-79E7784D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CDS for Apps vs Dynamics 365 for Sales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60B10-11BE-4AD7-8688-622B1A301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CDS for Apps provides base set of entities</a:t>
            </a:r>
          </a:p>
          <a:p>
            <a:pPr lvl="1"/>
            <a:r>
              <a:rPr lang="en-US" sz="1800" dirty="0"/>
              <a:t>Custom solutions can extend and add entities</a:t>
            </a:r>
          </a:p>
          <a:p>
            <a:pPr lvl="1"/>
            <a:r>
              <a:rPr lang="en-US" sz="1800" dirty="0"/>
              <a:t>Dynamics 365 add a large set of its own 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3E75FB-1CDA-4DE7-AB7E-E6453378AC80}"/>
              </a:ext>
            </a:extLst>
          </p:cNvPr>
          <p:cNvSpPr/>
          <p:nvPr/>
        </p:nvSpPr>
        <p:spPr>
          <a:xfrm>
            <a:off x="1203143" y="5257800"/>
            <a:ext cx="6096000" cy="1219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CDS for Apps Entities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ED5A3D-B2CD-41CE-B586-1343AB461356}"/>
              </a:ext>
            </a:extLst>
          </p:cNvPr>
          <p:cNvSpPr/>
          <p:nvPr/>
        </p:nvSpPr>
        <p:spPr>
          <a:xfrm>
            <a:off x="1359477" y="5464762"/>
            <a:ext cx="861028" cy="534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Lucida Console" panose="020B0609040504020204" pitchFamily="49" charset="0"/>
              </a:rPr>
              <a:t>Account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4F07B2-0A8E-4BA7-9285-06C1F587A274}"/>
              </a:ext>
            </a:extLst>
          </p:cNvPr>
          <p:cNvSpPr/>
          <p:nvPr/>
        </p:nvSpPr>
        <p:spPr>
          <a:xfrm>
            <a:off x="2344725" y="5464762"/>
            <a:ext cx="861028" cy="534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Lucida Console" panose="020B0609040504020204" pitchFamily="49" charset="0"/>
              </a:rPr>
              <a:t>Contact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4E60A5-071E-4DE5-8D71-E9491A7D8704}"/>
              </a:ext>
            </a:extLst>
          </p:cNvPr>
          <p:cNvSpPr/>
          <p:nvPr/>
        </p:nvSpPr>
        <p:spPr>
          <a:xfrm>
            <a:off x="4315220" y="5485544"/>
            <a:ext cx="861028" cy="534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Lucida Console" panose="020B0609040504020204" pitchFamily="49" charset="0"/>
              </a:rPr>
              <a:t>Task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7C15D6-0D9D-4C3D-8AD2-0066D2DE31AB}"/>
              </a:ext>
            </a:extLst>
          </p:cNvPr>
          <p:cNvSpPr/>
          <p:nvPr/>
        </p:nvSpPr>
        <p:spPr>
          <a:xfrm>
            <a:off x="5300468" y="5485544"/>
            <a:ext cx="861028" cy="534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Lucida Console" panose="020B0609040504020204" pitchFamily="49" charset="0"/>
              </a:rPr>
              <a:t>Email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A4546-7802-40BF-A0F4-D5C5D4EAEE16}"/>
              </a:ext>
            </a:extLst>
          </p:cNvPr>
          <p:cNvSpPr/>
          <p:nvPr/>
        </p:nvSpPr>
        <p:spPr>
          <a:xfrm>
            <a:off x="3329972" y="5464762"/>
            <a:ext cx="861028" cy="534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Lucida Console" panose="020B0609040504020204" pitchFamily="49" charset="0"/>
              </a:rPr>
              <a:t>Activity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18FC0C-F5AF-4F44-BA27-DFB59ECDF89F}"/>
              </a:ext>
            </a:extLst>
          </p:cNvPr>
          <p:cNvSpPr/>
          <p:nvPr/>
        </p:nvSpPr>
        <p:spPr>
          <a:xfrm>
            <a:off x="6285715" y="5485544"/>
            <a:ext cx="861028" cy="534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Lucida Console" panose="020B0609040504020204" pitchFamily="49" charset="0"/>
              </a:rPr>
              <a:t>User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385E51-B815-4CB8-B5A5-27758519E567}"/>
              </a:ext>
            </a:extLst>
          </p:cNvPr>
          <p:cNvGrpSpPr/>
          <p:nvPr/>
        </p:nvGrpSpPr>
        <p:grpSpPr>
          <a:xfrm>
            <a:off x="1143000" y="2737289"/>
            <a:ext cx="6096000" cy="2368111"/>
            <a:chOff x="1143000" y="2737289"/>
            <a:chExt cx="6096000" cy="23681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5896D4-03A6-4A30-B2B7-61ABF914F350}"/>
                </a:ext>
              </a:extLst>
            </p:cNvPr>
            <p:cNvSpPr/>
            <p:nvPr/>
          </p:nvSpPr>
          <p:spPr>
            <a:xfrm>
              <a:off x="1143000" y="2737289"/>
              <a:ext cx="6096000" cy="236811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Dynamics 365 Value-added Entities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ADBE3B-D0B8-4495-953F-7FF401BA5885}"/>
                </a:ext>
              </a:extLst>
            </p:cNvPr>
            <p:cNvSpPr/>
            <p:nvPr/>
          </p:nvSpPr>
          <p:spPr>
            <a:xfrm>
              <a:off x="3316354" y="3090589"/>
              <a:ext cx="861028" cy="53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Opportunity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A1C1DB-9B74-415D-884A-AD771840EEE2}"/>
                </a:ext>
              </a:extLst>
            </p:cNvPr>
            <p:cNvSpPr/>
            <p:nvPr/>
          </p:nvSpPr>
          <p:spPr>
            <a:xfrm>
              <a:off x="6238726" y="3108194"/>
              <a:ext cx="861028" cy="53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Order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6BF21D-94DC-4F0F-9C72-DE91E55D9206}"/>
                </a:ext>
              </a:extLst>
            </p:cNvPr>
            <p:cNvSpPr/>
            <p:nvPr/>
          </p:nvSpPr>
          <p:spPr>
            <a:xfrm>
              <a:off x="1386525" y="3095974"/>
              <a:ext cx="861028" cy="53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Territory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1A0242-F924-4369-A826-7592EF20EBA2}"/>
                </a:ext>
              </a:extLst>
            </p:cNvPr>
            <p:cNvSpPr/>
            <p:nvPr/>
          </p:nvSpPr>
          <p:spPr>
            <a:xfrm>
              <a:off x="1384448" y="3740314"/>
              <a:ext cx="861028" cy="53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Product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4ADAF9-3755-47B5-A20F-FAD48C6FD02A}"/>
                </a:ext>
              </a:extLst>
            </p:cNvPr>
            <p:cNvSpPr/>
            <p:nvPr/>
          </p:nvSpPr>
          <p:spPr>
            <a:xfrm>
              <a:off x="5279023" y="3108194"/>
              <a:ext cx="861028" cy="53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Invoice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2C7757-181A-4D46-B37E-40368E717C1B}"/>
                </a:ext>
              </a:extLst>
            </p:cNvPr>
            <p:cNvSpPr/>
            <p:nvPr/>
          </p:nvSpPr>
          <p:spPr>
            <a:xfrm>
              <a:off x="2338441" y="3746098"/>
              <a:ext cx="861028" cy="53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Price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List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771787-0EAA-4781-9AC1-E8AAF2204028}"/>
                </a:ext>
              </a:extLst>
            </p:cNvPr>
            <p:cNvSpPr/>
            <p:nvPr/>
          </p:nvSpPr>
          <p:spPr>
            <a:xfrm>
              <a:off x="2340791" y="3095974"/>
              <a:ext cx="861028" cy="53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Lead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CF1904-55C4-4D8D-AEBA-D02BED6BC6E8}"/>
                </a:ext>
              </a:extLst>
            </p:cNvPr>
            <p:cNvSpPr/>
            <p:nvPr/>
          </p:nvSpPr>
          <p:spPr>
            <a:xfrm>
              <a:off x="4288383" y="3095974"/>
              <a:ext cx="861028" cy="53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Quote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88BB31-D834-4443-B0B7-9DB8E2352EEE}"/>
                </a:ext>
              </a:extLst>
            </p:cNvPr>
            <p:cNvSpPr/>
            <p:nvPr/>
          </p:nvSpPr>
          <p:spPr>
            <a:xfrm>
              <a:off x="3329972" y="4377154"/>
              <a:ext cx="861028" cy="53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Campaign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239F9A-DA26-4BCC-9469-48EC383AA630}"/>
                </a:ext>
              </a:extLst>
            </p:cNvPr>
            <p:cNvSpPr/>
            <p:nvPr/>
          </p:nvSpPr>
          <p:spPr>
            <a:xfrm>
              <a:off x="4289093" y="4377154"/>
              <a:ext cx="861028" cy="53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Campaign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Activity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727A68-4EA8-4F01-BE8C-603792475FB1}"/>
                </a:ext>
              </a:extLst>
            </p:cNvPr>
            <p:cNvSpPr/>
            <p:nvPr/>
          </p:nvSpPr>
          <p:spPr>
            <a:xfrm>
              <a:off x="6238726" y="4349407"/>
              <a:ext cx="861028" cy="53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Competitor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92F1AB6-15D5-40B3-A6F0-AC67CE4BF713}"/>
                </a:ext>
              </a:extLst>
            </p:cNvPr>
            <p:cNvSpPr/>
            <p:nvPr/>
          </p:nvSpPr>
          <p:spPr>
            <a:xfrm>
              <a:off x="5291213" y="4359638"/>
              <a:ext cx="861028" cy="53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Campaign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Response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86084B-D2AD-47E1-819C-17D6D793872D}"/>
                </a:ext>
              </a:extLst>
            </p:cNvPr>
            <p:cNvSpPr/>
            <p:nvPr/>
          </p:nvSpPr>
          <p:spPr>
            <a:xfrm>
              <a:off x="1384448" y="4383615"/>
              <a:ext cx="861028" cy="53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Case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F4EF96-FAF6-43C6-A955-113B851066AE}"/>
                </a:ext>
              </a:extLst>
            </p:cNvPr>
            <p:cNvSpPr/>
            <p:nvPr/>
          </p:nvSpPr>
          <p:spPr>
            <a:xfrm>
              <a:off x="4280424" y="3733044"/>
              <a:ext cx="861028" cy="53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Contract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96008D-E084-4EB1-8714-78F30169F28C}"/>
                </a:ext>
              </a:extLst>
            </p:cNvPr>
            <p:cNvSpPr/>
            <p:nvPr/>
          </p:nvSpPr>
          <p:spPr>
            <a:xfrm>
              <a:off x="3317725" y="3736578"/>
              <a:ext cx="861028" cy="53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Discount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915DAC-8CAB-4751-8442-48EC1863AECF}"/>
                </a:ext>
              </a:extLst>
            </p:cNvPr>
            <p:cNvSpPr/>
            <p:nvPr/>
          </p:nvSpPr>
          <p:spPr>
            <a:xfrm>
              <a:off x="2338441" y="4377154"/>
              <a:ext cx="861028" cy="53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Case Resolution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A6BFAA-FF4B-4878-B8D2-C467E21561A8}"/>
                </a:ext>
              </a:extLst>
            </p:cNvPr>
            <p:cNvSpPr/>
            <p:nvPr/>
          </p:nvSpPr>
          <p:spPr>
            <a:xfrm>
              <a:off x="5276361" y="3729663"/>
              <a:ext cx="861028" cy="53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Service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E8A39A-CA34-41FB-8F18-07849F17F2F7}"/>
                </a:ext>
              </a:extLst>
            </p:cNvPr>
            <p:cNvSpPr/>
            <p:nvPr/>
          </p:nvSpPr>
          <p:spPr>
            <a:xfrm>
              <a:off x="6230354" y="3729292"/>
              <a:ext cx="861028" cy="53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Service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50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Common Data Service for Apps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Creating the CDSA Database</a:t>
            </a:r>
          </a:p>
          <a:p>
            <a:r>
              <a:rPr lang="en-US" altLang="en-US" dirty="0"/>
              <a:t>Understanding Entities</a:t>
            </a:r>
          </a:p>
          <a:p>
            <a:r>
              <a:rPr lang="en-US" altLang="en-US" dirty="0"/>
              <a:t>Creating Solutions</a:t>
            </a:r>
          </a:p>
          <a:p>
            <a:r>
              <a:rPr lang="en-US" altLang="en-US" dirty="0"/>
              <a:t>Building Model-driven Apps</a:t>
            </a:r>
          </a:p>
          <a:p>
            <a:r>
              <a:rPr lang="en-US" altLang="en-US" dirty="0"/>
              <a:t>Creating a Custom Entity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6947553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schemas.microsoft.com/office/infopath/2007/PartnerControls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11092</TotalTime>
  <Words>1325</Words>
  <Application>Microsoft Office PowerPoint</Application>
  <PresentationFormat>On-screen Show (4:3)</PresentationFormat>
  <Paragraphs>292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Black</vt:lpstr>
      <vt:lpstr>Calibri</vt:lpstr>
      <vt:lpstr>Lucida Console</vt:lpstr>
      <vt:lpstr>Wingdings</vt:lpstr>
      <vt:lpstr>CPT_Wave15</vt:lpstr>
      <vt:lpstr>Getting Started with the CDSA and Model-driven Apps</vt:lpstr>
      <vt:lpstr>Our Newest PowerApps Training Course</vt:lpstr>
      <vt:lpstr>Agenda</vt:lpstr>
      <vt:lpstr>What is Common Data Service for Apps?</vt:lpstr>
      <vt:lpstr>Evolution of Microsoft Business Application Suite</vt:lpstr>
      <vt:lpstr>Birth of a Platform</vt:lpstr>
      <vt:lpstr>Common Database Model Schema</vt:lpstr>
      <vt:lpstr>CDS for Apps vs Dynamics 365 for Sales</vt:lpstr>
      <vt:lpstr>Agenda</vt:lpstr>
      <vt:lpstr>Creating an Office 365 E5 Trial Tenant</vt:lpstr>
      <vt:lpstr>PowerApps Plan 2</vt:lpstr>
      <vt:lpstr>What is an Environment?</vt:lpstr>
      <vt:lpstr>Environments and CDS for Apps</vt:lpstr>
      <vt:lpstr>Environment Roles (Admin and Maker)</vt:lpstr>
      <vt:lpstr>Creating the CDS for Apps Database</vt:lpstr>
      <vt:lpstr>Examining the New Environment</vt:lpstr>
      <vt:lpstr>Agenda</vt:lpstr>
      <vt:lpstr>Inspecting the Standard Entities</vt:lpstr>
      <vt:lpstr>Importing Data</vt:lpstr>
      <vt:lpstr>Agenda</vt:lpstr>
      <vt:lpstr>Publishers and Solutions</vt:lpstr>
      <vt:lpstr>Creating a New CDSA Solution</vt:lpstr>
      <vt:lpstr>Adding Solution Components</vt:lpstr>
      <vt:lpstr>CDSA Security Roles</vt:lpstr>
      <vt:lpstr>Security Role Configuration – Core Records</vt:lpstr>
      <vt:lpstr>Solution Explorer</vt:lpstr>
      <vt:lpstr>Agenda</vt:lpstr>
      <vt:lpstr>Moving to Model-driven Apps</vt:lpstr>
      <vt:lpstr>Creating Model-driven Apps</vt:lpstr>
      <vt:lpstr>Agenda</vt:lpstr>
      <vt:lpstr>What Exactly is an Entity?</vt:lpstr>
      <vt:lpstr>Creating a Custom Entity</vt:lpstr>
      <vt:lpstr>Data Components</vt:lpstr>
      <vt:lpstr>Primary Name</vt:lpstr>
      <vt:lpstr>Adding Fields</vt:lpstr>
      <vt:lpstr>Adding Custom Fields</vt:lpstr>
      <vt:lpstr>Core System Fields Added to All Entities</vt:lpstr>
      <vt:lpstr>UI Components</vt:lpstr>
      <vt:lpstr>Logic Components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the Common Data Service for Apps</dc:title>
  <dc:creator>Ted Pattison</dc:creator>
  <cp:lastModifiedBy>Ted Pattison</cp:lastModifiedBy>
  <cp:revision>349</cp:revision>
  <dcterms:created xsi:type="dcterms:W3CDTF">2012-04-13T19:17:02Z</dcterms:created>
  <dcterms:modified xsi:type="dcterms:W3CDTF">2019-01-31T19:00:28Z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