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279" r:id="rId6"/>
    <p:sldId id="280" r:id="rId7"/>
    <p:sldId id="281" r:id="rId8"/>
    <p:sldId id="282" r:id="rId9"/>
    <p:sldId id="318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302" r:id="rId26"/>
    <p:sldId id="319" r:id="rId27"/>
    <p:sldId id="307" r:id="rId28"/>
    <p:sldId id="309" r:id="rId29"/>
    <p:sldId id="310" r:id="rId30"/>
    <p:sldId id="322" r:id="rId31"/>
    <p:sldId id="320" r:id="rId32"/>
    <p:sldId id="303" r:id="rId33"/>
    <p:sldId id="304" r:id="rId34"/>
    <p:sldId id="305" r:id="rId35"/>
    <p:sldId id="323" r:id="rId36"/>
    <p:sldId id="321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1003" autoAdjust="0"/>
    <p:restoredTop sz="86460" autoAdjust="0"/>
  </p:normalViewPr>
  <p:slideViewPr>
    <p:cSldViewPr>
      <p:cViewPr varScale="1">
        <p:scale>
          <a:sx n="75" d="100"/>
          <a:sy n="75" d="100"/>
        </p:scale>
        <p:origin x="22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5986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4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2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295400"/>
          </a:xfrm>
        </p:spPr>
        <p:txBody>
          <a:bodyPr/>
          <a:lstStyle/>
          <a:p>
            <a:pPr algn="ctr"/>
            <a:r>
              <a:rPr lang="en-US" dirty="0"/>
              <a:t>Developing with the CDS for Apps Web API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Azure Portal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DB27-6CAA-4ADB-899A-8FB84DFB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Azure portal allows to create application</a:t>
            </a:r>
          </a:p>
          <a:p>
            <a:pPr lvl="1"/>
            <a:r>
              <a:rPr lang="en-US" sz="1800" dirty="0"/>
              <a:t>Azure Portal accessible at </a:t>
            </a:r>
            <a:r>
              <a:rPr lang="en-US" sz="1800" dirty="0">
                <a:hlinkClick r:id="rId2"/>
              </a:rPr>
              <a:t>https://portal.azure.com</a:t>
            </a:r>
            <a:endParaRPr lang="en-US" sz="1800" dirty="0"/>
          </a:p>
          <a:p>
            <a:pPr lvl="1"/>
            <a:r>
              <a:rPr lang="en-US" sz="1800" dirty="0"/>
              <a:t>Azure subscription required to create resources (e.g. Web Apps, VMs)</a:t>
            </a:r>
          </a:p>
          <a:p>
            <a:pPr lvl="1"/>
            <a:r>
              <a:rPr lang="en-US" sz="1800" dirty="0"/>
              <a:t>No Azure subscription required to manage users, groups and applications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FE245-1C9F-4EC8-AAF1-0890CB5D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0"/>
            <a:ext cx="7275460" cy="3124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151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812D8-E823-438A-A77F-37717147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portal access to Access Azure Active Directory</a:t>
            </a:r>
          </a:p>
          <a:p>
            <a:pPr lvl="1"/>
            <a:r>
              <a:rPr lang="en-US" sz="2000" dirty="0"/>
              <a:t>Provides ability to configure users, groups and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E7A3F-4D0A-43CA-AB03-EE6AA0B0DB8A}"/>
              </a:ext>
            </a:extLst>
          </p:cNvPr>
          <p:cNvGrpSpPr/>
          <p:nvPr/>
        </p:nvGrpSpPr>
        <p:grpSpPr>
          <a:xfrm>
            <a:off x="762000" y="2438400"/>
            <a:ext cx="3810000" cy="4098798"/>
            <a:chOff x="2305050" y="1676400"/>
            <a:chExt cx="4552950" cy="4898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BE51E1-33C1-4DF5-9E34-F48DBF1B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1676400"/>
              <a:ext cx="3962400" cy="489806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31C3C7-DFE0-4D0C-8274-8BF9EF6B6FA2}"/>
                </a:ext>
              </a:extLst>
            </p:cNvPr>
            <p:cNvSpPr/>
            <p:nvPr/>
          </p:nvSpPr>
          <p:spPr>
            <a:xfrm>
              <a:off x="2305050" y="5900738"/>
              <a:ext cx="685800" cy="304800"/>
            </a:xfrm>
            <a:prstGeom prst="rightArrow">
              <a:avLst>
                <a:gd name="adj1" fmla="val 50000"/>
                <a:gd name="adj2" fmla="val 82813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29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7D8-2C0F-41A6-8B63-61CA918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BE07-5D49-47C4-820F-30342C8C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manage users and assign licenses</a:t>
            </a:r>
          </a:p>
          <a:p>
            <a:r>
              <a:rPr lang="en-US" dirty="0"/>
              <a:t>You can create groups and populate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A5899-1BE0-46D9-A96C-38CBBEB9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5867400" cy="3359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9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BEA-370C-4EE7-A6F2-04E4FD53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applications required for AAU authentication</a:t>
            </a:r>
          </a:p>
          <a:p>
            <a:pPr lvl="1"/>
            <a:r>
              <a:rPr lang="en-US" sz="2000" dirty="0"/>
              <a:t>Applications are as Native application or Web Applications</a:t>
            </a:r>
          </a:p>
          <a:p>
            <a:pPr lvl="1"/>
            <a:r>
              <a:rPr lang="en-US" sz="2000" dirty="0"/>
              <a:t>Application identified using GUID known as </a:t>
            </a:r>
            <a:r>
              <a:rPr lang="en-US" sz="2000" b="1" dirty="0"/>
              <a:t>application ID</a:t>
            </a:r>
          </a:p>
          <a:p>
            <a:pPr lvl="1"/>
            <a:r>
              <a:rPr lang="en-US" sz="2000" dirty="0"/>
              <a:t>Application ID often referred to as </a:t>
            </a:r>
            <a:r>
              <a:rPr lang="en-US" sz="2000" b="1" dirty="0"/>
              <a:t>client ID</a:t>
            </a:r>
            <a:r>
              <a:rPr lang="en-US" sz="2000" dirty="0"/>
              <a:t> or </a:t>
            </a:r>
            <a:r>
              <a:rPr lang="en-US" sz="2000" b="1" dirty="0"/>
              <a:t>app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AA1CB-7819-4B9C-BF0E-86618F37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76600"/>
            <a:ext cx="7086600" cy="2304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32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Native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C6B9-22AF-4141-A1FB-1EBDFEBD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supports Native applications</a:t>
            </a:r>
          </a:p>
          <a:p>
            <a:pPr lvl="1"/>
            <a:r>
              <a:rPr lang="en-US" sz="2000" dirty="0"/>
              <a:t>Can be used for desktop applications and Console applications</a:t>
            </a:r>
          </a:p>
          <a:p>
            <a:pPr lvl="1"/>
            <a:r>
              <a:rPr lang="en-US" sz="2000" dirty="0"/>
              <a:t>Used for third party embedding (known as </a:t>
            </a:r>
            <a:r>
              <a:rPr lang="en-US" sz="2000" b="1" dirty="0"/>
              <a:t>App Owns Data</a:t>
            </a:r>
            <a:r>
              <a:rPr lang="en-US" sz="2000" dirty="0"/>
              <a:t> model)</a:t>
            </a:r>
          </a:p>
          <a:p>
            <a:pPr lvl="1"/>
            <a:r>
              <a:rPr lang="en-US" sz="2000" dirty="0"/>
              <a:t>Application type should be configured as </a:t>
            </a:r>
            <a:r>
              <a:rPr lang="en-US" sz="2000" b="1" dirty="0"/>
              <a:t>Native</a:t>
            </a:r>
          </a:p>
          <a:p>
            <a:pPr lvl="1"/>
            <a:r>
              <a:rPr lang="en-US" sz="2000" dirty="0"/>
              <a:t>Requires Redirect URI with unique string - not an actual URL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4466B-BD37-46C4-9832-0DA9DB4C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5200"/>
            <a:ext cx="3352800" cy="31437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580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the Application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9728-3A82-437C-9422-6CB5E9AA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new application created with Application ID</a:t>
            </a:r>
          </a:p>
          <a:p>
            <a:pPr lvl="1"/>
            <a:r>
              <a:rPr lang="en-US" dirty="0"/>
              <a:t>You cannot supply your own GUID for application ID</a:t>
            </a:r>
          </a:p>
          <a:p>
            <a:pPr lvl="1"/>
            <a:r>
              <a:rPr lang="en-US" dirty="0"/>
              <a:t>Azure AD will always create this GUID</a:t>
            </a:r>
          </a:p>
          <a:p>
            <a:pPr lvl="1"/>
            <a:r>
              <a:rPr lang="en-US" dirty="0"/>
              <a:t>You can copy the application IS from the azure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CF4A9-19E9-4C77-B1E0-201F4C90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7391400" cy="26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Application Settings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5E31-6A7D-4474-B015-2AA818BF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Properties</a:t>
            </a:r>
          </a:p>
          <a:p>
            <a:r>
              <a:rPr lang="en-US" sz="2000" dirty="0"/>
              <a:t>Redirect URLs</a:t>
            </a:r>
          </a:p>
          <a:p>
            <a:r>
              <a:rPr lang="en-US" sz="2000" dirty="0"/>
              <a:t>Owners</a:t>
            </a:r>
          </a:p>
          <a:p>
            <a:r>
              <a:rPr lang="en-US" sz="2000" dirty="0"/>
              <a:t>Required Permissions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A14C55-C84E-4E57-A62F-097F5CCD2491}"/>
              </a:ext>
            </a:extLst>
          </p:cNvPr>
          <p:cNvGrpSpPr/>
          <p:nvPr/>
        </p:nvGrpSpPr>
        <p:grpSpPr>
          <a:xfrm>
            <a:off x="685800" y="3179322"/>
            <a:ext cx="6781800" cy="3465318"/>
            <a:chOff x="340360" y="1524000"/>
            <a:chExt cx="8079740" cy="41285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A46D86-754F-4FC1-A996-80C939C6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1524000"/>
              <a:ext cx="7924800" cy="41285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AAD52D4-05AD-4591-9A25-A2D13838B67D}"/>
                </a:ext>
              </a:extLst>
            </p:cNvPr>
            <p:cNvSpPr/>
            <p:nvPr/>
          </p:nvSpPr>
          <p:spPr>
            <a:xfrm>
              <a:off x="340360" y="2113280"/>
              <a:ext cx="381000" cy="22860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23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Required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EFAB-9C76-4C6D-B11D-92F6BAA6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configured with permissions</a:t>
            </a:r>
          </a:p>
          <a:p>
            <a:pPr lvl="1"/>
            <a:r>
              <a:rPr lang="en-US" sz="2000" dirty="0"/>
              <a:t>Default permissions allows user authentication – but that's it</a:t>
            </a:r>
          </a:p>
          <a:p>
            <a:pPr lvl="1"/>
            <a:r>
              <a:rPr lang="en-US" sz="2000" dirty="0"/>
              <a:t>To use APIs, you must assign permissions to the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18494-2520-4C83-9330-00B2B7EC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6858000" cy="26867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442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9C01-5E24-4251-ADEB-21CBCDC6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lots of APIs to choose from</a:t>
            </a:r>
          </a:p>
          <a:p>
            <a:pPr lvl="1"/>
            <a:r>
              <a:rPr lang="en-US" sz="2000" dirty="0"/>
              <a:t>Office 365 Exchange Online</a:t>
            </a:r>
          </a:p>
          <a:p>
            <a:pPr lvl="1"/>
            <a:r>
              <a:rPr lang="en-US" sz="2000" dirty="0"/>
              <a:t>Microsoft Graph</a:t>
            </a:r>
          </a:p>
          <a:p>
            <a:pPr lvl="1"/>
            <a:r>
              <a:rPr lang="en-US" sz="2000" dirty="0"/>
              <a:t>Office 365 SharePoint Online</a:t>
            </a:r>
          </a:p>
          <a:p>
            <a:pPr lvl="1"/>
            <a:r>
              <a:rPr lang="en-US" sz="2000" dirty="0"/>
              <a:t>Power BI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00920-FA3D-4755-98DD-B6005313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95312"/>
            <a:ext cx="4430369" cy="3039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160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300" dirty="0"/>
              <a:t>Delegated Permissions vs 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Permissions categorized into two basic types</a:t>
            </a:r>
          </a:p>
          <a:p>
            <a:pPr lvl="1"/>
            <a:r>
              <a:rPr lang="en-US" sz="1800" b="1" dirty="0"/>
              <a:t>Delegated permissions</a:t>
            </a:r>
            <a:r>
              <a:rPr lang="en-US" sz="1800" dirty="0"/>
              <a:t> are (app + user) permissions</a:t>
            </a:r>
          </a:p>
          <a:p>
            <a:pPr lvl="1"/>
            <a:r>
              <a:rPr lang="en-US" sz="1800" b="1" dirty="0"/>
              <a:t>Application permissions</a:t>
            </a:r>
            <a:r>
              <a:rPr lang="en-US" sz="1800" dirty="0"/>
              <a:t> are app-only permissions 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(far more powerful)</a:t>
            </a:r>
          </a:p>
          <a:p>
            <a:pPr lvl="1"/>
            <a:r>
              <a:rPr lang="en-US" sz="1800" dirty="0"/>
              <a:t>Not all application types and APIs support application permissions</a:t>
            </a:r>
          </a:p>
          <a:p>
            <a:pPr lvl="1"/>
            <a:r>
              <a:rPr lang="en-US" sz="1800" dirty="0"/>
              <a:t>Power BI Service API does not yet support application permissions</a:t>
            </a:r>
          </a:p>
          <a:p>
            <a:r>
              <a:rPr lang="en-US" sz="2000" dirty="0"/>
              <a:t>Example permissions for Office 365 SharePoint Online</a:t>
            </a:r>
          </a:p>
          <a:p>
            <a:pPr lvl="1"/>
            <a:r>
              <a:rPr lang="en-US" sz="1600" dirty="0"/>
              <a:t>Note that some delegated permissions requires administrative permissions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F17439-6CA8-4414-ADD3-247CDD6DF25A}"/>
              </a:ext>
            </a:extLst>
          </p:cNvPr>
          <p:cNvGrpSpPr/>
          <p:nvPr/>
        </p:nvGrpSpPr>
        <p:grpSpPr>
          <a:xfrm>
            <a:off x="1219200" y="4096051"/>
            <a:ext cx="6038850" cy="2497789"/>
            <a:chOff x="152400" y="2872740"/>
            <a:chExt cx="8422958" cy="36804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5EEA3E-F635-435A-AB35-8D54BC00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38" y="2872740"/>
              <a:ext cx="3893820" cy="265366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80E9FE-81FD-4A3F-BFEC-417E6063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872740"/>
              <a:ext cx="4300538" cy="368046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7229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CDS for Apps Web API Overview</a:t>
            </a:r>
          </a:p>
          <a:p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Programming the CDS for Apps Web API</a:t>
            </a:r>
          </a:p>
          <a:p>
            <a:r>
              <a:rPr lang="en-US" altLang="en-US" dirty="0"/>
              <a:t>Authentication in a Web App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Interactive Consent for Delegated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8BB9-F0E5-4037-8909-812F33E9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must consent to delegated permissions</a:t>
            </a:r>
          </a:p>
          <a:p>
            <a:pPr lvl="1"/>
            <a:r>
              <a:rPr lang="en-US" dirty="0"/>
              <a:t>User prompted during first log in</a:t>
            </a:r>
          </a:p>
          <a:p>
            <a:pPr lvl="1"/>
            <a:r>
              <a:rPr lang="en-US" dirty="0"/>
              <a:t>User must click </a:t>
            </a:r>
            <a:r>
              <a:rPr lang="en-US" b="1" dirty="0"/>
              <a:t>Accept</a:t>
            </a:r>
          </a:p>
          <a:p>
            <a:pPr lvl="1"/>
            <a:r>
              <a:rPr lang="en-US" dirty="0"/>
              <a:t>Only occurs once for each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1BC2E-7AAA-46E1-B9BC-2A8E4256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073480"/>
            <a:ext cx="2590800" cy="453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307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Delegated Permissions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FD60E-BF61-4446-9758-B072DE56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can be helpful to Grant Permissions in Azure portal</a:t>
            </a:r>
          </a:p>
          <a:p>
            <a:pPr lvl="1"/>
            <a:r>
              <a:rPr lang="en-US" sz="2000" dirty="0"/>
              <a:t>Prevents the need for interactive granting of application by user</a:t>
            </a:r>
          </a:p>
          <a:p>
            <a:pPr lvl="1"/>
            <a:r>
              <a:rPr lang="en-US" sz="2000" dirty="0"/>
              <a:t>Might be required when authenticating in non-interactive fashion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76CE3D-C47F-44F4-97AE-5897DC4291AF}"/>
              </a:ext>
            </a:extLst>
          </p:cNvPr>
          <p:cNvGrpSpPr/>
          <p:nvPr/>
        </p:nvGrpSpPr>
        <p:grpSpPr>
          <a:xfrm>
            <a:off x="914400" y="2819400"/>
            <a:ext cx="6771157" cy="2514600"/>
            <a:chOff x="1142999" y="2209800"/>
            <a:chExt cx="6565971" cy="2438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795571-8E3D-477B-875C-8DF6E1464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209800"/>
              <a:ext cx="6565971" cy="24384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F933554A-96E9-4733-953C-864204732168}"/>
                </a:ext>
              </a:extLst>
            </p:cNvPr>
            <p:cNvSpPr/>
            <p:nvPr/>
          </p:nvSpPr>
          <p:spPr>
            <a:xfrm>
              <a:off x="3479800" y="2799080"/>
              <a:ext cx="838200" cy="30480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86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CDS for Apps Web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Programming the CDS for Apps Web API</a:t>
            </a:r>
          </a:p>
          <a:p>
            <a:r>
              <a:rPr lang="en-US" altLang="en-US" dirty="0"/>
              <a:t>Authentication in a Web App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40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must be authenticated against Azure AD</a:t>
            </a:r>
          </a:p>
          <a:p>
            <a:pPr lvl="1"/>
            <a:r>
              <a:rPr lang="en-US" sz="2000" dirty="0"/>
              <a:t>User authentication used to obtain access token</a:t>
            </a:r>
          </a:p>
          <a:p>
            <a:pPr lvl="1"/>
            <a:r>
              <a:rPr lang="en-US" sz="2000" dirty="0"/>
              <a:t>Can be accomplished with the Azure AD Authentication Library</a:t>
            </a:r>
          </a:p>
          <a:p>
            <a:pPr lvl="1"/>
            <a:r>
              <a:rPr lang="en-US" sz="2000" dirty="0"/>
              <a:t>Access token pass to CDSA Web API in call REST calls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3429000"/>
            <a:ext cx="5143500" cy="240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87539" y="4402138"/>
            <a:ext cx="1296987" cy="850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9700" y="3579814"/>
            <a:ext cx="1417638" cy="7381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9700" y="4914901"/>
            <a:ext cx="1417638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CDSA Web API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0564" y="3903663"/>
            <a:ext cx="1887537" cy="760412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8938" y="4067176"/>
            <a:ext cx="2081212" cy="854075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33614" y="4751389"/>
            <a:ext cx="555625" cy="3270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564" y="5000625"/>
            <a:ext cx="1887537" cy="336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1439" y="5000626"/>
            <a:ext cx="542925" cy="3286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531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ADAL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Active Directory Authentication Library for .NET</a:t>
            </a:r>
          </a:p>
          <a:p>
            <a:pPr lvl="1">
              <a:defRPr/>
            </a:pPr>
            <a:r>
              <a:rPr lang="en-US" sz="2200" dirty="0"/>
              <a:t>Used in Native Clients and in Web Clients</a:t>
            </a:r>
          </a:p>
          <a:p>
            <a:pPr lvl="1">
              <a:defRPr/>
            </a:pPr>
            <a:r>
              <a:rPr lang="en-US" sz="2200" dirty="0"/>
              <a:t>Handles authentication flow behind the scenes</a:t>
            </a:r>
          </a:p>
          <a:p>
            <a:pPr lvl="1">
              <a:defRPr/>
            </a:pPr>
            <a:r>
              <a:rPr lang="en-US" sz="2200" dirty="0"/>
              <a:t>Provides caching for access tokens and refresh tokens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ADAL .NET installs as a </a:t>
            </a:r>
            <a:r>
              <a:rPr lang="en-US" sz="2600" dirty="0" err="1"/>
              <a:t>NuGet</a:t>
            </a:r>
            <a:r>
              <a:rPr lang="en-US" sz="2600" dirty="0"/>
              <a:t> Package</a:t>
            </a:r>
          </a:p>
          <a:p>
            <a:pPr lvl="1">
              <a:defRPr/>
            </a:pPr>
            <a:r>
              <a:rPr lang="en-US" sz="2200" dirty="0"/>
              <a:t>Package name is </a:t>
            </a:r>
            <a:r>
              <a:rPr lang="en-US" sz="1400" b="1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Microsoft.IdentityModel.Clients.ActiveDirectory</a:t>
            </a:r>
            <a:endParaRPr lang="en-US" sz="2200" b="1" dirty="0">
              <a:solidFill>
                <a:srgbClr val="00206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6D405-145D-4A3D-A863-5300B1E6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7" y="4648200"/>
            <a:ext cx="7356845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093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5400-DF32-4BD9-BBB2-DA0D2291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7"/>
          <a:stretch/>
        </p:blipFill>
        <p:spPr>
          <a:xfrm>
            <a:off x="152400" y="1219200"/>
            <a:ext cx="8856343" cy="54465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210BF-F571-43AC-BAE0-B437910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Acquisition</a:t>
            </a:r>
          </a:p>
        </p:txBody>
      </p:sp>
    </p:spTree>
    <p:extLst>
      <p:ext uri="{BB962C8B-B14F-4D97-AF65-F5344CB8AC3E}">
        <p14:creationId xmlns:p14="http://schemas.microsoft.com/office/powerpoint/2010/main" val="331846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A55B-28B1-4A2D-9923-2AA16C22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F6F7D-A254-4E09-B554-B4EFD644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143000"/>
            <a:ext cx="8610600" cy="34318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64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CDS for Apps Web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Programming the CDS for Apps Web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Authentication in a Web App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69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Applications for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5D48-9581-4DE6-8CD5-D01BA0B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applications more secure than native applications</a:t>
            </a:r>
          </a:p>
          <a:p>
            <a:pPr lvl="1"/>
            <a:r>
              <a:rPr lang="en-US" sz="2000" dirty="0"/>
              <a:t>Requires Redirect URI which improves security</a:t>
            </a:r>
          </a:p>
          <a:p>
            <a:pPr lvl="1"/>
            <a:r>
              <a:rPr lang="en-US" sz="2000" dirty="0"/>
              <a:t>Authentication can be used on client secret (application password)</a:t>
            </a:r>
          </a:p>
          <a:p>
            <a:pPr lvl="1"/>
            <a:r>
              <a:rPr lang="en-US" sz="2000" dirty="0"/>
              <a:t>Can use application permissions – Native applications cannot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BCF51-B56E-4825-840B-DC90914AE719}"/>
              </a:ext>
            </a:extLst>
          </p:cNvPr>
          <p:cNvGrpSpPr/>
          <p:nvPr/>
        </p:nvGrpSpPr>
        <p:grpSpPr>
          <a:xfrm>
            <a:off x="308902" y="3276600"/>
            <a:ext cx="8438858" cy="2476188"/>
            <a:chOff x="152400" y="2857188"/>
            <a:chExt cx="8270240" cy="23919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5B6099-91C4-47B4-ABA3-4D0EAA32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857188"/>
              <a:ext cx="2458720" cy="239196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A1C402-5160-4680-8045-C93DECFC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040" y="2857188"/>
              <a:ext cx="5562600" cy="204937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24544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Reply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0EC5-A764-44A6-9998-BA003928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Reply URLs required for web applications</a:t>
            </a:r>
          </a:p>
          <a:p>
            <a:pPr lvl="1"/>
            <a:r>
              <a:rPr lang="en-US" sz="2000" dirty="0"/>
              <a:t>Your application must be accessible through the reply URL</a:t>
            </a:r>
          </a:p>
          <a:p>
            <a:pPr lvl="1"/>
            <a:r>
              <a:rPr lang="en-US" sz="2000" dirty="0"/>
              <a:t>Provides extra security dimension not available to native apps</a:t>
            </a:r>
          </a:p>
          <a:p>
            <a:pPr lvl="1"/>
            <a:r>
              <a:rPr lang="en-US" sz="2000" dirty="0"/>
              <a:t>Application can be configured with multiple reply URLs for single</a:t>
            </a:r>
          </a:p>
          <a:p>
            <a:pPr lvl="1"/>
            <a:r>
              <a:rPr lang="en-US" sz="2000" dirty="0"/>
              <a:t>Application must pass Reply URL matching registered Reply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E77DE-99F0-4355-8116-CA8EDEED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7324725" cy="2653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951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the CDS for Apps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program CDSA using the Organizational Service</a:t>
            </a:r>
          </a:p>
          <a:p>
            <a:pPr lvl="1"/>
            <a:r>
              <a:rPr lang="en-US" sz="2000" dirty="0"/>
              <a:t>.NET-based libraries designed to program with Dynamics 365</a:t>
            </a:r>
          </a:p>
          <a:p>
            <a:pPr lvl="1"/>
            <a:r>
              <a:rPr lang="en-US" sz="2000" dirty="0"/>
              <a:t>Handles SOAP-based calls </a:t>
            </a:r>
            <a:r>
              <a:rPr lang="en-US" sz="2000" dirty="0" err="1"/>
              <a:t>xRM</a:t>
            </a:r>
            <a:r>
              <a:rPr lang="en-US" sz="2000" dirty="0"/>
              <a:t> endpoints behind the scenes</a:t>
            </a:r>
          </a:p>
          <a:p>
            <a:pPr lvl="1"/>
            <a:r>
              <a:rPr lang="en-US" sz="2000" dirty="0"/>
              <a:t>Lots of existing code is already written this way</a:t>
            </a:r>
          </a:p>
          <a:p>
            <a:pPr lvl="1"/>
            <a:endParaRPr lang="en-US" sz="2000" dirty="0"/>
          </a:p>
          <a:p>
            <a:r>
              <a:rPr lang="en-US" sz="2400" dirty="0"/>
              <a:t>You can program CDSA using the Web API</a:t>
            </a:r>
          </a:p>
          <a:p>
            <a:pPr lvl="1"/>
            <a:r>
              <a:rPr lang="en-US" sz="2000" dirty="0"/>
              <a:t>Based on emerging standards (REST, ODATA, OAUTH2, OpenID)</a:t>
            </a:r>
          </a:p>
          <a:p>
            <a:pPr lvl="1"/>
            <a:r>
              <a:rPr lang="en-US" sz="2000" dirty="0"/>
              <a:t>You must manage REST-based calls directly to HTTP endpoints</a:t>
            </a:r>
          </a:p>
          <a:p>
            <a:pPr lvl="1"/>
            <a:r>
              <a:rPr lang="en-US" sz="2000" dirty="0"/>
              <a:t>Represents where Microsoft's future investment will focus</a:t>
            </a:r>
          </a:p>
          <a:p>
            <a:pPr lvl="1"/>
            <a:r>
              <a:rPr lang="en-US" sz="2000" dirty="0"/>
              <a:t>Today, there is no friendly .NET library to assist</a:t>
            </a:r>
          </a:p>
        </p:txBody>
      </p:sp>
    </p:spTree>
    <p:extLst>
      <p:ext uri="{BB962C8B-B14F-4D97-AF65-F5344CB8AC3E}">
        <p14:creationId xmlns:p14="http://schemas.microsoft.com/office/powerpoint/2010/main" val="7563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Keys for Application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1C6E-44AB-4735-8003-4D7311FC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authenticate using keys</a:t>
            </a:r>
          </a:p>
          <a:p>
            <a:pPr lvl="1"/>
            <a:r>
              <a:rPr lang="en-US" dirty="0"/>
              <a:t>Key acts as application-level password</a:t>
            </a:r>
          </a:p>
          <a:p>
            <a:pPr lvl="1"/>
            <a:r>
              <a:rPr lang="en-US" dirty="0"/>
              <a:t>Application requires copy of key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43E8-68D0-4EFA-A175-71F06246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00400"/>
            <a:ext cx="8321360" cy="2590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1044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66B1-F43C-4234-9D3B-EFE19002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A58DB-ED7B-4010-805E-DC65AA64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219199"/>
            <a:ext cx="2880360" cy="3876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35B8CD-9846-454E-AD9B-88B984D3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04" y="3444240"/>
            <a:ext cx="6538056" cy="3134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371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CDS for Apps Web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Programming the CDS for Apps Web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in a Web App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815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need to get started?</a:t>
            </a:r>
          </a:p>
          <a:p>
            <a:pPr lvl="1"/>
            <a:r>
              <a:rPr lang="en-US" dirty="0"/>
              <a:t>Visual Studio 2017 </a:t>
            </a:r>
          </a:p>
          <a:p>
            <a:pPr lvl="1"/>
            <a:r>
              <a:rPr lang="en-US" dirty="0"/>
              <a:t>Office 365 trial tenant</a:t>
            </a:r>
          </a:p>
          <a:p>
            <a:pPr lvl="1"/>
            <a:r>
              <a:rPr lang="en-US" dirty="0"/>
              <a:t>PowerApps Plan2 license</a:t>
            </a:r>
          </a:p>
          <a:p>
            <a:pPr lvl="1"/>
            <a:r>
              <a:rPr lang="en-US" dirty="0"/>
              <a:t>Access to Azure portal to create Azure AD applications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subscription not required!</a:t>
            </a:r>
          </a:p>
          <a:p>
            <a:pPr lvl="1"/>
            <a:r>
              <a:rPr lang="en-US" dirty="0"/>
              <a:t>Azure portal used to create Azure AD application</a:t>
            </a:r>
          </a:p>
          <a:p>
            <a:pPr lvl="1"/>
            <a:r>
              <a:rPr lang="en-US" dirty="0"/>
              <a:t>Azure subscription helpful to create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17745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CDS for Apps Web API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Programming the CDS for Apps Web API</a:t>
            </a:r>
          </a:p>
          <a:p>
            <a:r>
              <a:rPr lang="en-US" altLang="en-US" dirty="0"/>
              <a:t>Authentication in a Web App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198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OAuth2 and Open ID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0FC8B-9A33-4570-AB73-11AB4E7D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Service requires authentication with OAuth2</a:t>
            </a:r>
          </a:p>
          <a:p>
            <a:pPr lvl="1"/>
            <a:r>
              <a:rPr lang="en-US" sz="2000" dirty="0"/>
              <a:t>Your application must implement an authentication flow</a:t>
            </a:r>
          </a:p>
          <a:p>
            <a:pPr lvl="1"/>
            <a:r>
              <a:rPr lang="en-US" sz="2000" dirty="0"/>
              <a:t>Authentication flow used to acquire an access token</a:t>
            </a:r>
          </a:p>
          <a:p>
            <a:pPr lvl="1"/>
            <a:r>
              <a:rPr lang="en-US" sz="2000" dirty="0"/>
              <a:t>Access token required whenever calling Power BI Service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6B22A-BD1C-4C5F-A565-6D185FAF436F}"/>
              </a:ext>
            </a:extLst>
          </p:cNvPr>
          <p:cNvGrpSpPr/>
          <p:nvPr/>
        </p:nvGrpSpPr>
        <p:grpSpPr>
          <a:xfrm>
            <a:off x="396240" y="3266440"/>
            <a:ext cx="8545440" cy="3352800"/>
            <a:chOff x="439810" y="3048001"/>
            <a:chExt cx="8545440" cy="3352800"/>
          </a:xfrm>
        </p:grpSpPr>
        <p:sp>
          <p:nvSpPr>
            <p:cNvPr id="19" name="Rectangle 18"/>
            <p:cNvSpPr/>
            <p:nvPr/>
          </p:nvSpPr>
          <p:spPr>
            <a:xfrm>
              <a:off x="439810" y="3048001"/>
              <a:ext cx="854544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07402" y="4230562"/>
              <a:ext cx="2290055" cy="111582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Authentication Flow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9635" y="3711073"/>
              <a:ext cx="1950389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User agent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CCECFF"/>
                  </a:solidFill>
                </a:rPr>
                <a:t>End user working in browser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6351" y="3711073"/>
              <a:ext cx="1950390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Client (Relying Party)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CC99"/>
                  </a:solidFill>
                </a:rPr>
                <a:t>Your Custom Application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9668" y="3214638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5038" y="3830955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6556" y="4430366"/>
              <a:ext cx="1951926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3</a:t>
              </a:r>
            </a:p>
          </p:txBody>
        </p: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 flipV="1">
              <a:off x="5906740" y="3480531"/>
              <a:ext cx="932928" cy="616316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11" idx="1"/>
            </p:cNvCxnSpPr>
            <p:nvPr/>
          </p:nvCxnSpPr>
          <p:spPr>
            <a:xfrm>
              <a:off x="5906741" y="4096846"/>
              <a:ext cx="948297" cy="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5906740" y="4096847"/>
              <a:ext cx="969815" cy="59941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8" idx="1"/>
            </p:cNvCxnSpPr>
            <p:nvPr/>
          </p:nvCxnSpPr>
          <p:spPr>
            <a:xfrm>
              <a:off x="2570023" y="4096846"/>
              <a:ext cx="138632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4397457" y="4482622"/>
              <a:ext cx="585577" cy="1317165"/>
            </a:xfrm>
            <a:custGeom>
              <a:avLst/>
              <a:gdLst>
                <a:gd name="connsiteX0" fmla="*/ 0 w 680132"/>
                <a:gd name="connsiteY0" fmla="*/ 1186453 h 1289099"/>
                <a:gd name="connsiteX1" fmla="*/ 483650 w 680132"/>
                <a:gd name="connsiteY1" fmla="*/ 1171339 h 1289099"/>
                <a:gd name="connsiteX2" fmla="*/ 680132 w 680132"/>
                <a:gd name="connsiteY2" fmla="*/ 0 h 128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1289099">
                  <a:moveTo>
                    <a:pt x="0" y="1186453"/>
                  </a:moveTo>
                  <a:cubicBezTo>
                    <a:pt x="185147" y="1277767"/>
                    <a:pt x="370295" y="1369081"/>
                    <a:pt x="483650" y="1171339"/>
                  </a:cubicBezTo>
                  <a:cubicBezTo>
                    <a:pt x="597005" y="973597"/>
                    <a:pt x="638568" y="486798"/>
                    <a:pt x="68013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97775" y="4691339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Access tokens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529" y="5141972"/>
              <a:ext cx="2279297" cy="109584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Open ID Provider</a:t>
              </a:r>
            </a:p>
            <a:p>
              <a:pPr algn="ctr">
                <a:defRPr/>
              </a:pPr>
              <a:r>
                <a:rPr lang="en-US" sz="900" b="1" dirty="0" err="1">
                  <a:solidFill>
                    <a:srgbClr val="FF99CC"/>
                  </a:solidFill>
                </a:rPr>
                <a:t>FaceBook</a:t>
              </a:r>
              <a:r>
                <a:rPr lang="en-US" sz="900" b="1" dirty="0">
                  <a:solidFill>
                    <a:srgbClr val="FF99CC"/>
                  </a:solidFill>
                </a:rPr>
                <a:t>, Google, 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99CC"/>
                  </a:solidFill>
                </a:rPr>
                <a:t>Twitter, GitHub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99CC"/>
                  </a:solidFill>
                </a:rPr>
                <a:t>Azure Active Directory</a:t>
              </a:r>
            </a:p>
          </p:txBody>
        </p:sp>
        <p:sp>
          <p:nvSpPr>
            <p:cNvPr id="17" name="Rounded Rectangle 42">
              <a:extLst>
                <a:ext uri="{FF2B5EF4-FFF2-40B4-BE49-F238E27FC236}">
                  <a16:creationId xmlns:a16="http://schemas.microsoft.com/office/drawing/2014/main" id="{75306728-78B9-48A0-89CB-919B5E2D9F6A}"/>
                </a:ext>
              </a:extLst>
            </p:cNvPr>
            <p:cNvSpPr/>
            <p:nvPr/>
          </p:nvSpPr>
          <p:spPr>
            <a:xfrm>
              <a:off x="4663351" y="5141204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Id tokens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6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Application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Application must be registered with authorization server</a:t>
            </a:r>
          </a:p>
          <a:p>
            <a:pPr lvl="1">
              <a:defRPr/>
            </a:pPr>
            <a:r>
              <a:rPr lang="en-US" sz="2000" dirty="0"/>
              <a:t>Authorization server tracks each client with unique Client ID</a:t>
            </a:r>
          </a:p>
          <a:p>
            <a:pPr lvl="1">
              <a:defRPr/>
            </a:pPr>
            <a:r>
              <a:rPr lang="en-US" sz="2000" dirty="0"/>
              <a:t>Client should be registered with one or more Reply URLs</a:t>
            </a:r>
          </a:p>
          <a:p>
            <a:pPr lvl="1">
              <a:defRPr/>
            </a:pPr>
            <a:r>
              <a:rPr lang="en-US" sz="2000" dirty="0"/>
              <a:t>Reply URL should be fixed endpoint on Internet</a:t>
            </a:r>
          </a:p>
          <a:p>
            <a:pPr lvl="1">
              <a:defRPr/>
            </a:pPr>
            <a:r>
              <a:rPr lang="en-US" sz="2000" dirty="0"/>
              <a:t>Reply URL used to transmit security tokens to clients</a:t>
            </a:r>
          </a:p>
          <a:p>
            <a:pPr lvl="1">
              <a:defRPr/>
            </a:pPr>
            <a:r>
              <a:rPr lang="en-US" sz="2000" dirty="0"/>
              <a:t>Client registration tracks permissions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387726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Authorization Code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Client first obtains authorization code then access token</a:t>
            </a:r>
          </a:p>
          <a:p>
            <a:pPr lvl="1">
              <a:defRPr/>
            </a:pPr>
            <a:r>
              <a:rPr lang="en-US" sz="1800" dirty="0"/>
              <a:t>Server-side application code never sees user’s password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Implicit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Used in SPAs built with JavaScript and AngularJS</a:t>
            </a:r>
          </a:p>
          <a:p>
            <a:pPr lvl="1">
              <a:defRPr/>
            </a:pPr>
            <a:r>
              <a:rPr lang="en-US" sz="1800" dirty="0"/>
              <a:t>Application obtains access token w/o acquiring authorization code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User Credentials Flow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1800" dirty="0"/>
              <a:t>Used in Native clients to obtain access code </a:t>
            </a:r>
          </a:p>
          <a:p>
            <a:pPr lvl="1">
              <a:defRPr/>
            </a:pPr>
            <a:r>
              <a:rPr lang="en-US" sz="1800" dirty="0"/>
              <a:t>Requires passing user name and password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Client Credentials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Authentication based on SSL certificate with public-private key pair</a:t>
            </a:r>
          </a:p>
          <a:p>
            <a:pPr lvl="1">
              <a:defRPr/>
            </a:pPr>
            <a:r>
              <a:rPr lang="en-US" sz="1800" dirty="0"/>
              <a:t>Used to obtain access token when using app-only permissions </a:t>
            </a:r>
            <a:endParaRPr lang="en-US" sz="2000" dirty="0"/>
          </a:p>
          <a:p>
            <a:pP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60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Active Directory (AAD)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AAD plays role of an OpenID Connect Provider</a:t>
            </a:r>
          </a:p>
          <a:p>
            <a:pPr lvl="1"/>
            <a:r>
              <a:rPr lang="en-US" dirty="0"/>
              <a:t>Creates access tokens based on OAuth 2.0</a:t>
            </a:r>
          </a:p>
          <a:p>
            <a:pPr lvl="1"/>
            <a:r>
              <a:rPr lang="en-US" dirty="0"/>
              <a:t>Creates id tokens based on OpenID Connect 1.0</a:t>
            </a:r>
          </a:p>
          <a:p>
            <a:pPr lvl="1"/>
            <a:endParaRPr lang="en-US" dirty="0"/>
          </a:p>
          <a:p>
            <a:r>
              <a:rPr lang="en-US" dirty="0"/>
              <a:t>AAD provides authentication &amp; authorization for…</a:t>
            </a:r>
          </a:p>
          <a:p>
            <a:pPr lvl="1"/>
            <a:r>
              <a:rPr lang="en-US" dirty="0"/>
              <a:t>Office 365, Dynamics 365 and SharePoint Online</a:t>
            </a:r>
          </a:p>
          <a:p>
            <a:pPr lvl="1"/>
            <a:r>
              <a:rPr lang="en-US" dirty="0"/>
              <a:t>Power BI Service API and Microsoft Graph API</a:t>
            </a:r>
          </a:p>
          <a:p>
            <a:pPr lvl="1"/>
            <a:r>
              <a:rPr lang="en-US" dirty="0"/>
              <a:t>Custom Web Applications and Web Services</a:t>
            </a:r>
          </a:p>
        </p:txBody>
      </p:sp>
    </p:spTree>
    <p:extLst>
      <p:ext uri="{BB962C8B-B14F-4D97-AF65-F5344CB8AC3E}">
        <p14:creationId xmlns:p14="http://schemas.microsoft.com/office/powerpoint/2010/main" val="5194245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25772</TotalTime>
  <Words>1079</Words>
  <Application>Microsoft Office PowerPoint</Application>
  <PresentationFormat>On-screen Show (4:3)</PresentationFormat>
  <Paragraphs>190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Lucida Console</vt:lpstr>
      <vt:lpstr>Wingdings</vt:lpstr>
      <vt:lpstr>CPT_Wave15</vt:lpstr>
      <vt:lpstr>Developing with the CDS for Apps Web API</vt:lpstr>
      <vt:lpstr>Agenda</vt:lpstr>
      <vt:lpstr>Introduction to the CDS for Apps APIs</vt:lpstr>
      <vt:lpstr>Getting Started</vt:lpstr>
      <vt:lpstr>Agenda</vt:lpstr>
      <vt:lpstr>OAuth2 and Open ID Connect</vt:lpstr>
      <vt:lpstr>Client Application Registration</vt:lpstr>
      <vt:lpstr>Authentication Flows</vt:lpstr>
      <vt:lpstr>Azure Active Directory (AAD)</vt:lpstr>
      <vt:lpstr>The Azure Portal</vt:lpstr>
      <vt:lpstr>Azure Active Directory</vt:lpstr>
      <vt:lpstr>Managing Users and Groups</vt:lpstr>
      <vt:lpstr>Azure AD Applications</vt:lpstr>
      <vt:lpstr>Creating a Native Application</vt:lpstr>
      <vt:lpstr>Copying the Application ID</vt:lpstr>
      <vt:lpstr>Native Application Settings</vt:lpstr>
      <vt:lpstr>Configuring Required Permissions</vt:lpstr>
      <vt:lpstr>Choosing APIs</vt:lpstr>
      <vt:lpstr>Delegated Permissions vs Application Permissions</vt:lpstr>
      <vt:lpstr>Interactive Consent for Delegated Permissions</vt:lpstr>
      <vt:lpstr>Granting Delegated Permissions</vt:lpstr>
      <vt:lpstr>Agenda</vt:lpstr>
      <vt:lpstr>Authenticating with Azure AD</vt:lpstr>
      <vt:lpstr>ADAL for .NET</vt:lpstr>
      <vt:lpstr>Access Token Acquisition</vt:lpstr>
      <vt:lpstr>Demo Time</vt:lpstr>
      <vt:lpstr>Agenda</vt:lpstr>
      <vt:lpstr>Creating Applications for Web Applications</vt:lpstr>
      <vt:lpstr>Reply URLs</vt:lpstr>
      <vt:lpstr>Creating Keys for Application Passwords</vt:lpstr>
      <vt:lpstr>Demo 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Power BI REST API</dc:title>
  <dc:creator>Ted Pattison</dc:creator>
  <cp:lastModifiedBy>Ted Pattison</cp:lastModifiedBy>
  <cp:revision>440</cp:revision>
  <dcterms:created xsi:type="dcterms:W3CDTF">2012-04-13T19:17:02Z</dcterms:created>
  <dcterms:modified xsi:type="dcterms:W3CDTF">2019-01-24T17:01:39Z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