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79" r:id="rId6"/>
    <p:sldId id="374" r:id="rId7"/>
    <p:sldId id="372" r:id="rId8"/>
    <p:sldId id="302" r:id="rId9"/>
    <p:sldId id="280" r:id="rId10"/>
    <p:sldId id="281" r:id="rId11"/>
    <p:sldId id="317" r:id="rId12"/>
    <p:sldId id="291" r:id="rId13"/>
    <p:sldId id="312" r:id="rId14"/>
    <p:sldId id="337" r:id="rId15"/>
    <p:sldId id="335" r:id="rId16"/>
    <p:sldId id="319" r:id="rId17"/>
    <p:sldId id="356" r:id="rId18"/>
    <p:sldId id="359" r:id="rId19"/>
    <p:sldId id="360" r:id="rId20"/>
    <p:sldId id="361" r:id="rId21"/>
    <p:sldId id="357" r:id="rId22"/>
    <p:sldId id="338" r:id="rId23"/>
    <p:sldId id="339" r:id="rId24"/>
    <p:sldId id="340" r:id="rId25"/>
    <p:sldId id="341" r:id="rId26"/>
    <p:sldId id="342" r:id="rId27"/>
    <p:sldId id="343" r:id="rId28"/>
    <p:sldId id="344" r:id="rId29"/>
    <p:sldId id="345" r:id="rId30"/>
    <p:sldId id="353" r:id="rId31"/>
    <p:sldId id="346" r:id="rId32"/>
    <p:sldId id="347" r:id="rId33"/>
    <p:sldId id="348" r:id="rId34"/>
    <p:sldId id="354" r:id="rId35"/>
    <p:sldId id="355" r:id="rId36"/>
    <p:sldId id="349" r:id="rId37"/>
    <p:sldId id="351" r:id="rId38"/>
    <p:sldId id="375" r:id="rId39"/>
    <p:sldId id="358"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98" autoAdjust="0"/>
    <p:restoredTop sz="93159" autoAdjust="0"/>
  </p:normalViewPr>
  <p:slideViewPr>
    <p:cSldViewPr>
      <p:cViewPr varScale="1">
        <p:scale>
          <a:sx n="77" d="100"/>
          <a:sy n="77" d="100"/>
        </p:scale>
        <p:origin x="1224" y="67"/>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822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5253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50994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6464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and Microsoft Flow are to important pieces of the Microsoft initiative known as the Business Application Platform. Together with Power BI, PowerApps and Flow make up the “Power Trio” of the Business Application Platform</a:t>
            </a:r>
          </a:p>
          <a:p>
            <a:endParaRPr lang="en-US" dirty="0"/>
          </a:p>
          <a:p>
            <a:r>
              <a:rPr lang="en-US" dirty="0"/>
              <a:t>The Business Application Platform has been specifically designed for business users and technical specialists who do not have the background of a software developer. The ultimate goal of the Business Application Platform is to allow business users and technical specialists within an organization to build custom applications and workflow solutions in a fraction of the time compared to the traditional lifecycle of a software development project. The Business Application Platform has also been designed with a mobile-first philosophy which makes it relatively easy and very effective to build applications that target mobile devices such as iPhones and Android phones.</a:t>
            </a:r>
          </a:p>
          <a:p>
            <a:endParaRPr lang="en-US" dirty="0"/>
          </a:p>
          <a:p>
            <a:r>
              <a:rPr lang="en-US" dirty="0"/>
              <a:t>The Business Application Platform consist of these services</a:t>
            </a:r>
          </a:p>
          <a:p>
            <a:pPr marL="171450" indent="-171450">
              <a:buFont typeface="Arial" panose="020B0604020202020204" pitchFamily="34" charset="0"/>
              <a:buChar char="•"/>
            </a:pPr>
            <a:r>
              <a:rPr lang="en-US" dirty="0"/>
              <a:t>PowerApps is a service for building and consuming web applications and mobile apps that connect to data</a:t>
            </a:r>
          </a:p>
          <a:p>
            <a:pPr marL="171450" indent="-171450">
              <a:buFont typeface="Arial" panose="020B0604020202020204" pitchFamily="34" charset="0"/>
              <a:buChar char="•"/>
            </a:pPr>
            <a:r>
              <a:rPr lang="en-US" dirty="0"/>
              <a:t>Microsoft Flow is a service for automating workflow across the growing number of apps and SaaS services</a:t>
            </a:r>
          </a:p>
          <a:p>
            <a:pPr marL="171450" indent="-171450">
              <a:buFont typeface="Arial" panose="020B0604020202020204" pitchFamily="34" charset="0"/>
              <a:buChar char="•"/>
            </a:pPr>
            <a:r>
              <a:rPr lang="en-US" dirty="0"/>
              <a:t>Power BI is a business analytics service which provides self-service BI and great interactive visualizations</a:t>
            </a:r>
          </a:p>
          <a:p>
            <a:pPr marL="171450" indent="-171450">
              <a:buFont typeface="Arial" panose="020B0604020202020204" pitchFamily="34" charset="0"/>
              <a:buChar char="•"/>
            </a:pPr>
            <a:r>
              <a:rPr lang="en-US" dirty="0"/>
              <a:t>The Common Data Service for Apps provides the native storage of business data in the PowerApps environment</a:t>
            </a:r>
          </a:p>
          <a:p>
            <a:pPr marL="171450" indent="-171450">
              <a:buFont typeface="Arial" panose="020B0604020202020204" pitchFamily="34" charset="0"/>
              <a:buChar char="•"/>
            </a:pPr>
            <a:r>
              <a:rPr lang="en-US" dirty="0"/>
              <a:t>Connectors and Gateways provide the Business Application Platform with access to external data</a:t>
            </a:r>
          </a:p>
        </p:txBody>
      </p:sp>
    </p:spTree>
    <p:extLst>
      <p:ext uri="{BB962C8B-B14F-4D97-AF65-F5344CB8AC3E}">
        <p14:creationId xmlns:p14="http://schemas.microsoft.com/office/powerpoint/2010/main" val="192898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2400" dirty="0"/>
              <a:t>PowerApps is a service for building and consuming business apps. As an app builder, you can use any modern browser you like and you can work on a Windows PC or a Mac. It’s you’re choice. Once you build an app using PowerApps, it can be consumed by you and by other users in your organization through any modern browser as well. PowerApps can also be consumed on tablets and mobile devices by installing the PowerApps native app published by Microsoft.</a:t>
            </a:r>
          </a:p>
          <a:p>
            <a:pPr>
              <a:spcBef>
                <a:spcPts val="0"/>
              </a:spcBef>
              <a:spcAft>
                <a:spcPts val="0"/>
              </a:spcAft>
            </a:pPr>
            <a:endParaRPr lang="en-US" sz="2400" dirty="0"/>
          </a:p>
          <a:p>
            <a:pPr>
              <a:spcBef>
                <a:spcPts val="0"/>
              </a:spcBef>
              <a:spcAft>
                <a:spcPts val="0"/>
              </a:spcAft>
            </a:pPr>
            <a:r>
              <a:rPr lang="en-US" sz="2400" dirty="0"/>
              <a:t>One of the primary strengths of PowerApps is that is makes it quick and easy to build an app that reads and writes business data which is stored in terms of database records or SharePoint list items. PowerApps provides a “Start from Data” template for building a new app which automatically generates the screens for searching and updating database records.</a:t>
            </a:r>
          </a:p>
          <a:p>
            <a:pPr lvl="1">
              <a:spcBef>
                <a:spcPts val="0"/>
              </a:spcBef>
              <a:spcAft>
                <a:spcPts val="0"/>
              </a:spcAft>
            </a:pPr>
            <a:endParaRPr lang="en-US" sz="2400" dirty="0"/>
          </a:p>
          <a:p>
            <a:pPr lvl="0">
              <a:spcBef>
                <a:spcPts val="0"/>
              </a:spcBef>
              <a:spcAft>
                <a:spcPts val="0"/>
              </a:spcAft>
            </a:pPr>
            <a:r>
              <a:rPr lang="en-US" sz="2000" dirty="0"/>
              <a:t>PowerApps provides app builders the ability to access external data through the use of connectors. You can use a connector to create a connection to a datasource such as a SQL Server database or a SharePoint list. PowerApps provides over 100 other connectors out of the box for connecting to common data sources such as OneDrive, Excel, Azure Active Directory, Azure SQL Server and Dynamics 365.</a:t>
            </a:r>
          </a:p>
          <a:p>
            <a:pPr lvl="0">
              <a:spcBef>
                <a:spcPts val="0"/>
              </a:spcBef>
              <a:spcAft>
                <a:spcPts val="0"/>
              </a:spcAft>
            </a:pPr>
            <a:endParaRPr lang="en-US" sz="2000" dirty="0"/>
          </a:p>
          <a:p>
            <a:pPr lvl="0">
              <a:spcBef>
                <a:spcPts val="0"/>
              </a:spcBef>
              <a:spcAft>
                <a:spcPts val="0"/>
              </a:spcAft>
            </a:pPr>
            <a:r>
              <a:rPr lang="en-US" sz="2000" dirty="0"/>
              <a:t>One really valuable aspect of connectors and connections is that they are able to store and reuse security credentials when connecting to an external data source. When creating a connection, you are often promoted to provide security credential and grant permissions to the app using the connection. After that, PowerApps should be able to establish a secure connection to that datasource using the stored credentials.</a:t>
            </a:r>
          </a:p>
        </p:txBody>
      </p:sp>
    </p:spTree>
    <p:extLst>
      <p:ext uri="{BB962C8B-B14F-4D97-AF65-F5344CB8AC3E}">
        <p14:creationId xmlns:p14="http://schemas.microsoft.com/office/powerpoint/2010/main" val="315188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400" dirty="0"/>
              <a:t>The architecture for PowerApps and Flow is based on an important concept of “environments”. Any time you create a new app with PowerApps or a new flow, you are always doing so within the context of a specific environment.</a:t>
            </a:r>
          </a:p>
          <a:p>
            <a:pPr>
              <a:spcBef>
                <a:spcPts val="200"/>
              </a:spcBef>
            </a:pPr>
            <a:endParaRPr lang="en-US" sz="2400" dirty="0"/>
          </a:p>
          <a:p>
            <a:pPr>
              <a:spcBef>
                <a:spcPts val="200"/>
              </a:spcBef>
            </a:pPr>
            <a:r>
              <a:rPr lang="en-US" sz="2400" dirty="0"/>
              <a:t>You don’t have to think about environments when you start working with PowerApps. That’s because e</a:t>
            </a:r>
            <a:r>
              <a:rPr lang="en-US" sz="2000" dirty="0"/>
              <a:t>very new Office 365 tenant is automatically created with default environment. When you first begin to create apps and flows, you will be working within the default environment for the tenant that was created along with your new Office 365 trial account. During the first part of this training course, everything you do will be done in the default environment. </a:t>
            </a:r>
          </a:p>
          <a:p>
            <a:pPr>
              <a:spcBef>
                <a:spcPts val="200"/>
              </a:spcBef>
            </a:pPr>
            <a:endParaRPr lang="en-US" sz="2000" dirty="0"/>
          </a:p>
          <a:p>
            <a:pPr>
              <a:spcBef>
                <a:spcPts val="200"/>
              </a:spcBef>
            </a:pPr>
            <a:r>
              <a:rPr lang="en-US" sz="2000" dirty="0"/>
              <a:t>You can view and manage the environments for the current Office 365 tenant by navigating to the PowerApps Admin center at https://admin.powerapps.com. Note that you will not be able to view existing environments or create new environments until your Office 365 user account has been assigned a PowerApps Plan 2 license.</a:t>
            </a:r>
          </a:p>
          <a:p>
            <a:pPr>
              <a:spcBef>
                <a:spcPts val="200"/>
              </a:spcBef>
            </a:pPr>
            <a:endParaRPr lang="en-US" sz="2000" dirty="0"/>
          </a:p>
          <a:p>
            <a:pPr lvl="0">
              <a:spcBef>
                <a:spcPts val="200"/>
              </a:spcBef>
              <a:spcAft>
                <a:spcPts val="200"/>
              </a:spcAft>
            </a:pPr>
            <a:r>
              <a:rPr lang="en-US" sz="2000" dirty="0"/>
              <a:t>This training course provides a module on application lifecycle management (ALM) with PowerApps and Flow. At that point, the instructor will go into greater detail about creating and managing environments. As you will learn, an organization can benefit from creating multiple environments to assist with developing and staging the apps and flows they build. After building and testing apps and flows in a staging environment, an organization can design a strategy for packaging and deploying them into a production environment.</a:t>
            </a:r>
          </a:p>
        </p:txBody>
      </p:sp>
    </p:spTree>
    <p:extLst>
      <p:ext uri="{BB962C8B-B14F-4D97-AF65-F5344CB8AC3E}">
        <p14:creationId xmlns:p14="http://schemas.microsoft.com/office/powerpoint/2010/main" val="12007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strengths of PowerApps is that it makes it relatively easy to build an app that connects to data. Keep in mind that the data you need to access may be stored in many different types of datasources. You bring that data into your app by creating connections. Each connection is created by a specific user and may be shared across users. If you navigate to the PowerApps home page, you can see your current set of connections by navigating to Data &gt; Connections node in the left navigation menu as shown in the screenshot in the slide above.</a:t>
            </a:r>
          </a:p>
          <a:p>
            <a:endParaRPr lang="en-US" dirty="0"/>
          </a:p>
          <a:p>
            <a:r>
              <a:rPr lang="en-US" dirty="0"/>
              <a:t>To become proficient at building apps with PowerApps, you must learn the key concepts involved with connectors. A connector is a </a:t>
            </a:r>
            <a:r>
              <a:rPr lang="en-US" sz="2000" dirty="0"/>
              <a:t>wrapper around an API that PowerApps uses to interact with a specific type of datasource. </a:t>
            </a:r>
            <a:r>
              <a:rPr lang="en-US" dirty="0"/>
              <a:t>Each connection you create is based on a specific connector which knows how to communicate with the datasource to which you are connecting. PowerApps provides out-of-the-box connectors for many popular services and on-premises datasources including SQL Server, SharePoint, OneDrive for Business, Azure AD, Dynamics 365, Salesforce and Twitter.</a:t>
            </a:r>
          </a:p>
          <a:p>
            <a:endParaRPr lang="en-US" dirty="0"/>
          </a:p>
          <a:p>
            <a:r>
              <a:rPr lang="en-US" dirty="0"/>
              <a:t>There are two important aspects of connectors and connections that relate to security. When using a connection for the first time, the user is often prompted to provide security credentials such as a user name and password to establish a secure connection to the datasource. After the user supplies security credentials the first time, the connection is able to cache those credentials and reuse them to reestablish connections to that datasource in the future without any need for user interaction.</a:t>
            </a:r>
          </a:p>
          <a:p>
            <a:endParaRPr lang="en-US" dirty="0"/>
          </a:p>
          <a:p>
            <a:r>
              <a:rPr lang="en-US" dirty="0"/>
              <a:t>The second security-related aspect of connections has to do with users delegating permissions to an app. A connection often allows an app to read and write to a datasource on behalf of the current user. PowerApps prompts users with an interactive dialog which allows a user to grant permissions to a connection which is required in order to read and write to a datasource on a user’s behalf.</a:t>
            </a:r>
          </a:p>
        </p:txBody>
      </p:sp>
    </p:spTree>
    <p:extLst>
      <p:ext uri="{BB962C8B-B14F-4D97-AF65-F5344CB8AC3E}">
        <p14:creationId xmlns:p14="http://schemas.microsoft.com/office/powerpoint/2010/main" val="154526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binding is one of the key features in PowerApps that dramatically simplifies the process of building an app to access data. When you create a new app using the ‘Start from data’ template, PowerApps Studio will use data binding when it generates the connection, the screens and the controls for the app. This means you can use data binding without really understanding how it works. However, learning how data binding really works in PowerApps will help you become a better app builder.</a:t>
            </a:r>
          </a:p>
          <a:p>
            <a:endParaRPr lang="en-US" dirty="0"/>
          </a:p>
          <a:p>
            <a:r>
              <a:rPr lang="en-US" dirty="0"/>
              <a:t>Data binding in PowerApps is based tabular data which is laid out in terms of tables and records. Some controls support data binding to a table of records while other controls support binding to a single record at a time. The Gallery control and the </a:t>
            </a:r>
            <a:r>
              <a:rPr lang="en-US" dirty="0" err="1"/>
              <a:t>DataTable</a:t>
            </a:r>
            <a:r>
              <a:rPr lang="en-US" dirty="0"/>
              <a:t> control are examples of controls that can be bound to a table of records. For example, you can create a Gallery control to display a set of expenses.</a:t>
            </a:r>
          </a:p>
          <a:p>
            <a:endParaRPr lang="en-US" dirty="0"/>
          </a:p>
          <a:p>
            <a:r>
              <a:rPr lang="en-US" dirty="0"/>
              <a:t>Forms are a special type of control that support data binding with a single record of data at a time. You can use a Display Form control when you want to display a single record of data in a read-only fashion. You can use an Edit Form control when you want to build a screen that allows a user to add a new record or to edit an existing record.</a:t>
            </a:r>
          </a:p>
        </p:txBody>
      </p:sp>
    </p:spTree>
    <p:extLst>
      <p:ext uri="{BB962C8B-B14F-4D97-AF65-F5344CB8AC3E}">
        <p14:creationId xmlns:p14="http://schemas.microsoft.com/office/powerpoint/2010/main" val="185341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customize the way data binding works, you must learn to use the Data Pane in PowerApps Studio. </a:t>
            </a:r>
            <a:r>
              <a:rPr lang="en-US" sz="2400" dirty="0"/>
              <a:t>You use the Data Pane when you need to configure or customize the data binding for a data bound control such as the Gallery control. In order to use the Data pane, you must first select the data-bound control in the left navigation and then you can open the Data pane by navigating to the View tab in the ribbon and clicking the Data sources button. When a Gallery control is selected, the Data pane shows the details of the data binding including the connection, the data binding layout and the field mappings. It’s easy to switch back and forth between different layouts and to update the field mappings to creating a better view of the underling data.</a:t>
            </a:r>
          </a:p>
          <a:p>
            <a:endParaRPr lang="en-US" sz="2400" dirty="0"/>
          </a:p>
          <a:p>
            <a:r>
              <a:rPr lang="en-US" dirty="0"/>
              <a:t>There is a common design pattern used in PowerApps where an app is created with three screens including (1) a browser screen, (2) a detail screen and (3) an edit screen. All three screens are used to data bind to the same underlying table. The browser screen contains a Gallery control with data binding to display many records at once. The detail screen uses a Display Form control to display the data for a single record in a read-only fashion. The edit screen contains an Edit Form control which allows users of the app to add new records and edit existing records.</a:t>
            </a:r>
          </a:p>
        </p:txBody>
      </p:sp>
    </p:spTree>
    <p:extLst>
      <p:ext uri="{BB962C8B-B14F-4D97-AF65-F5344CB8AC3E}">
        <p14:creationId xmlns:p14="http://schemas.microsoft.com/office/powerpoint/2010/main" val="245202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supports both standard connectors and custom connectors. The difference is that Microsoft provides standard connectors out-of-the-box as part of the PowerApps platform. If you're connecting to a data source that PowerApps supports with a standard connector, you should use that connector. If you need to connect to a datasource for which Microsoft does not provided a standard connector, you can create a custom connector to integrate the data from that datasource.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connectors are designed to work with tabular datasources such as tables in Excel workbooks, tables in SQL Server and lists in SharePoint. With a tabular-based connector, data can be modeled as a table with rows and columns. PowerApps provides its functions for tabular datasources as Patch, Collect and Update which you can call to interact with data in an underlying table. You should also keep in mind that tabular datasources make it easy to use data binding with Gallery controls and Form controls.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PowerApps also supports function-based connectors to interact with datasources that do not fit within the tabular connector model. For example, there are connectors that connect to SaaS services such as Office 365, Twitter and Facebook. When working with function-based connectors, PowerApps is able to move data back and forth between an app and a datasource by executing web service calls against the external </a:t>
            </a:r>
            <a:r>
              <a:rPr lang="en-US" sz="1200" b="0" i="0" kern="1200" dirty="0" err="1">
                <a:solidFill>
                  <a:schemeClr val="tx1"/>
                </a:solidFill>
                <a:effectLst/>
                <a:latin typeface="+mn-lt"/>
                <a:ea typeface="+mn-ea"/>
                <a:cs typeface="+mn-cs"/>
              </a:rPr>
              <a:t>Saas</a:t>
            </a:r>
            <a:r>
              <a:rPr lang="en-US" sz="1200" b="0" i="0" kern="1200" dirty="0">
                <a:solidFill>
                  <a:schemeClr val="tx1"/>
                </a:solidFill>
                <a:effectLst/>
                <a:latin typeface="+mn-lt"/>
                <a:ea typeface="+mn-ea"/>
                <a:cs typeface="+mn-cs"/>
              </a:rPr>
              <a:t> service. You can still use these types of connectors to bind data to galleries and forms, but it usually requires a little more work. That’s because you must typically cache the data returned from a function-based connector into a variable or collection in order to bind the data to a gallery or a form.</a:t>
            </a:r>
          </a:p>
        </p:txBody>
      </p:sp>
    </p:spTree>
    <p:extLst>
      <p:ext uri="{BB962C8B-B14F-4D97-AF65-F5344CB8AC3E}">
        <p14:creationId xmlns:p14="http://schemas.microsoft.com/office/powerpoint/2010/main" val="4187638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riticalPathTraining/CustomConnec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info@criticalpathtraining.com" TargetMode="External"/><Relationship Id="rId2" Type="http://schemas.openxmlformats.org/officeDocument/2006/relationships/hyperlink" Target="https://www.criticalpathtraining.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mailto:info@criticalpathtraining.com" TargetMode="External"/><Relationship Id="rId2" Type="http://schemas.openxmlformats.org/officeDocument/2006/relationships/hyperlink" Target="https://www.criticalpathtraining.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371600"/>
          </a:xfrm>
        </p:spPr>
        <p:txBody>
          <a:bodyPr/>
          <a:lstStyle/>
          <a:p>
            <a:pPr algn="ctr"/>
            <a:r>
              <a:rPr lang="en-US" sz="3600" dirty="0"/>
              <a:t>Extend PowerApps and Flow</a:t>
            </a:r>
            <a:br>
              <a:rPr lang="en-US" sz="3600" dirty="0"/>
            </a:br>
            <a:r>
              <a:rPr lang="en-US" sz="3600" dirty="0"/>
              <a:t>using Custom Connectors</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C81-5373-4CC8-8C33-365D41CA68F7}"/>
              </a:ext>
            </a:extLst>
          </p:cNvPr>
          <p:cNvSpPr>
            <a:spLocks noGrp="1"/>
          </p:cNvSpPr>
          <p:nvPr>
            <p:ph type="title"/>
          </p:nvPr>
        </p:nvSpPr>
        <p:spPr/>
        <p:txBody>
          <a:bodyPr/>
          <a:lstStyle/>
          <a:p>
            <a:r>
              <a:rPr lang="en-US"/>
              <a:t>Working with the Data Pane</a:t>
            </a:r>
            <a:endParaRPr lang="en-US" dirty="0"/>
          </a:p>
        </p:txBody>
      </p:sp>
      <p:sp>
        <p:nvSpPr>
          <p:cNvPr id="3" name="Content Placeholder 2">
            <a:extLst>
              <a:ext uri="{FF2B5EF4-FFF2-40B4-BE49-F238E27FC236}">
                <a16:creationId xmlns:a16="http://schemas.microsoft.com/office/drawing/2014/main" id="{CF35654B-A65F-4E97-A342-6FEA0D2788EC}"/>
              </a:ext>
            </a:extLst>
          </p:cNvPr>
          <p:cNvSpPr>
            <a:spLocks noGrp="1"/>
          </p:cNvSpPr>
          <p:nvPr>
            <p:ph idx="1"/>
          </p:nvPr>
        </p:nvSpPr>
        <p:spPr/>
        <p:txBody>
          <a:bodyPr>
            <a:normAutofit/>
          </a:bodyPr>
          <a:lstStyle/>
          <a:p>
            <a:r>
              <a:rPr lang="en-US" sz="2400" dirty="0"/>
              <a:t>You use the Data pane to configure data binding</a:t>
            </a:r>
          </a:p>
          <a:p>
            <a:pPr lvl="1"/>
            <a:r>
              <a:rPr lang="en-US" sz="2000" dirty="0"/>
              <a:t>Select a data-bound control and then display Data pane</a:t>
            </a:r>
          </a:p>
          <a:p>
            <a:pPr lvl="1"/>
            <a:r>
              <a:rPr lang="en-US" sz="2000" dirty="0"/>
              <a:t>Data pane allows you to change layout for data binding</a:t>
            </a:r>
          </a:p>
          <a:p>
            <a:pPr lvl="1"/>
            <a:r>
              <a:rPr lang="en-US" sz="2000" dirty="0"/>
              <a:t>Once you select layout, you can then map fields below</a:t>
            </a:r>
          </a:p>
        </p:txBody>
      </p:sp>
      <p:grpSp>
        <p:nvGrpSpPr>
          <p:cNvPr id="14" name="Group 13">
            <a:extLst>
              <a:ext uri="{FF2B5EF4-FFF2-40B4-BE49-F238E27FC236}">
                <a16:creationId xmlns:a16="http://schemas.microsoft.com/office/drawing/2014/main" id="{F691A31B-B827-4C9D-B41B-C4D0C27C1372}"/>
              </a:ext>
            </a:extLst>
          </p:cNvPr>
          <p:cNvGrpSpPr/>
          <p:nvPr/>
        </p:nvGrpSpPr>
        <p:grpSpPr>
          <a:xfrm>
            <a:off x="512064" y="3124200"/>
            <a:ext cx="7827264" cy="3657600"/>
            <a:chOff x="304800" y="2514600"/>
            <a:chExt cx="8153400" cy="3810000"/>
          </a:xfrm>
        </p:grpSpPr>
        <p:sp>
          <p:nvSpPr>
            <p:cNvPr id="13" name="Rectangle: Rounded Corners 12">
              <a:extLst>
                <a:ext uri="{FF2B5EF4-FFF2-40B4-BE49-F238E27FC236}">
                  <a16:creationId xmlns:a16="http://schemas.microsoft.com/office/drawing/2014/main" id="{0CEF7693-1B32-4A0E-825C-0A10115DA0BE}"/>
                </a:ext>
              </a:extLst>
            </p:cNvPr>
            <p:cNvSpPr/>
            <p:nvPr/>
          </p:nvSpPr>
          <p:spPr>
            <a:xfrm>
              <a:off x="304800" y="2514600"/>
              <a:ext cx="8153400" cy="3810000"/>
            </a:xfrm>
            <a:prstGeom prst="roundRect">
              <a:avLst>
                <a:gd name="adj" fmla="val 8270"/>
              </a:avLst>
            </a:prstGeom>
            <a:solidFill>
              <a:schemeClr val="accent3">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0643CE-A47C-4757-8E06-8627898CC3B0}"/>
                </a:ext>
              </a:extLst>
            </p:cNvPr>
            <p:cNvPicPr>
              <a:picLocks noChangeAspect="1"/>
            </p:cNvPicPr>
            <p:nvPr/>
          </p:nvPicPr>
          <p:blipFill rotWithShape="1">
            <a:blip r:embed="rId3"/>
            <a:srcRect t="5457"/>
            <a:stretch/>
          </p:blipFill>
          <p:spPr>
            <a:xfrm>
              <a:off x="1464981" y="2743200"/>
              <a:ext cx="5737537" cy="3352800"/>
            </a:xfrm>
            <a:prstGeom prst="rect">
              <a:avLst/>
            </a:prstGeom>
            <a:ln w="19050">
              <a:solidFill>
                <a:schemeClr val="bg1">
                  <a:lumMod val="50000"/>
                </a:schemeClr>
              </a:solidFill>
            </a:ln>
          </p:spPr>
        </p:pic>
        <p:sp>
          <p:nvSpPr>
            <p:cNvPr id="7" name="Arrow: Right 6">
              <a:extLst>
                <a:ext uri="{FF2B5EF4-FFF2-40B4-BE49-F238E27FC236}">
                  <a16:creationId xmlns:a16="http://schemas.microsoft.com/office/drawing/2014/main" id="{5FCD17B2-3A4E-47D2-9C7A-78A8A9CA5D88}"/>
                </a:ext>
              </a:extLst>
            </p:cNvPr>
            <p:cNvSpPr/>
            <p:nvPr/>
          </p:nvSpPr>
          <p:spPr>
            <a:xfrm>
              <a:off x="381000" y="3301991"/>
              <a:ext cx="1139809"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control</a:t>
              </a:r>
            </a:p>
          </p:txBody>
        </p:sp>
        <p:sp>
          <p:nvSpPr>
            <p:cNvPr id="8" name="Arrow: Right 7">
              <a:extLst>
                <a:ext uri="{FF2B5EF4-FFF2-40B4-BE49-F238E27FC236}">
                  <a16:creationId xmlns:a16="http://schemas.microsoft.com/office/drawing/2014/main" id="{63B2290F-CB8D-47A8-B181-9ABE2495128C}"/>
                </a:ext>
              </a:extLst>
            </p:cNvPr>
            <p:cNvSpPr/>
            <p:nvPr/>
          </p:nvSpPr>
          <p:spPr>
            <a:xfrm flipH="1">
              <a:off x="7056109" y="3235563"/>
              <a:ext cx="1226893"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connection</a:t>
              </a:r>
            </a:p>
          </p:txBody>
        </p:sp>
        <p:sp>
          <p:nvSpPr>
            <p:cNvPr id="9" name="Arrow: Right 8">
              <a:extLst>
                <a:ext uri="{FF2B5EF4-FFF2-40B4-BE49-F238E27FC236}">
                  <a16:creationId xmlns:a16="http://schemas.microsoft.com/office/drawing/2014/main" id="{136000FF-77D1-4943-B205-B64DB8229FBF}"/>
                </a:ext>
              </a:extLst>
            </p:cNvPr>
            <p:cNvSpPr/>
            <p:nvPr/>
          </p:nvSpPr>
          <p:spPr>
            <a:xfrm flipH="1">
              <a:off x="6907099" y="4108384"/>
              <a:ext cx="1375904"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Data-binding layout</a:t>
              </a:r>
            </a:p>
          </p:txBody>
        </p:sp>
        <p:sp>
          <p:nvSpPr>
            <p:cNvPr id="10" name="Arrow: Right 9">
              <a:extLst>
                <a:ext uri="{FF2B5EF4-FFF2-40B4-BE49-F238E27FC236}">
                  <a16:creationId xmlns:a16="http://schemas.microsoft.com/office/drawing/2014/main" id="{E7768EE9-4FAA-4277-B09B-8184F630EAD4}"/>
                </a:ext>
              </a:extLst>
            </p:cNvPr>
            <p:cNvSpPr/>
            <p:nvPr/>
          </p:nvSpPr>
          <p:spPr>
            <a:xfrm flipH="1">
              <a:off x="7127961" y="5186164"/>
              <a:ext cx="1155041"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Field mappings</a:t>
              </a:r>
            </a:p>
          </p:txBody>
        </p:sp>
        <p:sp>
          <p:nvSpPr>
            <p:cNvPr id="11" name="Rectangle: Rounded Corners 10">
              <a:extLst>
                <a:ext uri="{FF2B5EF4-FFF2-40B4-BE49-F238E27FC236}">
                  <a16:creationId xmlns:a16="http://schemas.microsoft.com/office/drawing/2014/main" id="{758119F2-7A60-428F-9BBD-BF5C7792B6FB}"/>
                </a:ext>
              </a:extLst>
            </p:cNvPr>
            <p:cNvSpPr/>
            <p:nvPr/>
          </p:nvSpPr>
          <p:spPr>
            <a:xfrm>
              <a:off x="5173882" y="4659178"/>
              <a:ext cx="1882227" cy="1413232"/>
            </a:xfrm>
            <a:prstGeom prst="roundRect">
              <a:avLst>
                <a:gd name="adj" fmla="val 6340"/>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95638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C17D-4EC9-452C-9D36-F4E9578AA570}"/>
              </a:ext>
            </a:extLst>
          </p:cNvPr>
          <p:cNvSpPr>
            <a:spLocks noGrp="1"/>
          </p:cNvSpPr>
          <p:nvPr>
            <p:ph type="title"/>
          </p:nvPr>
        </p:nvSpPr>
        <p:spPr/>
        <p:txBody>
          <a:bodyPr/>
          <a:lstStyle/>
          <a:p>
            <a:r>
              <a:rPr lang="en-US" sz="2600" dirty="0"/>
              <a:t>Standard Connectors vs Custom Connectors</a:t>
            </a:r>
          </a:p>
        </p:txBody>
      </p:sp>
      <p:sp>
        <p:nvSpPr>
          <p:cNvPr id="3" name="Content Placeholder 2">
            <a:extLst>
              <a:ext uri="{FF2B5EF4-FFF2-40B4-BE49-F238E27FC236}">
                <a16:creationId xmlns:a16="http://schemas.microsoft.com/office/drawing/2014/main" id="{01366625-10CA-49CC-B28B-514FEB93AEEB}"/>
              </a:ext>
            </a:extLst>
          </p:cNvPr>
          <p:cNvSpPr>
            <a:spLocks noGrp="1"/>
          </p:cNvSpPr>
          <p:nvPr>
            <p:ph idx="1"/>
          </p:nvPr>
        </p:nvSpPr>
        <p:spPr/>
        <p:txBody>
          <a:bodyPr>
            <a:normAutofit/>
          </a:bodyPr>
          <a:lstStyle/>
          <a:p>
            <a:r>
              <a:rPr lang="en-US" sz="2400" dirty="0"/>
              <a:t>PowerApps Supports two types of connectors</a:t>
            </a:r>
          </a:p>
          <a:p>
            <a:pPr lvl="1"/>
            <a:r>
              <a:rPr lang="en-US" sz="2000" dirty="0"/>
              <a:t>Standard connectors supplied out-of-box and vetted by Microsoft</a:t>
            </a:r>
          </a:p>
          <a:p>
            <a:pPr lvl="1"/>
            <a:r>
              <a:rPr lang="en-US" sz="2000" dirty="0"/>
              <a:t>Custom connectors created by organizations for their own use</a:t>
            </a:r>
          </a:p>
          <a:p>
            <a:pPr marL="347662" lvl="1" indent="0">
              <a:buNone/>
            </a:pPr>
            <a:endParaRPr lang="en-US" sz="2000" dirty="0"/>
          </a:p>
        </p:txBody>
      </p:sp>
      <p:pic>
        <p:nvPicPr>
          <p:cNvPr id="4" name="Content Placeholder 3">
            <a:extLst>
              <a:ext uri="{FF2B5EF4-FFF2-40B4-BE49-F238E27FC236}">
                <a16:creationId xmlns:a16="http://schemas.microsoft.com/office/drawing/2014/main" id="{B01A94BA-AF73-458F-8B79-3066219B80C6}"/>
              </a:ext>
            </a:extLst>
          </p:cNvPr>
          <p:cNvPicPr>
            <a:picLocks noChangeAspect="1"/>
          </p:cNvPicPr>
          <p:nvPr/>
        </p:nvPicPr>
        <p:blipFill>
          <a:blip r:embed="rId3"/>
          <a:stretch>
            <a:fillRect/>
          </a:stretch>
        </p:blipFill>
        <p:spPr>
          <a:xfrm>
            <a:off x="1219200" y="2819400"/>
            <a:ext cx="3505200" cy="3738879"/>
          </a:xfrm>
          <a:prstGeom prst="rect">
            <a:avLst/>
          </a:prstGeom>
          <a:ln>
            <a:solidFill>
              <a:schemeClr val="tx1">
                <a:lumMod val="50000"/>
                <a:lumOff val="50000"/>
              </a:schemeClr>
            </a:solidFill>
          </a:ln>
        </p:spPr>
      </p:pic>
    </p:spTree>
    <p:extLst>
      <p:ext uri="{BB962C8B-B14F-4D97-AF65-F5344CB8AC3E}">
        <p14:creationId xmlns:p14="http://schemas.microsoft.com/office/powerpoint/2010/main" val="44084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a:xfrm>
            <a:off x="152400" y="4572000"/>
            <a:ext cx="6248400" cy="990600"/>
          </a:xfrm>
        </p:spPr>
        <p:txBody>
          <a:bodyPr/>
          <a:lstStyle/>
          <a:p>
            <a:r>
              <a:rPr lang="en-US" dirty="0"/>
              <a:t>Inspecting the Custom Connectors within a PowerApps Environment</a:t>
            </a:r>
          </a:p>
        </p:txBody>
      </p:sp>
    </p:spTree>
    <p:extLst>
      <p:ext uri="{BB962C8B-B14F-4D97-AF65-F5344CB8AC3E}">
        <p14:creationId xmlns:p14="http://schemas.microsoft.com/office/powerpoint/2010/main" val="332217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Ø"/>
            </a:pPr>
            <a:r>
              <a:rPr lang="en-US" dirty="0"/>
              <a:t>Creating a Simple Custom Connector</a:t>
            </a:r>
          </a:p>
          <a:p>
            <a:r>
              <a:rPr lang="en-US" dirty="0"/>
              <a:t>Authentication with Custom Connectors</a:t>
            </a:r>
          </a:p>
          <a:p>
            <a:endParaRPr lang="en-US" dirty="0"/>
          </a:p>
        </p:txBody>
      </p:sp>
    </p:spTree>
    <p:extLst>
      <p:ext uri="{BB962C8B-B14F-4D97-AF65-F5344CB8AC3E}">
        <p14:creationId xmlns:p14="http://schemas.microsoft.com/office/powerpoint/2010/main" val="57985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FF09-34CD-4FB9-A307-AEE46D93DB2B}"/>
              </a:ext>
            </a:extLst>
          </p:cNvPr>
          <p:cNvSpPr>
            <a:spLocks noGrp="1"/>
          </p:cNvSpPr>
          <p:nvPr>
            <p:ph type="title"/>
          </p:nvPr>
        </p:nvSpPr>
        <p:spPr/>
        <p:txBody>
          <a:bodyPr/>
          <a:lstStyle/>
          <a:p>
            <a:r>
              <a:rPr lang="en-US" dirty="0"/>
              <a:t>Creating a New Custom Connector</a:t>
            </a:r>
          </a:p>
        </p:txBody>
      </p:sp>
      <p:pic>
        <p:nvPicPr>
          <p:cNvPr id="3" name="Picture 2">
            <a:extLst>
              <a:ext uri="{FF2B5EF4-FFF2-40B4-BE49-F238E27FC236}">
                <a16:creationId xmlns:a16="http://schemas.microsoft.com/office/drawing/2014/main" id="{E3D6DBE8-E9AC-44F1-B239-7ED0DF96AD29}"/>
              </a:ext>
            </a:extLst>
          </p:cNvPr>
          <p:cNvPicPr>
            <a:picLocks noChangeAspect="1"/>
          </p:cNvPicPr>
          <p:nvPr/>
        </p:nvPicPr>
        <p:blipFill>
          <a:blip r:embed="rId2"/>
          <a:stretch>
            <a:fillRect/>
          </a:stretch>
        </p:blipFill>
        <p:spPr>
          <a:xfrm>
            <a:off x="419100" y="1447800"/>
            <a:ext cx="8305800" cy="3587712"/>
          </a:xfrm>
          <a:prstGeom prst="rect">
            <a:avLst/>
          </a:prstGeom>
          <a:ln>
            <a:solidFill>
              <a:schemeClr val="tx1">
                <a:lumMod val="50000"/>
                <a:lumOff val="50000"/>
              </a:schemeClr>
            </a:solidFill>
          </a:ln>
        </p:spPr>
      </p:pic>
    </p:spTree>
    <p:extLst>
      <p:ext uri="{BB962C8B-B14F-4D97-AF65-F5344CB8AC3E}">
        <p14:creationId xmlns:p14="http://schemas.microsoft.com/office/powerpoint/2010/main" val="271384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3383-3599-4138-884A-C6C3214F6D6E}"/>
              </a:ext>
            </a:extLst>
          </p:cNvPr>
          <p:cNvSpPr>
            <a:spLocks noGrp="1"/>
          </p:cNvSpPr>
          <p:nvPr>
            <p:ph type="title"/>
          </p:nvPr>
        </p:nvSpPr>
        <p:spPr/>
        <p:txBody>
          <a:bodyPr/>
          <a:lstStyle/>
          <a:p>
            <a:r>
              <a:rPr lang="en-US" dirty="0"/>
              <a:t>Defining Requests</a:t>
            </a:r>
          </a:p>
        </p:txBody>
      </p:sp>
      <p:pic>
        <p:nvPicPr>
          <p:cNvPr id="4" name="Picture 3">
            <a:extLst>
              <a:ext uri="{FF2B5EF4-FFF2-40B4-BE49-F238E27FC236}">
                <a16:creationId xmlns:a16="http://schemas.microsoft.com/office/drawing/2014/main" id="{3DD4B1C5-FE4B-40A8-8A2E-2E2FD7C14F16}"/>
              </a:ext>
            </a:extLst>
          </p:cNvPr>
          <p:cNvPicPr>
            <a:picLocks noChangeAspect="1"/>
          </p:cNvPicPr>
          <p:nvPr/>
        </p:nvPicPr>
        <p:blipFill>
          <a:blip r:embed="rId2"/>
          <a:stretch>
            <a:fillRect/>
          </a:stretch>
        </p:blipFill>
        <p:spPr>
          <a:xfrm>
            <a:off x="332020" y="1394791"/>
            <a:ext cx="4108758" cy="374795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BF77F828-1DB2-4B6E-A5FE-A144ED449E14}"/>
              </a:ext>
            </a:extLst>
          </p:cNvPr>
          <p:cNvPicPr>
            <a:picLocks noChangeAspect="1"/>
          </p:cNvPicPr>
          <p:nvPr/>
        </p:nvPicPr>
        <p:blipFill>
          <a:blip r:embed="rId3"/>
          <a:stretch>
            <a:fillRect/>
          </a:stretch>
        </p:blipFill>
        <p:spPr>
          <a:xfrm>
            <a:off x="4752202" y="1421295"/>
            <a:ext cx="4059778" cy="401540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053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6742-EF8B-4A5E-A341-A52DE070217E}"/>
              </a:ext>
            </a:extLst>
          </p:cNvPr>
          <p:cNvSpPr>
            <a:spLocks noGrp="1"/>
          </p:cNvSpPr>
          <p:nvPr>
            <p:ph type="title"/>
          </p:nvPr>
        </p:nvSpPr>
        <p:spPr/>
        <p:txBody>
          <a:bodyPr/>
          <a:lstStyle/>
          <a:p>
            <a:r>
              <a:rPr lang="en-US" dirty="0"/>
              <a:t>Defining the Response</a:t>
            </a:r>
          </a:p>
        </p:txBody>
      </p:sp>
      <p:pic>
        <p:nvPicPr>
          <p:cNvPr id="3" name="Picture 2">
            <a:extLst>
              <a:ext uri="{FF2B5EF4-FFF2-40B4-BE49-F238E27FC236}">
                <a16:creationId xmlns:a16="http://schemas.microsoft.com/office/drawing/2014/main" id="{76636C7D-F1D5-4283-BD89-FF157D85F7CD}"/>
              </a:ext>
            </a:extLst>
          </p:cNvPr>
          <p:cNvPicPr>
            <a:picLocks noChangeAspect="1"/>
          </p:cNvPicPr>
          <p:nvPr/>
        </p:nvPicPr>
        <p:blipFill rotWithShape="1">
          <a:blip r:embed="rId2"/>
          <a:srcRect l="29166" t="14445" r="18333" b="12963"/>
          <a:stretch/>
        </p:blipFill>
        <p:spPr>
          <a:xfrm>
            <a:off x="838200" y="1143000"/>
            <a:ext cx="6934200" cy="5393267"/>
          </a:xfrm>
          <a:prstGeom prst="rect">
            <a:avLst/>
          </a:prstGeom>
          <a:ln>
            <a:solidFill>
              <a:schemeClr val="tx1">
                <a:lumMod val="50000"/>
                <a:lumOff val="50000"/>
              </a:schemeClr>
            </a:solidFill>
          </a:ln>
        </p:spPr>
      </p:pic>
    </p:spTree>
    <p:extLst>
      <p:ext uri="{BB962C8B-B14F-4D97-AF65-F5344CB8AC3E}">
        <p14:creationId xmlns:p14="http://schemas.microsoft.com/office/powerpoint/2010/main" val="425993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ü"/>
            </a:pPr>
            <a:r>
              <a:rPr lang="en-US" dirty="0"/>
              <a:t>Creating a Simple Custom Connector</a:t>
            </a:r>
          </a:p>
          <a:p>
            <a:pPr>
              <a:buFont typeface="Wingdings" panose="05000000000000000000" pitchFamily="2" charset="2"/>
              <a:buChar char="Ø"/>
            </a:pPr>
            <a:r>
              <a:rPr lang="en-US" dirty="0"/>
              <a:t>Authentication with Custom Connectors</a:t>
            </a:r>
          </a:p>
          <a:p>
            <a:endParaRPr lang="en-US" dirty="0"/>
          </a:p>
        </p:txBody>
      </p:sp>
    </p:spTree>
    <p:extLst>
      <p:ext uri="{BB962C8B-B14F-4D97-AF65-F5344CB8AC3E}">
        <p14:creationId xmlns:p14="http://schemas.microsoft.com/office/powerpoint/2010/main" val="258899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38A-3F15-4FFD-99E1-698D5F83E483}"/>
              </a:ext>
            </a:extLst>
          </p:cNvPr>
          <p:cNvSpPr>
            <a:spLocks noGrp="1"/>
          </p:cNvSpPr>
          <p:nvPr>
            <p:ph type="title"/>
          </p:nvPr>
        </p:nvSpPr>
        <p:spPr/>
        <p:txBody>
          <a:bodyPr/>
          <a:lstStyle/>
          <a:p>
            <a:r>
              <a:rPr lang="en-US" dirty="0"/>
              <a:t>Creating an Azure AD Application</a:t>
            </a:r>
          </a:p>
        </p:txBody>
      </p:sp>
      <p:pic>
        <p:nvPicPr>
          <p:cNvPr id="3" name="Picture 2">
            <a:extLst>
              <a:ext uri="{FF2B5EF4-FFF2-40B4-BE49-F238E27FC236}">
                <a16:creationId xmlns:a16="http://schemas.microsoft.com/office/drawing/2014/main" id="{4AB2C999-231E-4603-A76A-254BBE9B90C9}"/>
              </a:ext>
            </a:extLst>
          </p:cNvPr>
          <p:cNvPicPr>
            <a:picLocks noChangeAspect="1"/>
          </p:cNvPicPr>
          <p:nvPr/>
        </p:nvPicPr>
        <p:blipFill>
          <a:blip r:embed="rId2"/>
          <a:stretch>
            <a:fillRect/>
          </a:stretch>
        </p:blipFill>
        <p:spPr>
          <a:xfrm>
            <a:off x="381000" y="1371600"/>
            <a:ext cx="7848600" cy="4505325"/>
          </a:xfrm>
          <a:prstGeom prst="rect">
            <a:avLst/>
          </a:prstGeom>
          <a:ln>
            <a:solidFill>
              <a:schemeClr val="tx1">
                <a:lumMod val="50000"/>
                <a:lumOff val="50000"/>
              </a:schemeClr>
            </a:solidFill>
          </a:ln>
        </p:spPr>
      </p:pic>
    </p:spTree>
    <p:extLst>
      <p:ext uri="{BB962C8B-B14F-4D97-AF65-F5344CB8AC3E}">
        <p14:creationId xmlns:p14="http://schemas.microsoft.com/office/powerpoint/2010/main" val="920608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263C-281C-4B07-A0F9-2B71368A940A}"/>
              </a:ext>
            </a:extLst>
          </p:cNvPr>
          <p:cNvSpPr>
            <a:spLocks noGrp="1"/>
          </p:cNvSpPr>
          <p:nvPr>
            <p:ph type="title"/>
          </p:nvPr>
        </p:nvSpPr>
        <p:spPr/>
        <p:txBody>
          <a:bodyPr/>
          <a:lstStyle/>
          <a:p>
            <a:r>
              <a:rPr lang="en-US" dirty="0"/>
              <a:t>Application ID (aka Client ID)</a:t>
            </a:r>
          </a:p>
        </p:txBody>
      </p:sp>
      <p:pic>
        <p:nvPicPr>
          <p:cNvPr id="3" name="Picture 2">
            <a:extLst>
              <a:ext uri="{FF2B5EF4-FFF2-40B4-BE49-F238E27FC236}">
                <a16:creationId xmlns:a16="http://schemas.microsoft.com/office/drawing/2014/main" id="{841632FF-F49A-4F56-8D26-8BB63CE28986}"/>
              </a:ext>
            </a:extLst>
          </p:cNvPr>
          <p:cNvPicPr>
            <a:picLocks noChangeAspect="1"/>
          </p:cNvPicPr>
          <p:nvPr/>
        </p:nvPicPr>
        <p:blipFill>
          <a:blip r:embed="rId2"/>
          <a:stretch>
            <a:fillRect/>
          </a:stretch>
        </p:blipFill>
        <p:spPr>
          <a:xfrm>
            <a:off x="457200" y="1447800"/>
            <a:ext cx="7743825" cy="282892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1136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8E7-0B6B-4EEE-BBFB-CF479FE36C72}"/>
              </a:ext>
            </a:extLst>
          </p:cNvPr>
          <p:cNvSpPr>
            <a:spLocks noGrp="1"/>
          </p:cNvSpPr>
          <p:nvPr>
            <p:ph type="title"/>
          </p:nvPr>
        </p:nvSpPr>
        <p:spPr/>
        <p:txBody>
          <a:bodyPr/>
          <a:lstStyle/>
          <a:p>
            <a:r>
              <a:rPr lang="en-US" dirty="0"/>
              <a:t>GitHub Repo</a:t>
            </a:r>
          </a:p>
        </p:txBody>
      </p:sp>
      <p:sp>
        <p:nvSpPr>
          <p:cNvPr id="3" name="Content Placeholder 2">
            <a:extLst>
              <a:ext uri="{FF2B5EF4-FFF2-40B4-BE49-F238E27FC236}">
                <a16:creationId xmlns:a16="http://schemas.microsoft.com/office/drawing/2014/main" id="{AE3B32F2-EE4B-4B9C-AB1C-13F099AE300A}"/>
              </a:ext>
            </a:extLst>
          </p:cNvPr>
          <p:cNvSpPr>
            <a:spLocks noGrp="1"/>
          </p:cNvSpPr>
          <p:nvPr>
            <p:ph idx="1"/>
          </p:nvPr>
        </p:nvSpPr>
        <p:spPr/>
        <p:txBody>
          <a:bodyPr>
            <a:normAutofit/>
          </a:bodyPr>
          <a:lstStyle/>
          <a:p>
            <a:r>
              <a:rPr lang="en-US" sz="2400" dirty="0"/>
              <a:t>All slides and demo files available for download</a:t>
            </a:r>
          </a:p>
          <a:p>
            <a:pPr lvl="1"/>
            <a:r>
              <a:rPr lang="en-US" sz="2000" dirty="0">
                <a:hlinkClick r:id="rId2"/>
              </a:rPr>
              <a:t>https://github.com/CriticalPathTraining/CustomConnectors</a:t>
            </a:r>
            <a:r>
              <a:rPr lang="en-US" sz="2000" dirty="0"/>
              <a:t> </a:t>
            </a:r>
          </a:p>
        </p:txBody>
      </p:sp>
      <p:pic>
        <p:nvPicPr>
          <p:cNvPr id="4" name="Picture 3">
            <a:extLst>
              <a:ext uri="{FF2B5EF4-FFF2-40B4-BE49-F238E27FC236}">
                <a16:creationId xmlns:a16="http://schemas.microsoft.com/office/drawing/2014/main" id="{1E22E905-63D2-4829-AFF9-837F8C299C1C}"/>
              </a:ext>
            </a:extLst>
          </p:cNvPr>
          <p:cNvPicPr>
            <a:picLocks noChangeAspect="1"/>
          </p:cNvPicPr>
          <p:nvPr/>
        </p:nvPicPr>
        <p:blipFill>
          <a:blip r:embed="rId3"/>
          <a:stretch>
            <a:fillRect/>
          </a:stretch>
        </p:blipFill>
        <p:spPr>
          <a:xfrm>
            <a:off x="810502" y="2438400"/>
            <a:ext cx="7571498" cy="3846965"/>
          </a:xfrm>
          <a:prstGeom prst="rect">
            <a:avLst/>
          </a:prstGeom>
          <a:solidFill>
            <a:schemeClr val="tx1">
              <a:lumMod val="50000"/>
              <a:lumOff val="50000"/>
            </a:schemeClr>
          </a:solidFill>
          <a:ln>
            <a:solidFill>
              <a:schemeClr val="tx1">
                <a:lumMod val="50000"/>
                <a:lumOff val="50000"/>
              </a:schemeClr>
            </a:solidFill>
          </a:ln>
        </p:spPr>
      </p:pic>
    </p:spTree>
    <p:extLst>
      <p:ext uri="{BB962C8B-B14F-4D97-AF65-F5344CB8AC3E}">
        <p14:creationId xmlns:p14="http://schemas.microsoft.com/office/powerpoint/2010/main" val="480997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C24C-16B8-49CB-8247-03EC552C7538}"/>
              </a:ext>
            </a:extLst>
          </p:cNvPr>
          <p:cNvSpPr>
            <a:spLocks noGrp="1"/>
          </p:cNvSpPr>
          <p:nvPr>
            <p:ph type="title"/>
          </p:nvPr>
        </p:nvSpPr>
        <p:spPr/>
        <p:txBody>
          <a:bodyPr/>
          <a:lstStyle/>
          <a:p>
            <a:r>
              <a:rPr lang="en-US" dirty="0"/>
              <a:t>Configuring Permissions</a:t>
            </a:r>
          </a:p>
        </p:txBody>
      </p:sp>
      <p:pic>
        <p:nvPicPr>
          <p:cNvPr id="3" name="Picture 2">
            <a:extLst>
              <a:ext uri="{FF2B5EF4-FFF2-40B4-BE49-F238E27FC236}">
                <a16:creationId xmlns:a16="http://schemas.microsoft.com/office/drawing/2014/main" id="{DA877420-1103-41C2-B80E-EE4E8D6383F3}"/>
              </a:ext>
            </a:extLst>
          </p:cNvPr>
          <p:cNvPicPr>
            <a:picLocks noChangeAspect="1"/>
          </p:cNvPicPr>
          <p:nvPr/>
        </p:nvPicPr>
        <p:blipFill>
          <a:blip r:embed="rId2"/>
          <a:stretch>
            <a:fillRect/>
          </a:stretch>
        </p:blipFill>
        <p:spPr>
          <a:xfrm>
            <a:off x="381000" y="1295400"/>
            <a:ext cx="8117303" cy="3352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2655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434-6189-47AE-ABF0-2432095A7C4A}"/>
              </a:ext>
            </a:extLst>
          </p:cNvPr>
          <p:cNvSpPr>
            <a:spLocks noGrp="1"/>
          </p:cNvSpPr>
          <p:nvPr>
            <p:ph type="title"/>
          </p:nvPr>
        </p:nvSpPr>
        <p:spPr/>
        <p:txBody>
          <a:bodyPr/>
          <a:lstStyle/>
          <a:p>
            <a:r>
              <a:rPr lang="en-US" dirty="0"/>
              <a:t>Select the Power BI Service for the API</a:t>
            </a:r>
          </a:p>
        </p:txBody>
      </p:sp>
      <p:pic>
        <p:nvPicPr>
          <p:cNvPr id="3" name="Picture 2">
            <a:extLst>
              <a:ext uri="{FF2B5EF4-FFF2-40B4-BE49-F238E27FC236}">
                <a16:creationId xmlns:a16="http://schemas.microsoft.com/office/drawing/2014/main" id="{436A82A1-E85D-4908-B2AC-6976A3C55B81}"/>
              </a:ext>
            </a:extLst>
          </p:cNvPr>
          <p:cNvPicPr>
            <a:picLocks noChangeAspect="1"/>
          </p:cNvPicPr>
          <p:nvPr/>
        </p:nvPicPr>
        <p:blipFill>
          <a:blip r:embed="rId2"/>
          <a:stretch>
            <a:fillRect/>
          </a:stretch>
        </p:blipFill>
        <p:spPr>
          <a:xfrm>
            <a:off x="609600" y="1219200"/>
            <a:ext cx="6028604" cy="519398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83512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66D7-75E1-4CEB-B192-EDD8CFAEAC39}"/>
              </a:ext>
            </a:extLst>
          </p:cNvPr>
          <p:cNvSpPr>
            <a:spLocks noGrp="1"/>
          </p:cNvSpPr>
          <p:nvPr>
            <p:ph type="title"/>
          </p:nvPr>
        </p:nvSpPr>
        <p:spPr/>
        <p:txBody>
          <a:bodyPr/>
          <a:lstStyle/>
          <a:p>
            <a:r>
              <a:rPr lang="en-US" dirty="0"/>
              <a:t>Select the Required Permissions</a:t>
            </a:r>
          </a:p>
        </p:txBody>
      </p:sp>
      <p:pic>
        <p:nvPicPr>
          <p:cNvPr id="3" name="Picture 2">
            <a:extLst>
              <a:ext uri="{FF2B5EF4-FFF2-40B4-BE49-F238E27FC236}">
                <a16:creationId xmlns:a16="http://schemas.microsoft.com/office/drawing/2014/main" id="{C931EC03-2F63-499A-AEF3-76F52AF857D6}"/>
              </a:ext>
            </a:extLst>
          </p:cNvPr>
          <p:cNvPicPr>
            <a:picLocks noChangeAspect="1"/>
          </p:cNvPicPr>
          <p:nvPr/>
        </p:nvPicPr>
        <p:blipFill>
          <a:blip r:embed="rId2"/>
          <a:stretch>
            <a:fillRect/>
          </a:stretch>
        </p:blipFill>
        <p:spPr>
          <a:xfrm>
            <a:off x="609600" y="1295400"/>
            <a:ext cx="4767263" cy="5149232"/>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808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68EB-E107-4E7E-8118-9A3E3144DFB3}"/>
              </a:ext>
            </a:extLst>
          </p:cNvPr>
          <p:cNvSpPr>
            <a:spLocks noGrp="1"/>
          </p:cNvSpPr>
          <p:nvPr>
            <p:ph type="title"/>
          </p:nvPr>
        </p:nvSpPr>
        <p:spPr/>
        <p:txBody>
          <a:bodyPr/>
          <a:lstStyle/>
          <a:p>
            <a:r>
              <a:rPr lang="en-US" dirty="0"/>
              <a:t>Granting Permissions in Azure AD Portal</a:t>
            </a:r>
          </a:p>
        </p:txBody>
      </p:sp>
      <p:pic>
        <p:nvPicPr>
          <p:cNvPr id="3" name="Picture 2">
            <a:extLst>
              <a:ext uri="{FF2B5EF4-FFF2-40B4-BE49-F238E27FC236}">
                <a16:creationId xmlns:a16="http://schemas.microsoft.com/office/drawing/2014/main" id="{2486BADB-5D5E-401C-A1C8-C6AD8BB3244B}"/>
              </a:ext>
            </a:extLst>
          </p:cNvPr>
          <p:cNvPicPr>
            <a:picLocks noChangeAspect="1"/>
          </p:cNvPicPr>
          <p:nvPr/>
        </p:nvPicPr>
        <p:blipFill>
          <a:blip r:embed="rId2"/>
          <a:stretch>
            <a:fillRect/>
          </a:stretch>
        </p:blipFill>
        <p:spPr>
          <a:xfrm>
            <a:off x="533400" y="1447800"/>
            <a:ext cx="7421217"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2600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F47A-7FB9-4ECA-A4EF-9781C05B024C}"/>
              </a:ext>
            </a:extLst>
          </p:cNvPr>
          <p:cNvSpPr>
            <a:spLocks noGrp="1"/>
          </p:cNvSpPr>
          <p:nvPr>
            <p:ph type="title"/>
          </p:nvPr>
        </p:nvSpPr>
        <p:spPr/>
        <p:txBody>
          <a:bodyPr/>
          <a:lstStyle/>
          <a:p>
            <a:r>
              <a:rPr lang="en-US" dirty="0"/>
              <a:t>Generating a Key Secret</a:t>
            </a:r>
          </a:p>
        </p:txBody>
      </p:sp>
      <p:pic>
        <p:nvPicPr>
          <p:cNvPr id="3" name="Picture 2">
            <a:extLst>
              <a:ext uri="{FF2B5EF4-FFF2-40B4-BE49-F238E27FC236}">
                <a16:creationId xmlns:a16="http://schemas.microsoft.com/office/drawing/2014/main" id="{DB11391B-A0B7-494D-9B7C-0F5D79B9862C}"/>
              </a:ext>
            </a:extLst>
          </p:cNvPr>
          <p:cNvPicPr>
            <a:picLocks noChangeAspect="1"/>
          </p:cNvPicPr>
          <p:nvPr/>
        </p:nvPicPr>
        <p:blipFill>
          <a:blip r:embed="rId2"/>
          <a:stretch>
            <a:fillRect/>
          </a:stretch>
        </p:blipFill>
        <p:spPr>
          <a:xfrm>
            <a:off x="457200" y="1295400"/>
            <a:ext cx="7848600" cy="3010591"/>
          </a:xfrm>
          <a:prstGeom prst="rect">
            <a:avLst/>
          </a:prstGeom>
          <a:ln>
            <a:solidFill>
              <a:schemeClr val="tx1">
                <a:lumMod val="50000"/>
                <a:lumOff val="50000"/>
              </a:schemeClr>
            </a:solidFill>
          </a:ln>
        </p:spPr>
      </p:pic>
    </p:spTree>
    <p:extLst>
      <p:ext uri="{BB962C8B-B14F-4D97-AF65-F5344CB8AC3E}">
        <p14:creationId xmlns:p14="http://schemas.microsoft.com/office/powerpoint/2010/main" val="2596000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9CCC-8879-496B-8D34-817175A53C06}"/>
              </a:ext>
            </a:extLst>
          </p:cNvPr>
          <p:cNvSpPr>
            <a:spLocks noGrp="1"/>
          </p:cNvSpPr>
          <p:nvPr>
            <p:ph type="title"/>
          </p:nvPr>
        </p:nvSpPr>
        <p:spPr/>
        <p:txBody>
          <a:bodyPr/>
          <a:lstStyle/>
          <a:p>
            <a:r>
              <a:rPr lang="en-US" dirty="0"/>
              <a:t>Data Required to Create Custom Connector</a:t>
            </a:r>
          </a:p>
        </p:txBody>
      </p:sp>
      <p:pic>
        <p:nvPicPr>
          <p:cNvPr id="4" name="Picture 3">
            <a:extLst>
              <a:ext uri="{FF2B5EF4-FFF2-40B4-BE49-F238E27FC236}">
                <a16:creationId xmlns:a16="http://schemas.microsoft.com/office/drawing/2014/main" id="{1E1FC72A-00DB-4336-8279-16FD7AF0636A}"/>
              </a:ext>
            </a:extLst>
          </p:cNvPr>
          <p:cNvPicPr>
            <a:picLocks noChangeAspect="1"/>
          </p:cNvPicPr>
          <p:nvPr/>
        </p:nvPicPr>
        <p:blipFill>
          <a:blip r:embed="rId2"/>
          <a:stretch>
            <a:fillRect/>
          </a:stretch>
        </p:blipFill>
        <p:spPr>
          <a:xfrm>
            <a:off x="457200" y="1371600"/>
            <a:ext cx="7829550" cy="3114675"/>
          </a:xfrm>
          <a:prstGeom prst="rect">
            <a:avLst/>
          </a:prstGeom>
          <a:ln>
            <a:solidFill>
              <a:schemeClr val="tx1">
                <a:lumMod val="50000"/>
                <a:lumOff val="50000"/>
              </a:schemeClr>
            </a:solidFill>
          </a:ln>
        </p:spPr>
      </p:pic>
    </p:spTree>
    <p:extLst>
      <p:ext uri="{BB962C8B-B14F-4D97-AF65-F5344CB8AC3E}">
        <p14:creationId xmlns:p14="http://schemas.microsoft.com/office/powerpoint/2010/main" val="390631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1718-8D7C-4977-B345-977EBE7A3300}"/>
              </a:ext>
            </a:extLst>
          </p:cNvPr>
          <p:cNvSpPr>
            <a:spLocks noGrp="1"/>
          </p:cNvSpPr>
          <p:nvPr>
            <p:ph type="title"/>
          </p:nvPr>
        </p:nvSpPr>
        <p:spPr/>
        <p:txBody>
          <a:bodyPr/>
          <a:lstStyle/>
          <a:p>
            <a:r>
              <a:rPr lang="en-US" dirty="0"/>
              <a:t>Creating the New Custom Connector</a:t>
            </a:r>
          </a:p>
        </p:txBody>
      </p:sp>
      <p:pic>
        <p:nvPicPr>
          <p:cNvPr id="3" name="Picture 2">
            <a:extLst>
              <a:ext uri="{FF2B5EF4-FFF2-40B4-BE49-F238E27FC236}">
                <a16:creationId xmlns:a16="http://schemas.microsoft.com/office/drawing/2014/main" id="{477A031F-F61C-45D5-B7AC-9B1B023B9243}"/>
              </a:ext>
            </a:extLst>
          </p:cNvPr>
          <p:cNvPicPr>
            <a:picLocks noChangeAspect="1"/>
          </p:cNvPicPr>
          <p:nvPr/>
        </p:nvPicPr>
        <p:blipFill>
          <a:blip r:embed="rId2"/>
          <a:stretch>
            <a:fillRect/>
          </a:stretch>
        </p:blipFill>
        <p:spPr>
          <a:xfrm>
            <a:off x="838200" y="1295400"/>
            <a:ext cx="7123937" cy="5105244"/>
          </a:xfrm>
          <a:prstGeom prst="rect">
            <a:avLst/>
          </a:prstGeom>
          <a:ln>
            <a:solidFill>
              <a:schemeClr val="tx1">
                <a:lumMod val="50000"/>
                <a:lumOff val="50000"/>
              </a:schemeClr>
            </a:solidFill>
          </a:ln>
        </p:spPr>
      </p:pic>
    </p:spTree>
    <p:extLst>
      <p:ext uri="{BB962C8B-B14F-4D97-AF65-F5344CB8AC3E}">
        <p14:creationId xmlns:p14="http://schemas.microsoft.com/office/powerpoint/2010/main" val="126249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551-2A77-4A6D-A92B-1334DAFC21B3}"/>
              </a:ext>
            </a:extLst>
          </p:cNvPr>
          <p:cNvSpPr>
            <a:spLocks noGrp="1"/>
          </p:cNvSpPr>
          <p:nvPr>
            <p:ph type="title"/>
          </p:nvPr>
        </p:nvSpPr>
        <p:spPr/>
        <p:txBody>
          <a:bodyPr/>
          <a:lstStyle/>
          <a:p>
            <a:r>
              <a:rPr lang="en-US" dirty="0"/>
              <a:t>Configuring the Client Id and Client Secret</a:t>
            </a:r>
          </a:p>
        </p:txBody>
      </p:sp>
      <p:pic>
        <p:nvPicPr>
          <p:cNvPr id="3" name="Picture 2">
            <a:extLst>
              <a:ext uri="{FF2B5EF4-FFF2-40B4-BE49-F238E27FC236}">
                <a16:creationId xmlns:a16="http://schemas.microsoft.com/office/drawing/2014/main" id="{4374B1A4-6BCE-4016-ABEC-D7F6CDCE7EC2}"/>
              </a:ext>
            </a:extLst>
          </p:cNvPr>
          <p:cNvPicPr>
            <a:picLocks noChangeAspect="1"/>
          </p:cNvPicPr>
          <p:nvPr/>
        </p:nvPicPr>
        <p:blipFill>
          <a:blip r:embed="rId2"/>
          <a:stretch>
            <a:fillRect/>
          </a:stretch>
        </p:blipFill>
        <p:spPr>
          <a:xfrm>
            <a:off x="457199" y="1295400"/>
            <a:ext cx="8451597" cy="4343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6028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BECA-4E93-46A0-983F-C80A0092518D}"/>
              </a:ext>
            </a:extLst>
          </p:cNvPr>
          <p:cNvSpPr>
            <a:spLocks noGrp="1"/>
          </p:cNvSpPr>
          <p:nvPr>
            <p:ph type="title"/>
          </p:nvPr>
        </p:nvSpPr>
        <p:spPr/>
        <p:txBody>
          <a:bodyPr/>
          <a:lstStyle/>
          <a:p>
            <a:r>
              <a:rPr lang="en-US" dirty="0"/>
              <a:t>What About the Redirect URL?</a:t>
            </a:r>
          </a:p>
        </p:txBody>
      </p:sp>
      <p:pic>
        <p:nvPicPr>
          <p:cNvPr id="3" name="Picture 2">
            <a:extLst>
              <a:ext uri="{FF2B5EF4-FFF2-40B4-BE49-F238E27FC236}">
                <a16:creationId xmlns:a16="http://schemas.microsoft.com/office/drawing/2014/main" id="{283DCB85-1971-45A8-BCC8-34BF5714033E}"/>
              </a:ext>
            </a:extLst>
          </p:cNvPr>
          <p:cNvPicPr>
            <a:picLocks noChangeAspect="1"/>
          </p:cNvPicPr>
          <p:nvPr/>
        </p:nvPicPr>
        <p:blipFill rotWithShape="1">
          <a:blip r:embed="rId2"/>
          <a:srcRect l="33664" t="13104" r="9107" b="4138"/>
          <a:stretch/>
        </p:blipFill>
        <p:spPr>
          <a:xfrm>
            <a:off x="990600" y="1179277"/>
            <a:ext cx="3824529" cy="449944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7C8F2CE4-CC3C-42EC-94B9-F9A263E58081}"/>
              </a:ext>
            </a:extLst>
          </p:cNvPr>
          <p:cNvSpPr/>
          <p:nvPr/>
        </p:nvSpPr>
        <p:spPr>
          <a:xfrm>
            <a:off x="404192" y="49530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FBD93FA-F853-43C5-839A-3B77ED949CB9}"/>
              </a:ext>
            </a:extLst>
          </p:cNvPr>
          <p:cNvGrpSpPr/>
          <p:nvPr/>
        </p:nvGrpSpPr>
        <p:grpSpPr>
          <a:xfrm>
            <a:off x="3399184" y="1828800"/>
            <a:ext cx="4458010" cy="4621917"/>
            <a:chOff x="3399184" y="1828800"/>
            <a:chExt cx="4458010" cy="4621917"/>
          </a:xfrm>
        </p:grpSpPr>
        <p:pic>
          <p:nvPicPr>
            <p:cNvPr id="4" name="Picture 3">
              <a:extLst>
                <a:ext uri="{FF2B5EF4-FFF2-40B4-BE49-F238E27FC236}">
                  <a16:creationId xmlns:a16="http://schemas.microsoft.com/office/drawing/2014/main" id="{171D5050-F6EE-4B16-8867-CF771748AD66}"/>
                </a:ext>
              </a:extLst>
            </p:cNvPr>
            <p:cNvPicPr>
              <a:picLocks noChangeAspect="1"/>
            </p:cNvPicPr>
            <p:nvPr/>
          </p:nvPicPr>
          <p:blipFill>
            <a:blip r:embed="rId3"/>
            <a:stretch>
              <a:fillRect/>
            </a:stretch>
          </p:blipFill>
          <p:spPr>
            <a:xfrm>
              <a:off x="3962400" y="1828800"/>
              <a:ext cx="3894794" cy="4621917"/>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6D96877C-95AA-4D23-B33F-A19EE56DD067}"/>
                </a:ext>
              </a:extLst>
            </p:cNvPr>
            <p:cNvSpPr/>
            <p:nvPr/>
          </p:nvSpPr>
          <p:spPr>
            <a:xfrm>
              <a:off x="3399184" y="5781261"/>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9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0C4F-679F-4DBD-BEEA-B034B047F06D}"/>
              </a:ext>
            </a:extLst>
          </p:cNvPr>
          <p:cNvSpPr>
            <a:spLocks noGrp="1"/>
          </p:cNvSpPr>
          <p:nvPr>
            <p:ph type="title"/>
          </p:nvPr>
        </p:nvSpPr>
        <p:spPr/>
        <p:txBody>
          <a:bodyPr/>
          <a:lstStyle/>
          <a:p>
            <a:r>
              <a:rPr lang="en-US" dirty="0"/>
              <a:t>Adding the Redirect URL back in Azure AD</a:t>
            </a:r>
          </a:p>
        </p:txBody>
      </p:sp>
      <p:pic>
        <p:nvPicPr>
          <p:cNvPr id="3" name="Picture 2">
            <a:extLst>
              <a:ext uri="{FF2B5EF4-FFF2-40B4-BE49-F238E27FC236}">
                <a16:creationId xmlns:a16="http://schemas.microsoft.com/office/drawing/2014/main" id="{59D638FE-55ED-4694-A898-E94BA1CEEE46}"/>
              </a:ext>
            </a:extLst>
          </p:cNvPr>
          <p:cNvPicPr>
            <a:picLocks noChangeAspect="1"/>
          </p:cNvPicPr>
          <p:nvPr/>
        </p:nvPicPr>
        <p:blipFill>
          <a:blip r:embed="rId2"/>
          <a:stretch>
            <a:fillRect/>
          </a:stretch>
        </p:blipFill>
        <p:spPr>
          <a:xfrm>
            <a:off x="438150" y="1295400"/>
            <a:ext cx="5057775" cy="135255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7407B4F6-C23A-45B1-97AA-F553065B17D5}"/>
              </a:ext>
            </a:extLst>
          </p:cNvPr>
          <p:cNvPicPr>
            <a:picLocks noChangeAspect="1"/>
          </p:cNvPicPr>
          <p:nvPr/>
        </p:nvPicPr>
        <p:blipFill rotWithShape="1">
          <a:blip r:embed="rId3"/>
          <a:srcRect b="32444"/>
          <a:stretch/>
        </p:blipFill>
        <p:spPr>
          <a:xfrm>
            <a:off x="401707" y="3025637"/>
            <a:ext cx="8324850" cy="2895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02975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3FB5-A452-4BD4-A32F-23B0F3F78162}"/>
              </a:ext>
            </a:extLst>
          </p:cNvPr>
          <p:cNvSpPr>
            <a:spLocks noGrp="1"/>
          </p:cNvSpPr>
          <p:nvPr>
            <p:ph type="title"/>
          </p:nvPr>
        </p:nvSpPr>
        <p:spPr/>
        <p:txBody>
          <a:bodyPr/>
          <a:lstStyle/>
          <a:p>
            <a:r>
              <a:rPr lang="en-US" dirty="0"/>
              <a:t>Deep Dive into PowerApps and Flow</a:t>
            </a:r>
          </a:p>
        </p:txBody>
      </p:sp>
      <p:sp>
        <p:nvSpPr>
          <p:cNvPr id="3" name="Content Placeholder 2">
            <a:extLst>
              <a:ext uri="{FF2B5EF4-FFF2-40B4-BE49-F238E27FC236}">
                <a16:creationId xmlns:a16="http://schemas.microsoft.com/office/drawing/2014/main" id="{E41391A0-1B98-461D-86FA-5FFD5ED86E98}"/>
              </a:ext>
            </a:extLst>
          </p:cNvPr>
          <p:cNvSpPr>
            <a:spLocks noGrp="1"/>
          </p:cNvSpPr>
          <p:nvPr>
            <p:ph idx="1"/>
          </p:nvPr>
        </p:nvSpPr>
        <p:spPr/>
        <p:txBody>
          <a:bodyPr>
            <a:normAutofit/>
          </a:bodyPr>
          <a:lstStyle/>
          <a:p>
            <a:r>
              <a:rPr lang="en-US" sz="2200" dirty="0"/>
              <a:t>Two action-packed days of building PowerApps and Flows</a:t>
            </a:r>
          </a:p>
          <a:p>
            <a:pPr marL="804862" lvl="1" indent="-457200">
              <a:buFont typeface="+mj-lt"/>
              <a:buAutoNum type="arabicPeriod"/>
            </a:pPr>
            <a:r>
              <a:rPr lang="en-US" sz="1800" dirty="0"/>
              <a:t>Getting Started with PowerApps Studio</a:t>
            </a:r>
          </a:p>
          <a:p>
            <a:pPr marL="804862" lvl="1" indent="-457200">
              <a:buFont typeface="+mj-lt"/>
              <a:buAutoNum type="arabicPeriod"/>
            </a:pPr>
            <a:r>
              <a:rPr lang="en-US" sz="1800" dirty="0"/>
              <a:t>Designing PowerApps using Advanced Techniques</a:t>
            </a:r>
          </a:p>
          <a:p>
            <a:pPr marL="804862" lvl="1" indent="-457200">
              <a:buFont typeface="+mj-lt"/>
              <a:buAutoNum type="arabicPeriod"/>
            </a:pPr>
            <a:r>
              <a:rPr lang="en-US" sz="1800" dirty="0"/>
              <a:t>Building PowerApps for SharePoint Online</a:t>
            </a:r>
          </a:p>
          <a:p>
            <a:pPr marL="804862" lvl="1" indent="-457200">
              <a:buFont typeface="+mj-lt"/>
              <a:buAutoNum type="arabicPeriod"/>
            </a:pPr>
            <a:r>
              <a:rPr lang="en-US" sz="1800" dirty="0"/>
              <a:t>Introduction to Microsoft Flow</a:t>
            </a:r>
          </a:p>
          <a:p>
            <a:pPr marL="804862" lvl="1" indent="-457200">
              <a:buFont typeface="+mj-lt"/>
              <a:buAutoNum type="arabicPeriod"/>
            </a:pPr>
            <a:r>
              <a:rPr lang="en-US" sz="1800" dirty="0"/>
              <a:t>Designing Flows to Automate an Approval Process</a:t>
            </a:r>
          </a:p>
          <a:p>
            <a:pPr marL="804862" lvl="1" indent="-457200">
              <a:buFont typeface="+mj-lt"/>
              <a:buAutoNum type="arabicPeriod"/>
            </a:pPr>
            <a:r>
              <a:rPr lang="en-US" sz="1800" dirty="0"/>
              <a:t>Building PowerApps and Flows for Power BI</a:t>
            </a:r>
          </a:p>
          <a:p>
            <a:pPr marL="804862" lvl="1" indent="-457200">
              <a:buFont typeface="+mj-lt"/>
              <a:buAutoNum type="arabicPeriod"/>
            </a:pPr>
            <a:r>
              <a:rPr lang="en-US" sz="1800" dirty="0"/>
              <a:t>Working with the Common Data Service for Apps</a:t>
            </a:r>
          </a:p>
          <a:p>
            <a:pPr marL="804862" lvl="1" indent="-457200">
              <a:buFont typeface="+mj-lt"/>
              <a:buAutoNum type="arabicPeriod"/>
            </a:pPr>
            <a:r>
              <a:rPr lang="en-US" sz="1800" dirty="0"/>
              <a:t>Managing Application Lifecycle with PowerApps and Flow</a:t>
            </a:r>
          </a:p>
          <a:p>
            <a:pPr marL="804862" lvl="1" indent="-457200">
              <a:buFont typeface="+mj-lt"/>
              <a:buAutoNum type="arabicPeriod"/>
            </a:pPr>
            <a:endParaRPr lang="en-US" sz="1800" dirty="0"/>
          </a:p>
          <a:p>
            <a:pPr marL="469900" indent="-457200"/>
            <a:r>
              <a:rPr lang="en-US" sz="2000" dirty="0"/>
              <a:t>More info</a:t>
            </a:r>
          </a:p>
          <a:p>
            <a:pPr marL="804862" lvl="1" indent="-457200"/>
            <a:r>
              <a:rPr lang="en-US" sz="1800" dirty="0">
                <a:hlinkClick r:id="rId2"/>
              </a:rPr>
              <a:t>https://www.criticalpathtraining.com</a:t>
            </a:r>
            <a:endParaRPr lang="en-US" sz="1800" dirty="0"/>
          </a:p>
          <a:p>
            <a:pPr marL="804862" lvl="1" indent="-457200"/>
            <a:r>
              <a:rPr lang="en-US" sz="1800" dirty="0">
                <a:hlinkClick r:id="rId3"/>
              </a:rPr>
              <a:t>info@criticalpathtraining.com</a:t>
            </a:r>
            <a:r>
              <a:rPr lang="en-US" sz="1800" dirty="0"/>
              <a:t> </a:t>
            </a:r>
          </a:p>
          <a:p>
            <a:pPr marL="804862" lvl="1" indent="-457200">
              <a:buFont typeface="+mj-lt"/>
              <a:buAutoNum type="arabicPeriod"/>
            </a:pPr>
            <a:endParaRPr lang="en-US" sz="1800" dirty="0"/>
          </a:p>
          <a:p>
            <a:pPr marL="469900" indent="-457200">
              <a:buFont typeface="+mj-lt"/>
              <a:buAutoNum type="arabicPeriod"/>
            </a:pPr>
            <a:endParaRPr lang="en-US" sz="2000" dirty="0"/>
          </a:p>
        </p:txBody>
      </p:sp>
      <p:pic>
        <p:nvPicPr>
          <p:cNvPr id="4" name="Picture 3">
            <a:extLst>
              <a:ext uri="{FF2B5EF4-FFF2-40B4-BE49-F238E27FC236}">
                <a16:creationId xmlns:a16="http://schemas.microsoft.com/office/drawing/2014/main" id="{1E438CA3-2C64-48A5-B136-13D3E90A6BEB}"/>
              </a:ext>
            </a:extLst>
          </p:cNvPr>
          <p:cNvPicPr>
            <a:picLocks noChangeAspect="1"/>
          </p:cNvPicPr>
          <p:nvPr/>
        </p:nvPicPr>
        <p:blipFill>
          <a:blip r:embed="rId4"/>
          <a:stretch>
            <a:fillRect/>
          </a:stretch>
        </p:blipFill>
        <p:spPr>
          <a:xfrm>
            <a:off x="5943600" y="5791200"/>
            <a:ext cx="3083109" cy="938981"/>
          </a:xfrm>
          <a:prstGeom prst="rect">
            <a:avLst/>
          </a:prstGeom>
          <a:ln>
            <a:solidFill>
              <a:schemeClr val="tx1">
                <a:lumMod val="50000"/>
                <a:lumOff val="50000"/>
              </a:schemeClr>
            </a:solidFill>
          </a:ln>
        </p:spPr>
      </p:pic>
    </p:spTree>
    <p:extLst>
      <p:ext uri="{BB962C8B-B14F-4D97-AF65-F5344CB8AC3E}">
        <p14:creationId xmlns:p14="http://schemas.microsoft.com/office/powerpoint/2010/main" val="166383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B3B7-DE9B-4E26-A6CB-B40C68D8EC30}"/>
              </a:ext>
            </a:extLst>
          </p:cNvPr>
          <p:cNvSpPr>
            <a:spLocks noGrp="1"/>
          </p:cNvSpPr>
          <p:nvPr>
            <p:ph type="title"/>
          </p:nvPr>
        </p:nvSpPr>
        <p:spPr/>
        <p:txBody>
          <a:bodyPr/>
          <a:lstStyle/>
          <a:p>
            <a:r>
              <a:rPr lang="en-US" dirty="0" err="1"/>
              <a:t>GetDatasets</a:t>
            </a:r>
            <a:endParaRPr lang="en-US" dirty="0"/>
          </a:p>
        </p:txBody>
      </p:sp>
      <p:pic>
        <p:nvPicPr>
          <p:cNvPr id="3" name="Picture 2">
            <a:extLst>
              <a:ext uri="{FF2B5EF4-FFF2-40B4-BE49-F238E27FC236}">
                <a16:creationId xmlns:a16="http://schemas.microsoft.com/office/drawing/2014/main" id="{1F058564-DB53-4C9B-91D8-522460C8D2AF}"/>
              </a:ext>
            </a:extLst>
          </p:cNvPr>
          <p:cNvPicPr>
            <a:picLocks noChangeAspect="1"/>
          </p:cNvPicPr>
          <p:nvPr/>
        </p:nvPicPr>
        <p:blipFill>
          <a:blip r:embed="rId2"/>
          <a:stretch>
            <a:fillRect/>
          </a:stretch>
        </p:blipFill>
        <p:spPr>
          <a:xfrm>
            <a:off x="1824037" y="1524000"/>
            <a:ext cx="5267325" cy="286702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8189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804B-1770-4745-A02F-A686A10A5008}"/>
              </a:ext>
            </a:extLst>
          </p:cNvPr>
          <p:cNvSpPr>
            <a:spLocks noGrp="1"/>
          </p:cNvSpPr>
          <p:nvPr>
            <p:ph type="title"/>
          </p:nvPr>
        </p:nvSpPr>
        <p:spPr/>
        <p:txBody>
          <a:bodyPr/>
          <a:lstStyle/>
          <a:p>
            <a:r>
              <a:rPr lang="en-US" dirty="0" err="1"/>
              <a:t>RefreshDataset</a:t>
            </a:r>
            <a:endParaRPr lang="en-US" dirty="0"/>
          </a:p>
        </p:txBody>
      </p:sp>
      <p:pic>
        <p:nvPicPr>
          <p:cNvPr id="3" name="Picture 2">
            <a:extLst>
              <a:ext uri="{FF2B5EF4-FFF2-40B4-BE49-F238E27FC236}">
                <a16:creationId xmlns:a16="http://schemas.microsoft.com/office/drawing/2014/main" id="{42B6A249-148D-4D2F-8A63-463906C78325}"/>
              </a:ext>
            </a:extLst>
          </p:cNvPr>
          <p:cNvPicPr>
            <a:picLocks noChangeAspect="1"/>
          </p:cNvPicPr>
          <p:nvPr/>
        </p:nvPicPr>
        <p:blipFill>
          <a:blip r:embed="rId2"/>
          <a:stretch>
            <a:fillRect/>
          </a:stretch>
        </p:blipFill>
        <p:spPr>
          <a:xfrm>
            <a:off x="1700212" y="1447800"/>
            <a:ext cx="5514975" cy="4324350"/>
          </a:xfrm>
          <a:prstGeom prst="rect">
            <a:avLst/>
          </a:prstGeom>
          <a:ln>
            <a:solidFill>
              <a:schemeClr val="tx1">
                <a:lumMod val="50000"/>
                <a:lumOff val="50000"/>
              </a:schemeClr>
            </a:solidFill>
          </a:ln>
        </p:spPr>
      </p:pic>
    </p:spTree>
    <p:extLst>
      <p:ext uri="{BB962C8B-B14F-4D97-AF65-F5344CB8AC3E}">
        <p14:creationId xmlns:p14="http://schemas.microsoft.com/office/powerpoint/2010/main" val="1568738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5310-AACF-4A06-9194-39C5B405C844}"/>
              </a:ext>
            </a:extLst>
          </p:cNvPr>
          <p:cNvSpPr>
            <a:spLocks noGrp="1"/>
          </p:cNvSpPr>
          <p:nvPr>
            <p:ph type="title"/>
          </p:nvPr>
        </p:nvSpPr>
        <p:spPr/>
        <p:txBody>
          <a:bodyPr/>
          <a:lstStyle/>
          <a:p>
            <a:r>
              <a:rPr lang="en-US" dirty="0"/>
              <a:t>Creating a New Connection</a:t>
            </a:r>
          </a:p>
        </p:txBody>
      </p:sp>
      <p:pic>
        <p:nvPicPr>
          <p:cNvPr id="6" name="Picture 5">
            <a:extLst>
              <a:ext uri="{FF2B5EF4-FFF2-40B4-BE49-F238E27FC236}">
                <a16:creationId xmlns:a16="http://schemas.microsoft.com/office/drawing/2014/main" id="{6D037171-606B-4B14-8F95-A2E8C3715490}"/>
              </a:ext>
            </a:extLst>
          </p:cNvPr>
          <p:cNvPicPr>
            <a:picLocks noChangeAspect="1"/>
          </p:cNvPicPr>
          <p:nvPr/>
        </p:nvPicPr>
        <p:blipFill>
          <a:blip r:embed="rId2"/>
          <a:stretch>
            <a:fillRect/>
          </a:stretch>
        </p:blipFill>
        <p:spPr>
          <a:xfrm>
            <a:off x="5264425" y="1226654"/>
            <a:ext cx="3602286" cy="4404691"/>
          </a:xfrm>
          <a:prstGeom prst="rect">
            <a:avLst/>
          </a:prstGeom>
        </p:spPr>
      </p:pic>
      <p:pic>
        <p:nvPicPr>
          <p:cNvPr id="7" name="Picture 6">
            <a:extLst>
              <a:ext uri="{FF2B5EF4-FFF2-40B4-BE49-F238E27FC236}">
                <a16:creationId xmlns:a16="http://schemas.microsoft.com/office/drawing/2014/main" id="{B3C01D2E-81A0-4874-ACCA-90DD9FF8629A}"/>
              </a:ext>
            </a:extLst>
          </p:cNvPr>
          <p:cNvPicPr>
            <a:picLocks noChangeAspect="1"/>
          </p:cNvPicPr>
          <p:nvPr/>
        </p:nvPicPr>
        <p:blipFill>
          <a:blip r:embed="rId3"/>
          <a:stretch>
            <a:fillRect/>
          </a:stretch>
        </p:blipFill>
        <p:spPr>
          <a:xfrm>
            <a:off x="381000" y="1226654"/>
            <a:ext cx="47244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59537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7086-83AA-4D15-9C4D-F8F6CD6BB354}"/>
              </a:ext>
            </a:extLst>
          </p:cNvPr>
          <p:cNvSpPr>
            <a:spLocks noGrp="1"/>
          </p:cNvSpPr>
          <p:nvPr>
            <p:ph type="title"/>
          </p:nvPr>
        </p:nvSpPr>
        <p:spPr/>
        <p:txBody>
          <a:bodyPr/>
          <a:lstStyle/>
          <a:p>
            <a:r>
              <a:rPr lang="en-US" sz="2600" dirty="0"/>
              <a:t>Importing Apps that use Custom Connections</a:t>
            </a:r>
          </a:p>
        </p:txBody>
      </p:sp>
      <p:pic>
        <p:nvPicPr>
          <p:cNvPr id="3" name="Picture 2">
            <a:extLst>
              <a:ext uri="{FF2B5EF4-FFF2-40B4-BE49-F238E27FC236}">
                <a16:creationId xmlns:a16="http://schemas.microsoft.com/office/drawing/2014/main" id="{BCD918FF-A457-45D9-8B49-3376CC7724E4}"/>
              </a:ext>
            </a:extLst>
          </p:cNvPr>
          <p:cNvPicPr>
            <a:picLocks noChangeAspect="1"/>
          </p:cNvPicPr>
          <p:nvPr/>
        </p:nvPicPr>
        <p:blipFill>
          <a:blip r:embed="rId2"/>
          <a:stretch>
            <a:fillRect/>
          </a:stretch>
        </p:blipFill>
        <p:spPr>
          <a:xfrm>
            <a:off x="304800" y="1371600"/>
            <a:ext cx="8153400" cy="4007408"/>
          </a:xfrm>
          <a:prstGeom prst="rect">
            <a:avLst/>
          </a:prstGeom>
          <a:ln>
            <a:solidFill>
              <a:schemeClr val="tx1">
                <a:lumMod val="50000"/>
                <a:lumOff val="50000"/>
              </a:schemeClr>
            </a:solidFill>
          </a:ln>
        </p:spPr>
      </p:pic>
    </p:spTree>
    <p:extLst>
      <p:ext uri="{BB962C8B-B14F-4D97-AF65-F5344CB8AC3E}">
        <p14:creationId xmlns:p14="http://schemas.microsoft.com/office/powerpoint/2010/main" val="2890467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3FB5-A452-4BD4-A32F-23B0F3F78162}"/>
              </a:ext>
            </a:extLst>
          </p:cNvPr>
          <p:cNvSpPr>
            <a:spLocks noGrp="1"/>
          </p:cNvSpPr>
          <p:nvPr>
            <p:ph type="title"/>
          </p:nvPr>
        </p:nvSpPr>
        <p:spPr/>
        <p:txBody>
          <a:bodyPr/>
          <a:lstStyle/>
          <a:p>
            <a:r>
              <a:rPr lang="en-US" dirty="0"/>
              <a:t>Deep Dive into PowerApps and Flow</a:t>
            </a:r>
          </a:p>
        </p:txBody>
      </p:sp>
      <p:sp>
        <p:nvSpPr>
          <p:cNvPr id="3" name="Content Placeholder 2">
            <a:extLst>
              <a:ext uri="{FF2B5EF4-FFF2-40B4-BE49-F238E27FC236}">
                <a16:creationId xmlns:a16="http://schemas.microsoft.com/office/drawing/2014/main" id="{E41391A0-1B98-461D-86FA-5FFD5ED86E98}"/>
              </a:ext>
            </a:extLst>
          </p:cNvPr>
          <p:cNvSpPr>
            <a:spLocks noGrp="1"/>
          </p:cNvSpPr>
          <p:nvPr>
            <p:ph idx="1"/>
          </p:nvPr>
        </p:nvSpPr>
        <p:spPr/>
        <p:txBody>
          <a:bodyPr>
            <a:normAutofit/>
          </a:bodyPr>
          <a:lstStyle/>
          <a:p>
            <a:r>
              <a:rPr lang="en-US" sz="2200" dirty="0"/>
              <a:t>Two action-packed days of building PowerApps and Flows</a:t>
            </a:r>
          </a:p>
          <a:p>
            <a:pPr marL="804862" lvl="1" indent="-457200">
              <a:buFont typeface="+mj-lt"/>
              <a:buAutoNum type="arabicPeriod"/>
            </a:pPr>
            <a:r>
              <a:rPr lang="en-US" sz="1800" dirty="0"/>
              <a:t>Getting Started with PowerApps Studio</a:t>
            </a:r>
          </a:p>
          <a:p>
            <a:pPr marL="804862" lvl="1" indent="-457200">
              <a:buFont typeface="+mj-lt"/>
              <a:buAutoNum type="arabicPeriod"/>
            </a:pPr>
            <a:r>
              <a:rPr lang="en-US" sz="1800" dirty="0"/>
              <a:t>Designing PowerApps using Advanced Techniques</a:t>
            </a:r>
          </a:p>
          <a:p>
            <a:pPr marL="804862" lvl="1" indent="-457200">
              <a:buFont typeface="+mj-lt"/>
              <a:buAutoNum type="arabicPeriod"/>
            </a:pPr>
            <a:r>
              <a:rPr lang="en-US" sz="1800" dirty="0"/>
              <a:t>Building PowerApps for SharePoint Online</a:t>
            </a:r>
          </a:p>
          <a:p>
            <a:pPr marL="804862" lvl="1" indent="-457200">
              <a:buFont typeface="+mj-lt"/>
              <a:buAutoNum type="arabicPeriod"/>
            </a:pPr>
            <a:r>
              <a:rPr lang="en-US" sz="1800" dirty="0"/>
              <a:t>Introduction to Microsoft Flow</a:t>
            </a:r>
          </a:p>
          <a:p>
            <a:pPr marL="804862" lvl="1" indent="-457200">
              <a:buFont typeface="+mj-lt"/>
              <a:buAutoNum type="arabicPeriod"/>
            </a:pPr>
            <a:r>
              <a:rPr lang="en-US" sz="1800" dirty="0"/>
              <a:t>Designing Flows to Automate an Approval Process</a:t>
            </a:r>
          </a:p>
          <a:p>
            <a:pPr marL="804862" lvl="1" indent="-457200">
              <a:buFont typeface="+mj-lt"/>
              <a:buAutoNum type="arabicPeriod"/>
            </a:pPr>
            <a:r>
              <a:rPr lang="en-US" sz="1800" dirty="0"/>
              <a:t>Building PowerApps and Flows for Power BI</a:t>
            </a:r>
          </a:p>
          <a:p>
            <a:pPr marL="804862" lvl="1" indent="-457200">
              <a:buFont typeface="+mj-lt"/>
              <a:buAutoNum type="arabicPeriod"/>
            </a:pPr>
            <a:r>
              <a:rPr lang="en-US" sz="1800" dirty="0"/>
              <a:t>Working with the Common Data Service for Apps</a:t>
            </a:r>
          </a:p>
          <a:p>
            <a:pPr marL="804862" lvl="1" indent="-457200">
              <a:buFont typeface="+mj-lt"/>
              <a:buAutoNum type="arabicPeriod"/>
            </a:pPr>
            <a:r>
              <a:rPr lang="en-US" sz="1800" dirty="0"/>
              <a:t>Managing Application Lifecycle with PowerApps and Flow</a:t>
            </a:r>
          </a:p>
          <a:p>
            <a:pPr marL="804862" lvl="1" indent="-457200">
              <a:buFont typeface="+mj-lt"/>
              <a:buAutoNum type="arabicPeriod"/>
            </a:pPr>
            <a:endParaRPr lang="en-US" sz="1800" dirty="0"/>
          </a:p>
          <a:p>
            <a:pPr marL="469900" indent="-457200"/>
            <a:r>
              <a:rPr lang="en-US" sz="2000" dirty="0"/>
              <a:t>More info</a:t>
            </a:r>
          </a:p>
          <a:p>
            <a:pPr marL="804862" lvl="1" indent="-457200"/>
            <a:r>
              <a:rPr lang="en-US" sz="1800" dirty="0">
                <a:hlinkClick r:id="rId2"/>
              </a:rPr>
              <a:t>https://www.criticalpathtraining.com</a:t>
            </a:r>
            <a:endParaRPr lang="en-US" sz="1800" dirty="0"/>
          </a:p>
          <a:p>
            <a:pPr marL="804862" lvl="1" indent="-457200"/>
            <a:r>
              <a:rPr lang="en-US" sz="1800" dirty="0">
                <a:hlinkClick r:id="rId3"/>
              </a:rPr>
              <a:t>info@criticalpathtraining.com</a:t>
            </a:r>
            <a:r>
              <a:rPr lang="en-US" sz="1800" dirty="0"/>
              <a:t> </a:t>
            </a:r>
          </a:p>
          <a:p>
            <a:pPr marL="804862" lvl="1" indent="-457200">
              <a:buFont typeface="+mj-lt"/>
              <a:buAutoNum type="arabicPeriod"/>
            </a:pPr>
            <a:endParaRPr lang="en-US" sz="1800" dirty="0"/>
          </a:p>
          <a:p>
            <a:pPr marL="469900" indent="-457200">
              <a:buFont typeface="+mj-lt"/>
              <a:buAutoNum type="arabicPeriod"/>
            </a:pPr>
            <a:endParaRPr lang="en-US" sz="2000" dirty="0"/>
          </a:p>
        </p:txBody>
      </p:sp>
      <p:pic>
        <p:nvPicPr>
          <p:cNvPr id="4" name="Picture 3">
            <a:extLst>
              <a:ext uri="{FF2B5EF4-FFF2-40B4-BE49-F238E27FC236}">
                <a16:creationId xmlns:a16="http://schemas.microsoft.com/office/drawing/2014/main" id="{1E438CA3-2C64-48A5-B136-13D3E90A6BEB}"/>
              </a:ext>
            </a:extLst>
          </p:cNvPr>
          <p:cNvPicPr>
            <a:picLocks noChangeAspect="1"/>
          </p:cNvPicPr>
          <p:nvPr/>
        </p:nvPicPr>
        <p:blipFill>
          <a:blip r:embed="rId4"/>
          <a:stretch>
            <a:fillRect/>
          </a:stretch>
        </p:blipFill>
        <p:spPr>
          <a:xfrm>
            <a:off x="5181600" y="5105400"/>
            <a:ext cx="3083109" cy="938981"/>
          </a:xfrm>
          <a:prstGeom prst="rect">
            <a:avLst/>
          </a:prstGeom>
          <a:ln>
            <a:solidFill>
              <a:schemeClr val="tx1">
                <a:lumMod val="50000"/>
                <a:lumOff val="50000"/>
              </a:schemeClr>
            </a:solidFill>
          </a:ln>
        </p:spPr>
      </p:pic>
    </p:spTree>
    <p:extLst>
      <p:ext uri="{BB962C8B-B14F-4D97-AF65-F5344CB8AC3E}">
        <p14:creationId xmlns:p14="http://schemas.microsoft.com/office/powerpoint/2010/main" val="463661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ü"/>
            </a:pPr>
            <a:r>
              <a:rPr lang="en-US" dirty="0"/>
              <a:t>Creating a Simple Custom Connector</a:t>
            </a:r>
          </a:p>
          <a:p>
            <a:pPr>
              <a:buFont typeface="Wingdings" panose="05000000000000000000" pitchFamily="2" charset="2"/>
              <a:buChar char="ü"/>
            </a:pPr>
            <a:r>
              <a:rPr lang="en-US" dirty="0"/>
              <a:t>Authentication with Custom Connectors</a:t>
            </a:r>
          </a:p>
        </p:txBody>
      </p:sp>
    </p:spTree>
    <p:extLst>
      <p:ext uri="{BB962C8B-B14F-4D97-AF65-F5344CB8AC3E}">
        <p14:creationId xmlns:p14="http://schemas.microsoft.com/office/powerpoint/2010/main" val="93662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Introduction to Custom Connectors</a:t>
            </a:r>
          </a:p>
          <a:p>
            <a:r>
              <a:rPr lang="en-US" dirty="0"/>
              <a:t>Creating a Simple Custom Connector</a:t>
            </a:r>
          </a:p>
          <a:p>
            <a:r>
              <a:rPr lang="en-US" dirty="0"/>
              <a:t>Authentication with Custom Connectors</a:t>
            </a:r>
          </a:p>
          <a:p>
            <a:endParaRPr lang="en-US" dirty="0"/>
          </a:p>
        </p:txBody>
      </p:sp>
    </p:spTree>
    <p:extLst>
      <p:ext uri="{BB962C8B-B14F-4D97-AF65-F5344CB8AC3E}">
        <p14:creationId xmlns:p14="http://schemas.microsoft.com/office/powerpoint/2010/main" val="194717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CCAC-6BEA-47F5-ADA2-98AB30BD9BEF}"/>
              </a:ext>
            </a:extLst>
          </p:cNvPr>
          <p:cNvSpPr>
            <a:spLocks noGrp="1"/>
          </p:cNvSpPr>
          <p:nvPr>
            <p:ph type="title"/>
          </p:nvPr>
        </p:nvSpPr>
        <p:spPr/>
        <p:txBody>
          <a:bodyPr/>
          <a:lstStyle/>
          <a:p>
            <a:r>
              <a:rPr lang="en-US" dirty="0"/>
              <a:t>What is the Business Application Platform?</a:t>
            </a:r>
          </a:p>
        </p:txBody>
      </p:sp>
      <p:pic>
        <p:nvPicPr>
          <p:cNvPr id="7" name="Picture 6">
            <a:extLst>
              <a:ext uri="{FF2B5EF4-FFF2-40B4-BE49-F238E27FC236}">
                <a16:creationId xmlns:a16="http://schemas.microsoft.com/office/drawing/2014/main" id="{148B8180-6CA9-4578-93F6-E72939FEDD7F}"/>
              </a:ext>
            </a:extLst>
          </p:cNvPr>
          <p:cNvPicPr>
            <a:picLocks noChangeAspect="1"/>
          </p:cNvPicPr>
          <p:nvPr/>
        </p:nvPicPr>
        <p:blipFill>
          <a:blip r:embed="rId3"/>
          <a:stretch>
            <a:fillRect/>
          </a:stretch>
        </p:blipFill>
        <p:spPr>
          <a:xfrm>
            <a:off x="876300" y="1295400"/>
            <a:ext cx="7162800" cy="5027057"/>
          </a:xfrm>
          <a:prstGeom prst="rect">
            <a:avLst/>
          </a:prstGeom>
        </p:spPr>
      </p:pic>
    </p:spTree>
    <p:extLst>
      <p:ext uri="{BB962C8B-B14F-4D97-AF65-F5344CB8AC3E}">
        <p14:creationId xmlns:p14="http://schemas.microsoft.com/office/powerpoint/2010/main" val="178955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84A1-F2AC-4114-8286-2D2DDC240911}"/>
              </a:ext>
            </a:extLst>
          </p:cNvPr>
          <p:cNvSpPr>
            <a:spLocks noGrp="1"/>
          </p:cNvSpPr>
          <p:nvPr>
            <p:ph type="title"/>
          </p:nvPr>
        </p:nvSpPr>
        <p:spPr/>
        <p:txBody>
          <a:bodyPr/>
          <a:lstStyle/>
          <a:p>
            <a:r>
              <a:rPr lang="en-US"/>
              <a:t>What is PowerApps?</a:t>
            </a:r>
            <a:endParaRPr lang="en-US" dirty="0"/>
          </a:p>
        </p:txBody>
      </p:sp>
      <p:pic>
        <p:nvPicPr>
          <p:cNvPr id="1026" name="Picture 2" descr="5a71d09a34e7a">
            <a:extLst>
              <a:ext uri="{FF2B5EF4-FFF2-40B4-BE49-F238E27FC236}">
                <a16:creationId xmlns:a16="http://schemas.microsoft.com/office/drawing/2014/main" id="{9325372B-281D-4466-AC0C-21A051267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27" b="5794"/>
          <a:stretch/>
        </p:blipFill>
        <p:spPr bwMode="auto">
          <a:xfrm>
            <a:off x="1455662" y="1143000"/>
            <a:ext cx="6004075" cy="5562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6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5858-4EFD-4129-B26E-8FF488BBD87D}"/>
              </a:ext>
            </a:extLst>
          </p:cNvPr>
          <p:cNvSpPr>
            <a:spLocks noGrp="1"/>
          </p:cNvSpPr>
          <p:nvPr>
            <p:ph type="title"/>
          </p:nvPr>
        </p:nvSpPr>
        <p:spPr/>
        <p:txBody>
          <a:bodyPr/>
          <a:lstStyle/>
          <a:p>
            <a:r>
              <a:rPr lang="en-US"/>
              <a:t>PowerApps Admin Center &amp; Environments</a:t>
            </a:r>
            <a:endParaRPr lang="en-US" dirty="0"/>
          </a:p>
        </p:txBody>
      </p:sp>
      <p:sp>
        <p:nvSpPr>
          <p:cNvPr id="4" name="Content Placeholder 3">
            <a:extLst>
              <a:ext uri="{FF2B5EF4-FFF2-40B4-BE49-F238E27FC236}">
                <a16:creationId xmlns:a16="http://schemas.microsoft.com/office/drawing/2014/main" id="{2E383308-6784-496C-ADE6-04138446C421}"/>
              </a:ext>
            </a:extLst>
          </p:cNvPr>
          <p:cNvSpPr>
            <a:spLocks noGrp="1"/>
          </p:cNvSpPr>
          <p:nvPr>
            <p:ph idx="1"/>
          </p:nvPr>
        </p:nvSpPr>
        <p:spPr/>
        <p:txBody>
          <a:bodyPr>
            <a:normAutofit/>
          </a:bodyPr>
          <a:lstStyle/>
          <a:p>
            <a:pPr>
              <a:spcBef>
                <a:spcPts val="200"/>
              </a:spcBef>
            </a:pPr>
            <a:r>
              <a:rPr lang="en-US" sz="2400" dirty="0"/>
              <a:t>PowerApps architecture based on environments</a:t>
            </a:r>
          </a:p>
          <a:p>
            <a:pPr lvl="1">
              <a:spcBef>
                <a:spcPts val="200"/>
              </a:spcBef>
              <a:spcAft>
                <a:spcPts val="200"/>
              </a:spcAft>
            </a:pPr>
            <a:r>
              <a:rPr lang="en-US" sz="2000" dirty="0"/>
              <a:t>Environment provides context for creating apps and flows</a:t>
            </a:r>
          </a:p>
          <a:p>
            <a:pPr lvl="1">
              <a:spcBef>
                <a:spcPts val="200"/>
              </a:spcBef>
              <a:spcAft>
                <a:spcPts val="200"/>
              </a:spcAft>
            </a:pPr>
            <a:r>
              <a:rPr lang="en-US" sz="2000" dirty="0"/>
              <a:t>Every tenant is automatically created with default environment</a:t>
            </a:r>
          </a:p>
          <a:p>
            <a:pPr lvl="1">
              <a:spcBef>
                <a:spcPts val="200"/>
              </a:spcBef>
              <a:spcAft>
                <a:spcPts val="200"/>
              </a:spcAft>
            </a:pPr>
            <a:r>
              <a:rPr lang="en-US" sz="2000" dirty="0"/>
              <a:t>Organization can create multiple environments for dev &amp; staging</a:t>
            </a:r>
          </a:p>
          <a:p>
            <a:pPr lvl="1">
              <a:spcBef>
                <a:spcPts val="200"/>
              </a:spcBef>
              <a:spcAft>
                <a:spcPts val="200"/>
              </a:spcAft>
            </a:pPr>
            <a:r>
              <a:rPr lang="en-US" sz="2000" dirty="0"/>
              <a:t>PowerApps Plan 2 license required to manage environments</a:t>
            </a:r>
          </a:p>
        </p:txBody>
      </p:sp>
      <p:pic>
        <p:nvPicPr>
          <p:cNvPr id="3" name="Picture 2">
            <a:extLst>
              <a:ext uri="{FF2B5EF4-FFF2-40B4-BE49-F238E27FC236}">
                <a16:creationId xmlns:a16="http://schemas.microsoft.com/office/drawing/2014/main" id="{451011A2-F128-4CB8-B093-3C5E662E6296}"/>
              </a:ext>
            </a:extLst>
          </p:cNvPr>
          <p:cNvPicPr>
            <a:picLocks noChangeAspect="1"/>
          </p:cNvPicPr>
          <p:nvPr/>
        </p:nvPicPr>
        <p:blipFill>
          <a:blip r:embed="rId3"/>
          <a:stretch>
            <a:fillRect/>
          </a:stretch>
        </p:blipFill>
        <p:spPr>
          <a:xfrm>
            <a:off x="988561" y="3429000"/>
            <a:ext cx="7469639" cy="3220507"/>
          </a:xfrm>
          <a:prstGeom prst="rect">
            <a:avLst/>
          </a:prstGeom>
          <a:ln>
            <a:solidFill>
              <a:schemeClr val="tx1">
                <a:lumMod val="65000"/>
                <a:lumOff val="35000"/>
              </a:schemeClr>
            </a:solidFill>
          </a:ln>
        </p:spPr>
      </p:pic>
    </p:spTree>
    <p:extLst>
      <p:ext uri="{BB962C8B-B14F-4D97-AF65-F5344CB8AC3E}">
        <p14:creationId xmlns:p14="http://schemas.microsoft.com/office/powerpoint/2010/main" val="220496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Connectors &amp; Connections</a:t>
            </a:r>
          </a:p>
        </p:txBody>
      </p:sp>
      <p:sp>
        <p:nvSpPr>
          <p:cNvPr id="4" name="Content Placeholder 3"/>
          <p:cNvSpPr>
            <a:spLocks noGrp="1"/>
          </p:cNvSpPr>
          <p:nvPr>
            <p:ph idx="1"/>
          </p:nvPr>
        </p:nvSpPr>
        <p:spPr>
          <a:xfrm>
            <a:off x="379520" y="1447800"/>
            <a:ext cx="8382000" cy="5181600"/>
          </a:xfrm>
        </p:spPr>
        <p:txBody>
          <a:bodyPr>
            <a:normAutofit/>
          </a:bodyPr>
          <a:lstStyle/>
          <a:p>
            <a:r>
              <a:rPr lang="en-US" sz="2400" dirty="0"/>
              <a:t>What is a Connector?</a:t>
            </a:r>
          </a:p>
          <a:p>
            <a:pPr lvl="1"/>
            <a:r>
              <a:rPr lang="en-US" sz="2000" dirty="0"/>
              <a:t>API wrapper that PowerApps uses to interact with datasource</a:t>
            </a:r>
            <a:br>
              <a:rPr lang="en-US" sz="2000" dirty="0"/>
            </a:br>
            <a:endParaRPr lang="en-US" sz="200" dirty="0"/>
          </a:p>
          <a:p>
            <a:r>
              <a:rPr lang="en-US" sz="2400" dirty="0"/>
              <a:t>What is a Connection?</a:t>
            </a:r>
          </a:p>
          <a:p>
            <a:pPr lvl="1"/>
            <a:r>
              <a:rPr lang="en-US" sz="2000" dirty="0"/>
              <a:t>Configuration created to connect to a specific datasource</a:t>
            </a:r>
          </a:p>
          <a:p>
            <a:pPr lvl="1"/>
            <a:r>
              <a:rPr lang="en-US" sz="2000" dirty="0"/>
              <a:t>Each connection is created using a specific connector</a:t>
            </a:r>
          </a:p>
          <a:p>
            <a:pPr lvl="1"/>
            <a:r>
              <a:rPr lang="en-US" sz="2000" dirty="0"/>
              <a:t>Connection also caches login credentials and granted permissions</a:t>
            </a:r>
          </a:p>
          <a:p>
            <a:pPr lvl="1"/>
            <a:r>
              <a:rPr lang="en-US" sz="2000" dirty="0"/>
              <a:t>Connections can be shared across users</a:t>
            </a:r>
          </a:p>
        </p:txBody>
      </p:sp>
      <p:pic>
        <p:nvPicPr>
          <p:cNvPr id="6" name="Picture 5">
            <a:extLst>
              <a:ext uri="{FF2B5EF4-FFF2-40B4-BE49-F238E27FC236}">
                <a16:creationId xmlns:a16="http://schemas.microsoft.com/office/drawing/2014/main" id="{5F63808D-C6E4-4A83-9B6A-D005A75D4FC0}"/>
              </a:ext>
            </a:extLst>
          </p:cNvPr>
          <p:cNvPicPr>
            <a:picLocks noChangeAspect="1"/>
          </p:cNvPicPr>
          <p:nvPr/>
        </p:nvPicPr>
        <p:blipFill>
          <a:blip r:embed="rId3"/>
          <a:stretch>
            <a:fillRect/>
          </a:stretch>
        </p:blipFill>
        <p:spPr>
          <a:xfrm>
            <a:off x="915250" y="4446802"/>
            <a:ext cx="2437550" cy="210639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C2D83D1-FF82-48A9-A51A-B1BCD15BEC33}"/>
              </a:ext>
            </a:extLst>
          </p:cNvPr>
          <p:cNvPicPr>
            <a:picLocks noChangeAspect="1"/>
          </p:cNvPicPr>
          <p:nvPr/>
        </p:nvPicPr>
        <p:blipFill>
          <a:blip r:embed="rId4"/>
          <a:stretch>
            <a:fillRect/>
          </a:stretch>
        </p:blipFill>
        <p:spPr>
          <a:xfrm>
            <a:off x="3733800" y="4446802"/>
            <a:ext cx="4572000" cy="2106398"/>
          </a:xfrm>
          <a:prstGeom prst="rect">
            <a:avLst/>
          </a:prstGeom>
          <a:ln>
            <a:solidFill>
              <a:schemeClr val="tx1">
                <a:lumMod val="65000"/>
                <a:lumOff val="35000"/>
              </a:schemeClr>
            </a:solidFill>
          </a:ln>
        </p:spPr>
      </p:pic>
    </p:spTree>
    <p:extLst>
      <p:ext uri="{BB962C8B-B14F-4D97-AF65-F5344CB8AC3E}">
        <p14:creationId xmlns:p14="http://schemas.microsoft.com/office/powerpoint/2010/main" val="31579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F173-10FD-44F9-B94C-C869A3D06EAD}"/>
              </a:ext>
            </a:extLst>
          </p:cNvPr>
          <p:cNvSpPr>
            <a:spLocks noGrp="1"/>
          </p:cNvSpPr>
          <p:nvPr>
            <p:ph type="title"/>
          </p:nvPr>
        </p:nvSpPr>
        <p:spPr/>
        <p:txBody>
          <a:bodyPr/>
          <a:lstStyle/>
          <a:p>
            <a:r>
              <a:rPr lang="en-US" dirty="0"/>
              <a:t>Data Binding with Galleries and Forms</a:t>
            </a:r>
          </a:p>
        </p:txBody>
      </p:sp>
      <p:sp>
        <p:nvSpPr>
          <p:cNvPr id="3" name="Content Placeholder 2">
            <a:extLst>
              <a:ext uri="{FF2B5EF4-FFF2-40B4-BE49-F238E27FC236}">
                <a16:creationId xmlns:a16="http://schemas.microsoft.com/office/drawing/2014/main" id="{F582973A-FA1A-4280-A5CE-7EFC22FC1DFC}"/>
              </a:ext>
            </a:extLst>
          </p:cNvPr>
          <p:cNvSpPr>
            <a:spLocks noGrp="1"/>
          </p:cNvSpPr>
          <p:nvPr>
            <p:ph idx="1"/>
          </p:nvPr>
        </p:nvSpPr>
        <p:spPr>
          <a:xfrm>
            <a:off x="381000" y="1295400"/>
            <a:ext cx="8382000" cy="5181600"/>
          </a:xfrm>
        </p:spPr>
        <p:txBody>
          <a:bodyPr/>
          <a:lstStyle/>
          <a:p>
            <a:r>
              <a:rPr lang="en-US" dirty="0"/>
              <a:t>Table binding</a:t>
            </a:r>
          </a:p>
          <a:p>
            <a:pPr lvl="1"/>
            <a:r>
              <a:rPr lang="en-US" dirty="0"/>
              <a:t>Gallery control</a:t>
            </a:r>
          </a:p>
          <a:p>
            <a:pPr lvl="1"/>
            <a:r>
              <a:rPr lang="en-US" dirty="0" err="1"/>
              <a:t>DataTable</a:t>
            </a:r>
            <a:r>
              <a:rPr lang="en-US" dirty="0"/>
              <a:t> control</a:t>
            </a:r>
          </a:p>
          <a:p>
            <a:pPr lvl="1"/>
            <a:endParaRPr lang="en-US" dirty="0"/>
          </a:p>
          <a:p>
            <a:pPr lvl="1"/>
            <a:endParaRPr lang="en-US" dirty="0"/>
          </a:p>
          <a:p>
            <a:pPr lvl="1"/>
            <a:endParaRPr lang="en-US" dirty="0"/>
          </a:p>
          <a:p>
            <a:r>
              <a:rPr lang="en-US" dirty="0"/>
              <a:t>Single-record binding</a:t>
            </a:r>
          </a:p>
          <a:p>
            <a:pPr lvl="1"/>
            <a:r>
              <a:rPr lang="en-US" dirty="0"/>
              <a:t>Display form control</a:t>
            </a:r>
          </a:p>
          <a:p>
            <a:pPr lvl="1"/>
            <a:r>
              <a:rPr lang="en-US" dirty="0"/>
              <a:t>Edit form control</a:t>
            </a:r>
          </a:p>
        </p:txBody>
      </p:sp>
      <p:pic>
        <p:nvPicPr>
          <p:cNvPr id="4" name="Picture 3">
            <a:extLst>
              <a:ext uri="{FF2B5EF4-FFF2-40B4-BE49-F238E27FC236}">
                <a16:creationId xmlns:a16="http://schemas.microsoft.com/office/drawing/2014/main" id="{BF42C1FA-8D6C-413C-BE15-011B18FE8BB1}"/>
              </a:ext>
            </a:extLst>
          </p:cNvPr>
          <p:cNvPicPr/>
          <p:nvPr/>
        </p:nvPicPr>
        <p:blipFill rotWithShape="1">
          <a:blip r:embed="rId3" cstate="print">
            <a:extLst>
              <a:ext uri="{28A0092B-C50C-407E-A947-70E740481C1C}">
                <a14:useLocalDpi xmlns:a14="http://schemas.microsoft.com/office/drawing/2010/main" val="0"/>
              </a:ext>
            </a:extLst>
          </a:blip>
          <a:srcRect l="25911" t="8897" r="27364" b="16955"/>
          <a:stretch/>
        </p:blipFill>
        <p:spPr bwMode="auto">
          <a:xfrm>
            <a:off x="4790454" y="1318973"/>
            <a:ext cx="2289559" cy="2341604"/>
          </a:xfrm>
          <a:prstGeom prst="rect">
            <a:avLst/>
          </a:prstGeom>
          <a:noFill/>
          <a:ln>
            <a:solidFill>
              <a:schemeClr val="tx1"/>
            </a:solidFill>
          </a:ln>
        </p:spPr>
      </p:pic>
      <p:pic>
        <p:nvPicPr>
          <p:cNvPr id="5" name="Picture 4">
            <a:extLst>
              <a:ext uri="{FF2B5EF4-FFF2-40B4-BE49-F238E27FC236}">
                <a16:creationId xmlns:a16="http://schemas.microsoft.com/office/drawing/2014/main" id="{09E1956F-E38A-432C-BBC6-34ABE205F58D}"/>
              </a:ext>
            </a:extLst>
          </p:cNvPr>
          <p:cNvPicPr/>
          <p:nvPr/>
        </p:nvPicPr>
        <p:blipFill rotWithShape="1">
          <a:blip r:embed="rId4" cstate="print">
            <a:extLst>
              <a:ext uri="{28A0092B-C50C-407E-A947-70E740481C1C}">
                <a14:useLocalDpi xmlns:a14="http://schemas.microsoft.com/office/drawing/2010/main" val="0"/>
              </a:ext>
            </a:extLst>
          </a:blip>
          <a:srcRect l="2130" t="2249" r="12628" b="1"/>
          <a:stretch/>
        </p:blipFill>
        <p:spPr bwMode="auto">
          <a:xfrm>
            <a:off x="4790454" y="4018004"/>
            <a:ext cx="2375905" cy="232862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53656076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CPT_Wave15</Template>
  <TotalTime>12376</TotalTime>
  <Words>2453</Words>
  <Application>Microsoft Office PowerPoint</Application>
  <PresentationFormat>On-screen Show (4:3)</PresentationFormat>
  <Paragraphs>151</Paragraphs>
  <Slides>35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Lucida Console</vt:lpstr>
      <vt:lpstr>Wingdings</vt:lpstr>
      <vt:lpstr>CPT_Wave15</vt:lpstr>
      <vt:lpstr>Extend PowerApps and Flow using Custom Connectors</vt:lpstr>
      <vt:lpstr>GitHub Repo</vt:lpstr>
      <vt:lpstr>Deep Dive into PowerApps and Flow</vt:lpstr>
      <vt:lpstr>Agenda</vt:lpstr>
      <vt:lpstr>What is the Business Application Platform?</vt:lpstr>
      <vt:lpstr>What is PowerApps?</vt:lpstr>
      <vt:lpstr>PowerApps Admin Center &amp; Environments</vt:lpstr>
      <vt:lpstr>Understanding Connectors &amp; Connections</vt:lpstr>
      <vt:lpstr>Data Binding with Galleries and Forms</vt:lpstr>
      <vt:lpstr>Working with the Data Pane</vt:lpstr>
      <vt:lpstr>Standard Connectors vs Custom Connectors</vt:lpstr>
      <vt:lpstr>Inspecting the Custom Connectors within a PowerApps Environment</vt:lpstr>
      <vt:lpstr>Agenda</vt:lpstr>
      <vt:lpstr>Creating a New Custom Connector</vt:lpstr>
      <vt:lpstr>Defining Requests</vt:lpstr>
      <vt:lpstr>Defining the Response</vt:lpstr>
      <vt:lpstr>Agenda</vt:lpstr>
      <vt:lpstr>Creating an Azure AD Application</vt:lpstr>
      <vt:lpstr>Application ID (aka Client ID)</vt:lpstr>
      <vt:lpstr>Configuring Permissions</vt:lpstr>
      <vt:lpstr>Select the Power BI Service for the API</vt:lpstr>
      <vt:lpstr>Select the Required Permissions</vt:lpstr>
      <vt:lpstr>Granting Permissions in Azure AD Portal</vt:lpstr>
      <vt:lpstr>Generating a Key Secret</vt:lpstr>
      <vt:lpstr>Data Required to Create Custom Connector</vt:lpstr>
      <vt:lpstr>Creating the New Custom Connector</vt:lpstr>
      <vt:lpstr>Configuring the Client Id and Client Secret</vt:lpstr>
      <vt:lpstr>What About the Redirect URL?</vt:lpstr>
      <vt:lpstr>Adding the Redirect URL back in Azure AD</vt:lpstr>
      <vt:lpstr>GetDatasets</vt:lpstr>
      <vt:lpstr>RefreshDataset</vt:lpstr>
      <vt:lpstr>Creating a New Connection</vt:lpstr>
      <vt:lpstr>Importing Apps that use Custom Connections</vt:lpstr>
      <vt:lpstr>Deep Dive into PowerApps and Flow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PowerApps Studio</dc:title>
  <dc:creator>Ted Pattison</dc:creator>
  <cp:lastModifiedBy>Ted Pattison</cp:lastModifiedBy>
  <cp:revision>492</cp:revision>
  <dcterms:created xsi:type="dcterms:W3CDTF">2012-04-13T19:17:02Z</dcterms:created>
  <dcterms:modified xsi:type="dcterms:W3CDTF">2018-09-27T15:57:30Z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