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6"/>
  </p:notesMasterIdLst>
  <p:handoutMasterIdLst>
    <p:handoutMasterId r:id="rId57"/>
  </p:handoutMasterIdLst>
  <p:sldIdLst>
    <p:sldId id="279" r:id="rId6"/>
    <p:sldId id="1906" r:id="rId7"/>
    <p:sldId id="1916" r:id="rId8"/>
    <p:sldId id="278" r:id="rId9"/>
    <p:sldId id="1790" r:id="rId10"/>
    <p:sldId id="282" r:id="rId11"/>
    <p:sldId id="1861" r:id="rId12"/>
    <p:sldId id="1792" r:id="rId13"/>
    <p:sldId id="1793" r:id="rId14"/>
    <p:sldId id="1842" r:id="rId15"/>
    <p:sldId id="1911" r:id="rId16"/>
    <p:sldId id="351" r:id="rId17"/>
    <p:sldId id="352" r:id="rId18"/>
    <p:sldId id="354" r:id="rId19"/>
    <p:sldId id="353" r:id="rId20"/>
    <p:sldId id="1856" r:id="rId21"/>
    <p:sldId id="362" r:id="rId22"/>
    <p:sldId id="1862" r:id="rId23"/>
    <p:sldId id="1865" r:id="rId24"/>
    <p:sldId id="1866" r:id="rId25"/>
    <p:sldId id="1880" r:id="rId26"/>
    <p:sldId id="1879" r:id="rId27"/>
    <p:sldId id="1912" r:id="rId28"/>
    <p:sldId id="281" r:id="rId29"/>
    <p:sldId id="307" r:id="rId30"/>
    <p:sldId id="1915" r:id="rId31"/>
    <p:sldId id="1870" r:id="rId32"/>
    <p:sldId id="1872" r:id="rId33"/>
    <p:sldId id="1891" r:id="rId34"/>
    <p:sldId id="1892" r:id="rId35"/>
    <p:sldId id="1874" r:id="rId36"/>
    <p:sldId id="1876" r:id="rId37"/>
    <p:sldId id="1827" r:id="rId38"/>
    <p:sldId id="1898" r:id="rId39"/>
    <p:sldId id="1828" r:id="rId40"/>
    <p:sldId id="1899" r:id="rId41"/>
    <p:sldId id="1900" r:id="rId42"/>
    <p:sldId id="1913" r:id="rId43"/>
    <p:sldId id="1831" r:id="rId44"/>
    <p:sldId id="1832" r:id="rId45"/>
    <p:sldId id="1838" r:id="rId46"/>
    <p:sldId id="330" r:id="rId47"/>
    <p:sldId id="331" r:id="rId48"/>
    <p:sldId id="324" r:id="rId49"/>
    <p:sldId id="325" r:id="rId50"/>
    <p:sldId id="326" r:id="rId51"/>
    <p:sldId id="1908" r:id="rId52"/>
    <p:sldId id="1907" r:id="rId53"/>
    <p:sldId id="1909" r:id="rId54"/>
    <p:sldId id="1914"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3F77C2-0276-4AA7-A2DD-C9C479789123}">
          <p14:sldIdLst>
            <p14:sldId id="279"/>
            <p14:sldId id="1906"/>
            <p14:sldId id="1916"/>
            <p14:sldId id="278"/>
            <p14:sldId id="1790"/>
            <p14:sldId id="282"/>
            <p14:sldId id="1861"/>
            <p14:sldId id="1792"/>
            <p14:sldId id="1793"/>
            <p14:sldId id="1842"/>
            <p14:sldId id="1911"/>
            <p14:sldId id="351"/>
            <p14:sldId id="352"/>
            <p14:sldId id="354"/>
            <p14:sldId id="353"/>
            <p14:sldId id="1856"/>
            <p14:sldId id="362"/>
            <p14:sldId id="1862"/>
            <p14:sldId id="1865"/>
            <p14:sldId id="1866"/>
            <p14:sldId id="1880"/>
            <p14:sldId id="1879"/>
            <p14:sldId id="1912"/>
            <p14:sldId id="281"/>
            <p14:sldId id="307"/>
            <p14:sldId id="1915"/>
            <p14:sldId id="1870"/>
            <p14:sldId id="1872"/>
            <p14:sldId id="1891"/>
            <p14:sldId id="1892"/>
            <p14:sldId id="1874"/>
            <p14:sldId id="1876"/>
            <p14:sldId id="1827"/>
            <p14:sldId id="1898"/>
            <p14:sldId id="1828"/>
            <p14:sldId id="1899"/>
            <p14:sldId id="1900"/>
            <p14:sldId id="1913"/>
            <p14:sldId id="1831"/>
            <p14:sldId id="1832"/>
            <p14:sldId id="1838"/>
            <p14:sldId id="330"/>
            <p14:sldId id="331"/>
            <p14:sldId id="324"/>
            <p14:sldId id="325"/>
            <p14:sldId id="326"/>
            <p14:sldId id="1908"/>
            <p14:sldId id="1907"/>
            <p14:sldId id="1909"/>
            <p14:sldId id="19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0AA"/>
    <a:srgbClr val="278EB3"/>
    <a:srgbClr val="175469"/>
    <a:srgbClr val="580058"/>
    <a:srgbClr val="461E64"/>
    <a:srgbClr val="FF0000"/>
    <a:srgbClr val="FFFFCC"/>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741" autoAdjust="0"/>
    <p:restoredTop sz="95274" autoAdjust="0"/>
  </p:normalViewPr>
  <p:slideViewPr>
    <p:cSldViewPr>
      <p:cViewPr varScale="1">
        <p:scale>
          <a:sx n="86" d="100"/>
          <a:sy n="86" d="100"/>
        </p:scale>
        <p:origin x="1440" y="72"/>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1585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essential concepts and fundamental architecture involved with Power BI embedding. Students will learn about the types of Power BI resources that can be embedded on a custom web page. The module explains the differences between first-party embedding with the user-owns-data model versus third-party embedding with the app-owns-data model. Students will learn about creating dedicated capacities with Power BI Premium in Office 365 and with the Power BI Embedded Service in Microsoft Azure. The module concludes with a discussion of how to set up a development environment for Power BI embedding by creating an Office 365 trial tenant and installing the required developer software.</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315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23587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group workspaces which make it possible to achieve team-based authoring and staged deployment of custom solutions. The course will go into greater detail on working with group workspaces later in module 7 when discussing how to deploy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4010780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21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6357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9886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029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3489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solidFill>
          <a:schemeClr val="tx1"/>
        </a:solidFill>
        <a:effectLst/>
      </p:bgPr>
    </p:bg>
    <p:spTree>
      <p:nvGrpSpPr>
        <p:cNvPr id="1" name=""/>
        <p:cNvGrpSpPr/>
        <p:nvPr/>
      </p:nvGrpSpPr>
      <p:grpSpPr>
        <a:xfrm>
          <a:off x="0" y="0"/>
          <a:ext cx="0" cy="0"/>
          <a:chOff x="0" y="0"/>
          <a:chExt cx="0" cy="0"/>
        </a:xfrm>
      </p:grpSpPr>
      <p:pic>
        <p:nvPicPr>
          <p:cNvPr id="13" name="Picture Placeholder 6">
            <a:extLst>
              <a:ext uri="{FF2B5EF4-FFF2-40B4-BE49-F238E27FC236}">
                <a16:creationId xmlns:a16="http://schemas.microsoft.com/office/drawing/2014/main" id="{B7BE0764-3B93-4361-B3F0-101F1CF2EADD}"/>
              </a:ext>
            </a:extLst>
          </p:cNvPr>
          <p:cNvPicPr>
            <a:picLocks noChangeAspect="1"/>
          </p:cNvPicPr>
          <p:nvPr userDrawn="1"/>
        </p:nvPicPr>
        <p:blipFill>
          <a:blip r:embed="rId2"/>
          <a:srcRect t="11846" b="11846"/>
          <a:stretch>
            <a:fillRect/>
          </a:stretch>
        </p:blipFill>
        <p:spPr>
          <a:xfrm>
            <a:off x="14053" y="0"/>
            <a:ext cx="9135809" cy="5647592"/>
          </a:xfrm>
          <a:prstGeom prst="rect">
            <a:avLst/>
          </a:prstGeom>
          <a:ln>
            <a:noFill/>
          </a:ln>
        </p:spPr>
      </p:pic>
      <p:sp>
        <p:nvSpPr>
          <p:cNvPr id="10" name="Rounded Rectangle 9"/>
          <p:cNvSpPr/>
          <p:nvPr userDrawn="1"/>
        </p:nvSpPr>
        <p:spPr bwMode="invGray">
          <a:xfrm>
            <a:off x="123092" y="5943600"/>
            <a:ext cx="8897815" cy="77113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311093" y="6054564"/>
            <a:ext cx="8521815" cy="569319"/>
          </a:xfrm>
        </p:spPr>
        <p:txBody>
          <a:bodyPr/>
          <a:lstStyle>
            <a:lvl1pPr algn="ctr">
              <a:defRPr sz="2000" b="1">
                <a:solidFill>
                  <a:schemeClr val="tx1"/>
                </a:solidFill>
                <a:latin typeface="+mn-lt"/>
              </a:defRPr>
            </a:lvl1pPr>
          </a:lstStyle>
          <a:p>
            <a:r>
              <a:rPr lang="en-US" dirty="0"/>
              <a:t>Demo Title</a:t>
            </a:r>
          </a:p>
        </p:txBody>
      </p:sp>
      <p:sp>
        <p:nvSpPr>
          <p:cNvPr id="2" name="TextBox 1">
            <a:extLst>
              <a:ext uri="{FF2B5EF4-FFF2-40B4-BE49-F238E27FC236}">
                <a16:creationId xmlns:a16="http://schemas.microsoft.com/office/drawing/2014/main" id="{CA07B21C-AE99-4EA3-857E-0A4A78E0F03E}"/>
              </a:ext>
            </a:extLst>
          </p:cNvPr>
          <p:cNvSpPr txBox="1"/>
          <p:nvPr userDrawn="1"/>
        </p:nvSpPr>
        <p:spPr>
          <a:xfrm>
            <a:off x="228600" y="225325"/>
            <a:ext cx="2032929" cy="769441"/>
          </a:xfrm>
          <a:prstGeom prst="rect">
            <a:avLst/>
          </a:prstGeom>
          <a:noFill/>
        </p:spPr>
        <p:txBody>
          <a:bodyPr wrap="none" rtlCol="0">
            <a:spAutoFit/>
          </a:bodyPr>
          <a:lstStyle/>
          <a:p>
            <a:r>
              <a:rPr lang="en-US" sz="4400" dirty="0">
                <a:solidFill>
                  <a:srgbClr val="7BA0AA"/>
                </a:solidFill>
                <a:latin typeface="Arial Black" panose="020B0A04020102020204" pitchFamily="34" charset="0"/>
              </a:rPr>
              <a:t>DEMO</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15364"/>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65636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435100"/>
            <a:ext cx="3909060" cy="1301895"/>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435100"/>
            <a:ext cx="3909060" cy="1301895"/>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473957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389547"/>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90695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3" r:id="rId6"/>
    <p:sldLayoutId id="2147483664" r:id="rId7"/>
    <p:sldLayoutId id="2147483667" r:id="rId8"/>
    <p:sldLayoutId id="2147483668"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CriticalPathTraining/DPBI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Microsoft/PowerBI-JavaScript/wik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CriticalPathTraining/PowerBiEmbeddedScratchpad"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dirty="0"/>
              <a:t>Developing with Power BI Embedding</a:t>
            </a:r>
          </a:p>
        </p:txBody>
      </p:sp>
      <p:sp>
        <p:nvSpPr>
          <p:cNvPr id="4" name="Text Placeholder 3">
            <a:extLst>
              <a:ext uri="{FF2B5EF4-FFF2-40B4-BE49-F238E27FC236}">
                <a16:creationId xmlns:a16="http://schemas.microsoft.com/office/drawing/2014/main" id="{CDFE4E27-792A-430F-B59C-01337D6D476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Embeddable Resources</a:t>
            </a:r>
            <a:endParaRPr lang="en-US" dirty="0"/>
          </a:p>
        </p:txBody>
      </p:sp>
      <p:sp>
        <p:nvSpPr>
          <p:cNvPr id="3" name="Content Placeholder 2"/>
          <p:cNvSpPr>
            <a:spLocks noGrp="1"/>
          </p:cNvSpPr>
          <p:nvPr>
            <p:ph type="body" sz="quarter" idx="10"/>
          </p:nvPr>
        </p:nvSpPr>
        <p:spPr/>
        <p:txBody>
          <a:bodyPr/>
          <a:lstStyle/>
          <a:p>
            <a:r>
              <a:rPr lang="en-US" dirty="0"/>
              <a:t>Reports</a:t>
            </a:r>
          </a:p>
          <a:p>
            <a:r>
              <a:rPr lang="en-US" dirty="0"/>
              <a:t>Dashboards</a:t>
            </a:r>
          </a:p>
          <a:p>
            <a:r>
              <a:rPr lang="en-US" dirty="0"/>
              <a:t>Dashboard Tiles</a:t>
            </a:r>
          </a:p>
          <a:p>
            <a:r>
              <a:rPr lang="en-US" dirty="0"/>
              <a:t>New Reports</a:t>
            </a:r>
          </a:p>
          <a:p>
            <a:r>
              <a:rPr lang="en-US" dirty="0"/>
              <a:t>Q&amp;A Experience</a:t>
            </a:r>
          </a:p>
          <a:p>
            <a:r>
              <a:rPr lang="en-US" dirty="0"/>
              <a:t>Visuals in custom layout</a:t>
            </a:r>
          </a:p>
        </p:txBody>
      </p:sp>
    </p:spTree>
    <p:extLst>
      <p:ext uri="{BB962C8B-B14F-4D97-AF65-F5344CB8AC3E}">
        <p14:creationId xmlns:p14="http://schemas.microsoft.com/office/powerpoint/2010/main" val="2088856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Embedding Fundamentals</a:t>
            </a:r>
          </a:p>
          <a:p>
            <a:pPr lvl="0">
              <a:buFont typeface="Wingdings" panose="05000000000000000000" pitchFamily="2" charset="2"/>
              <a:buChar char="Ø"/>
            </a:pPr>
            <a:r>
              <a:rPr lang="en-US" sz="2400" dirty="0"/>
              <a:t>Authentication with Azure AD</a:t>
            </a:r>
          </a:p>
          <a:p>
            <a:pPr lvl="0"/>
            <a:r>
              <a:rPr lang="en-US" sz="2400" dirty="0"/>
              <a:t>Programming the Power BI Service API</a:t>
            </a:r>
          </a:p>
          <a:p>
            <a:r>
              <a:rPr lang="en-US" sz="2400" dirty="0"/>
              <a:t>Programming the Power BI JavaScript API</a:t>
            </a:r>
          </a:p>
        </p:txBody>
      </p:sp>
    </p:spTree>
    <p:extLst>
      <p:ext uri="{BB962C8B-B14F-4D97-AF65-F5344CB8AC3E}">
        <p14:creationId xmlns:p14="http://schemas.microsoft.com/office/powerpoint/2010/main" val="69637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4"/>
          <p:cNvSpPr>
            <a:spLocks noGrp="1"/>
          </p:cNvSpPr>
          <p:nvPr>
            <p:ph type="title"/>
          </p:nvPr>
        </p:nvSpPr>
        <p:spPr/>
        <p:txBody>
          <a:bodyPr/>
          <a:lstStyle/>
          <a:p>
            <a:r>
              <a:rPr lang="en-US" altLang="en-US" dirty="0"/>
              <a:t>OAuth 2.0 Fundamentals</a:t>
            </a:r>
          </a:p>
        </p:txBody>
      </p:sp>
      <p:sp>
        <p:nvSpPr>
          <p:cNvPr id="2" name="Content Placeholder 1">
            <a:extLst>
              <a:ext uri="{FF2B5EF4-FFF2-40B4-BE49-F238E27FC236}">
                <a16:creationId xmlns:a16="http://schemas.microsoft.com/office/drawing/2014/main" id="{23E2664B-EE72-49F9-B37D-23C7F41C6B04}"/>
              </a:ext>
            </a:extLst>
          </p:cNvPr>
          <p:cNvSpPr>
            <a:spLocks noGrp="1"/>
          </p:cNvSpPr>
          <p:nvPr>
            <p:ph idx="1"/>
          </p:nvPr>
        </p:nvSpPr>
        <p:spPr/>
        <p:txBody>
          <a:bodyPr>
            <a:normAutofit/>
          </a:bodyPr>
          <a:lstStyle/>
          <a:p>
            <a:r>
              <a:rPr lang="en-US" sz="2000" dirty="0"/>
              <a:t>Client application calls to resource server on behalf of a user</a:t>
            </a:r>
          </a:p>
          <a:p>
            <a:pPr lvl="1"/>
            <a:r>
              <a:rPr lang="en-US" sz="1800" dirty="0"/>
              <a:t>Client implements authentication flow to acquire access token</a:t>
            </a:r>
          </a:p>
          <a:p>
            <a:pPr lvl="1"/>
            <a:r>
              <a:rPr lang="en-US" sz="1800" dirty="0"/>
              <a:t>Access token contains permission grants for client to call resource server</a:t>
            </a:r>
          </a:p>
          <a:p>
            <a:pPr lvl="1"/>
            <a:r>
              <a:rPr lang="en-US" sz="1800" dirty="0"/>
              <a:t>Client passes access token when calling to resource server</a:t>
            </a:r>
          </a:p>
          <a:p>
            <a:pPr lvl="1"/>
            <a:r>
              <a:rPr lang="en-US" sz="1800" dirty="0"/>
              <a:t>Resource server inspects access token to ensure client has permissions</a:t>
            </a:r>
          </a:p>
        </p:txBody>
      </p:sp>
      <p:pic>
        <p:nvPicPr>
          <p:cNvPr id="17" name="Picture 16">
            <a:extLst>
              <a:ext uri="{FF2B5EF4-FFF2-40B4-BE49-F238E27FC236}">
                <a16:creationId xmlns:a16="http://schemas.microsoft.com/office/drawing/2014/main" id="{42D4EA74-231E-4CCB-9158-FD0E93D753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3352800"/>
            <a:ext cx="7316059" cy="2819400"/>
          </a:xfrm>
          <a:prstGeom prst="rect">
            <a:avLst/>
          </a:prstGeom>
          <a:noFill/>
          <a:ln>
            <a:noFill/>
          </a:ln>
        </p:spPr>
      </p:pic>
    </p:spTree>
    <p:extLst>
      <p:ext uri="{BB962C8B-B14F-4D97-AF65-F5344CB8AC3E}">
        <p14:creationId xmlns:p14="http://schemas.microsoft.com/office/powerpoint/2010/main" val="91529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OAuth 2.0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graphicFrame>
        <p:nvGraphicFramePr>
          <p:cNvPr id="4" name="Object 3">
            <a:extLst>
              <a:ext uri="{FF2B5EF4-FFF2-40B4-BE49-F238E27FC236}">
                <a16:creationId xmlns:a16="http://schemas.microsoft.com/office/drawing/2014/main" id="{E40AC25F-D8DC-4E71-986E-0E81ACD484C9}"/>
              </a:ext>
            </a:extLst>
          </p:cNvPr>
          <p:cNvGraphicFramePr>
            <a:graphicFrameLocks noChangeAspect="1"/>
          </p:cNvGraphicFramePr>
          <p:nvPr>
            <p:extLst/>
          </p:nvPr>
        </p:nvGraphicFramePr>
        <p:xfrm>
          <a:off x="914400" y="3962400"/>
          <a:ext cx="6989300" cy="2667000"/>
        </p:xfrm>
        <a:graphic>
          <a:graphicData uri="http://schemas.openxmlformats.org/presentationml/2006/ole">
            <mc:AlternateContent xmlns:mc="http://schemas.openxmlformats.org/markup-compatibility/2006">
              <mc:Choice xmlns:v="urn:schemas-microsoft-com:vml" Requires="v">
                <p:oleObj spid="_x0000_s1032" name="Visio" r:id="rId3" imgW="4038671" imgH="1531809" progId="Visio.Drawing.15">
                  <p:embed/>
                </p:oleObj>
              </mc:Choice>
              <mc:Fallback>
                <p:oleObj name="Visio" r:id="rId3" imgW="4038671" imgH="1531809" progId="Visio.Drawing.15">
                  <p:embed/>
                  <p:pic>
                    <p:nvPicPr>
                      <p:cNvPr id="4" name="Object 3">
                        <a:extLst>
                          <a:ext uri="{FF2B5EF4-FFF2-40B4-BE49-F238E27FC236}">
                            <a16:creationId xmlns:a16="http://schemas.microsoft.com/office/drawing/2014/main" id="{E40AC25F-D8DC-4E71-986E-0E81ACD48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962400"/>
                        <a:ext cx="6989300" cy="2667000"/>
                      </a:xfrm>
                      <a:prstGeom prst="rect">
                        <a:avLst/>
                      </a:prstGeom>
                      <a:noFill/>
                    </p:spPr>
                  </p:pic>
                </p:oleObj>
              </mc:Fallback>
            </mc:AlternateContent>
          </a:graphicData>
        </a:graphic>
      </p:graphicFrame>
    </p:spTree>
    <p:extLst>
      <p:ext uri="{BB962C8B-B14F-4D97-AF65-F5344CB8AC3E}">
        <p14:creationId xmlns:p14="http://schemas.microsoft.com/office/powerpoint/2010/main" val="223952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OpenID Connect Extends OAuth 2.0</a:t>
            </a:r>
          </a:p>
        </p:txBody>
      </p:sp>
      <p:sp>
        <p:nvSpPr>
          <p:cNvPr id="3" name="Content Placeholder 2"/>
          <p:cNvSpPr>
            <a:spLocks noGrp="1"/>
          </p:cNvSpPr>
          <p:nvPr>
            <p:ph idx="1"/>
          </p:nvPr>
        </p:nvSpPr>
        <p:spPr/>
        <p:txBody>
          <a:bodyPr>
            <a:normAutofit/>
          </a:bodyPr>
          <a:lstStyle/>
          <a:p>
            <a:pPr>
              <a:lnSpc>
                <a:spcPct val="150000"/>
              </a:lnSpc>
            </a:pPr>
            <a:r>
              <a:rPr lang="en-US" sz="2000" dirty="0"/>
              <a:t>OAuth 2.0 has shortcomings with authentication &amp; identity</a:t>
            </a:r>
          </a:p>
          <a:p>
            <a:pPr lvl="1"/>
            <a:r>
              <a:rPr lang="en-US" sz="1800" dirty="0"/>
              <a:t>It does not provide client with means to validate access tokens</a:t>
            </a:r>
          </a:p>
          <a:p>
            <a:pPr lvl="1"/>
            <a:r>
              <a:rPr lang="en-US" sz="1800" dirty="0"/>
              <a:t>Lack of validation makes client vulnerable to token forgery attacks</a:t>
            </a:r>
          </a:p>
          <a:p>
            <a:pPr>
              <a:lnSpc>
                <a:spcPct val="150000"/>
              </a:lnSpc>
            </a:pPr>
            <a:r>
              <a:rPr lang="en-US" sz="2000" dirty="0"/>
              <a:t>Open ID Connect is standard which extends OAuth 2.0</a:t>
            </a:r>
          </a:p>
          <a:p>
            <a:pPr lvl="1"/>
            <a:r>
              <a:rPr lang="en-US" sz="1800" dirty="0"/>
              <a:t>OpenID Connect provider passes ID token in addition to OAuth 2.0 tokens</a:t>
            </a:r>
          </a:p>
          <a:p>
            <a:pPr lvl="1"/>
            <a:r>
              <a:rPr lang="en-US" sz="1800" dirty="0"/>
              <a:t>OpenID Connect provider provides client with keys for token validation</a:t>
            </a:r>
          </a:p>
        </p:txBody>
      </p:sp>
      <p:pic>
        <p:nvPicPr>
          <p:cNvPr id="4" name="Picture 3">
            <a:extLst>
              <a:ext uri="{FF2B5EF4-FFF2-40B4-BE49-F238E27FC236}">
                <a16:creationId xmlns:a16="http://schemas.microsoft.com/office/drawing/2014/main" id="{91CD4B0E-82D0-4B3E-A505-C070A58AD52B}"/>
              </a:ext>
            </a:extLst>
          </p:cNvPr>
          <p:cNvPicPr>
            <a:picLocks noChangeAspect="1"/>
          </p:cNvPicPr>
          <p:nvPr/>
        </p:nvPicPr>
        <p:blipFill>
          <a:blip r:embed="rId2"/>
          <a:stretch>
            <a:fillRect/>
          </a:stretch>
        </p:blipFill>
        <p:spPr>
          <a:xfrm>
            <a:off x="1143000" y="4114800"/>
            <a:ext cx="6351467" cy="2590800"/>
          </a:xfrm>
          <a:prstGeom prst="rect">
            <a:avLst/>
          </a:prstGeom>
        </p:spPr>
      </p:pic>
    </p:spTree>
    <p:extLst>
      <p:ext uri="{BB962C8B-B14F-4D97-AF65-F5344CB8AC3E}">
        <p14:creationId xmlns:p14="http://schemas.microsoft.com/office/powerpoint/2010/main" val="151828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a:xfrm>
            <a:off x="266700" y="1295400"/>
            <a:ext cx="8382000" cy="5181600"/>
          </a:xfrm>
        </p:spPr>
        <p:txBody>
          <a:bodyPr>
            <a:noAutofit/>
          </a:bodyPr>
          <a:lstStyle/>
          <a:p>
            <a:pPr>
              <a:defRPr/>
            </a:pPr>
            <a:r>
              <a:rPr lang="en-US" sz="2400" b="1" dirty="0"/>
              <a:t>User Password Credential Flow</a:t>
            </a:r>
            <a:r>
              <a:rPr lang="en-US" sz="1600" dirty="0"/>
              <a:t> </a:t>
            </a:r>
            <a:r>
              <a:rPr lang="en-US" sz="1600" i="1" dirty="0">
                <a:solidFill>
                  <a:srgbClr val="C00000"/>
                </a:solidFill>
              </a:rPr>
              <a:t>(public client)</a:t>
            </a:r>
          </a:p>
          <a:p>
            <a:pPr lvl="1">
              <a:defRPr/>
            </a:pPr>
            <a:r>
              <a:rPr lang="en-US" sz="2000" dirty="0"/>
              <a:t>Used in Native clients to obtain access code </a:t>
            </a:r>
          </a:p>
          <a:p>
            <a:pPr lvl="1">
              <a:defRPr/>
            </a:pPr>
            <a:r>
              <a:rPr lang="en-US" sz="2000" dirty="0"/>
              <a:t>Requires passing user name and password across network</a:t>
            </a:r>
            <a:endParaRPr lang="en-US" dirty="0"/>
          </a:p>
          <a:p>
            <a:pPr>
              <a:defRPr/>
            </a:pPr>
            <a:r>
              <a:rPr lang="en-US" sz="2400" b="1" dirty="0"/>
              <a:t>Authorization Code Flow</a:t>
            </a:r>
            <a:r>
              <a:rPr lang="en-US" sz="1800" dirty="0"/>
              <a:t> </a:t>
            </a:r>
            <a:r>
              <a:rPr lang="en-US" sz="1800" i="1" dirty="0">
                <a:solidFill>
                  <a:srgbClr val="C00000"/>
                </a:solidFill>
              </a:rPr>
              <a:t>(confidential client)</a:t>
            </a:r>
            <a:endParaRPr lang="en-US" sz="1800" dirty="0"/>
          </a:p>
          <a:p>
            <a:pPr lvl="1">
              <a:defRPr/>
            </a:pPr>
            <a:r>
              <a:rPr lang="en-US" sz="2000" dirty="0"/>
              <a:t>Client first obtains authorization code then access token</a:t>
            </a:r>
          </a:p>
          <a:p>
            <a:pPr lvl="1">
              <a:defRPr/>
            </a:pPr>
            <a:r>
              <a:rPr lang="en-US" sz="2000" dirty="0"/>
              <a:t>Access token acquired in server-to-server call</a:t>
            </a:r>
          </a:p>
          <a:p>
            <a:pPr lvl="1">
              <a:defRPr/>
            </a:pPr>
            <a:r>
              <a:rPr lang="en-US" sz="2000" dirty="0"/>
              <a:t>Access token never passes through browser or client device</a:t>
            </a:r>
          </a:p>
          <a:p>
            <a:pPr>
              <a:defRPr/>
            </a:pPr>
            <a:r>
              <a:rPr lang="en-US" sz="2400" b="1" dirty="0"/>
              <a:t>Implicit Flow</a:t>
            </a:r>
            <a:r>
              <a:rPr lang="en-US" sz="1800" dirty="0"/>
              <a:t> </a:t>
            </a:r>
            <a:r>
              <a:rPr lang="en-US" sz="1800" i="1" dirty="0">
                <a:solidFill>
                  <a:srgbClr val="C00000"/>
                </a:solidFill>
              </a:rPr>
              <a:t>(public client)</a:t>
            </a:r>
            <a:endParaRPr lang="en-US" sz="1800" dirty="0"/>
          </a:p>
          <a:p>
            <a:pPr lvl="1">
              <a:defRPr/>
            </a:pPr>
            <a:r>
              <a:rPr lang="en-US" sz="2000" dirty="0"/>
              <a:t>Used in SPAs built with JavaScript and AngularJS</a:t>
            </a:r>
          </a:p>
          <a:p>
            <a:pPr lvl="1">
              <a:defRPr/>
            </a:pPr>
            <a:r>
              <a:rPr lang="en-US" sz="2000" dirty="0"/>
              <a:t>Application obtains access token w/o acquiring authorization code</a:t>
            </a:r>
          </a:p>
          <a:p>
            <a:pPr>
              <a:defRPr/>
            </a:pPr>
            <a:r>
              <a:rPr lang="en-US" sz="2400" b="1" dirty="0"/>
              <a:t>Client Credentials Flow</a:t>
            </a:r>
            <a:r>
              <a:rPr lang="en-US" sz="1800" dirty="0"/>
              <a:t> </a:t>
            </a:r>
            <a:r>
              <a:rPr lang="en-US" sz="1800" i="1" dirty="0">
                <a:solidFill>
                  <a:srgbClr val="C00000"/>
                </a:solidFill>
              </a:rPr>
              <a:t>(confidential client)</a:t>
            </a:r>
            <a:endParaRPr lang="en-US" sz="2400" dirty="0"/>
          </a:p>
          <a:p>
            <a:pPr lvl="1">
              <a:defRPr/>
            </a:pPr>
            <a:r>
              <a:rPr lang="en-US" sz="2000" dirty="0"/>
              <a:t>Authentication based on SSL certificate with public-private key pair</a:t>
            </a:r>
          </a:p>
          <a:p>
            <a:pPr lvl="1">
              <a:defRPr/>
            </a:pPr>
            <a:r>
              <a:rPr lang="en-US" sz="2000" dirty="0"/>
              <a:t>Used to obtain access token when using app-only permissions</a:t>
            </a:r>
          </a:p>
          <a:p>
            <a:pPr lvl="1">
              <a:defRPr/>
            </a:pPr>
            <a:endParaRPr lang="en-US" sz="2000" dirty="0"/>
          </a:p>
        </p:txBody>
      </p:sp>
    </p:spTree>
    <p:extLst>
      <p:ext uri="{BB962C8B-B14F-4D97-AF65-F5344CB8AC3E}">
        <p14:creationId xmlns:p14="http://schemas.microsoft.com/office/powerpoint/2010/main" val="179655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AD Applications</a:t>
            </a:r>
            <a:endParaRPr lang="en-US" dirty="0"/>
          </a:p>
        </p:txBody>
      </p:sp>
      <p:sp>
        <p:nvSpPr>
          <p:cNvPr id="4" name="Content Placeholder 3">
            <a:extLst>
              <a:ext uri="{FF2B5EF4-FFF2-40B4-BE49-F238E27FC236}">
                <a16:creationId xmlns:a16="http://schemas.microsoft.com/office/drawing/2014/main" id="{5ADABBEA-370C-4EE7-A6F2-04E4FD533D71}"/>
              </a:ext>
            </a:extLst>
          </p:cNvPr>
          <p:cNvSpPr>
            <a:spLocks noGrp="1"/>
          </p:cNvSpPr>
          <p:nvPr>
            <p:ph idx="1"/>
          </p:nvPr>
        </p:nvSpPr>
        <p:spPr/>
        <p:txBody>
          <a:bodyPr>
            <a:normAutofit/>
          </a:bodyPr>
          <a:lstStyle/>
          <a:p>
            <a:r>
              <a:rPr lang="en-US" sz="2400" dirty="0"/>
              <a:t>Creating applications required for AAU authentication</a:t>
            </a:r>
          </a:p>
          <a:p>
            <a:pPr lvl="1"/>
            <a:r>
              <a:rPr lang="en-US" sz="2000" dirty="0"/>
              <a:t>Applications are as Native application or Web Applications</a:t>
            </a:r>
          </a:p>
          <a:p>
            <a:pPr lvl="1"/>
            <a:r>
              <a:rPr lang="en-US" sz="2000" dirty="0"/>
              <a:t>Application identified using GUID known as application ID</a:t>
            </a:r>
          </a:p>
          <a:p>
            <a:pPr lvl="1"/>
            <a:r>
              <a:rPr lang="en-US" sz="2000" dirty="0"/>
              <a:t>Application ID often referred to as client ID or app ID</a:t>
            </a:r>
          </a:p>
        </p:txBody>
      </p:sp>
      <p:pic>
        <p:nvPicPr>
          <p:cNvPr id="3" name="Picture 2">
            <a:extLst>
              <a:ext uri="{FF2B5EF4-FFF2-40B4-BE49-F238E27FC236}">
                <a16:creationId xmlns:a16="http://schemas.microsoft.com/office/drawing/2014/main" id="{FF9AA1CB-7819-4B9C-BF0E-86618F3726B4}"/>
              </a:ext>
            </a:extLst>
          </p:cNvPr>
          <p:cNvPicPr>
            <a:picLocks noChangeAspect="1"/>
          </p:cNvPicPr>
          <p:nvPr/>
        </p:nvPicPr>
        <p:blipFill>
          <a:blip r:embed="rId2"/>
          <a:stretch>
            <a:fillRect/>
          </a:stretch>
        </p:blipFill>
        <p:spPr>
          <a:xfrm>
            <a:off x="899927" y="3200400"/>
            <a:ext cx="7344145" cy="2388152"/>
          </a:xfrm>
          <a:prstGeom prst="rect">
            <a:avLst/>
          </a:prstGeom>
          <a:ln>
            <a:solidFill>
              <a:schemeClr val="tx1">
                <a:lumMod val="50000"/>
                <a:lumOff val="50000"/>
              </a:schemeClr>
            </a:solidFill>
          </a:ln>
        </p:spPr>
      </p:pic>
    </p:spTree>
    <p:extLst>
      <p:ext uri="{BB962C8B-B14F-4D97-AF65-F5344CB8AC3E}">
        <p14:creationId xmlns:p14="http://schemas.microsoft.com/office/powerpoint/2010/main" val="183880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Application Types</a:t>
            </a:r>
          </a:p>
        </p:txBody>
      </p:sp>
      <p:sp>
        <p:nvSpPr>
          <p:cNvPr id="3" name="Content Placeholder 2"/>
          <p:cNvSpPr>
            <a:spLocks noGrp="1"/>
          </p:cNvSpPr>
          <p:nvPr>
            <p:ph idx="1"/>
          </p:nvPr>
        </p:nvSpPr>
        <p:spPr/>
        <p:txBody>
          <a:bodyPr>
            <a:normAutofit/>
          </a:bodyPr>
          <a:lstStyle/>
          <a:p>
            <a:r>
              <a:rPr lang="en-US" sz="2400" dirty="0"/>
              <a:t>Azure AD Application Types</a:t>
            </a:r>
          </a:p>
          <a:p>
            <a:pPr lvl="1"/>
            <a:r>
              <a:rPr lang="en-US" sz="2000" dirty="0"/>
              <a:t>Native clients</a:t>
            </a:r>
          </a:p>
          <a:p>
            <a:pPr lvl="1"/>
            <a:r>
              <a:rPr lang="en-US" sz="2000" dirty="0"/>
              <a:t>Web app / API client</a:t>
            </a:r>
          </a:p>
        </p:txBody>
      </p:sp>
      <p:pic>
        <p:nvPicPr>
          <p:cNvPr id="4" name="Picture 3">
            <a:extLst>
              <a:ext uri="{FF2B5EF4-FFF2-40B4-BE49-F238E27FC236}">
                <a16:creationId xmlns:a16="http://schemas.microsoft.com/office/drawing/2014/main" id="{E6225E12-A523-4CC5-A16B-9158C3E1BB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9400"/>
            <a:ext cx="7670966" cy="3124200"/>
          </a:xfrm>
          <a:prstGeom prst="rect">
            <a:avLst/>
          </a:prstGeom>
          <a:noFill/>
          <a:ln>
            <a:noFill/>
          </a:ln>
        </p:spPr>
      </p:pic>
    </p:spTree>
    <p:extLst>
      <p:ext uri="{BB962C8B-B14F-4D97-AF65-F5344CB8AC3E}">
        <p14:creationId xmlns:p14="http://schemas.microsoft.com/office/powerpoint/2010/main" val="412610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300" dirty="0"/>
              <a:t>Delegated Permissions vs Application Permissions</a:t>
            </a:r>
          </a:p>
        </p:txBody>
      </p:sp>
      <p:sp>
        <p:nvSpPr>
          <p:cNvPr id="3" name="Content Placeholder 2"/>
          <p:cNvSpPr>
            <a:spLocks noGrp="1"/>
          </p:cNvSpPr>
          <p:nvPr>
            <p:ph idx="1"/>
          </p:nvPr>
        </p:nvSpPr>
        <p:spPr/>
        <p:txBody>
          <a:bodyPr>
            <a:normAutofit/>
          </a:bodyPr>
          <a:lstStyle/>
          <a:p>
            <a:r>
              <a:rPr lang="en-US" sz="2000" dirty="0"/>
              <a:t>Permissions categorized into two basic types</a:t>
            </a:r>
          </a:p>
          <a:p>
            <a:pPr lvl="1"/>
            <a:r>
              <a:rPr lang="en-US" sz="1800" dirty="0"/>
              <a:t>Delegated permissions are (app + user) permissions</a:t>
            </a:r>
          </a:p>
          <a:p>
            <a:pPr lvl="1"/>
            <a:r>
              <a:rPr lang="en-US" sz="1800" dirty="0"/>
              <a:t>Application permissions are app-only permissions (far more powerful)</a:t>
            </a:r>
          </a:p>
          <a:p>
            <a:pPr lvl="1"/>
            <a:r>
              <a:rPr lang="en-US" sz="1800" dirty="0"/>
              <a:t>Not all application types and APIs support application permissions</a:t>
            </a:r>
          </a:p>
          <a:p>
            <a:pPr lvl="1"/>
            <a:r>
              <a:rPr lang="en-US" sz="1800" dirty="0"/>
              <a:t>Power BI Service API does not yet support application permissions</a:t>
            </a:r>
          </a:p>
          <a:p>
            <a:r>
              <a:rPr lang="en-US" sz="2000" dirty="0"/>
              <a:t>Example permissions for Office 365 SharePoint Online</a:t>
            </a:r>
          </a:p>
          <a:p>
            <a:pPr lvl="1"/>
            <a:r>
              <a:rPr lang="en-US" sz="1800" dirty="0"/>
              <a:t>Some delegated permissions requires administrative permissions</a:t>
            </a:r>
          </a:p>
        </p:txBody>
      </p:sp>
      <p:grpSp>
        <p:nvGrpSpPr>
          <p:cNvPr id="8" name="Group 7">
            <a:extLst>
              <a:ext uri="{FF2B5EF4-FFF2-40B4-BE49-F238E27FC236}">
                <a16:creationId xmlns:a16="http://schemas.microsoft.com/office/drawing/2014/main" id="{DFF17439-6CA8-4414-ADD3-247CDD6DF25A}"/>
              </a:ext>
            </a:extLst>
          </p:cNvPr>
          <p:cNvGrpSpPr/>
          <p:nvPr/>
        </p:nvGrpSpPr>
        <p:grpSpPr>
          <a:xfrm>
            <a:off x="1219199" y="4114800"/>
            <a:ext cx="6079493" cy="2514600"/>
            <a:chOff x="152400" y="2872740"/>
            <a:chExt cx="8422958" cy="3680460"/>
          </a:xfrm>
        </p:grpSpPr>
        <p:pic>
          <p:nvPicPr>
            <p:cNvPr id="2" name="Picture 1">
              <a:extLst>
                <a:ext uri="{FF2B5EF4-FFF2-40B4-BE49-F238E27FC236}">
                  <a16:creationId xmlns:a16="http://schemas.microsoft.com/office/drawing/2014/main" id="{545EEA3E-F635-435A-AB35-8D54BC00E48C}"/>
                </a:ext>
              </a:extLst>
            </p:cNvPr>
            <p:cNvPicPr>
              <a:picLocks noChangeAspect="1"/>
            </p:cNvPicPr>
            <p:nvPr/>
          </p:nvPicPr>
          <p:blipFill>
            <a:blip r:embed="rId2"/>
            <a:stretch>
              <a:fillRect/>
            </a:stretch>
          </p:blipFill>
          <p:spPr>
            <a:xfrm>
              <a:off x="4681538" y="2872740"/>
              <a:ext cx="3893820" cy="265366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0B80E9FE-81FD-4A3F-BFEC-417E6063E6A6}"/>
                </a:ext>
              </a:extLst>
            </p:cNvPr>
            <p:cNvPicPr>
              <a:picLocks noChangeAspect="1"/>
            </p:cNvPicPr>
            <p:nvPr/>
          </p:nvPicPr>
          <p:blipFill>
            <a:blip r:embed="rId3"/>
            <a:stretch>
              <a:fillRect/>
            </a:stretch>
          </p:blipFill>
          <p:spPr>
            <a:xfrm>
              <a:off x="152400" y="2872740"/>
              <a:ext cx="4300538" cy="3680460"/>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128538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sz="2500" dirty="0"/>
              <a:t>Interactive Consent for Delegated Permissions</a:t>
            </a:r>
          </a:p>
        </p:txBody>
      </p:sp>
      <p:sp>
        <p:nvSpPr>
          <p:cNvPr id="4" name="Content Placeholder 3">
            <a:extLst>
              <a:ext uri="{FF2B5EF4-FFF2-40B4-BE49-F238E27FC236}">
                <a16:creationId xmlns:a16="http://schemas.microsoft.com/office/drawing/2014/main" id="{14298BB9-F0E5-4037-8909-812F33E933AC}"/>
              </a:ext>
            </a:extLst>
          </p:cNvPr>
          <p:cNvSpPr>
            <a:spLocks noGrp="1"/>
          </p:cNvSpPr>
          <p:nvPr>
            <p:ph idx="1"/>
          </p:nvPr>
        </p:nvSpPr>
        <p:spPr/>
        <p:txBody>
          <a:bodyPr>
            <a:normAutofit/>
          </a:bodyPr>
          <a:lstStyle/>
          <a:p>
            <a:r>
              <a:rPr lang="en-US" sz="2400"/>
              <a:t>Users must consent to delegated permissions</a:t>
            </a:r>
          </a:p>
          <a:p>
            <a:pPr lvl="1"/>
            <a:r>
              <a:rPr lang="en-US" sz="2000"/>
              <a:t>User prompted during first log in</a:t>
            </a:r>
          </a:p>
          <a:p>
            <a:pPr lvl="1"/>
            <a:r>
              <a:rPr lang="en-US" sz="2000"/>
              <a:t>User must click Accept</a:t>
            </a:r>
          </a:p>
          <a:p>
            <a:pPr lvl="1"/>
            <a:r>
              <a:rPr lang="en-US" sz="2000"/>
              <a:t>Only occurs once for each user</a:t>
            </a:r>
            <a:endParaRPr lang="en-US" sz="2000" dirty="0"/>
          </a:p>
        </p:txBody>
      </p:sp>
      <p:pic>
        <p:nvPicPr>
          <p:cNvPr id="3" name="Picture 2">
            <a:extLst>
              <a:ext uri="{FF2B5EF4-FFF2-40B4-BE49-F238E27FC236}">
                <a16:creationId xmlns:a16="http://schemas.microsoft.com/office/drawing/2014/main" id="{3DE1BC2E-7AAA-46E1-B9BC-2A8E42563AC5}"/>
              </a:ext>
            </a:extLst>
          </p:cNvPr>
          <p:cNvPicPr>
            <a:picLocks noChangeAspect="1"/>
          </p:cNvPicPr>
          <p:nvPr/>
        </p:nvPicPr>
        <p:blipFill>
          <a:blip r:embed="rId2"/>
          <a:stretch>
            <a:fillRect/>
          </a:stretch>
        </p:blipFill>
        <p:spPr>
          <a:xfrm>
            <a:off x="5638800" y="2133600"/>
            <a:ext cx="2438400" cy="4268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8730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E96C-549E-4833-90A4-377C902FC4CA}"/>
              </a:ext>
            </a:extLst>
          </p:cNvPr>
          <p:cNvSpPr>
            <a:spLocks noGrp="1"/>
          </p:cNvSpPr>
          <p:nvPr>
            <p:ph type="title"/>
          </p:nvPr>
        </p:nvSpPr>
        <p:spPr/>
        <p:txBody>
          <a:bodyPr/>
          <a:lstStyle/>
          <a:p>
            <a:r>
              <a:rPr lang="en-US" dirty="0"/>
              <a:t>GitHub Repository for this Workshop</a:t>
            </a:r>
          </a:p>
        </p:txBody>
      </p:sp>
      <p:sp>
        <p:nvSpPr>
          <p:cNvPr id="4" name="Content Placeholder 3">
            <a:extLst>
              <a:ext uri="{FF2B5EF4-FFF2-40B4-BE49-F238E27FC236}">
                <a16:creationId xmlns:a16="http://schemas.microsoft.com/office/drawing/2014/main" id="{A3AB8437-0351-4691-97EF-8EC79A811F85}"/>
              </a:ext>
            </a:extLst>
          </p:cNvPr>
          <p:cNvSpPr>
            <a:spLocks noGrp="1"/>
          </p:cNvSpPr>
          <p:nvPr>
            <p:ph idx="1"/>
          </p:nvPr>
        </p:nvSpPr>
        <p:spPr/>
        <p:txBody>
          <a:bodyPr>
            <a:normAutofit/>
          </a:bodyPr>
          <a:lstStyle/>
          <a:p>
            <a:r>
              <a:rPr lang="en-US" sz="2400" dirty="0">
                <a:hlinkClick r:id="rId2"/>
              </a:rPr>
              <a:t>https://github.com/CriticalPathTraining/DPBIE</a:t>
            </a:r>
            <a:r>
              <a:rPr lang="en-US" sz="2400" dirty="0"/>
              <a:t> </a:t>
            </a:r>
          </a:p>
        </p:txBody>
      </p:sp>
      <p:pic>
        <p:nvPicPr>
          <p:cNvPr id="5" name="Picture 4">
            <a:extLst>
              <a:ext uri="{FF2B5EF4-FFF2-40B4-BE49-F238E27FC236}">
                <a16:creationId xmlns:a16="http://schemas.microsoft.com/office/drawing/2014/main" id="{AAA50A42-BC41-486B-B090-353F731B28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7225322" cy="3499168"/>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51634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a:t>Granting Delegated Permissions</a:t>
            </a:r>
            <a:endParaRPr lang="en-US" dirty="0"/>
          </a:p>
        </p:txBody>
      </p:sp>
      <p:sp>
        <p:nvSpPr>
          <p:cNvPr id="6" name="Content Placeholder 5">
            <a:extLst>
              <a:ext uri="{FF2B5EF4-FFF2-40B4-BE49-F238E27FC236}">
                <a16:creationId xmlns:a16="http://schemas.microsoft.com/office/drawing/2014/main" id="{FF6FD60E-BF61-4446-9758-B072DE56BAE2}"/>
              </a:ext>
            </a:extLst>
          </p:cNvPr>
          <p:cNvSpPr>
            <a:spLocks noGrp="1"/>
          </p:cNvSpPr>
          <p:nvPr>
            <p:ph type="body" sz="quarter" idx="10"/>
          </p:nvPr>
        </p:nvSpPr>
        <p:spPr/>
        <p:txBody>
          <a:bodyPr>
            <a:noAutofit/>
          </a:bodyPr>
          <a:lstStyle/>
          <a:p>
            <a:r>
              <a:rPr lang="en-US" sz="2400" dirty="0"/>
              <a:t>It can be helpful to Grant Permissions in Azure portal</a:t>
            </a:r>
          </a:p>
          <a:p>
            <a:pPr lvl="1"/>
            <a:r>
              <a:rPr lang="en-US" sz="2000" dirty="0"/>
              <a:t>Prevents the need for interactive granting of application by user</a:t>
            </a:r>
          </a:p>
          <a:p>
            <a:pPr lvl="1"/>
            <a:r>
              <a:rPr lang="en-US" sz="2000" dirty="0"/>
              <a:t>Might be required when authenticating in non-interactive fashion</a:t>
            </a:r>
          </a:p>
        </p:txBody>
      </p:sp>
      <p:grpSp>
        <p:nvGrpSpPr>
          <p:cNvPr id="5" name="Group 4">
            <a:extLst>
              <a:ext uri="{FF2B5EF4-FFF2-40B4-BE49-F238E27FC236}">
                <a16:creationId xmlns:a16="http://schemas.microsoft.com/office/drawing/2014/main" id="{4376CE3D-C47F-44F4-97AE-5897DC4291AF}"/>
              </a:ext>
            </a:extLst>
          </p:cNvPr>
          <p:cNvGrpSpPr/>
          <p:nvPr/>
        </p:nvGrpSpPr>
        <p:grpSpPr>
          <a:xfrm>
            <a:off x="838200" y="2743200"/>
            <a:ext cx="5078368" cy="1885950"/>
            <a:chOff x="1142999" y="2209800"/>
            <a:chExt cx="6565971" cy="2438400"/>
          </a:xfrm>
        </p:grpSpPr>
        <p:pic>
          <p:nvPicPr>
            <p:cNvPr id="3" name="Picture 2">
              <a:extLst>
                <a:ext uri="{FF2B5EF4-FFF2-40B4-BE49-F238E27FC236}">
                  <a16:creationId xmlns:a16="http://schemas.microsoft.com/office/drawing/2014/main" id="{C6795571-8E3D-477B-875C-8DF6E1464150}"/>
                </a:ext>
              </a:extLst>
            </p:cNvPr>
            <p:cNvPicPr>
              <a:picLocks noChangeAspect="1"/>
            </p:cNvPicPr>
            <p:nvPr/>
          </p:nvPicPr>
          <p:blipFill>
            <a:blip r:embed="rId2"/>
            <a:stretch>
              <a:fillRect/>
            </a:stretch>
          </p:blipFill>
          <p:spPr>
            <a:xfrm>
              <a:off x="1142999" y="2209800"/>
              <a:ext cx="6565971" cy="2438400"/>
            </a:xfrm>
            <a:prstGeom prst="rect">
              <a:avLst/>
            </a:prstGeom>
            <a:ln>
              <a:solidFill>
                <a:schemeClr val="tx1">
                  <a:lumMod val="50000"/>
                  <a:lumOff val="50000"/>
                </a:schemeClr>
              </a:solidFill>
            </a:ln>
          </p:spPr>
        </p:pic>
        <p:sp>
          <p:nvSpPr>
            <p:cNvPr id="4" name="Arrow: Left 3">
              <a:extLst>
                <a:ext uri="{FF2B5EF4-FFF2-40B4-BE49-F238E27FC236}">
                  <a16:creationId xmlns:a16="http://schemas.microsoft.com/office/drawing/2014/main" id="{F933554A-96E9-4733-953C-864204732168}"/>
                </a:ext>
              </a:extLst>
            </p:cNvPr>
            <p:cNvSpPr/>
            <p:nvPr/>
          </p:nvSpPr>
          <p:spPr>
            <a:xfrm>
              <a:off x="3479800" y="2799080"/>
              <a:ext cx="838200" cy="304800"/>
            </a:xfrm>
            <a:prstGeom prst="leftArrow">
              <a:avLst>
                <a:gd name="adj1" fmla="val 50000"/>
                <a:gd name="adj2" fmla="val 7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045813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77D1-7F86-417C-A220-2CB906C6ECD4}"/>
              </a:ext>
            </a:extLst>
          </p:cNvPr>
          <p:cNvSpPr>
            <a:spLocks noGrp="1"/>
          </p:cNvSpPr>
          <p:nvPr>
            <p:ph type="title"/>
          </p:nvPr>
        </p:nvSpPr>
        <p:spPr/>
        <p:txBody>
          <a:bodyPr/>
          <a:lstStyle/>
          <a:p>
            <a:r>
              <a:rPr lang="en-US" dirty="0"/>
              <a:t>AAD Security Principals</a:t>
            </a:r>
          </a:p>
        </p:txBody>
      </p:sp>
      <p:sp>
        <p:nvSpPr>
          <p:cNvPr id="3" name="Content Placeholder 2">
            <a:extLst>
              <a:ext uri="{FF2B5EF4-FFF2-40B4-BE49-F238E27FC236}">
                <a16:creationId xmlns:a16="http://schemas.microsoft.com/office/drawing/2014/main" id="{9F28919E-9128-4A0F-A401-18BA68E09B5E}"/>
              </a:ext>
            </a:extLst>
          </p:cNvPr>
          <p:cNvSpPr>
            <a:spLocks noGrp="1"/>
          </p:cNvSpPr>
          <p:nvPr>
            <p:ph idx="1"/>
          </p:nvPr>
        </p:nvSpPr>
        <p:spPr>
          <a:xfrm>
            <a:off x="319454" y="1295400"/>
            <a:ext cx="8382000" cy="5181600"/>
          </a:xfrm>
        </p:spPr>
        <p:txBody>
          <a:bodyPr>
            <a:normAutofit/>
          </a:bodyPr>
          <a:lstStyle/>
          <a:p>
            <a:r>
              <a:rPr lang="en-US" sz="2400" dirty="0"/>
              <a:t>Azure AD creates service principal for application</a:t>
            </a:r>
          </a:p>
          <a:p>
            <a:pPr lvl="1"/>
            <a:r>
              <a:rPr lang="en-US" sz="2000" dirty="0"/>
              <a:t>Service principle created once per tenant</a:t>
            </a:r>
          </a:p>
          <a:p>
            <a:pPr lvl="1"/>
            <a:r>
              <a:rPr lang="en-US" sz="2000" dirty="0"/>
              <a:t>Service principle used to track permission grants</a:t>
            </a:r>
          </a:p>
          <a:p>
            <a:pPr lvl="1"/>
            <a:r>
              <a:rPr lang="en-US" sz="2000" dirty="0"/>
              <a:t>AAD creates service principal on demand when first needed</a:t>
            </a:r>
          </a:p>
          <a:p>
            <a:pPr lvl="1"/>
            <a:r>
              <a:rPr lang="en-US" sz="2000" dirty="0"/>
              <a:t>You can create service principal in PowerShell script</a:t>
            </a:r>
          </a:p>
        </p:txBody>
      </p:sp>
      <p:sp>
        <p:nvSpPr>
          <p:cNvPr id="5" name="Rectangle 4">
            <a:extLst>
              <a:ext uri="{FF2B5EF4-FFF2-40B4-BE49-F238E27FC236}">
                <a16:creationId xmlns:a16="http://schemas.microsoft.com/office/drawing/2014/main" id="{663179DF-81C5-486C-A98A-645EEE1A3A91}"/>
              </a:ext>
            </a:extLst>
          </p:cNvPr>
          <p:cNvSpPr/>
          <p:nvPr/>
        </p:nvSpPr>
        <p:spPr>
          <a:xfrm>
            <a:off x="762000" y="340549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Host Tenant</a:t>
            </a:r>
          </a:p>
        </p:txBody>
      </p:sp>
      <p:sp>
        <p:nvSpPr>
          <p:cNvPr id="9" name="Rectangle 8">
            <a:extLst>
              <a:ext uri="{FF2B5EF4-FFF2-40B4-BE49-F238E27FC236}">
                <a16:creationId xmlns:a16="http://schemas.microsoft.com/office/drawing/2014/main" id="{AE090642-51DA-42D1-8724-63AC3B7D1A1B}"/>
              </a:ext>
            </a:extLst>
          </p:cNvPr>
          <p:cNvSpPr/>
          <p:nvPr/>
        </p:nvSpPr>
        <p:spPr>
          <a:xfrm>
            <a:off x="968133" y="500306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0" name="Rectangle 9">
            <a:extLst>
              <a:ext uri="{FF2B5EF4-FFF2-40B4-BE49-F238E27FC236}">
                <a16:creationId xmlns:a16="http://schemas.microsoft.com/office/drawing/2014/main" id="{A0EDAFC9-9781-45A9-954B-78F1F6F9E8E5}"/>
              </a:ext>
            </a:extLst>
          </p:cNvPr>
          <p:cNvSpPr/>
          <p:nvPr/>
        </p:nvSpPr>
        <p:spPr>
          <a:xfrm>
            <a:off x="1212598" y="560842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4" name="Rectangle 3">
            <a:extLst>
              <a:ext uri="{FF2B5EF4-FFF2-40B4-BE49-F238E27FC236}">
                <a16:creationId xmlns:a16="http://schemas.microsoft.com/office/drawing/2014/main" id="{FA7C0C03-BEE1-4693-AC92-A26F4AAA3A1B}"/>
              </a:ext>
            </a:extLst>
          </p:cNvPr>
          <p:cNvSpPr/>
          <p:nvPr/>
        </p:nvSpPr>
        <p:spPr>
          <a:xfrm>
            <a:off x="968133" y="3772721"/>
            <a:ext cx="2089248" cy="756659"/>
          </a:xfrm>
          <a:prstGeom prst="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a:t>
            </a:r>
          </a:p>
          <a:p>
            <a:pPr algn="ctr"/>
            <a:r>
              <a:rPr lang="en-US" sz="1100" b="1" dirty="0">
                <a:latin typeface="Lucida Console" panose="020B0609040504020204" pitchFamily="49" charset="0"/>
              </a:rPr>
              <a:t>Application ID</a:t>
            </a:r>
            <a:endParaRPr lang="en-US" sz="1600" b="1" dirty="0">
              <a:latin typeface="Lucida Console" panose="020B0609040504020204" pitchFamily="49" charset="0"/>
            </a:endParaRPr>
          </a:p>
        </p:txBody>
      </p:sp>
      <p:sp>
        <p:nvSpPr>
          <p:cNvPr id="12" name="Rectangle 11">
            <a:extLst>
              <a:ext uri="{FF2B5EF4-FFF2-40B4-BE49-F238E27FC236}">
                <a16:creationId xmlns:a16="http://schemas.microsoft.com/office/drawing/2014/main" id="{DE996F9E-A27E-4B49-BC69-476CD0CA5BA3}"/>
              </a:ext>
            </a:extLst>
          </p:cNvPr>
          <p:cNvSpPr/>
          <p:nvPr/>
        </p:nvSpPr>
        <p:spPr>
          <a:xfrm>
            <a:off x="3442085" y="340549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2</a:t>
            </a:r>
          </a:p>
        </p:txBody>
      </p:sp>
      <p:sp>
        <p:nvSpPr>
          <p:cNvPr id="13" name="Rectangle 12">
            <a:extLst>
              <a:ext uri="{FF2B5EF4-FFF2-40B4-BE49-F238E27FC236}">
                <a16:creationId xmlns:a16="http://schemas.microsoft.com/office/drawing/2014/main" id="{3448FCDC-ABCC-4EA4-B1CD-ECF3F21EDD1F}"/>
              </a:ext>
            </a:extLst>
          </p:cNvPr>
          <p:cNvSpPr/>
          <p:nvPr/>
        </p:nvSpPr>
        <p:spPr>
          <a:xfrm>
            <a:off x="3648219" y="500306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4" name="Rectangle 13">
            <a:extLst>
              <a:ext uri="{FF2B5EF4-FFF2-40B4-BE49-F238E27FC236}">
                <a16:creationId xmlns:a16="http://schemas.microsoft.com/office/drawing/2014/main" id="{49A8B1D2-C351-4B5B-9608-3E6CD941CAF3}"/>
              </a:ext>
            </a:extLst>
          </p:cNvPr>
          <p:cNvSpPr/>
          <p:nvPr/>
        </p:nvSpPr>
        <p:spPr>
          <a:xfrm>
            <a:off x="3892684" y="560842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16" name="Rectangle 15">
            <a:extLst>
              <a:ext uri="{FF2B5EF4-FFF2-40B4-BE49-F238E27FC236}">
                <a16:creationId xmlns:a16="http://schemas.microsoft.com/office/drawing/2014/main" id="{A80F25B5-A271-4CDD-9DD4-10CEF7B26DB3}"/>
              </a:ext>
            </a:extLst>
          </p:cNvPr>
          <p:cNvSpPr/>
          <p:nvPr/>
        </p:nvSpPr>
        <p:spPr>
          <a:xfrm>
            <a:off x="6149734" y="340549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3</a:t>
            </a:r>
          </a:p>
        </p:txBody>
      </p:sp>
      <p:sp>
        <p:nvSpPr>
          <p:cNvPr id="17" name="Rectangle 16">
            <a:extLst>
              <a:ext uri="{FF2B5EF4-FFF2-40B4-BE49-F238E27FC236}">
                <a16:creationId xmlns:a16="http://schemas.microsoft.com/office/drawing/2014/main" id="{EB601105-A896-4806-9A27-6095C1358DB1}"/>
              </a:ext>
            </a:extLst>
          </p:cNvPr>
          <p:cNvSpPr/>
          <p:nvPr/>
        </p:nvSpPr>
        <p:spPr>
          <a:xfrm>
            <a:off x="6355868" y="500306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6177ED49-828D-455F-8744-702D6632A763}"/>
              </a:ext>
            </a:extLst>
          </p:cNvPr>
          <p:cNvSpPr/>
          <p:nvPr/>
        </p:nvSpPr>
        <p:spPr>
          <a:xfrm>
            <a:off x="6600333" y="560842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cxnSp>
        <p:nvCxnSpPr>
          <p:cNvPr id="20" name="Straight Arrow Connector 19">
            <a:extLst>
              <a:ext uri="{FF2B5EF4-FFF2-40B4-BE49-F238E27FC236}">
                <a16:creationId xmlns:a16="http://schemas.microsoft.com/office/drawing/2014/main" id="{CFE3988D-6317-4E4C-B726-0575AE1E8FCE}"/>
              </a:ext>
            </a:extLst>
          </p:cNvPr>
          <p:cNvCxnSpPr>
            <a:cxnSpLocks/>
          </p:cNvCxnSpPr>
          <p:nvPr/>
        </p:nvCxnSpPr>
        <p:spPr>
          <a:xfrm flipH="1">
            <a:off x="2012757" y="4544664"/>
            <a:ext cx="3742" cy="4541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ADF6BB-23E2-4FEC-9333-9F990AFBF218}"/>
              </a:ext>
            </a:extLst>
          </p:cNvPr>
          <p:cNvCxnSpPr>
            <a:cxnSpLocks/>
          </p:cNvCxnSpPr>
          <p:nvPr/>
        </p:nvCxnSpPr>
        <p:spPr>
          <a:xfrm>
            <a:off x="4739053" y="4713862"/>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D3D025-0DAE-48B5-BC0D-FFF1E9582393}"/>
              </a:ext>
            </a:extLst>
          </p:cNvPr>
          <p:cNvCxnSpPr>
            <a:cxnSpLocks/>
          </p:cNvCxnSpPr>
          <p:nvPr/>
        </p:nvCxnSpPr>
        <p:spPr>
          <a:xfrm>
            <a:off x="7467599" y="4733701"/>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A4559D-0603-46A9-BC5F-330E2D55F718}"/>
              </a:ext>
            </a:extLst>
          </p:cNvPr>
          <p:cNvCxnSpPr>
            <a:cxnSpLocks/>
          </p:cNvCxnSpPr>
          <p:nvPr/>
        </p:nvCxnSpPr>
        <p:spPr>
          <a:xfrm>
            <a:off x="2032216" y="4713862"/>
            <a:ext cx="5455649" cy="1053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41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7339-981C-48E7-AB8A-4EDD8BD37706}"/>
              </a:ext>
            </a:extLst>
          </p:cNvPr>
          <p:cNvSpPr>
            <a:spLocks noGrp="1"/>
          </p:cNvSpPr>
          <p:nvPr>
            <p:ph type="title"/>
          </p:nvPr>
        </p:nvSpPr>
        <p:spPr/>
        <p:txBody>
          <a:bodyPr/>
          <a:lstStyle/>
          <a:p>
            <a:r>
              <a:rPr lang="en-US" dirty="0"/>
              <a:t>Creating AAD Applications with PowerShell</a:t>
            </a:r>
          </a:p>
        </p:txBody>
      </p:sp>
      <p:pic>
        <p:nvPicPr>
          <p:cNvPr id="6" name="Picture 5">
            <a:extLst>
              <a:ext uri="{FF2B5EF4-FFF2-40B4-BE49-F238E27FC236}">
                <a16:creationId xmlns:a16="http://schemas.microsoft.com/office/drawing/2014/main" id="{ECA34639-57D3-4D5B-8248-47681E37290E}"/>
              </a:ext>
            </a:extLst>
          </p:cNvPr>
          <p:cNvPicPr>
            <a:picLocks noChangeAspect="1"/>
          </p:cNvPicPr>
          <p:nvPr/>
        </p:nvPicPr>
        <p:blipFill>
          <a:blip r:embed="rId2"/>
          <a:stretch>
            <a:fillRect/>
          </a:stretch>
        </p:blipFill>
        <p:spPr>
          <a:xfrm>
            <a:off x="533400" y="1143000"/>
            <a:ext cx="7391400" cy="5520060"/>
          </a:xfrm>
          <a:prstGeom prst="rect">
            <a:avLst/>
          </a:prstGeom>
          <a:ln>
            <a:solidFill>
              <a:schemeClr val="tx1">
                <a:lumMod val="50000"/>
                <a:lumOff val="50000"/>
              </a:schemeClr>
            </a:solidFill>
          </a:ln>
        </p:spPr>
      </p:pic>
    </p:spTree>
    <p:extLst>
      <p:ext uri="{BB962C8B-B14F-4D97-AF65-F5344CB8AC3E}">
        <p14:creationId xmlns:p14="http://schemas.microsoft.com/office/powerpoint/2010/main" val="280207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Embedding Fundamentals</a:t>
            </a:r>
          </a:p>
          <a:p>
            <a:pPr lvl="0">
              <a:buFont typeface="Wingdings" panose="05000000000000000000" pitchFamily="2" charset="2"/>
              <a:buChar char="ü"/>
            </a:pPr>
            <a:r>
              <a:rPr lang="en-US" sz="2400" dirty="0"/>
              <a:t>Authentication with Azure AD</a:t>
            </a:r>
          </a:p>
          <a:p>
            <a:pPr lvl="0">
              <a:buFont typeface="Wingdings" panose="05000000000000000000" pitchFamily="2" charset="2"/>
              <a:buChar char="Ø"/>
            </a:pPr>
            <a:r>
              <a:rPr lang="en-US" sz="2400" dirty="0"/>
              <a:t>Programming the Power BI Service API</a:t>
            </a:r>
          </a:p>
          <a:p>
            <a:r>
              <a:rPr lang="en-US" sz="2400" dirty="0"/>
              <a:t>Programming the Power BI JavaScript API</a:t>
            </a:r>
          </a:p>
        </p:txBody>
      </p:sp>
    </p:spTree>
    <p:extLst>
      <p:ext uri="{BB962C8B-B14F-4D97-AF65-F5344CB8AC3E}">
        <p14:creationId xmlns:p14="http://schemas.microsoft.com/office/powerpoint/2010/main" val="128577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t>What Is the Power BI Service API?</a:t>
            </a:r>
          </a:p>
        </p:txBody>
      </p:sp>
      <p:sp>
        <p:nvSpPr>
          <p:cNvPr id="3" name="Content Placeholder 2"/>
          <p:cNvSpPr>
            <a:spLocks noGrp="1"/>
          </p:cNvSpPr>
          <p:nvPr>
            <p:ph idx="1"/>
          </p:nvPr>
        </p:nvSpPr>
        <p:spPr/>
        <p:txBody>
          <a:bodyPr>
            <a:normAutofit/>
          </a:bodyPr>
          <a:lstStyle/>
          <a:p>
            <a:r>
              <a:rPr lang="en-US" sz="2400" dirty="0"/>
              <a:t>What is the Power BI Service API?</a:t>
            </a:r>
          </a:p>
          <a:p>
            <a:pPr lvl="1"/>
            <a:r>
              <a:rPr lang="en-US" sz="2000" dirty="0"/>
              <a:t>API built on OAuth2, OpenID Connect, REST and ODATA</a:t>
            </a:r>
          </a:p>
          <a:p>
            <a:pPr lvl="1"/>
            <a:r>
              <a:rPr lang="en-US" sz="2000" dirty="0"/>
              <a:t>API secured by Azure Active Directory (AAD)</a:t>
            </a:r>
          </a:p>
          <a:p>
            <a:pPr lvl="1"/>
            <a:r>
              <a:rPr lang="en-US" sz="2000" dirty="0"/>
              <a:t>API to program with workspaces, datasets, reports &amp; dashboards</a:t>
            </a:r>
          </a:p>
          <a:p>
            <a:pPr lvl="1"/>
            <a:r>
              <a:rPr lang="en-US" sz="2000" dirty="0"/>
              <a:t>API also often called “Power BI REST API”</a:t>
            </a:r>
          </a:p>
          <a:p>
            <a:endParaRPr lang="en-US" sz="2400" dirty="0"/>
          </a:p>
          <a:p>
            <a:r>
              <a:rPr lang="en-US" sz="2400" dirty="0"/>
              <a:t>What can you do with the Power BI Service API?</a:t>
            </a:r>
          </a:p>
          <a:p>
            <a:pPr lvl="1"/>
            <a:r>
              <a:rPr lang="en-US" sz="2000" dirty="0"/>
              <a:t>Publish PBIX project files</a:t>
            </a:r>
          </a:p>
          <a:p>
            <a:pPr lvl="1"/>
            <a:r>
              <a:rPr lang="en-US" sz="2000" dirty="0"/>
              <a:t>Update connection details and datasource credentials</a:t>
            </a:r>
          </a:p>
          <a:p>
            <a:pPr lvl="1"/>
            <a:r>
              <a:rPr lang="en-US" sz="2000" dirty="0"/>
              <a:t>Create workspaces and clone content across workspaces</a:t>
            </a:r>
          </a:p>
          <a:p>
            <a:pPr lvl="1"/>
            <a:r>
              <a:rPr lang="en-US" sz="2000" dirty="0"/>
              <a:t>Embed Power BI reports and dashboards tiles in web pages</a:t>
            </a:r>
          </a:p>
          <a:p>
            <a:pPr lvl="1"/>
            <a:r>
              <a:rPr lang="en-US" sz="2000" dirty="0"/>
              <a:t>Create streaming datasets in order to build real-time dashboards</a:t>
            </a:r>
          </a:p>
          <a:p>
            <a:pPr lvl="1"/>
            <a:endParaRPr lang="en-US" sz="2000" dirty="0"/>
          </a:p>
          <a:p>
            <a:pPr lvl="1"/>
            <a:endParaRPr lang="en-US" sz="2000" dirty="0"/>
          </a:p>
        </p:txBody>
      </p:sp>
    </p:spTree>
    <p:extLst>
      <p:ext uri="{BB962C8B-B14F-4D97-AF65-F5344CB8AC3E}">
        <p14:creationId xmlns:p14="http://schemas.microsoft.com/office/powerpoint/2010/main" val="756379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5"/>
          <p:cNvSpPr>
            <a:spLocks noGrp="1"/>
          </p:cNvSpPr>
          <p:nvPr>
            <p:ph type="title"/>
          </p:nvPr>
        </p:nvSpPr>
        <p:spPr/>
        <p:txBody>
          <a:bodyPr/>
          <a:lstStyle/>
          <a:p>
            <a:r>
              <a:rPr lang="en-US" altLang="en-US"/>
              <a:t>Authenticating with Azure AD</a:t>
            </a:r>
          </a:p>
        </p:txBody>
      </p:sp>
      <p:sp>
        <p:nvSpPr>
          <p:cNvPr id="11" name="Content Placeholder 10"/>
          <p:cNvSpPr>
            <a:spLocks noGrp="1"/>
          </p:cNvSpPr>
          <p:nvPr>
            <p:ph idx="1"/>
          </p:nvPr>
        </p:nvSpPr>
        <p:spPr/>
        <p:txBody>
          <a:bodyPr>
            <a:normAutofit/>
          </a:bodyPr>
          <a:lstStyle/>
          <a:p>
            <a:r>
              <a:rPr lang="en-US" sz="2400" dirty="0"/>
              <a:t>User must be authenticated against Azure AD</a:t>
            </a:r>
          </a:p>
          <a:p>
            <a:pPr lvl="1"/>
            <a:r>
              <a:rPr lang="en-US" sz="2000" dirty="0"/>
              <a:t>User authentication used to obtain access token</a:t>
            </a:r>
          </a:p>
          <a:p>
            <a:pPr lvl="1"/>
            <a:r>
              <a:rPr lang="en-US" sz="2000" dirty="0"/>
              <a:t>Can be accomplished with the Azure AD Authentication Library</a:t>
            </a:r>
          </a:p>
          <a:p>
            <a:pPr lvl="1"/>
            <a:r>
              <a:rPr lang="en-US" sz="2000" dirty="0"/>
              <a:t>Access token pass to Power BI Service API in call REST calls</a:t>
            </a:r>
          </a:p>
        </p:txBody>
      </p:sp>
      <p:sp>
        <p:nvSpPr>
          <p:cNvPr id="10" name="Rectangle 9"/>
          <p:cNvSpPr/>
          <p:nvPr/>
        </p:nvSpPr>
        <p:spPr>
          <a:xfrm>
            <a:off x="1676400" y="3429000"/>
            <a:ext cx="5143500" cy="24003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p:cNvSpPr/>
          <p:nvPr/>
        </p:nvSpPr>
        <p:spPr>
          <a:xfrm>
            <a:off x="1887539" y="4402138"/>
            <a:ext cx="1296987" cy="850900"/>
          </a:xfrm>
          <a:prstGeom prst="rect">
            <a:avLst/>
          </a:prstGeom>
          <a:solidFill>
            <a:schemeClr val="accent3">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25" b="1" dirty="0">
                <a:solidFill>
                  <a:schemeClr val="tx1"/>
                </a:solidFill>
                <a:latin typeface="Arial" panose="020B0604020202020204" pitchFamily="34" charset="0"/>
                <a:cs typeface="Arial" panose="020B0604020202020204" pitchFamily="34" charset="0"/>
              </a:rPr>
              <a:t>Custom App</a:t>
            </a:r>
          </a:p>
        </p:txBody>
      </p:sp>
      <p:sp>
        <p:nvSpPr>
          <p:cNvPr id="3" name="Rectangle 2"/>
          <p:cNvSpPr/>
          <p:nvPr/>
        </p:nvSpPr>
        <p:spPr>
          <a:xfrm>
            <a:off x="5219700" y="3579814"/>
            <a:ext cx="1417638" cy="738187"/>
          </a:xfrm>
          <a:prstGeom prst="rect">
            <a:avLst/>
          </a:prstGeom>
          <a:solidFill>
            <a:schemeClr val="accent4">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Azure Active Directory</a:t>
            </a:r>
          </a:p>
        </p:txBody>
      </p:sp>
      <p:sp>
        <p:nvSpPr>
          <p:cNvPr id="4" name="Rectangle 3"/>
          <p:cNvSpPr/>
          <p:nvPr/>
        </p:nvSpPr>
        <p:spPr>
          <a:xfrm>
            <a:off x="5219700" y="4914901"/>
            <a:ext cx="1417638" cy="739775"/>
          </a:xfrm>
          <a:prstGeom prst="rect">
            <a:avLst/>
          </a:prstGeom>
          <a:solidFill>
            <a:schemeClr val="accent6">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Power BI Service</a:t>
            </a:r>
          </a:p>
        </p:txBody>
      </p:sp>
      <p:cxnSp>
        <p:nvCxnSpPr>
          <p:cNvPr id="7" name="Straight Arrow Connector 6"/>
          <p:cNvCxnSpPr/>
          <p:nvPr/>
        </p:nvCxnSpPr>
        <p:spPr>
          <a:xfrm flipV="1">
            <a:off x="3230564" y="3903663"/>
            <a:ext cx="1887537" cy="760412"/>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928938" y="4067176"/>
            <a:ext cx="2081212" cy="854075"/>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233614" y="4751389"/>
            <a:ext cx="555625" cy="32702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cxnSp>
        <p:nvCxnSpPr>
          <p:cNvPr id="15" name="Straight Arrow Connector 14"/>
          <p:cNvCxnSpPr/>
          <p:nvPr/>
        </p:nvCxnSpPr>
        <p:spPr>
          <a:xfrm>
            <a:off x="3230564" y="5000625"/>
            <a:ext cx="1887537" cy="336550"/>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881439" y="5000626"/>
            <a:ext cx="542925" cy="328613"/>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spTree>
    <p:extLst>
      <p:ext uri="{BB962C8B-B14F-4D97-AF65-F5344CB8AC3E}">
        <p14:creationId xmlns:p14="http://schemas.microsoft.com/office/powerpoint/2010/main" val="531522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a:t>Access Token Acquisition (Native Client)</a:t>
            </a:r>
            <a:endParaRPr lang="en-US" dirty="0"/>
          </a:p>
        </p:txBody>
      </p:sp>
      <p:sp>
        <p:nvSpPr>
          <p:cNvPr id="9" name="Content Placeholder 8">
            <a:extLst>
              <a:ext uri="{FF2B5EF4-FFF2-40B4-BE49-F238E27FC236}">
                <a16:creationId xmlns:a16="http://schemas.microsoft.com/office/drawing/2014/main" id="{AEA0EFDE-61E1-439B-BCE3-FC06358DF0C3}"/>
              </a:ext>
            </a:extLst>
          </p:cNvPr>
          <p:cNvSpPr>
            <a:spLocks noGrp="1"/>
          </p:cNvSpPr>
          <p:nvPr>
            <p:ph idx="1"/>
          </p:nvPr>
        </p:nvSpPr>
        <p:spPr>
          <a:xfrm>
            <a:off x="266700" y="1371600"/>
            <a:ext cx="8382000" cy="5181600"/>
          </a:xfrm>
        </p:spPr>
        <p:txBody>
          <a:bodyPr>
            <a:noAutofit/>
          </a:bodyPr>
          <a:lstStyle/>
          <a:p>
            <a:r>
              <a:rPr lang="en-US" sz="2000" dirty="0"/>
              <a:t>With interactive login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1800" dirty="0"/>
              <a:t>With User Password Credential flow (non-interactive)</a:t>
            </a:r>
          </a:p>
        </p:txBody>
      </p:sp>
      <p:pic>
        <p:nvPicPr>
          <p:cNvPr id="4" name="Picture 3">
            <a:extLst>
              <a:ext uri="{FF2B5EF4-FFF2-40B4-BE49-F238E27FC236}">
                <a16:creationId xmlns:a16="http://schemas.microsoft.com/office/drawing/2014/main" id="{535864B0-327C-4A19-9931-6695B38D0DAD}"/>
              </a:ext>
            </a:extLst>
          </p:cNvPr>
          <p:cNvPicPr>
            <a:picLocks noChangeAspect="1"/>
          </p:cNvPicPr>
          <p:nvPr/>
        </p:nvPicPr>
        <p:blipFill>
          <a:blip r:embed="rId2"/>
          <a:stretch>
            <a:fillRect/>
          </a:stretch>
        </p:blipFill>
        <p:spPr>
          <a:xfrm>
            <a:off x="664616" y="1828800"/>
            <a:ext cx="7507005" cy="2514600"/>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4E2AA57D-FD19-4610-934A-6833C9CB9F44}"/>
              </a:ext>
            </a:extLst>
          </p:cNvPr>
          <p:cNvPicPr>
            <a:picLocks noChangeAspect="1"/>
          </p:cNvPicPr>
          <p:nvPr/>
        </p:nvPicPr>
        <p:blipFill>
          <a:blip r:embed="rId3"/>
          <a:stretch>
            <a:fillRect/>
          </a:stretch>
        </p:blipFill>
        <p:spPr>
          <a:xfrm>
            <a:off x="696854" y="5029200"/>
            <a:ext cx="6156355" cy="1295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318755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ADAL for .NET</a:t>
            </a:r>
          </a:p>
        </p:txBody>
      </p:sp>
      <p:sp>
        <p:nvSpPr>
          <p:cNvPr id="3" name="Content Placeholder 2"/>
          <p:cNvSpPr>
            <a:spLocks noGrp="1"/>
          </p:cNvSpPr>
          <p:nvPr>
            <p:ph type="body" sz="quarter" idx="10"/>
          </p:nvPr>
        </p:nvSpPr>
        <p:spPr/>
        <p:txBody>
          <a:bodyPr>
            <a:noAutofit/>
          </a:bodyPr>
          <a:lstStyle/>
          <a:p>
            <a:r>
              <a:rPr lang="en-US" sz="2400" dirty="0"/>
              <a:t>Active Directory Authentication Library for .NET</a:t>
            </a:r>
          </a:p>
          <a:p>
            <a:pPr lvl="1"/>
            <a:r>
              <a:rPr lang="en-US" sz="2000" dirty="0"/>
              <a:t>Used in Native Clients and in Web Clients</a:t>
            </a:r>
          </a:p>
          <a:p>
            <a:pPr lvl="1"/>
            <a:r>
              <a:rPr lang="en-US" sz="2000" dirty="0"/>
              <a:t>Handles authentication flow behind the scenes</a:t>
            </a:r>
          </a:p>
          <a:p>
            <a:pPr lvl="1"/>
            <a:r>
              <a:rPr lang="en-US" sz="2000" dirty="0"/>
              <a:t>Provides caching for access tokens and refresh tokens</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ADAL .NET installs as a NuGet Package</a:t>
            </a:r>
          </a:p>
          <a:p>
            <a:pPr lvl="1"/>
            <a:r>
              <a:rPr lang="en-US" sz="2000" dirty="0"/>
              <a:t>Package name is </a:t>
            </a:r>
            <a:r>
              <a:rPr lang="en-US" sz="1600" b="1" dirty="0" err="1"/>
              <a:t>Microsoft.IdentityModel.Clients.ActiveDirectory</a:t>
            </a:r>
            <a:endParaRPr lang="en-US" sz="2000" b="1" dirty="0"/>
          </a:p>
        </p:txBody>
      </p:sp>
      <p:pic>
        <p:nvPicPr>
          <p:cNvPr id="2" name="Picture 1">
            <a:extLst>
              <a:ext uri="{FF2B5EF4-FFF2-40B4-BE49-F238E27FC236}">
                <a16:creationId xmlns:a16="http://schemas.microsoft.com/office/drawing/2014/main" id="{C986D405-145D-4A3D-A863-5300B1E65F44}"/>
              </a:ext>
            </a:extLst>
          </p:cNvPr>
          <p:cNvPicPr>
            <a:picLocks noChangeAspect="1"/>
          </p:cNvPicPr>
          <p:nvPr/>
        </p:nvPicPr>
        <p:blipFill>
          <a:blip r:embed="rId2"/>
          <a:stretch>
            <a:fillRect/>
          </a:stretch>
        </p:blipFill>
        <p:spPr>
          <a:xfrm>
            <a:off x="1219200" y="2895600"/>
            <a:ext cx="6081709" cy="1448828"/>
          </a:xfrm>
          <a:prstGeom prst="rect">
            <a:avLst/>
          </a:prstGeom>
          <a:ln>
            <a:solidFill>
              <a:schemeClr val="tx1">
                <a:lumMod val="50000"/>
                <a:lumOff val="50000"/>
              </a:schemeClr>
            </a:solidFill>
          </a:ln>
        </p:spPr>
      </p:pic>
    </p:spTree>
    <p:extLst>
      <p:ext uri="{BB962C8B-B14F-4D97-AF65-F5344CB8AC3E}">
        <p14:creationId xmlns:p14="http://schemas.microsoft.com/office/powerpoint/2010/main" val="40999541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FB5400-DF32-4BD9-BBB2-DA0D22915C95}"/>
              </a:ext>
            </a:extLst>
          </p:cNvPr>
          <p:cNvPicPr>
            <a:picLocks noChangeAspect="1"/>
          </p:cNvPicPr>
          <p:nvPr/>
        </p:nvPicPr>
        <p:blipFill rotWithShape="1">
          <a:blip r:embed="rId2"/>
          <a:srcRect r="7207"/>
          <a:stretch/>
        </p:blipFill>
        <p:spPr>
          <a:xfrm>
            <a:off x="381000" y="1295400"/>
            <a:ext cx="8077200" cy="4967358"/>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49B210BF-F571-43AC-BAE0-B437910A9176}"/>
              </a:ext>
            </a:extLst>
          </p:cNvPr>
          <p:cNvSpPr>
            <a:spLocks noGrp="1"/>
          </p:cNvSpPr>
          <p:nvPr>
            <p:ph type="title"/>
          </p:nvPr>
        </p:nvSpPr>
        <p:spPr/>
        <p:txBody>
          <a:bodyPr/>
          <a:lstStyle/>
          <a:p>
            <a:r>
              <a:rPr lang="en-US" dirty="0"/>
              <a:t>Access Token Acquisition (web app)</a:t>
            </a:r>
          </a:p>
        </p:txBody>
      </p:sp>
    </p:spTree>
    <p:extLst>
      <p:ext uri="{BB962C8B-B14F-4D97-AF65-F5344CB8AC3E}">
        <p14:creationId xmlns:p14="http://schemas.microsoft.com/office/powerpoint/2010/main" val="3769551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BC8C-FEB9-4C3F-B1C9-BDF058365E61}"/>
              </a:ext>
            </a:extLst>
          </p:cNvPr>
          <p:cNvSpPr>
            <a:spLocks noGrp="1"/>
          </p:cNvSpPr>
          <p:nvPr>
            <p:ph type="title"/>
          </p:nvPr>
        </p:nvSpPr>
        <p:spPr/>
        <p:txBody>
          <a:bodyPr/>
          <a:lstStyle/>
          <a:p>
            <a:r>
              <a:rPr lang="en-US" dirty="0"/>
              <a:t>REST Calls to the Power BI Service API</a:t>
            </a:r>
          </a:p>
        </p:txBody>
      </p:sp>
      <p:pic>
        <p:nvPicPr>
          <p:cNvPr id="3" name="Picture 2">
            <a:extLst>
              <a:ext uri="{FF2B5EF4-FFF2-40B4-BE49-F238E27FC236}">
                <a16:creationId xmlns:a16="http://schemas.microsoft.com/office/drawing/2014/main" id="{0BA4D4B8-1861-4C17-A033-B5F4A34BB6E7}"/>
              </a:ext>
            </a:extLst>
          </p:cNvPr>
          <p:cNvPicPr>
            <a:picLocks noChangeAspect="1"/>
          </p:cNvPicPr>
          <p:nvPr/>
        </p:nvPicPr>
        <p:blipFill>
          <a:blip r:embed="rId2"/>
          <a:stretch>
            <a:fillRect/>
          </a:stretch>
        </p:blipFill>
        <p:spPr>
          <a:xfrm>
            <a:off x="304796" y="1273439"/>
            <a:ext cx="7758017" cy="3092672"/>
          </a:xfrm>
          <a:prstGeom prst="rect">
            <a:avLst/>
          </a:prstGeom>
          <a:ln>
            <a:solidFill>
              <a:schemeClr val="tx1"/>
            </a:solidFill>
          </a:ln>
        </p:spPr>
      </p:pic>
      <p:pic>
        <p:nvPicPr>
          <p:cNvPr id="4" name="Picture 3">
            <a:extLst>
              <a:ext uri="{FF2B5EF4-FFF2-40B4-BE49-F238E27FC236}">
                <a16:creationId xmlns:a16="http://schemas.microsoft.com/office/drawing/2014/main" id="{EDBEC6CC-21CE-4459-BA82-3A2678109E27}"/>
              </a:ext>
            </a:extLst>
          </p:cNvPr>
          <p:cNvPicPr>
            <a:picLocks noChangeAspect="1"/>
          </p:cNvPicPr>
          <p:nvPr/>
        </p:nvPicPr>
        <p:blipFill>
          <a:blip r:embed="rId3"/>
          <a:stretch>
            <a:fillRect/>
          </a:stretch>
        </p:blipFill>
        <p:spPr>
          <a:xfrm>
            <a:off x="304796" y="4704165"/>
            <a:ext cx="3461385" cy="1760792"/>
          </a:xfrm>
          <a:prstGeom prst="rect">
            <a:avLst/>
          </a:prstGeom>
          <a:ln>
            <a:solidFill>
              <a:schemeClr val="tx1"/>
            </a:solidFill>
          </a:ln>
        </p:spPr>
      </p:pic>
    </p:spTree>
    <p:extLst>
      <p:ext uri="{BB962C8B-B14F-4D97-AF65-F5344CB8AC3E}">
        <p14:creationId xmlns:p14="http://schemas.microsoft.com/office/powerpoint/2010/main" val="7616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9E76-24C2-4A37-940C-D9B2F9A4E032}"/>
              </a:ext>
            </a:extLst>
          </p:cNvPr>
          <p:cNvSpPr>
            <a:spLocks noGrp="1"/>
          </p:cNvSpPr>
          <p:nvPr>
            <p:ph type="title"/>
          </p:nvPr>
        </p:nvSpPr>
        <p:spPr/>
        <p:txBody>
          <a:bodyPr/>
          <a:lstStyle/>
          <a:p>
            <a:pPr algn="ctr"/>
            <a:r>
              <a:rPr lang="en-US" sz="2400" dirty="0"/>
              <a:t>Developing with Power BI Embedding Workshop</a:t>
            </a:r>
          </a:p>
        </p:txBody>
      </p:sp>
      <p:pic>
        <p:nvPicPr>
          <p:cNvPr id="4" name="Picture 3">
            <a:extLst>
              <a:ext uri="{FF2B5EF4-FFF2-40B4-BE49-F238E27FC236}">
                <a16:creationId xmlns:a16="http://schemas.microsoft.com/office/drawing/2014/main" id="{E49EB27B-23C3-48B2-8F57-276C2FAB6F0B}"/>
              </a:ext>
            </a:extLst>
          </p:cNvPr>
          <p:cNvPicPr>
            <a:picLocks noChangeAspect="1"/>
          </p:cNvPicPr>
          <p:nvPr/>
        </p:nvPicPr>
        <p:blipFill>
          <a:blip r:embed="rId2"/>
          <a:stretch>
            <a:fillRect/>
          </a:stretch>
        </p:blipFill>
        <p:spPr>
          <a:xfrm>
            <a:off x="183596" y="1407914"/>
            <a:ext cx="8776808" cy="5143500"/>
          </a:xfrm>
          <a:prstGeom prst="rect">
            <a:avLst/>
          </a:prstGeom>
          <a:solidFill>
            <a:schemeClr val="tx1"/>
          </a:solidFill>
        </p:spPr>
      </p:pic>
    </p:spTree>
    <p:extLst>
      <p:ext uri="{BB962C8B-B14F-4D97-AF65-F5344CB8AC3E}">
        <p14:creationId xmlns:p14="http://schemas.microsoft.com/office/powerpoint/2010/main" val="377220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12BA-72D2-4C26-ABB8-353A3DDAAEB2}"/>
              </a:ext>
            </a:extLst>
          </p:cNvPr>
          <p:cNvSpPr>
            <a:spLocks noGrp="1"/>
          </p:cNvSpPr>
          <p:nvPr>
            <p:ph type="title"/>
          </p:nvPr>
        </p:nvSpPr>
        <p:spPr/>
        <p:txBody>
          <a:bodyPr/>
          <a:lstStyle/>
          <a:p>
            <a:r>
              <a:rPr lang="en-US" dirty="0"/>
              <a:t>Power BI Service SDK</a:t>
            </a:r>
          </a:p>
        </p:txBody>
      </p:sp>
      <p:sp>
        <p:nvSpPr>
          <p:cNvPr id="3" name="Content Placeholder 2">
            <a:extLst>
              <a:ext uri="{FF2B5EF4-FFF2-40B4-BE49-F238E27FC236}">
                <a16:creationId xmlns:a16="http://schemas.microsoft.com/office/drawing/2014/main" id="{1A07CAF2-47A6-4079-9A88-8BC1875E3325}"/>
              </a:ext>
            </a:extLst>
          </p:cNvPr>
          <p:cNvSpPr>
            <a:spLocks noGrp="1"/>
          </p:cNvSpPr>
          <p:nvPr>
            <p:ph idx="1"/>
          </p:nvPr>
        </p:nvSpPr>
        <p:spPr/>
        <p:txBody>
          <a:bodyPr/>
          <a:lstStyle/>
          <a:p>
            <a:r>
              <a:rPr lang="en-US" dirty="0"/>
              <a:t>Added as a NuGet package</a:t>
            </a:r>
          </a:p>
        </p:txBody>
      </p:sp>
      <p:pic>
        <p:nvPicPr>
          <p:cNvPr id="4" name="Picture 3">
            <a:extLst>
              <a:ext uri="{FF2B5EF4-FFF2-40B4-BE49-F238E27FC236}">
                <a16:creationId xmlns:a16="http://schemas.microsoft.com/office/drawing/2014/main" id="{3AA178DE-9CAB-4CB2-B376-5A409F2655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057400"/>
            <a:ext cx="7054963" cy="1828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671648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Initializing an Instance of PowerBIClient</a:t>
            </a:r>
            <a:endParaRPr lang="en-US" dirty="0"/>
          </a:p>
        </p:txBody>
      </p:sp>
      <p:sp>
        <p:nvSpPr>
          <p:cNvPr id="4" name="Content Placeholder 3"/>
          <p:cNvSpPr>
            <a:spLocks noGrp="1"/>
          </p:cNvSpPr>
          <p:nvPr>
            <p:ph type="body" sz="quarter" idx="10"/>
          </p:nvPr>
        </p:nvSpPr>
        <p:spPr/>
        <p:txBody>
          <a:bodyPr/>
          <a:lstStyle/>
          <a:p>
            <a:r>
              <a:rPr lang="en-US"/>
              <a:t>PowerBIClient object serves as top-level object</a:t>
            </a:r>
          </a:p>
          <a:p>
            <a:pPr lvl="1"/>
            <a:r>
              <a:rPr lang="en-US"/>
              <a:t>Used to execute calls against Power BI Service</a:t>
            </a:r>
          </a:p>
          <a:p>
            <a:pPr lvl="1"/>
            <a:r>
              <a:rPr lang="en-US"/>
              <a:t>Initialized with function to retrieve AAD access token</a:t>
            </a:r>
          </a:p>
          <a:p>
            <a:pPr lvl="1"/>
            <a:endParaRPr lang="en-US" dirty="0"/>
          </a:p>
        </p:txBody>
      </p:sp>
      <p:pic>
        <p:nvPicPr>
          <p:cNvPr id="5" name="Picture 4"/>
          <p:cNvPicPr>
            <a:picLocks noChangeAspect="1"/>
          </p:cNvPicPr>
          <p:nvPr/>
        </p:nvPicPr>
        <p:blipFill>
          <a:blip r:embed="rId2"/>
          <a:stretch>
            <a:fillRect/>
          </a:stretch>
        </p:blipFill>
        <p:spPr>
          <a:xfrm>
            <a:off x="914400" y="2819400"/>
            <a:ext cx="7653500" cy="331989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60654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B2B4-271E-4392-96AB-ADD1BE210882}"/>
              </a:ext>
            </a:extLst>
          </p:cNvPr>
          <p:cNvSpPr>
            <a:spLocks noGrp="1"/>
          </p:cNvSpPr>
          <p:nvPr>
            <p:ph type="title"/>
          </p:nvPr>
        </p:nvSpPr>
        <p:spPr/>
        <p:txBody>
          <a:bodyPr/>
          <a:lstStyle/>
          <a:p>
            <a:r>
              <a:rPr lang="en-US" sz="2600" dirty="0"/>
              <a:t>Enumerating Collections with </a:t>
            </a:r>
            <a:r>
              <a:rPr lang="en-US" sz="2600" dirty="0" err="1"/>
              <a:t>PowerBiClient</a:t>
            </a:r>
            <a:endParaRPr lang="en-US" sz="2600" dirty="0"/>
          </a:p>
        </p:txBody>
      </p:sp>
      <p:pic>
        <p:nvPicPr>
          <p:cNvPr id="6" name="Picture 5">
            <a:extLst>
              <a:ext uri="{FF2B5EF4-FFF2-40B4-BE49-F238E27FC236}">
                <a16:creationId xmlns:a16="http://schemas.microsoft.com/office/drawing/2014/main" id="{0829E599-404E-492F-83D2-0B42E60D3E5A}"/>
              </a:ext>
            </a:extLst>
          </p:cNvPr>
          <p:cNvPicPr>
            <a:picLocks noChangeAspect="1"/>
          </p:cNvPicPr>
          <p:nvPr/>
        </p:nvPicPr>
        <p:blipFill>
          <a:blip r:embed="rId2"/>
          <a:stretch>
            <a:fillRect/>
          </a:stretch>
        </p:blipFill>
        <p:spPr>
          <a:xfrm>
            <a:off x="433387" y="1524000"/>
            <a:ext cx="8277225" cy="4600575"/>
          </a:xfrm>
          <a:prstGeom prst="rect">
            <a:avLst/>
          </a:prstGeom>
          <a:ln>
            <a:solidFill>
              <a:schemeClr val="tx1"/>
            </a:solidFill>
          </a:ln>
        </p:spPr>
      </p:pic>
    </p:spTree>
    <p:extLst>
      <p:ext uri="{BB962C8B-B14F-4D97-AF65-F5344CB8AC3E}">
        <p14:creationId xmlns:p14="http://schemas.microsoft.com/office/powerpoint/2010/main" val="3331921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 Info</a:t>
            </a:r>
          </a:p>
        </p:txBody>
      </p:sp>
      <p:grpSp>
        <p:nvGrpSpPr>
          <p:cNvPr id="8" name="Group 7">
            <a:extLst>
              <a:ext uri="{FF2B5EF4-FFF2-40B4-BE49-F238E27FC236}">
                <a16:creationId xmlns:a16="http://schemas.microsoft.com/office/drawing/2014/main" id="{CFA1DECB-2EFB-42A2-A5F5-24EB6C5FBDC9}"/>
              </a:ext>
            </a:extLst>
          </p:cNvPr>
          <p:cNvGrpSpPr/>
          <p:nvPr/>
        </p:nvGrpSpPr>
        <p:grpSpPr>
          <a:xfrm>
            <a:off x="381000" y="1371600"/>
            <a:ext cx="8380480" cy="3733800"/>
            <a:chOff x="813522" y="1422689"/>
            <a:chExt cx="7140511" cy="3181350"/>
          </a:xfrm>
        </p:grpSpPr>
        <p:pic>
          <p:nvPicPr>
            <p:cNvPr id="6" name="Picture 5">
              <a:extLst>
                <a:ext uri="{FF2B5EF4-FFF2-40B4-BE49-F238E27FC236}">
                  <a16:creationId xmlns:a16="http://schemas.microsoft.com/office/drawing/2014/main" id="{CAF633A7-7A9A-4852-A887-1C75C97BE86B}"/>
                </a:ext>
              </a:extLst>
            </p:cNvPr>
            <p:cNvPicPr>
              <a:picLocks noChangeAspect="1"/>
            </p:cNvPicPr>
            <p:nvPr/>
          </p:nvPicPr>
          <p:blipFill>
            <a:blip r:embed="rId2"/>
            <a:stretch>
              <a:fillRect/>
            </a:stretch>
          </p:blipFill>
          <p:spPr>
            <a:xfrm>
              <a:off x="813522" y="1422689"/>
              <a:ext cx="3228975" cy="3181350"/>
            </a:xfrm>
            <a:prstGeom prst="rect">
              <a:avLst/>
            </a:prstGeom>
            <a:ln>
              <a:solidFill>
                <a:schemeClr val="tx1"/>
              </a:solidFill>
            </a:ln>
          </p:spPr>
        </p:pic>
        <p:pic>
          <p:nvPicPr>
            <p:cNvPr id="7" name="Picture 6">
              <a:extLst>
                <a:ext uri="{FF2B5EF4-FFF2-40B4-BE49-F238E27FC236}">
                  <a16:creationId xmlns:a16="http://schemas.microsoft.com/office/drawing/2014/main" id="{6203C44B-707B-4147-A6F1-2208A7EE2571}"/>
                </a:ext>
              </a:extLst>
            </p:cNvPr>
            <p:cNvPicPr>
              <a:picLocks noChangeAspect="1"/>
            </p:cNvPicPr>
            <p:nvPr/>
          </p:nvPicPr>
          <p:blipFill>
            <a:blip r:embed="rId3"/>
            <a:stretch>
              <a:fillRect/>
            </a:stretch>
          </p:blipFill>
          <p:spPr>
            <a:xfrm>
              <a:off x="4448833" y="1422689"/>
              <a:ext cx="3505200" cy="1885950"/>
            </a:xfrm>
            <a:prstGeom prst="rect">
              <a:avLst/>
            </a:prstGeom>
            <a:ln>
              <a:solidFill>
                <a:schemeClr val="tx1"/>
              </a:solidFill>
            </a:ln>
          </p:spPr>
        </p:pic>
      </p:grpSp>
    </p:spTree>
    <p:extLst>
      <p:ext uri="{BB962C8B-B14F-4D97-AF65-F5344CB8AC3E}">
        <p14:creationId xmlns:p14="http://schemas.microsoft.com/office/powerpoint/2010/main" val="111599451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01A6-56AF-42C7-86FB-68F2AE58FF01}"/>
              </a:ext>
            </a:extLst>
          </p:cNvPr>
          <p:cNvSpPr>
            <a:spLocks noGrp="1"/>
          </p:cNvSpPr>
          <p:nvPr>
            <p:ph type="title"/>
          </p:nvPr>
        </p:nvSpPr>
        <p:spPr/>
        <p:txBody>
          <a:bodyPr/>
          <a:lstStyle/>
          <a:p>
            <a:r>
              <a:rPr lang="en-US" dirty="0"/>
              <a:t>Data for First Party Report Embedding</a:t>
            </a:r>
          </a:p>
        </p:txBody>
      </p:sp>
      <p:pic>
        <p:nvPicPr>
          <p:cNvPr id="3" name="Picture 2">
            <a:extLst>
              <a:ext uri="{FF2B5EF4-FFF2-40B4-BE49-F238E27FC236}">
                <a16:creationId xmlns:a16="http://schemas.microsoft.com/office/drawing/2014/main" id="{15546E10-2194-4031-A575-73F272BFF074}"/>
              </a:ext>
            </a:extLst>
          </p:cNvPr>
          <p:cNvPicPr>
            <a:picLocks noChangeAspect="1"/>
          </p:cNvPicPr>
          <p:nvPr/>
        </p:nvPicPr>
        <p:blipFill>
          <a:blip r:embed="rId2"/>
          <a:stretch>
            <a:fillRect/>
          </a:stretch>
        </p:blipFill>
        <p:spPr>
          <a:xfrm>
            <a:off x="457200" y="1447800"/>
            <a:ext cx="6833461" cy="2819400"/>
          </a:xfrm>
          <a:prstGeom prst="rect">
            <a:avLst/>
          </a:prstGeom>
          <a:ln>
            <a:solidFill>
              <a:schemeClr val="tx1"/>
            </a:solidFill>
          </a:ln>
        </p:spPr>
      </p:pic>
    </p:spTree>
    <p:extLst>
      <p:ext uri="{BB962C8B-B14F-4D97-AF65-F5344CB8AC3E}">
        <p14:creationId xmlns:p14="http://schemas.microsoft.com/office/powerpoint/2010/main" val="349218135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Embed Tokens</a:t>
            </a:r>
            <a:endParaRPr lang="en-US" dirty="0"/>
          </a:p>
        </p:txBody>
      </p:sp>
      <p:sp>
        <p:nvSpPr>
          <p:cNvPr id="3" name="Content Placeholder 2"/>
          <p:cNvSpPr>
            <a:spLocks noGrp="1"/>
          </p:cNvSpPr>
          <p:nvPr>
            <p:ph type="body" sz="quarter" idx="10"/>
          </p:nvPr>
        </p:nvSpPr>
        <p:spPr>
          <a:xfrm>
            <a:off x="438150" y="1215364"/>
            <a:ext cx="8610600" cy="2308324"/>
          </a:xfrm>
        </p:spPr>
        <p:txBody>
          <a:bodyPr>
            <a:noAutofit/>
          </a:bodyPr>
          <a:lstStyle/>
          <a:p>
            <a:r>
              <a:rPr lang="en-US" sz="2000" dirty="0"/>
              <a:t>You can embed reports using master user AAD token, but…</a:t>
            </a:r>
          </a:p>
          <a:p>
            <a:pPr lvl="1"/>
            <a:r>
              <a:rPr lang="en-US" sz="1800" dirty="0"/>
              <a:t>You might want embed resource using more restricted tokens</a:t>
            </a:r>
          </a:p>
          <a:p>
            <a:pPr lvl="1"/>
            <a:r>
              <a:rPr lang="en-US" sz="1800" dirty="0"/>
              <a:t>You might want stay within the bounds of Power BI licensing terms</a:t>
            </a:r>
          </a:p>
          <a:p>
            <a:pPr lvl="1"/>
            <a:endParaRPr lang="en-US" sz="1800" dirty="0"/>
          </a:p>
          <a:p>
            <a:r>
              <a:rPr lang="en-US" sz="2000" dirty="0"/>
              <a:t>You generate embed tokens with the Power BI Service API</a:t>
            </a:r>
          </a:p>
          <a:p>
            <a:pPr lvl="1"/>
            <a:r>
              <a:rPr lang="en-US" sz="1800" dirty="0"/>
              <a:t>Each embed token created for one specific resource</a:t>
            </a:r>
          </a:p>
          <a:p>
            <a:pPr lvl="1"/>
            <a:r>
              <a:rPr lang="en-US" sz="1800" dirty="0"/>
              <a:t>Embed token provides restrictions on whether user can view or edit</a:t>
            </a:r>
          </a:p>
          <a:p>
            <a:pPr lvl="1"/>
            <a:r>
              <a:rPr lang="en-US" sz="1800" dirty="0"/>
              <a:t>Embed token can only be generated in dedicated capacity (semi-enforced)</a:t>
            </a:r>
          </a:p>
          <a:p>
            <a:pPr lvl="1"/>
            <a:r>
              <a:rPr lang="en-US" sz="1800" dirty="0"/>
              <a:t>Embed token can be generated to support row-level security (RLS)</a:t>
            </a:r>
          </a:p>
        </p:txBody>
      </p:sp>
      <p:pic>
        <p:nvPicPr>
          <p:cNvPr id="4" name="Picture 3"/>
          <p:cNvPicPr>
            <a:picLocks noChangeAspect="1"/>
          </p:cNvPicPr>
          <p:nvPr/>
        </p:nvPicPr>
        <p:blipFill>
          <a:blip r:embed="rId2"/>
          <a:stretch>
            <a:fillRect/>
          </a:stretch>
        </p:blipFill>
        <p:spPr>
          <a:xfrm>
            <a:off x="438150" y="4596200"/>
            <a:ext cx="7791450" cy="1101037"/>
          </a:xfrm>
          <a:prstGeom prst="rect">
            <a:avLst/>
          </a:prstGeom>
          <a:ln>
            <a:solidFill>
              <a:schemeClr val="tx1">
                <a:lumMod val="50000"/>
                <a:lumOff val="50000"/>
              </a:schemeClr>
            </a:solidFill>
          </a:ln>
        </p:spPr>
      </p:pic>
    </p:spTree>
    <p:extLst>
      <p:ext uri="{BB962C8B-B14F-4D97-AF65-F5344CB8AC3E}">
        <p14:creationId xmlns:p14="http://schemas.microsoft.com/office/powerpoint/2010/main" val="3695859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01A6-56AF-42C7-86FB-68F2AE58FF01}"/>
              </a:ext>
            </a:extLst>
          </p:cNvPr>
          <p:cNvSpPr>
            <a:spLocks noGrp="1"/>
          </p:cNvSpPr>
          <p:nvPr>
            <p:ph type="title"/>
          </p:nvPr>
        </p:nvSpPr>
        <p:spPr/>
        <p:txBody>
          <a:bodyPr/>
          <a:lstStyle/>
          <a:p>
            <a:r>
              <a:rPr lang="en-US" dirty="0"/>
              <a:t>Data for Third Party Report Embedding</a:t>
            </a:r>
          </a:p>
        </p:txBody>
      </p:sp>
      <p:pic>
        <p:nvPicPr>
          <p:cNvPr id="6" name="Picture 5">
            <a:extLst>
              <a:ext uri="{FF2B5EF4-FFF2-40B4-BE49-F238E27FC236}">
                <a16:creationId xmlns:a16="http://schemas.microsoft.com/office/drawing/2014/main" id="{042A2F1A-038B-410A-8767-8CB4FF7D88B5}"/>
              </a:ext>
            </a:extLst>
          </p:cNvPr>
          <p:cNvPicPr>
            <a:picLocks noChangeAspect="1"/>
          </p:cNvPicPr>
          <p:nvPr/>
        </p:nvPicPr>
        <p:blipFill>
          <a:blip r:embed="rId2"/>
          <a:stretch>
            <a:fillRect/>
          </a:stretch>
        </p:blipFill>
        <p:spPr>
          <a:xfrm>
            <a:off x="304800" y="1295400"/>
            <a:ext cx="8206946" cy="3429000"/>
          </a:xfrm>
          <a:prstGeom prst="rect">
            <a:avLst/>
          </a:prstGeom>
          <a:ln>
            <a:solidFill>
              <a:schemeClr val="tx1"/>
            </a:solidFill>
          </a:ln>
        </p:spPr>
      </p:pic>
    </p:spTree>
    <p:extLst>
      <p:ext uri="{BB962C8B-B14F-4D97-AF65-F5344CB8AC3E}">
        <p14:creationId xmlns:p14="http://schemas.microsoft.com/office/powerpoint/2010/main" val="29523753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EAA0-B570-4C3A-917E-134C95ACD681}"/>
              </a:ext>
            </a:extLst>
          </p:cNvPr>
          <p:cNvSpPr>
            <a:spLocks noGrp="1"/>
          </p:cNvSpPr>
          <p:nvPr>
            <p:ph type="title"/>
          </p:nvPr>
        </p:nvSpPr>
        <p:spPr/>
        <p:txBody>
          <a:bodyPr/>
          <a:lstStyle/>
          <a:p>
            <a:r>
              <a:rPr lang="en-US" dirty="0"/>
              <a:t>Getting the Data for Dashboard Embedding</a:t>
            </a:r>
          </a:p>
        </p:txBody>
      </p:sp>
      <p:pic>
        <p:nvPicPr>
          <p:cNvPr id="3" name="Picture 2">
            <a:extLst>
              <a:ext uri="{FF2B5EF4-FFF2-40B4-BE49-F238E27FC236}">
                <a16:creationId xmlns:a16="http://schemas.microsoft.com/office/drawing/2014/main" id="{DA17FC5F-FAF2-4A72-80E3-F8ACB23931CF}"/>
              </a:ext>
            </a:extLst>
          </p:cNvPr>
          <p:cNvPicPr>
            <a:picLocks noChangeAspect="1"/>
          </p:cNvPicPr>
          <p:nvPr/>
        </p:nvPicPr>
        <p:blipFill>
          <a:blip r:embed="rId2"/>
          <a:stretch>
            <a:fillRect/>
          </a:stretch>
        </p:blipFill>
        <p:spPr>
          <a:xfrm>
            <a:off x="304800" y="1371600"/>
            <a:ext cx="8368864" cy="3048000"/>
          </a:xfrm>
          <a:prstGeom prst="rect">
            <a:avLst/>
          </a:prstGeom>
          <a:ln>
            <a:solidFill>
              <a:schemeClr val="tx1"/>
            </a:solidFill>
          </a:ln>
        </p:spPr>
      </p:pic>
    </p:spTree>
    <p:extLst>
      <p:ext uri="{BB962C8B-B14F-4D97-AF65-F5344CB8AC3E}">
        <p14:creationId xmlns:p14="http://schemas.microsoft.com/office/powerpoint/2010/main" val="15904117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Embedding Fundamentals</a:t>
            </a:r>
          </a:p>
          <a:p>
            <a:pPr lvl="0">
              <a:buFont typeface="Wingdings" panose="05000000000000000000" pitchFamily="2" charset="2"/>
              <a:buChar char="ü"/>
            </a:pPr>
            <a:r>
              <a:rPr lang="en-US" sz="2400" dirty="0"/>
              <a:t>Authentication with Azure AD</a:t>
            </a:r>
          </a:p>
          <a:p>
            <a:pPr lvl="0">
              <a:buFont typeface="Wingdings" panose="05000000000000000000" pitchFamily="2" charset="2"/>
              <a:buChar char="ü"/>
            </a:pPr>
            <a:r>
              <a:rPr lang="en-US" sz="2400" dirty="0"/>
              <a:t>Programming the Power BI Service API</a:t>
            </a:r>
          </a:p>
          <a:p>
            <a:pPr>
              <a:buFont typeface="Wingdings" panose="05000000000000000000" pitchFamily="2" charset="2"/>
              <a:buChar char="Ø"/>
            </a:pPr>
            <a:r>
              <a:rPr lang="en-US" sz="2400" dirty="0"/>
              <a:t>Programming the Power BI JavaScript API</a:t>
            </a:r>
          </a:p>
        </p:txBody>
      </p:sp>
    </p:spTree>
    <p:extLst>
      <p:ext uri="{BB962C8B-B14F-4D97-AF65-F5344CB8AC3E}">
        <p14:creationId xmlns:p14="http://schemas.microsoft.com/office/powerpoint/2010/main" val="119672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8B15-BCBA-475F-89FB-33E18E01092F}"/>
              </a:ext>
            </a:extLst>
          </p:cNvPr>
          <p:cNvSpPr>
            <a:spLocks noGrp="1"/>
          </p:cNvSpPr>
          <p:nvPr>
            <p:ph type="title"/>
          </p:nvPr>
        </p:nvSpPr>
        <p:spPr/>
        <p:txBody>
          <a:bodyPr/>
          <a:lstStyle/>
          <a:p>
            <a:r>
              <a:rPr lang="en-US"/>
              <a:t>Power BI JavaScript API (powerbi.js)</a:t>
            </a:r>
            <a:endParaRPr lang="en-US" dirty="0"/>
          </a:p>
        </p:txBody>
      </p:sp>
      <p:sp>
        <p:nvSpPr>
          <p:cNvPr id="8" name="Text Placeholder 7">
            <a:extLst>
              <a:ext uri="{FF2B5EF4-FFF2-40B4-BE49-F238E27FC236}">
                <a16:creationId xmlns:a16="http://schemas.microsoft.com/office/drawing/2014/main" id="{394639DE-4FD4-47F3-AA60-02EFF2952834}"/>
              </a:ext>
            </a:extLst>
          </p:cNvPr>
          <p:cNvSpPr>
            <a:spLocks noGrp="1"/>
          </p:cNvSpPr>
          <p:nvPr>
            <p:ph idx="1"/>
          </p:nvPr>
        </p:nvSpPr>
        <p:spPr>
          <a:xfrm>
            <a:off x="381000" y="1447800"/>
            <a:ext cx="8229600" cy="5181600"/>
          </a:xfrm>
        </p:spPr>
        <p:txBody>
          <a:bodyPr>
            <a:normAutofit/>
          </a:bodyPr>
          <a:lstStyle/>
          <a:p>
            <a:r>
              <a:rPr lang="en-US" sz="2000" dirty="0"/>
              <a:t>Power BI JavaScript API used to embed resources in browser</a:t>
            </a:r>
          </a:p>
          <a:p>
            <a:pPr lvl="1"/>
            <a:r>
              <a:rPr lang="en-US" sz="1800" dirty="0"/>
              <a:t>GitHub repo at </a:t>
            </a:r>
            <a:r>
              <a:rPr lang="en-US" sz="1800" dirty="0">
                <a:hlinkClick r:id="rId2"/>
              </a:rPr>
              <a:t>https://github.com/Microsoft/PowerBI-JavaScript/wiki</a:t>
            </a:r>
            <a:r>
              <a:rPr lang="en-US" sz="1800" dirty="0"/>
              <a:t> </a:t>
            </a:r>
          </a:p>
          <a:p>
            <a:pPr lvl="1"/>
            <a:r>
              <a:rPr lang="en-US" sz="1800" dirty="0"/>
              <a:t>GitHub repository contains code, docs, wiki and issues list</a:t>
            </a:r>
          </a:p>
          <a:p>
            <a:endParaRPr lang="en-US" sz="2000" dirty="0"/>
          </a:p>
        </p:txBody>
      </p:sp>
      <p:pic>
        <p:nvPicPr>
          <p:cNvPr id="4" name="Picture 3">
            <a:extLst>
              <a:ext uri="{FF2B5EF4-FFF2-40B4-BE49-F238E27FC236}">
                <a16:creationId xmlns:a16="http://schemas.microsoft.com/office/drawing/2014/main" id="{C5C4FA20-9198-4F19-8462-91F23AB1E5B1}"/>
              </a:ext>
            </a:extLst>
          </p:cNvPr>
          <p:cNvPicPr>
            <a:picLocks noChangeAspect="1"/>
          </p:cNvPicPr>
          <p:nvPr/>
        </p:nvPicPr>
        <p:blipFill rotWithShape="1">
          <a:blip r:embed="rId3"/>
          <a:srcRect l="729" t="1109" r="9501" b="35856"/>
          <a:stretch/>
        </p:blipFill>
        <p:spPr>
          <a:xfrm>
            <a:off x="762000" y="2667000"/>
            <a:ext cx="7145660" cy="3810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27655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Power BI Embedding Fundamentals</a:t>
            </a:r>
          </a:p>
          <a:p>
            <a:pPr lvl="0"/>
            <a:r>
              <a:rPr lang="en-US" sz="2400" dirty="0"/>
              <a:t>Authentication with Azure AD</a:t>
            </a:r>
          </a:p>
          <a:p>
            <a:pPr lvl="0"/>
            <a:r>
              <a:rPr lang="en-US" sz="2400" dirty="0"/>
              <a:t>Programming the Power BI Service API</a:t>
            </a:r>
          </a:p>
          <a:p>
            <a:r>
              <a:rPr lang="en-US" sz="2400" dirty="0"/>
              <a:t>Programming the Power BI JavaScript API</a:t>
            </a:r>
          </a:p>
        </p:txBody>
      </p:sp>
    </p:spTree>
    <p:extLst>
      <p:ext uri="{BB962C8B-B14F-4D97-AF65-F5344CB8AC3E}">
        <p14:creationId xmlns:p14="http://schemas.microsoft.com/office/powerpoint/2010/main" val="1577676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B04265-9D6E-4D0E-830B-9C0A27C04265}"/>
              </a:ext>
            </a:extLst>
          </p:cNvPr>
          <p:cNvPicPr>
            <a:picLocks noChangeAspect="1"/>
          </p:cNvPicPr>
          <p:nvPr/>
        </p:nvPicPr>
        <p:blipFill>
          <a:blip r:embed="rId2"/>
          <a:stretch>
            <a:fillRect/>
          </a:stretch>
        </p:blipFill>
        <p:spPr>
          <a:xfrm>
            <a:off x="778128" y="2720619"/>
            <a:ext cx="6957277" cy="3200467"/>
          </a:xfrm>
          <a:prstGeom prst="rect">
            <a:avLst/>
          </a:prstGeom>
          <a:ln>
            <a:solidFill>
              <a:schemeClr val="accent1"/>
            </a:solidFill>
          </a:ln>
        </p:spPr>
      </p:pic>
      <p:sp>
        <p:nvSpPr>
          <p:cNvPr id="2" name="Title 1">
            <a:extLst>
              <a:ext uri="{FF2B5EF4-FFF2-40B4-BE49-F238E27FC236}">
                <a16:creationId xmlns:a16="http://schemas.microsoft.com/office/drawing/2014/main" id="{C4FA4F23-2F7F-4C98-A4F7-7B688DA82A64}"/>
              </a:ext>
            </a:extLst>
          </p:cNvPr>
          <p:cNvSpPr>
            <a:spLocks noGrp="1"/>
          </p:cNvSpPr>
          <p:nvPr>
            <p:ph type="title"/>
          </p:nvPr>
        </p:nvSpPr>
        <p:spPr/>
        <p:txBody>
          <a:bodyPr/>
          <a:lstStyle/>
          <a:p>
            <a:r>
              <a:rPr lang="en-US"/>
              <a:t>Hello World with Power BI Embedding</a:t>
            </a:r>
            <a:endParaRPr lang="en-US" dirty="0"/>
          </a:p>
        </p:txBody>
      </p:sp>
      <p:sp>
        <p:nvSpPr>
          <p:cNvPr id="4" name="Content Placeholder 3">
            <a:extLst>
              <a:ext uri="{FF2B5EF4-FFF2-40B4-BE49-F238E27FC236}">
                <a16:creationId xmlns:a16="http://schemas.microsoft.com/office/drawing/2014/main" id="{A3986185-3082-4E22-93AB-A17D39D4DCA0}"/>
              </a:ext>
            </a:extLst>
          </p:cNvPr>
          <p:cNvSpPr>
            <a:spLocks noGrp="1"/>
          </p:cNvSpPr>
          <p:nvPr>
            <p:ph idx="1"/>
          </p:nvPr>
        </p:nvSpPr>
        <p:spPr/>
        <p:txBody>
          <a:bodyPr>
            <a:normAutofit fontScale="92500" lnSpcReduction="10000"/>
          </a:bodyPr>
          <a:lstStyle/>
          <a:p>
            <a:r>
              <a:rPr lang="en-US" sz="1600" b="1" dirty="0">
                <a:solidFill>
                  <a:srgbClr val="002060"/>
                </a:solidFill>
              </a:rPr>
              <a:t>powerbi.js</a:t>
            </a:r>
            <a:r>
              <a:rPr lang="en-US" sz="1600" dirty="0"/>
              <a:t> library provides </a:t>
            </a:r>
            <a:r>
              <a:rPr lang="en-US" sz="1600" b="1" dirty="0" err="1">
                <a:solidFill>
                  <a:srgbClr val="002060"/>
                </a:solidFill>
              </a:rPr>
              <a:t>powerbi</a:t>
            </a:r>
            <a:r>
              <a:rPr lang="en-US" sz="1600" dirty="0"/>
              <a:t> as top-level service object</a:t>
            </a:r>
          </a:p>
          <a:p>
            <a:pPr lvl="1"/>
            <a:r>
              <a:rPr lang="en-US" sz="1500" dirty="0"/>
              <a:t>You call </a:t>
            </a:r>
            <a:r>
              <a:rPr lang="en-US" sz="1500" b="1" dirty="0" err="1"/>
              <a:t>powerbi.embed</a:t>
            </a:r>
            <a:r>
              <a:rPr lang="en-US" sz="1500" dirty="0"/>
              <a:t> and pass </a:t>
            </a:r>
            <a:r>
              <a:rPr lang="en-US" sz="1500" b="1" dirty="0"/>
              <a:t>configuration</a:t>
            </a:r>
            <a:r>
              <a:rPr lang="en-US" sz="1500" dirty="0"/>
              <a:t> object with access token</a:t>
            </a:r>
          </a:p>
          <a:p>
            <a:pPr lvl="1"/>
            <a:r>
              <a:rPr lang="en-US" sz="1500" b="1" dirty="0"/>
              <a:t>models</a:t>
            </a:r>
            <a:r>
              <a:rPr lang="en-US" sz="1500" dirty="0"/>
              <a:t> object available to supply configuration settings</a:t>
            </a:r>
            <a:endParaRPr lang="en-US" sz="1500" b="1" dirty="0"/>
          </a:p>
          <a:p>
            <a:pPr lvl="1"/>
            <a:r>
              <a:rPr lang="en-US" sz="1500" b="1" dirty="0"/>
              <a:t>configuration</a:t>
            </a:r>
            <a:r>
              <a:rPr lang="en-US" sz="1500" dirty="0"/>
              <a:t> object sets </a:t>
            </a:r>
            <a:r>
              <a:rPr lang="en-US" sz="1500" b="1" dirty="0" err="1"/>
              <a:t>tokenType</a:t>
            </a:r>
            <a:r>
              <a:rPr lang="en-US" sz="1500" dirty="0"/>
              <a:t> to either </a:t>
            </a:r>
            <a:r>
              <a:rPr lang="en-US" sz="1500" b="1" dirty="0" err="1"/>
              <a:t>TokenType.Embed</a:t>
            </a:r>
            <a:r>
              <a:rPr lang="en-US" sz="1500" dirty="0"/>
              <a:t> or </a:t>
            </a:r>
            <a:r>
              <a:rPr lang="en-US" sz="1500" b="1" dirty="0" err="1"/>
              <a:t>TokenType.Aad</a:t>
            </a:r>
            <a:endParaRPr lang="en-US" sz="1500" b="1" dirty="0"/>
          </a:p>
        </p:txBody>
      </p:sp>
      <p:pic>
        <p:nvPicPr>
          <p:cNvPr id="9" name="Picture 8">
            <a:extLst>
              <a:ext uri="{FF2B5EF4-FFF2-40B4-BE49-F238E27FC236}">
                <a16:creationId xmlns:a16="http://schemas.microsoft.com/office/drawing/2014/main" id="{26FCC98B-8005-4523-9791-9420A4902323}"/>
              </a:ext>
            </a:extLst>
          </p:cNvPr>
          <p:cNvPicPr>
            <a:picLocks noChangeAspect="1"/>
          </p:cNvPicPr>
          <p:nvPr/>
        </p:nvPicPr>
        <p:blipFill>
          <a:blip r:embed="rId3"/>
          <a:stretch>
            <a:fillRect/>
          </a:stretch>
        </p:blipFill>
        <p:spPr>
          <a:xfrm>
            <a:off x="5791200" y="4390035"/>
            <a:ext cx="3167408" cy="2297669"/>
          </a:xfrm>
          <a:prstGeom prst="rect">
            <a:avLst/>
          </a:prstGeom>
        </p:spPr>
      </p:pic>
      <p:sp>
        <p:nvSpPr>
          <p:cNvPr id="11" name="Arrow: Left 10">
            <a:extLst>
              <a:ext uri="{FF2B5EF4-FFF2-40B4-BE49-F238E27FC236}">
                <a16:creationId xmlns:a16="http://schemas.microsoft.com/office/drawing/2014/main" id="{5AA1534C-E6AB-4844-9966-52EABD11B857}"/>
              </a:ext>
            </a:extLst>
          </p:cNvPr>
          <p:cNvSpPr/>
          <p:nvPr/>
        </p:nvSpPr>
        <p:spPr bwMode="auto">
          <a:xfrm>
            <a:off x="3068782" y="4681104"/>
            <a:ext cx="1399310" cy="256310"/>
          </a:xfrm>
          <a:prstGeom prst="leftArrow">
            <a:avLst>
              <a:gd name="adj1" fmla="val 68959"/>
              <a:gd name="adj2" fmla="val 50000"/>
            </a:avLst>
          </a:prstGeom>
          <a:solidFill>
            <a:srgbClr val="FFC000"/>
          </a:solidFill>
          <a:ln>
            <a:solidFill>
              <a:srgbClr val="9900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defTabSz="699354" fontAlgn="base">
              <a:spcBef>
                <a:spcPct val="0"/>
              </a:spcBef>
              <a:spcAft>
                <a:spcPct val="0"/>
              </a:spcAft>
            </a:pPr>
            <a:r>
              <a:rPr lang="en-US" sz="788" dirty="0">
                <a:solidFill>
                  <a:srgbClr val="002060"/>
                </a:solidFill>
                <a:ea typeface="Segoe UI" pitchFamily="34" charset="0"/>
                <a:cs typeface="Segoe UI" pitchFamily="34" charset="0"/>
              </a:rPr>
              <a:t>First party embedding</a:t>
            </a:r>
          </a:p>
        </p:txBody>
      </p:sp>
    </p:spTree>
    <p:extLst>
      <p:ext uri="{BB962C8B-B14F-4D97-AF65-F5344CB8AC3E}">
        <p14:creationId xmlns:p14="http://schemas.microsoft.com/office/powerpoint/2010/main" val="380332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44D3-369A-4BA8-A638-DAED681BCA0E}"/>
              </a:ext>
            </a:extLst>
          </p:cNvPr>
          <p:cNvSpPr>
            <a:spLocks noGrp="1"/>
          </p:cNvSpPr>
          <p:nvPr>
            <p:ph type="title"/>
          </p:nvPr>
        </p:nvSpPr>
        <p:spPr/>
        <p:txBody>
          <a:bodyPr/>
          <a:lstStyle/>
          <a:p>
            <a:r>
              <a:rPr lang="en-US"/>
              <a:t>Embedded Report Configuration Options</a:t>
            </a:r>
            <a:endParaRPr lang="en-US" dirty="0"/>
          </a:p>
        </p:txBody>
      </p:sp>
      <p:sp>
        <p:nvSpPr>
          <p:cNvPr id="3" name="Text Placeholder 2">
            <a:extLst>
              <a:ext uri="{FF2B5EF4-FFF2-40B4-BE49-F238E27FC236}">
                <a16:creationId xmlns:a16="http://schemas.microsoft.com/office/drawing/2014/main" id="{17637C5D-4CE7-4960-90A3-D43A5BFABF48}"/>
              </a:ext>
            </a:extLst>
          </p:cNvPr>
          <p:cNvSpPr>
            <a:spLocks noGrp="1"/>
          </p:cNvSpPr>
          <p:nvPr>
            <p:ph idx="1"/>
          </p:nvPr>
        </p:nvSpPr>
        <p:spPr/>
        <p:txBody>
          <a:bodyPr>
            <a:normAutofit/>
          </a:bodyPr>
          <a:lstStyle/>
          <a:p>
            <a:r>
              <a:rPr lang="en-US" sz="1800" b="1" dirty="0"/>
              <a:t>permissions</a:t>
            </a:r>
            <a:r>
              <a:rPr lang="en-US" sz="1800" dirty="0"/>
              <a:t> determines what permissions are given to user on resource</a:t>
            </a:r>
          </a:p>
          <a:p>
            <a:r>
              <a:rPr lang="en-US" sz="1800" b="1" dirty="0" err="1"/>
              <a:t>viewMode</a:t>
            </a:r>
            <a:r>
              <a:rPr lang="en-US" sz="1800" dirty="0"/>
              <a:t> determines when report opens in read-only view or edit view</a:t>
            </a:r>
          </a:p>
          <a:p>
            <a:r>
              <a:rPr lang="en-US" sz="1800" b="1" dirty="0" err="1"/>
              <a:t>pageView</a:t>
            </a:r>
            <a:r>
              <a:rPr lang="en-US" sz="1800" dirty="0"/>
              <a:t> determines how reports scales to fit embed container element</a:t>
            </a:r>
          </a:p>
        </p:txBody>
      </p:sp>
      <p:pic>
        <p:nvPicPr>
          <p:cNvPr id="4" name="Picture 3">
            <a:extLst>
              <a:ext uri="{FF2B5EF4-FFF2-40B4-BE49-F238E27FC236}">
                <a16:creationId xmlns:a16="http://schemas.microsoft.com/office/drawing/2014/main" id="{C8A74216-49A6-4AFB-96D0-BECA7F4CD7D8}"/>
              </a:ext>
            </a:extLst>
          </p:cNvPr>
          <p:cNvPicPr>
            <a:picLocks noChangeAspect="1"/>
          </p:cNvPicPr>
          <p:nvPr/>
        </p:nvPicPr>
        <p:blipFill rotWithShape="1">
          <a:blip r:embed="rId2"/>
          <a:srcRect t="29851" r="37101" b="7462"/>
          <a:stretch/>
        </p:blipFill>
        <p:spPr>
          <a:xfrm>
            <a:off x="608837" y="2941322"/>
            <a:ext cx="4586641" cy="2724385"/>
          </a:xfrm>
          <a:prstGeom prst="rect">
            <a:avLst/>
          </a:prstGeom>
          <a:solidFill>
            <a:schemeClr val="tx1">
              <a:lumMod val="50000"/>
              <a:lumOff val="50000"/>
            </a:schemeClr>
          </a:solidFill>
          <a:ln>
            <a:solidFill>
              <a:schemeClr val="tx1">
                <a:lumMod val="50000"/>
                <a:lumOff val="50000"/>
              </a:schemeClr>
            </a:solidFill>
          </a:ln>
        </p:spPr>
      </p:pic>
      <p:grpSp>
        <p:nvGrpSpPr>
          <p:cNvPr id="18" name="Group 17">
            <a:extLst>
              <a:ext uri="{FF2B5EF4-FFF2-40B4-BE49-F238E27FC236}">
                <a16:creationId xmlns:a16="http://schemas.microsoft.com/office/drawing/2014/main" id="{64843649-D660-444C-8D8E-171E5432F6CA}"/>
              </a:ext>
            </a:extLst>
          </p:cNvPr>
          <p:cNvGrpSpPr/>
          <p:nvPr/>
        </p:nvGrpSpPr>
        <p:grpSpPr>
          <a:xfrm>
            <a:off x="4371388" y="3469836"/>
            <a:ext cx="4167323" cy="968950"/>
            <a:chOff x="4267200" y="2537690"/>
            <a:chExt cx="4588163" cy="1066800"/>
          </a:xfrm>
          <a:solidFill>
            <a:srgbClr val="FFC000"/>
          </a:solidFill>
        </p:grpSpPr>
        <p:sp>
          <p:nvSpPr>
            <p:cNvPr id="6" name="Rectangle 5">
              <a:extLst>
                <a:ext uri="{FF2B5EF4-FFF2-40B4-BE49-F238E27FC236}">
                  <a16:creationId xmlns:a16="http://schemas.microsoft.com/office/drawing/2014/main" id="{D6B2C5A5-1834-4047-9C08-4EA1D4B109B7}"/>
                </a:ext>
              </a:extLst>
            </p:cNvPr>
            <p:cNvSpPr/>
            <p:nvPr/>
          </p:nvSpPr>
          <p:spPr>
            <a:xfrm>
              <a:off x="4932218" y="2537690"/>
              <a:ext cx="3923145" cy="1066800"/>
            </a:xfrm>
            <a:prstGeom prst="rect">
              <a:avLst/>
            </a:prstGeom>
            <a:grpFill/>
            <a:ln w="6350">
              <a:solidFill>
                <a:srgbClr val="874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002060"/>
                  </a:solidFill>
                </a:rPr>
                <a:t>Read: </a:t>
              </a:r>
              <a:r>
                <a:rPr lang="en-US" sz="1000" dirty="0">
                  <a:solidFill>
                    <a:srgbClr val="002060"/>
                  </a:solidFill>
                </a:rPr>
                <a:t>Allows view report only.</a:t>
              </a:r>
            </a:p>
            <a:p>
              <a:r>
                <a:rPr lang="en-US" sz="1000" b="1" dirty="0" err="1">
                  <a:solidFill>
                    <a:srgbClr val="002060"/>
                  </a:solidFill>
                </a:rPr>
                <a:t>ReadWrite</a:t>
              </a:r>
              <a:r>
                <a:rPr lang="en-US" sz="1000" b="1" dirty="0">
                  <a:solidFill>
                    <a:srgbClr val="002060"/>
                  </a:solidFill>
                </a:rPr>
                <a:t>: </a:t>
              </a:r>
              <a:r>
                <a:rPr lang="en-US" sz="1000" dirty="0">
                  <a:solidFill>
                    <a:srgbClr val="002060"/>
                  </a:solidFill>
                </a:rPr>
                <a:t>Allows view, Edit and Save report.</a:t>
              </a:r>
            </a:p>
            <a:p>
              <a:r>
                <a:rPr lang="en-US" sz="1000" b="1" dirty="0">
                  <a:solidFill>
                    <a:srgbClr val="002060"/>
                  </a:solidFill>
                </a:rPr>
                <a:t>Copy:</a:t>
              </a:r>
              <a:r>
                <a:rPr lang="en-US" sz="1000" dirty="0">
                  <a:solidFill>
                    <a:srgbClr val="002060"/>
                  </a:solidFill>
                </a:rPr>
                <a:t> Allows Save a copy of a report using Save As.</a:t>
              </a:r>
            </a:p>
            <a:p>
              <a:r>
                <a:rPr lang="en-US" sz="1000" b="1" dirty="0">
                  <a:solidFill>
                    <a:srgbClr val="002060"/>
                  </a:solidFill>
                </a:rPr>
                <a:t>Create:</a:t>
              </a:r>
              <a:r>
                <a:rPr lang="en-US" sz="1000" dirty="0">
                  <a:solidFill>
                    <a:srgbClr val="002060"/>
                  </a:solidFill>
                </a:rPr>
                <a:t> Allows creating a new report.</a:t>
              </a:r>
            </a:p>
            <a:p>
              <a:r>
                <a:rPr lang="en-US" sz="1000" b="1" dirty="0">
                  <a:solidFill>
                    <a:srgbClr val="002060"/>
                  </a:solidFill>
                </a:rPr>
                <a:t>All:</a:t>
              </a:r>
              <a:r>
                <a:rPr lang="en-US" sz="1000" dirty="0">
                  <a:solidFill>
                    <a:srgbClr val="002060"/>
                  </a:solidFill>
                </a:rPr>
                <a:t> Allows everything.</a:t>
              </a:r>
            </a:p>
          </p:txBody>
        </p:sp>
        <p:cxnSp>
          <p:nvCxnSpPr>
            <p:cNvPr id="8" name="Straight Arrow Connector 7">
              <a:extLst>
                <a:ext uri="{FF2B5EF4-FFF2-40B4-BE49-F238E27FC236}">
                  <a16:creationId xmlns:a16="http://schemas.microsoft.com/office/drawing/2014/main" id="{D81F6FC5-FA72-4EA0-9700-6BEB414831D8}"/>
                </a:ext>
              </a:extLst>
            </p:cNvPr>
            <p:cNvCxnSpPr>
              <a:cxnSpLocks/>
            </p:cNvCxnSpPr>
            <p:nvPr/>
          </p:nvCxnSpPr>
          <p:spPr>
            <a:xfrm flipV="1">
              <a:off x="4267200" y="3186546"/>
              <a:ext cx="554182" cy="267854"/>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E21ACC4-CF2F-4A5B-BC12-C677AC1DD075}"/>
              </a:ext>
            </a:extLst>
          </p:cNvPr>
          <p:cNvGrpSpPr/>
          <p:nvPr/>
        </p:nvGrpSpPr>
        <p:grpSpPr>
          <a:xfrm>
            <a:off x="4005701" y="4579305"/>
            <a:ext cx="4005540" cy="501253"/>
            <a:chOff x="3864584" y="3759200"/>
            <a:chExt cx="4410043" cy="551872"/>
          </a:xfrm>
          <a:solidFill>
            <a:srgbClr val="FFC000"/>
          </a:solidFill>
        </p:grpSpPr>
        <p:sp>
          <p:nvSpPr>
            <p:cNvPr id="5" name="Rectangle 4">
              <a:extLst>
                <a:ext uri="{FF2B5EF4-FFF2-40B4-BE49-F238E27FC236}">
                  <a16:creationId xmlns:a16="http://schemas.microsoft.com/office/drawing/2014/main" id="{0A8710D3-0989-4BF5-ABD2-3D8E892D835C}"/>
                </a:ext>
              </a:extLst>
            </p:cNvPr>
            <p:cNvSpPr/>
            <p:nvPr/>
          </p:nvSpPr>
          <p:spPr>
            <a:xfrm>
              <a:off x="5379027" y="3777672"/>
              <a:ext cx="2895600" cy="533400"/>
            </a:xfrm>
            <a:prstGeom prst="rect">
              <a:avLst/>
            </a:prstGeom>
            <a:grpFill/>
            <a:ln w="6350">
              <a:solidFill>
                <a:srgbClr val="874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002060"/>
                  </a:solidFill>
                </a:rPr>
                <a:t>View</a:t>
              </a:r>
              <a:r>
                <a:rPr lang="en-US" sz="1000" dirty="0">
                  <a:solidFill>
                    <a:srgbClr val="002060"/>
                  </a:solidFill>
                </a:rPr>
                <a:t> - Opens report in View mode.</a:t>
              </a:r>
            </a:p>
            <a:p>
              <a:r>
                <a:rPr lang="en-US" sz="1000" b="1" dirty="0">
                  <a:solidFill>
                    <a:srgbClr val="002060"/>
                  </a:solidFill>
                </a:rPr>
                <a:t>Edit</a:t>
              </a:r>
              <a:r>
                <a:rPr lang="en-US" sz="1000" dirty="0">
                  <a:solidFill>
                    <a:srgbClr val="002060"/>
                  </a:solidFill>
                </a:rPr>
                <a:t> - Opens report in Edit mode.</a:t>
              </a:r>
            </a:p>
          </p:txBody>
        </p:sp>
        <p:cxnSp>
          <p:nvCxnSpPr>
            <p:cNvPr id="12" name="Straight Arrow Connector 11">
              <a:extLst>
                <a:ext uri="{FF2B5EF4-FFF2-40B4-BE49-F238E27FC236}">
                  <a16:creationId xmlns:a16="http://schemas.microsoft.com/office/drawing/2014/main" id="{BCC0950A-EAD5-49AF-9D15-5CCB261E94FC}"/>
                </a:ext>
              </a:extLst>
            </p:cNvPr>
            <p:cNvCxnSpPr>
              <a:cxnSpLocks/>
            </p:cNvCxnSpPr>
            <p:nvPr/>
          </p:nvCxnSpPr>
          <p:spPr>
            <a:xfrm>
              <a:off x="3864584" y="3759200"/>
              <a:ext cx="1455561" cy="277091"/>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2673153-1132-4390-9255-4EDDE0C6AEDC}"/>
              </a:ext>
            </a:extLst>
          </p:cNvPr>
          <p:cNvGrpSpPr/>
          <p:nvPr/>
        </p:nvGrpSpPr>
        <p:grpSpPr>
          <a:xfrm>
            <a:off x="3221313" y="4705143"/>
            <a:ext cx="5386608" cy="1238456"/>
            <a:chOff x="3000984" y="3897742"/>
            <a:chExt cx="5930579" cy="1363522"/>
          </a:xfrm>
          <a:solidFill>
            <a:srgbClr val="FFC000"/>
          </a:solidFill>
        </p:grpSpPr>
        <p:sp>
          <p:nvSpPr>
            <p:cNvPr id="7" name="Rectangle 6">
              <a:extLst>
                <a:ext uri="{FF2B5EF4-FFF2-40B4-BE49-F238E27FC236}">
                  <a16:creationId xmlns:a16="http://schemas.microsoft.com/office/drawing/2014/main" id="{B7018F36-5B09-4CDC-815F-BA523FD28336}"/>
                </a:ext>
              </a:extLst>
            </p:cNvPr>
            <p:cNvSpPr/>
            <p:nvPr/>
          </p:nvSpPr>
          <p:spPr>
            <a:xfrm>
              <a:off x="5410200" y="4495800"/>
              <a:ext cx="3521363" cy="765464"/>
            </a:xfrm>
            <a:prstGeom prst="rect">
              <a:avLst/>
            </a:prstGeom>
            <a:grpFill/>
            <a:ln w="6350">
              <a:solidFill>
                <a:srgbClr val="874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err="1">
                  <a:solidFill>
                    <a:srgbClr val="002060"/>
                  </a:solidFill>
                </a:rPr>
                <a:t>fitToWidth</a:t>
              </a:r>
              <a:r>
                <a:rPr lang="en-US" sz="1000" b="1" dirty="0">
                  <a:solidFill>
                    <a:srgbClr val="002060"/>
                  </a:solidFill>
                </a:rPr>
                <a:t>:</a:t>
              </a:r>
              <a:r>
                <a:rPr lang="en-US" sz="1000" dirty="0">
                  <a:solidFill>
                    <a:srgbClr val="002060"/>
                  </a:solidFill>
                </a:rPr>
                <a:t> Fit to width of host HTML element.</a:t>
              </a:r>
            </a:p>
            <a:p>
              <a:r>
                <a:rPr lang="en-US" sz="1000" b="1" dirty="0" err="1">
                  <a:solidFill>
                    <a:srgbClr val="002060"/>
                  </a:solidFill>
                </a:rPr>
                <a:t>oneColumn</a:t>
              </a:r>
              <a:r>
                <a:rPr lang="en-US" sz="1000" b="1" dirty="0">
                  <a:solidFill>
                    <a:srgbClr val="002060"/>
                  </a:solidFill>
                </a:rPr>
                <a:t>: </a:t>
              </a:r>
              <a:r>
                <a:rPr lang="en-US" sz="1000" dirty="0">
                  <a:solidFill>
                    <a:srgbClr val="002060"/>
                  </a:solidFill>
                </a:rPr>
                <a:t>Opens in single column.</a:t>
              </a:r>
            </a:p>
            <a:p>
              <a:r>
                <a:rPr lang="en-US" sz="1000" b="1" dirty="0" err="1">
                  <a:solidFill>
                    <a:srgbClr val="002060"/>
                  </a:solidFill>
                </a:rPr>
                <a:t>actualSize</a:t>
              </a:r>
              <a:r>
                <a:rPr lang="en-US" sz="1000" dirty="0">
                  <a:solidFill>
                    <a:srgbClr val="002060"/>
                  </a:solidFill>
                </a:rPr>
                <a:t>: Actual size as designed in report</a:t>
              </a:r>
            </a:p>
          </p:txBody>
        </p:sp>
        <p:cxnSp>
          <p:nvCxnSpPr>
            <p:cNvPr id="16" name="Straight Arrow Connector 15">
              <a:extLst>
                <a:ext uri="{FF2B5EF4-FFF2-40B4-BE49-F238E27FC236}">
                  <a16:creationId xmlns:a16="http://schemas.microsoft.com/office/drawing/2014/main" id="{75622DCD-4B41-4F0A-AE98-7341847B80D1}"/>
                </a:ext>
              </a:extLst>
            </p:cNvPr>
            <p:cNvCxnSpPr>
              <a:cxnSpLocks/>
            </p:cNvCxnSpPr>
            <p:nvPr/>
          </p:nvCxnSpPr>
          <p:spPr>
            <a:xfrm>
              <a:off x="3000984" y="3897742"/>
              <a:ext cx="2356107" cy="868222"/>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419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PowerBiEmbeddedScratchpad</a:t>
            </a:r>
            <a:r>
              <a:rPr lang="en-US" dirty="0"/>
              <a:t> Sample</a:t>
            </a:r>
          </a:p>
        </p:txBody>
      </p:sp>
      <p:sp>
        <p:nvSpPr>
          <p:cNvPr id="3" name="Content Placeholder 2"/>
          <p:cNvSpPr>
            <a:spLocks noGrp="1"/>
          </p:cNvSpPr>
          <p:nvPr>
            <p:ph idx="1"/>
          </p:nvPr>
        </p:nvSpPr>
        <p:spPr>
          <a:xfrm>
            <a:off x="457200" y="1371600"/>
            <a:ext cx="8382000" cy="5181600"/>
          </a:xfrm>
        </p:spPr>
        <p:txBody>
          <a:bodyPr>
            <a:normAutofit/>
          </a:bodyPr>
          <a:lstStyle/>
          <a:p>
            <a:pPr marL="0" indent="0">
              <a:buNone/>
            </a:pPr>
            <a:r>
              <a:rPr lang="en-US" sz="1800" b="1" dirty="0">
                <a:hlinkClick r:id="rId2"/>
              </a:rPr>
              <a:t>https://github.com/CriticalPathTraining/PowerBiEmbeddedScratchpad</a:t>
            </a:r>
            <a:r>
              <a:rPr lang="en-US" sz="1800" b="1" dirty="0"/>
              <a:t> </a:t>
            </a:r>
          </a:p>
        </p:txBody>
      </p:sp>
      <p:pic>
        <p:nvPicPr>
          <p:cNvPr id="5" name="Picture 4">
            <a:extLst>
              <a:ext uri="{FF2B5EF4-FFF2-40B4-BE49-F238E27FC236}">
                <a16:creationId xmlns:a16="http://schemas.microsoft.com/office/drawing/2014/main" id="{CE619EAA-E2CC-498E-AE88-B839E6D90E3F}"/>
              </a:ext>
            </a:extLst>
          </p:cNvPr>
          <p:cNvPicPr>
            <a:picLocks noChangeAspect="1"/>
          </p:cNvPicPr>
          <p:nvPr/>
        </p:nvPicPr>
        <p:blipFill>
          <a:blip r:embed="rId3"/>
          <a:stretch>
            <a:fillRect/>
          </a:stretch>
        </p:blipFill>
        <p:spPr>
          <a:xfrm>
            <a:off x="662725" y="1981200"/>
            <a:ext cx="7970949" cy="4212234"/>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5955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Power BI Embedded </a:t>
            </a:r>
            <a:r>
              <a:rPr lang="en-US" sz="2400"/>
              <a:t>Scratchpad App</a:t>
            </a:r>
            <a:endParaRPr lang="en-US" sz="2400" dirty="0"/>
          </a:p>
        </p:txBody>
      </p:sp>
    </p:spTree>
    <p:extLst>
      <p:ext uri="{BB962C8B-B14F-4D97-AF65-F5344CB8AC3E}">
        <p14:creationId xmlns:p14="http://schemas.microsoft.com/office/powerpoint/2010/main" val="1644673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6CE5AD3-0B7E-4DD4-87BF-BD3DE7DBC9E7}"/>
              </a:ext>
            </a:extLst>
          </p:cNvPr>
          <p:cNvGrpSpPr/>
          <p:nvPr/>
        </p:nvGrpSpPr>
        <p:grpSpPr>
          <a:xfrm>
            <a:off x="304800" y="2681456"/>
            <a:ext cx="8483600" cy="3754918"/>
            <a:chOff x="304800" y="2874482"/>
            <a:chExt cx="8483600" cy="3754918"/>
          </a:xfrm>
        </p:grpSpPr>
        <p:grpSp>
          <p:nvGrpSpPr>
            <p:cNvPr id="41" name="Group 40">
              <a:extLst>
                <a:ext uri="{FF2B5EF4-FFF2-40B4-BE49-F238E27FC236}">
                  <a16:creationId xmlns:a16="http://schemas.microsoft.com/office/drawing/2014/main" id="{FFFC05AC-751F-4182-A03B-7469C56029DD}"/>
                </a:ext>
              </a:extLst>
            </p:cNvPr>
            <p:cNvGrpSpPr/>
            <p:nvPr/>
          </p:nvGrpSpPr>
          <p:grpSpPr>
            <a:xfrm>
              <a:off x="304800" y="2910042"/>
              <a:ext cx="5988531" cy="3719358"/>
              <a:chOff x="365098" y="2380521"/>
              <a:chExt cx="5988531" cy="3719358"/>
            </a:xfrm>
          </p:grpSpPr>
          <p:sp>
            <p:nvSpPr>
              <p:cNvPr id="3" name="Rectangle 2">
                <a:extLst>
                  <a:ext uri="{FF2B5EF4-FFF2-40B4-BE49-F238E27FC236}">
                    <a16:creationId xmlns:a16="http://schemas.microsoft.com/office/drawing/2014/main" id="{7E6DF5A0-66AB-4DDF-B3AC-54C1F56AB7B8}"/>
                  </a:ext>
                </a:extLst>
              </p:cNvPr>
              <p:cNvSpPr/>
              <p:nvPr/>
            </p:nvSpPr>
            <p:spPr>
              <a:xfrm>
                <a:off x="365098" y="2794773"/>
                <a:ext cx="5988531" cy="3305106"/>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4" name="Rectangle 3">
                <a:extLst>
                  <a:ext uri="{FF2B5EF4-FFF2-40B4-BE49-F238E27FC236}">
                    <a16:creationId xmlns:a16="http://schemas.microsoft.com/office/drawing/2014/main" id="{A83E4B45-4224-4E73-A17E-F5574C50743B}"/>
                  </a:ext>
                </a:extLst>
              </p:cNvPr>
              <p:cNvSpPr/>
              <p:nvPr/>
            </p:nvSpPr>
            <p:spPr>
              <a:xfrm>
                <a:off x="365098" y="2380521"/>
                <a:ext cx="5988531" cy="394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Your HTML and CSS</a:t>
                </a:r>
                <a:endParaRPr lang="en-US" dirty="0">
                  <a:solidFill>
                    <a:schemeClr val="bg1"/>
                  </a:solidFill>
                </a:endParaRPr>
              </a:p>
            </p:txBody>
          </p:sp>
        </p:grpSp>
        <p:grpSp>
          <p:nvGrpSpPr>
            <p:cNvPr id="5" name="Group 4">
              <a:extLst>
                <a:ext uri="{FF2B5EF4-FFF2-40B4-BE49-F238E27FC236}">
                  <a16:creationId xmlns:a16="http://schemas.microsoft.com/office/drawing/2014/main" id="{827F9A81-7C94-4B8E-9029-37FCFD7070D5}"/>
                </a:ext>
              </a:extLst>
            </p:cNvPr>
            <p:cNvGrpSpPr/>
            <p:nvPr/>
          </p:nvGrpSpPr>
          <p:grpSpPr>
            <a:xfrm>
              <a:off x="6315924" y="2874482"/>
              <a:ext cx="2472476" cy="1050058"/>
              <a:chOff x="6315924" y="2874482"/>
              <a:chExt cx="2472476" cy="1050058"/>
            </a:xfrm>
          </p:grpSpPr>
          <p:sp>
            <p:nvSpPr>
              <p:cNvPr id="38" name="Rectangle 37">
                <a:extLst>
                  <a:ext uri="{FF2B5EF4-FFF2-40B4-BE49-F238E27FC236}">
                    <a16:creationId xmlns:a16="http://schemas.microsoft.com/office/drawing/2014/main" id="{4F750BCD-DF07-4677-95B6-F227829659E0}"/>
                  </a:ext>
                </a:extLst>
              </p:cNvPr>
              <p:cNvSpPr/>
              <p:nvPr/>
            </p:nvSpPr>
            <p:spPr>
              <a:xfrm>
                <a:off x="7227328" y="2926672"/>
                <a:ext cx="1561072" cy="9978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Web Hosting Server</a:t>
                </a:r>
              </a:p>
            </p:txBody>
          </p:sp>
          <p:sp>
            <p:nvSpPr>
              <p:cNvPr id="39" name="Arrow: Left 38">
                <a:extLst>
                  <a:ext uri="{FF2B5EF4-FFF2-40B4-BE49-F238E27FC236}">
                    <a16:creationId xmlns:a16="http://schemas.microsoft.com/office/drawing/2014/main" id="{0665E21E-EA0A-46D4-91ED-FF0B81A0D8BB}"/>
                  </a:ext>
                </a:extLst>
              </p:cNvPr>
              <p:cNvSpPr/>
              <p:nvPr/>
            </p:nvSpPr>
            <p:spPr>
              <a:xfrm>
                <a:off x="6315924" y="2874482"/>
                <a:ext cx="2435557" cy="500028"/>
              </a:xfrm>
              <a:prstGeom prst="leftArrow">
                <a:avLst>
                  <a:gd name="adj1" fmla="val 50000"/>
                  <a:gd name="adj2" fmla="val 50000"/>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90000"/>
                        <a:lumOff val="10000"/>
                      </a:schemeClr>
                    </a:solidFill>
                  </a:rPr>
                  <a:t>https://app1.mydomain.com</a:t>
                </a:r>
              </a:p>
            </p:txBody>
          </p:sp>
        </p:grpSp>
      </p:grpSp>
      <p:sp>
        <p:nvSpPr>
          <p:cNvPr id="2" name="Title 1">
            <a:extLst>
              <a:ext uri="{FF2B5EF4-FFF2-40B4-BE49-F238E27FC236}">
                <a16:creationId xmlns:a16="http://schemas.microsoft.com/office/drawing/2014/main" id="{CF41AD98-2CED-48A6-8179-854DE108B5DB}"/>
              </a:ext>
            </a:extLst>
          </p:cNvPr>
          <p:cNvSpPr>
            <a:spLocks noGrp="1"/>
          </p:cNvSpPr>
          <p:nvPr>
            <p:ph type="title"/>
          </p:nvPr>
        </p:nvSpPr>
        <p:spPr/>
        <p:txBody>
          <a:bodyPr/>
          <a:lstStyle/>
          <a:p>
            <a:r>
              <a:rPr lang="en-US" dirty="0"/>
              <a:t>Report Embedding Architecture</a:t>
            </a:r>
          </a:p>
        </p:txBody>
      </p:sp>
      <p:sp>
        <p:nvSpPr>
          <p:cNvPr id="46" name="Content Placeholder 45">
            <a:extLst>
              <a:ext uri="{FF2B5EF4-FFF2-40B4-BE49-F238E27FC236}">
                <a16:creationId xmlns:a16="http://schemas.microsoft.com/office/drawing/2014/main" id="{AAF5B797-1388-4544-AE34-B96AA43A3C49}"/>
              </a:ext>
            </a:extLst>
          </p:cNvPr>
          <p:cNvSpPr>
            <a:spLocks noGrp="1"/>
          </p:cNvSpPr>
          <p:nvPr>
            <p:ph idx="1"/>
          </p:nvPr>
        </p:nvSpPr>
        <p:spPr/>
        <p:txBody>
          <a:bodyPr>
            <a:normAutofit/>
          </a:bodyPr>
          <a:lstStyle/>
          <a:p>
            <a:r>
              <a:rPr lang="en-US" sz="2000" dirty="0"/>
              <a:t>Embedding involves creating an </a:t>
            </a:r>
            <a:r>
              <a:rPr lang="en-US" sz="2000" dirty="0" err="1"/>
              <a:t>iFrame</a:t>
            </a:r>
            <a:r>
              <a:rPr lang="en-US" sz="2000" dirty="0"/>
              <a:t> on the page</a:t>
            </a:r>
          </a:p>
          <a:p>
            <a:pPr lvl="1"/>
            <a:r>
              <a:rPr lang="en-US" sz="1800" dirty="0"/>
              <a:t>PBIJS transparently creates </a:t>
            </a:r>
            <a:r>
              <a:rPr lang="en-US" sz="1800" dirty="0" err="1"/>
              <a:t>iFrame</a:t>
            </a:r>
            <a:r>
              <a:rPr lang="en-US" sz="1800" dirty="0"/>
              <a:t> and sets source to Power BI Service</a:t>
            </a:r>
          </a:p>
          <a:p>
            <a:pPr lvl="1"/>
            <a:r>
              <a:rPr lang="en-US" sz="1800" b="1" i="1" dirty="0">
                <a:solidFill>
                  <a:srgbClr val="9F002D"/>
                </a:solidFill>
              </a:rPr>
              <a:t>The </a:t>
            </a:r>
            <a:r>
              <a:rPr lang="en-US" sz="1800" b="1" i="1" dirty="0" err="1">
                <a:solidFill>
                  <a:srgbClr val="9F002D"/>
                </a:solidFill>
              </a:rPr>
              <a:t>iFrame</a:t>
            </a:r>
            <a:r>
              <a:rPr lang="en-US" sz="1800" b="1" i="1" dirty="0">
                <a:solidFill>
                  <a:srgbClr val="9F002D"/>
                </a:solidFill>
              </a:rPr>
              <a:t> and hosting page originate from different DNS domains</a:t>
            </a:r>
          </a:p>
        </p:txBody>
      </p:sp>
      <p:sp>
        <p:nvSpPr>
          <p:cNvPr id="32" name="Rectangle: Rounded Corners 31">
            <a:extLst>
              <a:ext uri="{FF2B5EF4-FFF2-40B4-BE49-F238E27FC236}">
                <a16:creationId xmlns:a16="http://schemas.microsoft.com/office/drawing/2014/main" id="{07E18CE7-0930-49CC-BFEE-A1AFF7D2D30B}"/>
              </a:ext>
            </a:extLst>
          </p:cNvPr>
          <p:cNvSpPr/>
          <p:nvPr/>
        </p:nvSpPr>
        <p:spPr>
          <a:xfrm>
            <a:off x="447187" y="3315496"/>
            <a:ext cx="1270978" cy="604989"/>
          </a:xfrm>
          <a:prstGeom prst="round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Your</a:t>
            </a:r>
          </a:p>
          <a:p>
            <a:pPr algn="ctr"/>
            <a:r>
              <a:rPr lang="en-US" sz="1400" dirty="0"/>
              <a:t>JavaScript</a:t>
            </a:r>
          </a:p>
        </p:txBody>
      </p:sp>
      <p:grpSp>
        <p:nvGrpSpPr>
          <p:cNvPr id="10" name="Group 9">
            <a:extLst>
              <a:ext uri="{FF2B5EF4-FFF2-40B4-BE49-F238E27FC236}">
                <a16:creationId xmlns:a16="http://schemas.microsoft.com/office/drawing/2014/main" id="{B161C3F3-7C6E-4AD1-979E-E85DFD3BA70B}"/>
              </a:ext>
            </a:extLst>
          </p:cNvPr>
          <p:cNvGrpSpPr/>
          <p:nvPr/>
        </p:nvGrpSpPr>
        <p:grpSpPr>
          <a:xfrm>
            <a:off x="5045814" y="4876740"/>
            <a:ext cx="3838935" cy="1033428"/>
            <a:chOff x="5045812" y="5069766"/>
            <a:chExt cx="3838935" cy="1033428"/>
          </a:xfrm>
        </p:grpSpPr>
        <p:sp>
          <p:nvSpPr>
            <p:cNvPr id="14" name="Rectangle 13">
              <a:extLst>
                <a:ext uri="{FF2B5EF4-FFF2-40B4-BE49-F238E27FC236}">
                  <a16:creationId xmlns:a16="http://schemas.microsoft.com/office/drawing/2014/main" id="{73C11B0F-CC30-429B-B60B-1910118794AE}"/>
                </a:ext>
              </a:extLst>
            </p:cNvPr>
            <p:cNvSpPr/>
            <p:nvPr/>
          </p:nvSpPr>
          <p:spPr>
            <a:xfrm>
              <a:off x="7086600" y="5111367"/>
              <a:ext cx="1798147" cy="99182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Power BI Service</a:t>
              </a:r>
            </a:p>
          </p:txBody>
        </p:sp>
        <p:sp>
          <p:nvSpPr>
            <p:cNvPr id="35" name="Arrow: Left 34">
              <a:extLst>
                <a:ext uri="{FF2B5EF4-FFF2-40B4-BE49-F238E27FC236}">
                  <a16:creationId xmlns:a16="http://schemas.microsoft.com/office/drawing/2014/main" id="{84B22C98-A043-47DD-8CB9-842F6D92D52A}"/>
                </a:ext>
              </a:extLst>
            </p:cNvPr>
            <p:cNvSpPr/>
            <p:nvPr/>
          </p:nvSpPr>
          <p:spPr>
            <a:xfrm>
              <a:off x="5045812" y="5069766"/>
              <a:ext cx="3803481" cy="500028"/>
            </a:xfrm>
            <a:prstGeom prst="leftArrow">
              <a:avLst>
                <a:gd name="adj1" fmla="val 50000"/>
                <a:gd name="adj2" fmla="val 50000"/>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lumMod val="90000"/>
                      <a:lumOff val="10000"/>
                    </a:schemeClr>
                  </a:solidFill>
                </a:rPr>
                <a:t>https://wabi-us-east2-redirect.analysis.windows.net/</a:t>
              </a:r>
            </a:p>
          </p:txBody>
        </p:sp>
      </p:grpSp>
      <p:grpSp>
        <p:nvGrpSpPr>
          <p:cNvPr id="7" name="Group 6">
            <a:extLst>
              <a:ext uri="{FF2B5EF4-FFF2-40B4-BE49-F238E27FC236}">
                <a16:creationId xmlns:a16="http://schemas.microsoft.com/office/drawing/2014/main" id="{196CA4B5-377D-4DCE-B7AD-EA6C8255F406}"/>
              </a:ext>
            </a:extLst>
          </p:cNvPr>
          <p:cNvGrpSpPr/>
          <p:nvPr/>
        </p:nvGrpSpPr>
        <p:grpSpPr>
          <a:xfrm>
            <a:off x="447187" y="3987812"/>
            <a:ext cx="1270978" cy="726717"/>
            <a:chOff x="447187" y="4180836"/>
            <a:chExt cx="1270978" cy="726717"/>
          </a:xfrm>
        </p:grpSpPr>
        <p:sp>
          <p:nvSpPr>
            <p:cNvPr id="37" name="Rectangle: Rounded Corners 36">
              <a:extLst>
                <a:ext uri="{FF2B5EF4-FFF2-40B4-BE49-F238E27FC236}">
                  <a16:creationId xmlns:a16="http://schemas.microsoft.com/office/drawing/2014/main" id="{3EF9871E-0A95-4FD3-89C8-74B5F17E28C3}"/>
                </a:ext>
              </a:extLst>
            </p:cNvPr>
            <p:cNvSpPr/>
            <p:nvPr/>
          </p:nvSpPr>
          <p:spPr>
            <a:xfrm>
              <a:off x="447187" y="4400469"/>
              <a:ext cx="1270978" cy="507084"/>
            </a:xfrm>
            <a:prstGeom prst="roundRect">
              <a:avLst/>
            </a:prstGeom>
            <a:solidFill>
              <a:schemeClr val="accent5">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Embedding Data</a:t>
              </a:r>
            </a:p>
          </p:txBody>
        </p:sp>
        <p:sp>
          <p:nvSpPr>
            <p:cNvPr id="42" name="Arrow: Down 41">
              <a:extLst>
                <a:ext uri="{FF2B5EF4-FFF2-40B4-BE49-F238E27FC236}">
                  <a16:creationId xmlns:a16="http://schemas.microsoft.com/office/drawing/2014/main" id="{0D033B2E-9CA2-47D7-92A5-7D2A4BC4BF92}"/>
                </a:ext>
              </a:extLst>
            </p:cNvPr>
            <p:cNvSpPr/>
            <p:nvPr/>
          </p:nvSpPr>
          <p:spPr>
            <a:xfrm>
              <a:off x="966386" y="4180836"/>
              <a:ext cx="232580" cy="152400"/>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14EF9C-26B7-4CEB-BA71-6C9C1CC91B26}"/>
              </a:ext>
            </a:extLst>
          </p:cNvPr>
          <p:cNvGrpSpPr/>
          <p:nvPr/>
        </p:nvGrpSpPr>
        <p:grpSpPr>
          <a:xfrm>
            <a:off x="446350" y="4789227"/>
            <a:ext cx="1270978" cy="719344"/>
            <a:chOff x="446350" y="4982253"/>
            <a:chExt cx="1270978" cy="719344"/>
          </a:xfrm>
        </p:grpSpPr>
        <p:sp>
          <p:nvSpPr>
            <p:cNvPr id="36" name="Rectangle: Rounded Corners 35">
              <a:extLst>
                <a:ext uri="{FF2B5EF4-FFF2-40B4-BE49-F238E27FC236}">
                  <a16:creationId xmlns:a16="http://schemas.microsoft.com/office/drawing/2014/main" id="{85C8D661-20CE-4C25-AC30-0937E3056066}"/>
                </a:ext>
              </a:extLst>
            </p:cNvPr>
            <p:cNvSpPr/>
            <p:nvPr/>
          </p:nvSpPr>
          <p:spPr>
            <a:xfrm>
              <a:off x="446350" y="5194513"/>
              <a:ext cx="1270978" cy="50708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powerbi.js</a:t>
              </a:r>
            </a:p>
          </p:txBody>
        </p:sp>
        <p:sp>
          <p:nvSpPr>
            <p:cNvPr id="43" name="Arrow: Down 42">
              <a:extLst>
                <a:ext uri="{FF2B5EF4-FFF2-40B4-BE49-F238E27FC236}">
                  <a16:creationId xmlns:a16="http://schemas.microsoft.com/office/drawing/2014/main" id="{F3D8EACF-5C00-4E87-ABCD-AF7EC79139A6}"/>
                </a:ext>
              </a:extLst>
            </p:cNvPr>
            <p:cNvSpPr/>
            <p:nvPr/>
          </p:nvSpPr>
          <p:spPr>
            <a:xfrm>
              <a:off x="966386" y="4982253"/>
              <a:ext cx="232580" cy="152400"/>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92AE409-5C60-427F-9F33-D60162B26574}"/>
              </a:ext>
            </a:extLst>
          </p:cNvPr>
          <p:cNvGrpSpPr/>
          <p:nvPr/>
        </p:nvGrpSpPr>
        <p:grpSpPr>
          <a:xfrm>
            <a:off x="1771515" y="3946864"/>
            <a:ext cx="3188537" cy="2227449"/>
            <a:chOff x="1771513" y="4139888"/>
            <a:chExt cx="3188537" cy="2227449"/>
          </a:xfrm>
        </p:grpSpPr>
        <p:sp>
          <p:nvSpPr>
            <p:cNvPr id="29" name="Rectangle 28">
              <a:extLst>
                <a:ext uri="{FF2B5EF4-FFF2-40B4-BE49-F238E27FC236}">
                  <a16:creationId xmlns:a16="http://schemas.microsoft.com/office/drawing/2014/main" id="{58F2D74B-08D1-4190-AD54-E3997EAE809A}"/>
                </a:ext>
              </a:extLst>
            </p:cNvPr>
            <p:cNvSpPr/>
            <p:nvPr/>
          </p:nvSpPr>
          <p:spPr>
            <a:xfrm>
              <a:off x="2321451" y="4508830"/>
              <a:ext cx="2638599" cy="1858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90000"/>
                    <a:lumOff val="10000"/>
                  </a:schemeClr>
                </a:solidFill>
              </a:endParaRPr>
            </a:p>
          </p:txBody>
        </p:sp>
        <p:sp>
          <p:nvSpPr>
            <p:cNvPr id="31" name="Rectangle 30">
              <a:extLst>
                <a:ext uri="{FF2B5EF4-FFF2-40B4-BE49-F238E27FC236}">
                  <a16:creationId xmlns:a16="http://schemas.microsoft.com/office/drawing/2014/main" id="{2091A2F0-30AB-438B-A206-C0A51C813303}"/>
                </a:ext>
              </a:extLst>
            </p:cNvPr>
            <p:cNvSpPr/>
            <p:nvPr/>
          </p:nvSpPr>
          <p:spPr>
            <a:xfrm>
              <a:off x="2316371" y="4139888"/>
              <a:ext cx="2638599" cy="3376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iFrame</a:t>
              </a:r>
              <a:endParaRPr lang="en-US" sz="2000" dirty="0">
                <a:solidFill>
                  <a:schemeClr val="bg1"/>
                </a:solidFill>
              </a:endParaRPr>
            </a:p>
          </p:txBody>
        </p:sp>
        <p:sp>
          <p:nvSpPr>
            <p:cNvPr id="44" name="Arrow: Right 43">
              <a:extLst>
                <a:ext uri="{FF2B5EF4-FFF2-40B4-BE49-F238E27FC236}">
                  <a16:creationId xmlns:a16="http://schemas.microsoft.com/office/drawing/2014/main" id="{CA90072A-ABBC-4267-BE9B-480834E5DB59}"/>
                </a:ext>
              </a:extLst>
            </p:cNvPr>
            <p:cNvSpPr/>
            <p:nvPr/>
          </p:nvSpPr>
          <p:spPr>
            <a:xfrm>
              <a:off x="1771513" y="5297708"/>
              <a:ext cx="428191" cy="261013"/>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44">
            <a:extLst>
              <a:ext uri="{FF2B5EF4-FFF2-40B4-BE49-F238E27FC236}">
                <a16:creationId xmlns:a16="http://schemas.microsoft.com/office/drawing/2014/main" id="{5F38F72E-DD11-413B-8FD9-80B03F32ACB8}"/>
              </a:ext>
            </a:extLst>
          </p:cNvPr>
          <p:cNvPicPr>
            <a:picLocks noChangeAspect="1"/>
          </p:cNvPicPr>
          <p:nvPr/>
        </p:nvPicPr>
        <p:blipFill rotWithShape="1">
          <a:blip r:embed="rId2"/>
          <a:srcRect l="-195" t="17847" r="195" b="-17847"/>
          <a:stretch/>
        </p:blipFill>
        <p:spPr>
          <a:xfrm>
            <a:off x="2316373" y="4315804"/>
            <a:ext cx="2629349" cy="2237396"/>
          </a:xfrm>
          <a:prstGeom prst="rect">
            <a:avLst/>
          </a:prstGeom>
        </p:spPr>
      </p:pic>
    </p:spTree>
    <p:extLst>
      <p:ext uri="{BB962C8B-B14F-4D97-AF65-F5344CB8AC3E}">
        <p14:creationId xmlns:p14="http://schemas.microsoft.com/office/powerpoint/2010/main" val="245370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46B6-9B49-4F27-A681-916A6D23767E}"/>
              </a:ext>
            </a:extLst>
          </p:cNvPr>
          <p:cNvSpPr>
            <a:spLocks noGrp="1"/>
          </p:cNvSpPr>
          <p:nvPr>
            <p:ph type="title"/>
          </p:nvPr>
        </p:nvSpPr>
        <p:spPr/>
        <p:txBody>
          <a:bodyPr/>
          <a:lstStyle/>
          <a:p>
            <a:r>
              <a:rPr lang="en-US" dirty="0"/>
              <a:t>Post Message Communications Flow</a:t>
            </a:r>
          </a:p>
        </p:txBody>
      </p:sp>
      <p:sp>
        <p:nvSpPr>
          <p:cNvPr id="3" name="Content Placeholder 2">
            <a:extLst>
              <a:ext uri="{FF2B5EF4-FFF2-40B4-BE49-F238E27FC236}">
                <a16:creationId xmlns:a16="http://schemas.microsoft.com/office/drawing/2014/main" id="{759DFB49-6710-4372-B2CB-A75089BEFAA1}"/>
              </a:ext>
            </a:extLst>
          </p:cNvPr>
          <p:cNvSpPr>
            <a:spLocks noGrp="1"/>
          </p:cNvSpPr>
          <p:nvPr>
            <p:ph idx="1"/>
          </p:nvPr>
        </p:nvSpPr>
        <p:spPr/>
        <p:txBody>
          <a:bodyPr>
            <a:normAutofit/>
          </a:bodyPr>
          <a:lstStyle/>
          <a:p>
            <a:r>
              <a:rPr lang="en-US" sz="2400" dirty="0"/>
              <a:t>4 extra libraries used communicate with report in </a:t>
            </a:r>
            <a:r>
              <a:rPr lang="en-US" sz="2400" dirty="0" err="1"/>
              <a:t>iFrame</a:t>
            </a:r>
            <a:endParaRPr lang="en-US" sz="2400" dirty="0"/>
          </a:p>
          <a:p>
            <a:pPr lvl="1"/>
            <a:r>
              <a:rPr lang="en-US" sz="2000" dirty="0"/>
              <a:t>window-post-message-proxy (WPMP)</a:t>
            </a:r>
          </a:p>
          <a:p>
            <a:pPr lvl="1"/>
            <a:r>
              <a:rPr lang="en-US" sz="2000" dirty="0"/>
              <a:t>http-post-message (HPM)</a:t>
            </a:r>
          </a:p>
          <a:p>
            <a:pPr lvl="1"/>
            <a:r>
              <a:rPr lang="en-US" sz="2000" dirty="0" err="1"/>
              <a:t>powerbi</a:t>
            </a:r>
            <a:r>
              <a:rPr lang="en-US" sz="2000" dirty="0"/>
              <a:t>-router (PBIR)</a:t>
            </a:r>
          </a:p>
          <a:p>
            <a:pPr lvl="1"/>
            <a:r>
              <a:rPr lang="en-US" sz="2000" dirty="0" err="1"/>
              <a:t>powerbi</a:t>
            </a:r>
            <a:r>
              <a:rPr lang="en-US" sz="2000" dirty="0"/>
              <a:t>-models (PBIM)</a:t>
            </a:r>
          </a:p>
          <a:p>
            <a:pPr lvl="1"/>
            <a:endParaRPr lang="en-US" sz="2000" dirty="0"/>
          </a:p>
        </p:txBody>
      </p:sp>
      <p:sp>
        <p:nvSpPr>
          <p:cNvPr id="21" name="Rectangle 20">
            <a:extLst>
              <a:ext uri="{FF2B5EF4-FFF2-40B4-BE49-F238E27FC236}">
                <a16:creationId xmlns:a16="http://schemas.microsoft.com/office/drawing/2014/main" id="{B556A472-DA40-43AB-AE92-6B290B3770A6}"/>
              </a:ext>
            </a:extLst>
          </p:cNvPr>
          <p:cNvSpPr/>
          <p:nvPr/>
        </p:nvSpPr>
        <p:spPr>
          <a:xfrm>
            <a:off x="365760" y="3657600"/>
            <a:ext cx="8244840" cy="29718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4" name="Rectangle: Rounded Corners 3">
            <a:extLst>
              <a:ext uri="{FF2B5EF4-FFF2-40B4-BE49-F238E27FC236}">
                <a16:creationId xmlns:a16="http://schemas.microsoft.com/office/drawing/2014/main" id="{C8D38892-9A5F-4C10-BC31-F26A6213A8D0}"/>
              </a:ext>
            </a:extLst>
          </p:cNvPr>
          <p:cNvSpPr/>
          <p:nvPr/>
        </p:nvSpPr>
        <p:spPr>
          <a:xfrm>
            <a:off x="664865" y="4103138"/>
            <a:ext cx="1130440" cy="561776"/>
          </a:xfrm>
          <a:prstGeom prst="round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Your</a:t>
            </a:r>
          </a:p>
          <a:p>
            <a:pPr algn="ctr"/>
            <a:r>
              <a:rPr lang="en-US" sz="1200" dirty="0"/>
              <a:t>JavaScript</a:t>
            </a:r>
          </a:p>
        </p:txBody>
      </p:sp>
      <p:sp>
        <p:nvSpPr>
          <p:cNvPr id="12" name="Rectangle 11">
            <a:extLst>
              <a:ext uri="{FF2B5EF4-FFF2-40B4-BE49-F238E27FC236}">
                <a16:creationId xmlns:a16="http://schemas.microsoft.com/office/drawing/2014/main" id="{1E1B7EA2-C913-482F-84A2-006FF3D2DBC6}"/>
              </a:ext>
            </a:extLst>
          </p:cNvPr>
          <p:cNvSpPr/>
          <p:nvPr/>
        </p:nvSpPr>
        <p:spPr>
          <a:xfrm>
            <a:off x="4569013" y="4103141"/>
            <a:ext cx="3821139" cy="2331063"/>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90000"/>
                  <a:lumOff val="10000"/>
                </a:schemeClr>
              </a:solidFill>
            </a:endParaRPr>
          </a:p>
        </p:txBody>
      </p:sp>
      <p:sp>
        <p:nvSpPr>
          <p:cNvPr id="13" name="Rectangle 12">
            <a:extLst>
              <a:ext uri="{FF2B5EF4-FFF2-40B4-BE49-F238E27FC236}">
                <a16:creationId xmlns:a16="http://schemas.microsoft.com/office/drawing/2014/main" id="{9F192ADB-930A-4DC4-B36E-4A70A051E5DE}"/>
              </a:ext>
            </a:extLst>
          </p:cNvPr>
          <p:cNvSpPr/>
          <p:nvPr/>
        </p:nvSpPr>
        <p:spPr>
          <a:xfrm>
            <a:off x="4569013" y="3809171"/>
            <a:ext cx="3821139" cy="2939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iFrame</a:t>
            </a:r>
            <a:endParaRPr lang="en-US" sz="1600" dirty="0">
              <a:solidFill>
                <a:schemeClr val="bg1"/>
              </a:solidFill>
            </a:endParaRPr>
          </a:p>
        </p:txBody>
      </p:sp>
      <p:sp>
        <p:nvSpPr>
          <p:cNvPr id="9" name="Rectangle: Rounded Corners 8">
            <a:extLst>
              <a:ext uri="{FF2B5EF4-FFF2-40B4-BE49-F238E27FC236}">
                <a16:creationId xmlns:a16="http://schemas.microsoft.com/office/drawing/2014/main" id="{A4999EBF-6BC2-4604-A431-81D671291FB2}"/>
              </a:ext>
            </a:extLst>
          </p:cNvPr>
          <p:cNvSpPr/>
          <p:nvPr/>
        </p:nvSpPr>
        <p:spPr>
          <a:xfrm>
            <a:off x="664865" y="5673453"/>
            <a:ext cx="1130440" cy="603892"/>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a:t>
            </a:r>
          </a:p>
        </p:txBody>
      </p:sp>
      <p:grpSp>
        <p:nvGrpSpPr>
          <p:cNvPr id="26" name="Group 25">
            <a:extLst>
              <a:ext uri="{FF2B5EF4-FFF2-40B4-BE49-F238E27FC236}">
                <a16:creationId xmlns:a16="http://schemas.microsoft.com/office/drawing/2014/main" id="{215F0EC8-BD44-4C9E-8175-1B16D8AB0EA6}"/>
              </a:ext>
            </a:extLst>
          </p:cNvPr>
          <p:cNvGrpSpPr/>
          <p:nvPr/>
        </p:nvGrpSpPr>
        <p:grpSpPr>
          <a:xfrm>
            <a:off x="1878437" y="5693789"/>
            <a:ext cx="2410826" cy="583556"/>
            <a:chOff x="4746255" y="2753031"/>
            <a:chExt cx="3323216" cy="604990"/>
          </a:xfrm>
        </p:grpSpPr>
        <p:sp>
          <p:nvSpPr>
            <p:cNvPr id="23" name="Rectangle: Rounded Corners 22">
              <a:extLst>
                <a:ext uri="{FF2B5EF4-FFF2-40B4-BE49-F238E27FC236}">
                  <a16:creationId xmlns:a16="http://schemas.microsoft.com/office/drawing/2014/main" id="{9F75C0CD-D91C-478C-B5F9-F678AD0859F5}"/>
                </a:ext>
              </a:extLst>
            </p:cNvPr>
            <p:cNvSpPr/>
            <p:nvPr/>
          </p:nvSpPr>
          <p:spPr>
            <a:xfrm>
              <a:off x="4746255" y="2753032"/>
              <a:ext cx="1036178" cy="604989"/>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HPM</a:t>
              </a:r>
            </a:p>
          </p:txBody>
        </p:sp>
        <p:sp>
          <p:nvSpPr>
            <p:cNvPr id="24" name="Rectangle: Rounded Corners 23">
              <a:extLst>
                <a:ext uri="{FF2B5EF4-FFF2-40B4-BE49-F238E27FC236}">
                  <a16:creationId xmlns:a16="http://schemas.microsoft.com/office/drawing/2014/main" id="{B3CE985A-0612-4329-AC2E-D25A42EBE024}"/>
                </a:ext>
              </a:extLst>
            </p:cNvPr>
            <p:cNvSpPr/>
            <p:nvPr/>
          </p:nvSpPr>
          <p:spPr>
            <a:xfrm>
              <a:off x="5894193" y="2753031"/>
              <a:ext cx="1036178" cy="604989"/>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PBIR</a:t>
              </a:r>
            </a:p>
          </p:txBody>
        </p:sp>
        <p:sp>
          <p:nvSpPr>
            <p:cNvPr id="25" name="Rectangle: Rounded Corners 24">
              <a:extLst>
                <a:ext uri="{FF2B5EF4-FFF2-40B4-BE49-F238E27FC236}">
                  <a16:creationId xmlns:a16="http://schemas.microsoft.com/office/drawing/2014/main" id="{C3BE52AA-5D98-4663-919B-EB4EB786BC52}"/>
                </a:ext>
              </a:extLst>
            </p:cNvPr>
            <p:cNvSpPr/>
            <p:nvPr/>
          </p:nvSpPr>
          <p:spPr>
            <a:xfrm>
              <a:off x="7033293" y="2753031"/>
              <a:ext cx="1036178" cy="604989"/>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WPMP</a:t>
              </a:r>
            </a:p>
          </p:txBody>
        </p:sp>
      </p:grpSp>
      <p:grpSp>
        <p:nvGrpSpPr>
          <p:cNvPr id="31" name="Group 30">
            <a:extLst>
              <a:ext uri="{FF2B5EF4-FFF2-40B4-BE49-F238E27FC236}">
                <a16:creationId xmlns:a16="http://schemas.microsoft.com/office/drawing/2014/main" id="{56965B35-26D5-42F1-82B2-C9BF6EBA170A}"/>
              </a:ext>
            </a:extLst>
          </p:cNvPr>
          <p:cNvGrpSpPr/>
          <p:nvPr/>
        </p:nvGrpSpPr>
        <p:grpSpPr>
          <a:xfrm>
            <a:off x="4803592" y="5693791"/>
            <a:ext cx="2410825" cy="583555"/>
            <a:chOff x="4469539" y="5621819"/>
            <a:chExt cx="2209798" cy="628444"/>
          </a:xfrm>
        </p:grpSpPr>
        <p:sp>
          <p:nvSpPr>
            <p:cNvPr id="28" name="Rectangle: Rounded Corners 27">
              <a:extLst>
                <a:ext uri="{FF2B5EF4-FFF2-40B4-BE49-F238E27FC236}">
                  <a16:creationId xmlns:a16="http://schemas.microsoft.com/office/drawing/2014/main" id="{0FCB4F5B-4CD9-4DC7-911E-A3814580BD0F}"/>
                </a:ext>
              </a:extLst>
            </p:cNvPr>
            <p:cNvSpPr/>
            <p:nvPr/>
          </p:nvSpPr>
          <p:spPr>
            <a:xfrm>
              <a:off x="5990322" y="5621819"/>
              <a:ext cx="689015" cy="62844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HPM</a:t>
              </a:r>
            </a:p>
          </p:txBody>
        </p:sp>
        <p:sp>
          <p:nvSpPr>
            <p:cNvPr id="29" name="Rectangle: Rounded Corners 28">
              <a:extLst>
                <a:ext uri="{FF2B5EF4-FFF2-40B4-BE49-F238E27FC236}">
                  <a16:creationId xmlns:a16="http://schemas.microsoft.com/office/drawing/2014/main" id="{88BC2CD1-E5D3-48D6-888E-B4DE9D8BD66F}"/>
                </a:ext>
              </a:extLst>
            </p:cNvPr>
            <p:cNvSpPr/>
            <p:nvPr/>
          </p:nvSpPr>
          <p:spPr>
            <a:xfrm>
              <a:off x="5234172" y="5621819"/>
              <a:ext cx="689015" cy="62844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PBIR</a:t>
              </a:r>
            </a:p>
          </p:txBody>
        </p:sp>
        <p:sp>
          <p:nvSpPr>
            <p:cNvPr id="30" name="Rectangle: Rounded Corners 29">
              <a:extLst>
                <a:ext uri="{FF2B5EF4-FFF2-40B4-BE49-F238E27FC236}">
                  <a16:creationId xmlns:a16="http://schemas.microsoft.com/office/drawing/2014/main" id="{74E4D1D2-C50F-439E-99DB-AFD76ACEFA7C}"/>
                </a:ext>
              </a:extLst>
            </p:cNvPr>
            <p:cNvSpPr/>
            <p:nvPr/>
          </p:nvSpPr>
          <p:spPr>
            <a:xfrm>
              <a:off x="4469539" y="5621819"/>
              <a:ext cx="689015" cy="62844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WPMP</a:t>
              </a:r>
            </a:p>
          </p:txBody>
        </p:sp>
      </p:grpSp>
      <p:sp>
        <p:nvSpPr>
          <p:cNvPr id="14" name="Arrow: Right 13">
            <a:extLst>
              <a:ext uri="{FF2B5EF4-FFF2-40B4-BE49-F238E27FC236}">
                <a16:creationId xmlns:a16="http://schemas.microsoft.com/office/drawing/2014/main" id="{51E45106-C826-496F-9B6A-DDF98A116728}"/>
              </a:ext>
            </a:extLst>
          </p:cNvPr>
          <p:cNvSpPr/>
          <p:nvPr/>
        </p:nvSpPr>
        <p:spPr>
          <a:xfrm>
            <a:off x="4347852" y="5780316"/>
            <a:ext cx="412926"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98BE644B-60F4-4B1B-ABD4-D292E4124BC5}"/>
              </a:ext>
            </a:extLst>
          </p:cNvPr>
          <p:cNvSpPr/>
          <p:nvPr/>
        </p:nvSpPr>
        <p:spPr>
          <a:xfrm flipH="1">
            <a:off x="4311822" y="5952611"/>
            <a:ext cx="440191"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6E58510B-05BA-425B-B127-A9DAB7F681D6}"/>
              </a:ext>
            </a:extLst>
          </p:cNvPr>
          <p:cNvPicPr>
            <a:picLocks noChangeAspect="1"/>
          </p:cNvPicPr>
          <p:nvPr/>
        </p:nvPicPr>
        <p:blipFill>
          <a:blip r:embed="rId2"/>
          <a:stretch>
            <a:fillRect/>
          </a:stretch>
        </p:blipFill>
        <p:spPr>
          <a:xfrm>
            <a:off x="5657379" y="4267708"/>
            <a:ext cx="2356911" cy="1132114"/>
          </a:xfrm>
          <a:prstGeom prst="rect">
            <a:avLst/>
          </a:prstGeom>
          <a:ln w="19050">
            <a:solidFill>
              <a:schemeClr val="tx1"/>
            </a:solidFill>
          </a:ln>
        </p:spPr>
      </p:pic>
      <p:sp>
        <p:nvSpPr>
          <p:cNvPr id="35" name="Rectangle: Rounded Corners 34">
            <a:extLst>
              <a:ext uri="{FF2B5EF4-FFF2-40B4-BE49-F238E27FC236}">
                <a16:creationId xmlns:a16="http://schemas.microsoft.com/office/drawing/2014/main" id="{77BD4D74-19B4-4447-BD74-D4D6EDCDBC43}"/>
              </a:ext>
            </a:extLst>
          </p:cNvPr>
          <p:cNvSpPr/>
          <p:nvPr/>
        </p:nvSpPr>
        <p:spPr>
          <a:xfrm>
            <a:off x="664865" y="4882508"/>
            <a:ext cx="1130440" cy="603892"/>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a:t>
            </a:r>
          </a:p>
        </p:txBody>
      </p:sp>
      <p:sp>
        <p:nvSpPr>
          <p:cNvPr id="32" name="Arrow: Down 31">
            <a:extLst>
              <a:ext uri="{FF2B5EF4-FFF2-40B4-BE49-F238E27FC236}">
                <a16:creationId xmlns:a16="http://schemas.microsoft.com/office/drawing/2014/main" id="{0B0584F4-1AA9-4B9E-B0C5-E110E0FF399A}"/>
              </a:ext>
            </a:extLst>
          </p:cNvPr>
          <p:cNvSpPr/>
          <p:nvPr/>
        </p:nvSpPr>
        <p:spPr>
          <a:xfrm>
            <a:off x="1113795" y="4708196"/>
            <a:ext cx="232580" cy="152400"/>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B6BB9D25-5BEF-4279-862E-C3A55BF3A853}"/>
              </a:ext>
            </a:extLst>
          </p:cNvPr>
          <p:cNvSpPr/>
          <p:nvPr/>
        </p:nvSpPr>
        <p:spPr>
          <a:xfrm>
            <a:off x="1100053" y="5510027"/>
            <a:ext cx="232580" cy="152400"/>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04A7BC5D-A979-4406-915D-A72FC9625837}"/>
              </a:ext>
            </a:extLst>
          </p:cNvPr>
          <p:cNvSpPr/>
          <p:nvPr/>
        </p:nvSpPr>
        <p:spPr>
          <a:xfrm flipV="1">
            <a:off x="6719544" y="5458793"/>
            <a:ext cx="232580" cy="176027"/>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244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556A472-DA40-43AB-AE92-6B290B3770A6}"/>
              </a:ext>
            </a:extLst>
          </p:cNvPr>
          <p:cNvSpPr/>
          <p:nvPr/>
        </p:nvSpPr>
        <p:spPr>
          <a:xfrm>
            <a:off x="381000" y="3137019"/>
            <a:ext cx="8573654" cy="35685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2" name="Title 1">
            <a:extLst>
              <a:ext uri="{FF2B5EF4-FFF2-40B4-BE49-F238E27FC236}">
                <a16:creationId xmlns:a16="http://schemas.microsoft.com/office/drawing/2014/main" id="{83E846B6-9B49-4F27-A681-916A6D23767E}"/>
              </a:ext>
            </a:extLst>
          </p:cNvPr>
          <p:cNvSpPr>
            <a:spLocks noGrp="1"/>
          </p:cNvSpPr>
          <p:nvPr>
            <p:ph type="title"/>
          </p:nvPr>
        </p:nvSpPr>
        <p:spPr/>
        <p:txBody>
          <a:bodyPr/>
          <a:lstStyle/>
          <a:p>
            <a:r>
              <a:rPr lang="en-US" dirty="0"/>
              <a:t>A Promise-based Programming Model</a:t>
            </a:r>
          </a:p>
        </p:txBody>
      </p:sp>
      <p:sp>
        <p:nvSpPr>
          <p:cNvPr id="3" name="Content Placeholder 2">
            <a:extLst>
              <a:ext uri="{FF2B5EF4-FFF2-40B4-BE49-F238E27FC236}">
                <a16:creationId xmlns:a16="http://schemas.microsoft.com/office/drawing/2014/main" id="{759DFB49-6710-4372-B2CB-A75089BEFAA1}"/>
              </a:ext>
            </a:extLst>
          </p:cNvPr>
          <p:cNvSpPr>
            <a:spLocks noGrp="1"/>
          </p:cNvSpPr>
          <p:nvPr>
            <p:ph idx="1"/>
          </p:nvPr>
        </p:nvSpPr>
        <p:spPr/>
        <p:txBody>
          <a:bodyPr>
            <a:normAutofit/>
          </a:bodyPr>
          <a:lstStyle/>
          <a:p>
            <a:r>
              <a:rPr lang="en-US" sz="2400" dirty="0"/>
              <a:t>Design of PBIJS simulates HTTP protocol</a:t>
            </a:r>
          </a:p>
          <a:p>
            <a:pPr lvl="1"/>
            <a:r>
              <a:rPr lang="en-US" sz="2000" dirty="0"/>
              <a:t>Creates more intuitive programming model for developers</a:t>
            </a:r>
          </a:p>
          <a:p>
            <a:pPr lvl="1"/>
            <a:r>
              <a:rPr lang="en-US" sz="2000" dirty="0"/>
              <a:t>Programming based on asynchronous requests and promises</a:t>
            </a:r>
          </a:p>
          <a:p>
            <a:pPr lvl="1"/>
            <a:r>
              <a:rPr lang="en-US" sz="2000" dirty="0"/>
              <a:t>Embedded objects programmed using actions and events</a:t>
            </a:r>
          </a:p>
          <a:p>
            <a:pPr lvl="1"/>
            <a:endParaRPr lang="en-US" sz="2000" dirty="0"/>
          </a:p>
        </p:txBody>
      </p:sp>
      <p:sp>
        <p:nvSpPr>
          <p:cNvPr id="4" name="Rectangle: Rounded Corners 3">
            <a:extLst>
              <a:ext uri="{FF2B5EF4-FFF2-40B4-BE49-F238E27FC236}">
                <a16:creationId xmlns:a16="http://schemas.microsoft.com/office/drawing/2014/main" id="{C8D38892-9A5F-4C10-BC31-F26A6213A8D0}"/>
              </a:ext>
            </a:extLst>
          </p:cNvPr>
          <p:cNvSpPr/>
          <p:nvPr/>
        </p:nvSpPr>
        <p:spPr>
          <a:xfrm>
            <a:off x="510985" y="4680638"/>
            <a:ext cx="1013015" cy="561776"/>
          </a:xfrm>
          <a:prstGeom prst="round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Your</a:t>
            </a:r>
          </a:p>
          <a:p>
            <a:pPr algn="ctr"/>
            <a:r>
              <a:rPr lang="en-US" sz="1200" dirty="0"/>
              <a:t>JavaScript</a:t>
            </a:r>
          </a:p>
        </p:txBody>
      </p:sp>
      <p:sp>
        <p:nvSpPr>
          <p:cNvPr id="12" name="Rectangle 11">
            <a:extLst>
              <a:ext uri="{FF2B5EF4-FFF2-40B4-BE49-F238E27FC236}">
                <a16:creationId xmlns:a16="http://schemas.microsoft.com/office/drawing/2014/main" id="{1E1B7EA2-C913-482F-84A2-006FF3D2DBC6}"/>
              </a:ext>
            </a:extLst>
          </p:cNvPr>
          <p:cNvSpPr/>
          <p:nvPr/>
        </p:nvSpPr>
        <p:spPr>
          <a:xfrm>
            <a:off x="5271247" y="3268187"/>
            <a:ext cx="3527783" cy="335613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90000"/>
                  <a:lumOff val="10000"/>
                </a:schemeClr>
              </a:solidFill>
            </a:endParaRPr>
          </a:p>
        </p:txBody>
      </p:sp>
      <p:sp>
        <p:nvSpPr>
          <p:cNvPr id="9" name="Rectangle: Rounded Corners 8">
            <a:extLst>
              <a:ext uri="{FF2B5EF4-FFF2-40B4-BE49-F238E27FC236}">
                <a16:creationId xmlns:a16="http://schemas.microsoft.com/office/drawing/2014/main" id="{A4999EBF-6BC2-4604-A431-81D671291FB2}"/>
              </a:ext>
            </a:extLst>
          </p:cNvPr>
          <p:cNvSpPr/>
          <p:nvPr/>
        </p:nvSpPr>
        <p:spPr>
          <a:xfrm>
            <a:off x="2110816" y="3722328"/>
            <a:ext cx="937184" cy="2526072"/>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a:t>
            </a:r>
          </a:p>
        </p:txBody>
      </p:sp>
      <p:pic>
        <p:nvPicPr>
          <p:cNvPr id="34" name="Picture 33">
            <a:extLst>
              <a:ext uri="{FF2B5EF4-FFF2-40B4-BE49-F238E27FC236}">
                <a16:creationId xmlns:a16="http://schemas.microsoft.com/office/drawing/2014/main" id="{6E58510B-05BA-425B-B127-A9DAB7F681D6}"/>
              </a:ext>
            </a:extLst>
          </p:cNvPr>
          <p:cNvPicPr>
            <a:picLocks noChangeAspect="1"/>
          </p:cNvPicPr>
          <p:nvPr/>
        </p:nvPicPr>
        <p:blipFill>
          <a:blip r:embed="rId2"/>
          <a:stretch>
            <a:fillRect/>
          </a:stretch>
        </p:blipFill>
        <p:spPr>
          <a:xfrm>
            <a:off x="5919746" y="4296572"/>
            <a:ext cx="2705100" cy="1299363"/>
          </a:xfrm>
          <a:prstGeom prst="rect">
            <a:avLst/>
          </a:prstGeom>
          <a:ln w="19050">
            <a:solidFill>
              <a:schemeClr val="tx1"/>
            </a:solidFill>
          </a:ln>
        </p:spPr>
      </p:pic>
      <p:grpSp>
        <p:nvGrpSpPr>
          <p:cNvPr id="10" name="Group 9">
            <a:extLst>
              <a:ext uri="{FF2B5EF4-FFF2-40B4-BE49-F238E27FC236}">
                <a16:creationId xmlns:a16="http://schemas.microsoft.com/office/drawing/2014/main" id="{6A5BC25F-78E8-4931-B7EB-870B3771FC09}"/>
              </a:ext>
            </a:extLst>
          </p:cNvPr>
          <p:cNvGrpSpPr/>
          <p:nvPr/>
        </p:nvGrpSpPr>
        <p:grpSpPr>
          <a:xfrm>
            <a:off x="3163456" y="3268187"/>
            <a:ext cx="2111765" cy="1807059"/>
            <a:chOff x="3505200" y="3907940"/>
            <a:chExt cx="1728168" cy="1807059"/>
          </a:xfrm>
          <a:solidFill>
            <a:schemeClr val="tx1"/>
          </a:solidFill>
        </p:grpSpPr>
        <p:sp>
          <p:nvSpPr>
            <p:cNvPr id="8" name="Rectangle 7">
              <a:extLst>
                <a:ext uri="{FF2B5EF4-FFF2-40B4-BE49-F238E27FC236}">
                  <a16:creationId xmlns:a16="http://schemas.microsoft.com/office/drawing/2014/main" id="{4D231EAC-B8A1-4ACC-87B0-8DB213129901}"/>
                </a:ext>
              </a:extLst>
            </p:cNvPr>
            <p:cNvSpPr/>
            <p:nvPr/>
          </p:nvSpPr>
          <p:spPr>
            <a:xfrm>
              <a:off x="3505200" y="3907940"/>
              <a:ext cx="1728168" cy="180705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Actions</a:t>
              </a:r>
            </a:p>
          </p:txBody>
        </p:sp>
        <p:sp>
          <p:nvSpPr>
            <p:cNvPr id="14" name="Arrow: Right 13">
              <a:extLst>
                <a:ext uri="{FF2B5EF4-FFF2-40B4-BE49-F238E27FC236}">
                  <a16:creationId xmlns:a16="http://schemas.microsoft.com/office/drawing/2014/main" id="{51E45106-C826-496F-9B6A-DDF98A116728}"/>
                </a:ext>
              </a:extLst>
            </p:cNvPr>
            <p:cNvSpPr/>
            <p:nvPr/>
          </p:nvSpPr>
          <p:spPr>
            <a:xfrm>
              <a:off x="3638585" y="4920593"/>
              <a:ext cx="1512601" cy="300341"/>
            </a:xfrm>
            <a:prstGeom prst="rightArrow">
              <a:avLst>
                <a:gd name="adj1" fmla="val 69732"/>
                <a:gd name="adj2" fmla="val 50000"/>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report.setFilters</a:t>
              </a:r>
              <a:endParaRPr lang="en-US" sz="900" b="1" dirty="0">
                <a:solidFill>
                  <a:srgbClr val="9F002D"/>
                </a:solidFill>
                <a:latin typeface="Lucida Console" panose="020B0609040504020204" pitchFamily="49" charset="0"/>
              </a:endParaRPr>
            </a:p>
          </p:txBody>
        </p:sp>
        <p:sp>
          <p:nvSpPr>
            <p:cNvPr id="32" name="Arrow: Right 31">
              <a:extLst>
                <a:ext uri="{FF2B5EF4-FFF2-40B4-BE49-F238E27FC236}">
                  <a16:creationId xmlns:a16="http://schemas.microsoft.com/office/drawing/2014/main" id="{BDA6D888-C251-410A-B04A-4868B6DA916E}"/>
                </a:ext>
              </a:extLst>
            </p:cNvPr>
            <p:cNvSpPr/>
            <p:nvPr/>
          </p:nvSpPr>
          <p:spPr>
            <a:xfrm>
              <a:off x="3638585" y="4567805"/>
              <a:ext cx="1512601" cy="300341"/>
            </a:xfrm>
            <a:prstGeom prst="rightArrow">
              <a:avLst>
                <a:gd name="adj1" fmla="val 69732"/>
                <a:gd name="adj2" fmla="val 50000"/>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report.switchMode</a:t>
              </a:r>
              <a:endParaRPr lang="en-US" sz="900" b="1" dirty="0">
                <a:solidFill>
                  <a:srgbClr val="9F002D"/>
                </a:solidFill>
                <a:latin typeface="Lucida Console" panose="020B0609040504020204" pitchFamily="49" charset="0"/>
              </a:endParaRPr>
            </a:p>
          </p:txBody>
        </p:sp>
        <p:sp>
          <p:nvSpPr>
            <p:cNvPr id="36" name="Arrow: Right 35">
              <a:extLst>
                <a:ext uri="{FF2B5EF4-FFF2-40B4-BE49-F238E27FC236}">
                  <a16:creationId xmlns:a16="http://schemas.microsoft.com/office/drawing/2014/main" id="{A53A3AF6-A712-4059-8FEC-44023C1CC03F}"/>
                </a:ext>
              </a:extLst>
            </p:cNvPr>
            <p:cNvSpPr/>
            <p:nvPr/>
          </p:nvSpPr>
          <p:spPr>
            <a:xfrm>
              <a:off x="3638585" y="4197631"/>
              <a:ext cx="1512601" cy="300341"/>
            </a:xfrm>
            <a:prstGeom prst="rightArrow">
              <a:avLst>
                <a:gd name="adj1" fmla="val 69732"/>
                <a:gd name="adj2" fmla="val 50000"/>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report.fullscreen</a:t>
              </a:r>
              <a:endParaRPr lang="en-US" sz="900" b="1" dirty="0">
                <a:solidFill>
                  <a:srgbClr val="9F002D"/>
                </a:solidFill>
                <a:latin typeface="Lucida Console" panose="020B0609040504020204" pitchFamily="49" charset="0"/>
              </a:endParaRPr>
            </a:p>
          </p:txBody>
        </p:sp>
        <p:sp>
          <p:nvSpPr>
            <p:cNvPr id="37" name="Arrow: Right 36">
              <a:extLst>
                <a:ext uri="{FF2B5EF4-FFF2-40B4-BE49-F238E27FC236}">
                  <a16:creationId xmlns:a16="http://schemas.microsoft.com/office/drawing/2014/main" id="{8E944C3B-AAED-4EA6-937B-5B470AA4DFA6}"/>
                </a:ext>
              </a:extLst>
            </p:cNvPr>
            <p:cNvSpPr/>
            <p:nvPr/>
          </p:nvSpPr>
          <p:spPr>
            <a:xfrm>
              <a:off x="3637478" y="5268670"/>
              <a:ext cx="1512601" cy="300341"/>
            </a:xfrm>
            <a:prstGeom prst="rightArrow">
              <a:avLst>
                <a:gd name="adj1" fmla="val 69732"/>
                <a:gd name="adj2" fmla="val 50000"/>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report.getPages</a:t>
              </a:r>
              <a:endParaRPr lang="en-US" sz="900" b="1" dirty="0">
                <a:solidFill>
                  <a:srgbClr val="9F002D"/>
                </a:solidFill>
                <a:latin typeface="Lucida Console" panose="020B0609040504020204" pitchFamily="49" charset="0"/>
              </a:endParaRPr>
            </a:p>
          </p:txBody>
        </p:sp>
      </p:grpSp>
      <p:grpSp>
        <p:nvGrpSpPr>
          <p:cNvPr id="11" name="Group 10">
            <a:extLst>
              <a:ext uri="{FF2B5EF4-FFF2-40B4-BE49-F238E27FC236}">
                <a16:creationId xmlns:a16="http://schemas.microsoft.com/office/drawing/2014/main" id="{08A6175A-3242-44D6-816E-B811AEB72730}"/>
              </a:ext>
            </a:extLst>
          </p:cNvPr>
          <p:cNvGrpSpPr/>
          <p:nvPr/>
        </p:nvGrpSpPr>
        <p:grpSpPr>
          <a:xfrm>
            <a:off x="3172395" y="5158602"/>
            <a:ext cx="2102539" cy="1465718"/>
            <a:chOff x="1925434" y="3096647"/>
            <a:chExt cx="2036965" cy="1465718"/>
          </a:xfrm>
          <a:solidFill>
            <a:schemeClr val="tx1"/>
          </a:solidFill>
        </p:grpSpPr>
        <p:sp>
          <p:nvSpPr>
            <p:cNvPr id="39" name="Rectangle 38">
              <a:extLst>
                <a:ext uri="{FF2B5EF4-FFF2-40B4-BE49-F238E27FC236}">
                  <a16:creationId xmlns:a16="http://schemas.microsoft.com/office/drawing/2014/main" id="{B18367DA-F31D-4ADF-A7F2-99BB1764A24C}"/>
                </a:ext>
              </a:extLst>
            </p:cNvPr>
            <p:cNvSpPr/>
            <p:nvPr/>
          </p:nvSpPr>
          <p:spPr>
            <a:xfrm flipH="1">
              <a:off x="1925434" y="3096647"/>
              <a:ext cx="2036965" cy="146571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Events</a:t>
              </a:r>
            </a:p>
          </p:txBody>
        </p:sp>
        <p:sp>
          <p:nvSpPr>
            <p:cNvPr id="40" name="Arrow: Right 39">
              <a:extLst>
                <a:ext uri="{FF2B5EF4-FFF2-40B4-BE49-F238E27FC236}">
                  <a16:creationId xmlns:a16="http://schemas.microsoft.com/office/drawing/2014/main" id="{CCBF2C98-0934-474A-B58C-950B57FEF77F}"/>
                </a:ext>
              </a:extLst>
            </p:cNvPr>
            <p:cNvSpPr/>
            <p:nvPr/>
          </p:nvSpPr>
          <p:spPr>
            <a:xfrm flipH="1">
              <a:off x="2013817" y="4109300"/>
              <a:ext cx="1856629" cy="285600"/>
            </a:xfrm>
            <a:prstGeom prst="rightArrow">
              <a:avLst>
                <a:gd name="adj1" fmla="val 69732"/>
                <a:gd name="adj2" fmla="val 5000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report.commandTriggered</a:t>
              </a:r>
              <a:endParaRPr lang="en-US" sz="900" b="1" dirty="0">
                <a:solidFill>
                  <a:srgbClr val="9F002D"/>
                </a:solidFill>
                <a:latin typeface="Lucida Console" panose="020B0609040504020204" pitchFamily="49" charset="0"/>
              </a:endParaRPr>
            </a:p>
          </p:txBody>
        </p:sp>
        <p:sp>
          <p:nvSpPr>
            <p:cNvPr id="41" name="Arrow: Right 40">
              <a:extLst>
                <a:ext uri="{FF2B5EF4-FFF2-40B4-BE49-F238E27FC236}">
                  <a16:creationId xmlns:a16="http://schemas.microsoft.com/office/drawing/2014/main" id="{50380D23-A9EF-43EC-A804-10460D20831E}"/>
                </a:ext>
              </a:extLst>
            </p:cNvPr>
            <p:cNvSpPr/>
            <p:nvPr/>
          </p:nvSpPr>
          <p:spPr>
            <a:xfrm flipH="1">
              <a:off x="2013818" y="3756511"/>
              <a:ext cx="1856627" cy="300341"/>
            </a:xfrm>
            <a:prstGeom prst="rightArrow">
              <a:avLst>
                <a:gd name="adj1" fmla="val 69732"/>
                <a:gd name="adj2" fmla="val 5000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report.pageChanged</a:t>
              </a:r>
              <a:endParaRPr lang="en-US" sz="900" b="1" dirty="0">
                <a:solidFill>
                  <a:srgbClr val="9F002D"/>
                </a:solidFill>
                <a:latin typeface="Lucida Console" panose="020B0609040504020204" pitchFamily="49" charset="0"/>
              </a:endParaRPr>
            </a:p>
          </p:txBody>
        </p:sp>
        <p:sp>
          <p:nvSpPr>
            <p:cNvPr id="42" name="Arrow: Right 41">
              <a:extLst>
                <a:ext uri="{FF2B5EF4-FFF2-40B4-BE49-F238E27FC236}">
                  <a16:creationId xmlns:a16="http://schemas.microsoft.com/office/drawing/2014/main" id="{ACC74316-9915-4E3B-9C4F-F59D6A033D9A}"/>
                </a:ext>
              </a:extLst>
            </p:cNvPr>
            <p:cNvSpPr/>
            <p:nvPr/>
          </p:nvSpPr>
          <p:spPr>
            <a:xfrm flipH="1">
              <a:off x="2013818" y="3386337"/>
              <a:ext cx="1856626" cy="300341"/>
            </a:xfrm>
            <a:prstGeom prst="rightArrow">
              <a:avLst>
                <a:gd name="adj1" fmla="val 69732"/>
                <a:gd name="adj2" fmla="val 5000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report.loaded</a:t>
              </a:r>
              <a:endParaRPr lang="en-US" sz="900" b="1" dirty="0">
                <a:solidFill>
                  <a:srgbClr val="9F002D"/>
                </a:solidFill>
                <a:latin typeface="Lucida Console" panose="020B0609040504020204" pitchFamily="49" charset="0"/>
              </a:endParaRPr>
            </a:p>
          </p:txBody>
        </p:sp>
      </p:grpSp>
      <p:sp>
        <p:nvSpPr>
          <p:cNvPr id="20" name="Arrow: Right 19">
            <a:extLst>
              <a:ext uri="{FF2B5EF4-FFF2-40B4-BE49-F238E27FC236}">
                <a16:creationId xmlns:a16="http://schemas.microsoft.com/office/drawing/2014/main" id="{3DCC5C77-4291-48E5-8E72-A4A18C7AB103}"/>
              </a:ext>
            </a:extLst>
          </p:cNvPr>
          <p:cNvSpPr/>
          <p:nvPr/>
        </p:nvSpPr>
        <p:spPr>
          <a:xfrm>
            <a:off x="5366160" y="4843110"/>
            <a:ext cx="412926"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FA2F4023-2DE1-4E79-AD6B-A8DFC2C5D0B2}"/>
              </a:ext>
            </a:extLst>
          </p:cNvPr>
          <p:cNvSpPr/>
          <p:nvPr/>
        </p:nvSpPr>
        <p:spPr>
          <a:xfrm flipH="1">
            <a:off x="5330130" y="5015405"/>
            <a:ext cx="440191"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4E180ADF-6A5E-446D-99F3-669A96695EFE}"/>
              </a:ext>
            </a:extLst>
          </p:cNvPr>
          <p:cNvSpPr/>
          <p:nvPr/>
        </p:nvSpPr>
        <p:spPr>
          <a:xfrm>
            <a:off x="1629551" y="4756962"/>
            <a:ext cx="412926"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2886B90-F7F8-4341-85E5-150F890616FC}"/>
              </a:ext>
            </a:extLst>
          </p:cNvPr>
          <p:cNvSpPr/>
          <p:nvPr/>
        </p:nvSpPr>
        <p:spPr>
          <a:xfrm flipH="1">
            <a:off x="1593521" y="4929257"/>
            <a:ext cx="440191"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99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37E6-03C0-46B9-84D5-D1A74C22F420}"/>
              </a:ext>
            </a:extLst>
          </p:cNvPr>
          <p:cNvSpPr>
            <a:spLocks noGrp="1"/>
          </p:cNvSpPr>
          <p:nvPr>
            <p:ph type="title"/>
          </p:nvPr>
        </p:nvSpPr>
        <p:spPr/>
        <p:txBody>
          <a:bodyPr/>
          <a:lstStyle/>
          <a:p>
            <a:r>
              <a:rPr lang="en-US" dirty="0"/>
              <a:t>Handling Report Events</a:t>
            </a:r>
          </a:p>
        </p:txBody>
      </p:sp>
      <p:pic>
        <p:nvPicPr>
          <p:cNvPr id="4" name="Picture 3">
            <a:extLst>
              <a:ext uri="{FF2B5EF4-FFF2-40B4-BE49-F238E27FC236}">
                <a16:creationId xmlns:a16="http://schemas.microsoft.com/office/drawing/2014/main" id="{B451695D-1FDC-4F53-B99F-3BD573C2B442}"/>
              </a:ext>
            </a:extLst>
          </p:cNvPr>
          <p:cNvPicPr>
            <a:picLocks noChangeAspect="1"/>
          </p:cNvPicPr>
          <p:nvPr/>
        </p:nvPicPr>
        <p:blipFill>
          <a:blip r:embed="rId2"/>
          <a:stretch>
            <a:fillRect/>
          </a:stretch>
        </p:blipFill>
        <p:spPr>
          <a:xfrm>
            <a:off x="381000" y="1371600"/>
            <a:ext cx="5457905" cy="3848020"/>
          </a:xfrm>
          <a:prstGeom prst="rect">
            <a:avLst/>
          </a:prstGeom>
          <a:ln>
            <a:solidFill>
              <a:schemeClr val="tx1"/>
            </a:solidFill>
          </a:ln>
        </p:spPr>
      </p:pic>
      <p:pic>
        <p:nvPicPr>
          <p:cNvPr id="5" name="Picture 4">
            <a:extLst>
              <a:ext uri="{FF2B5EF4-FFF2-40B4-BE49-F238E27FC236}">
                <a16:creationId xmlns:a16="http://schemas.microsoft.com/office/drawing/2014/main" id="{7B037CDB-AE09-4253-AA89-B5312AFE621B}"/>
              </a:ext>
            </a:extLst>
          </p:cNvPr>
          <p:cNvPicPr>
            <a:picLocks noChangeAspect="1"/>
          </p:cNvPicPr>
          <p:nvPr/>
        </p:nvPicPr>
        <p:blipFill>
          <a:blip r:embed="rId3"/>
          <a:stretch>
            <a:fillRect/>
          </a:stretch>
        </p:blipFill>
        <p:spPr>
          <a:xfrm>
            <a:off x="6102872" y="1371599"/>
            <a:ext cx="2246639" cy="2612607"/>
          </a:xfrm>
          <a:prstGeom prst="rect">
            <a:avLst/>
          </a:prstGeom>
          <a:ln>
            <a:solidFill>
              <a:schemeClr val="tx1"/>
            </a:solidFill>
          </a:ln>
        </p:spPr>
      </p:pic>
    </p:spTree>
    <p:extLst>
      <p:ext uri="{BB962C8B-B14F-4D97-AF65-F5344CB8AC3E}">
        <p14:creationId xmlns:p14="http://schemas.microsoft.com/office/powerpoint/2010/main" val="16344686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1BD8-43E8-4130-B1C5-8ABBCAA2E25B}"/>
              </a:ext>
            </a:extLst>
          </p:cNvPr>
          <p:cNvSpPr>
            <a:spLocks noGrp="1"/>
          </p:cNvSpPr>
          <p:nvPr>
            <p:ph type="title"/>
          </p:nvPr>
        </p:nvSpPr>
        <p:spPr/>
        <p:txBody>
          <a:bodyPr/>
          <a:lstStyle/>
          <a:p>
            <a:r>
              <a:rPr lang="en-US" dirty="0"/>
              <a:t>Embedding a New Report</a:t>
            </a:r>
          </a:p>
        </p:txBody>
      </p:sp>
      <p:pic>
        <p:nvPicPr>
          <p:cNvPr id="3" name="Picture 2">
            <a:extLst>
              <a:ext uri="{FF2B5EF4-FFF2-40B4-BE49-F238E27FC236}">
                <a16:creationId xmlns:a16="http://schemas.microsoft.com/office/drawing/2014/main" id="{08BC2C54-F220-4ECA-8D96-F383B6FFB1B4}"/>
              </a:ext>
            </a:extLst>
          </p:cNvPr>
          <p:cNvPicPr>
            <a:picLocks noChangeAspect="1"/>
          </p:cNvPicPr>
          <p:nvPr/>
        </p:nvPicPr>
        <p:blipFill>
          <a:blip r:embed="rId2"/>
          <a:stretch>
            <a:fillRect/>
          </a:stretch>
        </p:blipFill>
        <p:spPr>
          <a:xfrm>
            <a:off x="381000" y="1371600"/>
            <a:ext cx="7874098" cy="4267200"/>
          </a:xfrm>
          <a:prstGeom prst="rect">
            <a:avLst/>
          </a:prstGeom>
          <a:ln>
            <a:solidFill>
              <a:schemeClr val="tx1"/>
            </a:solidFill>
          </a:ln>
        </p:spPr>
      </p:pic>
    </p:spTree>
    <p:extLst>
      <p:ext uri="{BB962C8B-B14F-4D97-AF65-F5344CB8AC3E}">
        <p14:creationId xmlns:p14="http://schemas.microsoft.com/office/powerpoint/2010/main" val="292691345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E328-C33E-4A87-9F23-DE67687740F5}"/>
              </a:ext>
            </a:extLst>
          </p:cNvPr>
          <p:cNvSpPr>
            <a:spLocks noGrp="1"/>
          </p:cNvSpPr>
          <p:nvPr>
            <p:ph type="title"/>
          </p:nvPr>
        </p:nvSpPr>
        <p:spPr/>
        <p:txBody>
          <a:bodyPr/>
          <a:lstStyle/>
          <a:p>
            <a:r>
              <a:rPr lang="en-US" dirty="0"/>
              <a:t>New Report with </a:t>
            </a:r>
            <a:r>
              <a:rPr lang="en-US" dirty="0" err="1"/>
              <a:t>SaveAs</a:t>
            </a:r>
            <a:r>
              <a:rPr lang="en-US" dirty="0"/>
              <a:t> Redirect</a:t>
            </a:r>
          </a:p>
        </p:txBody>
      </p:sp>
      <p:pic>
        <p:nvPicPr>
          <p:cNvPr id="3" name="Picture 2">
            <a:extLst>
              <a:ext uri="{FF2B5EF4-FFF2-40B4-BE49-F238E27FC236}">
                <a16:creationId xmlns:a16="http://schemas.microsoft.com/office/drawing/2014/main" id="{6D6659A1-0F6D-443F-9631-2BD2B886EDAF}"/>
              </a:ext>
            </a:extLst>
          </p:cNvPr>
          <p:cNvPicPr>
            <a:picLocks noChangeAspect="1"/>
          </p:cNvPicPr>
          <p:nvPr/>
        </p:nvPicPr>
        <p:blipFill>
          <a:blip r:embed="rId2"/>
          <a:stretch>
            <a:fillRect/>
          </a:stretch>
        </p:blipFill>
        <p:spPr>
          <a:xfrm>
            <a:off x="304800" y="1295400"/>
            <a:ext cx="8700149" cy="5029200"/>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14004520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Power BI Service – Who Is It For?</a:t>
            </a:r>
            <a:endParaRPr lang="en-US" dirty="0"/>
          </a:p>
        </p:txBody>
      </p:sp>
      <p:sp>
        <p:nvSpPr>
          <p:cNvPr id="4" name="Content Placeholder 3"/>
          <p:cNvSpPr>
            <a:spLocks noGrp="1"/>
          </p:cNvSpPr>
          <p:nvPr>
            <p:ph idx="1"/>
          </p:nvPr>
        </p:nvSpPr>
        <p:spPr/>
        <p:txBody>
          <a:bodyPr>
            <a:normAutofit/>
          </a:bodyPr>
          <a:lstStyle/>
          <a:p>
            <a:r>
              <a:rPr lang="en-US" sz="2400" dirty="0"/>
              <a:t>Provides SaaS service used by web and mobile users</a:t>
            </a:r>
          </a:p>
          <a:p>
            <a:pPr lvl="1"/>
            <a:r>
              <a:rPr lang="en-US" sz="2000" dirty="0"/>
              <a:t>Power BI portal accessible to browsers at </a:t>
            </a:r>
            <a:r>
              <a:rPr lang="en-US" sz="2000" dirty="0">
                <a:hlinkClick r:id="rId3"/>
              </a:rPr>
              <a:t>https://app.powerbi.com</a:t>
            </a:r>
            <a:r>
              <a:rPr lang="en-US" sz="2000" dirty="0"/>
              <a:t> </a:t>
            </a:r>
          </a:p>
          <a:p>
            <a:pPr lvl="1"/>
            <a:r>
              <a:rPr lang="en-US" sz="2000" dirty="0"/>
              <a:t>Power BI mobile accessible to users on mobile phones &amp; devices</a:t>
            </a:r>
          </a:p>
          <a:p>
            <a:r>
              <a:rPr lang="en-US" sz="2400" dirty="0"/>
              <a:t>Provides PaaS service used by software developers</a:t>
            </a:r>
          </a:p>
          <a:p>
            <a:pPr lvl="1"/>
            <a:r>
              <a:rPr lang="en-US" sz="2000" dirty="0"/>
              <a:t>Power BI Service API accessible at </a:t>
            </a:r>
            <a:r>
              <a:rPr lang="en-US" sz="2000" dirty="0">
                <a:hlinkClick r:id="rId3"/>
              </a:rPr>
              <a:t>https://api.powerbi.com</a:t>
            </a:r>
            <a:r>
              <a:rPr lang="en-US" sz="2000" dirty="0"/>
              <a:t> </a:t>
            </a:r>
          </a:p>
        </p:txBody>
      </p:sp>
      <p:pic>
        <p:nvPicPr>
          <p:cNvPr id="5" name="Picture 4"/>
          <p:cNvPicPr>
            <a:picLocks noChangeAspect="1"/>
          </p:cNvPicPr>
          <p:nvPr/>
        </p:nvPicPr>
        <p:blipFill>
          <a:blip r:embed="rId4"/>
          <a:stretch>
            <a:fillRect/>
          </a:stretch>
        </p:blipFill>
        <p:spPr>
          <a:xfrm>
            <a:off x="1219200" y="3618390"/>
            <a:ext cx="5422879" cy="3048000"/>
          </a:xfrm>
          <a:prstGeom prst="rect">
            <a:avLst/>
          </a:prstGeom>
          <a:ln w="19050">
            <a:solidFill>
              <a:schemeClr val="tx1"/>
            </a:solidFill>
          </a:ln>
        </p:spPr>
      </p:pic>
    </p:spTree>
    <p:extLst>
      <p:ext uri="{BB962C8B-B14F-4D97-AF65-F5344CB8AC3E}">
        <p14:creationId xmlns:p14="http://schemas.microsoft.com/office/powerpoint/2010/main" val="45755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Power BI Embedding Fundamentals</a:t>
            </a:r>
          </a:p>
          <a:p>
            <a:pPr lvl="0">
              <a:buFont typeface="Wingdings" panose="05000000000000000000" pitchFamily="2" charset="2"/>
              <a:buChar char="ü"/>
            </a:pPr>
            <a:r>
              <a:rPr lang="en-US" sz="2400" dirty="0"/>
              <a:t>Authentication with Azure AD</a:t>
            </a:r>
          </a:p>
          <a:p>
            <a:pPr lvl="0">
              <a:buFont typeface="Wingdings" panose="05000000000000000000" pitchFamily="2" charset="2"/>
              <a:buChar char="ü"/>
            </a:pPr>
            <a:r>
              <a:rPr lang="en-US" sz="2400" dirty="0"/>
              <a:t>Programming the Power BI Service API</a:t>
            </a:r>
          </a:p>
          <a:p>
            <a:pPr>
              <a:buFont typeface="Wingdings" panose="05000000000000000000" pitchFamily="2" charset="2"/>
              <a:buChar char="ü"/>
            </a:pPr>
            <a:r>
              <a:rPr lang="en-US" sz="2400" dirty="0"/>
              <a:t>Programming the Power BI JavaScript API</a:t>
            </a:r>
          </a:p>
        </p:txBody>
      </p:sp>
    </p:spTree>
    <p:extLst>
      <p:ext uri="{BB962C8B-B14F-4D97-AF65-F5344CB8AC3E}">
        <p14:creationId xmlns:p14="http://schemas.microsoft.com/office/powerpoint/2010/main" val="129467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200400" y="1447800"/>
            <a:ext cx="5715000" cy="5181600"/>
          </a:xfrm>
        </p:spPr>
        <p:txBody>
          <a:bodyPr>
            <a:normAutofit lnSpcReduction="10000"/>
          </a:bodyPr>
          <a:lstStyle/>
          <a:p>
            <a:r>
              <a:rPr lang="en-US" sz="2000" dirty="0"/>
              <a:t>Workspace</a:t>
            </a:r>
          </a:p>
          <a:p>
            <a:pPr lvl="1"/>
            <a:r>
              <a:rPr lang="en-US" sz="1800" dirty="0"/>
              <a:t>Secure container for publishing content</a:t>
            </a:r>
          </a:p>
          <a:p>
            <a:pPr lvl="1"/>
            <a:r>
              <a:rPr lang="en-US" sz="1800" dirty="0"/>
              <a:t>Every licensed user gets a personal workspace</a:t>
            </a:r>
          </a:p>
          <a:p>
            <a:pPr lvl="1"/>
            <a:r>
              <a:rPr lang="en-US" sz="1800" dirty="0"/>
              <a:t>App workspaces created for custom solutions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8" name="Picture 7">
            <a:extLst>
              <a:ext uri="{FF2B5EF4-FFF2-40B4-BE49-F238E27FC236}">
                <a16:creationId xmlns:a16="http://schemas.microsoft.com/office/drawing/2014/main" id="{72F9ABAE-4ACE-4357-B167-A467BF6AFE75}"/>
              </a:ext>
            </a:extLst>
          </p:cNvPr>
          <p:cNvPicPr>
            <a:picLocks noChangeAspect="1"/>
          </p:cNvPicPr>
          <p:nvPr/>
        </p:nvPicPr>
        <p:blipFill>
          <a:blip r:embed="rId3"/>
          <a:stretch>
            <a:fillRect/>
          </a:stretch>
        </p:blipFill>
        <p:spPr>
          <a:xfrm>
            <a:off x="281800" y="1219200"/>
            <a:ext cx="2842400" cy="5206512"/>
          </a:xfrm>
          <a:prstGeom prst="rect">
            <a:avLst/>
          </a:prstGeom>
        </p:spPr>
      </p:pic>
    </p:spTree>
    <p:extLst>
      <p:ext uri="{BB962C8B-B14F-4D97-AF65-F5344CB8AC3E}">
        <p14:creationId xmlns:p14="http://schemas.microsoft.com/office/powerpoint/2010/main" val="146085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App Workspaces</a:t>
            </a:r>
          </a:p>
        </p:txBody>
      </p:sp>
      <p:sp>
        <p:nvSpPr>
          <p:cNvPr id="3" name="Content Placeholder 2"/>
          <p:cNvSpPr>
            <a:spLocks noGrp="1"/>
          </p:cNvSpPr>
          <p:nvPr>
            <p:ph type="body" sz="quarter" idx="10"/>
          </p:nvPr>
        </p:nvSpPr>
        <p:spPr/>
        <p:txBody>
          <a:bodyPr>
            <a:noAutofit/>
          </a:bodyPr>
          <a:lstStyle/>
          <a:p>
            <a:r>
              <a:rPr lang="en-US" sz="2400" dirty="0"/>
              <a:t>Power BI content published in app workspaces</a:t>
            </a:r>
          </a:p>
          <a:p>
            <a:pPr lvl="1"/>
            <a:r>
              <a:rPr lang="en-US" sz="2000" dirty="0"/>
              <a:t>Power BI Pro license required to author content in app workspace </a:t>
            </a:r>
          </a:p>
          <a:p>
            <a:pPr lvl="1"/>
            <a:r>
              <a:rPr lang="en-US" sz="2000" dirty="0"/>
              <a:t>Datasets &amp; reports created by publishing PBIX project files</a:t>
            </a:r>
          </a:p>
          <a:p>
            <a:pPr lvl="1"/>
            <a:r>
              <a:rPr lang="en-US" sz="2000" dirty="0"/>
              <a:t>Dashboards must be created by hand</a:t>
            </a:r>
          </a:p>
        </p:txBody>
      </p:sp>
      <p:pic>
        <p:nvPicPr>
          <p:cNvPr id="4" name="Picture 3"/>
          <p:cNvPicPr/>
          <p:nvPr/>
        </p:nvPicPr>
        <p:blipFill rotWithShape="1">
          <a:blip r:embed="rId2">
            <a:extLst>
              <a:ext uri="{28A0092B-C50C-407E-A947-70E740481C1C}">
                <a14:useLocalDpi xmlns:a14="http://schemas.microsoft.com/office/drawing/2010/main" val="0"/>
              </a:ext>
            </a:extLst>
          </a:blip>
          <a:srcRect t="39329"/>
          <a:stretch/>
        </p:blipFill>
        <p:spPr bwMode="auto">
          <a:xfrm>
            <a:off x="990600" y="2971800"/>
            <a:ext cx="4375676" cy="2374247"/>
          </a:xfrm>
          <a:prstGeom prst="rect">
            <a:avLst/>
          </a:prstGeom>
          <a:noFill/>
          <a:ln w="28575" cap="flat" cmpd="sng" algn="ctr">
            <a:solidFill>
              <a:schemeClr val="tx1">
                <a:lumMod val="90000"/>
                <a:lumOff val="10000"/>
              </a:schemeClr>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557" y="2895600"/>
            <a:ext cx="2620871" cy="3475964"/>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724848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BI Embedding – The Big Picture</a:t>
            </a:r>
            <a:endParaRPr lang="en-US" dirty="0"/>
          </a:p>
        </p:txBody>
      </p:sp>
      <p:sp>
        <p:nvSpPr>
          <p:cNvPr id="18" name="Content Placeholder 17"/>
          <p:cNvSpPr>
            <a:spLocks noGrp="1"/>
          </p:cNvSpPr>
          <p:nvPr>
            <p:ph idx="1"/>
          </p:nvPr>
        </p:nvSpPr>
        <p:spPr/>
        <p:txBody>
          <a:bodyPr>
            <a:normAutofit/>
          </a:bodyPr>
          <a:lstStyle/>
          <a:p>
            <a:r>
              <a:rPr lang="en-US" sz="1800"/>
              <a:t>User launches your app using a browser</a:t>
            </a:r>
          </a:p>
          <a:p>
            <a:r>
              <a:rPr lang="en-US" sz="1800"/>
              <a:t>App authenticates with Azure Active Directory and obtains access token </a:t>
            </a:r>
          </a:p>
          <a:p>
            <a:r>
              <a:rPr lang="en-US" sz="1800"/>
              <a:t>App uses access token to call to Power BI Service API</a:t>
            </a:r>
          </a:p>
          <a:p>
            <a:r>
              <a:rPr lang="en-US" sz="1800"/>
              <a:t>App retrieves data for embedded resource and passes it to browser.</a:t>
            </a:r>
          </a:p>
          <a:p>
            <a:r>
              <a:rPr lang="en-US" sz="1800"/>
              <a:t>Client-side code uses Power BI JavaScript API to create embedded resource</a:t>
            </a:r>
          </a:p>
          <a:p>
            <a:r>
              <a:rPr lang="en-US" sz="1800"/>
              <a:t>Embedded resource session created between browser and Power BI service</a:t>
            </a:r>
            <a:endParaRPr lang="en-US" sz="1800" dirty="0"/>
          </a:p>
        </p:txBody>
      </p:sp>
      <p:sp>
        <p:nvSpPr>
          <p:cNvPr id="15" name="Rectangle 14"/>
          <p:cNvSpPr/>
          <p:nvPr/>
        </p:nvSpPr>
        <p:spPr>
          <a:xfrm>
            <a:off x="1524000" y="4038600"/>
            <a:ext cx="5943600" cy="247883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2">
                  <a:lumMod val="20000"/>
                  <a:lumOff val="80000"/>
                </a:schemeClr>
              </a:solidFill>
            </a:endParaRPr>
          </a:p>
        </p:txBody>
      </p:sp>
      <p:sp>
        <p:nvSpPr>
          <p:cNvPr id="9" name="Rectangle 8"/>
          <p:cNvSpPr/>
          <p:nvPr/>
        </p:nvSpPr>
        <p:spPr>
          <a:xfrm>
            <a:off x="1818409" y="4381501"/>
            <a:ext cx="1223819" cy="7957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Browser</a:t>
            </a:r>
            <a:endParaRPr lang="en-US" sz="1500" dirty="0">
              <a:solidFill>
                <a:schemeClr val="tx1"/>
              </a:solidFill>
            </a:endParaRPr>
          </a:p>
        </p:txBody>
      </p:sp>
      <p:grpSp>
        <p:nvGrpSpPr>
          <p:cNvPr id="23" name="Group 22"/>
          <p:cNvGrpSpPr/>
          <p:nvPr/>
        </p:nvGrpSpPr>
        <p:grpSpPr>
          <a:xfrm>
            <a:off x="3103125" y="5209375"/>
            <a:ext cx="2154909" cy="844363"/>
            <a:chOff x="2486499" y="4990029"/>
            <a:chExt cx="2873212" cy="1125817"/>
          </a:xfrm>
        </p:grpSpPr>
        <p:sp>
          <p:nvSpPr>
            <p:cNvPr id="30" name="Rectangle 29"/>
            <p:cNvSpPr/>
            <p:nvPr/>
          </p:nvSpPr>
          <p:spPr>
            <a:xfrm>
              <a:off x="3602433" y="5215733"/>
              <a:ext cx="1757278"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Your App </a:t>
              </a:r>
            </a:p>
          </p:txBody>
        </p:sp>
        <p:cxnSp>
          <p:nvCxnSpPr>
            <p:cNvPr id="27" name="Straight Arrow Connector 26"/>
            <p:cNvCxnSpPr/>
            <p:nvPr/>
          </p:nvCxnSpPr>
          <p:spPr>
            <a:xfrm>
              <a:off x="2486499" y="4990029"/>
              <a:ext cx="1034737" cy="67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917740" y="5237681"/>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9F002D"/>
                  </a:solidFill>
                </a:rPr>
                <a:t>1</a:t>
              </a:r>
            </a:p>
          </p:txBody>
        </p:sp>
      </p:grpSp>
      <p:grpSp>
        <p:nvGrpSpPr>
          <p:cNvPr id="24" name="Group 23"/>
          <p:cNvGrpSpPr/>
          <p:nvPr/>
        </p:nvGrpSpPr>
        <p:grpSpPr>
          <a:xfrm>
            <a:off x="5301402" y="5740351"/>
            <a:ext cx="2050802" cy="708030"/>
            <a:chOff x="5417536" y="5698001"/>
            <a:chExt cx="2734402" cy="944040"/>
          </a:xfrm>
        </p:grpSpPr>
        <p:sp>
          <p:nvSpPr>
            <p:cNvPr id="33" name="Rectangle 32"/>
            <p:cNvSpPr/>
            <p:nvPr/>
          </p:nvSpPr>
          <p:spPr>
            <a:xfrm>
              <a:off x="6520180" y="5741928"/>
              <a:ext cx="1631758" cy="900113"/>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Azure AD</a:t>
              </a:r>
            </a:p>
          </p:txBody>
        </p:sp>
        <p:cxnSp>
          <p:nvCxnSpPr>
            <p:cNvPr id="39" name="Straight Arrow Connector 38"/>
            <p:cNvCxnSpPr/>
            <p:nvPr/>
          </p:nvCxnSpPr>
          <p:spPr>
            <a:xfrm>
              <a:off x="5430838" y="5698001"/>
              <a:ext cx="1048477" cy="380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5417536" y="5840517"/>
              <a:ext cx="1035040" cy="382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800697" y="5800297"/>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9F002D"/>
                  </a:solidFill>
                </a:rPr>
                <a:t>2</a:t>
              </a:r>
            </a:p>
          </p:txBody>
        </p:sp>
      </p:grpSp>
      <p:sp>
        <p:nvSpPr>
          <p:cNvPr id="31" name="Rectangle 30"/>
          <p:cNvSpPr/>
          <p:nvPr/>
        </p:nvSpPr>
        <p:spPr>
          <a:xfrm>
            <a:off x="6171145" y="4231680"/>
            <a:ext cx="1223819" cy="88205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Power BI Service</a:t>
            </a:r>
          </a:p>
        </p:txBody>
      </p:sp>
      <p:grpSp>
        <p:nvGrpSpPr>
          <p:cNvPr id="32" name="Group 31"/>
          <p:cNvGrpSpPr/>
          <p:nvPr/>
        </p:nvGrpSpPr>
        <p:grpSpPr>
          <a:xfrm>
            <a:off x="5295903" y="5062928"/>
            <a:ext cx="814348" cy="549331"/>
            <a:chOff x="5410200" y="4794767"/>
            <a:chExt cx="1085797" cy="732441"/>
          </a:xfrm>
        </p:grpSpPr>
        <p:cxnSp>
          <p:nvCxnSpPr>
            <p:cNvPr id="52" name="Straight Arrow Connector 51"/>
            <p:cNvCxnSpPr/>
            <p:nvPr/>
          </p:nvCxnSpPr>
          <p:spPr>
            <a:xfrm flipV="1">
              <a:off x="5410200" y="4794767"/>
              <a:ext cx="1085797" cy="732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009258" y="4867206"/>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9F002D"/>
                  </a:solidFill>
                </a:rPr>
                <a:t>3</a:t>
              </a:r>
            </a:p>
          </p:txBody>
        </p:sp>
      </p:grpSp>
      <p:grpSp>
        <p:nvGrpSpPr>
          <p:cNvPr id="26" name="Group 25"/>
          <p:cNvGrpSpPr/>
          <p:nvPr/>
        </p:nvGrpSpPr>
        <p:grpSpPr>
          <a:xfrm>
            <a:off x="3155869" y="4868873"/>
            <a:ext cx="2921814" cy="609872"/>
            <a:chOff x="2556825" y="4536026"/>
            <a:chExt cx="3895752" cy="813163"/>
          </a:xfrm>
        </p:grpSpPr>
        <p:cxnSp>
          <p:nvCxnSpPr>
            <p:cNvPr id="53" name="Straight Arrow Connector 52"/>
            <p:cNvCxnSpPr/>
            <p:nvPr/>
          </p:nvCxnSpPr>
          <p:spPr>
            <a:xfrm flipH="1">
              <a:off x="5417536" y="4536026"/>
              <a:ext cx="1035041" cy="718216"/>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579841" y="4883169"/>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accent5">
                      <a:lumMod val="50000"/>
                    </a:schemeClr>
                  </a:solidFill>
                </a:rPr>
                <a:t>4</a:t>
              </a:r>
            </a:p>
          </p:txBody>
        </p:sp>
        <p:cxnSp>
          <p:nvCxnSpPr>
            <p:cNvPr id="60" name="Straight Arrow Connector 59"/>
            <p:cNvCxnSpPr/>
            <p:nvPr/>
          </p:nvCxnSpPr>
          <p:spPr>
            <a:xfrm flipH="1" flipV="1">
              <a:off x="2556825" y="4714350"/>
              <a:ext cx="978467" cy="634839"/>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782811" y="4809055"/>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accent5">
                      <a:lumMod val="50000"/>
                    </a:schemeClr>
                  </a:solidFill>
                </a:rPr>
                <a:t>4</a:t>
              </a:r>
            </a:p>
          </p:txBody>
        </p:sp>
      </p:grpSp>
      <p:grpSp>
        <p:nvGrpSpPr>
          <p:cNvPr id="29" name="Group 28"/>
          <p:cNvGrpSpPr/>
          <p:nvPr/>
        </p:nvGrpSpPr>
        <p:grpSpPr>
          <a:xfrm>
            <a:off x="3270830" y="4577966"/>
            <a:ext cx="2806855" cy="228600"/>
            <a:chOff x="2797848" y="4148154"/>
            <a:chExt cx="3654728" cy="304800"/>
          </a:xfrm>
        </p:grpSpPr>
        <p:cxnSp>
          <p:nvCxnSpPr>
            <p:cNvPr id="66" name="Straight Arrow Connector 65"/>
            <p:cNvCxnSpPr/>
            <p:nvPr/>
          </p:nvCxnSpPr>
          <p:spPr>
            <a:xfrm flipV="1">
              <a:off x="2797848" y="4274088"/>
              <a:ext cx="3654728" cy="529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171828" y="4148154"/>
              <a:ext cx="304801" cy="304800"/>
            </a:xfrm>
            <a:prstGeom prst="ellipse">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9F002D"/>
                  </a:solidFill>
                </a:rPr>
                <a:t>6</a:t>
              </a:r>
            </a:p>
          </p:txBody>
        </p:sp>
      </p:grpSp>
      <p:grpSp>
        <p:nvGrpSpPr>
          <p:cNvPr id="34" name="Group 33"/>
          <p:cNvGrpSpPr/>
          <p:nvPr/>
        </p:nvGrpSpPr>
        <p:grpSpPr>
          <a:xfrm>
            <a:off x="3124203" y="4104422"/>
            <a:ext cx="424382" cy="456350"/>
            <a:chOff x="2398265" y="3516763"/>
            <a:chExt cx="565843" cy="608466"/>
          </a:xfrm>
        </p:grpSpPr>
        <p:sp>
          <p:nvSpPr>
            <p:cNvPr id="19" name="Freeform: Shape 18"/>
            <p:cNvSpPr/>
            <p:nvPr/>
          </p:nvSpPr>
          <p:spPr>
            <a:xfrm>
              <a:off x="2398265" y="3686436"/>
              <a:ext cx="540443" cy="438793"/>
            </a:xfrm>
            <a:custGeom>
              <a:avLst/>
              <a:gdLst>
                <a:gd name="connsiteX0" fmla="*/ 0 w 244776"/>
                <a:gd name="connsiteY0" fmla="*/ 126439 h 222795"/>
                <a:gd name="connsiteX1" fmla="*/ 46593 w 244776"/>
                <a:gd name="connsiteY1" fmla="*/ 15779 h 222795"/>
                <a:gd name="connsiteX2" fmla="*/ 157253 w 244776"/>
                <a:gd name="connsiteY2" fmla="*/ 9955 h 222795"/>
                <a:gd name="connsiteX3" fmla="*/ 244616 w 244776"/>
                <a:gd name="connsiteY3" fmla="*/ 103142 h 222795"/>
                <a:gd name="connsiteX4" fmla="*/ 180550 w 244776"/>
                <a:gd name="connsiteY4" fmla="*/ 207977 h 222795"/>
                <a:gd name="connsiteX5" fmla="*/ 168902 w 244776"/>
                <a:gd name="connsiteY5" fmla="*/ 219626 h 22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776" h="222795">
                  <a:moveTo>
                    <a:pt x="0" y="126439"/>
                  </a:moveTo>
                  <a:cubicBezTo>
                    <a:pt x="10192" y="80816"/>
                    <a:pt x="20384" y="35193"/>
                    <a:pt x="46593" y="15779"/>
                  </a:cubicBezTo>
                  <a:cubicBezTo>
                    <a:pt x="72802" y="-3635"/>
                    <a:pt x="124249" y="-4605"/>
                    <a:pt x="157253" y="9955"/>
                  </a:cubicBezTo>
                  <a:cubicBezTo>
                    <a:pt x="190257" y="24515"/>
                    <a:pt x="240733" y="70138"/>
                    <a:pt x="244616" y="103142"/>
                  </a:cubicBezTo>
                  <a:cubicBezTo>
                    <a:pt x="248499" y="136146"/>
                    <a:pt x="180550" y="207977"/>
                    <a:pt x="180550" y="207977"/>
                  </a:cubicBezTo>
                  <a:cubicBezTo>
                    <a:pt x="167931" y="227391"/>
                    <a:pt x="168416" y="223508"/>
                    <a:pt x="168902" y="219626"/>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6" name="Oval 35"/>
            <p:cNvSpPr/>
            <p:nvPr/>
          </p:nvSpPr>
          <p:spPr>
            <a:xfrm>
              <a:off x="2659307" y="3516763"/>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accent5">
                      <a:lumMod val="50000"/>
                    </a:schemeClr>
                  </a:solidFill>
                </a:rPr>
                <a:t>5</a:t>
              </a:r>
            </a:p>
          </p:txBody>
        </p:sp>
      </p:grpSp>
      <p:sp>
        <p:nvSpPr>
          <p:cNvPr id="20" name="Rectangle 19"/>
          <p:cNvSpPr/>
          <p:nvPr/>
        </p:nvSpPr>
        <p:spPr>
          <a:xfrm>
            <a:off x="2756478" y="4456172"/>
            <a:ext cx="514350" cy="47226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2">
                    <a:lumMod val="90000"/>
                    <a:lumOff val="10000"/>
                  </a:schemeClr>
                </a:solidFill>
              </a:rPr>
              <a:t>iFrame</a:t>
            </a:r>
            <a:endParaRPr lang="en-US" sz="800" dirty="0">
              <a:solidFill>
                <a:schemeClr val="tx2">
                  <a:lumMod val="90000"/>
                  <a:lumOff val="10000"/>
                </a:schemeClr>
              </a:solidFill>
            </a:endParaRPr>
          </a:p>
        </p:txBody>
      </p:sp>
    </p:spTree>
    <p:extLst>
      <p:ext uri="{BB962C8B-B14F-4D97-AF65-F5344CB8AC3E}">
        <p14:creationId xmlns:p14="http://schemas.microsoft.com/office/powerpoint/2010/main" val="20163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First Party Embedding vs Third Party Embedding</a:t>
            </a:r>
          </a:p>
        </p:txBody>
      </p:sp>
      <p:sp>
        <p:nvSpPr>
          <p:cNvPr id="18" name="Content Placeholder 17"/>
          <p:cNvSpPr>
            <a:spLocks noGrp="1"/>
          </p:cNvSpPr>
          <p:nvPr>
            <p:ph type="body" sz="quarter" idx="10"/>
          </p:nvPr>
        </p:nvSpPr>
        <p:spPr>
          <a:xfrm>
            <a:off x="304800" y="1371601"/>
            <a:ext cx="4042410" cy="2123658"/>
          </a:xfrm>
        </p:spPr>
        <p:txBody>
          <a:bodyPr/>
          <a:lstStyle/>
          <a:p>
            <a:r>
              <a:rPr lang="en-US" sz="2400" b="1" dirty="0">
                <a:solidFill>
                  <a:schemeClr val="accent3">
                    <a:lumMod val="50000"/>
                  </a:schemeClr>
                </a:solidFill>
              </a:rPr>
              <a:t>First Party Embedding</a:t>
            </a:r>
          </a:p>
          <a:p>
            <a:pPr marL="448866" lvl="1" indent="-257175">
              <a:buFont typeface="Arial" panose="020B0604020202020204" pitchFamily="34" charset="0"/>
              <a:buChar char="•"/>
            </a:pPr>
            <a:r>
              <a:rPr lang="en-US" dirty="0"/>
              <a:t>Known as </a:t>
            </a:r>
            <a:r>
              <a:rPr lang="en-US" b="1" dirty="0">
                <a:solidFill>
                  <a:schemeClr val="accent3">
                    <a:lumMod val="50000"/>
                  </a:schemeClr>
                </a:solidFill>
              </a:rPr>
              <a:t>User-Owns-Data</a:t>
            </a:r>
            <a:r>
              <a:rPr lang="en-US" dirty="0"/>
              <a:t> Model</a:t>
            </a:r>
          </a:p>
          <a:p>
            <a:pPr marL="448866" lvl="1" indent="-257175">
              <a:buFont typeface="Arial" panose="020B0604020202020204" pitchFamily="34" charset="0"/>
              <a:buChar char="•"/>
            </a:pPr>
            <a:r>
              <a:rPr lang="en-US" dirty="0"/>
              <a:t>All users require a Power BI license</a:t>
            </a:r>
          </a:p>
          <a:p>
            <a:pPr marL="448866" lvl="1" indent="-257175">
              <a:buFont typeface="Arial" panose="020B0604020202020204" pitchFamily="34" charset="0"/>
              <a:buChar char="•"/>
            </a:pPr>
            <a:r>
              <a:rPr lang="en-US" dirty="0"/>
              <a:t>Useful in corporate environments</a:t>
            </a:r>
          </a:p>
          <a:p>
            <a:pPr marL="448866" lvl="1" indent="-257175">
              <a:buFont typeface="Arial" panose="020B0604020202020204" pitchFamily="34" charset="0"/>
              <a:buChar char="•"/>
            </a:pPr>
            <a:r>
              <a:rPr lang="en-US" dirty="0"/>
              <a:t>App authenticates as current user</a:t>
            </a:r>
          </a:p>
          <a:p>
            <a:pPr marL="448866" lvl="1" indent="-257175">
              <a:buFont typeface="Arial" panose="020B0604020202020204" pitchFamily="34" charset="0"/>
              <a:buChar char="•"/>
            </a:pPr>
            <a:r>
              <a:rPr lang="en-US" dirty="0"/>
              <a:t>Your code runs with user’s permissions</a:t>
            </a:r>
          </a:p>
          <a:p>
            <a:pPr marL="448866" lvl="1" indent="-257175">
              <a:buFont typeface="Arial" panose="020B0604020202020204" pitchFamily="34" charset="0"/>
              <a:buChar char="•"/>
            </a:pPr>
            <a:r>
              <a:rPr lang="en-US" dirty="0"/>
              <a:t>User’s access token passed to browser</a:t>
            </a:r>
          </a:p>
        </p:txBody>
      </p:sp>
      <p:sp>
        <p:nvSpPr>
          <p:cNvPr id="3" name="Text Placeholder 2">
            <a:extLst>
              <a:ext uri="{FF2B5EF4-FFF2-40B4-BE49-F238E27FC236}">
                <a16:creationId xmlns:a16="http://schemas.microsoft.com/office/drawing/2014/main" id="{DC7C6ADB-2B16-4141-AB05-29D95D62C866}"/>
              </a:ext>
            </a:extLst>
          </p:cNvPr>
          <p:cNvSpPr>
            <a:spLocks noGrp="1"/>
          </p:cNvSpPr>
          <p:nvPr>
            <p:ph type="body" sz="quarter" idx="12"/>
          </p:nvPr>
        </p:nvSpPr>
        <p:spPr>
          <a:xfrm>
            <a:off x="4478654" y="1371600"/>
            <a:ext cx="4513660" cy="2123658"/>
          </a:xfrm>
        </p:spPr>
        <p:txBody>
          <a:bodyPr/>
          <a:lstStyle/>
          <a:p>
            <a:r>
              <a:rPr lang="en-US" sz="2400" b="1" dirty="0">
                <a:solidFill>
                  <a:srgbClr val="7030A0"/>
                </a:solidFill>
              </a:rPr>
              <a:t>Third Party Embedding</a:t>
            </a:r>
          </a:p>
          <a:p>
            <a:pPr marL="448866" lvl="1" indent="-257175">
              <a:buFont typeface="Arial" panose="020B0604020202020204" pitchFamily="34" charset="0"/>
              <a:buChar char="•"/>
            </a:pPr>
            <a:r>
              <a:rPr lang="en-US" dirty="0"/>
              <a:t>Known as </a:t>
            </a:r>
            <a:r>
              <a:rPr lang="en-US" b="1" dirty="0">
                <a:solidFill>
                  <a:srgbClr val="7030A0"/>
                </a:solidFill>
              </a:rPr>
              <a:t>App-Owns-Data</a:t>
            </a:r>
            <a:r>
              <a:rPr lang="en-US" dirty="0"/>
              <a:t> Model</a:t>
            </a:r>
          </a:p>
          <a:p>
            <a:pPr marL="448866" lvl="1" indent="-257175">
              <a:buFont typeface="Arial" panose="020B0604020202020204" pitchFamily="34" charset="0"/>
              <a:buChar char="•"/>
            </a:pPr>
            <a:r>
              <a:rPr lang="en-US" dirty="0"/>
              <a:t>No users require Power BI license</a:t>
            </a:r>
          </a:p>
          <a:p>
            <a:pPr marL="448866" lvl="1" indent="-257175">
              <a:buFont typeface="Arial" panose="020B0604020202020204" pitchFamily="34" charset="0"/>
              <a:buChar char="•"/>
            </a:pPr>
            <a:r>
              <a:rPr lang="en-US" dirty="0"/>
              <a:t>Useful for commercial applications</a:t>
            </a:r>
          </a:p>
          <a:p>
            <a:pPr marL="448866" lvl="1" indent="-257175">
              <a:buFont typeface="Arial" panose="020B0604020202020204" pitchFamily="34" charset="0"/>
              <a:buChar char="•"/>
            </a:pPr>
            <a:r>
              <a:rPr lang="en-US" dirty="0"/>
              <a:t>App authenticates with master user account</a:t>
            </a:r>
          </a:p>
          <a:p>
            <a:pPr marL="448866" lvl="1" indent="-257175">
              <a:buFont typeface="Arial" panose="020B0604020202020204" pitchFamily="34" charset="0"/>
              <a:buChar char="•"/>
            </a:pPr>
            <a:r>
              <a:rPr lang="en-US" dirty="0"/>
              <a:t>Your code runs with admin permissions</a:t>
            </a:r>
          </a:p>
          <a:p>
            <a:pPr marL="448866" lvl="1" indent="-257175">
              <a:buFont typeface="Arial" panose="020B0604020202020204" pitchFamily="34" charset="0"/>
              <a:buChar char="•"/>
            </a:pPr>
            <a:r>
              <a:rPr lang="en-US" dirty="0"/>
              <a:t>Embed token passed to browser</a:t>
            </a:r>
          </a:p>
        </p:txBody>
      </p:sp>
      <p:grpSp>
        <p:nvGrpSpPr>
          <p:cNvPr id="9" name="Group 8">
            <a:extLst>
              <a:ext uri="{FF2B5EF4-FFF2-40B4-BE49-F238E27FC236}">
                <a16:creationId xmlns:a16="http://schemas.microsoft.com/office/drawing/2014/main" id="{99D5F2FD-AB01-4789-B611-6422D722EF0E}"/>
              </a:ext>
            </a:extLst>
          </p:cNvPr>
          <p:cNvGrpSpPr/>
          <p:nvPr/>
        </p:nvGrpSpPr>
        <p:grpSpPr>
          <a:xfrm>
            <a:off x="475457" y="3753893"/>
            <a:ext cx="3892202" cy="1732506"/>
            <a:chOff x="1054781" y="4472480"/>
            <a:chExt cx="4235064" cy="1885122"/>
          </a:xfrm>
        </p:grpSpPr>
        <p:sp>
          <p:nvSpPr>
            <p:cNvPr id="12" name="Rectangle 11">
              <a:extLst>
                <a:ext uri="{FF2B5EF4-FFF2-40B4-BE49-F238E27FC236}">
                  <a16:creationId xmlns:a16="http://schemas.microsoft.com/office/drawing/2014/main" id="{95AC5C52-9CFF-42C8-9DEF-B52255D6F844}"/>
                </a:ext>
              </a:extLst>
            </p:cNvPr>
            <p:cNvSpPr/>
            <p:nvPr/>
          </p:nvSpPr>
          <p:spPr>
            <a:xfrm>
              <a:off x="1054781" y="4472480"/>
              <a:ext cx="4235064" cy="188512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chemeClr val="tx1"/>
                  </a:solidFill>
                </a:rPr>
                <a:t>First Party Embedding for use within Organization</a:t>
              </a:r>
            </a:p>
          </p:txBody>
        </p:sp>
        <p:sp>
          <p:nvSpPr>
            <p:cNvPr id="13" name="Rectangle 12">
              <a:extLst>
                <a:ext uri="{FF2B5EF4-FFF2-40B4-BE49-F238E27FC236}">
                  <a16:creationId xmlns:a16="http://schemas.microsoft.com/office/drawing/2014/main" id="{37D37B57-2B8D-4EC3-B050-1E36FE15E8A1}"/>
                </a:ext>
              </a:extLst>
            </p:cNvPr>
            <p:cNvSpPr/>
            <p:nvPr/>
          </p:nvSpPr>
          <p:spPr>
            <a:xfrm>
              <a:off x="1344452" y="4617333"/>
              <a:ext cx="1338216" cy="13858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dirty="0">
                  <a:solidFill>
                    <a:schemeClr val="tx1"/>
                  </a:solidFill>
                </a:rPr>
                <a:t>Browser</a:t>
              </a:r>
              <a:endParaRPr lang="en-US" sz="825" dirty="0">
                <a:solidFill>
                  <a:schemeClr val="tx1"/>
                </a:solidFill>
              </a:endParaRPr>
            </a:p>
          </p:txBody>
        </p:sp>
        <p:sp>
          <p:nvSpPr>
            <p:cNvPr id="14" name="Rectangle 13">
              <a:extLst>
                <a:ext uri="{FF2B5EF4-FFF2-40B4-BE49-F238E27FC236}">
                  <a16:creationId xmlns:a16="http://schemas.microsoft.com/office/drawing/2014/main" id="{CE684A32-9367-45A2-9D82-EBFD7221BD19}"/>
                </a:ext>
              </a:extLst>
            </p:cNvPr>
            <p:cNvSpPr/>
            <p:nvPr/>
          </p:nvSpPr>
          <p:spPr>
            <a:xfrm>
              <a:off x="3625039" y="4636623"/>
              <a:ext cx="1352471" cy="1318145"/>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Power BI Service</a:t>
              </a:r>
            </a:p>
          </p:txBody>
        </p:sp>
        <p:cxnSp>
          <p:nvCxnSpPr>
            <p:cNvPr id="16" name="Straight Arrow Connector 15">
              <a:extLst>
                <a:ext uri="{FF2B5EF4-FFF2-40B4-BE49-F238E27FC236}">
                  <a16:creationId xmlns:a16="http://schemas.microsoft.com/office/drawing/2014/main" id="{36024F23-C9FC-440C-86A8-913A4C57FD57}"/>
                </a:ext>
              </a:extLst>
            </p:cNvPr>
            <p:cNvCxnSpPr>
              <a:cxnSpLocks/>
            </p:cNvCxnSpPr>
            <p:nvPr/>
          </p:nvCxnSpPr>
          <p:spPr>
            <a:xfrm flipV="1">
              <a:off x="2659951" y="5341173"/>
              <a:ext cx="965088" cy="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9766AAC-EC5C-42FA-9785-CD159CA640C6}"/>
                </a:ext>
              </a:extLst>
            </p:cNvPr>
            <p:cNvSpPr/>
            <p:nvPr/>
          </p:nvSpPr>
          <p:spPr>
            <a:xfrm>
              <a:off x="1528089" y="4887355"/>
              <a:ext cx="1027542" cy="962801"/>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600" dirty="0" err="1">
                  <a:solidFill>
                    <a:schemeClr val="tx2">
                      <a:lumMod val="90000"/>
                      <a:lumOff val="10000"/>
                    </a:schemeClr>
                  </a:solidFill>
                </a:rPr>
                <a:t>iFrame</a:t>
              </a:r>
              <a:endParaRPr lang="en-US" sz="600" dirty="0">
                <a:solidFill>
                  <a:schemeClr val="tx2">
                    <a:lumMod val="90000"/>
                    <a:lumOff val="10000"/>
                  </a:schemeClr>
                </a:solidFill>
              </a:endParaRPr>
            </a:p>
          </p:txBody>
        </p:sp>
        <p:sp>
          <p:nvSpPr>
            <p:cNvPr id="5" name="Rectangle: Rounded Corners 4">
              <a:extLst>
                <a:ext uri="{FF2B5EF4-FFF2-40B4-BE49-F238E27FC236}">
                  <a16:creationId xmlns:a16="http://schemas.microsoft.com/office/drawing/2014/main" id="{3FAA4E85-6B61-46F8-9DED-175B38EB43BA}"/>
                </a:ext>
              </a:extLst>
            </p:cNvPr>
            <p:cNvSpPr/>
            <p:nvPr/>
          </p:nvSpPr>
          <p:spPr bwMode="auto">
            <a:xfrm>
              <a:off x="1681346" y="4976835"/>
              <a:ext cx="721026" cy="648736"/>
            </a:xfrm>
            <a:prstGeom prst="roundRect">
              <a:avLst/>
            </a:prstGeom>
            <a:solidFill>
              <a:srgbClr val="00206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Azure AD</a:t>
              </a:r>
            </a:p>
            <a:p>
              <a:pPr algn="ctr" defTabSz="699354" fontAlgn="base">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Access Token</a:t>
              </a:r>
            </a:p>
            <a:p>
              <a:pPr algn="ctr" defTabSz="699354" fontAlgn="base">
                <a:spcBef>
                  <a:spcPct val="0"/>
                </a:spcBef>
                <a:spcAft>
                  <a:spcPct val="0"/>
                </a:spcAft>
              </a:pPr>
              <a:r>
                <a:rPr lang="en-US" sz="500" i="1" dirty="0">
                  <a:solidFill>
                    <a:schemeClr val="accent2">
                      <a:lumMod val="40000"/>
                      <a:lumOff val="60000"/>
                    </a:schemeClr>
                  </a:solidFill>
                  <a:ea typeface="Segoe UI" pitchFamily="34" charset="0"/>
                  <a:cs typeface="Segoe UI" pitchFamily="34" charset="0"/>
                </a:rPr>
                <a:t>for the current user</a:t>
              </a:r>
            </a:p>
          </p:txBody>
        </p:sp>
      </p:grpSp>
      <p:grpSp>
        <p:nvGrpSpPr>
          <p:cNvPr id="6" name="Group 5">
            <a:extLst>
              <a:ext uri="{FF2B5EF4-FFF2-40B4-BE49-F238E27FC236}">
                <a16:creationId xmlns:a16="http://schemas.microsoft.com/office/drawing/2014/main" id="{FDFED5A0-6696-4C12-89C9-A66D07846A5E}"/>
              </a:ext>
            </a:extLst>
          </p:cNvPr>
          <p:cNvGrpSpPr/>
          <p:nvPr/>
        </p:nvGrpSpPr>
        <p:grpSpPr>
          <a:xfrm>
            <a:off x="4789384" y="3753893"/>
            <a:ext cx="3892199" cy="1732506"/>
            <a:chOff x="6752360" y="4449219"/>
            <a:chExt cx="4235064" cy="1885122"/>
          </a:xfrm>
        </p:grpSpPr>
        <p:sp>
          <p:nvSpPr>
            <p:cNvPr id="21" name="Rectangle 20">
              <a:extLst>
                <a:ext uri="{FF2B5EF4-FFF2-40B4-BE49-F238E27FC236}">
                  <a16:creationId xmlns:a16="http://schemas.microsoft.com/office/drawing/2014/main" id="{2AAB1A3D-0F38-4866-9B20-7843CF38619C}"/>
                </a:ext>
              </a:extLst>
            </p:cNvPr>
            <p:cNvSpPr/>
            <p:nvPr/>
          </p:nvSpPr>
          <p:spPr>
            <a:xfrm>
              <a:off x="6752360" y="4449219"/>
              <a:ext cx="4235064" cy="188512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chemeClr val="tx1"/>
                  </a:solidFill>
                </a:rPr>
                <a:t>Third Party Embedding for use by ISVs</a:t>
              </a:r>
            </a:p>
          </p:txBody>
        </p:sp>
        <p:sp>
          <p:nvSpPr>
            <p:cNvPr id="22" name="Rectangle 21">
              <a:extLst>
                <a:ext uri="{FF2B5EF4-FFF2-40B4-BE49-F238E27FC236}">
                  <a16:creationId xmlns:a16="http://schemas.microsoft.com/office/drawing/2014/main" id="{F7EC0EC3-1DE7-423B-92D6-EEA491ACE23E}"/>
                </a:ext>
              </a:extLst>
            </p:cNvPr>
            <p:cNvSpPr/>
            <p:nvPr/>
          </p:nvSpPr>
          <p:spPr>
            <a:xfrm>
              <a:off x="7013397" y="4617333"/>
              <a:ext cx="1338216" cy="13858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dirty="0">
                  <a:solidFill>
                    <a:schemeClr val="tx1"/>
                  </a:solidFill>
                </a:rPr>
                <a:t>Browser</a:t>
              </a:r>
              <a:endParaRPr lang="en-US" sz="825" dirty="0">
                <a:solidFill>
                  <a:schemeClr val="tx1"/>
                </a:solidFill>
              </a:endParaRPr>
            </a:p>
          </p:txBody>
        </p:sp>
        <p:sp>
          <p:nvSpPr>
            <p:cNvPr id="23" name="Rectangle 22">
              <a:extLst>
                <a:ext uri="{FF2B5EF4-FFF2-40B4-BE49-F238E27FC236}">
                  <a16:creationId xmlns:a16="http://schemas.microsoft.com/office/drawing/2014/main" id="{57136262-D9D5-4B29-87E7-5F293A2D8016}"/>
                </a:ext>
              </a:extLst>
            </p:cNvPr>
            <p:cNvSpPr/>
            <p:nvPr/>
          </p:nvSpPr>
          <p:spPr>
            <a:xfrm>
              <a:off x="9293984" y="4636623"/>
              <a:ext cx="1352471" cy="1318145"/>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Power BI Service</a:t>
              </a:r>
            </a:p>
          </p:txBody>
        </p:sp>
        <p:cxnSp>
          <p:nvCxnSpPr>
            <p:cNvPr id="24" name="Straight Arrow Connector 23">
              <a:extLst>
                <a:ext uri="{FF2B5EF4-FFF2-40B4-BE49-F238E27FC236}">
                  <a16:creationId xmlns:a16="http://schemas.microsoft.com/office/drawing/2014/main" id="{AB1C75CC-4981-43EC-971B-AAA7467E5EEC}"/>
                </a:ext>
              </a:extLst>
            </p:cNvPr>
            <p:cNvCxnSpPr>
              <a:cxnSpLocks/>
            </p:cNvCxnSpPr>
            <p:nvPr/>
          </p:nvCxnSpPr>
          <p:spPr>
            <a:xfrm flipV="1">
              <a:off x="8328896" y="5341173"/>
              <a:ext cx="965088" cy="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1F02305-7ED3-481B-9B38-EA6748309FC5}"/>
                </a:ext>
              </a:extLst>
            </p:cNvPr>
            <p:cNvSpPr/>
            <p:nvPr/>
          </p:nvSpPr>
          <p:spPr>
            <a:xfrm>
              <a:off x="7197034" y="4887355"/>
              <a:ext cx="1027542" cy="962801"/>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600" dirty="0" err="1">
                  <a:solidFill>
                    <a:schemeClr val="tx2">
                      <a:lumMod val="90000"/>
                      <a:lumOff val="10000"/>
                    </a:schemeClr>
                  </a:solidFill>
                </a:rPr>
                <a:t>iFrame</a:t>
              </a:r>
              <a:endParaRPr lang="en-US" sz="600" dirty="0">
                <a:solidFill>
                  <a:schemeClr val="tx2">
                    <a:lumMod val="90000"/>
                    <a:lumOff val="10000"/>
                  </a:schemeClr>
                </a:solidFill>
              </a:endParaRPr>
            </a:p>
          </p:txBody>
        </p:sp>
        <p:sp>
          <p:nvSpPr>
            <p:cNvPr id="26" name="Rectangle: Rounded Corners 25">
              <a:extLst>
                <a:ext uri="{FF2B5EF4-FFF2-40B4-BE49-F238E27FC236}">
                  <a16:creationId xmlns:a16="http://schemas.microsoft.com/office/drawing/2014/main" id="{B9B0A565-D1BB-419D-839B-1896CD38FBDC}"/>
                </a:ext>
              </a:extLst>
            </p:cNvPr>
            <p:cNvSpPr/>
            <p:nvPr/>
          </p:nvSpPr>
          <p:spPr bwMode="auto">
            <a:xfrm>
              <a:off x="7350291" y="4976835"/>
              <a:ext cx="721026" cy="648736"/>
            </a:xfrm>
            <a:prstGeom prst="roundRect">
              <a:avLst/>
            </a:prstGeom>
            <a:solidFill>
              <a:srgbClr val="580058"/>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Power BI</a:t>
              </a:r>
            </a:p>
            <a:p>
              <a:pPr algn="ctr" defTabSz="699354" fontAlgn="base">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Embed Token</a:t>
              </a:r>
            </a:p>
            <a:p>
              <a:pPr algn="ctr" defTabSz="699354" fontAlgn="base">
                <a:spcBef>
                  <a:spcPct val="0"/>
                </a:spcBef>
                <a:spcAft>
                  <a:spcPct val="0"/>
                </a:spcAft>
              </a:pPr>
              <a:r>
                <a:rPr lang="en-US" sz="500" i="1" dirty="0">
                  <a:solidFill>
                    <a:schemeClr val="accent2">
                      <a:lumMod val="40000"/>
                      <a:lumOff val="60000"/>
                    </a:schemeClr>
                  </a:solidFill>
                  <a:ea typeface="Segoe UI" pitchFamily="34" charset="0"/>
                  <a:cs typeface="Segoe UI" pitchFamily="34" charset="0"/>
                </a:rPr>
                <a:t>for specific report</a:t>
              </a:r>
            </a:p>
          </p:txBody>
        </p:sp>
      </p:grpSp>
    </p:spTree>
    <p:extLst>
      <p:ext uri="{BB962C8B-B14F-4D97-AF65-F5344CB8AC3E}">
        <p14:creationId xmlns:p14="http://schemas.microsoft.com/office/powerpoint/2010/main" val="1817356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purl.org/dc/term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25433</TotalTime>
  <Words>2421</Words>
  <Application>Microsoft Office PowerPoint</Application>
  <PresentationFormat>On-screen Show (4:3)</PresentationFormat>
  <Paragraphs>355</Paragraphs>
  <Slides>50</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Arial Black</vt:lpstr>
      <vt:lpstr>Calibri</vt:lpstr>
      <vt:lpstr>Lucida Console</vt:lpstr>
      <vt:lpstr>Segoe UI</vt:lpstr>
      <vt:lpstr>Segoe UI Semilight</vt:lpstr>
      <vt:lpstr>Wingdings</vt:lpstr>
      <vt:lpstr>CPT_Wave15</vt:lpstr>
      <vt:lpstr>Visio</vt:lpstr>
      <vt:lpstr>Developing with Power BI Embedding</vt:lpstr>
      <vt:lpstr>GitHub Repository for this Workshop</vt:lpstr>
      <vt:lpstr>Developing with Power BI Embedding Workshop</vt:lpstr>
      <vt:lpstr>Agenda</vt:lpstr>
      <vt:lpstr>The Power BI Service – Who Is It For?</vt:lpstr>
      <vt:lpstr>Central Power BI Concepts</vt:lpstr>
      <vt:lpstr>Creating App Workspaces</vt:lpstr>
      <vt:lpstr>Power BI Embedding – The Big Picture</vt:lpstr>
      <vt:lpstr>First Party Embedding vs Third Party Embedding</vt:lpstr>
      <vt:lpstr>Embeddable Resources</vt:lpstr>
      <vt:lpstr>Agenda</vt:lpstr>
      <vt:lpstr>OAuth 2.0 Fundamentals</vt:lpstr>
      <vt:lpstr>OAuth 2.0 Client Registration</vt:lpstr>
      <vt:lpstr>OpenID Connect Extends OAuth 2.0</vt:lpstr>
      <vt:lpstr>Authentication Flows</vt:lpstr>
      <vt:lpstr>Azure AD Applications</vt:lpstr>
      <vt:lpstr>Application Types</vt:lpstr>
      <vt:lpstr>Delegated Permissions vs Application Permissions</vt:lpstr>
      <vt:lpstr>Interactive Consent for Delegated Permissions</vt:lpstr>
      <vt:lpstr>Granting Delegated Permissions</vt:lpstr>
      <vt:lpstr>AAD Security Principals</vt:lpstr>
      <vt:lpstr>Creating AAD Applications with PowerShell</vt:lpstr>
      <vt:lpstr>Agenda</vt:lpstr>
      <vt:lpstr>What Is the Power BI Service API?</vt:lpstr>
      <vt:lpstr>Authenticating with Azure AD</vt:lpstr>
      <vt:lpstr>Access Token Acquisition (Native Client)</vt:lpstr>
      <vt:lpstr>ADAL for .NET</vt:lpstr>
      <vt:lpstr>Access Token Acquisition (web app)</vt:lpstr>
      <vt:lpstr>REST Calls to the Power BI Service API</vt:lpstr>
      <vt:lpstr>Power BI Service SDK</vt:lpstr>
      <vt:lpstr>Initializing an Instance of PowerBIClient</vt:lpstr>
      <vt:lpstr>Enumerating Collections with PowerBiClient</vt:lpstr>
      <vt:lpstr>Report and Dataset Info</vt:lpstr>
      <vt:lpstr>Data for First Party Report Embedding</vt:lpstr>
      <vt:lpstr>Embed Tokens</vt:lpstr>
      <vt:lpstr>Data for Third Party Report Embedding</vt:lpstr>
      <vt:lpstr>Getting the Data for Dashboard Embedding</vt:lpstr>
      <vt:lpstr>Agenda</vt:lpstr>
      <vt:lpstr>Power BI JavaScript API (powerbi.js)</vt:lpstr>
      <vt:lpstr>Hello World with Power BI Embedding</vt:lpstr>
      <vt:lpstr>Embedded Report Configuration Options</vt:lpstr>
      <vt:lpstr>PowerBiEmbeddedScratchpad Sample</vt:lpstr>
      <vt:lpstr>The Power BI Embedded Scratchpad App</vt:lpstr>
      <vt:lpstr>Report Embedding Architecture</vt:lpstr>
      <vt:lpstr>Post Message Communications Flow</vt:lpstr>
      <vt:lpstr>A Promise-based Programming Model</vt:lpstr>
      <vt:lpstr>Handling Report Events</vt:lpstr>
      <vt:lpstr>Embedding a New Report</vt:lpstr>
      <vt:lpstr>New Report with SaveAs Redirect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Developing Power BI Embedding</dc:title>
  <dc:creator>Ted Pattison</dc:creator>
  <cp:lastModifiedBy>Ted Pattison</cp:lastModifiedBy>
  <cp:revision>441</cp:revision>
  <dcterms:created xsi:type="dcterms:W3CDTF">2012-04-13T19:17:02Z</dcterms:created>
  <dcterms:modified xsi:type="dcterms:W3CDTF">2019-01-29T15:21:00Z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