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7"/>
  </p:notesMasterIdLst>
  <p:handoutMasterIdLst>
    <p:handoutMasterId r:id="rId28"/>
  </p:handoutMasterIdLst>
  <p:sldIdLst>
    <p:sldId id="1913" r:id="rId5"/>
    <p:sldId id="1788" r:id="rId6"/>
    <p:sldId id="1912" r:id="rId7"/>
    <p:sldId id="1792" r:id="rId8"/>
    <p:sldId id="1793" r:id="rId9"/>
    <p:sldId id="1842" r:id="rId10"/>
    <p:sldId id="1911" r:id="rId11"/>
    <p:sldId id="1881" r:id="rId12"/>
    <p:sldId id="1871" r:id="rId13"/>
    <p:sldId id="1872" r:id="rId14"/>
    <p:sldId id="1873" r:id="rId15"/>
    <p:sldId id="1874" r:id="rId16"/>
    <p:sldId id="1875" r:id="rId17"/>
    <p:sldId id="1876" r:id="rId18"/>
    <p:sldId id="1878" r:id="rId19"/>
    <p:sldId id="1877" r:id="rId20"/>
    <p:sldId id="1879" r:id="rId21"/>
    <p:sldId id="1880" r:id="rId22"/>
    <p:sldId id="1882" r:id="rId23"/>
    <p:sldId id="354" r:id="rId24"/>
    <p:sldId id="355" r:id="rId25"/>
    <p:sldId id="353" r:id="rId2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Business Application Summit Template" id="{A073DAE3-B461-442F-A3D3-6642BD875E45}">
          <p14:sldIdLst/>
        </p14:section>
        <p14:section name="Presentation" id="{1D22429E-C767-4F70-9CEF-C347636B4391}">
          <p14:sldIdLst>
            <p14:sldId id="1913"/>
            <p14:sldId id="1788"/>
            <p14:sldId id="1912"/>
            <p14:sldId id="1792"/>
            <p14:sldId id="1793"/>
            <p14:sldId id="1842"/>
            <p14:sldId id="1911"/>
            <p14:sldId id="1881"/>
            <p14:sldId id="1871"/>
            <p14:sldId id="1872"/>
            <p14:sldId id="1873"/>
            <p14:sldId id="1874"/>
            <p14:sldId id="1875"/>
            <p14:sldId id="1876"/>
            <p14:sldId id="1878"/>
            <p14:sldId id="1877"/>
            <p14:sldId id="1879"/>
            <p14:sldId id="1880"/>
            <p14:sldId id="1882"/>
            <p14:sldId id="354"/>
            <p14:sldId id="355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5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006C00"/>
    <a:srgbClr val="003300"/>
    <a:srgbClr val="0000FF"/>
    <a:srgbClr val="FFEDB3"/>
    <a:srgbClr val="006600"/>
    <a:srgbClr val="660066"/>
    <a:srgbClr val="FFFF00"/>
    <a:srgbClr val="00808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73" autoAdjust="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11/6/2018 12:27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11/6/2018 12:27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0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tanding in front of a crowd of people&#10;&#10;Description generated with very high confidence">
            <a:extLst>
              <a:ext uri="{FF2B5EF4-FFF2-40B4-BE49-F238E27FC236}">
                <a16:creationId xmlns:a16="http://schemas.microsoft.com/office/drawing/2014/main" id="{52E04D2A-A102-4FB4-9EB2-2528D8355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58" r="1878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31C9C-000F-4838-A032-A3DC29B70B7C}"/>
              </a:ext>
            </a:extLst>
          </p:cNvPr>
          <p:cNvSpPr/>
          <p:nvPr userDrawn="1"/>
        </p:nvSpPr>
        <p:spPr bwMode="gray">
          <a:xfrm rot="5400000">
            <a:off x="8462456" y="3105657"/>
            <a:ext cx="623887" cy="6880806"/>
          </a:xfrm>
          <a:prstGeom prst="rect">
            <a:avLst/>
          </a:prstGeom>
          <a:solidFill>
            <a:srgbClr val="00B6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B7779F-2AC0-4105-A02C-39B800AFE82C}"/>
              </a:ext>
            </a:extLst>
          </p:cNvPr>
          <p:cNvSpPr/>
          <p:nvPr userDrawn="1"/>
        </p:nvSpPr>
        <p:spPr bwMode="auto">
          <a:xfrm>
            <a:off x="11510662" y="0"/>
            <a:ext cx="105505" cy="626904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1D73-ECB6-4B46-A03F-E32563F80D42}"/>
              </a:ext>
            </a:extLst>
          </p:cNvPr>
          <p:cNvSpPr/>
          <p:nvPr userDrawn="1"/>
        </p:nvSpPr>
        <p:spPr bwMode="auto">
          <a:xfrm rot="5400000">
            <a:off x="8728681" y="2782917"/>
            <a:ext cx="91441" cy="68808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D41840-B1F4-415D-95DA-CAB5BCFED1EF}"/>
              </a:ext>
            </a:extLst>
          </p:cNvPr>
          <p:cNvSpPr/>
          <p:nvPr userDrawn="1"/>
        </p:nvSpPr>
        <p:spPr bwMode="auto">
          <a:xfrm rot="5400000">
            <a:off x="11865192" y="1429623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D4D5-45AE-4E0F-BE15-E4307FB65CEB}"/>
              </a:ext>
            </a:extLst>
          </p:cNvPr>
          <p:cNvSpPr/>
          <p:nvPr userDrawn="1"/>
        </p:nvSpPr>
        <p:spPr bwMode="gray">
          <a:xfrm rot="5400000">
            <a:off x="11063721" y="536713"/>
            <a:ext cx="1687791" cy="61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A598A-021F-4DC3-870F-A92052CD1778}"/>
              </a:ext>
            </a:extLst>
          </p:cNvPr>
          <p:cNvSpPr txBox="1"/>
          <p:nvPr userDrawn="1"/>
        </p:nvSpPr>
        <p:spPr>
          <a:xfrm>
            <a:off x="591567" y="2435664"/>
            <a:ext cx="41741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dirty="0">
                <a:latin typeface="+mj-lt"/>
              </a:rPr>
              <a:t>Microsoft Business Application Summit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9D0DB-93AA-4AB3-9E83-3FF45384D804}"/>
              </a:ext>
            </a:extLst>
          </p:cNvPr>
          <p:cNvSpPr txBox="1"/>
          <p:nvPr userDrawn="1"/>
        </p:nvSpPr>
        <p:spPr>
          <a:xfrm>
            <a:off x="591567" y="3971925"/>
            <a:ext cx="29231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July 22–24, 2018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520" userDrawn="1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76200"/>
            <a:ext cx="11480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447800"/>
            <a:ext cx="11176000" cy="1136721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248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550400" y="457200"/>
            <a:ext cx="28448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3200" y="4495800"/>
            <a:ext cx="9042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3200" y="4572000"/>
            <a:ext cx="8432800" cy="5539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81433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4211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215364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645" r:id="rId10"/>
    <p:sldLayoutId id="2147484646" r:id="rId11"/>
    <p:sldLayoutId id="2147484647" r:id="rId12"/>
    <p:sldLayoutId id="2147484256" r:id="rId13"/>
    <p:sldLayoutId id="2147484585" r:id="rId14"/>
    <p:sldLayoutId id="2147484299" r:id="rId15"/>
    <p:sldLayoutId id="2147484263" r:id="rId16"/>
    <p:sldLayoutId id="2147484653" r:id="rId17"/>
    <p:sldLayoutId id="2147484654" r:id="rId18"/>
    <p:sldLayoutId id="2147484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riticalPathTraining/DPBI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riticalPathTraining/PowerBiEmbedded/raw/master/DeveloperQuickStartIntoPowerBIEmbedding.pdf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p.powerbi.com/embedsetu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Embedding Nov Update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215364"/>
            <a:ext cx="11018520" cy="19820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 BI Embedding Fundamentals</a:t>
            </a:r>
          </a:p>
          <a:p>
            <a:r>
              <a:rPr lang="en-US" dirty="0">
                <a:solidFill>
                  <a:schemeClr val="tx1"/>
                </a:solidFill>
              </a:rPr>
              <a:t>Developer Assistance through PowerShell</a:t>
            </a:r>
          </a:p>
          <a:p>
            <a:r>
              <a:rPr lang="en-US" dirty="0">
                <a:solidFill>
                  <a:schemeClr val="tx1"/>
                </a:solidFill>
              </a:rPr>
              <a:t>Azure AD Authentication</a:t>
            </a:r>
          </a:p>
          <a:p>
            <a:r>
              <a:rPr lang="en-US" dirty="0">
                <a:solidFill>
                  <a:schemeClr val="tx1"/>
                </a:solidFill>
              </a:rPr>
              <a:t>Developing SPAs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6065701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CEFF-C9AA-4F8F-9B91-CE541955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Experience – Step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73986-43C5-4153-A878-B6456E77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71019"/>
            <a:ext cx="9607138" cy="50950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92882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0D49-D08E-46FB-843C-E3204B65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Experience – 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897F6-16EF-4E2E-9893-E6660CB4D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6"/>
          <a:stretch/>
        </p:blipFill>
        <p:spPr>
          <a:xfrm>
            <a:off x="588263" y="1288473"/>
            <a:ext cx="5178679" cy="4993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9488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42DD-2397-484E-AFAF-3DAD8C5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AC47-6771-46D5-AD8C-545D3AD77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15364"/>
            <a:ext cx="11018520" cy="800219"/>
          </a:xfrm>
        </p:spPr>
        <p:txBody>
          <a:bodyPr/>
          <a:lstStyle/>
          <a:p>
            <a:r>
              <a:rPr lang="en-US" dirty="0"/>
              <a:t>The Onboarding Tool created a new Azure AD App</a:t>
            </a:r>
          </a:p>
          <a:p>
            <a:pPr lvl="1"/>
            <a:r>
              <a:rPr lang="en-US" dirty="0"/>
              <a:t>Configured as a </a:t>
            </a:r>
            <a:r>
              <a:rPr lang="en-US" sz="1600" b="1" dirty="0"/>
              <a:t>Native</a:t>
            </a:r>
            <a:r>
              <a:rPr lang="en-US" dirty="0"/>
              <a:t> app as opposed to a </a:t>
            </a:r>
            <a:r>
              <a:rPr lang="en-US" sz="1600" b="1" dirty="0"/>
              <a:t>Web app / API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ABA82-5D1B-40B0-BFFE-96CCFA72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87" y="2219749"/>
            <a:ext cx="10827166" cy="325576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8289B-67A3-4156-8502-5C62B548E0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16" t="16508"/>
          <a:stretch/>
        </p:blipFill>
        <p:spPr>
          <a:xfrm>
            <a:off x="7612539" y="1841413"/>
            <a:ext cx="3764560" cy="4787987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935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92E6-2BAC-4844-8491-E629E174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Experience – Step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DD6BE-76E2-4415-8A76-2AD88E0A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314677"/>
            <a:ext cx="9227770" cy="440279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62677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9657-36F5-4E07-BD12-885A0006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Experience – 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92DB5-AEFF-4F4F-817E-77106FEB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315894"/>
            <a:ext cx="10182225" cy="4743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97233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2C9-0E6F-4D70-85D4-77E2F657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FBEC-1AC0-4C29-94BE-BA124A003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15364"/>
            <a:ext cx="11018520" cy="1686616"/>
          </a:xfrm>
        </p:spPr>
        <p:txBody>
          <a:bodyPr/>
          <a:lstStyle/>
          <a:p>
            <a:r>
              <a:rPr lang="en-US" dirty="0"/>
              <a:t>The Onboarding Tool created a new Power BI App Workspace</a:t>
            </a:r>
          </a:p>
          <a:p>
            <a:pPr lvl="1"/>
            <a:r>
              <a:rPr lang="en-US" dirty="0"/>
              <a:t>It also uploaded a PBIX file so there is already one dataset and one report</a:t>
            </a:r>
          </a:p>
          <a:p>
            <a:pPr lvl="1"/>
            <a:r>
              <a:rPr lang="en-US" dirty="0"/>
              <a:t>New app workspace is not automatically associated with a dedicated capacity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97EFD-75EB-444E-A154-D13D1828A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42" r="67165"/>
          <a:stretch/>
        </p:blipFill>
        <p:spPr>
          <a:xfrm>
            <a:off x="902103" y="2645827"/>
            <a:ext cx="3181038" cy="2988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3BE08-7BA4-46E7-B6F4-2A81A4C03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64"/>
          <a:stretch/>
        </p:blipFill>
        <p:spPr>
          <a:xfrm>
            <a:off x="4401043" y="2639141"/>
            <a:ext cx="6700336" cy="29881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71681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648B-EEFB-409F-B492-060D6AC2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Experience – Step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EC8AA-EEF7-41DC-B942-D7455BE3F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26"/>
          <a:stretch/>
        </p:blipFill>
        <p:spPr>
          <a:xfrm>
            <a:off x="588263" y="1320798"/>
            <a:ext cx="10077450" cy="39912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78033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D505-7685-4755-B6AF-B883CDB3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Granting Permissions to the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8BE1F-E369-48D7-9DCE-116C36735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15364"/>
            <a:ext cx="11018520" cy="430887"/>
          </a:xfrm>
        </p:spPr>
        <p:txBody>
          <a:bodyPr/>
          <a:lstStyle/>
          <a:p>
            <a:r>
              <a:rPr lang="en-US" dirty="0"/>
              <a:t>Users must consent to the permissions requested by an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5666C-BFB5-4D76-905A-131444602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9" t="12111" r="29618" b="7919"/>
          <a:stretch/>
        </p:blipFill>
        <p:spPr>
          <a:xfrm>
            <a:off x="6412678" y="1850417"/>
            <a:ext cx="3497940" cy="47883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37C543-F564-4768-B428-CD0BFE668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18" r="34028"/>
          <a:stretch/>
        </p:blipFill>
        <p:spPr>
          <a:xfrm>
            <a:off x="778269" y="1850417"/>
            <a:ext cx="5413254" cy="15093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48106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2604-18B3-4F3F-B225-459B3371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Great Experiences Must Come to an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9D475-B5E1-4A81-8E49-7FAF3C46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92" y="1589889"/>
            <a:ext cx="9469274" cy="48004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91111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156D-C43C-4041-94EC-84CEC8F9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User-Owns-Data Onboarding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F74D-04E2-417D-A60D-FFE73D7B6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15364"/>
            <a:ext cx="11018520" cy="2277547"/>
          </a:xfrm>
        </p:spPr>
        <p:txBody>
          <a:bodyPr/>
          <a:lstStyle/>
          <a:p>
            <a:r>
              <a:rPr lang="en-US" dirty="0"/>
              <a:t>Users-Owns-Data Experience is similar to App-Owns-Data experience</a:t>
            </a:r>
          </a:p>
          <a:p>
            <a:pPr lvl="1"/>
            <a:r>
              <a:rPr lang="en-US" dirty="0"/>
              <a:t>Users-Owns-Data Experience allows you to create app a </a:t>
            </a:r>
            <a:r>
              <a:rPr lang="en-US" b="1" dirty="0"/>
              <a:t>Native</a:t>
            </a:r>
            <a:r>
              <a:rPr lang="en-US" dirty="0"/>
              <a:t> or </a:t>
            </a:r>
            <a:r>
              <a:rPr lang="en-US" b="1" dirty="0"/>
              <a:t>Web app / API</a:t>
            </a:r>
          </a:p>
          <a:p>
            <a:pPr lvl="1"/>
            <a:r>
              <a:rPr lang="en-US" dirty="0"/>
              <a:t>App create as Web app / API must be created with valid Reply URL</a:t>
            </a:r>
          </a:p>
          <a:p>
            <a:pPr lvl="1"/>
            <a:r>
              <a:rPr lang="en-US" dirty="0"/>
              <a:t>Process configures Azure app with a secret key known as Application secret</a:t>
            </a:r>
          </a:p>
          <a:p>
            <a:pPr lvl="1"/>
            <a:r>
              <a:rPr lang="en-US" dirty="0"/>
              <a:t>Application secret allows app to authenticate with AAD using authorization code grant flow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04735-7370-4ACE-9FC3-B9B04276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6" y="3257185"/>
            <a:ext cx="2602089" cy="3392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91022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and Slides for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https://github.com/CriticalPathTraining/DPBIE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C6395-5F66-4E26-9EDE-28032820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0" y="2095324"/>
            <a:ext cx="8714628" cy="469671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03200" y="611909"/>
            <a:ext cx="11480800" cy="553998"/>
          </a:xfrm>
        </p:spPr>
        <p:txBody>
          <a:bodyPr/>
          <a:lstStyle/>
          <a:p>
            <a:r>
              <a:rPr lang="en-US" altLang="en-US" dirty="0"/>
              <a:t>OAuth 2.0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OAuth 2.0 was designed for authorization</a:t>
            </a:r>
          </a:p>
          <a:p>
            <a:pPr lvl="1"/>
            <a:r>
              <a:rPr lang="en-US" dirty="0"/>
              <a:t>Creation of access token requires authentication</a:t>
            </a:r>
          </a:p>
          <a:p>
            <a:pPr lvl="1"/>
            <a:r>
              <a:rPr lang="en-US" dirty="0"/>
              <a:t>Authorization server passes access token to client</a:t>
            </a:r>
          </a:p>
          <a:p>
            <a:pPr lvl="1"/>
            <a:r>
              <a:rPr lang="en-US" dirty="0"/>
              <a:t>Client passes access token when calling resource services</a:t>
            </a:r>
          </a:p>
          <a:p>
            <a:pPr lvl="1"/>
            <a:r>
              <a:rPr lang="en-US" dirty="0"/>
              <a:t>Access token serves as app credentials for authorization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Access token not intended for user authentication</a:t>
            </a:r>
          </a:p>
          <a:p>
            <a:pPr lvl="1"/>
            <a:r>
              <a:rPr lang="en-US" dirty="0"/>
              <a:t>Access token not designed to carry user identity data</a:t>
            </a:r>
          </a:p>
          <a:p>
            <a:pPr lvl="1"/>
            <a:r>
              <a:rPr lang="en-US" dirty="0"/>
              <a:t>OAuth 2.0 doesn't require validation of access token</a:t>
            </a:r>
          </a:p>
          <a:p>
            <a:pPr lvl="1"/>
            <a:r>
              <a:rPr lang="en-US" dirty="0"/>
              <a:t>Naïve OAuth 2.0 implementations subject to attack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8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682750" y="2051052"/>
            <a:ext cx="8826500" cy="38258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05190" y="3351215"/>
            <a:ext cx="2365375" cy="11525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C00000"/>
                </a:solidFill>
              </a:rPr>
              <a:t>Authentication Flow</a:t>
            </a:r>
          </a:p>
        </p:txBody>
      </p:sp>
      <p:sp>
        <p:nvSpPr>
          <p:cNvPr id="317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 ID Connect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868490" y="2814640"/>
            <a:ext cx="2014537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User agent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CCECFF"/>
                </a:solidFill>
              </a:rPr>
              <a:t>End user working in 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4950" y="2814640"/>
            <a:ext cx="2014538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Client (Relying Party)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CC99"/>
                </a:solidFill>
              </a:rPr>
              <a:t>Your Custom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93100" y="2301877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08975" y="2938465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31202" y="3557590"/>
            <a:ext cx="2016125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3</a:t>
            </a:r>
          </a:p>
        </p:txBody>
      </p: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 flipV="1">
            <a:off x="7329488" y="2576515"/>
            <a:ext cx="963612" cy="636587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7329490" y="3213100"/>
            <a:ext cx="979487" cy="0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>
            <a:off x="7329488" y="3213102"/>
            <a:ext cx="1001712" cy="619125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3883027" y="3213100"/>
            <a:ext cx="14319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5770565" y="3611565"/>
            <a:ext cx="604837" cy="1360487"/>
          </a:xfrm>
          <a:custGeom>
            <a:avLst/>
            <a:gdLst>
              <a:gd name="connsiteX0" fmla="*/ 0 w 680132"/>
              <a:gd name="connsiteY0" fmla="*/ 1186453 h 1289099"/>
              <a:gd name="connsiteX1" fmla="*/ 483650 w 680132"/>
              <a:gd name="connsiteY1" fmla="*/ 1171339 h 1289099"/>
              <a:gd name="connsiteX2" fmla="*/ 680132 w 680132"/>
              <a:gd name="connsiteY2" fmla="*/ 0 h 12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132" h="1289099">
                <a:moveTo>
                  <a:pt x="0" y="1186453"/>
                </a:moveTo>
                <a:cubicBezTo>
                  <a:pt x="185147" y="1277767"/>
                  <a:pt x="370295" y="1369081"/>
                  <a:pt x="483650" y="1171339"/>
                </a:cubicBezTo>
                <a:cubicBezTo>
                  <a:pt x="597005" y="973597"/>
                  <a:pt x="638568" y="486798"/>
                  <a:pt x="680132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983288" y="3870325"/>
            <a:ext cx="785812" cy="3619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Id tokens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32177" y="4292600"/>
            <a:ext cx="2354263" cy="11318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Open ID Provider</a:t>
            </a:r>
          </a:p>
          <a:p>
            <a:pPr algn="ctr">
              <a:defRPr/>
            </a:pPr>
            <a:r>
              <a:rPr lang="en-US" sz="900" b="1" dirty="0" err="1">
                <a:solidFill>
                  <a:srgbClr val="FF99CC"/>
                </a:solidFill>
              </a:rPr>
              <a:t>FaceBook</a:t>
            </a:r>
            <a:r>
              <a:rPr lang="en-US" sz="900" b="1" dirty="0">
                <a:solidFill>
                  <a:srgbClr val="FF99CC"/>
                </a:solidFill>
              </a:rPr>
              <a:t>, Google, 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Twitter, GitHub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43166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07998" y="528782"/>
            <a:ext cx="11176001" cy="553998"/>
          </a:xfrm>
        </p:spPr>
        <p:txBody>
          <a:bodyPr/>
          <a:lstStyle/>
          <a:p>
            <a:r>
              <a:rPr lang="en-US" altLang="en-US" dirty="0"/>
              <a:t>Azure AD 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Credentials Flow (public client)</a:t>
            </a:r>
          </a:p>
          <a:p>
            <a:pPr lvl="1"/>
            <a:r>
              <a:rPr lang="en-US"/>
              <a:t>Used in Native clients to obtain access code </a:t>
            </a:r>
          </a:p>
          <a:p>
            <a:pPr lvl="1"/>
            <a:r>
              <a:rPr lang="en-US"/>
              <a:t>Requires passing user name and password </a:t>
            </a:r>
          </a:p>
          <a:p>
            <a:r>
              <a:rPr lang="en-US"/>
              <a:t>Authorization Code Grant Flow (confidential client)</a:t>
            </a:r>
          </a:p>
          <a:p>
            <a:pPr lvl="1"/>
            <a:r>
              <a:rPr lang="en-US"/>
              <a:t>Client first obtains authorization code then access token</a:t>
            </a:r>
          </a:p>
          <a:p>
            <a:pPr lvl="1"/>
            <a:r>
              <a:rPr lang="en-US"/>
              <a:t>Server-side application code never sees user’s password</a:t>
            </a:r>
          </a:p>
          <a:p>
            <a:r>
              <a:rPr lang="en-US"/>
              <a:t>Implicit Grant Flow (public client)</a:t>
            </a:r>
          </a:p>
          <a:p>
            <a:pPr lvl="1"/>
            <a:r>
              <a:rPr lang="en-US"/>
              <a:t>Used in SPAs built with JavaScript and AngularJS</a:t>
            </a:r>
          </a:p>
          <a:p>
            <a:pPr lvl="1"/>
            <a:r>
              <a:rPr lang="en-US"/>
              <a:t>Application obtains access token w/o acquiring authorization code</a:t>
            </a:r>
          </a:p>
          <a:p>
            <a:r>
              <a:rPr lang="en-US"/>
              <a:t>Client Credentials Grant Flow (confidential client)</a:t>
            </a:r>
          </a:p>
          <a:p>
            <a:pPr lvl="1"/>
            <a:r>
              <a:rPr lang="en-US"/>
              <a:t>Authentication based on SSL certificate with public-private key pair</a:t>
            </a:r>
          </a:p>
          <a:p>
            <a:pPr lvl="1"/>
            <a:r>
              <a:rPr lang="en-US"/>
              <a:t>Used to obtain access token when using app-only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5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9E76-24C2-4A37-940C-D9B2F9A4E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4750" y="457200"/>
            <a:ext cx="11017250" cy="554038"/>
          </a:xfrm>
        </p:spPr>
        <p:txBody>
          <a:bodyPr/>
          <a:lstStyle/>
          <a:p>
            <a:r>
              <a:rPr lang="en-US" dirty="0"/>
              <a:t>Developing with Power BI Embedding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EB27B-23C3-48B2-8F57-276C2FAB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0"/>
            <a:ext cx="1170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027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17072" y="843118"/>
            <a:ext cx="11176000" cy="2359620"/>
          </a:xfrm>
        </p:spPr>
        <p:txBody>
          <a:bodyPr/>
          <a:lstStyle/>
          <a:p>
            <a:r>
              <a:rPr lang="en-US" sz="2000" dirty="0"/>
              <a:t>User launches your app using a browser</a:t>
            </a:r>
          </a:p>
          <a:p>
            <a:r>
              <a:rPr lang="en-US" sz="2000" dirty="0"/>
              <a:t>App authenticates with Azure Active Directory and obtains access token </a:t>
            </a:r>
          </a:p>
          <a:p>
            <a:r>
              <a:rPr lang="en-US" sz="2000" dirty="0"/>
              <a:t>App uses access token to call to Power BI Service API</a:t>
            </a:r>
          </a:p>
          <a:p>
            <a:r>
              <a:rPr lang="en-US" sz="2000" dirty="0"/>
              <a:t>App retrieves data for embedded resource and passes it to browser.</a:t>
            </a:r>
          </a:p>
          <a:p>
            <a:r>
              <a:rPr lang="en-US" sz="2000" dirty="0"/>
              <a:t>Client-side code uses Power BI JavaScript API to create embedded resource</a:t>
            </a:r>
          </a:p>
          <a:p>
            <a:r>
              <a:rPr lang="en-US" sz="20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0947" y="3410783"/>
            <a:ext cx="7924800" cy="330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3492" y="3867984"/>
            <a:ext cx="1631758" cy="10609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Browser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06446" y="4971815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7483" y="5679784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997140" y="3668222"/>
            <a:ext cx="1631758" cy="1176077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830150" y="4776553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76772" y="4517812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30053" y="4129937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550" y="3498546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444250" y="3967546"/>
            <a:ext cx="685800" cy="6296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 versus 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264687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First Party Embedding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sz="18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User-Owns-Data</a:t>
            </a:r>
            <a:r>
              <a:rPr lang="en-US" dirty="0"/>
              <a:t> Model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All users require a Power BI license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Useful in corporate environments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App authenticates as current user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Your code runs with user’s permissions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User’s access token passed to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0064" y="1435100"/>
            <a:ext cx="5819686" cy="2646878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Third Party Embedding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sz="1800" b="1" dirty="0">
                <a:solidFill>
                  <a:srgbClr val="7030A0"/>
                </a:solidFill>
              </a:rPr>
              <a:t>App-Owns-Data</a:t>
            </a:r>
            <a:r>
              <a:rPr lang="en-US" dirty="0"/>
              <a:t> Model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No users require Power BI license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Useful for commercial applications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App authenticates with master user account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Your code runs with admin permissions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Embed token passed to browser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1223804" y="4346785"/>
            <a:ext cx="4423069" cy="1968807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First Party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Browser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3333C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 Access Token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for the current user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6875653" y="4346786"/>
            <a:ext cx="4423066" cy="1968806"/>
            <a:chOff x="6723726" y="4472480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23726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Third Party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Browser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66006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 Embed Token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for one specific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215364"/>
            <a:ext cx="11018520" cy="3016210"/>
          </a:xfrm>
        </p:spPr>
        <p:txBody>
          <a:bodyPr/>
          <a:lstStyle/>
          <a:p>
            <a:r>
              <a:rPr lang="en-US" dirty="0"/>
              <a:t>Reports</a:t>
            </a:r>
          </a:p>
          <a:p>
            <a:r>
              <a:rPr lang="en-US" dirty="0"/>
              <a:t>Dashboards</a:t>
            </a:r>
          </a:p>
          <a:p>
            <a:r>
              <a:rPr lang="en-US" dirty="0"/>
              <a:t>Dashboard Tiles</a:t>
            </a:r>
          </a:p>
          <a:p>
            <a:r>
              <a:rPr lang="en-US" dirty="0"/>
              <a:t>New Reports</a:t>
            </a:r>
          </a:p>
          <a:p>
            <a:r>
              <a:rPr lang="en-US" dirty="0"/>
              <a:t>Q&amp;A Experience</a:t>
            </a:r>
          </a:p>
          <a:p>
            <a:r>
              <a:rPr lang="en-US" dirty="0"/>
              <a:t>Visuals in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088856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ADA0-76C1-41AA-88FB-79D81C9E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Quick Start into Power BI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7E90-F37F-462E-AA42-E865459E1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15364"/>
            <a:ext cx="11018520" cy="689420"/>
          </a:xfrm>
        </p:spPr>
        <p:txBody>
          <a:bodyPr/>
          <a:lstStyle/>
          <a:p>
            <a:r>
              <a:rPr lang="en-US" dirty="0"/>
              <a:t>On-line lab exercises to get up and running</a:t>
            </a:r>
          </a:p>
          <a:p>
            <a:pPr lvl="1"/>
            <a:r>
              <a:rPr lang="en-US" sz="1400" dirty="0">
                <a:hlinkClick r:id="rId2"/>
              </a:rPr>
              <a:t>https://github.com/CriticalPathTraining/PowerBiEmbedded/raw/master/DeveloperQuickStartIntoPowerBIEmbedding.pdf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689DB-5A6A-4409-BF44-65FE7E27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86" y="2189327"/>
            <a:ext cx="6713433" cy="46686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60937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11AF-DFFA-48DB-A4B5-70A55937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Authentication with Azure 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1C9E-26F5-42CB-94B5-EBA778049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15364"/>
            <a:ext cx="11018520" cy="1908215"/>
          </a:xfrm>
        </p:spPr>
        <p:txBody>
          <a:bodyPr/>
          <a:lstStyle/>
          <a:p>
            <a:r>
              <a:rPr lang="en-US" dirty="0"/>
              <a:t>Requirements of calling the Power BI Service API</a:t>
            </a:r>
          </a:p>
          <a:p>
            <a:pPr lvl="1"/>
            <a:r>
              <a:rPr lang="en-US" dirty="0"/>
              <a:t>App must be registered with Azure AD with Application ID (aka Client ID)</a:t>
            </a:r>
          </a:p>
          <a:p>
            <a:pPr lvl="1"/>
            <a:r>
              <a:rPr lang="en-US" dirty="0"/>
              <a:t>App must be created with app type of as </a:t>
            </a:r>
            <a:r>
              <a:rPr lang="en-US" sz="1600" b="1" dirty="0"/>
              <a:t>Web app / API</a:t>
            </a:r>
            <a:r>
              <a:rPr lang="en-US" dirty="0"/>
              <a:t> or </a:t>
            </a:r>
            <a:r>
              <a:rPr lang="en-US" sz="1600" b="1" dirty="0"/>
              <a:t>Native</a:t>
            </a:r>
            <a:endParaRPr lang="en-US" b="1" dirty="0"/>
          </a:p>
          <a:p>
            <a:pPr lvl="1"/>
            <a:r>
              <a:rPr lang="en-US" dirty="0"/>
              <a:t>App registration must be configured with required permissions</a:t>
            </a:r>
          </a:p>
          <a:p>
            <a:pPr lvl="1"/>
            <a:r>
              <a:rPr lang="en-US" dirty="0"/>
              <a:t>App must implement authentication flow to authenticate user and obtain access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6B343-1527-4903-8514-197BCC20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66" y="3327745"/>
            <a:ext cx="7956343" cy="337122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40086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1908-816A-4E22-8377-CF1F0B69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23330"/>
          </a:xfrm>
        </p:spPr>
        <p:txBody>
          <a:bodyPr/>
          <a:lstStyle/>
          <a:p>
            <a:r>
              <a:rPr lang="en-US" dirty="0"/>
              <a:t>Power BI Embedding Onboarding Experience Tool</a:t>
            </a:r>
            <a:br>
              <a:rPr lang="en-US" dirty="0"/>
            </a:br>
            <a:r>
              <a:rPr lang="en-US" sz="2400" dirty="0">
                <a:hlinkClick r:id="rId2"/>
              </a:rPr>
              <a:t>https://app.powerbi.com/embedsetup</a:t>
            </a:r>
            <a:r>
              <a:rPr lang="en-US" sz="2400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79E20-A5B0-4EBD-9C1F-5C8139E7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77" y="1876494"/>
            <a:ext cx="7446529" cy="443623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7AD5399-EE0E-43F2-9A0E-F6FC7A46BA9C}"/>
              </a:ext>
            </a:extLst>
          </p:cNvPr>
          <p:cNvSpPr/>
          <p:nvPr/>
        </p:nvSpPr>
        <p:spPr bwMode="auto">
          <a:xfrm>
            <a:off x="745857" y="5686188"/>
            <a:ext cx="2566590" cy="477202"/>
          </a:xfrm>
          <a:prstGeom prst="rightArrow">
            <a:avLst>
              <a:gd name="adj1" fmla="val 66018"/>
              <a:gd name="adj2" fmla="val 110084"/>
            </a:avLst>
          </a:prstGeom>
          <a:solidFill>
            <a:srgbClr val="FFFFCC"/>
          </a:solidFill>
          <a:ln>
            <a:solidFill>
              <a:srgbClr val="9900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C00000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Third Party Embedding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33C61A4-E40C-4B8A-8D43-508B03FB2BA4}"/>
              </a:ext>
            </a:extLst>
          </p:cNvPr>
          <p:cNvSpPr/>
          <p:nvPr/>
        </p:nvSpPr>
        <p:spPr bwMode="auto">
          <a:xfrm flipH="1">
            <a:off x="8642487" y="5674313"/>
            <a:ext cx="2587610" cy="477202"/>
          </a:xfrm>
          <a:prstGeom prst="rightArrow">
            <a:avLst>
              <a:gd name="adj1" fmla="val 66018"/>
              <a:gd name="adj2" fmla="val 110084"/>
            </a:avLst>
          </a:prstGeom>
          <a:solidFill>
            <a:srgbClr val="FFFFCC"/>
          </a:solidFill>
          <a:ln>
            <a:solidFill>
              <a:srgbClr val="9900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C00000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First Party Embedding</a:t>
            </a:r>
          </a:p>
        </p:txBody>
      </p:sp>
    </p:spTree>
    <p:extLst>
      <p:ext uri="{BB962C8B-B14F-4D97-AF65-F5344CB8AC3E}">
        <p14:creationId xmlns:p14="http://schemas.microsoft.com/office/powerpoint/2010/main" val="3923023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5_50191_Microsoft_Business_Application_Summit">
  <a:themeElements>
    <a:clrScheme name="Custom 11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394453"/>
      </a:accent1>
      <a:accent2>
        <a:srgbClr val="00B6C3"/>
      </a:accent2>
      <a:accent3>
        <a:srgbClr val="737373"/>
      </a:accent3>
      <a:accent4>
        <a:srgbClr val="002050"/>
      </a:accent4>
      <a:accent5>
        <a:srgbClr val="D2D2D2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_Application_Summit_16x9_Template_v03.potx" id="{AD01BDBA-9F91-4073-BD87-544D94789112}" vid="{DB23DB25-5606-4B86-8858-C6DB2523E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C556475800E041849D4BBBB66FB3F4" ma:contentTypeVersion="6" ma:contentTypeDescription="Create a new document." ma:contentTypeScope="" ma:versionID="24d7f871d317b3ca938df36cdcc78b2c">
  <xsd:schema xmlns:xsd="http://www.w3.org/2001/XMLSchema" xmlns:xs="http://www.w3.org/2001/XMLSchema" xmlns:p="http://schemas.microsoft.com/office/2006/metadata/properties" xmlns:ns2="76470703-109e-404a-91e0-9dc60dd63c24" xmlns:ns3="b13370f0-5e21-40ab-8d58-4661034e03dc" targetNamespace="http://schemas.microsoft.com/office/2006/metadata/properties" ma:root="true" ma:fieldsID="92cdeabbebaf108a3055427e24c30aff" ns2:_="" ns3:_="">
    <xsd:import namespace="76470703-109e-404a-91e0-9dc60dd63c24"/>
    <xsd:import namespace="b13370f0-5e21-40ab-8d58-4661034e03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70703-109e-404a-91e0-9dc60dd63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70f0-5e21-40ab-8d58-4661034e03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76470703-109e-404a-91e0-9dc60dd63c24"/>
    <ds:schemaRef ds:uri="http://schemas.microsoft.com/office/2006/metadata/properties"/>
    <ds:schemaRef ds:uri="http://purl.org/dc/elements/1.1/"/>
    <ds:schemaRef ds:uri="http://schemas.microsoft.com/office/infopath/2007/PartnerControls"/>
    <ds:schemaRef ds:uri="b13370f0-5e21-40ab-8d58-4661034e03d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822409-1AA5-417D-88CB-E3EA14F55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70703-109e-404a-91e0-9dc60dd63c24"/>
    <ds:schemaRef ds:uri="b13370f0-5e21-40ab-8d58-4661034e03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Business_Application_Summit_16x9_Template_v03</Template>
  <TotalTime>2133</TotalTime>
  <Words>757</Words>
  <Application>Microsoft Office PowerPoint</Application>
  <PresentationFormat>Widescreen</PresentationFormat>
  <Paragraphs>131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Consolas</vt:lpstr>
      <vt:lpstr>Lucida Console</vt:lpstr>
      <vt:lpstr>Segoe UI</vt:lpstr>
      <vt:lpstr>Segoe UI Light</vt:lpstr>
      <vt:lpstr>Segoe UI Semibold</vt:lpstr>
      <vt:lpstr>Segoe UI Semilight</vt:lpstr>
      <vt:lpstr>Wingdings</vt:lpstr>
      <vt:lpstr>5_50191_Microsoft_Business_Application_Summit</vt:lpstr>
      <vt:lpstr>Power BI Embedding Nov Update Agenda</vt:lpstr>
      <vt:lpstr>Code and Slides for this Session</vt:lpstr>
      <vt:lpstr>Developing with Power BI Embedding Workshop</vt:lpstr>
      <vt:lpstr>Power BI Embedding – The Big Picture</vt:lpstr>
      <vt:lpstr>First Party Embedding versus Third Party Embedding</vt:lpstr>
      <vt:lpstr>Embeddable Resources</vt:lpstr>
      <vt:lpstr>Developer Quick Start into Power BI Embedding</vt:lpstr>
      <vt:lpstr>Understanding Authentication with Azure AD</vt:lpstr>
      <vt:lpstr>Power BI Embedding Onboarding Experience Tool https://app.powerbi.com/embedsetup </vt:lpstr>
      <vt:lpstr>App-Owns-Data Experience – Step 1</vt:lpstr>
      <vt:lpstr>App-Owns-Data Experience – Step 2</vt:lpstr>
      <vt:lpstr>What Just Happened?</vt:lpstr>
      <vt:lpstr>App-Owns-Data Experience – Step 3</vt:lpstr>
      <vt:lpstr>App-Owns-Data Experience – Step 4</vt:lpstr>
      <vt:lpstr>What Just Happened?</vt:lpstr>
      <vt:lpstr>App-Owns-Data Experience – Step 5</vt:lpstr>
      <vt:lpstr>Granting Permissions to the App</vt:lpstr>
      <vt:lpstr>All Great Experiences Must Come to an End</vt:lpstr>
      <vt:lpstr>User-Owns-Data Onboarding Experience</vt:lpstr>
      <vt:lpstr>OAuth 2.0 and Authentication</vt:lpstr>
      <vt:lpstr>Open ID Connect</vt:lpstr>
      <vt:lpstr>Azure AD Authentication Flows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Business Application Summit</dc:subject>
  <dc:creator>Andrew Buswell</dc:creator>
  <cp:keywords/>
  <dc:description/>
  <cp:lastModifiedBy>Ted Pattison</cp:lastModifiedBy>
  <cp:revision>81</cp:revision>
  <dcterms:created xsi:type="dcterms:W3CDTF">2018-06-07T21:14:57Z</dcterms:created>
  <dcterms:modified xsi:type="dcterms:W3CDTF">2018-11-06T17:51:35Z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0x01010044C556475800E041849D4BBBB66FB3F4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