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78" r:id="rId7"/>
    <p:sldId id="524" r:id="rId8"/>
    <p:sldId id="495" r:id="rId9"/>
    <p:sldId id="497" r:id="rId10"/>
    <p:sldId id="518" r:id="rId11"/>
    <p:sldId id="499" r:id="rId12"/>
    <p:sldId id="500" r:id="rId13"/>
    <p:sldId id="502" r:id="rId14"/>
    <p:sldId id="503" r:id="rId15"/>
    <p:sldId id="504" r:id="rId16"/>
    <p:sldId id="505" r:id="rId17"/>
    <p:sldId id="506" r:id="rId18"/>
    <p:sldId id="507" r:id="rId19"/>
    <p:sldId id="508" r:id="rId20"/>
    <p:sldId id="509" r:id="rId21"/>
    <p:sldId id="510" r:id="rId22"/>
    <p:sldId id="490" r:id="rId23"/>
    <p:sldId id="485" r:id="rId24"/>
    <p:sldId id="486" r:id="rId25"/>
    <p:sldId id="487" r:id="rId26"/>
    <p:sldId id="488" r:id="rId27"/>
    <p:sldId id="489" r:id="rId28"/>
    <p:sldId id="491" r:id="rId29"/>
    <p:sldId id="464" r:id="rId30"/>
    <p:sldId id="471" r:id="rId31"/>
    <p:sldId id="473" r:id="rId32"/>
    <p:sldId id="511" r:id="rId33"/>
    <p:sldId id="519" r:id="rId34"/>
    <p:sldId id="493" r:id="rId35"/>
    <p:sldId id="385" r:id="rId36"/>
    <p:sldId id="386" r:id="rId37"/>
    <p:sldId id="428" r:id="rId38"/>
    <p:sldId id="390" r:id="rId39"/>
    <p:sldId id="523" r:id="rId40"/>
    <p:sldId id="522" r:id="rId41"/>
    <p:sldId id="520" r:id="rId42"/>
    <p:sldId id="521" r:id="rId43"/>
    <p:sldId id="494"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5268" autoAdjust="0"/>
  </p:normalViewPr>
  <p:slideViewPr>
    <p:cSldViewPr>
      <p:cViewPr varScale="1">
        <p:scale>
          <a:sx n="79" d="100"/>
          <a:sy n="79" d="100"/>
        </p:scale>
        <p:origin x="1584" y="72"/>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riticalPathTraining/PBI36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CriticalPathTraining/PBI365/archive/master.zi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provides a developer-centric overview of the Power BI platform. Students will learn about Power</a:t>
            </a:r>
            <a:r>
              <a:rPr lang="en-US" baseline="0" dirty="0"/>
              <a:t> BI architecture and gain a solid understanding of how the Power BI platform has been integrated with Microsoft Azure, Azure Active Directory, Office 365. Students will work through the steps required to create a trial Office 365 tenant which can serve as a multiuser test environment for developing and testing custom software solutions for Power BI.</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303307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2773847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269069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89419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415601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3259808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a report in your personal</a:t>
            </a:r>
            <a:r>
              <a:rPr lang="en-US" baseline="0" dirty="0"/>
              <a:t> workspace, it’s pretty easy to take the next step and created a dashboard by following these steps.</a:t>
            </a:r>
          </a:p>
          <a:p>
            <a:endParaRPr lang="en-US" baseline="0" dirty="0"/>
          </a:p>
          <a:p>
            <a:pPr marL="228600" indent="-228600">
              <a:buAutoNum type="arabicParenBoth"/>
            </a:pPr>
            <a:r>
              <a:rPr lang="en-US" baseline="0" dirty="0"/>
              <a:t>Navigate to a report, hover the mouse over a visual and then click on the thumbtack button to pin it to a dashboard.</a:t>
            </a:r>
          </a:p>
          <a:p>
            <a:pPr marL="228600" indent="-228600">
              <a:buAutoNum type="arabicParenBoth"/>
            </a:pPr>
            <a:endParaRPr lang="en-US" baseline="0" dirty="0"/>
          </a:p>
          <a:p>
            <a:pPr marL="228600" indent="-228600">
              <a:buAutoNum type="arabicParenBoth"/>
            </a:pPr>
            <a:r>
              <a:rPr lang="en-US" baseline="0" dirty="0"/>
              <a:t>When the </a:t>
            </a:r>
            <a:r>
              <a:rPr lang="en-US" b="1" baseline="0" dirty="0"/>
              <a:t>Pin to Dashboard</a:t>
            </a:r>
            <a:r>
              <a:rPr lang="en-US" baseline="0" dirty="0"/>
              <a:t> dialog appears, you can elect to pin the visual to a new dashboard or to an existing dashboard.</a:t>
            </a:r>
          </a:p>
          <a:p>
            <a:pPr marL="228600" indent="-228600">
              <a:buAutoNum type="arabicParenBoth"/>
            </a:pPr>
            <a:endParaRPr lang="en-US" baseline="0" dirty="0"/>
          </a:p>
          <a:p>
            <a:pPr marL="228600" indent="-228600">
              <a:buAutoNum type="arabicParenBoth"/>
            </a:pPr>
            <a:r>
              <a:rPr lang="en-US" baseline="0" dirty="0"/>
              <a:t>Once you have pinned the visual, you can navigate to the dashboard and see the tile that has been created.</a:t>
            </a:r>
            <a:endParaRPr lang="en-US" dirty="0"/>
          </a:p>
        </p:txBody>
      </p:sp>
    </p:spTree>
    <p:extLst>
      <p:ext uri="{BB962C8B-B14F-4D97-AF65-F5344CB8AC3E}">
        <p14:creationId xmlns:p14="http://schemas.microsoft.com/office/powerpoint/2010/main" val="176639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172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85231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1467597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2871098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147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2549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SharePoint Online and, of course, Power BI.</a:t>
            </a:r>
          </a:p>
          <a:p>
            <a:endParaRPr lang="en-US" dirty="0"/>
          </a:p>
          <a:p>
            <a:r>
              <a:rPr lang="en-US" dirty="0"/>
              <a:t>A significant benefit of creating</a:t>
            </a:r>
            <a:r>
              <a:rPr lang="en-US" baseline="0" dirty="0"/>
              <a:t> a test environment in this fashion is that you can create additional users which makes it possible to test Power BI scenarios such as security related to dashboard sharing and dashboard deployment using organizational content packs. An </a:t>
            </a:r>
            <a:r>
              <a:rPr lang="en-US" dirty="0"/>
              <a:t>Office 365 Enterprise E5 trial account</a:t>
            </a:r>
            <a:r>
              <a:rPr lang="en-US" baseline="0" dirty="0"/>
              <a:t> allows you to add up to </a:t>
            </a:r>
            <a:r>
              <a:rPr lang="en-US" dirty="0"/>
              <a:t>25 user accounts for testing purposes. You will also be able to create</a:t>
            </a:r>
            <a:r>
              <a:rPr lang="en-US" baseline="0" dirty="0"/>
              <a:t> </a:t>
            </a:r>
            <a:r>
              <a:rPr lang="en-US" dirty="0"/>
              <a:t>and configure</a:t>
            </a:r>
            <a:r>
              <a:rPr lang="en-US" baseline="0" dirty="0"/>
              <a:t> group workspaces to test Power BI security features such as row-level security (RLS).</a:t>
            </a:r>
            <a:endParaRPr lang="en-US" dirty="0"/>
          </a:p>
          <a:p>
            <a:endParaRPr lang="en-US" dirty="0"/>
          </a:p>
        </p:txBody>
      </p:sp>
    </p:spTree>
    <p:extLst>
      <p:ext uri="{BB962C8B-B14F-4D97-AF65-F5344CB8AC3E}">
        <p14:creationId xmlns:p14="http://schemas.microsoft.com/office/powerpoint/2010/main" val="217572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720485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user account you create with an Office 365 E5 trial subscription will receive all the benefits of Office 365. For example, each user with an Office 365 trial subscription will receive an Exchange inbox</a:t>
            </a:r>
            <a:r>
              <a:rPr lang="en-US" baseline="0" dirty="0"/>
              <a:t> making it possible to receive and send mail messages. </a:t>
            </a:r>
            <a:r>
              <a:rPr lang="en-US" dirty="0"/>
              <a:t>After</a:t>
            </a:r>
            <a:r>
              <a:rPr lang="en-US" baseline="0" dirty="0"/>
              <a:t> you have created your Office 365 trial account, the primary user account will have an Exchange inbox that you can access through the browser using the Online Web App (OWA) at </a:t>
            </a:r>
            <a:r>
              <a:rPr lang="en-US" b="1" baseline="0" dirty="0"/>
              <a:t>https://outlook.office.com</a:t>
            </a:r>
            <a:r>
              <a:rPr lang="en-US" baseline="0" dirty="0"/>
              <a:t>.</a:t>
            </a:r>
          </a:p>
          <a:p>
            <a:endParaRPr lang="en-US" baseline="0" dirty="0"/>
          </a:p>
          <a:p>
            <a:r>
              <a:rPr lang="en-US" baseline="0" dirty="0"/>
              <a:t>Being able to access OWA for the users you create in your trial Office 365 tenant will be important for several reasons. First, you will want to see the messages that Power BI sends users to notify them when the following events occur.</a:t>
            </a:r>
          </a:p>
          <a:p>
            <a:r>
              <a:rPr lang="en-US" baseline="0" dirty="0"/>
              <a:t>  - a user has been added to a group workspace</a:t>
            </a:r>
          </a:p>
          <a:p>
            <a:r>
              <a:rPr lang="en-US" baseline="0" dirty="0"/>
              <a:t>  - a user has been given access to a dashboard through dashboard sharing</a:t>
            </a:r>
          </a:p>
          <a:p>
            <a:r>
              <a:rPr lang="en-US" baseline="0" dirty="0"/>
              <a:t>  - a user is being sent a notification due to a data driven alert</a:t>
            </a:r>
          </a:p>
          <a:p>
            <a:endParaRPr lang="en-US" baseline="0" dirty="0"/>
          </a:p>
          <a:p>
            <a:r>
              <a:rPr lang="en-US" baseline="0" dirty="0"/>
              <a:t>OWA also provides one of the best ways to view and interact with Office 365 groups. This is particularly important in Power BI when using group workspaces because there is an Office 365 group which sites underneath every Power BI group workspace.</a:t>
            </a:r>
          </a:p>
        </p:txBody>
      </p:sp>
    </p:spTree>
    <p:extLst>
      <p:ext uri="{BB962C8B-B14F-4D97-AF65-F5344CB8AC3E}">
        <p14:creationId xmlns:p14="http://schemas.microsoft.com/office/powerpoint/2010/main" val="1772782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the Power BI platform, you can upload and import data from just about any location including files that reside on a local hard drive. However,</a:t>
            </a:r>
            <a:r>
              <a:rPr lang="en-US" baseline="0" dirty="0"/>
              <a:t> there are significant benefits to first uploading data files to OneDrive for Business. First, Power BI will provide the user with a streamlined experience when importing data from a file that’s been uploaded to a OneDrive for Business site. Secondly, Power BI has a much easier time refreshing data from an updated file when the file resides on OneDrive for Business. </a:t>
            </a:r>
          </a:p>
          <a:p>
            <a:endParaRPr lang="en-US" baseline="0" dirty="0"/>
          </a:p>
          <a:p>
            <a:r>
              <a:rPr lang="en-US" baseline="0" dirty="0"/>
              <a:t>A third benefit has to do with Excel workbook files that have been uploaded to a OneDrive for Business site. If you upload an Excel workbook to OneDrive for Business and then you import this workbook into Power BI, the Power BI service will monitor the original workbook file in OneDrive for Business for updates once and hour. If you upload an Excel workbook to OneDrive for Business and then you connect to this workbook instead of importing it, the Power BI service will use Excel Online to render the workbook in the browser directly inside the Power BI user interface experience.</a:t>
            </a:r>
          </a:p>
        </p:txBody>
      </p:sp>
    </p:spTree>
    <p:extLst>
      <p:ext uri="{BB962C8B-B14F-4D97-AF65-F5344CB8AC3E}">
        <p14:creationId xmlns:p14="http://schemas.microsoft.com/office/powerpoint/2010/main" val="154337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7506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9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At Critical Path Training, we try our best to stay</a:t>
            </a:r>
            <a:r>
              <a:rPr lang="en-US" baseline="0" dirty="0"/>
              <a:t> on top of all of Microsoft’s updates as they are applied to the Power BI platform. As you can imagine, this cloud cadence of monthly updates can pose a serious problem to many training companies and content vendors who are faced with the challenge of having to update their courseware on a monthly basis.</a:t>
            </a:r>
          </a:p>
          <a:p>
            <a:endParaRPr lang="en-US" baseline="0" dirty="0"/>
          </a:p>
          <a:p>
            <a:r>
              <a:rPr lang="en-US" baseline="0" dirty="0"/>
              <a:t>Critical Path Training has responded to challenge of dealing with monthly updates with a new student experience that we refer to as </a:t>
            </a:r>
            <a:r>
              <a:rPr lang="en-US" b="1" baseline="0" dirty="0"/>
              <a:t>Live Labs</a:t>
            </a:r>
            <a:r>
              <a:rPr lang="en-US" baseline="0" dirty="0"/>
              <a:t>. All the student files required for completing lab exercises are published in a public GitHub repository which can be accessed with a browser at </a:t>
            </a:r>
            <a:r>
              <a:rPr lang="en-US" dirty="0">
                <a:hlinkClick r:id="rId3"/>
              </a:rPr>
              <a:t>https://github.com/CriticalPathTraining/PBI365</a:t>
            </a:r>
            <a:r>
              <a:rPr lang="en-US" dirty="0"/>
              <a:t>. The Live Labs experience allows us to short circuit the standard courseware publishing process which make it possible to make updates immediately available to all our students. </a:t>
            </a:r>
          </a:p>
          <a:p>
            <a:endParaRPr lang="en-US" dirty="0"/>
          </a:p>
          <a:p>
            <a:r>
              <a:rPr lang="en-US" sz="1200" kern="1200" dirty="0">
                <a:solidFill>
                  <a:schemeClr val="tx1"/>
                </a:solidFill>
                <a:effectLst/>
                <a:latin typeface="+mn-lt"/>
                <a:ea typeface="+mn-ea"/>
                <a:cs typeface="+mn-cs"/>
              </a:rPr>
              <a:t>The most recent version of the electronic student files for this course are kept in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of the GitHub repository for this course. You can download the zip archive for this repository from the following URL.</a:t>
            </a:r>
            <a:br>
              <a:rPr lang="en-US" sz="1200" kern="1200" dirty="0">
                <a:solidFill>
                  <a:schemeClr val="tx1"/>
                </a:solidFill>
                <a:effectLst/>
                <a:latin typeface="+mn-lt"/>
                <a:ea typeface="+mn-ea"/>
                <a:cs typeface="+mn-cs"/>
              </a:rPr>
            </a:br>
            <a:r>
              <a:rPr lang="en-US" sz="1200" u="sng" kern="1200" dirty="0">
                <a:solidFill>
                  <a:schemeClr val="tx1"/>
                </a:solidFill>
                <a:effectLst/>
                <a:latin typeface="+mn-lt"/>
                <a:ea typeface="+mn-ea"/>
                <a:cs typeface="+mn-cs"/>
                <a:hlinkClick r:id="rId4"/>
              </a:rPr>
              <a:t>https://github.com/CriticalPathTraining/PBI365/archive/master.zip</a:t>
            </a:r>
            <a:endParaRPr lang="en-US" b="1" dirty="0"/>
          </a:p>
          <a:p>
            <a:endParaRPr lang="en-US" dirty="0"/>
          </a:p>
          <a:p>
            <a:r>
              <a:rPr lang="en-US" sz="1200" kern="1200" dirty="0">
                <a:solidFill>
                  <a:schemeClr val="tx1"/>
                </a:solidFill>
                <a:effectLst/>
                <a:latin typeface="+mn-lt"/>
                <a:ea typeface="+mn-ea"/>
                <a:cs typeface="+mn-cs"/>
              </a:rPr>
              <a:t>It is recommended that you that you download the master zip archive and make a local copy of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so that you have a local copy of the files you will need on your computer workstation when going through these labs exercise. Once you download the master zip archive, open it and copy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to a new local folder. Note that each module of the course has its own folder in the </a:t>
            </a:r>
            <a:r>
              <a:rPr lang="en-US" sz="1200" b="1" kern="1200" dirty="0">
                <a:solidFill>
                  <a:schemeClr val="tx1"/>
                </a:solidFill>
                <a:effectLst/>
                <a:latin typeface="+mn-lt"/>
                <a:ea typeface="+mn-ea"/>
                <a:cs typeface="+mn-cs"/>
              </a:rPr>
              <a:t>Student\Modules</a:t>
            </a:r>
            <a:r>
              <a:rPr lang="en-US" sz="1200" kern="1200" dirty="0">
                <a:solidFill>
                  <a:schemeClr val="tx1"/>
                </a:solidFill>
                <a:effectLst/>
                <a:latin typeface="+mn-lt"/>
                <a:ea typeface="+mn-ea"/>
                <a:cs typeface="+mn-cs"/>
              </a:rPr>
              <a:t> folder with a </a:t>
            </a:r>
            <a:r>
              <a:rPr lang="en-US" sz="1200" b="1" kern="1200" dirty="0">
                <a:solidFill>
                  <a:schemeClr val="tx1"/>
                </a:solidFill>
                <a:effectLst/>
                <a:latin typeface="+mn-lt"/>
                <a:ea typeface="+mn-ea"/>
                <a:cs typeface="+mn-cs"/>
              </a:rPr>
              <a:t>Lab.pdf</a:t>
            </a:r>
            <a:r>
              <a:rPr lang="en-US" sz="1200" kern="1200" dirty="0">
                <a:solidFill>
                  <a:schemeClr val="tx1"/>
                </a:solidFill>
                <a:effectLst/>
                <a:latin typeface="+mn-lt"/>
                <a:ea typeface="+mn-ea"/>
                <a:cs typeface="+mn-cs"/>
              </a:rPr>
              <a:t> file and a </a:t>
            </a:r>
            <a:r>
              <a:rPr lang="en-US" sz="1200" b="1" kern="1200" dirty="0" err="1">
                <a:solidFill>
                  <a:schemeClr val="tx1"/>
                </a:solidFill>
                <a:effectLst/>
                <a:latin typeface="+mn-lt"/>
                <a:ea typeface="+mn-ea"/>
                <a:cs typeface="+mn-cs"/>
              </a:rPr>
              <a:t>Lab.xps</a:t>
            </a:r>
            <a:r>
              <a:rPr lang="en-US" sz="1200" kern="1200" dirty="0">
                <a:solidFill>
                  <a:schemeClr val="tx1"/>
                </a:solidFill>
                <a:effectLst/>
                <a:latin typeface="+mn-lt"/>
                <a:ea typeface="+mn-ea"/>
                <a:cs typeface="+mn-cs"/>
              </a:rPr>
              <a:t> file which contain</a:t>
            </a:r>
            <a:r>
              <a:rPr lang="en-US" sz="1200" kern="1200" baseline="0" dirty="0">
                <a:solidFill>
                  <a:schemeClr val="tx1"/>
                </a:solidFill>
                <a:effectLst/>
                <a:latin typeface="+mn-lt"/>
                <a:ea typeface="+mn-ea"/>
                <a:cs typeface="+mn-cs"/>
              </a:rPr>
              <a:t> all lab </a:t>
            </a:r>
            <a:r>
              <a:rPr lang="en-US" sz="1200" kern="1200" baseline="0">
                <a:solidFill>
                  <a:schemeClr val="tx1"/>
                </a:solidFill>
                <a:effectLst/>
                <a:latin typeface="+mn-lt"/>
                <a:ea typeface="+mn-ea"/>
                <a:cs typeface="+mn-cs"/>
              </a:rPr>
              <a:t>exercise instructions </a:t>
            </a:r>
            <a:r>
              <a:rPr lang="en-US" sz="1200" kern="1200">
                <a:solidFill>
                  <a:schemeClr val="tx1"/>
                </a:solidFill>
                <a:effectLst/>
                <a:latin typeface="+mn-lt"/>
                <a:ea typeface="+mn-ea"/>
                <a:cs typeface="+mn-cs"/>
              </a:rPr>
              <a:t>for </a:t>
            </a:r>
            <a:r>
              <a:rPr lang="en-US" sz="1200" kern="1200" dirty="0">
                <a:solidFill>
                  <a:schemeClr val="tx1"/>
                </a:solidFill>
                <a:effectLst/>
                <a:latin typeface="+mn-lt"/>
                <a:ea typeface="+mn-ea"/>
                <a:cs typeface="+mn-cs"/>
              </a:rPr>
              <a:t>your </a:t>
            </a:r>
            <a:r>
              <a:rPr lang="en-US" sz="1200" kern="1200">
                <a:solidFill>
                  <a:schemeClr val="tx1"/>
                </a:solidFill>
                <a:effectLst/>
                <a:latin typeface="+mn-lt"/>
                <a:ea typeface="+mn-ea"/>
                <a:cs typeface="+mn-cs"/>
              </a:rPr>
              <a:t>convenience.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7065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86011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38494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dirty="0"/>
              <a:t>The Power BI platform offers licenses for two different types of user-based licenses. The standard Power BI license is free.</a:t>
            </a:r>
            <a:r>
              <a:rPr lang="en-US" sz="1400" baseline="0" dirty="0"/>
              <a:t> The Power BI </a:t>
            </a:r>
            <a:r>
              <a:rPr lang="en-US" sz="1200" dirty="0"/>
              <a:t>Pro license is currently priced at $10 per month. However,</a:t>
            </a:r>
            <a:r>
              <a:rPr lang="en-US" sz="1200" baseline="0" dirty="0"/>
              <a:t> the </a:t>
            </a:r>
            <a:r>
              <a:rPr lang="en-US" sz="1400" baseline="0" dirty="0"/>
              <a:t>Power BI </a:t>
            </a:r>
            <a:r>
              <a:rPr lang="en-US" sz="1200" dirty="0"/>
              <a:t>Pro license is included for free for users that have an Office 365 E5 license. </a:t>
            </a:r>
          </a:p>
        </p:txBody>
      </p:sp>
    </p:spTree>
    <p:extLst>
      <p:ext uri="{BB962C8B-B14F-4D97-AF65-F5344CB8AC3E}">
        <p14:creationId xmlns:p14="http://schemas.microsoft.com/office/powerpoint/2010/main" val="209164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is a platform</a:t>
            </a:r>
            <a:r>
              <a:rPr lang="en-US" baseline="0" dirty="0"/>
              <a:t> that can be used to perform ad-hoc data analytics and reporting. It is also a platform that </a:t>
            </a:r>
            <a:r>
              <a:rPr lang="en-US" dirty="0"/>
              <a:t>caters to BI solution authors and the consumers of those BI solutions.</a:t>
            </a:r>
          </a:p>
          <a:p>
            <a:pPr lvl="0"/>
            <a:endParaRPr lang="en-US" dirty="0"/>
          </a:p>
          <a:p>
            <a:pPr lvl="0"/>
            <a:r>
              <a:rPr lang="en-US" dirty="0"/>
              <a:t>BI solution authors can choose between authoring tools including the browser, Power BI Desktop and Microsoft Excel. Microsoft positions Power BI Desktop as the premiere tool for authoring BI solutions due to its powerful</a:t>
            </a:r>
            <a:r>
              <a:rPr lang="en-US" baseline="0" dirty="0"/>
              <a:t> features of Power Query and Power Pivot. Note that it is also possible for application developers to automate the creation of a BI solution in the Power BI service using the Power BI REST API.</a:t>
            </a:r>
            <a:endParaRPr lang="en-US" dirty="0"/>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powerful aspect of the BI platform is that BI solutions consumers can use wide range of devices to access dashboard and reports in the Power BI service. Dashboards and reports are</a:t>
            </a:r>
            <a:r>
              <a:rPr lang="en-US" baseline="0" dirty="0"/>
              <a:t> fully accessible across recent versions of the industry's most popular browsers including Internet Explorer, Edge, Chrome, </a:t>
            </a:r>
            <a:r>
              <a:rPr lang="en-US" baseline="0" dirty="0" err="1"/>
              <a:t>FireFox</a:t>
            </a:r>
            <a:r>
              <a:rPr lang="en-US" baseline="0" dirty="0"/>
              <a:t>, Opera and Safari. The Power BI platform also provides a Power BI consumer app on devices including iPhones, iPad, Android, Windows surface and Windows 10 phone. It is also possible for application developers to embed Reports and Dashboard tiles from Power BI into external applications and websites.</a:t>
            </a:r>
            <a:endParaRPr lang="en-US" dirty="0"/>
          </a:p>
        </p:txBody>
      </p:sp>
    </p:spTree>
    <p:extLst>
      <p:ext uri="{BB962C8B-B14F-4D97-AF65-F5344CB8AC3E}">
        <p14:creationId xmlns:p14="http://schemas.microsoft.com/office/powerpoint/2010/main" val="97928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135501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4063180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riticalPathTraining/DevInADa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Developer Introduction to Power BI</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1295400" y="2971800"/>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173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71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298756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221358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2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216224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Dashboards</a:t>
            </a:r>
          </a:p>
        </p:txBody>
      </p:sp>
      <p:sp>
        <p:nvSpPr>
          <p:cNvPr id="3" name="Content Placeholder 2"/>
          <p:cNvSpPr>
            <a:spLocks noGrp="1"/>
          </p:cNvSpPr>
          <p:nvPr>
            <p:ph idx="1"/>
          </p:nvPr>
        </p:nvSpPr>
        <p:spPr/>
        <p:txBody>
          <a:bodyPr/>
          <a:lstStyle/>
          <a:p>
            <a:r>
              <a:rPr lang="en-US" dirty="0"/>
              <a:t>Dashboards contain tiles</a:t>
            </a:r>
          </a:p>
          <a:p>
            <a:pPr lvl="1"/>
            <a:r>
              <a:rPr lang="en-US" dirty="0"/>
              <a:t>Tiles created from visuals on report pages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60871" y="2515792"/>
            <a:ext cx="1640659" cy="157575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515792"/>
            <a:ext cx="3200400" cy="1575750"/>
          </a:xfrm>
          <a:prstGeom prst="rect">
            <a:avLst/>
          </a:prstGeom>
          <a:noFill/>
          <a:ln>
            <a:solidFill>
              <a:schemeClr val="bg1">
                <a:lumMod val="50000"/>
              </a:schemeClr>
            </a:solidFill>
          </a:ln>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000" y="4355029"/>
            <a:ext cx="4788217" cy="2362200"/>
          </a:xfrm>
          <a:prstGeom prst="rect">
            <a:avLst/>
          </a:prstGeom>
          <a:noFill/>
          <a:ln>
            <a:solidFill>
              <a:schemeClr val="bg1">
                <a:lumMod val="75000"/>
              </a:schemeClr>
            </a:solidFill>
          </a:ln>
        </p:spPr>
      </p:pic>
      <p:sp>
        <p:nvSpPr>
          <p:cNvPr id="7" name="Oval 6"/>
          <p:cNvSpPr/>
          <p:nvPr/>
        </p:nvSpPr>
        <p:spPr>
          <a:xfrm>
            <a:off x="1858706" y="2379687"/>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8" name="Oval 7"/>
          <p:cNvSpPr/>
          <p:nvPr/>
        </p:nvSpPr>
        <p:spPr>
          <a:xfrm>
            <a:off x="4754306" y="2532945"/>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9" name="Oval 8"/>
          <p:cNvSpPr/>
          <p:nvPr/>
        </p:nvSpPr>
        <p:spPr>
          <a:xfrm>
            <a:off x="6519041" y="5029200"/>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394133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Datasets, Reports and Dashboards</a:t>
            </a:r>
          </a:p>
        </p:txBody>
      </p:sp>
    </p:spTree>
    <p:extLst>
      <p:ext uri="{BB962C8B-B14F-4D97-AF65-F5344CB8AC3E}">
        <p14:creationId xmlns:p14="http://schemas.microsoft.com/office/powerpoint/2010/main" val="317274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Ø"/>
            </a:pPr>
            <a:r>
              <a:rPr lang="en-US" dirty="0"/>
              <a:t>Creating PBIX Projects with Power BI Desktop</a:t>
            </a:r>
          </a:p>
          <a:p>
            <a:r>
              <a:rPr lang="en-US" dirty="0"/>
              <a:t>Developer Opportunities in Power BI</a:t>
            </a:r>
          </a:p>
          <a:p>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309122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99268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dirty="0"/>
              <a:t>Introduction to Power BI</a:t>
            </a:r>
          </a:p>
          <a:p>
            <a:r>
              <a:rPr lang="en-US" dirty="0"/>
              <a:t>Creating PBIX Projects with Power BI Desktop</a:t>
            </a:r>
          </a:p>
          <a:p>
            <a:r>
              <a:rPr lang="en-US" dirty="0"/>
              <a:t>Developer Opportunities in Power BI</a:t>
            </a:r>
          </a:p>
          <a:p>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401697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429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2292192" y="4114332"/>
            <a:ext cx="609600" cy="2343150"/>
          </a:xfrm>
          <a:prstGeom prst="rect">
            <a:avLst/>
          </a:prstGeom>
        </p:spPr>
      </p:pic>
      <p:sp>
        <p:nvSpPr>
          <p:cNvPr id="5" name="Right Arrow 4"/>
          <p:cNvSpPr/>
          <p:nvPr/>
        </p:nvSpPr>
        <p:spPr>
          <a:xfrm>
            <a:off x="539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525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539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4149327" y="4478914"/>
            <a:ext cx="4499373" cy="947236"/>
          </a:xfrm>
          <a:prstGeom prst="rect">
            <a:avLst/>
          </a:prstGeom>
          <a:ln>
            <a:solidFill>
              <a:schemeClr val="tx1">
                <a:lumMod val="50000"/>
                <a:lumOff val="50000"/>
              </a:schemeClr>
            </a:solidFill>
          </a:ln>
        </p:spPr>
      </p:pic>
      <p:sp>
        <p:nvSpPr>
          <p:cNvPr id="11" name="Rounded Rectangle 10"/>
          <p:cNvSpPr/>
          <p:nvPr/>
        </p:nvSpPr>
        <p:spPr>
          <a:xfrm>
            <a:off x="5294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8602"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107372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Up and Running </a:t>
            </a:r>
            <a:br>
              <a:rPr lang="en-US" dirty="0"/>
            </a:br>
            <a:r>
              <a:rPr lang="en-US" dirty="0"/>
              <a:t>with Power BI Desktop</a:t>
            </a:r>
          </a:p>
        </p:txBody>
      </p:sp>
    </p:spTree>
    <p:extLst>
      <p:ext uri="{BB962C8B-B14F-4D97-AF65-F5344CB8AC3E}">
        <p14:creationId xmlns:p14="http://schemas.microsoft.com/office/powerpoint/2010/main" val="224709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Ø"/>
            </a:pPr>
            <a:r>
              <a:rPr lang="en-US" dirty="0"/>
              <a:t>Developer Opportunities in Power BI</a:t>
            </a:r>
          </a:p>
          <a:p>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2715530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Developing Custom Visuals</a:t>
            </a:r>
          </a:p>
          <a:p>
            <a:pPr marL="514350" indent="-514350">
              <a:buFont typeface="+mj-lt"/>
              <a:buAutoNum type="arabicPeriod"/>
            </a:pPr>
            <a:r>
              <a:rPr lang="en-US" dirty="0"/>
              <a:t>Programming the Power BI Service API</a:t>
            </a:r>
          </a:p>
          <a:p>
            <a:pPr marL="514350" indent="-514350">
              <a:buFont typeface="+mj-lt"/>
              <a:buAutoNum type="arabicPeriod"/>
            </a:pPr>
            <a:r>
              <a:rPr lang="en-US" dirty="0"/>
              <a:t>Embedding Reports in Custom Applications</a:t>
            </a:r>
          </a:p>
          <a:p>
            <a:pPr marL="514350" indent="-514350">
              <a:buFont typeface="+mj-lt"/>
              <a:buAutoNum type="arabicPeriod"/>
            </a:pPr>
            <a:r>
              <a:rPr lang="en-US" dirty="0"/>
              <a:t>Developing Solutions with Real-time dashboards</a:t>
            </a:r>
          </a:p>
          <a:p>
            <a:pPr marL="514350" indent="-514350">
              <a:buFont typeface="+mj-lt"/>
              <a:buAutoNum type="arabicPeriod"/>
            </a:pPr>
            <a:r>
              <a:rPr lang="en-US" dirty="0"/>
              <a:t>Developing Custom Solutions using R</a:t>
            </a:r>
          </a:p>
          <a:p>
            <a:pPr marL="514350" indent="-514350">
              <a:buFont typeface="+mj-lt"/>
              <a:buAutoNum type="arabicPeriod"/>
            </a:pPr>
            <a:r>
              <a:rPr lang="en-US" dirty="0"/>
              <a:t>Developing Custom Connectors using M</a:t>
            </a:r>
          </a:p>
        </p:txBody>
      </p:sp>
    </p:spTree>
    <p:extLst>
      <p:ext uri="{BB962C8B-B14F-4D97-AF65-F5344CB8AC3E}">
        <p14:creationId xmlns:p14="http://schemas.microsoft.com/office/powerpoint/2010/main" val="392894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lstStyle/>
          <a:p>
            <a:r>
              <a:rPr lang="en-US" dirty="0"/>
              <a:t>What is involved?</a:t>
            </a:r>
          </a:p>
          <a:p>
            <a:pPr lvl="1"/>
            <a:r>
              <a:rPr lang="en-US" dirty="0"/>
              <a:t>Learning to program in </a:t>
            </a:r>
            <a:r>
              <a:rPr lang="en-US" dirty="0" err="1"/>
              <a:t>TypeScript</a:t>
            </a:r>
            <a:r>
              <a:rPr lang="en-US" dirty="0"/>
              <a:t> instead of JavaScript</a:t>
            </a:r>
          </a:p>
          <a:p>
            <a:pPr lvl="1"/>
            <a:r>
              <a:rPr lang="en-US" dirty="0"/>
              <a:t>Learning to use graphics libraries such as D3.js</a:t>
            </a:r>
          </a:p>
          <a:p>
            <a:pPr lvl="1"/>
            <a:r>
              <a:rPr lang="en-US" dirty="0"/>
              <a:t>Getting up to speed on the cross-platform toolchain</a:t>
            </a:r>
          </a:p>
          <a:p>
            <a:pPr lvl="1"/>
            <a:r>
              <a:rPr lang="en-US" dirty="0"/>
              <a:t>Creating and debugging custom visuals using Node.js</a:t>
            </a:r>
          </a:p>
          <a:p>
            <a:pPr lvl="1"/>
            <a:r>
              <a:rPr lang="en-US" dirty="0"/>
              <a:t>Packaging custom visuals for distribution</a:t>
            </a:r>
          </a:p>
        </p:txBody>
      </p:sp>
    </p:spTree>
    <p:extLst>
      <p:ext uri="{BB962C8B-B14F-4D97-AF65-F5344CB8AC3E}">
        <p14:creationId xmlns:p14="http://schemas.microsoft.com/office/powerpoint/2010/main" val="158960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the Power BI Service API</a:t>
            </a:r>
          </a:p>
        </p:txBody>
      </p:sp>
      <p:sp>
        <p:nvSpPr>
          <p:cNvPr id="3" name="Content Placeholder 2"/>
          <p:cNvSpPr>
            <a:spLocks noGrp="1"/>
          </p:cNvSpPr>
          <p:nvPr>
            <p:ph idx="1"/>
          </p:nvPr>
        </p:nvSpPr>
        <p:spPr/>
        <p:txBody>
          <a:bodyPr/>
          <a:lstStyle/>
          <a:p>
            <a:r>
              <a:rPr lang="en-US" dirty="0"/>
              <a:t>Used to develop web and desktop applications</a:t>
            </a:r>
          </a:p>
          <a:p>
            <a:pPr lvl="1"/>
            <a:r>
              <a:rPr lang="en-US" dirty="0"/>
              <a:t>Requires registering app with Azure Active Directory </a:t>
            </a:r>
          </a:p>
          <a:p>
            <a:pPr lvl="1"/>
            <a:endParaRPr lang="en-US" dirty="0"/>
          </a:p>
          <a:p>
            <a:r>
              <a:rPr lang="en-US" dirty="0"/>
              <a:t>What can you do with the Power BI Service API?</a:t>
            </a:r>
          </a:p>
          <a:p>
            <a:pPr lvl="1"/>
            <a:r>
              <a:rPr lang="en-US" dirty="0"/>
              <a:t>Upload PBIX files and configure data sources</a:t>
            </a:r>
          </a:p>
          <a:p>
            <a:pPr lvl="1"/>
            <a:r>
              <a:rPr lang="en-US" dirty="0"/>
              <a:t>Create and manage app workspaces</a:t>
            </a:r>
          </a:p>
          <a:p>
            <a:pPr lvl="1"/>
            <a:r>
              <a:rPr lang="en-US" dirty="0"/>
              <a:t>Embed PBI reports and dashboard tiles into web apps</a:t>
            </a:r>
          </a:p>
          <a:p>
            <a:pPr lvl="1"/>
            <a:r>
              <a:rPr lang="en-US" dirty="0"/>
              <a:t>Create streaming dataset for real-time dashboards</a:t>
            </a:r>
          </a:p>
          <a:p>
            <a:pPr lvl="1"/>
            <a:endParaRPr lang="en-US" dirty="0"/>
          </a:p>
        </p:txBody>
      </p:sp>
    </p:spTree>
    <p:extLst>
      <p:ext uri="{BB962C8B-B14F-4D97-AF65-F5344CB8AC3E}">
        <p14:creationId xmlns:p14="http://schemas.microsoft.com/office/powerpoint/2010/main" val="3536205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Integrating R with Power BI</a:t>
            </a:r>
          </a:p>
        </p:txBody>
      </p:sp>
      <p:sp>
        <p:nvSpPr>
          <p:cNvPr id="3" name="Content Placeholder 2"/>
          <p:cNvSpPr>
            <a:spLocks noGrp="1"/>
          </p:cNvSpPr>
          <p:nvPr>
            <p:ph idx="1"/>
          </p:nvPr>
        </p:nvSpPr>
        <p:spPr/>
        <p:txBody>
          <a:bodyPr>
            <a:normAutofit/>
          </a:bodyPr>
          <a:lstStyle/>
          <a:p>
            <a:r>
              <a:rPr lang="en-US" dirty="0"/>
              <a:t>What is R?</a:t>
            </a:r>
          </a:p>
          <a:p>
            <a:pPr lvl="1"/>
            <a:r>
              <a:rPr lang="en-US" dirty="0"/>
              <a:t>Platform for statistics, data analysis and visualization</a:t>
            </a:r>
          </a:p>
          <a:p>
            <a:pPr lvl="1"/>
            <a:r>
              <a:rPr lang="en-US" dirty="0"/>
              <a:t>Programming language + Runtime layer + Libraries</a:t>
            </a:r>
          </a:p>
          <a:p>
            <a:pPr lvl="1"/>
            <a:r>
              <a:rPr lang="en-US" dirty="0"/>
              <a:t>Strong ability to generate statistics and visualizations</a:t>
            </a:r>
          </a:p>
          <a:p>
            <a:pPr lvl="1"/>
            <a:endParaRPr lang="en-US" dirty="0"/>
          </a:p>
          <a:p>
            <a:r>
              <a:rPr lang="en-US" dirty="0"/>
              <a:t>Where can you use R code in Power BI?</a:t>
            </a:r>
          </a:p>
          <a:p>
            <a:pPr lvl="1"/>
            <a:r>
              <a:rPr lang="en-US" dirty="0"/>
              <a:t>Inside a query to perform data extraction and cleanup</a:t>
            </a:r>
          </a:p>
          <a:p>
            <a:pPr lvl="1"/>
            <a:r>
              <a:rPr lang="en-US" dirty="0"/>
              <a:t>Inside an R visual to generate rich visualizations</a:t>
            </a:r>
          </a:p>
        </p:txBody>
      </p:sp>
    </p:spTree>
    <p:extLst>
      <p:ext uri="{BB962C8B-B14F-4D97-AF65-F5344CB8AC3E}">
        <p14:creationId xmlns:p14="http://schemas.microsoft.com/office/powerpoint/2010/main" val="13291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9F4-8649-4F74-A777-2EFB8D4C3FD8}"/>
              </a:ext>
            </a:extLst>
          </p:cNvPr>
          <p:cNvSpPr>
            <a:spLocks noGrp="1"/>
          </p:cNvSpPr>
          <p:nvPr>
            <p:ph type="title"/>
          </p:nvPr>
        </p:nvSpPr>
        <p:spPr/>
        <p:txBody>
          <a:bodyPr/>
          <a:lstStyle/>
          <a:p>
            <a:r>
              <a:rPr lang="en-US"/>
              <a:t>Developing Custom Data Connectors</a:t>
            </a:r>
            <a:endParaRPr lang="en-US" dirty="0"/>
          </a:p>
        </p:txBody>
      </p:sp>
      <p:sp>
        <p:nvSpPr>
          <p:cNvPr id="3" name="Content Placeholder 2">
            <a:extLst>
              <a:ext uri="{FF2B5EF4-FFF2-40B4-BE49-F238E27FC236}">
                <a16:creationId xmlns:a16="http://schemas.microsoft.com/office/drawing/2014/main" id="{198EBCDD-B3BC-4AA7-9301-1E8A2314E93C}"/>
              </a:ext>
            </a:extLst>
          </p:cNvPr>
          <p:cNvSpPr>
            <a:spLocks noGrp="1"/>
          </p:cNvSpPr>
          <p:nvPr>
            <p:ph idx="1"/>
          </p:nvPr>
        </p:nvSpPr>
        <p:spPr/>
        <p:txBody>
          <a:bodyPr>
            <a:normAutofit/>
          </a:bodyPr>
          <a:lstStyle/>
          <a:p>
            <a:r>
              <a:rPr lang="en-US" sz="2400" dirty="0"/>
              <a:t>Custom Connectors let you write reusable query logic</a:t>
            </a:r>
          </a:p>
          <a:p>
            <a:pPr lvl="1"/>
            <a:r>
              <a:rPr lang="en-US" sz="2000" dirty="0"/>
              <a:t>Custom connector is written using M programming language</a:t>
            </a:r>
          </a:p>
          <a:p>
            <a:pPr lvl="1"/>
            <a:r>
              <a:rPr lang="en-US" sz="2000" dirty="0"/>
              <a:t>Custom connector can be used across PBIX project files</a:t>
            </a:r>
          </a:p>
          <a:p>
            <a:endParaRPr lang="en-US" sz="2400" dirty="0"/>
          </a:p>
          <a:p>
            <a:r>
              <a:rPr lang="en-US" sz="2400" dirty="0"/>
              <a:t>Common motivation for developing a custom connector</a:t>
            </a:r>
          </a:p>
          <a:p>
            <a:pPr lvl="1"/>
            <a:r>
              <a:rPr lang="en-US" sz="2000" dirty="0"/>
              <a:t>Creating a friendly view of a REST API for business analyst</a:t>
            </a:r>
          </a:p>
          <a:p>
            <a:pPr lvl="1"/>
            <a:r>
              <a:rPr lang="en-US" sz="2000" dirty="0"/>
              <a:t>Providing branding on top of existing connector</a:t>
            </a:r>
          </a:p>
          <a:p>
            <a:pPr lvl="1"/>
            <a:r>
              <a:rPr lang="en-US" sz="2000" dirty="0"/>
              <a:t>Exposing a limited/filtered view over your data source</a:t>
            </a:r>
          </a:p>
          <a:p>
            <a:pPr lvl="1"/>
            <a:r>
              <a:rPr lang="en-US" sz="2000" dirty="0"/>
              <a:t>Control how mashup engine authenticates against datasource</a:t>
            </a:r>
          </a:p>
          <a:p>
            <a:pPr lvl="1"/>
            <a:r>
              <a:rPr lang="en-US" sz="2000" dirty="0"/>
              <a:t>Implementing OAuth v2 authentication flow for a SaaS offering</a:t>
            </a:r>
          </a:p>
        </p:txBody>
      </p:sp>
    </p:spTree>
    <p:extLst>
      <p:ext uri="{BB962C8B-B14F-4D97-AF65-F5344CB8AC3E}">
        <p14:creationId xmlns:p14="http://schemas.microsoft.com/office/powerpoint/2010/main" val="24013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Attendee Materials for the Workshop</a:t>
            </a:r>
          </a:p>
        </p:txBody>
      </p:sp>
      <p:sp>
        <p:nvSpPr>
          <p:cNvPr id="3" name="Content Placeholder 2"/>
          <p:cNvSpPr>
            <a:spLocks noGrp="1"/>
          </p:cNvSpPr>
          <p:nvPr>
            <p:ph idx="1"/>
          </p:nvPr>
        </p:nvSpPr>
        <p:spPr/>
        <p:txBody>
          <a:bodyPr/>
          <a:lstStyle/>
          <a:p>
            <a:r>
              <a:rPr lang="en-US" sz="2600" dirty="0"/>
              <a:t>Attendee files for this course maintained in GitHub</a:t>
            </a:r>
          </a:p>
          <a:p>
            <a:pPr lvl="1"/>
            <a:r>
              <a:rPr lang="en-US" dirty="0"/>
              <a:t>Students files updated on a monthly basis</a:t>
            </a:r>
          </a:p>
          <a:p>
            <a:pPr lvl="1"/>
            <a:r>
              <a:rPr lang="en-US" dirty="0"/>
              <a:t>Lab write-ups available in PDF and XPS formats</a:t>
            </a:r>
          </a:p>
          <a:p>
            <a:pPr lvl="1"/>
            <a:r>
              <a:rPr lang="en-US" sz="2000" dirty="0"/>
              <a:t>Go to </a:t>
            </a:r>
            <a:r>
              <a:rPr lang="en-US" sz="2000" dirty="0">
                <a:hlinkClick r:id="rId3"/>
              </a:rPr>
              <a:t>https://github.com/CriticalPathTraining/DevInADay</a:t>
            </a:r>
            <a:r>
              <a:rPr lang="en-US" sz="2000" dirty="0"/>
              <a:t> </a:t>
            </a:r>
          </a:p>
          <a:p>
            <a:pPr lvl="1"/>
            <a:endParaRPr lang="en-US" dirty="0"/>
          </a:p>
          <a:p>
            <a:pPr lvl="1"/>
            <a:endParaRPr lang="en-US" dirty="0"/>
          </a:p>
        </p:txBody>
      </p:sp>
      <p:pic>
        <p:nvPicPr>
          <p:cNvPr id="5" name="Picture 4">
            <a:extLst>
              <a:ext uri="{FF2B5EF4-FFF2-40B4-BE49-F238E27FC236}">
                <a16:creationId xmlns:a16="http://schemas.microsoft.com/office/drawing/2014/main" id="{A2A55EF4-9FA3-452B-AEB2-F1F0A42058C7}"/>
              </a:ext>
            </a:extLst>
          </p:cNvPr>
          <p:cNvPicPr>
            <a:picLocks noChangeAspect="1"/>
          </p:cNvPicPr>
          <p:nvPr/>
        </p:nvPicPr>
        <p:blipFill>
          <a:blip r:embed="rId4"/>
          <a:stretch>
            <a:fillRect/>
          </a:stretch>
        </p:blipFill>
        <p:spPr>
          <a:xfrm>
            <a:off x="1143000" y="3286328"/>
            <a:ext cx="6963141" cy="3352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497020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Ø"/>
            </a:pPr>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2964823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Power BI Dev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Your Office 365 Mailbox</a:t>
            </a:r>
          </a:p>
        </p:txBody>
      </p:sp>
      <p:sp>
        <p:nvSpPr>
          <p:cNvPr id="3" name="Content Placeholder 2"/>
          <p:cNvSpPr>
            <a:spLocks noGrp="1"/>
          </p:cNvSpPr>
          <p:nvPr>
            <p:ph idx="1"/>
          </p:nvPr>
        </p:nvSpPr>
        <p:spPr/>
        <p:txBody>
          <a:bodyPr/>
          <a:lstStyle/>
          <a:p>
            <a:r>
              <a:rPr lang="en-US" dirty="0"/>
              <a:t>Make sure you can access your Exchange Inbox</a:t>
            </a:r>
          </a:p>
          <a:p>
            <a:pPr lvl="1"/>
            <a:r>
              <a:rPr lang="en-US" dirty="0"/>
              <a:t>Accessible in browser using Outlook Web App (OWA)</a:t>
            </a:r>
          </a:p>
          <a:p>
            <a:pPr lvl="1"/>
            <a:r>
              <a:rPr lang="en-US" dirty="0"/>
              <a:t>View messages sent by Power BI service</a:t>
            </a:r>
          </a:p>
          <a:p>
            <a:pPr lvl="1"/>
            <a:r>
              <a:rPr lang="en-US" dirty="0"/>
              <a:t>View and interact with Office 365 groups</a:t>
            </a:r>
          </a:p>
        </p:txBody>
      </p:sp>
      <p:pic>
        <p:nvPicPr>
          <p:cNvPr id="5" name="Picture 4"/>
          <p:cNvPicPr>
            <a:picLocks noChangeAspect="1"/>
          </p:cNvPicPr>
          <p:nvPr/>
        </p:nvPicPr>
        <p:blipFill>
          <a:blip r:embed="rId3"/>
          <a:stretch>
            <a:fillRect/>
          </a:stretch>
        </p:blipFill>
        <p:spPr>
          <a:xfrm>
            <a:off x="1143000" y="3362365"/>
            <a:ext cx="2477814" cy="128583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1203434" y="4825095"/>
            <a:ext cx="6508531" cy="1863129"/>
          </a:xfrm>
          <a:prstGeom prst="rect">
            <a:avLst/>
          </a:prstGeom>
          <a:ln>
            <a:solidFill>
              <a:schemeClr val="tx1"/>
            </a:solidFill>
          </a:ln>
        </p:spPr>
      </p:pic>
    </p:spTree>
    <p:extLst>
      <p:ext uri="{BB962C8B-B14F-4D97-AF65-F5344CB8AC3E}">
        <p14:creationId xmlns:p14="http://schemas.microsoft.com/office/powerpoint/2010/main" val="52125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Uploading Data Files to OneDrive for Business</a:t>
            </a:r>
          </a:p>
        </p:txBody>
      </p:sp>
      <p:sp>
        <p:nvSpPr>
          <p:cNvPr id="3" name="Content Placeholder 2"/>
          <p:cNvSpPr>
            <a:spLocks noGrp="1"/>
          </p:cNvSpPr>
          <p:nvPr>
            <p:ph idx="1"/>
          </p:nvPr>
        </p:nvSpPr>
        <p:spPr/>
        <p:txBody>
          <a:bodyPr>
            <a:normAutofit/>
          </a:bodyPr>
          <a:lstStyle/>
          <a:p>
            <a:r>
              <a:rPr lang="en-US" sz="2000" dirty="0"/>
              <a:t>Preferred location for data files consumed by Power BI service</a:t>
            </a:r>
          </a:p>
          <a:p>
            <a:pPr lvl="1"/>
            <a:r>
              <a:rPr lang="en-US" sz="1600" dirty="0"/>
              <a:t>Excel workbooks</a:t>
            </a:r>
          </a:p>
          <a:p>
            <a:pPr lvl="1"/>
            <a:r>
              <a:rPr lang="en-US" sz="1600" dirty="0"/>
              <a:t>CSV files</a:t>
            </a:r>
          </a:p>
          <a:p>
            <a:pPr lvl="1"/>
            <a:r>
              <a:rPr lang="en-US" sz="1600" dirty="0"/>
              <a:t>PBIX files </a:t>
            </a:r>
            <a:r>
              <a:rPr lang="en-US" sz="1200" dirty="0">
                <a:solidFill>
                  <a:schemeClr val="tx1">
                    <a:lumMod val="65000"/>
                    <a:lumOff val="35000"/>
                  </a:schemeClr>
                </a:solidFill>
              </a:rPr>
              <a:t>created using Power BI Desktop</a:t>
            </a:r>
            <a:endParaRPr lang="en-US" sz="1600"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846451" y="4259316"/>
            <a:ext cx="7600239" cy="206528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846451" y="2972442"/>
            <a:ext cx="3429000" cy="1084551"/>
          </a:xfrm>
          <a:prstGeom prst="rect">
            <a:avLst/>
          </a:prstGeom>
          <a:ln>
            <a:solidFill>
              <a:schemeClr val="tx1"/>
            </a:solidFill>
          </a:ln>
        </p:spPr>
      </p:pic>
    </p:spTree>
    <p:extLst>
      <p:ext uri="{BB962C8B-B14F-4D97-AF65-F5344CB8AC3E}">
        <p14:creationId xmlns:p14="http://schemas.microsoft.com/office/powerpoint/2010/main" val="4255015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a Power BI Development Environment</a:t>
            </a:r>
          </a:p>
          <a:p>
            <a:pPr>
              <a:buFont typeface="Wingdings" panose="05000000000000000000" pitchFamily="2" charset="2"/>
              <a:buChar char="Ø"/>
            </a:pPr>
            <a:r>
              <a:rPr lang="en-US" dirty="0"/>
              <a:t>Distributing Content using App Workspaces</a:t>
            </a:r>
          </a:p>
        </p:txBody>
      </p:sp>
    </p:spTree>
    <p:extLst>
      <p:ext uri="{BB962C8B-B14F-4D97-AF65-F5344CB8AC3E}">
        <p14:creationId xmlns:p14="http://schemas.microsoft.com/office/powerpoint/2010/main" val="1242925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E3BA-A9D4-4D52-891A-B69EF9C105B9}"/>
              </a:ext>
            </a:extLst>
          </p:cNvPr>
          <p:cNvSpPr>
            <a:spLocks noGrp="1"/>
          </p:cNvSpPr>
          <p:nvPr>
            <p:ph type="title"/>
          </p:nvPr>
        </p:nvSpPr>
        <p:spPr/>
        <p:txBody>
          <a:bodyPr/>
          <a:lstStyle/>
          <a:p>
            <a:r>
              <a:rPr lang="en-US" dirty="0"/>
              <a:t>What Exactly is an App Workspace?</a:t>
            </a:r>
          </a:p>
        </p:txBody>
      </p:sp>
      <p:sp>
        <p:nvSpPr>
          <p:cNvPr id="3" name="Content Placeholder 2">
            <a:extLst>
              <a:ext uri="{FF2B5EF4-FFF2-40B4-BE49-F238E27FC236}">
                <a16:creationId xmlns:a16="http://schemas.microsoft.com/office/drawing/2014/main" id="{9C1C13F0-829E-4ABA-9FA7-6B8F714C9463}"/>
              </a:ext>
            </a:extLst>
          </p:cNvPr>
          <p:cNvSpPr>
            <a:spLocks noGrp="1"/>
          </p:cNvSpPr>
          <p:nvPr>
            <p:ph idx="1"/>
          </p:nvPr>
        </p:nvSpPr>
        <p:spPr/>
        <p:txBody>
          <a:bodyPr/>
          <a:lstStyle/>
          <a:p>
            <a:r>
              <a:rPr lang="en-US" dirty="0"/>
              <a:t>App Workspace is Power BI resource container</a:t>
            </a:r>
          </a:p>
          <a:p>
            <a:pPr lvl="1"/>
            <a:r>
              <a:rPr lang="en-US" dirty="0"/>
              <a:t>Provides storage for datasets, reports and dashboards</a:t>
            </a:r>
          </a:p>
          <a:p>
            <a:pPr lvl="1"/>
            <a:endParaRPr lang="en-US" dirty="0"/>
          </a:p>
          <a:p>
            <a:r>
              <a:rPr lang="en-US" dirty="0"/>
              <a:t>App Workspace created as Office 365 Group</a:t>
            </a:r>
          </a:p>
          <a:p>
            <a:pPr lvl="1"/>
            <a:r>
              <a:rPr lang="en-US" dirty="0"/>
              <a:t>Acts as both a security group and distribution list</a:t>
            </a:r>
          </a:p>
          <a:p>
            <a:pPr lvl="1"/>
            <a:r>
              <a:rPr lang="en-US" dirty="0"/>
              <a:t>Requires provisioning SharePoint team site</a:t>
            </a:r>
          </a:p>
          <a:p>
            <a:pPr lvl="1"/>
            <a:endParaRPr lang="en-US" dirty="0"/>
          </a:p>
          <a:p>
            <a:r>
              <a:rPr lang="en-US" dirty="0"/>
              <a:t>Light App Workspaces are on MSFT Roadmap</a:t>
            </a:r>
          </a:p>
          <a:p>
            <a:pPr lvl="1"/>
            <a:r>
              <a:rPr lang="en-US" dirty="0"/>
              <a:t>Lightweight workspaces should be here by end of 2018</a:t>
            </a:r>
          </a:p>
          <a:p>
            <a:pPr lvl="1"/>
            <a:r>
              <a:rPr lang="en-US" dirty="0"/>
              <a:t>Lightweight workspaces will not have SharePoint site</a:t>
            </a:r>
          </a:p>
        </p:txBody>
      </p:sp>
    </p:spTree>
    <p:extLst>
      <p:ext uri="{BB962C8B-B14F-4D97-AF65-F5344CB8AC3E}">
        <p14:creationId xmlns:p14="http://schemas.microsoft.com/office/powerpoint/2010/main" val="156375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Solution Deployment using App Workspaces</a:t>
            </a:r>
          </a:p>
        </p:txBody>
      </p:sp>
      <p:sp>
        <p:nvSpPr>
          <p:cNvPr id="3" name="Content Placeholder 2"/>
          <p:cNvSpPr>
            <a:spLocks noGrp="1"/>
          </p:cNvSpPr>
          <p:nvPr>
            <p:ph idx="1"/>
          </p:nvPr>
        </p:nvSpPr>
        <p:spPr/>
        <p:txBody>
          <a:bodyPr>
            <a:normAutofit/>
          </a:bodyPr>
          <a:lstStyle/>
          <a:p>
            <a:r>
              <a:rPr lang="en-US" sz="2400" dirty="0"/>
              <a:t>App workspaces used to deploy custom solutions</a:t>
            </a:r>
          </a:p>
          <a:p>
            <a:pPr lvl="1"/>
            <a:r>
              <a:rPr lang="en-US" sz="2000" dirty="0"/>
              <a:t>App workspaces required for team-based development</a:t>
            </a:r>
          </a:p>
          <a:p>
            <a:pPr lvl="1"/>
            <a:r>
              <a:rPr lang="en-US" sz="2000" dirty="0"/>
              <a:t>App workspace can be secured using private membership</a:t>
            </a:r>
          </a:p>
          <a:p>
            <a:pPr lvl="1"/>
            <a:r>
              <a:rPr lang="en-US" sz="2000" dirty="0"/>
              <a:t>App workspace used to publish apps for licensed users</a:t>
            </a:r>
          </a:p>
        </p:txBody>
      </p:sp>
      <p:pic>
        <p:nvPicPr>
          <p:cNvPr id="4" name="Picture 3"/>
          <p:cNvPicPr/>
          <p:nvPr/>
        </p:nvPicPr>
        <p:blipFill rotWithShape="1">
          <a:blip r:embed="rId2">
            <a:extLst>
              <a:ext uri="{28A0092B-C50C-407E-A947-70E740481C1C}">
                <a14:useLocalDpi xmlns:a14="http://schemas.microsoft.com/office/drawing/2010/main" val="0"/>
              </a:ext>
            </a:extLst>
          </a:blip>
          <a:srcRect t="39329"/>
          <a:stretch/>
        </p:blipFill>
        <p:spPr bwMode="auto">
          <a:xfrm>
            <a:off x="838200" y="3135745"/>
            <a:ext cx="3884763" cy="21336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3135745"/>
            <a:ext cx="2594548" cy="340994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09070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67FF-62F5-4472-A38F-529558C217D6}"/>
              </a:ext>
            </a:extLst>
          </p:cNvPr>
          <p:cNvSpPr>
            <a:spLocks noGrp="1"/>
          </p:cNvSpPr>
          <p:nvPr>
            <p:ph type="title"/>
          </p:nvPr>
        </p:nvSpPr>
        <p:spPr/>
        <p:txBody>
          <a:bodyPr/>
          <a:lstStyle/>
          <a:p>
            <a:r>
              <a:rPr lang="en-US" dirty="0"/>
              <a:t>Creating an App Workspace</a:t>
            </a:r>
          </a:p>
        </p:txBody>
      </p:sp>
      <p:pic>
        <p:nvPicPr>
          <p:cNvPr id="3" name="Picture 2">
            <a:extLst>
              <a:ext uri="{FF2B5EF4-FFF2-40B4-BE49-F238E27FC236}">
                <a16:creationId xmlns:a16="http://schemas.microsoft.com/office/drawing/2014/main" id="{60B17177-B504-4D0D-B5A9-937B7A0D006A}"/>
              </a:ext>
            </a:extLst>
          </p:cNvPr>
          <p:cNvPicPr>
            <a:picLocks noChangeAspect="1"/>
          </p:cNvPicPr>
          <p:nvPr/>
        </p:nvPicPr>
        <p:blipFill>
          <a:blip r:embed="rId2"/>
          <a:stretch>
            <a:fillRect/>
          </a:stretch>
        </p:blipFill>
        <p:spPr>
          <a:xfrm>
            <a:off x="228600" y="1447800"/>
            <a:ext cx="3747688" cy="4495801"/>
          </a:xfrm>
          <a:prstGeom prst="rect">
            <a:avLst/>
          </a:prstGeom>
          <a:ln>
            <a:solidFill>
              <a:schemeClr val="tx1"/>
            </a:solidFill>
          </a:ln>
        </p:spPr>
      </p:pic>
      <p:grpSp>
        <p:nvGrpSpPr>
          <p:cNvPr id="12" name="Group 11">
            <a:extLst>
              <a:ext uri="{FF2B5EF4-FFF2-40B4-BE49-F238E27FC236}">
                <a16:creationId xmlns:a16="http://schemas.microsoft.com/office/drawing/2014/main" id="{3C0FAF05-C24C-4AD9-9B06-F7411A6654D9}"/>
              </a:ext>
            </a:extLst>
          </p:cNvPr>
          <p:cNvGrpSpPr/>
          <p:nvPr/>
        </p:nvGrpSpPr>
        <p:grpSpPr>
          <a:xfrm>
            <a:off x="3749964" y="3124200"/>
            <a:ext cx="5140902" cy="762000"/>
            <a:chOff x="3749964" y="3505200"/>
            <a:chExt cx="5140902" cy="762000"/>
          </a:xfrm>
        </p:grpSpPr>
        <p:pic>
          <p:nvPicPr>
            <p:cNvPr id="4" name="Picture 3">
              <a:extLst>
                <a:ext uri="{FF2B5EF4-FFF2-40B4-BE49-F238E27FC236}">
                  <a16:creationId xmlns:a16="http://schemas.microsoft.com/office/drawing/2014/main" id="{FE636CFA-A03E-4BC2-A0CC-0ACAC8B5BB0D}"/>
                </a:ext>
              </a:extLst>
            </p:cNvPr>
            <p:cNvPicPr>
              <a:picLocks noChangeAspect="1"/>
            </p:cNvPicPr>
            <p:nvPr/>
          </p:nvPicPr>
          <p:blipFill rotWithShape="1">
            <a:blip r:embed="rId3"/>
            <a:srcRect t="9482" r="2049" b="10518"/>
            <a:stretch/>
          </p:blipFill>
          <p:spPr>
            <a:xfrm>
              <a:off x="4337916" y="3505200"/>
              <a:ext cx="4552950" cy="762000"/>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91A91618-7273-4BE6-AD2F-90258CD754D4}"/>
                </a:ext>
              </a:extLst>
            </p:cNvPr>
            <p:cNvCxnSpPr>
              <a:cxnSpLocks/>
            </p:cNvCxnSpPr>
            <p:nvPr/>
          </p:nvCxnSpPr>
          <p:spPr>
            <a:xfrm flipV="1">
              <a:off x="3749964" y="3953164"/>
              <a:ext cx="526472" cy="26785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DEA1579-0CB5-4010-A4FD-5B265E77FF0B}"/>
              </a:ext>
            </a:extLst>
          </p:cNvPr>
          <p:cNvGrpSpPr/>
          <p:nvPr/>
        </p:nvGrpSpPr>
        <p:grpSpPr>
          <a:xfrm>
            <a:off x="3754582" y="4114800"/>
            <a:ext cx="5136284" cy="723900"/>
            <a:chOff x="3754582" y="4495800"/>
            <a:chExt cx="5136284" cy="723900"/>
          </a:xfrm>
        </p:grpSpPr>
        <p:pic>
          <p:nvPicPr>
            <p:cNvPr id="5" name="Picture 4">
              <a:extLst>
                <a:ext uri="{FF2B5EF4-FFF2-40B4-BE49-F238E27FC236}">
                  <a16:creationId xmlns:a16="http://schemas.microsoft.com/office/drawing/2014/main" id="{74BFD577-EA45-47D2-84D6-5A53112B7954}"/>
                </a:ext>
              </a:extLst>
            </p:cNvPr>
            <p:cNvPicPr>
              <a:picLocks noChangeAspect="1"/>
            </p:cNvPicPr>
            <p:nvPr/>
          </p:nvPicPr>
          <p:blipFill>
            <a:blip r:embed="rId4"/>
            <a:stretch>
              <a:fillRect/>
            </a:stretch>
          </p:blipFill>
          <p:spPr>
            <a:xfrm>
              <a:off x="4337916" y="4495800"/>
              <a:ext cx="4552950" cy="723900"/>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DF0F32B9-8451-448C-84BD-4F7B60885807}"/>
                </a:ext>
              </a:extLst>
            </p:cNvPr>
            <p:cNvCxnSpPr>
              <a:cxnSpLocks/>
            </p:cNvCxnSpPr>
            <p:nvPr/>
          </p:nvCxnSpPr>
          <p:spPr>
            <a:xfrm>
              <a:off x="3754582" y="4585855"/>
              <a:ext cx="494145" cy="198581"/>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965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a Power BI Development Environment</a:t>
            </a:r>
          </a:p>
          <a:p>
            <a:pPr>
              <a:buFont typeface="Wingdings" panose="05000000000000000000" pitchFamily="2" charset="2"/>
              <a:buChar char="ü"/>
            </a:pPr>
            <a:r>
              <a:rPr lang="en-US" dirty="0"/>
              <a:t>Distributing Content using App Workspaces</a:t>
            </a:r>
          </a:p>
        </p:txBody>
      </p:sp>
    </p:spTree>
    <p:extLst>
      <p:ext uri="{BB962C8B-B14F-4D97-AF65-F5344CB8AC3E}">
        <p14:creationId xmlns:p14="http://schemas.microsoft.com/office/powerpoint/2010/main" val="383846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p:txBody>
      </p:sp>
    </p:spTree>
    <p:extLst>
      <p:ext uri="{BB962C8B-B14F-4D97-AF65-F5344CB8AC3E}">
        <p14:creationId xmlns:p14="http://schemas.microsoft.com/office/powerpoint/2010/main" val="69690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285231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C371-D017-4AB8-B6C3-6CC95BB8FCAA}"/>
              </a:ext>
            </a:extLst>
          </p:cNvPr>
          <p:cNvSpPr>
            <a:spLocks noGrp="1"/>
          </p:cNvSpPr>
          <p:nvPr>
            <p:ph type="title"/>
          </p:nvPr>
        </p:nvSpPr>
        <p:spPr/>
        <p:txBody>
          <a:bodyPr/>
          <a:lstStyle/>
          <a:p>
            <a:r>
              <a:rPr lang="en-US"/>
              <a:t>Power BI Licensing</a:t>
            </a:r>
            <a:endParaRPr lang="en-US" dirty="0"/>
          </a:p>
        </p:txBody>
      </p:sp>
      <p:sp>
        <p:nvSpPr>
          <p:cNvPr id="6" name="Content Placeholder 5">
            <a:extLst>
              <a:ext uri="{FF2B5EF4-FFF2-40B4-BE49-F238E27FC236}">
                <a16:creationId xmlns:a16="http://schemas.microsoft.com/office/drawing/2014/main" id="{3DFD2D11-4FF8-4145-9DBC-044EBA2642C5}"/>
              </a:ext>
            </a:extLst>
          </p:cNvPr>
          <p:cNvSpPr>
            <a:spLocks noGrp="1"/>
          </p:cNvSpPr>
          <p:nvPr>
            <p:ph idx="1"/>
          </p:nvPr>
        </p:nvSpPr>
        <p:spPr/>
        <p:txBody>
          <a:bodyPr>
            <a:normAutofit/>
          </a:bodyPr>
          <a:lstStyle/>
          <a:p>
            <a:r>
              <a:rPr lang="en-US" sz="2000" dirty="0"/>
              <a:t>User-based licensing</a:t>
            </a:r>
          </a:p>
          <a:p>
            <a:endParaRPr lang="en-US" sz="2000" dirty="0"/>
          </a:p>
          <a:p>
            <a:endParaRPr lang="en-US" sz="2000" dirty="0"/>
          </a:p>
          <a:p>
            <a:endParaRPr lang="en-US" sz="2000" dirty="0"/>
          </a:p>
          <a:p>
            <a:pPr lvl="1"/>
            <a:endParaRPr lang="en-US" sz="1600" dirty="0"/>
          </a:p>
          <a:p>
            <a:pPr lvl="1"/>
            <a:endParaRPr lang="en-US" sz="1600" dirty="0"/>
          </a:p>
          <a:p>
            <a:pPr lvl="1"/>
            <a:endParaRPr lang="en-US" sz="1600" dirty="0"/>
          </a:p>
          <a:p>
            <a:r>
              <a:rPr lang="en-US" sz="2000" dirty="0"/>
              <a:t>Capacity-based Licensing</a:t>
            </a:r>
          </a:p>
        </p:txBody>
      </p:sp>
      <p:pic>
        <p:nvPicPr>
          <p:cNvPr id="3" name="Picture 2">
            <a:extLst>
              <a:ext uri="{FF2B5EF4-FFF2-40B4-BE49-F238E27FC236}">
                <a16:creationId xmlns:a16="http://schemas.microsoft.com/office/drawing/2014/main" id="{7ED94769-6896-4812-A4C3-551E48476A7C}"/>
              </a:ext>
            </a:extLst>
          </p:cNvPr>
          <p:cNvPicPr>
            <a:picLocks noChangeAspect="1"/>
          </p:cNvPicPr>
          <p:nvPr/>
        </p:nvPicPr>
        <p:blipFill>
          <a:blip r:embed="rId3"/>
          <a:stretch>
            <a:fillRect/>
          </a:stretch>
        </p:blipFill>
        <p:spPr>
          <a:xfrm>
            <a:off x="2660725" y="1905000"/>
            <a:ext cx="1551918" cy="2057400"/>
          </a:xfrm>
          <a:prstGeom prst="rect">
            <a:avLst/>
          </a:prstGeom>
        </p:spPr>
      </p:pic>
      <p:pic>
        <p:nvPicPr>
          <p:cNvPr id="4" name="Picture 3">
            <a:extLst>
              <a:ext uri="{FF2B5EF4-FFF2-40B4-BE49-F238E27FC236}">
                <a16:creationId xmlns:a16="http://schemas.microsoft.com/office/drawing/2014/main" id="{231E54DC-75DB-47DC-89ED-66BE792718CD}"/>
              </a:ext>
            </a:extLst>
          </p:cNvPr>
          <p:cNvPicPr>
            <a:picLocks noChangeAspect="1"/>
          </p:cNvPicPr>
          <p:nvPr/>
        </p:nvPicPr>
        <p:blipFill>
          <a:blip r:embed="rId4"/>
          <a:stretch>
            <a:fillRect/>
          </a:stretch>
        </p:blipFill>
        <p:spPr>
          <a:xfrm>
            <a:off x="914400" y="1902691"/>
            <a:ext cx="1557554" cy="2057400"/>
          </a:xfrm>
          <a:prstGeom prst="rect">
            <a:avLst/>
          </a:prstGeom>
        </p:spPr>
      </p:pic>
      <p:pic>
        <p:nvPicPr>
          <p:cNvPr id="5" name="Picture 4">
            <a:extLst>
              <a:ext uri="{FF2B5EF4-FFF2-40B4-BE49-F238E27FC236}">
                <a16:creationId xmlns:a16="http://schemas.microsoft.com/office/drawing/2014/main" id="{2CAE44D0-64A7-473B-8D39-23219953F73E}"/>
              </a:ext>
            </a:extLst>
          </p:cNvPr>
          <p:cNvPicPr>
            <a:picLocks noChangeAspect="1"/>
          </p:cNvPicPr>
          <p:nvPr/>
        </p:nvPicPr>
        <p:blipFill>
          <a:blip r:embed="rId5"/>
          <a:stretch>
            <a:fillRect/>
          </a:stretch>
        </p:blipFill>
        <p:spPr>
          <a:xfrm>
            <a:off x="2641940" y="4455391"/>
            <a:ext cx="1570703" cy="2057400"/>
          </a:xfrm>
          <a:prstGeom prst="rect">
            <a:avLst/>
          </a:prstGeom>
        </p:spPr>
      </p:pic>
      <p:pic>
        <p:nvPicPr>
          <p:cNvPr id="9" name="Picture 8">
            <a:extLst>
              <a:ext uri="{FF2B5EF4-FFF2-40B4-BE49-F238E27FC236}">
                <a16:creationId xmlns:a16="http://schemas.microsoft.com/office/drawing/2014/main" id="{C686F2E4-C830-4BEA-9321-49762C30D7C9}"/>
              </a:ext>
            </a:extLst>
          </p:cNvPr>
          <p:cNvPicPr>
            <a:picLocks noChangeAspect="1"/>
          </p:cNvPicPr>
          <p:nvPr/>
        </p:nvPicPr>
        <p:blipFill>
          <a:blip r:embed="rId6"/>
          <a:stretch>
            <a:fillRect/>
          </a:stretch>
        </p:blipFill>
        <p:spPr>
          <a:xfrm>
            <a:off x="911568" y="4455391"/>
            <a:ext cx="1560386" cy="2059709"/>
          </a:xfrm>
          <a:prstGeom prst="rect">
            <a:avLst/>
          </a:prstGeom>
        </p:spPr>
      </p:pic>
      <p:pic>
        <p:nvPicPr>
          <p:cNvPr id="10" name="Picture 9">
            <a:extLst>
              <a:ext uri="{FF2B5EF4-FFF2-40B4-BE49-F238E27FC236}">
                <a16:creationId xmlns:a16="http://schemas.microsoft.com/office/drawing/2014/main" id="{7C25F095-4D40-40D9-8C7B-C3290BBFF402}"/>
              </a:ext>
            </a:extLst>
          </p:cNvPr>
          <p:cNvPicPr>
            <a:picLocks noChangeAspect="1"/>
          </p:cNvPicPr>
          <p:nvPr/>
        </p:nvPicPr>
        <p:blipFill>
          <a:blip r:embed="rId7"/>
          <a:stretch>
            <a:fillRect/>
          </a:stretch>
        </p:blipFill>
        <p:spPr>
          <a:xfrm>
            <a:off x="4343400" y="4455391"/>
            <a:ext cx="1562017" cy="2057400"/>
          </a:xfrm>
          <a:prstGeom prst="rect">
            <a:avLst/>
          </a:prstGeom>
        </p:spPr>
      </p:pic>
      <p:pic>
        <p:nvPicPr>
          <p:cNvPr id="11" name="Picture 10">
            <a:extLst>
              <a:ext uri="{FF2B5EF4-FFF2-40B4-BE49-F238E27FC236}">
                <a16:creationId xmlns:a16="http://schemas.microsoft.com/office/drawing/2014/main" id="{FDA3C22F-6504-4C32-BF7B-B3DE5B72CD8E}"/>
              </a:ext>
            </a:extLst>
          </p:cNvPr>
          <p:cNvPicPr>
            <a:picLocks noChangeAspect="1"/>
          </p:cNvPicPr>
          <p:nvPr/>
        </p:nvPicPr>
        <p:blipFill>
          <a:blip r:embed="rId8"/>
          <a:stretch>
            <a:fillRect/>
          </a:stretch>
        </p:blipFill>
        <p:spPr>
          <a:xfrm>
            <a:off x="6096000" y="4455391"/>
            <a:ext cx="1559714" cy="2057400"/>
          </a:xfrm>
          <a:prstGeom prst="rect">
            <a:avLst/>
          </a:prstGeom>
        </p:spPr>
      </p:pic>
      <p:pic>
        <p:nvPicPr>
          <p:cNvPr id="7" name="Picture 6">
            <a:extLst>
              <a:ext uri="{FF2B5EF4-FFF2-40B4-BE49-F238E27FC236}">
                <a16:creationId xmlns:a16="http://schemas.microsoft.com/office/drawing/2014/main" id="{B545D7FB-B281-4FAC-8471-A0A942E9B24A}"/>
              </a:ext>
            </a:extLst>
          </p:cNvPr>
          <p:cNvPicPr>
            <a:picLocks noChangeAspect="1"/>
          </p:cNvPicPr>
          <p:nvPr/>
        </p:nvPicPr>
        <p:blipFill>
          <a:blip r:embed="rId9"/>
          <a:stretch>
            <a:fillRect/>
          </a:stretch>
        </p:blipFill>
        <p:spPr>
          <a:xfrm>
            <a:off x="4401414" y="1902691"/>
            <a:ext cx="1539791" cy="2041236"/>
          </a:xfrm>
          <a:prstGeom prst="rect">
            <a:avLst/>
          </a:prstGeom>
          <a:ln w="3175">
            <a:solidFill>
              <a:schemeClr val="accent3">
                <a:lumMod val="60000"/>
                <a:lumOff val="40000"/>
              </a:schemeClr>
            </a:solidFill>
          </a:ln>
        </p:spPr>
      </p:pic>
      <p:grpSp>
        <p:nvGrpSpPr>
          <p:cNvPr id="13" name="Group 12">
            <a:extLst>
              <a:ext uri="{FF2B5EF4-FFF2-40B4-BE49-F238E27FC236}">
                <a16:creationId xmlns:a16="http://schemas.microsoft.com/office/drawing/2014/main" id="{FFA3B42E-B201-4118-A541-91EC57EB4ACE}"/>
              </a:ext>
            </a:extLst>
          </p:cNvPr>
          <p:cNvGrpSpPr/>
          <p:nvPr/>
        </p:nvGrpSpPr>
        <p:grpSpPr>
          <a:xfrm>
            <a:off x="4860513" y="3597687"/>
            <a:ext cx="490936" cy="164615"/>
            <a:chOff x="4860513" y="3597687"/>
            <a:chExt cx="490936" cy="164615"/>
          </a:xfrm>
        </p:grpSpPr>
        <p:sp>
          <p:nvSpPr>
            <p:cNvPr id="8" name="Rectangle: Rounded Corners 7">
              <a:extLst>
                <a:ext uri="{FF2B5EF4-FFF2-40B4-BE49-F238E27FC236}">
                  <a16:creationId xmlns:a16="http://schemas.microsoft.com/office/drawing/2014/main" id="{FA21166B-DB7B-40FD-BBF9-15993565D98C}"/>
                </a:ext>
              </a:extLst>
            </p:cNvPr>
            <p:cNvSpPr/>
            <p:nvPr/>
          </p:nvSpPr>
          <p:spPr>
            <a:xfrm>
              <a:off x="5204866" y="3604085"/>
              <a:ext cx="146583" cy="158217"/>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26D0704B-047E-4EA7-8D4A-BFD68A11450D}"/>
                </a:ext>
              </a:extLst>
            </p:cNvPr>
            <p:cNvSpPr/>
            <p:nvPr/>
          </p:nvSpPr>
          <p:spPr>
            <a:xfrm>
              <a:off x="4860513" y="3597687"/>
              <a:ext cx="304800" cy="15240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028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353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5" name="Picture 4"/>
          <p:cNvPicPr>
            <a:picLocks noChangeAspect="1"/>
          </p:cNvPicPr>
          <p:nvPr/>
        </p:nvPicPr>
        <p:blipFill rotWithShape="1">
          <a:blip r:embed="rId3"/>
          <a:srcRect t="9518" r="82796" b="39718"/>
          <a:stretch/>
        </p:blipFill>
        <p:spPr>
          <a:xfrm>
            <a:off x="381000" y="1447800"/>
            <a:ext cx="2438400" cy="4876799"/>
          </a:xfrm>
          <a:prstGeom prst="rect">
            <a:avLst/>
          </a:prstGeom>
          <a:ln w="28575">
            <a:solidFill>
              <a:schemeClr val="tx1"/>
            </a:solidFill>
          </a:ln>
        </p:spPr>
      </p:pic>
    </p:spTree>
    <p:extLst>
      <p:ext uri="{BB962C8B-B14F-4D97-AF65-F5344CB8AC3E}">
        <p14:creationId xmlns:p14="http://schemas.microsoft.com/office/powerpoint/2010/main" val="364117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query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11965668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 ds:uri="http://schemas.microsoft.com/office/2006/metadata/propertie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24677</TotalTime>
  <Words>5682</Words>
  <Application>Microsoft Office PowerPoint</Application>
  <PresentationFormat>On-screen Show (4:3)</PresentationFormat>
  <Paragraphs>372</Paragraphs>
  <Slides>39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Lucida Console</vt:lpstr>
      <vt:lpstr>Wingdings</vt:lpstr>
      <vt:lpstr>CPT_Wave15</vt:lpstr>
      <vt:lpstr>Developer Introduction to Power BI</vt:lpstr>
      <vt:lpstr>Agenda</vt:lpstr>
      <vt:lpstr>Attendee Materials for the Workshop</vt:lpstr>
      <vt:lpstr>What is Power BI?</vt:lpstr>
      <vt:lpstr>The Power BI Service</vt:lpstr>
      <vt:lpstr>Power BI Licensing</vt:lpstr>
      <vt:lpstr>Power BI Service Architecture</vt:lpstr>
      <vt:lpstr>Central Power BI Concepts</vt:lpstr>
      <vt:lpstr>Dashboards and Tiles</vt:lpstr>
      <vt:lpstr>Dashboards and Reports</vt:lpstr>
      <vt:lpstr>Reports and Pages</vt:lpstr>
      <vt:lpstr>Report Authoring</vt:lpstr>
      <vt:lpstr>Visuals (aka Visualizations)</vt:lpstr>
      <vt:lpstr>Editing Visual Properties</vt:lpstr>
      <vt:lpstr>Report and Datasets</vt:lpstr>
      <vt:lpstr>Creating Dashboards</vt:lpstr>
      <vt:lpstr>Getting started with Datasets, Reports and Dashboards</vt:lpstr>
      <vt:lpstr>Agenda</vt:lpstr>
      <vt:lpstr>Working with Power BI Desktop</vt:lpstr>
      <vt:lpstr>Working with Power BI Desktop</vt:lpstr>
      <vt:lpstr>Projects and PBIX Files</vt:lpstr>
      <vt:lpstr>Getting Around in Power BI Desktop</vt:lpstr>
      <vt:lpstr>Getting Up and Running  with Power BI Desktop</vt:lpstr>
      <vt:lpstr>Agenda</vt:lpstr>
      <vt:lpstr>Developer Opportunities in Power BI</vt:lpstr>
      <vt:lpstr>Developing Custom Visuals</vt:lpstr>
      <vt:lpstr>Developing with the Power BI Service API</vt:lpstr>
      <vt:lpstr>Integrating R with Power BI</vt:lpstr>
      <vt:lpstr>Developing Custom Data Connectors</vt:lpstr>
      <vt:lpstr>Agenda</vt:lpstr>
      <vt:lpstr>Creating a Power BI Dev Environment</vt:lpstr>
      <vt:lpstr>Office 365 admin center</vt:lpstr>
      <vt:lpstr>Accessing Your Office 365 Mailbox</vt:lpstr>
      <vt:lpstr>Uploading Data Files to OneDrive for Business</vt:lpstr>
      <vt:lpstr>Agenda</vt:lpstr>
      <vt:lpstr>What Exactly is an App Workspace?</vt:lpstr>
      <vt:lpstr>Solution Deployment using App Workspaces</vt:lpstr>
      <vt:lpstr>Creating an App Workspace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Roadmap</dc:title>
  <dc:creator>Ted Pattison</dc:creator>
  <cp:lastModifiedBy>Ted Pattison</cp:lastModifiedBy>
  <cp:revision>404</cp:revision>
  <dcterms:created xsi:type="dcterms:W3CDTF">2012-04-13T19:17:02Z</dcterms:created>
  <dcterms:modified xsi:type="dcterms:W3CDTF">2018-05-24T14:31:27Z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