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45"/>
  </p:notesMasterIdLst>
  <p:handoutMasterIdLst>
    <p:handoutMasterId r:id="rId46"/>
  </p:handoutMasterIdLst>
  <p:sldIdLst>
    <p:sldId id="279" r:id="rId6"/>
    <p:sldId id="281" r:id="rId7"/>
    <p:sldId id="348" r:id="rId8"/>
    <p:sldId id="349" r:id="rId9"/>
    <p:sldId id="315" r:id="rId10"/>
    <p:sldId id="345" r:id="rId11"/>
    <p:sldId id="344" r:id="rId12"/>
    <p:sldId id="352" r:id="rId13"/>
    <p:sldId id="346" r:id="rId14"/>
    <p:sldId id="320" r:id="rId15"/>
    <p:sldId id="321" r:id="rId16"/>
    <p:sldId id="328" r:id="rId17"/>
    <p:sldId id="329" r:id="rId18"/>
    <p:sldId id="322" r:id="rId19"/>
    <p:sldId id="323" r:id="rId20"/>
    <p:sldId id="324" r:id="rId21"/>
    <p:sldId id="325" r:id="rId22"/>
    <p:sldId id="326" r:id="rId23"/>
    <p:sldId id="327" r:id="rId24"/>
    <p:sldId id="354" r:id="rId25"/>
    <p:sldId id="330" r:id="rId26"/>
    <p:sldId id="331" r:id="rId27"/>
    <p:sldId id="336" r:id="rId28"/>
    <p:sldId id="332" r:id="rId29"/>
    <p:sldId id="333" r:id="rId30"/>
    <p:sldId id="334" r:id="rId31"/>
    <p:sldId id="335" r:id="rId32"/>
    <p:sldId id="356" r:id="rId33"/>
    <p:sldId id="290" r:id="rId34"/>
    <p:sldId id="362" r:id="rId35"/>
    <p:sldId id="355" r:id="rId36"/>
    <p:sldId id="357" r:id="rId37"/>
    <p:sldId id="317" r:id="rId38"/>
    <p:sldId id="358" r:id="rId39"/>
    <p:sldId id="360" r:id="rId40"/>
    <p:sldId id="359" r:id="rId41"/>
    <p:sldId id="318" r:id="rId42"/>
    <p:sldId id="361" r:id="rId43"/>
    <p:sldId id="363" r:id="rId4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1E64"/>
    <a:srgbClr val="FF0000"/>
    <a:srgbClr val="FFFFCC"/>
    <a:srgbClr val="74001E"/>
    <a:srgbClr val="9F002D"/>
    <a:srgbClr val="4C2710"/>
    <a:srgbClr val="87451D"/>
    <a:srgbClr val="1F100B"/>
    <a:srgbClr val="002100"/>
    <a:srgbClr val="2E3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21003" autoAdjust="0"/>
    <p:restoredTop sz="86460" autoAdjust="0"/>
  </p:normalViewPr>
  <p:slideViewPr>
    <p:cSldViewPr>
      <p:cViewPr varScale="1">
        <p:scale>
          <a:sx n="71" d="100"/>
          <a:sy n="71" d="100"/>
        </p:scale>
        <p:origin x="231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-7378"/>
    </p:cViewPr>
  </p:sorterViewPr>
  <p:notesViewPr>
    <p:cSldViewPr>
      <p:cViewPr varScale="1">
        <p:scale>
          <a:sx n="63" d="100"/>
          <a:sy n="63" d="100"/>
        </p:scale>
        <p:origin x="3120" y="5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0x - Lecture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/>
              <a:t>v1.0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dirty="0"/>
              <a:t>© 2017 Critical Path Training, LLC -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/>
              <a:t>0x-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2914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45164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7341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257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7296"/>
            <a:ext cx="9144000" cy="471830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28600" y="457200"/>
            <a:ext cx="8763000" cy="1066800"/>
          </a:xfrm>
        </p:spPr>
        <p:txBody>
          <a:bodyPr anchor="ctr" anchorCtr="0"/>
          <a:lstStyle>
            <a:lvl1pPr algn="l">
              <a:defRPr sz="2800" baseline="0">
                <a:solidFill>
                  <a:srgbClr val="1F100B"/>
                </a:solidFill>
              </a:defRPr>
            </a:lvl1pPr>
          </a:lstStyle>
          <a:p>
            <a:r>
              <a:rPr lang="en-US" dirty="0"/>
              <a:t>Slide Deck 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19050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223484"/>
            <a:ext cx="1752600" cy="125351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4008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524000"/>
            <a:ext cx="8763000" cy="3048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None/>
              <a:defRPr lang="en-US" sz="1800" b="0" i="1" kern="1200" baseline="0" dirty="0" smtClean="0">
                <a:solidFill>
                  <a:srgbClr val="4C271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Module Subtitle (optional)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76200"/>
            <a:ext cx="8610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 marL="347663" indent="-347663">
              <a:spcBef>
                <a:spcPts val="600"/>
              </a:spcBef>
              <a:spcAft>
                <a:spcPts val="200"/>
              </a:spcAft>
              <a:buFont typeface="Arial" pitchFamily="34" charset="0"/>
              <a:buChar char="•"/>
              <a:defRPr>
                <a:latin typeface="+mn-lt"/>
              </a:defRPr>
            </a:lvl1pPr>
            <a:lvl2pPr>
              <a:spcBef>
                <a:spcPts val="300"/>
              </a:spcBef>
              <a:spcAft>
                <a:spcPts val="300"/>
              </a:spcAft>
              <a:defRPr>
                <a:latin typeface="+mn-lt"/>
              </a:defRPr>
            </a:lvl2pPr>
            <a:lvl3pPr marL="1022350" indent="-342900">
              <a:buFont typeface="Arial" pitchFamily="34" charset="0"/>
              <a:buChar char="•"/>
              <a:defRPr b="0">
                <a:latin typeface="+mn-lt"/>
              </a:defRPr>
            </a:lvl3pPr>
            <a:lvl4pPr marL="968375" indent="-285750">
              <a:buFont typeface="Arial" pitchFamily="34" charset="0"/>
              <a:buChar char="•"/>
              <a:defRPr/>
            </a:lvl4pPr>
            <a:lvl5pPr marL="965200" indent="-28575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Layou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0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 bwMode="invGray">
          <a:xfrm>
            <a:off x="7162800" y="457200"/>
            <a:ext cx="2133600" cy="685800"/>
            <a:chOff x="7162800" y="1600200"/>
            <a:chExt cx="2133600" cy="685800"/>
          </a:xfrm>
        </p:grpSpPr>
        <p:sp>
          <p:nvSpPr>
            <p:cNvPr id="8" name="Rounded Rectangle 7"/>
            <p:cNvSpPr/>
            <p:nvPr userDrawn="1"/>
          </p:nvSpPr>
          <p:spPr bwMode="invGray">
            <a:xfrm>
              <a:off x="7162800" y="1600200"/>
              <a:ext cx="21336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 userDrawn="1"/>
          </p:nvSpPr>
          <p:spPr bwMode="invGray">
            <a:xfrm>
              <a:off x="7467600" y="16764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sz="32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DEMO</a:t>
              </a:r>
            </a:p>
          </p:txBody>
        </p:sp>
      </p:grpSp>
      <p:sp>
        <p:nvSpPr>
          <p:cNvPr id="10" name="Rounded Rectangle 9"/>
          <p:cNvSpPr/>
          <p:nvPr userDrawn="1"/>
        </p:nvSpPr>
        <p:spPr bwMode="invGray">
          <a:xfrm>
            <a:off x="-152400" y="4495800"/>
            <a:ext cx="6781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invGray">
          <a:xfrm>
            <a:off x="152400" y="4572000"/>
            <a:ext cx="6324600" cy="990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23898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25777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1401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9" r:id="rId5"/>
    <p:sldLayoutId id="2147483662" r:id="rId6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2235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ortal.azure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app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Developing with the Power BI Service API</a:t>
            </a:r>
            <a:endParaRPr lang="en-US" sz="2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2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1441-43DB-4449-BC50-C61DE93A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Azure Portal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8DB27-6CAA-4ADB-899A-8FB84DFBA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Azure portal allows to create application</a:t>
            </a:r>
          </a:p>
          <a:p>
            <a:pPr lvl="1"/>
            <a:r>
              <a:rPr lang="en-US" sz="1800" dirty="0"/>
              <a:t>Azure Portal accessible at </a:t>
            </a:r>
            <a:r>
              <a:rPr lang="en-US" sz="1800" dirty="0">
                <a:hlinkClick r:id="rId2"/>
              </a:rPr>
              <a:t>https://portal.azure.com</a:t>
            </a:r>
            <a:endParaRPr lang="en-US" sz="1800" dirty="0"/>
          </a:p>
          <a:p>
            <a:pPr lvl="1"/>
            <a:r>
              <a:rPr lang="en-US" sz="1800" dirty="0"/>
              <a:t>Azure subscription required to create resources (e.g. Web Apps, VMs)</a:t>
            </a:r>
          </a:p>
          <a:p>
            <a:pPr lvl="1"/>
            <a:r>
              <a:rPr lang="en-US" sz="1800" dirty="0"/>
              <a:t>No Azure subscription required to manage users, groups and applications</a:t>
            </a:r>
          </a:p>
          <a:p>
            <a:pPr lvl="1"/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2FE245-1C9F-4EC8-AAF1-0890CB5D4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048000"/>
            <a:ext cx="7275460" cy="31242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01368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1441-43DB-4449-BC50-C61DE93A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Active Directory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0812D8-E823-438A-A77F-37717147D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Azure portal access to Access Azure Active Directory</a:t>
            </a:r>
          </a:p>
          <a:p>
            <a:pPr lvl="1"/>
            <a:r>
              <a:rPr lang="en-US" sz="2000" dirty="0"/>
              <a:t>Provides ability to configure users, groups and application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F1E7A3F-4D0A-43CA-AB03-EE6AA0B0DB8A}"/>
              </a:ext>
            </a:extLst>
          </p:cNvPr>
          <p:cNvGrpSpPr/>
          <p:nvPr/>
        </p:nvGrpSpPr>
        <p:grpSpPr>
          <a:xfrm>
            <a:off x="762000" y="2438400"/>
            <a:ext cx="3810000" cy="4098798"/>
            <a:chOff x="2305050" y="1676400"/>
            <a:chExt cx="4552950" cy="489806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7BE51E1-33C1-4DF5-9E34-F48DBF1B9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95600" y="1676400"/>
              <a:ext cx="3962400" cy="489806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AD31C3C7-DFE0-4D0C-8274-8BF9EF6B6FA2}"/>
                </a:ext>
              </a:extLst>
            </p:cNvPr>
            <p:cNvSpPr/>
            <p:nvPr/>
          </p:nvSpPr>
          <p:spPr>
            <a:xfrm>
              <a:off x="2305050" y="5900738"/>
              <a:ext cx="685800" cy="304800"/>
            </a:xfrm>
            <a:prstGeom prst="rightArrow">
              <a:avLst>
                <a:gd name="adj1" fmla="val 50000"/>
                <a:gd name="adj2" fmla="val 82813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8460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237D8-2C0F-41A6-8B63-61CA918A1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Users and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BBE07-5D49-47C4-820F-30342C8CE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manage users and assign licenses</a:t>
            </a:r>
          </a:p>
          <a:p>
            <a:r>
              <a:rPr lang="en-US" dirty="0"/>
              <a:t>You can create groups and populate members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4A5899-1BE0-46D9-A96C-38CBBEB94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667000"/>
            <a:ext cx="5867400" cy="335943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18610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55C42-60C0-4DA5-B6FB-D591C3D96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Administrator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52C9EB-B062-4EAE-A042-8A10B062F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Azure AD provides role of Power BI Service administrator</a:t>
            </a:r>
          </a:p>
          <a:p>
            <a:pPr lvl="1"/>
            <a:r>
              <a:rPr lang="en-US" sz="2000" dirty="0"/>
              <a:t>Provides user with tenant-level administrative permissions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57DF32-69AD-4107-AABC-DBB5D3AB5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514600"/>
            <a:ext cx="2735943" cy="39624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18785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1441-43DB-4449-BC50-C61DE93A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AD Applications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ABBEA-370C-4EE7-A6F2-04E4FD533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Creating applications required for AAU authentication</a:t>
            </a:r>
          </a:p>
          <a:p>
            <a:pPr lvl="1"/>
            <a:r>
              <a:rPr lang="en-US" sz="2000" dirty="0"/>
              <a:t>Applications are as Native application or Web Applications</a:t>
            </a:r>
          </a:p>
          <a:p>
            <a:pPr lvl="1"/>
            <a:r>
              <a:rPr lang="en-US" sz="2000" dirty="0"/>
              <a:t>Application identified using GUID known as </a:t>
            </a:r>
            <a:r>
              <a:rPr lang="en-US" sz="2000" b="1" dirty="0"/>
              <a:t>application ID</a:t>
            </a:r>
          </a:p>
          <a:p>
            <a:pPr lvl="1"/>
            <a:r>
              <a:rPr lang="en-US" sz="2000" dirty="0"/>
              <a:t>Application ID often referred to as </a:t>
            </a:r>
            <a:r>
              <a:rPr lang="en-US" sz="2000" b="1" dirty="0"/>
              <a:t>client ID</a:t>
            </a:r>
            <a:r>
              <a:rPr lang="en-US" sz="2000" dirty="0"/>
              <a:t> or </a:t>
            </a:r>
            <a:r>
              <a:rPr lang="en-US" sz="2000" b="1" dirty="0"/>
              <a:t>app ID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9AA1CB-7819-4B9C-BF0E-86618F372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3276600"/>
            <a:ext cx="7086600" cy="230440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68651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1441-43DB-4449-BC50-C61DE93A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Native Application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4C6B9-22AF-4141-A1FB-1EBDFEBDC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Power BI supports Native applications</a:t>
            </a:r>
          </a:p>
          <a:p>
            <a:pPr lvl="1"/>
            <a:r>
              <a:rPr lang="en-US" sz="2000" dirty="0"/>
              <a:t>Can be used for desktop applications and Console applications</a:t>
            </a:r>
          </a:p>
          <a:p>
            <a:pPr lvl="1"/>
            <a:r>
              <a:rPr lang="en-US" sz="2000" dirty="0"/>
              <a:t>Used for third party embedding (known as </a:t>
            </a:r>
            <a:r>
              <a:rPr lang="en-US" sz="2000" b="1" dirty="0"/>
              <a:t>App Owns Data</a:t>
            </a:r>
            <a:r>
              <a:rPr lang="en-US" sz="2000" dirty="0"/>
              <a:t> model)</a:t>
            </a:r>
          </a:p>
          <a:p>
            <a:pPr lvl="1"/>
            <a:r>
              <a:rPr lang="en-US" sz="2000" dirty="0"/>
              <a:t>Application type should be configured as </a:t>
            </a:r>
            <a:r>
              <a:rPr lang="en-US" sz="2000" b="1" dirty="0"/>
              <a:t>Native</a:t>
            </a:r>
          </a:p>
          <a:p>
            <a:pPr lvl="1"/>
            <a:r>
              <a:rPr lang="en-US" sz="2000" dirty="0"/>
              <a:t>Requires Redirect URI with unique string - not an actual URL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84466B-BD37-46C4-9832-0DA9DB4CF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505200"/>
            <a:ext cx="3352800" cy="314373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44135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1441-43DB-4449-BC50-C61DE93A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the Application ID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89728-3A82-437C-9422-6CB5E9AA0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new application created with Application ID</a:t>
            </a:r>
          </a:p>
          <a:p>
            <a:pPr lvl="1"/>
            <a:r>
              <a:rPr lang="en-US" dirty="0"/>
              <a:t>You cannot supply your own GUID for application ID</a:t>
            </a:r>
          </a:p>
          <a:p>
            <a:pPr lvl="1"/>
            <a:r>
              <a:rPr lang="en-US" dirty="0"/>
              <a:t>Azure AD will always create this GUID</a:t>
            </a:r>
          </a:p>
          <a:p>
            <a:pPr lvl="1"/>
            <a:r>
              <a:rPr lang="en-US" dirty="0"/>
              <a:t>You can copy the application IS from the azure portal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FCF4A9-19E9-4C77-B1E0-201F4C907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429000"/>
            <a:ext cx="7391400" cy="269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371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1441-43DB-4449-BC50-C61DE93A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Application Settings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9A5E31-6A7D-4474-B015-2AA818BF1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Properties</a:t>
            </a:r>
          </a:p>
          <a:p>
            <a:r>
              <a:rPr lang="en-US" sz="2000" dirty="0"/>
              <a:t>Redirect URLs</a:t>
            </a:r>
          </a:p>
          <a:p>
            <a:r>
              <a:rPr lang="en-US" sz="2000" dirty="0"/>
              <a:t>Owners</a:t>
            </a:r>
          </a:p>
          <a:p>
            <a:r>
              <a:rPr lang="en-US" sz="2000" dirty="0"/>
              <a:t>Required Permissions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1A14C55-C84E-4E57-A62F-097F5CCD2491}"/>
              </a:ext>
            </a:extLst>
          </p:cNvPr>
          <p:cNvGrpSpPr/>
          <p:nvPr/>
        </p:nvGrpSpPr>
        <p:grpSpPr>
          <a:xfrm>
            <a:off x="685800" y="3179322"/>
            <a:ext cx="6781800" cy="3465318"/>
            <a:chOff x="340360" y="1524000"/>
            <a:chExt cx="8079740" cy="412853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5A46D86-754F-4FC1-A996-80C939C6B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300" y="1524000"/>
              <a:ext cx="7924800" cy="4128531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AAAD52D4-05AD-4591-9A25-A2D13838B67D}"/>
                </a:ext>
              </a:extLst>
            </p:cNvPr>
            <p:cNvSpPr/>
            <p:nvPr/>
          </p:nvSpPr>
          <p:spPr>
            <a:xfrm>
              <a:off x="340360" y="2113280"/>
              <a:ext cx="381000" cy="228600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3907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1441-43DB-4449-BC50-C61DE93A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Required Permissions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DEFAB-9C76-4C6D-B11D-92F6BAA60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Application configured with permissions</a:t>
            </a:r>
          </a:p>
          <a:p>
            <a:pPr lvl="1"/>
            <a:r>
              <a:rPr lang="en-US" sz="2000" dirty="0"/>
              <a:t>Default permissions allows user authentication – but that's it</a:t>
            </a:r>
          </a:p>
          <a:p>
            <a:pPr lvl="1"/>
            <a:r>
              <a:rPr lang="en-US" sz="2000" dirty="0"/>
              <a:t>To use APIs, you must assign permissions to the application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218494-2520-4C83-9330-00B2B7ECF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819400"/>
            <a:ext cx="6858000" cy="268676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92206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1441-43DB-4449-BC50-C61DE93A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49C01-5E24-4251-ADEB-21CBCDC62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There are lots of APIs to choose from</a:t>
            </a:r>
          </a:p>
          <a:p>
            <a:pPr lvl="1"/>
            <a:r>
              <a:rPr lang="en-US" sz="2000" dirty="0"/>
              <a:t>Office 365 Exchange Online</a:t>
            </a:r>
          </a:p>
          <a:p>
            <a:pPr lvl="1"/>
            <a:r>
              <a:rPr lang="en-US" sz="2000" dirty="0"/>
              <a:t>Microsoft Graph</a:t>
            </a:r>
          </a:p>
          <a:p>
            <a:pPr lvl="1"/>
            <a:r>
              <a:rPr lang="en-US" sz="2000" dirty="0"/>
              <a:t>Office 365 SharePoint Online</a:t>
            </a:r>
          </a:p>
          <a:p>
            <a:pPr lvl="1"/>
            <a:r>
              <a:rPr lang="en-US" sz="2000" dirty="0"/>
              <a:t>Power BI Service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D00920-FA3D-4755-98DD-B60053132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595312"/>
            <a:ext cx="4430369" cy="303916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86074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Power BI Service API Overview</a:t>
            </a:r>
          </a:p>
          <a:p>
            <a:r>
              <a:rPr lang="en-US" altLang="en-US" dirty="0"/>
              <a:t>Authentication with Azure Active Directory</a:t>
            </a:r>
          </a:p>
          <a:p>
            <a:r>
              <a:rPr lang="en-US" altLang="en-US" dirty="0"/>
              <a:t>Developing with the Power BI SDK</a:t>
            </a:r>
          </a:p>
          <a:p>
            <a:r>
              <a:rPr lang="en-US" altLang="en-US" dirty="0"/>
              <a:t>Creating and Managing Workspaces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1363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300" dirty="0"/>
              <a:t>Delegated Permissions vs Application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Permissions categorized into two basic types</a:t>
            </a:r>
          </a:p>
          <a:p>
            <a:pPr lvl="1"/>
            <a:r>
              <a:rPr lang="en-US" sz="1800" b="1" dirty="0"/>
              <a:t>Delegated permissions</a:t>
            </a:r>
            <a:r>
              <a:rPr lang="en-US" sz="1800" dirty="0"/>
              <a:t> are (app + user) permissions</a:t>
            </a:r>
          </a:p>
          <a:p>
            <a:pPr lvl="1"/>
            <a:r>
              <a:rPr lang="en-US" sz="1800" b="1" dirty="0"/>
              <a:t>Application permissions</a:t>
            </a:r>
            <a:r>
              <a:rPr lang="en-US" sz="1800" dirty="0"/>
              <a:t> are app-only permissions </a:t>
            </a:r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(far more powerful)</a:t>
            </a:r>
          </a:p>
          <a:p>
            <a:pPr lvl="1"/>
            <a:r>
              <a:rPr lang="en-US" sz="1800" dirty="0"/>
              <a:t>Not all application types and APIs support application permissions</a:t>
            </a:r>
          </a:p>
          <a:p>
            <a:pPr lvl="1"/>
            <a:r>
              <a:rPr lang="en-US" sz="1800" dirty="0"/>
              <a:t>Power BI Service API does not yet support application permissions</a:t>
            </a:r>
          </a:p>
          <a:p>
            <a:r>
              <a:rPr lang="en-US" sz="2000" dirty="0"/>
              <a:t>Example permissions for Office 365 SharePoint Online</a:t>
            </a:r>
          </a:p>
          <a:p>
            <a:pPr lvl="1"/>
            <a:r>
              <a:rPr lang="en-US" sz="1600" dirty="0"/>
              <a:t>Note that some delegated permissions requires administrative permissions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FF17439-6CA8-4414-ADD3-247CDD6DF25A}"/>
              </a:ext>
            </a:extLst>
          </p:cNvPr>
          <p:cNvGrpSpPr/>
          <p:nvPr/>
        </p:nvGrpSpPr>
        <p:grpSpPr>
          <a:xfrm>
            <a:off x="1219200" y="4096051"/>
            <a:ext cx="6038850" cy="2497789"/>
            <a:chOff x="152400" y="2872740"/>
            <a:chExt cx="8422958" cy="368046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45EEA3E-F635-435A-AB35-8D54BC00E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81538" y="2872740"/>
              <a:ext cx="3893820" cy="2653665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B80E9FE-81FD-4A3F-BFEC-417E6063E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400" y="2872740"/>
              <a:ext cx="4300538" cy="3680460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390438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8D02AA-F10F-4627-AEC9-DBD9DBE09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Service API Permissions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066DD-D391-4C90-BEA4-75B3AD0D7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38300"/>
            <a:ext cx="4191000" cy="4191000"/>
          </a:xfrm>
        </p:spPr>
        <p:txBody>
          <a:bodyPr>
            <a:normAutofit/>
          </a:bodyPr>
          <a:lstStyle/>
          <a:p>
            <a:r>
              <a:rPr lang="en-US" sz="1800" dirty="0"/>
              <a:t>View all </a:t>
            </a:r>
            <a:r>
              <a:rPr lang="en-US" sz="1800" dirty="0" err="1"/>
              <a:t>datapools</a:t>
            </a:r>
            <a:endParaRPr lang="en-US" sz="1800" dirty="0"/>
          </a:p>
          <a:p>
            <a:r>
              <a:rPr lang="en-US" sz="1800" dirty="0"/>
              <a:t>Read and write all </a:t>
            </a:r>
            <a:r>
              <a:rPr lang="en-US" sz="1800" dirty="0" err="1"/>
              <a:t>datapools</a:t>
            </a:r>
            <a:endParaRPr lang="en-US" sz="1800" dirty="0"/>
          </a:p>
          <a:p>
            <a:r>
              <a:rPr lang="en-US" sz="1800" dirty="0"/>
              <a:t>Read and Write all Reports</a:t>
            </a:r>
          </a:p>
          <a:p>
            <a:r>
              <a:rPr lang="en-US" sz="1800" dirty="0"/>
              <a:t>View users Groups</a:t>
            </a:r>
          </a:p>
          <a:p>
            <a:r>
              <a:rPr lang="en-US" sz="1800" dirty="0"/>
              <a:t>View all Groups</a:t>
            </a:r>
          </a:p>
          <a:p>
            <a:r>
              <a:rPr lang="en-US" sz="1800" dirty="0"/>
              <a:t>View all Reports (preview)</a:t>
            </a:r>
          </a:p>
          <a:p>
            <a:r>
              <a:rPr lang="en-US" sz="1800" dirty="0"/>
              <a:t>Create content (preview)</a:t>
            </a:r>
          </a:p>
          <a:p>
            <a:r>
              <a:rPr lang="en-US" sz="1800" dirty="0"/>
              <a:t>View content properties (preview)</a:t>
            </a:r>
          </a:p>
          <a:p>
            <a:r>
              <a:rPr lang="en-US" sz="1800" dirty="0"/>
              <a:t>Read and Write all Datasets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BB09ED9-ACFE-41B2-B2F1-53BAC304B7D4}"/>
              </a:ext>
            </a:extLst>
          </p:cNvPr>
          <p:cNvSpPr txBox="1">
            <a:spLocks/>
          </p:cNvSpPr>
          <p:nvPr/>
        </p:nvSpPr>
        <p:spPr>
          <a:xfrm>
            <a:off x="4191000" y="1638300"/>
            <a:ext cx="4800600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7663" indent="-347663" algn="l" defTabSz="914400" rtl="0" eaLnBrk="1" latinLnBrk="0" hangingPunct="1"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682625" indent="-334963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6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102235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8375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kern="1200">
                <a:solidFill>
                  <a:schemeClr val="accent1">
                    <a:lumMod val="75000"/>
                  </a:schemeClr>
                </a:solidFill>
                <a:latin typeface="Lucida Console" pitchFamily="49" charset="0"/>
                <a:ea typeface="+mn-ea"/>
                <a:cs typeface="+mn-cs"/>
              </a:defRPr>
            </a:lvl4pPr>
            <a:lvl5pPr marL="96520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1" i="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View all Datasets</a:t>
            </a:r>
          </a:p>
          <a:p>
            <a:r>
              <a:rPr lang="en-US" sz="1800" dirty="0"/>
              <a:t>View all Dashboards (preview)</a:t>
            </a:r>
          </a:p>
          <a:p>
            <a:r>
              <a:rPr lang="en-US" sz="1800" dirty="0"/>
              <a:t>Add data to a user's dataset (preview)</a:t>
            </a:r>
          </a:p>
          <a:p>
            <a:r>
              <a:rPr lang="en-US" sz="1800" dirty="0"/>
              <a:t>Read and Write all Dashboards</a:t>
            </a:r>
          </a:p>
          <a:p>
            <a:r>
              <a:rPr lang="en-US" sz="1800" dirty="0"/>
              <a:t>View all content in tenant (requires admin)</a:t>
            </a:r>
          </a:p>
          <a:p>
            <a:r>
              <a:rPr lang="en-US" sz="1800" dirty="0"/>
              <a:t>Read and write all workspaces</a:t>
            </a:r>
          </a:p>
          <a:p>
            <a:r>
              <a:rPr lang="en-US" sz="1800" dirty="0"/>
              <a:t>View all workspaces</a:t>
            </a:r>
          </a:p>
          <a:p>
            <a:r>
              <a:rPr lang="en-US" sz="1800" dirty="0"/>
              <a:t>Read and write all capacities</a:t>
            </a:r>
          </a:p>
          <a:p>
            <a:r>
              <a:rPr lang="en-US" sz="1800" dirty="0"/>
              <a:t>View all capacities</a:t>
            </a:r>
          </a:p>
        </p:txBody>
      </p:sp>
    </p:spTree>
    <p:extLst>
      <p:ext uri="{BB962C8B-B14F-4D97-AF65-F5344CB8AC3E}">
        <p14:creationId xmlns:p14="http://schemas.microsoft.com/office/powerpoint/2010/main" val="920256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3A5F8-1895-4CBD-A08A-C27EE704D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Service API Permissions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4243C2-D24C-44C7-9A3D-924D5B774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Do you really need permissions that Requires Admin</a:t>
            </a:r>
          </a:p>
          <a:p>
            <a:pPr lvl="1"/>
            <a:r>
              <a:rPr lang="en-US" sz="2000" dirty="0"/>
              <a:t>It makes it so that only Power BI administrators can use your app</a:t>
            </a:r>
          </a:p>
          <a:p>
            <a:pPr lvl="1"/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51E54E-7DED-4416-963D-3B29F5B9E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362200"/>
            <a:ext cx="4800600" cy="433812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1C8B84CD-C683-492A-8068-409AED9933CA}"/>
              </a:ext>
            </a:extLst>
          </p:cNvPr>
          <p:cNvSpPr/>
          <p:nvPr/>
        </p:nvSpPr>
        <p:spPr>
          <a:xfrm rot="10800000">
            <a:off x="5531866" y="5266986"/>
            <a:ext cx="568890" cy="34133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85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3A5F8-1895-4CBD-A08A-C27EE704D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Interactive Consent for Delegated Permissions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98BB9-F0E5-4037-8909-812F33E93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must consent to delegated permissions</a:t>
            </a:r>
          </a:p>
          <a:p>
            <a:pPr lvl="1"/>
            <a:r>
              <a:rPr lang="en-US" dirty="0"/>
              <a:t>User prompted during first log in</a:t>
            </a:r>
          </a:p>
          <a:p>
            <a:pPr lvl="1"/>
            <a:r>
              <a:rPr lang="en-US" dirty="0"/>
              <a:t>User must click </a:t>
            </a:r>
            <a:r>
              <a:rPr lang="en-US" b="1" dirty="0"/>
              <a:t>Accept</a:t>
            </a:r>
          </a:p>
          <a:p>
            <a:pPr lvl="1"/>
            <a:r>
              <a:rPr lang="en-US" dirty="0"/>
              <a:t>Only occurs once for each user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E1BC2E-7AAA-46E1-B9BC-2A8E42563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2073480"/>
            <a:ext cx="2590800" cy="45356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34900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3A5F8-1895-4CBD-A08A-C27EE704D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Granting Delegated Permissions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6FD60E-BF61-4446-9758-B072DE56B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It can be helpful to Grant Permissions in Azure portal</a:t>
            </a:r>
          </a:p>
          <a:p>
            <a:pPr lvl="1"/>
            <a:r>
              <a:rPr lang="en-US" sz="2000" dirty="0"/>
              <a:t>Prevents the need for interactive granting of application by user</a:t>
            </a:r>
          </a:p>
          <a:p>
            <a:pPr lvl="1"/>
            <a:r>
              <a:rPr lang="en-US" sz="2000" dirty="0"/>
              <a:t>Might be required when authenticating in non-interactive fashion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76CE3D-C47F-44F4-97AE-5897DC4291AF}"/>
              </a:ext>
            </a:extLst>
          </p:cNvPr>
          <p:cNvGrpSpPr/>
          <p:nvPr/>
        </p:nvGrpSpPr>
        <p:grpSpPr>
          <a:xfrm>
            <a:off x="914400" y="2819400"/>
            <a:ext cx="6771157" cy="2514600"/>
            <a:chOff x="1142999" y="2209800"/>
            <a:chExt cx="6565971" cy="24384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6795571-8E3D-477B-875C-8DF6E1464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999" y="2209800"/>
              <a:ext cx="6565971" cy="2438400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4" name="Arrow: Left 3">
              <a:extLst>
                <a:ext uri="{FF2B5EF4-FFF2-40B4-BE49-F238E27FC236}">
                  <a16:creationId xmlns:a16="http://schemas.microsoft.com/office/drawing/2014/main" id="{F933554A-96E9-4733-953C-864204732168}"/>
                </a:ext>
              </a:extLst>
            </p:cNvPr>
            <p:cNvSpPr/>
            <p:nvPr/>
          </p:nvSpPr>
          <p:spPr>
            <a:xfrm>
              <a:off x="3479800" y="2799080"/>
              <a:ext cx="838200" cy="304800"/>
            </a:xfrm>
            <a:prstGeom prst="leftArrow">
              <a:avLst>
                <a:gd name="adj1" fmla="val 50000"/>
                <a:gd name="adj2" fmla="val 70000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15222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3A5F8-1895-4CBD-A08A-C27EE704D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Applications for Web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E5D48-9581-4DE6-8CD5-D01BA0BD6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Web applications more secure than native applications</a:t>
            </a:r>
          </a:p>
          <a:p>
            <a:pPr lvl="1"/>
            <a:r>
              <a:rPr lang="en-US" sz="2000" dirty="0"/>
              <a:t>Requires Redirect URI which improves security</a:t>
            </a:r>
          </a:p>
          <a:p>
            <a:pPr lvl="1"/>
            <a:r>
              <a:rPr lang="en-US" sz="2000" dirty="0"/>
              <a:t>Authentication can be used on client secret (application password)</a:t>
            </a:r>
          </a:p>
          <a:p>
            <a:pPr lvl="1"/>
            <a:r>
              <a:rPr lang="en-US" sz="2000" dirty="0"/>
              <a:t>Can use application permissions – Native applications cannot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FBCF51-B56E-4825-840B-DC90914AE719}"/>
              </a:ext>
            </a:extLst>
          </p:cNvPr>
          <p:cNvGrpSpPr/>
          <p:nvPr/>
        </p:nvGrpSpPr>
        <p:grpSpPr>
          <a:xfrm>
            <a:off x="308902" y="3276600"/>
            <a:ext cx="8438858" cy="2476188"/>
            <a:chOff x="152400" y="2857188"/>
            <a:chExt cx="8270240" cy="239196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45B6099-91C4-47B4-ABA3-4D0EAA320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400" y="2857188"/>
              <a:ext cx="2458720" cy="2391967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8A1C402-5160-4680-8045-C93DECFC8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60040" y="2857188"/>
              <a:ext cx="5562600" cy="204937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724544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3A5F8-1895-4CBD-A08A-C27EE704D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Reply URLs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90EC5-A764-44A6-9998-BA003928B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Reply URLs required for web applications</a:t>
            </a:r>
          </a:p>
          <a:p>
            <a:pPr lvl="1"/>
            <a:r>
              <a:rPr lang="en-US" sz="2000" dirty="0"/>
              <a:t>Your application must be accessible through the reply URL</a:t>
            </a:r>
          </a:p>
          <a:p>
            <a:pPr lvl="1"/>
            <a:r>
              <a:rPr lang="en-US" sz="2000" dirty="0"/>
              <a:t>Provides extra security dimension not available to native apps</a:t>
            </a:r>
          </a:p>
          <a:p>
            <a:pPr lvl="1"/>
            <a:r>
              <a:rPr lang="en-US" sz="2000" dirty="0"/>
              <a:t>Application can be configured with multiple reply URLs for single</a:t>
            </a:r>
          </a:p>
          <a:p>
            <a:pPr lvl="1"/>
            <a:r>
              <a:rPr lang="en-US" sz="2000" dirty="0"/>
              <a:t>Application must pass Reply URL matching registered Reply URL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2E77DE-99F0-4355-8116-CA8EDEEDA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581400"/>
            <a:ext cx="7324725" cy="265375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195192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3A5F8-1895-4CBD-A08A-C27EE704D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Keys for Application Passwords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21C6E-44AB-4735-8003-4D7311FCA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applications authenticate using keys</a:t>
            </a:r>
          </a:p>
          <a:p>
            <a:pPr lvl="1"/>
            <a:r>
              <a:rPr lang="en-US" dirty="0"/>
              <a:t>Key acts as application-level password</a:t>
            </a:r>
          </a:p>
          <a:p>
            <a:pPr lvl="1"/>
            <a:r>
              <a:rPr lang="en-US" dirty="0"/>
              <a:t>Application requires copy of key value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0443E8-68D0-4EFA-A175-71F062467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200400"/>
            <a:ext cx="8321360" cy="25908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410446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531B77-FFE3-4BB9-A04C-D66012318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Power BI provides page to create Azure AD application</a:t>
            </a:r>
          </a:p>
          <a:p>
            <a:pPr lvl="1"/>
            <a:r>
              <a:rPr lang="en-US" sz="2000" dirty="0"/>
              <a:t>Accessible through </a:t>
            </a:r>
            <a:r>
              <a:rPr lang="en-US" sz="2000" dirty="0">
                <a:hlinkClick r:id="rId3"/>
              </a:rPr>
              <a:t>https://app.powerbi.com/apps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Does not give the same level of control as Azure AD </a:t>
            </a:r>
            <a:endParaRPr lang="en-US" sz="2400" dirty="0"/>
          </a:p>
          <a:p>
            <a:pPr lvl="1"/>
            <a:r>
              <a:rPr lang="en-US" sz="2000" dirty="0"/>
              <a:t>RECOMMENDATION: use Azure portal instead of this page</a:t>
            </a:r>
          </a:p>
          <a:p>
            <a:pPr lvl="1"/>
            <a:endParaRPr lang="en-US" sz="1800" dirty="0"/>
          </a:p>
        </p:txBody>
      </p:sp>
      <p:sp>
        <p:nvSpPr>
          <p:cNvPr id="204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Power BI App Registration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70DF772-1C70-4813-9DA4-32EDE4B6DAF5}"/>
              </a:ext>
            </a:extLst>
          </p:cNvPr>
          <p:cNvGrpSpPr/>
          <p:nvPr/>
        </p:nvGrpSpPr>
        <p:grpSpPr>
          <a:xfrm>
            <a:off x="1143000" y="3124200"/>
            <a:ext cx="3052763" cy="3379799"/>
            <a:chOff x="1290637" y="2438399"/>
            <a:chExt cx="3719513" cy="411797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90637" y="2438399"/>
              <a:ext cx="3657600" cy="4110038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6" name="Right Arrow 5"/>
            <p:cNvSpPr/>
            <p:nvPr/>
          </p:nvSpPr>
          <p:spPr>
            <a:xfrm>
              <a:off x="1519237" y="6096000"/>
              <a:ext cx="273050" cy="15081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95400" y="2438400"/>
              <a:ext cx="3714750" cy="4117975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5" name="Rounded Rectangle 4"/>
            <p:cNvSpPr/>
            <p:nvPr/>
          </p:nvSpPr>
          <p:spPr>
            <a:xfrm>
              <a:off x="1747837" y="4381499"/>
              <a:ext cx="1028700" cy="285750"/>
            </a:xfrm>
            <a:prstGeom prst="roundRect">
              <a:avLst/>
            </a:prstGeom>
            <a:noFill/>
            <a:ln>
              <a:solidFill>
                <a:srgbClr val="9F0037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792287" y="6269038"/>
              <a:ext cx="1028700" cy="261937"/>
            </a:xfrm>
            <a:prstGeom prst="roundRect">
              <a:avLst/>
            </a:prstGeom>
            <a:noFill/>
            <a:ln>
              <a:solidFill>
                <a:srgbClr val="9F0037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74012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Authenticating with Azure AD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User must be authenticated against Azure AD</a:t>
            </a:r>
          </a:p>
          <a:p>
            <a:pPr lvl="1"/>
            <a:r>
              <a:rPr lang="en-US" sz="2000" dirty="0"/>
              <a:t>User authentication used to obtain access token</a:t>
            </a:r>
          </a:p>
          <a:p>
            <a:pPr lvl="1"/>
            <a:r>
              <a:rPr lang="en-US" sz="2000" dirty="0"/>
              <a:t>Can be accomplished with the Azure AD Authentication Library</a:t>
            </a:r>
          </a:p>
          <a:p>
            <a:pPr lvl="1"/>
            <a:r>
              <a:rPr lang="en-US" sz="2000" dirty="0"/>
              <a:t>Access token pass to Power BI Service API in call REST calls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76400" y="3429000"/>
            <a:ext cx="5143500" cy="24003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887539" y="4402138"/>
            <a:ext cx="1296987" cy="8509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125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App</a:t>
            </a:r>
          </a:p>
        </p:txBody>
      </p:sp>
      <p:sp>
        <p:nvSpPr>
          <p:cNvPr id="3" name="Rectangle 2"/>
          <p:cNvSpPr/>
          <p:nvPr/>
        </p:nvSpPr>
        <p:spPr>
          <a:xfrm>
            <a:off x="5219700" y="3579814"/>
            <a:ext cx="1417638" cy="7381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25" b="1" dirty="0">
                <a:latin typeface="Arial" panose="020B0604020202020204" pitchFamily="34" charset="0"/>
                <a:cs typeface="Arial" panose="020B0604020202020204" pitchFamily="34" charset="0"/>
              </a:rPr>
              <a:t>Azure Active Directory</a:t>
            </a:r>
          </a:p>
        </p:txBody>
      </p:sp>
      <p:sp>
        <p:nvSpPr>
          <p:cNvPr id="4" name="Rectangle 3"/>
          <p:cNvSpPr/>
          <p:nvPr/>
        </p:nvSpPr>
        <p:spPr>
          <a:xfrm>
            <a:off x="5219700" y="4914901"/>
            <a:ext cx="1417638" cy="73977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25" b="1" dirty="0">
                <a:latin typeface="Arial" panose="020B0604020202020204" pitchFamily="34" charset="0"/>
                <a:cs typeface="Arial" panose="020B0604020202020204" pitchFamily="34" charset="0"/>
              </a:rPr>
              <a:t>Power BI Service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230564" y="3903663"/>
            <a:ext cx="1887537" cy="760412"/>
          </a:xfrm>
          <a:prstGeom prst="straightConnector1">
            <a:avLst/>
          </a:prstGeom>
          <a:ln w="57150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928938" y="4067176"/>
            <a:ext cx="2081212" cy="854075"/>
          </a:xfrm>
          <a:prstGeom prst="straightConnector1">
            <a:avLst/>
          </a:prstGeom>
          <a:ln w="57150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2233614" y="4751389"/>
            <a:ext cx="555625" cy="32702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675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Token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230564" y="5000625"/>
            <a:ext cx="1887537" cy="336550"/>
          </a:xfrm>
          <a:prstGeom prst="straightConnector1">
            <a:avLst/>
          </a:prstGeom>
          <a:ln w="57150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3881439" y="5000626"/>
            <a:ext cx="542925" cy="32861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675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Token</a:t>
            </a:r>
          </a:p>
        </p:txBody>
      </p:sp>
    </p:spTree>
    <p:extLst>
      <p:ext uri="{BB962C8B-B14F-4D97-AF65-F5344CB8AC3E}">
        <p14:creationId xmlns:p14="http://schemas.microsoft.com/office/powerpoint/2010/main" val="53152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the Power BI Service API?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is the Power BI Service API?</a:t>
            </a:r>
          </a:p>
          <a:p>
            <a:pPr lvl="1"/>
            <a:r>
              <a:rPr lang="en-US" sz="2000" dirty="0"/>
              <a:t>API built on OAuth2, OpenID Connect, REST and ODATA</a:t>
            </a:r>
          </a:p>
          <a:p>
            <a:pPr lvl="1"/>
            <a:r>
              <a:rPr lang="en-US" sz="2000" dirty="0"/>
              <a:t>API secured by Azure Active Directory (AAD)</a:t>
            </a:r>
          </a:p>
          <a:p>
            <a:pPr lvl="1"/>
            <a:r>
              <a:rPr lang="en-US" sz="2000" dirty="0"/>
              <a:t>API to program with workspaces, datasets, reports &amp; dashboards</a:t>
            </a:r>
          </a:p>
          <a:p>
            <a:pPr lvl="1"/>
            <a:r>
              <a:rPr lang="en-US" sz="2000" dirty="0"/>
              <a:t>API also often called “Power BI REST API”</a:t>
            </a:r>
          </a:p>
          <a:p>
            <a:endParaRPr lang="en-US" sz="2400" dirty="0"/>
          </a:p>
          <a:p>
            <a:r>
              <a:rPr lang="en-US" sz="2400" dirty="0"/>
              <a:t>What can you do with the Power BI Service API?</a:t>
            </a:r>
          </a:p>
          <a:p>
            <a:pPr lvl="1"/>
            <a:r>
              <a:rPr lang="en-US" sz="2000" dirty="0"/>
              <a:t>Publish PBIX project files</a:t>
            </a:r>
          </a:p>
          <a:p>
            <a:pPr lvl="1"/>
            <a:r>
              <a:rPr lang="en-US" sz="2000" dirty="0"/>
              <a:t>Update connection details and datasource credentials</a:t>
            </a:r>
          </a:p>
          <a:p>
            <a:pPr lvl="1"/>
            <a:r>
              <a:rPr lang="en-US" sz="2000" dirty="0"/>
              <a:t>Create workspaces and clone content across workspaces</a:t>
            </a:r>
          </a:p>
          <a:p>
            <a:pPr lvl="1"/>
            <a:r>
              <a:rPr lang="en-US" sz="2000" dirty="0"/>
              <a:t>Embed Power BI reports and dashboards tiles in web pages</a:t>
            </a:r>
          </a:p>
          <a:p>
            <a:pPr lvl="1"/>
            <a:r>
              <a:rPr lang="en-US" sz="2000" dirty="0"/>
              <a:t>Create streaming datasets in order to build real-time dashboards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637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8B2B4-271E-4392-96AB-ADD1BE210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6E5D11-2BC9-4109-B3AD-55966D15D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828800"/>
            <a:ext cx="8305800" cy="273686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789C5FB-2FB4-4644-9238-33C5DE390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5029200"/>
            <a:ext cx="5623560" cy="66028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665068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ADAL for 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600" dirty="0"/>
              <a:t>Active Directory Authentication Library for .NET</a:t>
            </a:r>
          </a:p>
          <a:p>
            <a:pPr lvl="1">
              <a:defRPr/>
            </a:pPr>
            <a:r>
              <a:rPr lang="en-US" sz="2200" dirty="0"/>
              <a:t>Used in Native Clients and in Web Clients</a:t>
            </a:r>
          </a:p>
          <a:p>
            <a:pPr lvl="1">
              <a:defRPr/>
            </a:pPr>
            <a:r>
              <a:rPr lang="en-US" sz="2200" dirty="0"/>
              <a:t>Handles authentication flow behind the scenes</a:t>
            </a:r>
          </a:p>
          <a:p>
            <a:pPr lvl="1">
              <a:defRPr/>
            </a:pPr>
            <a:r>
              <a:rPr lang="en-US" sz="2200" dirty="0"/>
              <a:t>Provides caching for access tokens and refresh tokens</a:t>
            </a:r>
          </a:p>
          <a:p>
            <a:pPr lvl="1">
              <a:defRPr/>
            </a:pPr>
            <a:endParaRPr lang="en-US" sz="2200" dirty="0"/>
          </a:p>
          <a:p>
            <a:pPr>
              <a:defRPr/>
            </a:pPr>
            <a:r>
              <a:rPr lang="en-US" sz="2600" dirty="0"/>
              <a:t>ADAL .NET installs as a </a:t>
            </a:r>
            <a:r>
              <a:rPr lang="en-US" sz="2600" dirty="0" err="1"/>
              <a:t>NuGet</a:t>
            </a:r>
            <a:r>
              <a:rPr lang="en-US" sz="2600" dirty="0"/>
              <a:t> Package</a:t>
            </a:r>
          </a:p>
          <a:p>
            <a:pPr lvl="1">
              <a:defRPr/>
            </a:pPr>
            <a:r>
              <a:rPr lang="en-US" sz="2200" dirty="0"/>
              <a:t>Package name is </a:t>
            </a:r>
            <a:r>
              <a:rPr lang="en-US" sz="1400" b="1" dirty="0" err="1">
                <a:solidFill>
                  <a:srgbClr val="002060"/>
                </a:solidFill>
                <a:latin typeface="Lucida Console" panose="020B0609040504020204" pitchFamily="49" charset="0"/>
              </a:rPr>
              <a:t>Microsoft.IdentityModel.Clients.ActiveDirectory</a:t>
            </a:r>
            <a:endParaRPr lang="en-US" sz="2200" b="1" dirty="0">
              <a:solidFill>
                <a:srgbClr val="002060"/>
              </a:solidFill>
              <a:latin typeface="Lucida Console" panose="020B060904050402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86D405-145D-4A3D-A863-5300B1E65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77" y="4648200"/>
            <a:ext cx="7356845" cy="17526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470938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FB5400-DF32-4BD9-BBB2-DA0D22915C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07"/>
          <a:stretch/>
        </p:blipFill>
        <p:spPr>
          <a:xfrm>
            <a:off x="152400" y="1219200"/>
            <a:ext cx="8856343" cy="544651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B210BF-F571-43AC-BAE0-B437910A9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Token Acquisition</a:t>
            </a:r>
          </a:p>
        </p:txBody>
      </p:sp>
    </p:spTree>
    <p:extLst>
      <p:ext uri="{BB962C8B-B14F-4D97-AF65-F5344CB8AC3E}">
        <p14:creationId xmlns:p14="http://schemas.microsoft.com/office/powerpoint/2010/main" val="33184641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Power BI Service API Overview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Authentication with Azure Active Directory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/>
              <a:t>Developing with the Power BI SDK</a:t>
            </a:r>
          </a:p>
          <a:p>
            <a:r>
              <a:rPr lang="en-US" altLang="en-US" dirty="0"/>
              <a:t>Creating and Managing Workspaces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9671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D4687-91D2-4149-982F-B17510175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with </a:t>
            </a:r>
            <a:r>
              <a:rPr lang="en-US" dirty="0" err="1"/>
              <a:t>PowerBIClient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17599-D7E0-4692-A3E7-B7524339B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PowerBiClient</a:t>
            </a:r>
            <a:r>
              <a:rPr lang="en-US" dirty="0"/>
              <a:t> is top-level object in API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F813F0-D35D-4DE0-927D-D7EE320FF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157412"/>
            <a:ext cx="7687431" cy="91102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76F2AE-EE65-4B56-9D57-5E8AB216F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244738"/>
            <a:ext cx="5885167" cy="7938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473784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857DF-3689-4557-B61F-3967826B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Uploading a PBIX File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11DEB5-9D8B-4B9E-9366-3D588CADB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" y="1371600"/>
            <a:ext cx="8709660" cy="16002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891638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74379-49D7-4C5C-9653-85662750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Patching Datasource Credentials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0069D5-5FDB-4CA1-9827-61E90AC1F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79" y="1371600"/>
            <a:ext cx="8516912" cy="32004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848996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Power BI Service API Overview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Authentication with Azure Active Directory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Calling the API with Direct REST Calls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Developing with the Power BI SDK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/>
              <a:t>Creating and Managing Workspaces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83649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5A68-1C63-4531-A263-CA48B05FA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Workspace Management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12DADF-33E6-4E38-915D-524A0FFEB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1219200"/>
            <a:ext cx="8015807" cy="23622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448144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Power BI Service API Overview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Authentication with Azure Active Directory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Developing with the Power BI SDK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Creating and </a:t>
            </a:r>
            <a:r>
              <a:rPr lang="en-US" altLang="en-US"/>
              <a:t>Managing Workspaces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99100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 need to get started?</a:t>
            </a:r>
          </a:p>
          <a:p>
            <a:pPr lvl="1"/>
            <a:r>
              <a:rPr lang="en-US" dirty="0"/>
              <a:t>Visual Studio 2017 or Visual Studio 2015</a:t>
            </a:r>
          </a:p>
          <a:p>
            <a:pPr lvl="1"/>
            <a:r>
              <a:rPr lang="en-US" dirty="0"/>
              <a:t>Organizational account in an Azure AD tenancy</a:t>
            </a:r>
          </a:p>
          <a:p>
            <a:pPr lvl="1"/>
            <a:r>
              <a:rPr lang="en-US" dirty="0"/>
              <a:t>License for Power BI Pro</a:t>
            </a:r>
          </a:p>
          <a:p>
            <a:pPr lvl="1"/>
            <a:r>
              <a:rPr lang="en-US" dirty="0"/>
              <a:t>Access to Azure portal to create Azure AD applications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Azure subscription not required!</a:t>
            </a:r>
          </a:p>
          <a:p>
            <a:pPr lvl="1"/>
            <a:r>
              <a:rPr lang="en-US" dirty="0"/>
              <a:t>Azure portal used to create Azure AD application</a:t>
            </a:r>
          </a:p>
          <a:p>
            <a:pPr lvl="1"/>
            <a:r>
              <a:rPr lang="en-US" dirty="0"/>
              <a:t>Azure subscription helpful to create Azure resources</a:t>
            </a:r>
          </a:p>
        </p:txBody>
      </p:sp>
    </p:spTree>
    <p:extLst>
      <p:ext uri="{BB962C8B-B14F-4D97-AF65-F5344CB8AC3E}">
        <p14:creationId xmlns:p14="http://schemas.microsoft.com/office/powerpoint/2010/main" val="177456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Agenda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Power BI Service API Overview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/>
              <a:t>Authentication with Azure Active Directory</a:t>
            </a:r>
          </a:p>
          <a:p>
            <a:r>
              <a:rPr lang="en-US" altLang="en-US" dirty="0"/>
              <a:t>Developing with the Power BI SDK</a:t>
            </a:r>
          </a:p>
          <a:p>
            <a:r>
              <a:rPr lang="en-US" altLang="en-US" dirty="0"/>
              <a:t>Creating and Managing Workspaces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90663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OAuth2 and Open ID Connect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0FC8B-9A33-4570-AB73-11AB4E7D4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Power BI Service requires authentication with OAuth2</a:t>
            </a:r>
          </a:p>
          <a:p>
            <a:pPr lvl="1"/>
            <a:r>
              <a:rPr lang="en-US" sz="2000" dirty="0"/>
              <a:t>Your application must implement an authentication flow</a:t>
            </a:r>
          </a:p>
          <a:p>
            <a:pPr lvl="1"/>
            <a:r>
              <a:rPr lang="en-US" sz="2000" dirty="0"/>
              <a:t>Authentication flow used to acquire an access token</a:t>
            </a:r>
          </a:p>
          <a:p>
            <a:pPr lvl="1"/>
            <a:r>
              <a:rPr lang="en-US" sz="2000" dirty="0"/>
              <a:t>Access token required whenever calling Power BI Service API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CA6B22A-BD1C-4C5F-A565-6D185FAF436F}"/>
              </a:ext>
            </a:extLst>
          </p:cNvPr>
          <p:cNvGrpSpPr/>
          <p:nvPr/>
        </p:nvGrpSpPr>
        <p:grpSpPr>
          <a:xfrm>
            <a:off x="396240" y="3266440"/>
            <a:ext cx="8545440" cy="3352800"/>
            <a:chOff x="439810" y="3048001"/>
            <a:chExt cx="8545440" cy="3352800"/>
          </a:xfrm>
        </p:grpSpPr>
        <p:sp>
          <p:nvSpPr>
            <p:cNvPr id="19" name="Rectangle 18"/>
            <p:cNvSpPr/>
            <p:nvPr/>
          </p:nvSpPr>
          <p:spPr>
            <a:xfrm>
              <a:off x="439810" y="3048001"/>
              <a:ext cx="854544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107402" y="4230562"/>
              <a:ext cx="2290055" cy="111582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rgbClr val="C00000"/>
                  </a:solidFill>
                </a:rPr>
                <a:t>Authentication Flow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19635" y="3711073"/>
              <a:ext cx="1950389" cy="77154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User agent</a:t>
              </a:r>
            </a:p>
            <a:p>
              <a:pPr algn="ctr">
                <a:defRPr/>
              </a:pPr>
              <a:r>
                <a:rPr lang="en-US" sz="900" b="1" dirty="0">
                  <a:solidFill>
                    <a:srgbClr val="CCECFF"/>
                  </a:solidFill>
                </a:rPr>
                <a:t>End user working in browser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956351" y="3711073"/>
              <a:ext cx="1950390" cy="77154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Client (Relying Party)</a:t>
              </a:r>
            </a:p>
            <a:p>
              <a:pPr algn="ctr">
                <a:defRPr/>
              </a:pPr>
              <a:r>
                <a:rPr lang="en-US" sz="900" b="1" dirty="0">
                  <a:solidFill>
                    <a:srgbClr val="FFCC99"/>
                  </a:solidFill>
                </a:rPr>
                <a:t>Your Custom Application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39668" y="3214638"/>
              <a:ext cx="1950390" cy="53178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Resource service 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55038" y="3830955"/>
              <a:ext cx="1950390" cy="53178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Resource service 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76556" y="4430366"/>
              <a:ext cx="1951926" cy="53178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Resource service 3</a:t>
              </a:r>
            </a:p>
          </p:txBody>
        </p:sp>
        <p:cxnSp>
          <p:nvCxnSpPr>
            <p:cNvPr id="14" name="Straight Arrow Connector 13"/>
            <p:cNvCxnSpPr>
              <a:stCxn id="8" idx="3"/>
              <a:endCxn id="10" idx="1"/>
            </p:cNvCxnSpPr>
            <p:nvPr/>
          </p:nvCxnSpPr>
          <p:spPr>
            <a:xfrm flipV="1">
              <a:off x="5906740" y="3480531"/>
              <a:ext cx="932928" cy="616316"/>
            </a:xfrm>
            <a:prstGeom prst="straightConnector1">
              <a:avLst/>
            </a:prstGeom>
            <a:ln w="6350">
              <a:solidFill>
                <a:srgbClr val="C00000"/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3"/>
              <a:endCxn id="11" idx="1"/>
            </p:cNvCxnSpPr>
            <p:nvPr/>
          </p:nvCxnSpPr>
          <p:spPr>
            <a:xfrm>
              <a:off x="5906741" y="4096846"/>
              <a:ext cx="948297" cy="0"/>
            </a:xfrm>
            <a:prstGeom prst="straightConnector1">
              <a:avLst/>
            </a:prstGeom>
            <a:ln w="6350">
              <a:solidFill>
                <a:srgbClr val="C00000"/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8" idx="3"/>
              <a:endCxn id="12" idx="1"/>
            </p:cNvCxnSpPr>
            <p:nvPr/>
          </p:nvCxnSpPr>
          <p:spPr>
            <a:xfrm>
              <a:off x="5906740" y="4096847"/>
              <a:ext cx="969815" cy="599410"/>
            </a:xfrm>
            <a:prstGeom prst="straightConnector1">
              <a:avLst/>
            </a:prstGeom>
            <a:ln w="6350">
              <a:solidFill>
                <a:srgbClr val="C00000"/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7" idx="3"/>
              <a:endCxn id="8" idx="1"/>
            </p:cNvCxnSpPr>
            <p:nvPr/>
          </p:nvCxnSpPr>
          <p:spPr>
            <a:xfrm>
              <a:off x="2570023" y="4096846"/>
              <a:ext cx="1386329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Freeform 43"/>
            <p:cNvSpPr/>
            <p:nvPr/>
          </p:nvSpPr>
          <p:spPr>
            <a:xfrm>
              <a:off x="4397457" y="4482622"/>
              <a:ext cx="585577" cy="1317165"/>
            </a:xfrm>
            <a:custGeom>
              <a:avLst/>
              <a:gdLst>
                <a:gd name="connsiteX0" fmla="*/ 0 w 680132"/>
                <a:gd name="connsiteY0" fmla="*/ 1186453 h 1289099"/>
                <a:gd name="connsiteX1" fmla="*/ 483650 w 680132"/>
                <a:gd name="connsiteY1" fmla="*/ 1171339 h 1289099"/>
                <a:gd name="connsiteX2" fmla="*/ 680132 w 680132"/>
                <a:gd name="connsiteY2" fmla="*/ 0 h 1289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0132" h="1289099">
                  <a:moveTo>
                    <a:pt x="0" y="1186453"/>
                  </a:moveTo>
                  <a:cubicBezTo>
                    <a:pt x="185147" y="1277767"/>
                    <a:pt x="370295" y="1369081"/>
                    <a:pt x="483650" y="1171339"/>
                  </a:cubicBezTo>
                  <a:cubicBezTo>
                    <a:pt x="597005" y="973597"/>
                    <a:pt x="638568" y="486798"/>
                    <a:pt x="680132" y="0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4697775" y="4691339"/>
              <a:ext cx="760790" cy="35042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>
                  <a:solidFill>
                    <a:srgbClr val="FF0000"/>
                  </a:solidFill>
                  <a:latin typeface="Lucida Console" panose="020B0609040504020204" pitchFamily="49" charset="0"/>
                </a:rPr>
                <a:t>Access tokens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133529" y="5141972"/>
              <a:ext cx="2279297" cy="109584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Open ID Provider</a:t>
              </a:r>
            </a:p>
            <a:p>
              <a:pPr algn="ctr">
                <a:defRPr/>
              </a:pPr>
              <a:r>
                <a:rPr lang="en-US" sz="900" b="1" dirty="0" err="1">
                  <a:solidFill>
                    <a:srgbClr val="FF99CC"/>
                  </a:solidFill>
                </a:rPr>
                <a:t>FaceBook</a:t>
              </a:r>
              <a:r>
                <a:rPr lang="en-US" sz="900" b="1" dirty="0">
                  <a:solidFill>
                    <a:srgbClr val="FF99CC"/>
                  </a:solidFill>
                </a:rPr>
                <a:t>, Google, </a:t>
              </a:r>
            </a:p>
            <a:p>
              <a:pPr algn="ctr">
                <a:defRPr/>
              </a:pPr>
              <a:r>
                <a:rPr lang="en-US" sz="900" b="1" dirty="0">
                  <a:solidFill>
                    <a:srgbClr val="FF99CC"/>
                  </a:solidFill>
                </a:rPr>
                <a:t>Twitter, GitHub</a:t>
              </a:r>
            </a:p>
            <a:p>
              <a:pPr algn="ctr">
                <a:defRPr/>
              </a:pPr>
              <a:r>
                <a:rPr lang="en-US" sz="900" b="1" dirty="0">
                  <a:solidFill>
                    <a:srgbClr val="FF99CC"/>
                  </a:solidFill>
                </a:rPr>
                <a:t>Azure Active Directory</a:t>
              </a:r>
            </a:p>
          </p:txBody>
        </p:sp>
        <p:sp>
          <p:nvSpPr>
            <p:cNvPr id="17" name="Rounded Rectangle 42">
              <a:extLst>
                <a:ext uri="{FF2B5EF4-FFF2-40B4-BE49-F238E27FC236}">
                  <a16:creationId xmlns:a16="http://schemas.microsoft.com/office/drawing/2014/main" id="{75306728-78B9-48A0-89CB-919B5E2D9F6A}"/>
                </a:ext>
              </a:extLst>
            </p:cNvPr>
            <p:cNvSpPr/>
            <p:nvPr/>
          </p:nvSpPr>
          <p:spPr>
            <a:xfrm>
              <a:off x="4663351" y="5141204"/>
              <a:ext cx="760790" cy="35042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>
                  <a:solidFill>
                    <a:srgbClr val="FF0000"/>
                  </a:solidFill>
                  <a:latin typeface="Lucida Console" panose="020B0609040504020204" pitchFamily="49" charset="0"/>
                </a:rPr>
                <a:t>Id tokens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2280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Client Application Registration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Application must be registered with authorization server</a:t>
            </a:r>
          </a:p>
          <a:p>
            <a:pPr lvl="1">
              <a:defRPr/>
            </a:pPr>
            <a:r>
              <a:rPr lang="en-US" sz="2000" dirty="0"/>
              <a:t>Authorization server tracks each client with unique Client ID</a:t>
            </a:r>
          </a:p>
          <a:p>
            <a:pPr lvl="1">
              <a:defRPr/>
            </a:pPr>
            <a:r>
              <a:rPr lang="en-US" sz="2000" dirty="0"/>
              <a:t>Client should be registered with one or more Reply URLs</a:t>
            </a:r>
          </a:p>
          <a:p>
            <a:pPr lvl="1">
              <a:defRPr/>
            </a:pPr>
            <a:r>
              <a:rPr lang="en-US" sz="2000" dirty="0"/>
              <a:t>Reply URL should be fixed endpoint on Internet</a:t>
            </a:r>
          </a:p>
          <a:p>
            <a:pPr lvl="1">
              <a:defRPr/>
            </a:pPr>
            <a:r>
              <a:rPr lang="en-US" sz="2000" dirty="0"/>
              <a:t>Reply URL used to transmit security tokens to clients</a:t>
            </a:r>
          </a:p>
          <a:p>
            <a:pPr lvl="1">
              <a:defRPr/>
            </a:pPr>
            <a:r>
              <a:rPr lang="en-US" sz="2000" dirty="0"/>
              <a:t>Client registration tracks permissions and other attributes</a:t>
            </a:r>
          </a:p>
        </p:txBody>
      </p:sp>
    </p:spTree>
    <p:extLst>
      <p:ext uri="{BB962C8B-B14F-4D97-AF65-F5344CB8AC3E}">
        <p14:creationId xmlns:p14="http://schemas.microsoft.com/office/powerpoint/2010/main" val="557457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Authentication 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Authorization Code Grant Flow</a:t>
            </a:r>
            <a:r>
              <a:rPr lang="en-US" sz="1600" dirty="0"/>
              <a:t> </a:t>
            </a:r>
            <a:r>
              <a:rPr lang="en-US" sz="1600" i="1" dirty="0">
                <a:solidFill>
                  <a:srgbClr val="C00000"/>
                </a:solidFill>
              </a:rPr>
              <a:t>(confidential client)</a:t>
            </a:r>
            <a:endParaRPr lang="en-US" sz="1600" dirty="0"/>
          </a:p>
          <a:p>
            <a:pPr lvl="1">
              <a:defRPr/>
            </a:pPr>
            <a:r>
              <a:rPr lang="en-US" sz="1800" dirty="0"/>
              <a:t>Client first obtains authorization code then access token</a:t>
            </a:r>
          </a:p>
          <a:p>
            <a:pPr lvl="1">
              <a:defRPr/>
            </a:pPr>
            <a:r>
              <a:rPr lang="en-US" sz="1800" dirty="0"/>
              <a:t>Server-side application code never sees user’s password</a:t>
            </a:r>
            <a:br>
              <a:rPr lang="en-US" sz="1800" dirty="0"/>
            </a:br>
            <a:endParaRPr lang="en-US" sz="500" dirty="0"/>
          </a:p>
          <a:p>
            <a:pPr>
              <a:defRPr/>
            </a:pPr>
            <a:r>
              <a:rPr lang="en-US" sz="2000" dirty="0"/>
              <a:t>Implicit Grant Flow</a:t>
            </a:r>
            <a:r>
              <a:rPr lang="en-US" sz="1600" dirty="0"/>
              <a:t> </a:t>
            </a:r>
            <a:r>
              <a:rPr lang="en-US" sz="1600" i="1" dirty="0">
                <a:solidFill>
                  <a:srgbClr val="C00000"/>
                </a:solidFill>
              </a:rPr>
              <a:t>(public client)</a:t>
            </a:r>
            <a:endParaRPr lang="en-US" sz="1600" dirty="0"/>
          </a:p>
          <a:p>
            <a:pPr lvl="1">
              <a:defRPr/>
            </a:pPr>
            <a:r>
              <a:rPr lang="en-US" sz="1800" dirty="0"/>
              <a:t>Used in SPAs built with JavaScript and AngularJS</a:t>
            </a:r>
          </a:p>
          <a:p>
            <a:pPr lvl="1">
              <a:defRPr/>
            </a:pPr>
            <a:r>
              <a:rPr lang="en-US" sz="1800" dirty="0"/>
              <a:t>Application obtains access token w/o acquiring authorization code</a:t>
            </a:r>
            <a:br>
              <a:rPr lang="en-US" sz="1800" dirty="0"/>
            </a:br>
            <a:endParaRPr lang="en-US" sz="500" dirty="0"/>
          </a:p>
          <a:p>
            <a:pPr>
              <a:defRPr/>
            </a:pPr>
            <a:r>
              <a:rPr lang="en-US" sz="2000" dirty="0"/>
              <a:t>User Credentials Flow</a:t>
            </a:r>
            <a:r>
              <a:rPr lang="en-US" sz="1400" dirty="0"/>
              <a:t> </a:t>
            </a:r>
            <a:r>
              <a:rPr lang="en-US" sz="1400" i="1" dirty="0">
                <a:solidFill>
                  <a:srgbClr val="C00000"/>
                </a:solidFill>
              </a:rPr>
              <a:t>(public client)</a:t>
            </a:r>
          </a:p>
          <a:p>
            <a:pPr lvl="1">
              <a:defRPr/>
            </a:pPr>
            <a:r>
              <a:rPr lang="en-US" sz="1800" dirty="0"/>
              <a:t>Used in Native clients to obtain access code </a:t>
            </a:r>
          </a:p>
          <a:p>
            <a:pPr lvl="1">
              <a:defRPr/>
            </a:pPr>
            <a:r>
              <a:rPr lang="en-US" sz="1800" dirty="0"/>
              <a:t>Requires passing user name and password</a:t>
            </a:r>
            <a:br>
              <a:rPr lang="en-US" sz="1800" dirty="0"/>
            </a:br>
            <a:endParaRPr lang="en-US" sz="500" dirty="0"/>
          </a:p>
          <a:p>
            <a:pPr>
              <a:defRPr/>
            </a:pPr>
            <a:r>
              <a:rPr lang="en-US" sz="2000" dirty="0"/>
              <a:t>Client Credentials Grant Flow</a:t>
            </a:r>
            <a:r>
              <a:rPr lang="en-US" sz="1600" dirty="0"/>
              <a:t> </a:t>
            </a:r>
            <a:r>
              <a:rPr lang="en-US" sz="1600" i="1" dirty="0">
                <a:solidFill>
                  <a:srgbClr val="C00000"/>
                </a:solidFill>
              </a:rPr>
              <a:t>(confidential client)</a:t>
            </a:r>
            <a:endParaRPr lang="en-US" sz="2000" dirty="0"/>
          </a:p>
          <a:p>
            <a:pPr lvl="1">
              <a:defRPr/>
            </a:pPr>
            <a:r>
              <a:rPr lang="en-US" sz="1800" dirty="0"/>
              <a:t>Authentication based on SSL certificate with public-private key pair</a:t>
            </a:r>
          </a:p>
          <a:p>
            <a:pPr lvl="1">
              <a:defRPr/>
            </a:pPr>
            <a:r>
              <a:rPr lang="en-US" sz="1800" dirty="0"/>
              <a:t>Used to obtain access token when using app-only permissions </a:t>
            </a:r>
            <a:endParaRPr lang="en-US" sz="2000" dirty="0"/>
          </a:p>
          <a:p>
            <a:pPr>
              <a:defRPr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7613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Azure Active Directory (AAD)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AAD plays role of an OpenID Connect Provider</a:t>
            </a:r>
          </a:p>
          <a:p>
            <a:pPr lvl="1"/>
            <a:r>
              <a:rPr lang="en-US" dirty="0"/>
              <a:t>Creates access tokens based on OAuth 2.0</a:t>
            </a:r>
          </a:p>
          <a:p>
            <a:pPr lvl="1"/>
            <a:r>
              <a:rPr lang="en-US" dirty="0"/>
              <a:t>Creates id tokens based on OpenID Connect 1.0</a:t>
            </a:r>
          </a:p>
          <a:p>
            <a:pPr lvl="1"/>
            <a:endParaRPr lang="en-US" dirty="0"/>
          </a:p>
          <a:p>
            <a:r>
              <a:rPr lang="en-US" dirty="0"/>
              <a:t>AAD provides authentication &amp; authorization for…</a:t>
            </a:r>
          </a:p>
          <a:p>
            <a:pPr lvl="1"/>
            <a:r>
              <a:rPr lang="en-US" dirty="0"/>
              <a:t>Office 365, Dynamics 365 and SharePoint Online</a:t>
            </a:r>
          </a:p>
          <a:p>
            <a:pPr lvl="1"/>
            <a:r>
              <a:rPr lang="en-US" dirty="0"/>
              <a:t>Power BI Service API and Microsoft Graph API</a:t>
            </a:r>
          </a:p>
          <a:p>
            <a:pPr lvl="1"/>
            <a:r>
              <a:rPr lang="en-US" dirty="0"/>
              <a:t>Custom Web Applications and Web Services</a:t>
            </a:r>
          </a:p>
        </p:txBody>
      </p:sp>
    </p:spTree>
    <p:extLst>
      <p:ext uri="{BB962C8B-B14F-4D97-AF65-F5344CB8AC3E}">
        <p14:creationId xmlns:p14="http://schemas.microsoft.com/office/powerpoint/2010/main" val="2025919480"/>
      </p:ext>
    </p:extLst>
  </p:cSld>
  <p:clrMapOvr>
    <a:masterClrMapping/>
  </p:clrMapOvr>
</p:sld>
</file>

<file path=ppt/theme/theme1.xml><?xml version="1.0" encoding="utf-8"?>
<a:theme xmlns:a="http://schemas.openxmlformats.org/drawingml/2006/main" name="CPT_Wave15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2009-06-02T14:56:26Z</outs:dateTime>
      <outs:isPinned>true</outs:isPinned>
    </outs:relatedDate>
    <outs:relatedDate>
      <outs:type>2</outs:type>
      <outs:displayName>Created</outs:displayName>
      <outs:dateTime>2009-09-04T10:04:24Z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/>
  <outs:relatedPeople>
    <outs:relatedPeopleItem>
      <outs:category>Author</outs:category>
      <outs:people>
        <outs:relatedPerson>
          <outs:displayName>Andrew Connell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F7775CCE86F349BB7C51FB3CE6B150" ma:contentTypeVersion="0" ma:contentTypeDescription="Create a new document." ma:contentTypeScope="" ma:versionID="bb563817a2861b6b5994bd26a2ba9e4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34B84F-8F8E-48B7-9EFF-C7DE1A66BD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65FC99-B6BD-4E98-8312-F4F432C217EA}">
  <ds:schemaRefs>
    <ds:schemaRef ds:uri="http://schemas.microsoft.com/office/2009/outspace/metadata"/>
  </ds:schemaRefs>
</ds:datastoreItem>
</file>

<file path=customXml/itemProps3.xml><?xml version="1.0" encoding="utf-8"?>
<ds:datastoreItem xmlns:ds="http://schemas.openxmlformats.org/officeDocument/2006/customXml" ds:itemID="{A5547237-B119-45CA-BEFC-A2DA2BDB03E7}">
  <ds:schemaRefs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2006/metadata/properties"/>
  </ds:schemaRefs>
</ds:datastoreItem>
</file>

<file path=customXml/itemProps4.xml><?xml version="1.0" encoding="utf-8"?>
<ds:datastoreItem xmlns:ds="http://schemas.openxmlformats.org/officeDocument/2006/customXml" ds:itemID="{63F8C001-70B3-4AE4-BEC2-202AE4E30C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CPT_Wave15</Template>
  <TotalTime>25733</TotalTime>
  <Words>1292</Words>
  <Application>Microsoft Office PowerPoint</Application>
  <PresentationFormat>On-screen Show (4:3)</PresentationFormat>
  <Paragraphs>226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Arial Black</vt:lpstr>
      <vt:lpstr>Calibri</vt:lpstr>
      <vt:lpstr>Lucida Console</vt:lpstr>
      <vt:lpstr>Wingdings</vt:lpstr>
      <vt:lpstr>CPT_Wave15</vt:lpstr>
      <vt:lpstr>Developing with the Power BI Service API</vt:lpstr>
      <vt:lpstr>Agenda</vt:lpstr>
      <vt:lpstr>What Is the Power BI Service API?</vt:lpstr>
      <vt:lpstr>Getting Started</vt:lpstr>
      <vt:lpstr>Agenda</vt:lpstr>
      <vt:lpstr>OAuth2 and Open ID Connect</vt:lpstr>
      <vt:lpstr>Client Application Registration</vt:lpstr>
      <vt:lpstr>Authentication Flows</vt:lpstr>
      <vt:lpstr>Azure Active Directory (AAD)</vt:lpstr>
      <vt:lpstr>The Azure Portal</vt:lpstr>
      <vt:lpstr>Azure Active Directory</vt:lpstr>
      <vt:lpstr>Managing Users and Groups</vt:lpstr>
      <vt:lpstr>Power BI Administrator</vt:lpstr>
      <vt:lpstr>Azure AD Applications</vt:lpstr>
      <vt:lpstr>Creating a Native Application</vt:lpstr>
      <vt:lpstr>Copying the Application ID</vt:lpstr>
      <vt:lpstr>Native Application Settings</vt:lpstr>
      <vt:lpstr>Configuring Required Permissions</vt:lpstr>
      <vt:lpstr>Choosing APIs</vt:lpstr>
      <vt:lpstr>Delegated Permissions vs Application Permissions</vt:lpstr>
      <vt:lpstr>Power BI Service API Permissions</vt:lpstr>
      <vt:lpstr>Power BI Service API Permissions</vt:lpstr>
      <vt:lpstr>Interactive Consent for Delegated Permissions</vt:lpstr>
      <vt:lpstr>Granting Delegated Permissions</vt:lpstr>
      <vt:lpstr>Creating Applications for Web Applications</vt:lpstr>
      <vt:lpstr>Reply URLs</vt:lpstr>
      <vt:lpstr>Creating Keys for Application Passwords</vt:lpstr>
      <vt:lpstr>Power BI App Registration</vt:lpstr>
      <vt:lpstr>Authenticating with Azure AD</vt:lpstr>
      <vt:lpstr>PowerPoint Presentation</vt:lpstr>
      <vt:lpstr>ADAL for .NET</vt:lpstr>
      <vt:lpstr>Access Token Acquisition</vt:lpstr>
      <vt:lpstr>Agenda</vt:lpstr>
      <vt:lpstr>Programming with PowerBIClient</vt:lpstr>
      <vt:lpstr>Uploading a PBIX File</vt:lpstr>
      <vt:lpstr>Patching Datasource Credentials</vt:lpstr>
      <vt:lpstr>Agenda</vt:lpstr>
      <vt:lpstr>App Workspace Management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Power BI REST API</dc:title>
  <dc:creator>Ted Pattison</dc:creator>
  <cp:lastModifiedBy>Ted Pattison</cp:lastModifiedBy>
  <cp:revision>432</cp:revision>
  <dcterms:created xsi:type="dcterms:W3CDTF">2012-04-13T19:17:02Z</dcterms:created>
  <dcterms:modified xsi:type="dcterms:W3CDTF">2018-05-24T14:38:23Z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0x01010043F7775CCE86F349BB7C51FB3CE6B150</vt:lpwstr>
  </property>
</Properties>
</file>